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12593" r:id="rId2"/>
    <p:sldId id="12608" r:id="rId3"/>
    <p:sldId id="12609" r:id="rId4"/>
    <p:sldId id="12573" r:id="rId5"/>
    <p:sldId id="12610" r:id="rId6"/>
    <p:sldId id="12595" r:id="rId7"/>
    <p:sldId id="12611" r:id="rId8"/>
    <p:sldId id="12612" r:id="rId9"/>
    <p:sldId id="12613" r:id="rId10"/>
    <p:sldId id="12614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7409" autoAdjust="0"/>
  </p:normalViewPr>
  <p:slideViewPr>
    <p:cSldViewPr snapToGrid="0">
      <p:cViewPr varScale="1">
        <p:scale>
          <a:sx n="61" d="100"/>
          <a:sy n="61" d="100"/>
        </p:scale>
        <p:origin x="2196" y="64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3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E599C-D194-D02D-5537-DEF912BD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C0B23-C050-9B8D-44A5-6DE1F3373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41ED2-1ACB-4CB0-7487-9CB8D7AA6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B60A2-D5EA-C331-9AEC-A99386615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06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3258-E816-A8BD-071D-F3A8817A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A9DD61-5A2D-52FA-A124-AF94E6438F44}"/>
              </a:ext>
            </a:extLst>
          </p:cNvPr>
          <p:cNvSpPr txBox="1"/>
          <p:nvPr/>
        </p:nvSpPr>
        <p:spPr>
          <a:xfrm>
            <a:off x="914400" y="860942"/>
            <a:ext cx="56598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40D573-A3FF-D0D8-F9BA-DA207E96CE79}"/>
              </a:ext>
            </a:extLst>
          </p:cNvPr>
          <p:cNvSpPr/>
          <p:nvPr/>
        </p:nvSpPr>
        <p:spPr>
          <a:xfrm>
            <a:off x="1673039" y="3167870"/>
            <a:ext cx="9445125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275ED-AA96-55EC-DC63-B07C538E0DCE}"/>
              </a:ext>
            </a:extLst>
          </p:cNvPr>
          <p:cNvSpPr txBox="1"/>
          <p:nvPr/>
        </p:nvSpPr>
        <p:spPr>
          <a:xfrm>
            <a:off x="914399" y="204725"/>
            <a:ext cx="1068902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ja-JP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altLang="ja-JP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ây dựng thiết kế tiết học theo phương pháp đổi mới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năng lực, phẩm chất h</a:t>
            </a:r>
            <a:r>
              <a:rPr lang="en-US" altLang="ja-JP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phân môn Hóa học của bộ môn KHTN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33612148-21F4-8D7F-4266-A999ED1ADA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7384608"/>
                  </p:ext>
                </p:extLst>
              </p:nvPr>
            </p:nvGraphicFramePr>
            <p:xfrm>
              <a:off x="-3842530" y="5102116"/>
              <a:ext cx="3048000" cy="1714500"/>
            </p:xfrm>
            <a:graphic>
              <a:graphicData uri="http://schemas.microsoft.com/office/powerpoint/2016/slidezoom">
                <pslz:sldZm>
                  <pslz:sldZmObj sldId="12593" cId="750083714">
                    <pslz:zmPr id="{867E3F40-2290-401B-BF06-2C066D912BA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3612148-21F4-8D7F-4266-A999ED1ADA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42530" y="510211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08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BIẾT HIỆU SUẤT PHẢN ỨNG,L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TẠO THÀNH,TÍNH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THAM GIA.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1021080" y="1280160"/>
            <a:ext cx="105830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75%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49,58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xygen</a:t>
            </a:r>
            <a:r>
              <a:rPr lang="en-US" sz="3600" dirty="0"/>
              <a:t> ở 25 </a:t>
            </a:r>
            <a:r>
              <a:rPr lang="en-US" sz="3600" baseline="30000" dirty="0" err="1"/>
              <a:t>o</a:t>
            </a:r>
            <a:r>
              <a:rPr lang="en-US" sz="3600" dirty="0" err="1"/>
              <a:t>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1 bar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.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50%.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0" y="666836"/>
            <a:ext cx="11604172" cy="1384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Fe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nhiệt độ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cao, thu được 4,2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Fe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.Tính hiệu suất phản 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8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898072" y="666836"/>
            <a:ext cx="10706100" cy="150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200(ml) HCl 3M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4,958(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/>
              <a:t>25 </a:t>
            </a:r>
            <a:r>
              <a:rPr lang="en-US" sz="3200" baseline="30000" dirty="0" err="1"/>
              <a:t>o</a:t>
            </a:r>
            <a:r>
              <a:rPr lang="en-US" sz="3200" dirty="0" err="1"/>
              <a:t>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1 bar.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898072" y="666836"/>
            <a:ext cx="10706100" cy="1384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10kg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 CaCO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2,688 kg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0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898072" y="666836"/>
                <a:ext cx="10706100" cy="245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10kg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80% CaCO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2,688 kg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                    CaCO</a:t>
                </a:r>
                <a:r>
                  <a:rPr lang="en-US" altLang="en-US" sz="2800" i="1" baseline="-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8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 CaO + CO</a:t>
                </a:r>
                <a:r>
                  <a:rPr lang="en-US" altLang="en-US" sz="2800" i="1" baseline="-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hiệu suất phản 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72" y="666836"/>
                <a:ext cx="10706100" cy="2453813"/>
              </a:xfrm>
              <a:prstGeom prst="rect">
                <a:avLst/>
              </a:prstGeom>
              <a:blipFill>
                <a:blip r:embed="rId2"/>
                <a:stretch>
                  <a:fillRect l="-1138" t="-2481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91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EB56-D565-1EB1-7792-FFD5AFFD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F7077B2-681E-D6BB-ABFA-850B3211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2D281-A4EA-925D-2B1A-E78956D71579}"/>
              </a:ext>
            </a:extLst>
          </p:cNvPr>
          <p:cNvSpPr txBox="1"/>
          <p:nvPr/>
        </p:nvSpPr>
        <p:spPr>
          <a:xfrm>
            <a:off x="0" y="10944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BIẾT HIỆU SUẤT PHẢN ỨNG,L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THAM GIA,TÍNH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TẠO THÀNH.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D219C5-DD7A-D93F-580F-599235124645}"/>
              </a:ext>
            </a:extLst>
          </p:cNvPr>
          <p:cNvSpPr/>
          <p:nvPr/>
        </p:nvSpPr>
        <p:spPr>
          <a:xfrm>
            <a:off x="1061545" y="2593956"/>
            <a:ext cx="9941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endParaRPr lang="en-US" alt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endParaRPr lang="en-US" alt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endParaRPr lang="en-US" alt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endParaRPr lang="en-US" alt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endParaRPr lang="en-US" altLang="en-US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   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BIẾT HIỆU SUẤT PHẢN ỨNG,L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THAM GIA,TÍNH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TẠO THÀNH.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1021080" y="1280160"/>
            <a:ext cx="10583092" cy="329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2,479(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/>
              <a:t>ở 25 </a:t>
            </a:r>
            <a:r>
              <a:rPr lang="en-US" sz="3200" baseline="30000" dirty="0" err="1"/>
              <a:t>o</a:t>
            </a:r>
            <a:r>
              <a:rPr lang="en-US" sz="3200" dirty="0" err="1"/>
              <a:t>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1 bar </a:t>
            </a:r>
            <a:r>
              <a:rPr lang="en-US" sz="3200" dirty="0" err="1"/>
              <a:t>thu</a:t>
            </a:r>
            <a:r>
              <a:rPr lang="en-US" sz="3200" dirty="0"/>
              <a:t> đ</a:t>
            </a:r>
            <a:r>
              <a:rPr lang="vi-VN" sz="3200" dirty="0"/>
              <a:t>ư</a:t>
            </a:r>
            <a:r>
              <a:rPr lang="en-US" sz="3200" dirty="0" err="1"/>
              <a:t>ợc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lít</a:t>
            </a:r>
            <a:r>
              <a:rPr lang="en-US" sz="3200" dirty="0"/>
              <a:t> CO</a:t>
            </a:r>
            <a:r>
              <a:rPr lang="en-US" sz="3200" baseline="-25000" dirty="0"/>
              <a:t>2</a:t>
            </a:r>
            <a:r>
              <a:rPr lang="en-US" sz="3200" dirty="0"/>
              <a:t> ở 25 </a:t>
            </a:r>
            <a:r>
              <a:rPr lang="en-US" sz="3200" baseline="30000" dirty="0" err="1"/>
              <a:t>o</a:t>
            </a:r>
            <a:r>
              <a:rPr lang="en-US" sz="3200" dirty="0" err="1"/>
              <a:t>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1 bar?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phản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80% 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3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BIẾT HIỆU SUẤT PHẢN ỨNG,L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THAM GIA,TÍNH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TẠO THÀNH.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1021080" y="1280160"/>
            <a:ext cx="10583092" cy="267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0,24(g) Mg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.Tính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95%.</a:t>
            </a:r>
            <a:endParaRPr lang="en-US" sz="3200" dirty="0"/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9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BIẾT HIỆU SUẤT PHẢN ỨNG,L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TẠO THÀNH,TÍNH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THAM GIA.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277E8-DD82-4263-901E-801E6B08EE77}"/>
              </a:ext>
            </a:extLst>
          </p:cNvPr>
          <p:cNvSpPr/>
          <p:nvPr/>
        </p:nvSpPr>
        <p:spPr>
          <a:xfrm>
            <a:off x="1021080" y="1280160"/>
            <a:ext cx="105830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HCl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</a:t>
            </a:r>
            <a:r>
              <a:rPr lang="en-US" sz="3600" baseline="-250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2</a:t>
            </a:r>
            <a:r>
              <a:rPr lang="en-US" sz="3600" dirty="0"/>
              <a:t> ở 25 </a:t>
            </a:r>
            <a:r>
              <a:rPr lang="en-US" sz="3600" baseline="30000" dirty="0" err="1"/>
              <a:t>o</a:t>
            </a:r>
            <a:r>
              <a:rPr lang="en-US" sz="3600" dirty="0" err="1"/>
              <a:t>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1 </a:t>
            </a:r>
            <a:r>
              <a:rPr lang="en-US" sz="3600" dirty="0" err="1"/>
              <a:t>bar.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HCl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60%.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52923"/>
      </p:ext>
    </p:extLst>
  </p:cSld>
  <p:clrMapOvr>
    <a:masterClrMapping/>
  </p:clrMapOvr>
</p:sld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4698</TotalTime>
  <Words>511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等线 Light</vt:lpstr>
      <vt:lpstr>SimSun</vt:lpstr>
      <vt:lpstr>SimSun</vt:lpstr>
      <vt:lpstr>游ゴシック</vt:lpstr>
      <vt:lpstr>Arial</vt:lpstr>
      <vt:lpstr>Calibri</vt:lpstr>
      <vt:lpstr>Calibri Light</vt:lpstr>
      <vt:lpstr>Cambria Math</vt:lpstr>
      <vt:lpstr>OpenSans</vt:lpstr>
      <vt:lpstr>Roboto</vt:lpstr>
      <vt:lpstr>Times New Roman</vt:lpstr>
      <vt:lpstr>Yeseva One</vt:lpstr>
      <vt:lpstr>2-1031-7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202</cp:revision>
  <dcterms:created xsi:type="dcterms:W3CDTF">2018-12-13T14:11:00Z</dcterms:created>
  <dcterms:modified xsi:type="dcterms:W3CDTF">2024-12-11T09:11:48Z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