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0.svg" ContentType="image/svg+xml"/>
  <Override PartName="/ppt/media/image100.svg" ContentType="image/svg+xml"/>
  <Override PartName="/ppt/media/image12.svg" ContentType="image/svg+xml"/>
  <Override PartName="/ppt/media/image14.svg" ContentType="image/svg+xml"/>
  <Override PartName="/ppt/media/image4.svg" ContentType="image/svg+xml"/>
  <Override PartName="/ppt/media/image6.svg" ContentType="image/svg+xml"/>
  <Override PartName="/ppt/media/image8.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42"/>
  </p:handoutMasterIdLst>
  <p:sldIdLst>
    <p:sldId id="266" r:id="rId3"/>
    <p:sldId id="256" r:id="rId5"/>
    <p:sldId id="259" r:id="rId6"/>
    <p:sldId id="258" r:id="rId7"/>
    <p:sldId id="370" r:id="rId8"/>
    <p:sldId id="371" r:id="rId9"/>
    <p:sldId id="268" r:id="rId10"/>
    <p:sldId id="270" r:id="rId11"/>
    <p:sldId id="273" r:id="rId12"/>
    <p:sldId id="275" r:id="rId13"/>
    <p:sldId id="279" r:id="rId14"/>
    <p:sldId id="280" r:id="rId15"/>
    <p:sldId id="276" r:id="rId16"/>
    <p:sldId id="277" r:id="rId17"/>
    <p:sldId id="298" r:id="rId18"/>
    <p:sldId id="282" r:id="rId19"/>
    <p:sldId id="278"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302" r:id="rId34"/>
    <p:sldId id="303" r:id="rId35"/>
    <p:sldId id="330" r:id="rId36"/>
    <p:sldId id="365" r:id="rId37"/>
    <p:sldId id="261" r:id="rId38"/>
    <p:sldId id="265" r:id="rId39"/>
    <p:sldId id="264" r:id="rId40"/>
    <p:sldId id="300" r:id="rId41"/>
  </p:sldIdLst>
  <p:sldSz cx="18288000" cy="10287000"/>
  <p:notesSz cx="6858000" cy="9144000"/>
  <p:embeddedFontLst>
    <p:embeddedFont>
      <p:font typeface="Calibri" panose="020F0502020204030204" charset="0"/>
      <p:regular r:id="rId46"/>
      <p:bold r:id="rId47"/>
      <p:italic r:id="rId48"/>
      <p:boldItalic r:id="rId49"/>
    </p:embeddedFont>
    <p:embeddedFont>
      <p:font typeface="Malgun Gothic" panose="020B0503020000020004" charset="-127"/>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E09"/>
    <a:srgbClr val="47C681"/>
    <a:srgbClr val="FFCCCC"/>
    <a:srgbClr val="FF0066"/>
    <a:srgbClr val="A6C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4" d="100"/>
          <a:sy n="44" d="100"/>
        </p:scale>
        <p:origin x="792" y="60"/>
      </p:cViewPr>
      <p:guideLst>
        <p:guide orient="horz" pos="2138"/>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font" Target="fonts/font5.fntdata"/><Relationship Id="rId5" Type="http://schemas.openxmlformats.org/officeDocument/2006/relationships/slide" Target="slides/slide2.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29A79-496C-4432-BFC1-EFAAA256CD3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C07F9-3F32-40E5-9C0B-96504CA60B1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2C07F9-3F32-40E5-9C0B-96504CA60B1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asic Layout">
    <p:spTree>
      <p:nvGrpSpPr>
        <p:cNvPr id="1" name=""/>
        <p:cNvGrpSpPr/>
        <p:nvPr/>
      </p:nvGrpSpPr>
      <p:grpSpPr>
        <a:xfrm>
          <a:off x="0" y="0"/>
          <a:ext cx="0" cy="0"/>
          <a:chOff x="0" y="0"/>
          <a:chExt cx="0" cy="0"/>
        </a:xfrm>
      </p:grpSpPr>
      <p:sp>
        <p:nvSpPr>
          <p:cNvPr id="2" name="Rounded Rectangle 1"/>
          <p:cNvSpPr/>
          <p:nvPr userDrawn="1"/>
        </p:nvSpPr>
        <p:spPr>
          <a:xfrm>
            <a:off x="3959424" y="390972"/>
            <a:ext cx="14328576" cy="2016224"/>
          </a:xfrm>
          <a:custGeom>
            <a:avLst/>
            <a:gdLst/>
            <a:ahLst/>
            <a:cxnLst/>
            <a:rect l="l" t="t" r="r" b="b"/>
            <a:pathLst>
              <a:path w="7164288" h="1008112">
                <a:moveTo>
                  <a:pt x="504056" y="0"/>
                </a:moveTo>
                <a:lnTo>
                  <a:pt x="7164288" y="0"/>
                </a:lnTo>
                <a:lnTo>
                  <a:pt x="7164288" y="1008112"/>
                </a:lnTo>
                <a:lnTo>
                  <a:pt x="504056" y="1008112"/>
                </a:lnTo>
                <a:cubicBezTo>
                  <a:pt x="225674" y="1008112"/>
                  <a:pt x="0" y="782438"/>
                  <a:pt x="0" y="504056"/>
                </a:cubicBezTo>
                <a:cubicBezTo>
                  <a:pt x="0" y="225674"/>
                  <a:pt x="225674" y="0"/>
                  <a:pt x="5040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 Placeholder 9"/>
          <p:cNvSpPr>
            <a:spLocks noGrp="1"/>
          </p:cNvSpPr>
          <p:nvPr>
            <p:ph type="body" sz="quarter" idx="10" hasCustomPrompt="1"/>
          </p:nvPr>
        </p:nvSpPr>
        <p:spPr>
          <a:xfrm>
            <a:off x="4896544" y="515938"/>
            <a:ext cx="13391456" cy="1152128"/>
          </a:xfrm>
          <a:prstGeom prst="rect">
            <a:avLst/>
          </a:prstGeom>
        </p:spPr>
        <p:txBody>
          <a:bodyPr anchor="ctr"/>
          <a:lstStyle>
            <a:lvl1pPr marL="0" indent="0" algn="l">
              <a:buNone/>
              <a:defRPr sz="72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11" name="Text Placeholder 9"/>
          <p:cNvSpPr>
            <a:spLocks noGrp="1"/>
          </p:cNvSpPr>
          <p:nvPr>
            <p:ph type="body" sz="quarter" idx="11" hasCustomPrompt="1"/>
          </p:nvPr>
        </p:nvSpPr>
        <p:spPr>
          <a:xfrm>
            <a:off x="4896544" y="1668066"/>
            <a:ext cx="13391456" cy="576064"/>
          </a:xfrm>
          <a:prstGeom prst="rect">
            <a:avLst/>
          </a:prstGeom>
        </p:spPr>
        <p:txBody>
          <a:bodyPr anchor="ctr"/>
          <a:lstStyle>
            <a:lvl1pPr marL="0" indent="0" algn="l">
              <a:buNone/>
              <a:defRPr sz="2800" b="0" baseline="0">
                <a:solidFill>
                  <a:schemeClr val="bg1"/>
                </a:solidFill>
                <a:latin typeface="+mn-lt"/>
                <a:cs typeface="Arial" panose="020B0604020202020204" pitchFamily="34" charset="0"/>
              </a:defRPr>
            </a:lvl1pPr>
          </a:lstStyle>
          <a:p>
            <a:pPr lvl="0"/>
            <a:r>
              <a:rPr lang="en-US" altLang="ko-KR" dirty="0"/>
              <a:t>Insert the title of your subtitle Here</a:t>
            </a:r>
            <a:endParaRPr lang="en-US" altLang="ko-K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6" name="Rounded Rectangle 1"/>
          <p:cNvSpPr/>
          <p:nvPr userDrawn="1"/>
        </p:nvSpPr>
        <p:spPr>
          <a:xfrm>
            <a:off x="3959424" y="390972"/>
            <a:ext cx="14328576" cy="2016224"/>
          </a:xfrm>
          <a:custGeom>
            <a:avLst/>
            <a:gdLst/>
            <a:ahLst/>
            <a:cxnLst/>
            <a:rect l="l" t="t" r="r" b="b"/>
            <a:pathLst>
              <a:path w="7164288" h="1008112">
                <a:moveTo>
                  <a:pt x="504056" y="0"/>
                </a:moveTo>
                <a:lnTo>
                  <a:pt x="7164288" y="0"/>
                </a:lnTo>
                <a:lnTo>
                  <a:pt x="7164288" y="1008112"/>
                </a:lnTo>
                <a:lnTo>
                  <a:pt x="504056" y="1008112"/>
                </a:lnTo>
                <a:cubicBezTo>
                  <a:pt x="225674" y="1008112"/>
                  <a:pt x="0" y="782438"/>
                  <a:pt x="0" y="504056"/>
                </a:cubicBezTo>
                <a:cubicBezTo>
                  <a:pt x="0" y="225674"/>
                  <a:pt x="225674" y="0"/>
                  <a:pt x="5040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 Placeholder 9"/>
          <p:cNvSpPr>
            <a:spLocks noGrp="1"/>
          </p:cNvSpPr>
          <p:nvPr>
            <p:ph type="body" sz="quarter" idx="10" hasCustomPrompt="1"/>
          </p:nvPr>
        </p:nvSpPr>
        <p:spPr>
          <a:xfrm>
            <a:off x="4896544" y="515938"/>
            <a:ext cx="13391456" cy="1152128"/>
          </a:xfrm>
          <a:prstGeom prst="rect">
            <a:avLst/>
          </a:prstGeom>
        </p:spPr>
        <p:txBody>
          <a:bodyPr anchor="ctr"/>
          <a:lstStyle>
            <a:lvl1pPr marL="0" indent="0" algn="l">
              <a:buNone/>
              <a:defRPr sz="72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8" name="Text Placeholder 9"/>
          <p:cNvSpPr>
            <a:spLocks noGrp="1"/>
          </p:cNvSpPr>
          <p:nvPr>
            <p:ph type="body" sz="quarter" idx="11" hasCustomPrompt="1"/>
          </p:nvPr>
        </p:nvSpPr>
        <p:spPr>
          <a:xfrm>
            <a:off x="4896544" y="1668066"/>
            <a:ext cx="13391456" cy="576064"/>
          </a:xfrm>
          <a:prstGeom prst="rect">
            <a:avLst/>
          </a:prstGeom>
        </p:spPr>
        <p:txBody>
          <a:bodyPr anchor="ct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altLang="ko-KR" dirty="0"/>
              <a:t>Insert the title of your subtitle Here</a:t>
            </a:r>
            <a:endParaRPr lang="en-US" altLang="ko-K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asic Layout">
    <p:spTree>
      <p:nvGrpSpPr>
        <p:cNvPr id="1" name=""/>
        <p:cNvGrpSpPr/>
        <p:nvPr/>
      </p:nvGrpSpPr>
      <p:grpSpPr>
        <a:xfrm>
          <a:off x="0" y="0"/>
          <a:ext cx="0" cy="0"/>
          <a:chOff x="0" y="0"/>
          <a:chExt cx="0" cy="0"/>
        </a:xfrm>
      </p:grpSpPr>
      <p:pic>
        <p:nvPicPr>
          <p:cNvPr id="5" name="Picture 2" descr="G:\002-KIMS BUSINESS\007-02-Googleslidesppt\02-GSppt-Contents-Kim\20170309\01-Composition with vintage old hardback books\bg-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1543"/>
          <a:stretch>
            <a:fillRect/>
          </a:stretch>
        </p:blipFill>
        <p:spPr bwMode="auto">
          <a:xfrm>
            <a:off x="0" y="1"/>
            <a:ext cx="18288000" cy="21613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0" y="238572"/>
            <a:ext cx="18288000" cy="1152128"/>
          </a:xfrm>
          <a:prstGeom prst="rect">
            <a:avLst/>
          </a:prstGeom>
        </p:spPr>
        <p:txBody>
          <a:bodyPr anchor="ctr"/>
          <a:lstStyle>
            <a:lvl1pPr marL="0" indent="0" algn="ctr">
              <a:buNone/>
              <a:defRPr sz="72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11" name="Text Placeholder 9"/>
          <p:cNvSpPr>
            <a:spLocks noGrp="1"/>
          </p:cNvSpPr>
          <p:nvPr>
            <p:ph type="body" sz="quarter" idx="11" hasCustomPrompt="1"/>
          </p:nvPr>
        </p:nvSpPr>
        <p:spPr>
          <a:xfrm>
            <a:off x="0" y="1390700"/>
            <a:ext cx="18288000" cy="576064"/>
          </a:xfrm>
          <a:prstGeom prst="rect">
            <a:avLst/>
          </a:prstGeom>
        </p:spPr>
        <p:txBody>
          <a:bodyPr anchor="ctr"/>
          <a:lstStyle>
            <a:lvl1pPr marL="0" indent="0" algn="ctr">
              <a:buNone/>
              <a:defRPr sz="2800" b="0" baseline="0">
                <a:solidFill>
                  <a:schemeClr val="bg1"/>
                </a:solidFill>
                <a:latin typeface="+mn-lt"/>
                <a:cs typeface="Arial" panose="020B0604020202020204" pitchFamily="34" charset="0"/>
              </a:defRPr>
            </a:lvl1pPr>
          </a:lstStyle>
          <a:p>
            <a:pPr lvl="0"/>
            <a:r>
              <a:rPr lang="en-US" altLang="ko-KR" dirty="0"/>
              <a:t>Insert the title of your subtitle Here</a:t>
            </a:r>
            <a:endParaRPr lang="en-US" altLang="ko-KR" dirty="0"/>
          </a:p>
        </p:txBody>
      </p:sp>
      <p:sp>
        <p:nvSpPr>
          <p:cNvPr id="6" name="Picture Placeholder 2"/>
          <p:cNvSpPr>
            <a:spLocks noGrp="1"/>
          </p:cNvSpPr>
          <p:nvPr>
            <p:ph type="pic" idx="12" hasCustomPrompt="1"/>
          </p:nvPr>
        </p:nvSpPr>
        <p:spPr>
          <a:xfrm>
            <a:off x="1367136" y="2983261"/>
            <a:ext cx="4823680" cy="3586838"/>
          </a:xfrm>
          <a:prstGeom prst="rect">
            <a:avLst/>
          </a:prstGeom>
          <a:solidFill>
            <a:schemeClr val="bg1">
              <a:lumMod val="95000"/>
            </a:schemeClr>
          </a:solidFill>
          <a:ln w="38100">
            <a:solidFill>
              <a:schemeClr val="accent2"/>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
        <p:nvSpPr>
          <p:cNvPr id="7" name="Picture Placeholder 2"/>
          <p:cNvSpPr>
            <a:spLocks noGrp="1"/>
          </p:cNvSpPr>
          <p:nvPr>
            <p:ph type="pic" idx="13" hasCustomPrompt="1"/>
          </p:nvPr>
        </p:nvSpPr>
        <p:spPr>
          <a:xfrm>
            <a:off x="6732160" y="2983261"/>
            <a:ext cx="4823680" cy="3586838"/>
          </a:xfrm>
          <a:prstGeom prst="rect">
            <a:avLst/>
          </a:prstGeom>
          <a:solidFill>
            <a:schemeClr val="bg1">
              <a:lumMod val="95000"/>
            </a:schemeClr>
          </a:solidFill>
          <a:ln w="38100">
            <a:solidFill>
              <a:schemeClr val="accent3"/>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
        <p:nvSpPr>
          <p:cNvPr id="8" name="Picture Placeholder 2"/>
          <p:cNvSpPr>
            <a:spLocks noGrp="1"/>
          </p:cNvSpPr>
          <p:nvPr>
            <p:ph type="pic" idx="14" hasCustomPrompt="1"/>
          </p:nvPr>
        </p:nvSpPr>
        <p:spPr>
          <a:xfrm>
            <a:off x="12097184" y="2983261"/>
            <a:ext cx="4823680" cy="3586838"/>
          </a:xfrm>
          <a:prstGeom prst="rect">
            <a:avLst/>
          </a:prstGeom>
          <a:solidFill>
            <a:schemeClr val="bg1">
              <a:lumMod val="95000"/>
            </a:schemeClr>
          </a:solidFill>
          <a:ln w="38100">
            <a:solidFill>
              <a:schemeClr val="accent4"/>
            </a:solidFill>
          </a:ln>
        </p:spPr>
        <p:txBody>
          <a:bodyPr anchor="ctr"/>
          <a:lstStyle>
            <a:lvl1pPr marL="0" indent="0" algn="ctr">
              <a:buNone/>
              <a:defRPr sz="2400">
                <a:solidFill>
                  <a:schemeClr val="tx1">
                    <a:lumMod val="75000"/>
                    <a:lumOff val="25000"/>
                  </a:schemeClr>
                </a:solidFill>
                <a:latin typeface="+mn-lt"/>
                <a:cs typeface="Arial" panose="020B0604020202020204" pitchFamily="34"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ltLang="ko-KR" dirty="0"/>
              <a:t>Your Picture Here </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41.wdp"/><Relationship Id="rId3" Type="http://schemas.openxmlformats.org/officeDocument/2006/relationships/image" Target="../media/image40.png"/><Relationship Id="rId2" Type="http://schemas.microsoft.com/office/2007/relationships/hdphoto" Target="../media/image39.wdp"/><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GAME%20G&#7844;U%20CON%20T&#204;M%20M&#7852;T.pptx" TargetMode="External"/><Relationship Id="rId1"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hyperlink" Target="S&#7855;t%20t&#225;c%20d&#7909;ng%20v&#7899;i%20oxi.mp4" TargetMode="Externa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6.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media" Target="../media/media2.mp4"/><Relationship Id="rId4" Type="http://schemas.openxmlformats.org/officeDocument/2006/relationships/video" Target="NULL" TargetMode="External"/><Relationship Id="rId3" Type="http://schemas.openxmlformats.org/officeDocument/2006/relationships/hyperlink" Target="Th&#237;%20nghi&#7879;m%20Kh&#237;%20Clo%20+%20Na.mp4" TargetMode="External"/><Relationship Id="rId2" Type="http://schemas.openxmlformats.org/officeDocument/2006/relationships/image" Target="../media/image51.png"/><Relationship Id="rId1" Type="http://schemas.openxmlformats.org/officeDocument/2006/relationships/hyperlink" Target="T&#225;c%20d&#7909;ng%20c&#7911;a%20s&#7855;t%20v&#7899;i%20l&#432;u%20hu&#7923;nh%20-%20H&#243;a%209-%20B&#224;i%2023.mp4" TargetMode="Externa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hyperlink" Target="Th&#237;%20nghi&#7879;m%20Kh&#237;%20Clo%20+%20Na.mp4" TargetMode="External"/><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 Id="rId3" Type="http://schemas.microsoft.com/office/2007/relationships/media" Target="../media/media4.mp4"/><Relationship Id="rId2" Type="http://schemas.openxmlformats.org/officeDocument/2006/relationships/video" Target="../media/media4.mp4"/><Relationship Id="rId1" Type="http://schemas.openxmlformats.org/officeDocument/2006/relationships/image" Target="../media/image59.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image" Target="../media/image61.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8.png"/><Relationship Id="rId4" Type="http://schemas.microsoft.com/office/2007/relationships/media" Target="../media/media5.mp4"/><Relationship Id="rId3" Type="http://schemas.openxmlformats.org/officeDocument/2006/relationships/video" Target="NULL" TargetMode="External"/><Relationship Id="rId2" Type="http://schemas.openxmlformats.org/officeDocument/2006/relationships/image" Target="../media/image67.png"/><Relationship Id="rId1" Type="http://schemas.openxmlformats.org/officeDocument/2006/relationships/image" Target="../media/image66.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32.wdp"/><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hyperlink" Target="TH&#205;%20NGHI&#7878;M%20KIM%20LO&#7840;I%20K&#7868;M%20(Zn)%20T&#193;C%20D&#7908;NG%20V&#7898;I%20DUNG%20D&#7882;CH%20&#272;&#7890;NG%20SUNFAT%20(CuSO4)%20ll%20&#212;ng%20gi&#225;o%20d&#7841;y%20h&#243;a.mp4.crdownload" TargetMode="Externa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image32.wdp"/><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8.sv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7.png"/><Relationship Id="rId2" Type="http://schemas.microsoft.com/office/2007/relationships/hdphoto" Target="../media/image76.wdp"/><Relationship Id="rId1" Type="http://schemas.openxmlformats.org/officeDocument/2006/relationships/image" Target="../media/image7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0.png"/><Relationship Id="rId2" Type="http://schemas.microsoft.com/office/2007/relationships/hdphoto" Target="../media/image79.wdp"/><Relationship Id="rId1"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79.wdp"/><Relationship Id="rId1"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9" Type="http://schemas.openxmlformats.org/officeDocument/2006/relationships/image" Target="../media/image88.svg"/><Relationship Id="rId8" Type="http://schemas.openxmlformats.org/officeDocument/2006/relationships/image" Target="../media/image87.png"/><Relationship Id="rId7" Type="http://schemas.openxmlformats.org/officeDocument/2006/relationships/image" Target="../media/image86.svg"/><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3" Type="http://schemas.openxmlformats.org/officeDocument/2006/relationships/image" Target="../media/image7.png"/><Relationship Id="rId2" Type="http://schemas.openxmlformats.org/officeDocument/2006/relationships/image" Target="../media/image82.svg"/><Relationship Id="rId12" Type="http://schemas.openxmlformats.org/officeDocument/2006/relationships/slideLayout" Target="../slideLayouts/slideLayout7.xml"/><Relationship Id="rId11" Type="http://schemas.openxmlformats.org/officeDocument/2006/relationships/image" Target="../media/image90.svg"/><Relationship Id="rId10" Type="http://schemas.openxmlformats.org/officeDocument/2006/relationships/image" Target="../media/image89.png"/><Relationship Id="rId1"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6.svg"/><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 name="Table 177"/>
          <p:cNvGraphicFramePr>
            <a:graphicFrameLocks noGrp="1"/>
          </p:cNvGraphicFramePr>
          <p:nvPr/>
        </p:nvGraphicFramePr>
        <p:xfrm>
          <a:off x="5470071" y="1870329"/>
          <a:ext cx="9601200" cy="1092200"/>
        </p:xfrm>
        <a:graphic>
          <a:graphicData uri="http://schemas.openxmlformats.org/drawingml/2006/table">
            <a:tbl>
              <a:tblPr firstRow="1" bandRow="1">
                <a:tableStyleId>{2D5ABB26-0587-4C30-8999-92F81FD0307C}</a:tableStyleId>
              </a:tblPr>
              <a:tblGrid>
                <a:gridCol w="1200150"/>
                <a:gridCol w="1200150"/>
                <a:gridCol w="1200150"/>
                <a:gridCol w="1200150"/>
                <a:gridCol w="1200150"/>
                <a:gridCol w="1200150"/>
                <a:gridCol w="1200150"/>
                <a:gridCol w="1200150"/>
              </a:tblGrid>
              <a:tr h="1092200">
                <a:tc>
                  <a:txBody>
                    <a:bodyPr/>
                    <a:lstStyle/>
                    <a:p>
                      <a:pPr algn="ctr"/>
                      <a:r>
                        <a:rPr lang="en-US" sz="6000" b="1" smtClean="0">
                          <a:latin typeface="Times New Roman" panose="02020603050405020304" pitchFamily="18" charset="0"/>
                          <a:ea typeface="Roboto" panose="02000000000000000000" pitchFamily="2" charset="0"/>
                        </a:rPr>
                        <a:t>K</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H</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Ô</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N</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G</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T</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A</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N</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79" name="Table 178"/>
          <p:cNvGraphicFramePr>
            <a:graphicFrameLocks noGrp="1"/>
          </p:cNvGraphicFramePr>
          <p:nvPr/>
        </p:nvGraphicFramePr>
        <p:xfrm>
          <a:off x="5475182" y="1824114"/>
          <a:ext cx="9601200" cy="1135177"/>
        </p:xfrm>
        <a:graphic>
          <a:graphicData uri="http://schemas.openxmlformats.org/drawingml/2006/table">
            <a:tbl>
              <a:tblPr firstRow="1" bandRow="1">
                <a:tableStyleId>{5C22544A-7EE6-4342-B048-85BDC9FD1C3A}</a:tableStyleId>
              </a:tblPr>
              <a:tblGrid>
                <a:gridCol w="1200150"/>
                <a:gridCol w="1200150"/>
                <a:gridCol w="1200150"/>
                <a:gridCol w="1200150"/>
                <a:gridCol w="1200150"/>
                <a:gridCol w="1200150"/>
                <a:gridCol w="1200150"/>
                <a:gridCol w="1200150"/>
              </a:tblGrid>
              <a:tr h="113517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81" name="Table 180"/>
          <p:cNvGraphicFramePr>
            <a:graphicFrameLocks noGrp="1"/>
          </p:cNvGraphicFramePr>
          <p:nvPr/>
        </p:nvGraphicFramePr>
        <p:xfrm>
          <a:off x="7870371" y="2967467"/>
          <a:ext cx="4800600" cy="1092200"/>
        </p:xfrm>
        <a:graphic>
          <a:graphicData uri="http://schemas.openxmlformats.org/drawingml/2006/table">
            <a:tbl>
              <a:tblPr firstRow="1" bandRow="1">
                <a:tableStyleId>{2D5ABB26-0587-4C30-8999-92F81FD0307C}</a:tableStyleId>
              </a:tblPr>
              <a:tblGrid>
                <a:gridCol w="1200150"/>
                <a:gridCol w="1200150"/>
                <a:gridCol w="1200150"/>
                <a:gridCol w="1200150"/>
              </a:tblGrid>
              <a:tr h="1092200">
                <a:tc>
                  <a:txBody>
                    <a:bodyPr/>
                    <a:lstStyle/>
                    <a:p>
                      <a:pPr algn="ctr"/>
                      <a:r>
                        <a:rPr lang="en-US" sz="6000" b="1" smtClean="0">
                          <a:latin typeface="Times New Roman" panose="02020603050405020304" pitchFamily="18" charset="0"/>
                          <a:ea typeface="Roboto" panose="02000000000000000000" pitchFamily="2" charset="0"/>
                        </a:rPr>
                        <a:t>M</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U</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Ố</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I</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2" name="Table 181"/>
          <p:cNvGraphicFramePr>
            <a:graphicFrameLocks noGrp="1"/>
          </p:cNvGraphicFramePr>
          <p:nvPr/>
        </p:nvGraphicFramePr>
        <p:xfrm>
          <a:off x="9070521" y="4064605"/>
          <a:ext cx="2400300" cy="1092200"/>
        </p:xfrm>
        <a:graphic>
          <a:graphicData uri="http://schemas.openxmlformats.org/drawingml/2006/table">
            <a:tbl>
              <a:tblPr firstRow="1" bandRow="1">
                <a:tableStyleId>{2D5ABB26-0587-4C30-8999-92F81FD0307C}</a:tableStyleId>
              </a:tblPr>
              <a:tblGrid>
                <a:gridCol w="1200150"/>
                <a:gridCol w="1200150"/>
              </a:tblGrid>
              <a:tr h="1092200">
                <a:tc>
                  <a:txBody>
                    <a:bodyPr/>
                    <a:lstStyle/>
                    <a:p>
                      <a:pPr algn="ctr"/>
                      <a:r>
                        <a:rPr lang="en-US" sz="6000" b="1" smtClean="0">
                          <a:latin typeface="Times New Roman" panose="02020603050405020304" pitchFamily="18" charset="0"/>
                          <a:ea typeface="Roboto" panose="02000000000000000000" pitchFamily="2" charset="0"/>
                        </a:rPr>
                        <a:t>Đ</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Ỏ</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3" name="Table 182"/>
          <p:cNvGraphicFramePr>
            <a:graphicFrameLocks noGrp="1"/>
          </p:cNvGraphicFramePr>
          <p:nvPr/>
        </p:nvGraphicFramePr>
        <p:xfrm>
          <a:off x="6079671" y="5161743"/>
          <a:ext cx="8382000" cy="1092200"/>
        </p:xfrm>
        <a:graphic>
          <a:graphicData uri="http://schemas.openxmlformats.org/drawingml/2006/table">
            <a:tbl>
              <a:tblPr firstRow="1" bandRow="1">
                <a:tableStyleId>{2D5ABB26-0587-4C30-8999-92F81FD0307C}</a:tableStyleId>
              </a:tblPr>
              <a:tblGrid>
                <a:gridCol w="1200150"/>
                <a:gridCol w="1200150"/>
                <a:gridCol w="1200150"/>
                <a:gridCol w="1200150"/>
                <a:gridCol w="1200150"/>
                <a:gridCol w="1200150"/>
                <a:gridCol w="1181100"/>
              </a:tblGrid>
              <a:tr h="1092200">
                <a:tc>
                  <a:txBody>
                    <a:bodyPr/>
                    <a:lstStyle/>
                    <a:p>
                      <a:pPr algn="ctr"/>
                      <a:r>
                        <a:rPr lang="en-US" sz="6000" b="1" smtClean="0">
                          <a:latin typeface="Times New Roman" panose="02020603050405020304" pitchFamily="18" charset="0"/>
                          <a:ea typeface="Roboto" panose="02000000000000000000" pitchFamily="2" charset="0"/>
                        </a:rPr>
                        <a:t>C</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H</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Ấ</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T</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K</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H</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Í</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4" name="Table 183"/>
          <p:cNvGraphicFramePr>
            <a:graphicFrameLocks noGrp="1"/>
          </p:cNvGraphicFramePr>
          <p:nvPr/>
        </p:nvGraphicFramePr>
        <p:xfrm>
          <a:off x="7870371" y="6258881"/>
          <a:ext cx="4800600" cy="1092200"/>
        </p:xfrm>
        <a:graphic>
          <a:graphicData uri="http://schemas.openxmlformats.org/drawingml/2006/table">
            <a:tbl>
              <a:tblPr firstRow="1" bandRow="1">
                <a:tableStyleId>{2D5ABB26-0587-4C30-8999-92F81FD0307C}</a:tableStyleId>
              </a:tblPr>
              <a:tblGrid>
                <a:gridCol w="1200150"/>
                <a:gridCol w="1200150"/>
                <a:gridCol w="1200150"/>
                <a:gridCol w="1200150"/>
              </a:tblGrid>
              <a:tr h="1092200">
                <a:tc>
                  <a:txBody>
                    <a:bodyPr/>
                    <a:lstStyle/>
                    <a:p>
                      <a:pPr algn="ctr"/>
                      <a:r>
                        <a:rPr lang="en-US" sz="6000" b="1" smtClean="0">
                          <a:latin typeface="Times New Roman" panose="02020603050405020304" pitchFamily="18" charset="0"/>
                          <a:ea typeface="Roboto" panose="02000000000000000000" pitchFamily="2" charset="0"/>
                        </a:rPr>
                        <a:t>A</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C</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I</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D</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5" name="Table 184"/>
          <p:cNvGraphicFramePr>
            <a:graphicFrameLocks noGrp="1"/>
          </p:cNvGraphicFramePr>
          <p:nvPr/>
        </p:nvGraphicFramePr>
        <p:xfrm>
          <a:off x="7870371" y="7356019"/>
          <a:ext cx="4800600" cy="1092200"/>
        </p:xfrm>
        <a:graphic>
          <a:graphicData uri="http://schemas.openxmlformats.org/drawingml/2006/table">
            <a:tbl>
              <a:tblPr firstRow="1" bandRow="1">
                <a:tableStyleId>{2D5ABB26-0587-4C30-8999-92F81FD0307C}</a:tableStyleId>
              </a:tblPr>
              <a:tblGrid>
                <a:gridCol w="1200150"/>
                <a:gridCol w="1200150"/>
                <a:gridCol w="1200150"/>
                <a:gridCol w="1200150"/>
              </a:tblGrid>
              <a:tr h="1092200">
                <a:tc>
                  <a:txBody>
                    <a:bodyPr/>
                    <a:lstStyle/>
                    <a:p>
                      <a:pPr algn="ctr"/>
                      <a:r>
                        <a:rPr lang="en-US" sz="6000" b="1" smtClean="0">
                          <a:latin typeface="Times New Roman" panose="02020603050405020304" pitchFamily="18" charset="0"/>
                          <a:ea typeface="Roboto" panose="02000000000000000000" pitchFamily="2" charset="0"/>
                        </a:rPr>
                        <a:t>X</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A</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N</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H</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6" name="Table 185"/>
          <p:cNvGraphicFramePr>
            <a:graphicFrameLocks noGrp="1"/>
          </p:cNvGraphicFramePr>
          <p:nvPr/>
        </p:nvGraphicFramePr>
        <p:xfrm>
          <a:off x="6079671" y="8453155"/>
          <a:ext cx="8382000" cy="1092200"/>
        </p:xfrm>
        <a:graphic>
          <a:graphicData uri="http://schemas.openxmlformats.org/drawingml/2006/table">
            <a:tbl>
              <a:tblPr firstRow="1" bandRow="1">
                <a:tableStyleId>{2D5ABB26-0587-4C30-8999-92F81FD0307C}</a:tableStyleId>
              </a:tblPr>
              <a:tblGrid>
                <a:gridCol w="1200150"/>
                <a:gridCol w="1200150"/>
                <a:gridCol w="1200150"/>
                <a:gridCol w="1200150"/>
                <a:gridCol w="1200150"/>
                <a:gridCol w="1200150"/>
                <a:gridCol w="1181100"/>
              </a:tblGrid>
              <a:tr h="1092200">
                <a:tc>
                  <a:txBody>
                    <a:bodyPr/>
                    <a:lstStyle/>
                    <a:p>
                      <a:pPr algn="ctr"/>
                      <a:r>
                        <a:rPr lang="en-US" sz="6000" b="1" smtClean="0">
                          <a:latin typeface="Times New Roman" panose="02020603050405020304" pitchFamily="18" charset="0"/>
                          <a:ea typeface="Roboto" panose="02000000000000000000" pitchFamily="2" charset="0"/>
                        </a:rPr>
                        <a:t>P</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H</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Â</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N</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L</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Â</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smtClean="0">
                          <a:latin typeface="Times New Roman" panose="02020603050405020304" pitchFamily="18" charset="0"/>
                          <a:ea typeface="Roboto" panose="02000000000000000000" pitchFamily="2" charset="0"/>
                        </a:rPr>
                        <a:t>N</a:t>
                      </a:r>
                      <a:endParaRPr lang="en-US" sz="6000" b="1">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90" name="Table 189"/>
          <p:cNvGraphicFramePr>
            <a:graphicFrameLocks noGrp="1"/>
          </p:cNvGraphicFramePr>
          <p:nvPr/>
        </p:nvGraphicFramePr>
        <p:xfrm>
          <a:off x="7875482" y="2955639"/>
          <a:ext cx="4800600" cy="1092200"/>
        </p:xfrm>
        <a:graphic>
          <a:graphicData uri="http://schemas.openxmlformats.org/drawingml/2006/table">
            <a:tbl>
              <a:tblPr firstRow="1" bandRow="1">
                <a:tableStyleId>{5C22544A-7EE6-4342-B048-85BDC9FD1C3A}</a:tableStyleId>
              </a:tblPr>
              <a:tblGrid>
                <a:gridCol w="1181100"/>
                <a:gridCol w="1219200"/>
                <a:gridCol w="1200150"/>
                <a:gridCol w="1200150"/>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91" name="Table 190"/>
          <p:cNvGraphicFramePr>
            <a:graphicFrameLocks noGrp="1"/>
          </p:cNvGraphicFramePr>
          <p:nvPr/>
        </p:nvGraphicFramePr>
        <p:xfrm>
          <a:off x="9075632" y="4044187"/>
          <a:ext cx="2400300" cy="1092200"/>
        </p:xfrm>
        <a:graphic>
          <a:graphicData uri="http://schemas.openxmlformats.org/drawingml/2006/table">
            <a:tbl>
              <a:tblPr firstRow="1" bandRow="1">
                <a:tableStyleId>{5C22544A-7EE6-4342-B048-85BDC9FD1C3A}</a:tableStyleId>
              </a:tblPr>
              <a:tblGrid>
                <a:gridCol w="1200150"/>
                <a:gridCol w="1200150"/>
              </a:tblGrid>
              <a:tr h="1092200">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92" name="Table 191"/>
          <p:cNvGraphicFramePr>
            <a:graphicFrameLocks noGrp="1"/>
          </p:cNvGraphicFramePr>
          <p:nvPr/>
        </p:nvGraphicFramePr>
        <p:xfrm>
          <a:off x="6084782" y="5132735"/>
          <a:ext cx="8382000" cy="1142037"/>
        </p:xfrm>
        <a:graphic>
          <a:graphicData uri="http://schemas.openxmlformats.org/drawingml/2006/table">
            <a:tbl>
              <a:tblPr firstRow="1" bandRow="1">
                <a:tableStyleId>{5C22544A-7EE6-4342-B048-85BDC9FD1C3A}</a:tableStyleId>
              </a:tblPr>
              <a:tblGrid>
                <a:gridCol w="1200150"/>
                <a:gridCol w="1200150"/>
                <a:gridCol w="1200150"/>
                <a:gridCol w="1200150"/>
                <a:gridCol w="1200150"/>
                <a:gridCol w="1200150"/>
                <a:gridCol w="1181100"/>
              </a:tblGrid>
              <a:tr h="114203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93" name="Table 192"/>
          <p:cNvGraphicFramePr>
            <a:graphicFrameLocks noGrp="1"/>
          </p:cNvGraphicFramePr>
          <p:nvPr/>
        </p:nvGraphicFramePr>
        <p:xfrm>
          <a:off x="7875482" y="6271120"/>
          <a:ext cx="4800600" cy="1092200"/>
        </p:xfrm>
        <a:graphic>
          <a:graphicData uri="http://schemas.openxmlformats.org/drawingml/2006/table">
            <a:tbl>
              <a:tblPr firstRow="1" bandRow="1">
                <a:tableStyleId>{5C22544A-7EE6-4342-B048-85BDC9FD1C3A}</a:tableStyleId>
              </a:tblPr>
              <a:tblGrid>
                <a:gridCol w="1181100"/>
                <a:gridCol w="1219200"/>
                <a:gridCol w="1200150"/>
                <a:gridCol w="1200150"/>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94" name="Table 193"/>
          <p:cNvGraphicFramePr>
            <a:graphicFrameLocks noGrp="1"/>
          </p:cNvGraphicFramePr>
          <p:nvPr/>
        </p:nvGraphicFramePr>
        <p:xfrm>
          <a:off x="7799282" y="7359668"/>
          <a:ext cx="4953000" cy="1092200"/>
        </p:xfrm>
        <a:graphic>
          <a:graphicData uri="http://schemas.openxmlformats.org/drawingml/2006/table">
            <a:tbl>
              <a:tblPr firstRow="1" bandRow="1">
                <a:tableStyleId>{5C22544A-7EE6-4342-B048-85BDC9FD1C3A}</a:tableStyleId>
              </a:tblPr>
              <a:tblGrid>
                <a:gridCol w="1218595"/>
                <a:gridCol w="1257905"/>
                <a:gridCol w="1238250"/>
                <a:gridCol w="1238250"/>
              </a:tblGrid>
              <a:tr h="1092200">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graphicFrame>
        <p:nvGraphicFramePr>
          <p:cNvPr id="195" name="Table 194"/>
          <p:cNvGraphicFramePr>
            <a:graphicFrameLocks noGrp="1"/>
          </p:cNvGraphicFramePr>
          <p:nvPr/>
        </p:nvGraphicFramePr>
        <p:xfrm>
          <a:off x="6084782" y="8448219"/>
          <a:ext cx="8382000" cy="1142037"/>
        </p:xfrm>
        <a:graphic>
          <a:graphicData uri="http://schemas.openxmlformats.org/drawingml/2006/table">
            <a:tbl>
              <a:tblPr firstRow="1" bandRow="1">
                <a:tableStyleId>{5C22544A-7EE6-4342-B048-85BDC9FD1C3A}</a:tableStyleId>
              </a:tblPr>
              <a:tblGrid>
                <a:gridCol w="1200150"/>
                <a:gridCol w="1200150"/>
                <a:gridCol w="1200150"/>
                <a:gridCol w="1200150"/>
                <a:gridCol w="1200150"/>
                <a:gridCol w="1200150"/>
                <a:gridCol w="1181100"/>
              </a:tblGrid>
              <a:tr h="1142037">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c>
                  <a:txBody>
                    <a:bodyPr/>
                    <a:lstStyle/>
                    <a:p>
                      <a:endParaRPr lang="en-US"/>
                    </a:p>
                  </a:txBody>
                  <a:tcPr>
                    <a:solidFill>
                      <a:srgbClr val="A6C7FB"/>
                    </a:solidFill>
                  </a:tcPr>
                </a:tc>
              </a:tr>
            </a:tbl>
          </a:graphicData>
        </a:graphic>
      </p:graphicFrame>
      <p:pic>
        <p:nvPicPr>
          <p:cNvPr id="196" name="Picture 19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8600" y="8593784"/>
            <a:ext cx="1682272" cy="1682272"/>
          </a:xfrm>
          <a:prstGeom prst="rect">
            <a:avLst/>
          </a:prstGeom>
        </p:spPr>
      </p:pic>
      <p:grpSp>
        <p:nvGrpSpPr>
          <p:cNvPr id="201" name="Group 200"/>
          <p:cNvGrpSpPr/>
          <p:nvPr/>
        </p:nvGrpSpPr>
        <p:grpSpPr>
          <a:xfrm>
            <a:off x="5943600" y="144037"/>
            <a:ext cx="9679790" cy="1461873"/>
            <a:chOff x="3962400" y="160365"/>
            <a:chExt cx="9679790" cy="1461873"/>
          </a:xfrm>
        </p:grpSpPr>
        <p:sp>
          <p:nvSpPr>
            <p:cNvPr id="188" name="Freeform 6"/>
            <p:cNvSpPr/>
            <p:nvPr/>
          </p:nvSpPr>
          <p:spPr>
            <a:xfrm>
              <a:off x="3962400" y="160365"/>
              <a:ext cx="9679790" cy="1461873"/>
            </a:xfrm>
            <a:custGeom>
              <a:avLst/>
              <a:gdLst/>
              <a:ahLst/>
              <a:cxnLst/>
              <a:rect l="l" t="t" r="r" b="b"/>
              <a:pathLst>
                <a:path w="1447617" h="736895">
                  <a:moveTo>
                    <a:pt x="71835" y="0"/>
                  </a:moveTo>
                  <a:lnTo>
                    <a:pt x="1375781" y="0"/>
                  </a:lnTo>
                  <a:cubicBezTo>
                    <a:pt x="1415455" y="0"/>
                    <a:pt x="1447617" y="32162"/>
                    <a:pt x="1447617" y="71835"/>
                  </a:cubicBezTo>
                  <a:lnTo>
                    <a:pt x="1447617" y="665060"/>
                  </a:lnTo>
                  <a:cubicBezTo>
                    <a:pt x="1447617" y="704733"/>
                    <a:pt x="1415455" y="736895"/>
                    <a:pt x="1375781" y="736895"/>
                  </a:cubicBezTo>
                  <a:lnTo>
                    <a:pt x="71835" y="736895"/>
                  </a:lnTo>
                  <a:cubicBezTo>
                    <a:pt x="32162" y="736895"/>
                    <a:pt x="0" y="704733"/>
                    <a:pt x="0" y="665060"/>
                  </a:cubicBezTo>
                  <a:lnTo>
                    <a:pt x="0" y="71835"/>
                  </a:lnTo>
                  <a:cubicBezTo>
                    <a:pt x="0" y="32162"/>
                    <a:pt x="32162" y="0"/>
                    <a:pt x="71835" y="0"/>
                  </a:cubicBezTo>
                  <a:close/>
                </a:path>
              </a:pathLst>
            </a:custGeom>
            <a:solidFill>
              <a:srgbClr val="A6C7FB">
                <a:alpha val="58000"/>
              </a:srgbClr>
            </a:solidFill>
          </p:spPr>
        </p:sp>
        <p:sp>
          <p:nvSpPr>
            <p:cNvPr id="197" name="TextBox 196"/>
            <p:cNvSpPr txBox="1"/>
            <p:nvPr/>
          </p:nvSpPr>
          <p:spPr>
            <a:xfrm>
              <a:off x="4876800" y="365208"/>
              <a:ext cx="7908471" cy="1015663"/>
            </a:xfrm>
            <a:prstGeom prst="rect">
              <a:avLst/>
            </a:prstGeom>
            <a:noFill/>
          </p:spPr>
          <p:txBody>
            <a:bodyPr wrap="square" rtlCol="0">
              <a:spAutoFit/>
            </a:bodyPr>
            <a:lstStyle/>
            <a:p>
              <a:pPr algn="ctr"/>
              <a:r>
                <a:rPr lang="en-US" sz="6000" b="1" smtClean="0">
                  <a:latin typeface="Times New Roman" panose="02020603050405020304" pitchFamily="18" charset="0"/>
                  <a:ea typeface="Roboto" panose="02000000000000000000" pitchFamily="2" charset="0"/>
                </a:rPr>
                <a:t>Ô CHỮ BÍ MẬT</a:t>
              </a:r>
              <a:endParaRPr lang="en-US" sz="6000" b="1">
                <a:latin typeface="Times New Roman" panose="02020603050405020304" pitchFamily="18" charset="0"/>
                <a:ea typeface="Roboto" panose="02000000000000000000" pitchFamily="2" charset="0"/>
              </a:endParaRPr>
            </a:p>
          </p:txBody>
        </p:sp>
      </p:grpSp>
      <p:graphicFrame>
        <p:nvGraphicFramePr>
          <p:cNvPr id="202" name="Table 201"/>
          <p:cNvGraphicFramePr>
            <a:graphicFrameLocks noGrp="1"/>
          </p:cNvGraphicFramePr>
          <p:nvPr/>
        </p:nvGraphicFramePr>
        <p:xfrm>
          <a:off x="15543035" y="2011169"/>
          <a:ext cx="1207651" cy="7461398"/>
        </p:xfrm>
        <a:graphic>
          <a:graphicData uri="http://schemas.openxmlformats.org/drawingml/2006/table">
            <a:tbl>
              <a:tblPr firstRow="1" bandRow="1">
                <a:tableStyleId>{2D5ABB26-0587-4C30-8999-92F81FD0307C}</a:tableStyleId>
              </a:tblPr>
              <a:tblGrid>
                <a:gridCol w="1207651"/>
              </a:tblGrid>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03" name="Table 202"/>
          <p:cNvGraphicFramePr>
            <a:graphicFrameLocks noGrp="1"/>
          </p:cNvGraphicFramePr>
          <p:nvPr/>
        </p:nvGraphicFramePr>
        <p:xfrm>
          <a:off x="16823441" y="2011169"/>
          <a:ext cx="1207651" cy="7461398"/>
        </p:xfrm>
        <a:graphic>
          <a:graphicData uri="http://schemas.openxmlformats.org/drawingml/2006/table">
            <a:tbl>
              <a:tblPr firstRow="1" bandRow="1">
                <a:tableStyleId>{2D5ABB26-0587-4C30-8999-92F81FD0307C}</a:tableStyleId>
              </a:tblPr>
              <a:tblGrid>
                <a:gridCol w="1207651"/>
              </a:tblGrid>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K</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I</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M</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L</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O</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Ạ</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5914">
                <a:tc>
                  <a:txBody>
                    <a:bodyPr/>
                    <a:lstStyle/>
                    <a:p>
                      <a:pPr algn="ctr"/>
                      <a:r>
                        <a:rPr lang="en-US" sz="4400" b="1" smtClean="0">
                          <a:solidFill>
                            <a:srgbClr val="FF0000"/>
                          </a:solidFill>
                          <a:latin typeface="Times New Roman" panose="02020603050405020304" pitchFamily="18" charset="0"/>
                          <a:ea typeface="Roboto" panose="02000000000000000000" pitchFamily="2" charset="0"/>
                        </a:rPr>
                        <a:t>I</a:t>
                      </a:r>
                      <a:endParaRPr lang="en-US" sz="4400" b="1">
                        <a:solidFill>
                          <a:srgbClr val="FF0000"/>
                        </a:solidFill>
                        <a:latin typeface="Times New Roman" panose="02020603050405020304" pitchFamily="18"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04" name="Flowchart: Sequential Access Storage 203"/>
          <p:cNvSpPr/>
          <p:nvPr/>
        </p:nvSpPr>
        <p:spPr>
          <a:xfrm>
            <a:off x="4049542" y="2011169"/>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smtClean="0">
                <a:latin typeface="Times New Roman" panose="02020603050405020304" pitchFamily="18" charset="0"/>
                <a:ea typeface="Roboto" panose="02000000000000000000" pitchFamily="2" charset="0"/>
              </a:rPr>
              <a:t>1</a:t>
            </a:r>
            <a:endParaRPr lang="en-US" sz="4000" b="1">
              <a:latin typeface="Times New Roman" panose="02020603050405020304" pitchFamily="18" charset="0"/>
              <a:ea typeface="Roboto" panose="02000000000000000000" pitchFamily="2" charset="0"/>
            </a:endParaRPr>
          </a:p>
        </p:txBody>
      </p:sp>
      <p:sp>
        <p:nvSpPr>
          <p:cNvPr id="205" name="Flowchart: Sequential Access Storage 204"/>
          <p:cNvSpPr/>
          <p:nvPr/>
        </p:nvSpPr>
        <p:spPr>
          <a:xfrm>
            <a:off x="4049542" y="3096860"/>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2</a:t>
            </a:r>
            <a:endParaRPr lang="en-US" sz="4000" b="1">
              <a:latin typeface="Times New Roman" panose="02020603050405020304" pitchFamily="18" charset="0"/>
              <a:ea typeface="Roboto" panose="02000000000000000000" pitchFamily="2" charset="0"/>
            </a:endParaRPr>
          </a:p>
        </p:txBody>
      </p:sp>
      <p:sp>
        <p:nvSpPr>
          <p:cNvPr id="206" name="Flowchart: Sequential Access Storage 205"/>
          <p:cNvSpPr/>
          <p:nvPr/>
        </p:nvSpPr>
        <p:spPr>
          <a:xfrm>
            <a:off x="4049542" y="4182551"/>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3</a:t>
            </a:r>
            <a:endParaRPr lang="en-US" sz="4000" b="1">
              <a:latin typeface="Times New Roman" panose="02020603050405020304" pitchFamily="18" charset="0"/>
              <a:ea typeface="Roboto" panose="02000000000000000000" pitchFamily="2" charset="0"/>
            </a:endParaRPr>
          </a:p>
        </p:txBody>
      </p:sp>
      <p:sp>
        <p:nvSpPr>
          <p:cNvPr id="207" name="Flowchart: Sequential Access Storage 206"/>
          <p:cNvSpPr/>
          <p:nvPr/>
        </p:nvSpPr>
        <p:spPr>
          <a:xfrm>
            <a:off x="4049542" y="5268242"/>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4</a:t>
            </a:r>
            <a:endParaRPr lang="en-US" sz="4000" b="1">
              <a:latin typeface="Times New Roman" panose="02020603050405020304" pitchFamily="18" charset="0"/>
              <a:ea typeface="Roboto" panose="02000000000000000000" pitchFamily="2" charset="0"/>
            </a:endParaRPr>
          </a:p>
        </p:txBody>
      </p:sp>
      <p:sp>
        <p:nvSpPr>
          <p:cNvPr id="208" name="Flowchart: Sequential Access Storage 207"/>
          <p:cNvSpPr/>
          <p:nvPr/>
        </p:nvSpPr>
        <p:spPr>
          <a:xfrm>
            <a:off x="4049542" y="6353933"/>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5</a:t>
            </a:r>
            <a:endParaRPr lang="en-US" sz="4000" b="1">
              <a:latin typeface="Times New Roman" panose="02020603050405020304" pitchFamily="18" charset="0"/>
              <a:ea typeface="Roboto" panose="02000000000000000000" pitchFamily="2" charset="0"/>
            </a:endParaRPr>
          </a:p>
        </p:txBody>
      </p:sp>
      <p:sp>
        <p:nvSpPr>
          <p:cNvPr id="209" name="Flowchart: Sequential Access Storage 208"/>
          <p:cNvSpPr/>
          <p:nvPr/>
        </p:nvSpPr>
        <p:spPr>
          <a:xfrm>
            <a:off x="4049542" y="7439624"/>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6</a:t>
            </a:r>
            <a:endParaRPr lang="en-US" sz="4000" b="1">
              <a:latin typeface="Times New Roman" panose="02020603050405020304" pitchFamily="18" charset="0"/>
              <a:ea typeface="Roboto" panose="02000000000000000000" pitchFamily="2" charset="0"/>
            </a:endParaRPr>
          </a:p>
        </p:txBody>
      </p:sp>
      <p:sp>
        <p:nvSpPr>
          <p:cNvPr id="210" name="Flowchart: Sequential Access Storage 209"/>
          <p:cNvSpPr/>
          <p:nvPr/>
        </p:nvSpPr>
        <p:spPr>
          <a:xfrm>
            <a:off x="4049542" y="8525314"/>
            <a:ext cx="1240805" cy="810519"/>
          </a:xfrm>
          <a:prstGeom prst="flowChartMagneticTap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ea typeface="Roboto" panose="02000000000000000000" pitchFamily="2" charset="0"/>
              </a:rPr>
              <a:t>7</a:t>
            </a:r>
            <a:endParaRPr lang="en-US" sz="4000" b="1">
              <a:latin typeface="Times New Roman" panose="02020603050405020304" pitchFamily="18" charset="0"/>
              <a:ea typeface="Roboto" panose="02000000000000000000" pitchFamily="2" charset="0"/>
            </a:endParaRPr>
          </a:p>
        </p:txBody>
      </p:sp>
      <p:sp>
        <p:nvSpPr>
          <p:cNvPr id="213" name="Rounded Rectangle 212"/>
          <p:cNvSpPr/>
          <p:nvPr/>
        </p:nvSpPr>
        <p:spPr>
          <a:xfrm>
            <a:off x="228601" y="2011169"/>
            <a:ext cx="3505200" cy="40675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1. Tính tan của muối BaSO</a:t>
            </a:r>
            <a:r>
              <a:rPr lang="en-US" altLang="en-US" sz="3600" baseline="-25000">
                <a:solidFill>
                  <a:schemeClr val="tx1"/>
                </a:solidFill>
                <a:latin typeface="Times New Roman" panose="02020603050405020304" pitchFamily="18" charset="0"/>
                <a:ea typeface="Roboto" panose="02000000000000000000" pitchFamily="2" charset="0"/>
              </a:rPr>
              <a:t>4</a:t>
            </a:r>
            <a:r>
              <a:rPr lang="en-US" altLang="en-US" sz="3600">
                <a:solidFill>
                  <a:schemeClr val="tx1"/>
                </a:solidFill>
                <a:latin typeface="Times New Roman" panose="02020603050405020304" pitchFamily="18" charset="0"/>
                <a:ea typeface="Roboto" panose="02000000000000000000" pitchFamily="2" charset="0"/>
              </a:rPr>
              <a:t>?</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215" name="Rounded Rectangle 214"/>
          <p:cNvSpPr/>
          <p:nvPr/>
        </p:nvSpPr>
        <p:spPr>
          <a:xfrm>
            <a:off x="15623390" y="4182551"/>
            <a:ext cx="988210" cy="9501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K</a:t>
            </a:r>
            <a:endParaRPr lang="en-US" sz="4000" b="1">
              <a:solidFill>
                <a:schemeClr val="tx1"/>
              </a:solidFill>
              <a:latin typeface="Times New Roman" panose="02020603050405020304" pitchFamily="18" charset="0"/>
              <a:ea typeface="Roboto" panose="02000000000000000000" pitchFamily="2" charset="0"/>
            </a:endParaRPr>
          </a:p>
        </p:txBody>
      </p:sp>
      <p:sp>
        <p:nvSpPr>
          <p:cNvPr id="216" name="Rounded Rectangle 215"/>
          <p:cNvSpPr/>
          <p:nvPr/>
        </p:nvSpPr>
        <p:spPr>
          <a:xfrm>
            <a:off x="304800" y="1364615"/>
            <a:ext cx="3221355" cy="43427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2. Hợp chất tạo ra khi cho oxide acid</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tác dụng với 1 số </a:t>
            </a:r>
            <a:r>
              <a:rPr lang="en-US" altLang="en-US" sz="3600">
                <a:solidFill>
                  <a:schemeClr val="tx1"/>
                </a:solidFill>
                <a:latin typeface="Times New Roman" panose="02020603050405020304" pitchFamily="18" charset="0"/>
                <a:ea typeface="Roboto" panose="02000000000000000000" pitchFamily="2" charset="0"/>
                <a:sym typeface="+mn-ea"/>
              </a:rPr>
              <a:t>oxide base</a:t>
            </a:r>
            <a:r>
              <a:rPr lang="en-US" altLang="en-US" sz="3600">
                <a:solidFill>
                  <a:schemeClr val="tx1"/>
                </a:solidFill>
                <a:latin typeface="Times New Roman" panose="02020603050405020304" pitchFamily="18" charset="0"/>
                <a:ea typeface="Roboto" panose="02000000000000000000" pitchFamily="2" charset="0"/>
              </a:rPr>
              <a:t> ?</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217" name="Rounded Rectangle 216"/>
          <p:cNvSpPr/>
          <p:nvPr/>
        </p:nvSpPr>
        <p:spPr>
          <a:xfrm>
            <a:off x="15699590" y="2058540"/>
            <a:ext cx="988210" cy="9513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I</a:t>
            </a:r>
            <a:endParaRPr lang="en-US" sz="4000" b="1">
              <a:solidFill>
                <a:schemeClr val="tx1"/>
              </a:solidFill>
              <a:latin typeface="Times New Roman" panose="02020603050405020304" pitchFamily="18" charset="0"/>
              <a:ea typeface="Roboto" panose="02000000000000000000" pitchFamily="2" charset="0"/>
            </a:endParaRPr>
          </a:p>
        </p:txBody>
      </p:sp>
      <p:sp>
        <p:nvSpPr>
          <p:cNvPr id="218" name="Rounded Rectangle 217"/>
          <p:cNvSpPr/>
          <p:nvPr/>
        </p:nvSpPr>
        <p:spPr>
          <a:xfrm>
            <a:off x="302296" y="1364665"/>
            <a:ext cx="3388234" cy="47480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3. Màu của quỳ tím khi nhúng vào </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pPr>
            <a:r>
              <a:rPr lang="en-US" altLang="en-US" sz="3600">
                <a:solidFill>
                  <a:schemeClr val="tx1"/>
                </a:solidFill>
                <a:latin typeface="Times New Roman" panose="02020603050405020304" pitchFamily="18" charset="0"/>
                <a:ea typeface="Roboto" panose="02000000000000000000" pitchFamily="2" charset="0"/>
              </a:rPr>
              <a:t>dung dịch HCl ?</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219" name="Rounded Rectangle 218"/>
          <p:cNvSpPr/>
          <p:nvPr/>
        </p:nvSpPr>
        <p:spPr>
          <a:xfrm>
            <a:off x="15654613" y="5222349"/>
            <a:ext cx="975982" cy="962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O</a:t>
            </a:r>
            <a:endParaRPr lang="en-US" sz="4000" b="1">
              <a:solidFill>
                <a:schemeClr val="tx1"/>
              </a:solidFill>
              <a:latin typeface="Times New Roman" panose="02020603050405020304" pitchFamily="18" charset="0"/>
              <a:ea typeface="Roboto" panose="02000000000000000000" pitchFamily="2" charset="0"/>
            </a:endParaRPr>
          </a:p>
        </p:txBody>
      </p:sp>
      <p:sp>
        <p:nvSpPr>
          <p:cNvPr id="2" name="Rounded Rectangle 1"/>
          <p:cNvSpPr/>
          <p:nvPr/>
        </p:nvSpPr>
        <p:spPr>
          <a:xfrm>
            <a:off x="434601" y="1481684"/>
            <a:ext cx="3815830" cy="45971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Một trong những điều kiện của sản phẩm</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 để phản ứng trao đổi xảy ra ?</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3" name="Rounded Rectangle 2"/>
          <p:cNvSpPr/>
          <p:nvPr/>
        </p:nvSpPr>
        <p:spPr>
          <a:xfrm>
            <a:off x="15699590" y="8420100"/>
            <a:ext cx="912010" cy="10034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M</a:t>
            </a:r>
            <a:endParaRPr lang="en-US" sz="4000" b="1">
              <a:solidFill>
                <a:schemeClr val="tx1"/>
              </a:solidFill>
              <a:latin typeface="Times New Roman" panose="02020603050405020304" pitchFamily="18" charset="0"/>
              <a:ea typeface="Roboto" panose="02000000000000000000" pitchFamily="2" charset="0"/>
            </a:endParaRPr>
          </a:p>
        </p:txBody>
      </p:sp>
      <p:sp>
        <p:nvSpPr>
          <p:cNvPr id="4" name="Rounded Rectangle 3"/>
          <p:cNvSpPr/>
          <p:nvPr/>
        </p:nvSpPr>
        <p:spPr>
          <a:xfrm>
            <a:off x="685800" y="1532255"/>
            <a:ext cx="3490595" cy="44303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5. Nhiều oxide acid tác dụng với nước </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tạo ra hợp chất này ?</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5" name="Rounded Rectangle 4"/>
          <p:cNvSpPr/>
          <p:nvPr/>
        </p:nvSpPr>
        <p:spPr>
          <a:xfrm>
            <a:off x="15699590" y="3190093"/>
            <a:ext cx="912010" cy="962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I</a:t>
            </a:r>
            <a:endParaRPr lang="en-US" sz="4000" b="1">
              <a:solidFill>
                <a:schemeClr val="tx1"/>
              </a:solidFill>
              <a:latin typeface="Times New Roman" panose="02020603050405020304" pitchFamily="18" charset="0"/>
              <a:ea typeface="Roboto" panose="02000000000000000000" pitchFamily="2" charset="0"/>
            </a:endParaRPr>
          </a:p>
        </p:txBody>
      </p:sp>
      <p:sp>
        <p:nvSpPr>
          <p:cNvPr id="6" name="Rounded Rectangle 5"/>
          <p:cNvSpPr/>
          <p:nvPr/>
        </p:nvSpPr>
        <p:spPr>
          <a:xfrm>
            <a:off x="852466" y="1429491"/>
            <a:ext cx="3398547" cy="46495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6. Màu của quỳ tím khi nhúng vào </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dung dịch NaOH ?</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7" name="Rounded Rectangle 6"/>
          <p:cNvSpPr/>
          <p:nvPr/>
        </p:nvSpPr>
        <p:spPr>
          <a:xfrm>
            <a:off x="15621000" y="7363424"/>
            <a:ext cx="988210" cy="9804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ea typeface="Roboto" panose="02000000000000000000" pitchFamily="2" charset="0"/>
              </a:rPr>
              <a:t>A</a:t>
            </a:r>
            <a:endParaRPr lang="en-US" sz="4000" b="1">
              <a:solidFill>
                <a:schemeClr val="tx1"/>
              </a:solidFill>
              <a:latin typeface="Times New Roman" panose="02020603050405020304" pitchFamily="18" charset="0"/>
              <a:ea typeface="Roboto" panose="02000000000000000000" pitchFamily="2" charset="0"/>
            </a:endParaRPr>
          </a:p>
        </p:txBody>
      </p:sp>
      <p:sp>
        <p:nvSpPr>
          <p:cNvPr id="8" name="Rounded Rectangle 7"/>
          <p:cNvSpPr/>
          <p:nvPr/>
        </p:nvSpPr>
        <p:spPr>
          <a:xfrm>
            <a:off x="684658" y="1254174"/>
            <a:ext cx="3566196" cy="47480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7. Loại phân bón có chứa nguyên tố</a:t>
            </a:r>
            <a:endParaRPr lang="en-US" altLang="en-US" sz="3600">
              <a:solidFill>
                <a:schemeClr val="tx1"/>
              </a:solidFill>
              <a:latin typeface="Times New Roman" panose="02020603050405020304" pitchFamily="18" charset="0"/>
              <a:ea typeface="Roboto" panose="02000000000000000000" pitchFamily="2" charset="0"/>
            </a:endParaRPr>
          </a:p>
          <a:p>
            <a:pPr algn="ctr">
              <a:lnSpc>
                <a:spcPct val="150000"/>
              </a:lnSpc>
              <a:spcBef>
                <a:spcPct val="0"/>
              </a:spcBef>
            </a:pPr>
            <a:r>
              <a:rPr lang="en-US" altLang="en-US" sz="3600">
                <a:solidFill>
                  <a:schemeClr val="tx1"/>
                </a:solidFill>
                <a:latin typeface="Times New Roman" panose="02020603050405020304" pitchFamily="18" charset="0"/>
                <a:ea typeface="Roboto" panose="02000000000000000000" pitchFamily="2" charset="0"/>
              </a:rPr>
              <a:t>dinh dưỡng </a:t>
            </a:r>
            <a:r>
              <a:rPr lang="en-US" altLang="en-US" sz="3600" smtClean="0">
                <a:solidFill>
                  <a:schemeClr val="tx1"/>
                </a:solidFill>
                <a:latin typeface="Times New Roman" panose="02020603050405020304" pitchFamily="18" charset="0"/>
                <a:ea typeface="Roboto" panose="02000000000000000000" pitchFamily="2" charset="0"/>
              </a:rPr>
              <a:t>P?</a:t>
            </a:r>
            <a:endParaRPr lang="en-US" altLang="en-US" sz="3600">
              <a:solidFill>
                <a:schemeClr val="tx1"/>
              </a:solidFill>
              <a:latin typeface="Times New Roman" panose="02020603050405020304" pitchFamily="18" charset="0"/>
              <a:ea typeface="Roboto" panose="02000000000000000000" pitchFamily="2" charset="0"/>
            </a:endParaRPr>
          </a:p>
        </p:txBody>
      </p:sp>
      <p:sp>
        <p:nvSpPr>
          <p:cNvPr id="9" name="Rounded Rectangle 8"/>
          <p:cNvSpPr/>
          <p:nvPr/>
        </p:nvSpPr>
        <p:spPr>
          <a:xfrm>
            <a:off x="15699590" y="6286500"/>
            <a:ext cx="909620" cy="9720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ea typeface="Roboto" panose="02000000000000000000" pitchFamily="2" charset="0"/>
              </a:rPr>
              <a:t>L</a:t>
            </a:r>
            <a:endParaRPr lang="en-US" sz="4000" b="1">
              <a:solidFill>
                <a:schemeClr val="tx1"/>
              </a:solidFill>
              <a:latin typeface="Times New Roman" panose="02020603050405020304" pitchFamily="18"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anim calcmode="lin" valueType="num">
                                      <p:cBhvr>
                                        <p:cTn id="8" dur="1000" fill="hold"/>
                                        <p:tgtEl>
                                          <p:spTgt spid="203"/>
                                        </p:tgtEl>
                                        <p:attrNameLst>
                                          <p:attrName>ppt_x</p:attrName>
                                        </p:attrNameLst>
                                      </p:cBhvr>
                                      <p:tavLst>
                                        <p:tav tm="0">
                                          <p:val>
                                            <p:strVal val="#ppt_x"/>
                                          </p:val>
                                        </p:tav>
                                        <p:tav tm="100000">
                                          <p:val>
                                            <p:strVal val="#ppt_x"/>
                                          </p:val>
                                        </p:tav>
                                      </p:tavLst>
                                    </p:anim>
                                    <p:anim calcmode="lin" valueType="num">
                                      <p:cBhvr>
                                        <p:cTn id="9" dur="1000" fill="hold"/>
                                        <p:tgtEl>
                                          <p:spTgt spid="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4"/>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3"/>
                                        </p:tgtEl>
                                        <p:attrNameLst>
                                          <p:attrName>style.visibility</p:attrName>
                                        </p:attrNameLst>
                                      </p:cBhvr>
                                      <p:to>
                                        <p:strVal val="visible"/>
                                      </p:to>
                                    </p:set>
                                    <p:anim calcmode="lin" valueType="num">
                                      <p:cBhvr additive="base">
                                        <p:cTn id="15" dur="500" fill="hold"/>
                                        <p:tgtEl>
                                          <p:spTgt spid="213"/>
                                        </p:tgtEl>
                                        <p:attrNameLst>
                                          <p:attrName>ppt_x</p:attrName>
                                        </p:attrNameLst>
                                      </p:cBhvr>
                                      <p:tavLst>
                                        <p:tav tm="0">
                                          <p:val>
                                            <p:strVal val="#ppt_x"/>
                                          </p:val>
                                        </p:tav>
                                        <p:tav tm="100000">
                                          <p:val>
                                            <p:strVal val="#ppt_x"/>
                                          </p:val>
                                        </p:tav>
                                      </p:tavLst>
                                    </p:anim>
                                    <p:anim calcmode="lin" valueType="num">
                                      <p:cBhvr additive="base">
                                        <p:cTn id="16"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13"/>
                                        </p:tgtEl>
                                        <p:attrNameLst>
                                          <p:attrName>ppt_x</p:attrName>
                                        </p:attrNameLst>
                                      </p:cBhvr>
                                      <p:tavLst>
                                        <p:tav tm="0">
                                          <p:val>
                                            <p:strVal val="ppt_x"/>
                                          </p:val>
                                        </p:tav>
                                        <p:tav tm="100000">
                                          <p:val>
                                            <p:strVal val="ppt_x"/>
                                          </p:val>
                                        </p:tav>
                                      </p:tavLst>
                                    </p:anim>
                                    <p:anim calcmode="lin" valueType="num">
                                      <p:cBhvr additive="base">
                                        <p:cTn id="21" dur="500"/>
                                        <p:tgtEl>
                                          <p:spTgt spid="213"/>
                                        </p:tgtEl>
                                        <p:attrNameLst>
                                          <p:attrName>ppt_y</p:attrName>
                                        </p:attrNameLst>
                                      </p:cBhvr>
                                      <p:tavLst>
                                        <p:tav tm="0">
                                          <p:val>
                                            <p:strVal val="ppt_y"/>
                                          </p:val>
                                        </p:tav>
                                        <p:tav tm="100000">
                                          <p:val>
                                            <p:strVal val="1+ppt_h/2"/>
                                          </p:val>
                                        </p:tav>
                                      </p:tavLst>
                                    </p:anim>
                                    <p:set>
                                      <p:cBhvr>
                                        <p:cTn id="22" dur="1" fill="hold">
                                          <p:stCondLst>
                                            <p:cond delay="499"/>
                                          </p:stCondLst>
                                        </p:cTn>
                                        <p:tgtEl>
                                          <p:spTgt spid="2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179"/>
                                        </p:tgtEl>
                                        <p:attrNameLst>
                                          <p:attrName>ppt_x</p:attrName>
                                        </p:attrNameLst>
                                      </p:cBhvr>
                                      <p:tavLst>
                                        <p:tav tm="0">
                                          <p:val>
                                            <p:strVal val="ppt_x"/>
                                          </p:val>
                                        </p:tav>
                                        <p:tav tm="100000">
                                          <p:val>
                                            <p:strVal val="1+ppt_w/2"/>
                                          </p:val>
                                        </p:tav>
                                      </p:tavLst>
                                    </p:anim>
                                    <p:anim calcmode="lin" valueType="num">
                                      <p:cBhvr additive="base">
                                        <p:cTn id="27" dur="500"/>
                                        <p:tgtEl>
                                          <p:spTgt spid="179"/>
                                        </p:tgtEl>
                                        <p:attrNameLst>
                                          <p:attrName>ppt_y</p:attrName>
                                        </p:attrNameLst>
                                      </p:cBhvr>
                                      <p:tavLst>
                                        <p:tav tm="0">
                                          <p:val>
                                            <p:strVal val="ppt_y"/>
                                          </p:val>
                                        </p:tav>
                                        <p:tav tm="100000">
                                          <p:val>
                                            <p:strVal val="ppt_y"/>
                                          </p:val>
                                        </p:tav>
                                      </p:tavLst>
                                    </p:anim>
                                    <p:set>
                                      <p:cBhvr>
                                        <p:cTn id="28" dur="1" fill="hold">
                                          <p:stCondLst>
                                            <p:cond delay="499"/>
                                          </p:stCondLst>
                                        </p:cTn>
                                        <p:tgtEl>
                                          <p:spTgt spid="17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fade">
                                      <p:cBhvr>
                                        <p:cTn id="33" dur="500"/>
                                        <p:tgtEl>
                                          <p:spTgt spid="215"/>
                                        </p:tgtEl>
                                      </p:cBhvr>
                                    </p:animEffect>
                                  </p:childTnLst>
                                </p:cTn>
                              </p:par>
                            </p:childTnLst>
                          </p:cTn>
                        </p:par>
                      </p:childTnLst>
                    </p:cTn>
                  </p:par>
                </p:childTnLst>
              </p:cTn>
              <p:nextCondLst>
                <p:cond evt="onClick" delay="0">
                  <p:tgtEl>
                    <p:spTgt spid="204"/>
                  </p:tgtEl>
                </p:cond>
              </p:nextCondLst>
            </p:seq>
            <p:seq concurrent="1" nextAc="seek">
              <p:cTn id="34" restart="whenNotActive" fill="hold" evtFilter="cancelBubble" nodeType="interactiveSeq">
                <p:stCondLst>
                  <p:cond evt="onClick" delay="0">
                    <p:tgtEl>
                      <p:spTgt spid="205"/>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6"/>
                                        </p:tgtEl>
                                        <p:attrNameLst>
                                          <p:attrName>style.visibility</p:attrName>
                                        </p:attrNameLst>
                                      </p:cBhvr>
                                      <p:to>
                                        <p:strVal val="visible"/>
                                      </p:to>
                                    </p:set>
                                    <p:anim calcmode="lin" valueType="num">
                                      <p:cBhvr additive="base">
                                        <p:cTn id="39" dur="500" fill="hold"/>
                                        <p:tgtEl>
                                          <p:spTgt spid="216"/>
                                        </p:tgtEl>
                                        <p:attrNameLst>
                                          <p:attrName>ppt_x</p:attrName>
                                        </p:attrNameLst>
                                      </p:cBhvr>
                                      <p:tavLst>
                                        <p:tav tm="0">
                                          <p:val>
                                            <p:strVal val="#ppt_x"/>
                                          </p:val>
                                        </p:tav>
                                        <p:tav tm="100000">
                                          <p:val>
                                            <p:strVal val="#ppt_x"/>
                                          </p:val>
                                        </p:tav>
                                      </p:tavLst>
                                    </p:anim>
                                    <p:anim calcmode="lin" valueType="num">
                                      <p:cBhvr additive="base">
                                        <p:cTn id="40"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216"/>
                                        </p:tgtEl>
                                        <p:attrNameLst>
                                          <p:attrName>ppt_x</p:attrName>
                                        </p:attrNameLst>
                                      </p:cBhvr>
                                      <p:tavLst>
                                        <p:tav tm="0">
                                          <p:val>
                                            <p:strVal val="ppt_x"/>
                                          </p:val>
                                        </p:tav>
                                        <p:tav tm="100000">
                                          <p:val>
                                            <p:strVal val="ppt_x"/>
                                          </p:val>
                                        </p:tav>
                                      </p:tavLst>
                                    </p:anim>
                                    <p:anim calcmode="lin" valueType="num">
                                      <p:cBhvr additive="base">
                                        <p:cTn id="45" dur="500"/>
                                        <p:tgtEl>
                                          <p:spTgt spid="216"/>
                                        </p:tgtEl>
                                        <p:attrNameLst>
                                          <p:attrName>ppt_y</p:attrName>
                                        </p:attrNameLst>
                                      </p:cBhvr>
                                      <p:tavLst>
                                        <p:tav tm="0">
                                          <p:val>
                                            <p:strVal val="ppt_y"/>
                                          </p:val>
                                        </p:tav>
                                        <p:tav tm="100000">
                                          <p:val>
                                            <p:strVal val="1+ppt_h/2"/>
                                          </p:val>
                                        </p:tav>
                                      </p:tavLst>
                                    </p:anim>
                                    <p:set>
                                      <p:cBhvr>
                                        <p:cTn id="46" dur="1" fill="hold">
                                          <p:stCondLst>
                                            <p:cond delay="499"/>
                                          </p:stCondLst>
                                        </p:cTn>
                                        <p:tgtEl>
                                          <p:spTgt spid="2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90"/>
                                        </p:tgtEl>
                                        <p:attrNameLst>
                                          <p:attrName>ppt_x</p:attrName>
                                        </p:attrNameLst>
                                      </p:cBhvr>
                                      <p:tavLst>
                                        <p:tav tm="0">
                                          <p:val>
                                            <p:strVal val="ppt_x"/>
                                          </p:val>
                                        </p:tav>
                                        <p:tav tm="100000">
                                          <p:val>
                                            <p:strVal val="ppt_x"/>
                                          </p:val>
                                        </p:tav>
                                      </p:tavLst>
                                    </p:anim>
                                    <p:anim calcmode="lin" valueType="num">
                                      <p:cBhvr additive="base">
                                        <p:cTn id="51" dur="500"/>
                                        <p:tgtEl>
                                          <p:spTgt spid="190"/>
                                        </p:tgtEl>
                                        <p:attrNameLst>
                                          <p:attrName>ppt_y</p:attrName>
                                        </p:attrNameLst>
                                      </p:cBhvr>
                                      <p:tavLst>
                                        <p:tav tm="0">
                                          <p:val>
                                            <p:strVal val="ppt_y"/>
                                          </p:val>
                                        </p:tav>
                                        <p:tav tm="100000">
                                          <p:val>
                                            <p:strVal val="1+ppt_h/2"/>
                                          </p:val>
                                        </p:tav>
                                      </p:tavLst>
                                    </p:anim>
                                    <p:set>
                                      <p:cBhvr>
                                        <p:cTn id="52" dur="1" fill="hold">
                                          <p:stCondLst>
                                            <p:cond delay="499"/>
                                          </p:stCondLst>
                                        </p:cTn>
                                        <p:tgtEl>
                                          <p:spTgt spid="1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7"/>
                                        </p:tgtEl>
                                        <p:attrNameLst>
                                          <p:attrName>style.visibility</p:attrName>
                                        </p:attrNameLst>
                                      </p:cBhvr>
                                      <p:to>
                                        <p:strVal val="visible"/>
                                      </p:to>
                                    </p:set>
                                    <p:animEffect transition="in" filter="fade">
                                      <p:cBhvr>
                                        <p:cTn id="57" dur="500"/>
                                        <p:tgtEl>
                                          <p:spTgt spid="217"/>
                                        </p:tgtEl>
                                      </p:cBhvr>
                                    </p:animEffect>
                                  </p:childTnLst>
                                </p:cTn>
                              </p:par>
                            </p:childTnLst>
                          </p:cTn>
                        </p:par>
                      </p:childTnLst>
                    </p:cTn>
                  </p:par>
                </p:childTnLst>
              </p:cTn>
              <p:nextCondLst>
                <p:cond evt="onClick" delay="0">
                  <p:tgtEl>
                    <p:spTgt spid="205"/>
                  </p:tgtEl>
                </p:cond>
              </p:nextCondLst>
            </p:seq>
            <p:seq concurrent="1" nextAc="seek">
              <p:cTn id="58" restart="whenNotActive" fill="hold" evtFilter="cancelBubble" nodeType="interactiveSeq">
                <p:stCondLst>
                  <p:cond evt="onClick" delay="0">
                    <p:tgtEl>
                      <p:spTgt spid="206"/>
                    </p:tgtEl>
                  </p:cond>
                </p:stCondLst>
                <p:endSync evt="end" delay="0">
                  <p:rtn val="all"/>
                </p:endSync>
                <p:childTnLst>
                  <p:par>
                    <p:cTn id="59" fill="hold">
                      <p:stCondLst>
                        <p:cond delay="0"/>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8"/>
                                        </p:tgtEl>
                                        <p:attrNameLst>
                                          <p:attrName>style.visibility</p:attrName>
                                        </p:attrNameLst>
                                      </p:cBhvr>
                                      <p:to>
                                        <p:strVal val="visible"/>
                                      </p:to>
                                    </p:set>
                                    <p:anim calcmode="lin" valueType="num">
                                      <p:cBhvr additive="base">
                                        <p:cTn id="63" dur="500" fill="hold"/>
                                        <p:tgtEl>
                                          <p:spTgt spid="218"/>
                                        </p:tgtEl>
                                        <p:attrNameLst>
                                          <p:attrName>ppt_x</p:attrName>
                                        </p:attrNameLst>
                                      </p:cBhvr>
                                      <p:tavLst>
                                        <p:tav tm="0">
                                          <p:val>
                                            <p:strVal val="#ppt_x"/>
                                          </p:val>
                                        </p:tav>
                                        <p:tav tm="100000">
                                          <p:val>
                                            <p:strVal val="#ppt_x"/>
                                          </p:val>
                                        </p:tav>
                                      </p:tavLst>
                                    </p:anim>
                                    <p:anim calcmode="lin" valueType="num">
                                      <p:cBhvr additive="base">
                                        <p:cTn id="64"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nodeType="clickEffect">
                                  <p:stCondLst>
                                    <p:cond delay="0"/>
                                  </p:stCondLst>
                                  <p:childTnLst>
                                    <p:animEffect transition="out" filter="fade">
                                      <p:cBhvr>
                                        <p:cTn id="68" dur="1000"/>
                                        <p:tgtEl>
                                          <p:spTgt spid="191"/>
                                        </p:tgtEl>
                                      </p:cBhvr>
                                    </p:animEffect>
                                    <p:anim calcmode="lin" valueType="num">
                                      <p:cBhvr>
                                        <p:cTn id="69" dur="1000"/>
                                        <p:tgtEl>
                                          <p:spTgt spid="191"/>
                                        </p:tgtEl>
                                        <p:attrNameLst>
                                          <p:attrName>ppt_x</p:attrName>
                                        </p:attrNameLst>
                                      </p:cBhvr>
                                      <p:tavLst>
                                        <p:tav tm="0">
                                          <p:val>
                                            <p:strVal val="ppt_x"/>
                                          </p:val>
                                        </p:tav>
                                        <p:tav tm="100000">
                                          <p:val>
                                            <p:strVal val="ppt_x"/>
                                          </p:val>
                                        </p:tav>
                                      </p:tavLst>
                                    </p:anim>
                                    <p:anim calcmode="lin" valueType="num">
                                      <p:cBhvr>
                                        <p:cTn id="70" dur="1000"/>
                                        <p:tgtEl>
                                          <p:spTgt spid="191"/>
                                        </p:tgtEl>
                                        <p:attrNameLst>
                                          <p:attrName>ppt_y</p:attrName>
                                        </p:attrNameLst>
                                      </p:cBhvr>
                                      <p:tavLst>
                                        <p:tav tm="0">
                                          <p:val>
                                            <p:strVal val="ppt_y"/>
                                          </p:val>
                                        </p:tav>
                                        <p:tav tm="100000">
                                          <p:val>
                                            <p:strVal val="ppt_y+.1"/>
                                          </p:val>
                                        </p:tav>
                                      </p:tavLst>
                                    </p:anim>
                                    <p:set>
                                      <p:cBhvr>
                                        <p:cTn id="71" dur="1" fill="hold">
                                          <p:stCondLst>
                                            <p:cond delay="999"/>
                                          </p:stCondLst>
                                        </p:cTn>
                                        <p:tgtEl>
                                          <p:spTgt spid="19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218"/>
                                        </p:tgtEl>
                                        <p:attrNameLst>
                                          <p:attrName>ppt_x</p:attrName>
                                        </p:attrNameLst>
                                      </p:cBhvr>
                                      <p:tavLst>
                                        <p:tav tm="0">
                                          <p:val>
                                            <p:strVal val="ppt_x"/>
                                          </p:val>
                                        </p:tav>
                                        <p:tav tm="100000">
                                          <p:val>
                                            <p:strVal val="ppt_x"/>
                                          </p:val>
                                        </p:tav>
                                      </p:tavLst>
                                    </p:anim>
                                    <p:anim calcmode="lin" valueType="num">
                                      <p:cBhvr additive="base">
                                        <p:cTn id="76" dur="500"/>
                                        <p:tgtEl>
                                          <p:spTgt spid="218"/>
                                        </p:tgtEl>
                                        <p:attrNameLst>
                                          <p:attrName>ppt_y</p:attrName>
                                        </p:attrNameLst>
                                      </p:cBhvr>
                                      <p:tavLst>
                                        <p:tav tm="0">
                                          <p:val>
                                            <p:strVal val="ppt_y"/>
                                          </p:val>
                                        </p:tav>
                                        <p:tav tm="100000">
                                          <p:val>
                                            <p:strVal val="1+ppt_h/2"/>
                                          </p:val>
                                        </p:tav>
                                      </p:tavLst>
                                    </p:anim>
                                    <p:set>
                                      <p:cBhvr>
                                        <p:cTn id="77" dur="1" fill="hold">
                                          <p:stCondLst>
                                            <p:cond delay="499"/>
                                          </p:stCondLst>
                                        </p:cTn>
                                        <p:tgtEl>
                                          <p:spTgt spid="2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9"/>
                                        </p:tgtEl>
                                        <p:attrNameLst>
                                          <p:attrName>style.visibility</p:attrName>
                                        </p:attrNameLst>
                                      </p:cBhvr>
                                      <p:to>
                                        <p:strVal val="visible"/>
                                      </p:to>
                                    </p:set>
                                    <p:animEffect transition="in" filter="fade">
                                      <p:cBhvr>
                                        <p:cTn id="82" dur="500"/>
                                        <p:tgtEl>
                                          <p:spTgt spid="219"/>
                                        </p:tgtEl>
                                      </p:cBhvr>
                                    </p:animEffect>
                                  </p:childTnLst>
                                </p:cTn>
                              </p:par>
                            </p:childTnLst>
                          </p:cTn>
                        </p:par>
                      </p:childTnLst>
                    </p:cTn>
                  </p:par>
                </p:childTnLst>
              </p:cTn>
              <p:nextCondLst>
                <p:cond evt="onClick" delay="0">
                  <p:tgtEl>
                    <p:spTgt spid="206"/>
                  </p:tgtEl>
                </p:cond>
              </p:nextCondLst>
            </p:seq>
            <p:seq concurrent="1" nextAc="seek">
              <p:cTn id="83" restart="whenNotActive" fill="hold" evtFilter="cancelBubble" nodeType="interactiveSeq">
                <p:stCondLst>
                  <p:cond evt="onClick" delay="0">
                    <p:tgtEl>
                      <p:spTgt spid="207"/>
                    </p:tgtEl>
                  </p:cond>
                </p:stCondLst>
                <p:endSync evt="end" delay="0">
                  <p:rtn val="all"/>
                </p:endSync>
                <p:childTnLst>
                  <p:par>
                    <p:cTn id="84" fill="hold">
                      <p:stCondLst>
                        <p:cond delay="0"/>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additive="base">
                                        <p:cTn id="88" dur="500" fill="hold"/>
                                        <p:tgtEl>
                                          <p:spTgt spid="2"/>
                                        </p:tgtEl>
                                        <p:attrNameLst>
                                          <p:attrName>ppt_x</p:attrName>
                                        </p:attrNameLst>
                                      </p:cBhvr>
                                      <p:tavLst>
                                        <p:tav tm="0">
                                          <p:val>
                                            <p:strVal val="#ppt_x"/>
                                          </p:val>
                                        </p:tav>
                                        <p:tav tm="100000">
                                          <p:val>
                                            <p:strVal val="#ppt_x"/>
                                          </p:val>
                                        </p:tav>
                                      </p:tavLst>
                                    </p:anim>
                                    <p:anim calcmode="lin" valueType="num">
                                      <p:cBhvr additive="base">
                                        <p:cTn id="8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2"/>
                                        </p:tgtEl>
                                        <p:attrNameLst>
                                          <p:attrName>ppt_x</p:attrName>
                                        </p:attrNameLst>
                                      </p:cBhvr>
                                      <p:tavLst>
                                        <p:tav tm="0">
                                          <p:val>
                                            <p:strVal val="ppt_x"/>
                                          </p:val>
                                        </p:tav>
                                        <p:tav tm="100000">
                                          <p:val>
                                            <p:strVal val="ppt_x"/>
                                          </p:val>
                                        </p:tav>
                                      </p:tavLst>
                                    </p:anim>
                                    <p:anim calcmode="lin" valueType="num">
                                      <p:cBhvr additive="base">
                                        <p:cTn id="94" dur="500"/>
                                        <p:tgtEl>
                                          <p:spTgt spid="2"/>
                                        </p:tgtEl>
                                        <p:attrNameLst>
                                          <p:attrName>ppt_y</p:attrName>
                                        </p:attrNameLst>
                                      </p:cBhvr>
                                      <p:tavLst>
                                        <p:tav tm="0">
                                          <p:val>
                                            <p:strVal val="ppt_y"/>
                                          </p:val>
                                        </p:tav>
                                        <p:tav tm="100000">
                                          <p:val>
                                            <p:strVal val="1+ppt_h/2"/>
                                          </p:val>
                                        </p:tav>
                                      </p:tavLst>
                                    </p:anim>
                                    <p:set>
                                      <p:cBhvr>
                                        <p:cTn id="95" dur="1" fill="hold">
                                          <p:stCondLst>
                                            <p:cond delay="499"/>
                                          </p:stCondLst>
                                        </p:cTn>
                                        <p:tgtEl>
                                          <p:spTgt spid="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xit" presetSubtype="2" fill="hold" nodeType="clickEffect">
                                  <p:stCondLst>
                                    <p:cond delay="0"/>
                                  </p:stCondLst>
                                  <p:childTnLst>
                                    <p:anim calcmode="lin" valueType="num">
                                      <p:cBhvr additive="base">
                                        <p:cTn id="99" dur="500"/>
                                        <p:tgtEl>
                                          <p:spTgt spid="192"/>
                                        </p:tgtEl>
                                        <p:attrNameLst>
                                          <p:attrName>ppt_x</p:attrName>
                                        </p:attrNameLst>
                                      </p:cBhvr>
                                      <p:tavLst>
                                        <p:tav tm="0">
                                          <p:val>
                                            <p:strVal val="ppt_x"/>
                                          </p:val>
                                        </p:tav>
                                        <p:tav tm="100000">
                                          <p:val>
                                            <p:strVal val="1+ppt_w/2"/>
                                          </p:val>
                                        </p:tav>
                                      </p:tavLst>
                                    </p:anim>
                                    <p:anim calcmode="lin" valueType="num">
                                      <p:cBhvr additive="base">
                                        <p:cTn id="100" dur="500"/>
                                        <p:tgtEl>
                                          <p:spTgt spid="192"/>
                                        </p:tgtEl>
                                        <p:attrNameLst>
                                          <p:attrName>ppt_y</p:attrName>
                                        </p:attrNameLst>
                                      </p:cBhvr>
                                      <p:tavLst>
                                        <p:tav tm="0">
                                          <p:val>
                                            <p:strVal val="ppt_y"/>
                                          </p:val>
                                        </p:tav>
                                        <p:tav tm="100000">
                                          <p:val>
                                            <p:strVal val="ppt_y"/>
                                          </p:val>
                                        </p:tav>
                                      </p:tavLst>
                                    </p:anim>
                                    <p:set>
                                      <p:cBhvr>
                                        <p:cTn id="101" dur="1" fill="hold">
                                          <p:stCondLst>
                                            <p:cond delay="499"/>
                                          </p:stCondLst>
                                        </p:cTn>
                                        <p:tgtEl>
                                          <p:spTgt spid="19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childTnLst>
                          </p:cTn>
                        </p:par>
                      </p:childTnLst>
                    </p:cTn>
                  </p:par>
                </p:childTnLst>
              </p:cTn>
              <p:nextCondLst>
                <p:cond evt="onClick" delay="0">
                  <p:tgtEl>
                    <p:spTgt spid="207"/>
                  </p:tgtEl>
                </p:cond>
              </p:nextCondLst>
            </p:seq>
            <p:seq concurrent="1" nextAc="seek">
              <p:cTn id="107" restart="whenNotActive" fill="hold" evtFilter="cancelBubble" nodeType="interactiveSeq">
                <p:stCondLst>
                  <p:cond evt="onClick" delay="0">
                    <p:tgtEl>
                      <p:spTgt spid="208"/>
                    </p:tgtEl>
                  </p:cond>
                </p:stCondLst>
                <p:endSync evt="end" delay="0">
                  <p:rtn val="all"/>
                </p:endSync>
                <p:childTnLst>
                  <p:par>
                    <p:cTn id="108" fill="hold">
                      <p:stCondLst>
                        <p:cond delay="0"/>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additive="base">
                                        <p:cTn id="112" dur="500" fill="hold"/>
                                        <p:tgtEl>
                                          <p:spTgt spid="4"/>
                                        </p:tgtEl>
                                        <p:attrNameLst>
                                          <p:attrName>ppt_x</p:attrName>
                                        </p:attrNameLst>
                                      </p:cBhvr>
                                      <p:tavLst>
                                        <p:tav tm="0">
                                          <p:val>
                                            <p:strVal val="#ppt_x"/>
                                          </p:val>
                                        </p:tav>
                                        <p:tav tm="100000">
                                          <p:val>
                                            <p:strVal val="#ppt_x"/>
                                          </p:val>
                                        </p:tav>
                                      </p:tavLst>
                                    </p:anim>
                                    <p:anim calcmode="lin" valueType="num">
                                      <p:cBhvr additive="base">
                                        <p:cTn id="1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xit" presetSubtype="4" fill="hold" grpId="1" nodeType="clickEffect">
                                  <p:stCondLst>
                                    <p:cond delay="0"/>
                                  </p:stCondLst>
                                  <p:childTnLst>
                                    <p:anim calcmode="lin" valueType="num">
                                      <p:cBhvr additive="base">
                                        <p:cTn id="117" dur="500"/>
                                        <p:tgtEl>
                                          <p:spTgt spid="4"/>
                                        </p:tgtEl>
                                        <p:attrNameLst>
                                          <p:attrName>ppt_x</p:attrName>
                                        </p:attrNameLst>
                                      </p:cBhvr>
                                      <p:tavLst>
                                        <p:tav tm="0">
                                          <p:val>
                                            <p:strVal val="ppt_x"/>
                                          </p:val>
                                        </p:tav>
                                        <p:tav tm="100000">
                                          <p:val>
                                            <p:strVal val="ppt_x"/>
                                          </p:val>
                                        </p:tav>
                                      </p:tavLst>
                                    </p:anim>
                                    <p:anim calcmode="lin" valueType="num">
                                      <p:cBhvr additive="base">
                                        <p:cTn id="118" dur="500"/>
                                        <p:tgtEl>
                                          <p:spTgt spid="4"/>
                                        </p:tgtEl>
                                        <p:attrNameLst>
                                          <p:attrName>ppt_y</p:attrName>
                                        </p:attrNameLst>
                                      </p:cBhvr>
                                      <p:tavLst>
                                        <p:tav tm="0">
                                          <p:val>
                                            <p:strVal val="ppt_y"/>
                                          </p:val>
                                        </p:tav>
                                        <p:tav tm="100000">
                                          <p:val>
                                            <p:strVal val="1+ppt_h/2"/>
                                          </p:val>
                                        </p:tav>
                                      </p:tavLst>
                                    </p:anim>
                                    <p:set>
                                      <p:cBhvr>
                                        <p:cTn id="119" dur="1" fill="hold">
                                          <p:stCondLst>
                                            <p:cond delay="499"/>
                                          </p:stCondLst>
                                        </p:cTn>
                                        <p:tgtEl>
                                          <p:spTgt spid="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 presetClass="exit" presetSubtype="2" fill="hold" nodeType="clickEffect">
                                  <p:stCondLst>
                                    <p:cond delay="0"/>
                                  </p:stCondLst>
                                  <p:childTnLst>
                                    <p:anim calcmode="lin" valueType="num">
                                      <p:cBhvr additive="base">
                                        <p:cTn id="123" dur="500"/>
                                        <p:tgtEl>
                                          <p:spTgt spid="193"/>
                                        </p:tgtEl>
                                        <p:attrNameLst>
                                          <p:attrName>ppt_x</p:attrName>
                                        </p:attrNameLst>
                                      </p:cBhvr>
                                      <p:tavLst>
                                        <p:tav tm="0">
                                          <p:val>
                                            <p:strVal val="ppt_x"/>
                                          </p:val>
                                        </p:tav>
                                        <p:tav tm="100000">
                                          <p:val>
                                            <p:strVal val="1+ppt_w/2"/>
                                          </p:val>
                                        </p:tav>
                                      </p:tavLst>
                                    </p:anim>
                                    <p:anim calcmode="lin" valueType="num">
                                      <p:cBhvr additive="base">
                                        <p:cTn id="124" dur="500"/>
                                        <p:tgtEl>
                                          <p:spTgt spid="193"/>
                                        </p:tgtEl>
                                        <p:attrNameLst>
                                          <p:attrName>ppt_y</p:attrName>
                                        </p:attrNameLst>
                                      </p:cBhvr>
                                      <p:tavLst>
                                        <p:tav tm="0">
                                          <p:val>
                                            <p:strVal val="ppt_y"/>
                                          </p:val>
                                        </p:tav>
                                        <p:tav tm="100000">
                                          <p:val>
                                            <p:strVal val="ppt_y"/>
                                          </p:val>
                                        </p:tav>
                                      </p:tavLst>
                                    </p:anim>
                                    <p:set>
                                      <p:cBhvr>
                                        <p:cTn id="125" dur="1" fill="hold">
                                          <p:stCondLst>
                                            <p:cond delay="499"/>
                                          </p:stCondLst>
                                        </p:cTn>
                                        <p:tgtEl>
                                          <p:spTgt spid="19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500"/>
                                        <p:tgtEl>
                                          <p:spTgt spid="5"/>
                                        </p:tgtEl>
                                      </p:cBhvr>
                                    </p:animEffect>
                                  </p:childTnLst>
                                </p:cTn>
                              </p:par>
                            </p:childTnLst>
                          </p:cTn>
                        </p:par>
                      </p:childTnLst>
                    </p:cTn>
                  </p:par>
                </p:childTnLst>
              </p:cTn>
              <p:nextCondLst>
                <p:cond evt="onClick" delay="0">
                  <p:tgtEl>
                    <p:spTgt spid="208"/>
                  </p:tgtEl>
                </p:cond>
              </p:nextCondLst>
            </p:seq>
            <p:seq concurrent="1" nextAc="seek">
              <p:cTn id="131" restart="whenNotActive" fill="hold" evtFilter="cancelBubble" nodeType="interactiveSeq">
                <p:stCondLst>
                  <p:cond evt="onClick" delay="0">
                    <p:tgtEl>
                      <p:spTgt spid="209"/>
                    </p:tgtEl>
                  </p:cond>
                </p:stCondLst>
                <p:endSync evt="end" delay="0">
                  <p:rtn val="all"/>
                </p:endSync>
                <p:childTnLst>
                  <p:par>
                    <p:cTn id="132" fill="hold">
                      <p:stCondLst>
                        <p:cond delay="0"/>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additive="base">
                                        <p:cTn id="136" dur="500" fill="hold"/>
                                        <p:tgtEl>
                                          <p:spTgt spid="6"/>
                                        </p:tgtEl>
                                        <p:attrNameLst>
                                          <p:attrName>ppt_x</p:attrName>
                                        </p:attrNameLst>
                                      </p:cBhvr>
                                      <p:tavLst>
                                        <p:tav tm="0">
                                          <p:val>
                                            <p:strVal val="#ppt_x"/>
                                          </p:val>
                                        </p:tav>
                                        <p:tav tm="100000">
                                          <p:val>
                                            <p:strVal val="#ppt_x"/>
                                          </p:val>
                                        </p:tav>
                                      </p:tavLst>
                                    </p:anim>
                                    <p:anim calcmode="lin" valueType="num">
                                      <p:cBhvr additive="base">
                                        <p:cTn id="1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xit" presetSubtype="4" fill="hold" grpId="1" nodeType="clickEffect">
                                  <p:stCondLst>
                                    <p:cond delay="0"/>
                                  </p:stCondLst>
                                  <p:childTnLst>
                                    <p:anim calcmode="lin" valueType="num">
                                      <p:cBhvr additive="base">
                                        <p:cTn id="141" dur="500"/>
                                        <p:tgtEl>
                                          <p:spTgt spid="6"/>
                                        </p:tgtEl>
                                        <p:attrNameLst>
                                          <p:attrName>ppt_x</p:attrName>
                                        </p:attrNameLst>
                                      </p:cBhvr>
                                      <p:tavLst>
                                        <p:tav tm="0">
                                          <p:val>
                                            <p:strVal val="ppt_x"/>
                                          </p:val>
                                        </p:tav>
                                        <p:tav tm="100000">
                                          <p:val>
                                            <p:strVal val="ppt_x"/>
                                          </p:val>
                                        </p:tav>
                                      </p:tavLst>
                                    </p:anim>
                                    <p:anim calcmode="lin" valueType="num">
                                      <p:cBhvr additive="base">
                                        <p:cTn id="142" dur="500"/>
                                        <p:tgtEl>
                                          <p:spTgt spid="6"/>
                                        </p:tgtEl>
                                        <p:attrNameLst>
                                          <p:attrName>ppt_y</p:attrName>
                                        </p:attrNameLst>
                                      </p:cBhvr>
                                      <p:tavLst>
                                        <p:tav tm="0">
                                          <p:val>
                                            <p:strVal val="ppt_y"/>
                                          </p:val>
                                        </p:tav>
                                        <p:tav tm="100000">
                                          <p:val>
                                            <p:strVal val="1+ppt_h/2"/>
                                          </p:val>
                                        </p:tav>
                                      </p:tavLst>
                                    </p:anim>
                                    <p:set>
                                      <p:cBhvr>
                                        <p:cTn id="143" dur="1" fill="hold">
                                          <p:stCondLst>
                                            <p:cond delay="499"/>
                                          </p:stCondLst>
                                        </p:cTn>
                                        <p:tgtEl>
                                          <p:spTgt spid="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 presetClass="exit" presetSubtype="2" fill="hold" nodeType="clickEffect">
                                  <p:stCondLst>
                                    <p:cond delay="0"/>
                                  </p:stCondLst>
                                  <p:childTnLst>
                                    <p:anim calcmode="lin" valueType="num">
                                      <p:cBhvr additive="base">
                                        <p:cTn id="147" dur="500"/>
                                        <p:tgtEl>
                                          <p:spTgt spid="194"/>
                                        </p:tgtEl>
                                        <p:attrNameLst>
                                          <p:attrName>ppt_x</p:attrName>
                                        </p:attrNameLst>
                                      </p:cBhvr>
                                      <p:tavLst>
                                        <p:tav tm="0">
                                          <p:val>
                                            <p:strVal val="ppt_x"/>
                                          </p:val>
                                        </p:tav>
                                        <p:tav tm="100000">
                                          <p:val>
                                            <p:strVal val="1+ppt_w/2"/>
                                          </p:val>
                                        </p:tav>
                                      </p:tavLst>
                                    </p:anim>
                                    <p:anim calcmode="lin" valueType="num">
                                      <p:cBhvr additive="base">
                                        <p:cTn id="148" dur="500"/>
                                        <p:tgtEl>
                                          <p:spTgt spid="194"/>
                                        </p:tgtEl>
                                        <p:attrNameLst>
                                          <p:attrName>ppt_y</p:attrName>
                                        </p:attrNameLst>
                                      </p:cBhvr>
                                      <p:tavLst>
                                        <p:tav tm="0">
                                          <p:val>
                                            <p:strVal val="ppt_y"/>
                                          </p:val>
                                        </p:tav>
                                        <p:tav tm="100000">
                                          <p:val>
                                            <p:strVal val="ppt_y"/>
                                          </p:val>
                                        </p:tav>
                                      </p:tavLst>
                                    </p:anim>
                                    <p:set>
                                      <p:cBhvr>
                                        <p:cTn id="149" dur="1" fill="hold">
                                          <p:stCondLst>
                                            <p:cond delay="499"/>
                                          </p:stCondLst>
                                        </p:cTn>
                                        <p:tgtEl>
                                          <p:spTgt spid="194"/>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
                                        </p:tgtEl>
                                        <p:attrNameLst>
                                          <p:attrName>style.visibility</p:attrName>
                                        </p:attrNameLst>
                                      </p:cBhvr>
                                      <p:to>
                                        <p:strVal val="visible"/>
                                      </p:to>
                                    </p:set>
                                    <p:animEffect transition="in" filter="fade">
                                      <p:cBhvr>
                                        <p:cTn id="154" dur="500"/>
                                        <p:tgtEl>
                                          <p:spTgt spid="7"/>
                                        </p:tgtEl>
                                      </p:cBhvr>
                                    </p:animEffect>
                                  </p:childTnLst>
                                </p:cTn>
                              </p:par>
                            </p:childTnLst>
                          </p:cTn>
                        </p:par>
                      </p:childTnLst>
                    </p:cTn>
                  </p:par>
                </p:childTnLst>
              </p:cTn>
              <p:nextCondLst>
                <p:cond evt="onClick" delay="0">
                  <p:tgtEl>
                    <p:spTgt spid="209"/>
                  </p:tgtEl>
                </p:cond>
              </p:nextCondLst>
            </p:seq>
            <p:seq concurrent="1" nextAc="seek">
              <p:cTn id="155" restart="whenNotActive" fill="hold" evtFilter="cancelBubble" nodeType="interactiveSeq">
                <p:stCondLst>
                  <p:cond evt="onClick" delay="0">
                    <p:tgtEl>
                      <p:spTgt spid="210"/>
                    </p:tgtEl>
                  </p:cond>
                </p:stCondLst>
                <p:endSync evt="end" delay="0">
                  <p:rtn val="all"/>
                </p:endSync>
                <p:childTnLst>
                  <p:par>
                    <p:cTn id="156" fill="hold">
                      <p:stCondLst>
                        <p:cond delay="0"/>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8"/>
                                        </p:tgtEl>
                                        <p:attrNameLst>
                                          <p:attrName>style.visibility</p:attrName>
                                        </p:attrNameLst>
                                      </p:cBhvr>
                                      <p:to>
                                        <p:strVal val="visible"/>
                                      </p:to>
                                    </p:set>
                                    <p:anim calcmode="lin" valueType="num">
                                      <p:cBhvr additive="base">
                                        <p:cTn id="160" dur="500" fill="hold"/>
                                        <p:tgtEl>
                                          <p:spTgt spid="8"/>
                                        </p:tgtEl>
                                        <p:attrNameLst>
                                          <p:attrName>ppt_x</p:attrName>
                                        </p:attrNameLst>
                                      </p:cBhvr>
                                      <p:tavLst>
                                        <p:tav tm="0">
                                          <p:val>
                                            <p:strVal val="#ppt_x"/>
                                          </p:val>
                                        </p:tav>
                                        <p:tav tm="100000">
                                          <p:val>
                                            <p:strVal val="#ppt_x"/>
                                          </p:val>
                                        </p:tav>
                                      </p:tavLst>
                                    </p:anim>
                                    <p:anim calcmode="lin" valueType="num">
                                      <p:cBhvr additive="base">
                                        <p:cTn id="1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xit" presetSubtype="4" fill="hold" grpId="1" nodeType="clickEffect">
                                  <p:stCondLst>
                                    <p:cond delay="0"/>
                                  </p:stCondLst>
                                  <p:childTnLst>
                                    <p:anim calcmode="lin" valueType="num">
                                      <p:cBhvr additive="base">
                                        <p:cTn id="165" dur="500"/>
                                        <p:tgtEl>
                                          <p:spTgt spid="8"/>
                                        </p:tgtEl>
                                        <p:attrNameLst>
                                          <p:attrName>ppt_x</p:attrName>
                                        </p:attrNameLst>
                                      </p:cBhvr>
                                      <p:tavLst>
                                        <p:tav tm="0">
                                          <p:val>
                                            <p:strVal val="ppt_x"/>
                                          </p:val>
                                        </p:tav>
                                        <p:tav tm="100000">
                                          <p:val>
                                            <p:strVal val="ppt_x"/>
                                          </p:val>
                                        </p:tav>
                                      </p:tavLst>
                                    </p:anim>
                                    <p:anim calcmode="lin" valueType="num">
                                      <p:cBhvr additive="base">
                                        <p:cTn id="166" dur="500"/>
                                        <p:tgtEl>
                                          <p:spTgt spid="8"/>
                                        </p:tgtEl>
                                        <p:attrNameLst>
                                          <p:attrName>ppt_y</p:attrName>
                                        </p:attrNameLst>
                                      </p:cBhvr>
                                      <p:tavLst>
                                        <p:tav tm="0">
                                          <p:val>
                                            <p:strVal val="ppt_y"/>
                                          </p:val>
                                        </p:tav>
                                        <p:tav tm="100000">
                                          <p:val>
                                            <p:strVal val="1+ppt_h/2"/>
                                          </p:val>
                                        </p:tav>
                                      </p:tavLst>
                                    </p:anim>
                                    <p:set>
                                      <p:cBhvr>
                                        <p:cTn id="167" dur="1" fill="hold">
                                          <p:stCondLst>
                                            <p:cond delay="499"/>
                                          </p:stCondLst>
                                        </p:cTn>
                                        <p:tgtEl>
                                          <p:spTgt spid="8"/>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xit" presetSubtype="2" fill="hold" nodeType="clickEffect">
                                  <p:stCondLst>
                                    <p:cond delay="0"/>
                                  </p:stCondLst>
                                  <p:childTnLst>
                                    <p:anim calcmode="lin" valueType="num">
                                      <p:cBhvr additive="base">
                                        <p:cTn id="171" dur="500"/>
                                        <p:tgtEl>
                                          <p:spTgt spid="195"/>
                                        </p:tgtEl>
                                        <p:attrNameLst>
                                          <p:attrName>ppt_x</p:attrName>
                                        </p:attrNameLst>
                                      </p:cBhvr>
                                      <p:tavLst>
                                        <p:tav tm="0">
                                          <p:val>
                                            <p:strVal val="ppt_x"/>
                                          </p:val>
                                        </p:tav>
                                        <p:tav tm="100000">
                                          <p:val>
                                            <p:strVal val="1+ppt_w/2"/>
                                          </p:val>
                                        </p:tav>
                                      </p:tavLst>
                                    </p:anim>
                                    <p:anim calcmode="lin" valueType="num">
                                      <p:cBhvr additive="base">
                                        <p:cTn id="172" dur="500"/>
                                        <p:tgtEl>
                                          <p:spTgt spid="195"/>
                                        </p:tgtEl>
                                        <p:attrNameLst>
                                          <p:attrName>ppt_y</p:attrName>
                                        </p:attrNameLst>
                                      </p:cBhvr>
                                      <p:tavLst>
                                        <p:tav tm="0">
                                          <p:val>
                                            <p:strVal val="ppt_y"/>
                                          </p:val>
                                        </p:tav>
                                        <p:tav tm="100000">
                                          <p:val>
                                            <p:strVal val="ppt_y"/>
                                          </p:val>
                                        </p:tav>
                                      </p:tavLst>
                                    </p:anim>
                                    <p:set>
                                      <p:cBhvr>
                                        <p:cTn id="173" dur="1" fill="hold">
                                          <p:stCondLst>
                                            <p:cond delay="499"/>
                                          </p:stCondLst>
                                        </p:cTn>
                                        <p:tgtEl>
                                          <p:spTgt spid="195"/>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9"/>
                                        </p:tgtEl>
                                        <p:attrNameLst>
                                          <p:attrName>style.visibility</p:attrName>
                                        </p:attrNameLst>
                                      </p:cBhvr>
                                      <p:to>
                                        <p:strVal val="visible"/>
                                      </p:to>
                                    </p:set>
                                    <p:animEffect transition="in" filter="fade">
                                      <p:cBhvr>
                                        <p:cTn id="178" dur="500"/>
                                        <p:tgtEl>
                                          <p:spTgt spid="9"/>
                                        </p:tgtEl>
                                      </p:cBhvr>
                                    </p:animEffect>
                                  </p:childTnLst>
                                </p:cTn>
                              </p:par>
                            </p:childTnLst>
                          </p:cTn>
                        </p:par>
                      </p:childTnLst>
                    </p:cTn>
                  </p:par>
                </p:childTnLst>
              </p:cTn>
              <p:nextCondLst>
                <p:cond evt="onClick" delay="0">
                  <p:tgtEl>
                    <p:spTgt spid="210"/>
                  </p:tgtEl>
                </p:cond>
              </p:nextCondLst>
            </p:seq>
            <p:seq concurrent="1" nextAc="seek">
              <p:cTn id="179" restart="whenNotActive" fill="hold" evtFilter="cancelBubble" nodeType="interactiveSeq">
                <p:stCondLst>
                  <p:cond evt="onClick" delay="0">
                    <p:tgtEl>
                      <p:spTgt spid="196"/>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grpId="1" nodeType="clickEffect">
                                  <p:stCondLst>
                                    <p:cond delay="0"/>
                                  </p:stCondLst>
                                  <p:childTnLst>
                                    <p:anim calcmode="lin" valueType="num">
                                      <p:cBhvr additive="base">
                                        <p:cTn id="183" dur="500"/>
                                        <p:tgtEl>
                                          <p:spTgt spid="215"/>
                                        </p:tgtEl>
                                        <p:attrNameLst>
                                          <p:attrName>ppt_x</p:attrName>
                                        </p:attrNameLst>
                                      </p:cBhvr>
                                      <p:tavLst>
                                        <p:tav tm="0">
                                          <p:val>
                                            <p:strVal val="ppt_x"/>
                                          </p:val>
                                        </p:tav>
                                        <p:tav tm="100000">
                                          <p:val>
                                            <p:strVal val="ppt_x"/>
                                          </p:val>
                                        </p:tav>
                                      </p:tavLst>
                                    </p:anim>
                                    <p:anim calcmode="lin" valueType="num">
                                      <p:cBhvr additive="base">
                                        <p:cTn id="184" dur="500"/>
                                        <p:tgtEl>
                                          <p:spTgt spid="215"/>
                                        </p:tgtEl>
                                        <p:attrNameLst>
                                          <p:attrName>ppt_y</p:attrName>
                                        </p:attrNameLst>
                                      </p:cBhvr>
                                      <p:tavLst>
                                        <p:tav tm="0">
                                          <p:val>
                                            <p:strVal val="ppt_y"/>
                                          </p:val>
                                        </p:tav>
                                        <p:tav tm="100000">
                                          <p:val>
                                            <p:strVal val="1+ppt_h/2"/>
                                          </p:val>
                                        </p:tav>
                                      </p:tavLst>
                                    </p:anim>
                                    <p:set>
                                      <p:cBhvr>
                                        <p:cTn id="185" dur="1" fill="hold">
                                          <p:stCondLst>
                                            <p:cond delay="499"/>
                                          </p:stCondLst>
                                        </p:cTn>
                                        <p:tgtEl>
                                          <p:spTgt spid="215"/>
                                        </p:tgtEl>
                                        <p:attrNameLst>
                                          <p:attrName>style.visibility</p:attrName>
                                        </p:attrNameLst>
                                      </p:cBhvr>
                                      <p:to>
                                        <p:strVal val="hidden"/>
                                      </p:to>
                                    </p:set>
                                  </p:childTnLst>
                                </p:cTn>
                              </p:par>
                              <p:par>
                                <p:cTn id="186" presetID="2" presetClass="exit" presetSubtype="4" fill="hold" grpId="1" nodeType="withEffect">
                                  <p:stCondLst>
                                    <p:cond delay="0"/>
                                  </p:stCondLst>
                                  <p:childTnLst>
                                    <p:anim calcmode="lin" valueType="num">
                                      <p:cBhvr additive="base">
                                        <p:cTn id="187" dur="500"/>
                                        <p:tgtEl>
                                          <p:spTgt spid="217"/>
                                        </p:tgtEl>
                                        <p:attrNameLst>
                                          <p:attrName>ppt_x</p:attrName>
                                        </p:attrNameLst>
                                      </p:cBhvr>
                                      <p:tavLst>
                                        <p:tav tm="0">
                                          <p:val>
                                            <p:strVal val="ppt_x"/>
                                          </p:val>
                                        </p:tav>
                                        <p:tav tm="100000">
                                          <p:val>
                                            <p:strVal val="ppt_x"/>
                                          </p:val>
                                        </p:tav>
                                      </p:tavLst>
                                    </p:anim>
                                    <p:anim calcmode="lin" valueType="num">
                                      <p:cBhvr additive="base">
                                        <p:cTn id="188" dur="500"/>
                                        <p:tgtEl>
                                          <p:spTgt spid="217"/>
                                        </p:tgtEl>
                                        <p:attrNameLst>
                                          <p:attrName>ppt_y</p:attrName>
                                        </p:attrNameLst>
                                      </p:cBhvr>
                                      <p:tavLst>
                                        <p:tav tm="0">
                                          <p:val>
                                            <p:strVal val="ppt_y"/>
                                          </p:val>
                                        </p:tav>
                                        <p:tav tm="100000">
                                          <p:val>
                                            <p:strVal val="1+ppt_h/2"/>
                                          </p:val>
                                        </p:tav>
                                      </p:tavLst>
                                    </p:anim>
                                    <p:set>
                                      <p:cBhvr>
                                        <p:cTn id="189" dur="1" fill="hold">
                                          <p:stCondLst>
                                            <p:cond delay="499"/>
                                          </p:stCondLst>
                                        </p:cTn>
                                        <p:tgtEl>
                                          <p:spTgt spid="217"/>
                                        </p:tgtEl>
                                        <p:attrNameLst>
                                          <p:attrName>style.visibility</p:attrName>
                                        </p:attrNameLst>
                                      </p:cBhvr>
                                      <p:to>
                                        <p:strVal val="hidden"/>
                                      </p:to>
                                    </p:set>
                                  </p:childTnLst>
                                </p:cTn>
                              </p:par>
                              <p:par>
                                <p:cTn id="190" presetID="2" presetClass="exit" presetSubtype="4" fill="hold" grpId="1" nodeType="withEffect">
                                  <p:stCondLst>
                                    <p:cond delay="0"/>
                                  </p:stCondLst>
                                  <p:childTnLst>
                                    <p:anim calcmode="lin" valueType="num">
                                      <p:cBhvr additive="base">
                                        <p:cTn id="191" dur="500"/>
                                        <p:tgtEl>
                                          <p:spTgt spid="219"/>
                                        </p:tgtEl>
                                        <p:attrNameLst>
                                          <p:attrName>ppt_x</p:attrName>
                                        </p:attrNameLst>
                                      </p:cBhvr>
                                      <p:tavLst>
                                        <p:tav tm="0">
                                          <p:val>
                                            <p:strVal val="ppt_x"/>
                                          </p:val>
                                        </p:tav>
                                        <p:tav tm="100000">
                                          <p:val>
                                            <p:strVal val="ppt_x"/>
                                          </p:val>
                                        </p:tav>
                                      </p:tavLst>
                                    </p:anim>
                                    <p:anim calcmode="lin" valueType="num">
                                      <p:cBhvr additive="base">
                                        <p:cTn id="192" dur="500"/>
                                        <p:tgtEl>
                                          <p:spTgt spid="219"/>
                                        </p:tgtEl>
                                        <p:attrNameLst>
                                          <p:attrName>ppt_y</p:attrName>
                                        </p:attrNameLst>
                                      </p:cBhvr>
                                      <p:tavLst>
                                        <p:tav tm="0">
                                          <p:val>
                                            <p:strVal val="ppt_y"/>
                                          </p:val>
                                        </p:tav>
                                        <p:tav tm="100000">
                                          <p:val>
                                            <p:strVal val="1+ppt_h/2"/>
                                          </p:val>
                                        </p:tav>
                                      </p:tavLst>
                                    </p:anim>
                                    <p:set>
                                      <p:cBhvr>
                                        <p:cTn id="193" dur="1" fill="hold">
                                          <p:stCondLst>
                                            <p:cond delay="499"/>
                                          </p:stCondLst>
                                        </p:cTn>
                                        <p:tgtEl>
                                          <p:spTgt spid="219"/>
                                        </p:tgtEl>
                                        <p:attrNameLst>
                                          <p:attrName>style.visibility</p:attrName>
                                        </p:attrNameLst>
                                      </p:cBhvr>
                                      <p:to>
                                        <p:strVal val="hidden"/>
                                      </p:to>
                                    </p:set>
                                  </p:childTnLst>
                                </p:cTn>
                              </p:par>
                              <p:par>
                                <p:cTn id="194" presetID="2" presetClass="exit" presetSubtype="4" fill="hold" grpId="1" nodeType="withEffect">
                                  <p:stCondLst>
                                    <p:cond delay="0"/>
                                  </p:stCondLst>
                                  <p:childTnLst>
                                    <p:anim calcmode="lin" valueType="num">
                                      <p:cBhvr additive="base">
                                        <p:cTn id="195" dur="500"/>
                                        <p:tgtEl>
                                          <p:spTgt spid="3"/>
                                        </p:tgtEl>
                                        <p:attrNameLst>
                                          <p:attrName>ppt_x</p:attrName>
                                        </p:attrNameLst>
                                      </p:cBhvr>
                                      <p:tavLst>
                                        <p:tav tm="0">
                                          <p:val>
                                            <p:strVal val="ppt_x"/>
                                          </p:val>
                                        </p:tav>
                                        <p:tav tm="100000">
                                          <p:val>
                                            <p:strVal val="ppt_x"/>
                                          </p:val>
                                        </p:tav>
                                      </p:tavLst>
                                    </p:anim>
                                    <p:anim calcmode="lin" valueType="num">
                                      <p:cBhvr additive="base">
                                        <p:cTn id="196" dur="500"/>
                                        <p:tgtEl>
                                          <p:spTgt spid="3"/>
                                        </p:tgtEl>
                                        <p:attrNameLst>
                                          <p:attrName>ppt_y</p:attrName>
                                        </p:attrNameLst>
                                      </p:cBhvr>
                                      <p:tavLst>
                                        <p:tav tm="0">
                                          <p:val>
                                            <p:strVal val="ppt_y"/>
                                          </p:val>
                                        </p:tav>
                                        <p:tav tm="100000">
                                          <p:val>
                                            <p:strVal val="1+ppt_h/2"/>
                                          </p:val>
                                        </p:tav>
                                      </p:tavLst>
                                    </p:anim>
                                    <p:set>
                                      <p:cBhvr>
                                        <p:cTn id="197" dur="1" fill="hold">
                                          <p:stCondLst>
                                            <p:cond delay="499"/>
                                          </p:stCondLst>
                                        </p:cTn>
                                        <p:tgtEl>
                                          <p:spTgt spid="3"/>
                                        </p:tgtEl>
                                        <p:attrNameLst>
                                          <p:attrName>style.visibility</p:attrName>
                                        </p:attrNameLst>
                                      </p:cBhvr>
                                      <p:to>
                                        <p:strVal val="hidden"/>
                                      </p:to>
                                    </p:set>
                                  </p:childTnLst>
                                </p:cTn>
                              </p:par>
                              <p:par>
                                <p:cTn id="198" presetID="2" presetClass="exit" presetSubtype="4" fill="hold" grpId="1" nodeType="withEffect">
                                  <p:stCondLst>
                                    <p:cond delay="0"/>
                                  </p:stCondLst>
                                  <p:childTnLst>
                                    <p:anim calcmode="lin" valueType="num">
                                      <p:cBhvr additive="base">
                                        <p:cTn id="199" dur="500"/>
                                        <p:tgtEl>
                                          <p:spTgt spid="5"/>
                                        </p:tgtEl>
                                        <p:attrNameLst>
                                          <p:attrName>ppt_x</p:attrName>
                                        </p:attrNameLst>
                                      </p:cBhvr>
                                      <p:tavLst>
                                        <p:tav tm="0">
                                          <p:val>
                                            <p:strVal val="ppt_x"/>
                                          </p:val>
                                        </p:tav>
                                        <p:tav tm="100000">
                                          <p:val>
                                            <p:strVal val="ppt_x"/>
                                          </p:val>
                                        </p:tav>
                                      </p:tavLst>
                                    </p:anim>
                                    <p:anim calcmode="lin" valueType="num">
                                      <p:cBhvr additive="base">
                                        <p:cTn id="200" dur="500"/>
                                        <p:tgtEl>
                                          <p:spTgt spid="5"/>
                                        </p:tgtEl>
                                        <p:attrNameLst>
                                          <p:attrName>ppt_y</p:attrName>
                                        </p:attrNameLst>
                                      </p:cBhvr>
                                      <p:tavLst>
                                        <p:tav tm="0">
                                          <p:val>
                                            <p:strVal val="ppt_y"/>
                                          </p:val>
                                        </p:tav>
                                        <p:tav tm="100000">
                                          <p:val>
                                            <p:strVal val="1+ppt_h/2"/>
                                          </p:val>
                                        </p:tav>
                                      </p:tavLst>
                                    </p:anim>
                                    <p:set>
                                      <p:cBhvr>
                                        <p:cTn id="201" dur="1" fill="hold">
                                          <p:stCondLst>
                                            <p:cond delay="499"/>
                                          </p:stCondLst>
                                        </p:cTn>
                                        <p:tgtEl>
                                          <p:spTgt spid="5"/>
                                        </p:tgtEl>
                                        <p:attrNameLst>
                                          <p:attrName>style.visibility</p:attrName>
                                        </p:attrNameLst>
                                      </p:cBhvr>
                                      <p:to>
                                        <p:strVal val="hidden"/>
                                      </p:to>
                                    </p:set>
                                  </p:childTnLst>
                                </p:cTn>
                              </p:par>
                              <p:par>
                                <p:cTn id="202" presetID="2" presetClass="exit" presetSubtype="4" fill="hold" grpId="1" nodeType="withEffect">
                                  <p:stCondLst>
                                    <p:cond delay="0"/>
                                  </p:stCondLst>
                                  <p:childTnLst>
                                    <p:anim calcmode="lin" valueType="num">
                                      <p:cBhvr additive="base">
                                        <p:cTn id="203" dur="500"/>
                                        <p:tgtEl>
                                          <p:spTgt spid="7"/>
                                        </p:tgtEl>
                                        <p:attrNameLst>
                                          <p:attrName>ppt_x</p:attrName>
                                        </p:attrNameLst>
                                      </p:cBhvr>
                                      <p:tavLst>
                                        <p:tav tm="0">
                                          <p:val>
                                            <p:strVal val="ppt_x"/>
                                          </p:val>
                                        </p:tav>
                                        <p:tav tm="100000">
                                          <p:val>
                                            <p:strVal val="ppt_x"/>
                                          </p:val>
                                        </p:tav>
                                      </p:tavLst>
                                    </p:anim>
                                    <p:anim calcmode="lin" valueType="num">
                                      <p:cBhvr additive="base">
                                        <p:cTn id="204" dur="500"/>
                                        <p:tgtEl>
                                          <p:spTgt spid="7"/>
                                        </p:tgtEl>
                                        <p:attrNameLst>
                                          <p:attrName>ppt_y</p:attrName>
                                        </p:attrNameLst>
                                      </p:cBhvr>
                                      <p:tavLst>
                                        <p:tav tm="0">
                                          <p:val>
                                            <p:strVal val="ppt_y"/>
                                          </p:val>
                                        </p:tav>
                                        <p:tav tm="100000">
                                          <p:val>
                                            <p:strVal val="1+ppt_h/2"/>
                                          </p:val>
                                        </p:tav>
                                      </p:tavLst>
                                    </p:anim>
                                    <p:set>
                                      <p:cBhvr>
                                        <p:cTn id="205" dur="1" fill="hold">
                                          <p:stCondLst>
                                            <p:cond delay="499"/>
                                          </p:stCondLst>
                                        </p:cTn>
                                        <p:tgtEl>
                                          <p:spTgt spid="7"/>
                                        </p:tgtEl>
                                        <p:attrNameLst>
                                          <p:attrName>style.visibility</p:attrName>
                                        </p:attrNameLst>
                                      </p:cBhvr>
                                      <p:to>
                                        <p:strVal val="hidden"/>
                                      </p:to>
                                    </p:set>
                                  </p:childTnLst>
                                </p:cTn>
                              </p:par>
                              <p:par>
                                <p:cTn id="206" presetID="2" presetClass="exit" presetSubtype="4" fill="hold" grpId="1" nodeType="withEffect">
                                  <p:stCondLst>
                                    <p:cond delay="0"/>
                                  </p:stCondLst>
                                  <p:childTnLst>
                                    <p:anim calcmode="lin" valueType="num">
                                      <p:cBhvr additive="base">
                                        <p:cTn id="207" dur="500"/>
                                        <p:tgtEl>
                                          <p:spTgt spid="9"/>
                                        </p:tgtEl>
                                        <p:attrNameLst>
                                          <p:attrName>ppt_x</p:attrName>
                                        </p:attrNameLst>
                                      </p:cBhvr>
                                      <p:tavLst>
                                        <p:tav tm="0">
                                          <p:val>
                                            <p:strVal val="ppt_x"/>
                                          </p:val>
                                        </p:tav>
                                        <p:tav tm="100000">
                                          <p:val>
                                            <p:strVal val="ppt_x"/>
                                          </p:val>
                                        </p:tav>
                                      </p:tavLst>
                                    </p:anim>
                                    <p:anim calcmode="lin" valueType="num">
                                      <p:cBhvr additive="base">
                                        <p:cTn id="208" dur="500"/>
                                        <p:tgtEl>
                                          <p:spTgt spid="9"/>
                                        </p:tgtEl>
                                        <p:attrNameLst>
                                          <p:attrName>ppt_y</p:attrName>
                                        </p:attrNameLst>
                                      </p:cBhvr>
                                      <p:tavLst>
                                        <p:tav tm="0">
                                          <p:val>
                                            <p:strVal val="ppt_y"/>
                                          </p:val>
                                        </p:tav>
                                        <p:tav tm="100000">
                                          <p:val>
                                            <p:strVal val="1+ppt_h/2"/>
                                          </p:val>
                                        </p:tav>
                                      </p:tavLst>
                                    </p:anim>
                                    <p:set>
                                      <p:cBhvr>
                                        <p:cTn id="209" dur="1" fill="hold">
                                          <p:stCondLst>
                                            <p:cond delay="499"/>
                                          </p:stCondLst>
                                        </p:cTn>
                                        <p:tgtEl>
                                          <p:spTgt spid="9"/>
                                        </p:tgtEl>
                                        <p:attrNameLst>
                                          <p:attrName>style.visibility</p:attrName>
                                        </p:attrNameLst>
                                      </p:cBhvr>
                                      <p:to>
                                        <p:strVal val="hidden"/>
                                      </p:to>
                                    </p:set>
                                  </p:childTnLst>
                                </p:cTn>
                              </p:par>
                              <p:par>
                                <p:cTn id="210" presetID="2" presetClass="exit" presetSubtype="4" fill="hold" nodeType="withEffect">
                                  <p:stCondLst>
                                    <p:cond delay="0"/>
                                  </p:stCondLst>
                                  <p:childTnLst>
                                    <p:anim calcmode="lin" valueType="num">
                                      <p:cBhvr additive="base">
                                        <p:cTn id="211" dur="500"/>
                                        <p:tgtEl>
                                          <p:spTgt spid="202"/>
                                        </p:tgtEl>
                                        <p:attrNameLst>
                                          <p:attrName>ppt_x</p:attrName>
                                        </p:attrNameLst>
                                      </p:cBhvr>
                                      <p:tavLst>
                                        <p:tav tm="0">
                                          <p:val>
                                            <p:strVal val="ppt_x"/>
                                          </p:val>
                                        </p:tav>
                                        <p:tav tm="100000">
                                          <p:val>
                                            <p:strVal val="ppt_x"/>
                                          </p:val>
                                        </p:tav>
                                      </p:tavLst>
                                    </p:anim>
                                    <p:anim calcmode="lin" valueType="num">
                                      <p:cBhvr additive="base">
                                        <p:cTn id="212" dur="500"/>
                                        <p:tgtEl>
                                          <p:spTgt spid="202"/>
                                        </p:tgtEl>
                                        <p:attrNameLst>
                                          <p:attrName>ppt_y</p:attrName>
                                        </p:attrNameLst>
                                      </p:cBhvr>
                                      <p:tavLst>
                                        <p:tav tm="0">
                                          <p:val>
                                            <p:strVal val="ppt_y"/>
                                          </p:val>
                                        </p:tav>
                                        <p:tav tm="100000">
                                          <p:val>
                                            <p:strVal val="1+ppt_h/2"/>
                                          </p:val>
                                        </p:tav>
                                      </p:tavLst>
                                    </p:anim>
                                    <p:set>
                                      <p:cBhvr>
                                        <p:cTn id="213"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childTnLst>
        </p:cTn>
      </p:par>
    </p:tnLst>
    <p:bldLst>
      <p:bldP spid="213" grpId="0" animBg="1"/>
      <p:bldP spid="213" grpId="1" animBg="1"/>
      <p:bldP spid="215" grpId="0"/>
      <p:bldP spid="215" grpId="1"/>
      <p:bldP spid="216" grpId="0" bldLvl="0" animBg="1"/>
      <p:bldP spid="216" grpId="1" bldLvl="0" animBg="1"/>
      <p:bldP spid="217" grpId="0"/>
      <p:bldP spid="217" grpId="1"/>
      <p:bldP spid="218" grpId="0" bldLvl="0" animBg="1"/>
      <p:bldP spid="218" grpId="1" bldLvl="0" animBg="1"/>
      <p:bldP spid="219" grpId="0"/>
      <p:bldP spid="219" grpId="1"/>
      <p:bldP spid="2" grpId="0" bldLvl="0" animBg="1"/>
      <p:bldP spid="2" grpId="1" bldLvl="0" animBg="1"/>
      <p:bldP spid="3" grpId="0"/>
      <p:bldP spid="3" grpId="1"/>
      <p:bldP spid="4" grpId="0" bldLvl="0" animBg="1"/>
      <p:bldP spid="4" grpId="1" bldLvl="0" animBg="1"/>
      <p:bldP spid="5" grpId="0"/>
      <p:bldP spid="5" grpId="1"/>
      <p:bldP spid="6" grpId="0" bldLvl="0" animBg="1"/>
      <p:bldP spid="6" grpId="1" bldLvl="0" animBg="1"/>
      <p:bldP spid="7" grpId="0"/>
      <p:bldP spid="7" grpId="1"/>
      <p:bldP spid="8" grpId="0" bldLvl="0" animBg="1"/>
      <p:bldP spid="8" grpId="1" bldLvl="0" animBg="1"/>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6915785" y="127635"/>
            <a:ext cx="10910570" cy="172847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b="1" smtClean="0">
                <a:solidFill>
                  <a:schemeClr val="tx1"/>
                </a:solidFill>
                <a:latin typeface="Times New Roman" panose="02020603050405020304" pitchFamily="18" charset="0"/>
                <a:ea typeface="Roboto" panose="02000000000000000000" pitchFamily="2" charset="0"/>
              </a:rPr>
              <a:t>TÍNH ÁNH KIM</a:t>
            </a:r>
            <a:endParaRPr lang="en-US" sz="9600" b="1">
              <a:solidFill>
                <a:schemeClr val="tx1"/>
              </a:solidFill>
              <a:latin typeface="Times New Roman" panose="02020603050405020304" pitchFamily="18" charset="0"/>
              <a:ea typeface="Roboto" panose="02000000000000000000" pitchFamily="2" charset="0"/>
            </a:endParaRPr>
          </a:p>
        </p:txBody>
      </p:sp>
      <p:sp>
        <p:nvSpPr>
          <p:cNvPr id="3" name="TextBox 2"/>
          <p:cNvSpPr txBox="1"/>
          <p:nvPr/>
        </p:nvSpPr>
        <p:spPr>
          <a:xfrm>
            <a:off x="6477000" y="1807749"/>
            <a:ext cx="11419114" cy="156966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800">
                <a:latin typeface="Times New Roman" panose="02020603050405020304" pitchFamily="18" charset="0"/>
                <a:ea typeface="Roboto" panose="02000000000000000000" pitchFamily="2" charset="0"/>
              </a:rPr>
              <a:t>Kim loại có tính ánh kim, là khả năng phản xạ lại  ánh sáng. </a:t>
            </a:r>
            <a:endParaRPr lang="en-US" sz="4800">
              <a:latin typeface="Times New Roman" panose="02020603050405020304" pitchFamily="18" charset="0"/>
              <a:ea typeface="Roboto" panose="02000000000000000000" pitchFamily="2"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747"/>
            <a:ext cx="4495800" cy="7765005"/>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943" y="6149432"/>
            <a:ext cx="6334198" cy="34866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941" y="6149433"/>
            <a:ext cx="5849166" cy="3486637"/>
          </a:xfrm>
          <a:prstGeom prst="rect">
            <a:avLst/>
          </a:prstGeom>
        </p:spPr>
      </p:pic>
      <p:sp>
        <p:nvSpPr>
          <p:cNvPr id="10" name="Rectangle 9"/>
          <p:cNvSpPr/>
          <p:nvPr/>
        </p:nvSpPr>
        <p:spPr>
          <a:xfrm>
            <a:off x="6477000" y="3843132"/>
            <a:ext cx="11419114" cy="1569660"/>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800">
                <a:latin typeface="Times New Roman" panose="02020603050405020304" pitchFamily="18" charset="0"/>
                <a:ea typeface="Roboto" panose="02000000000000000000" pitchFamily="2" charset="0"/>
              </a:rPr>
              <a:t>Do đó một số kim loại được dùng làm đồ trang sức</a:t>
            </a:r>
            <a:r>
              <a:rPr lang="vi-VN" sz="4800">
                <a:latin typeface="Times New Roman" panose="02020603050405020304" pitchFamily="18" charset="0"/>
                <a:ea typeface="Roboto" panose="02000000000000000000" pitchFamily="2" charset="0"/>
              </a:rPr>
              <a:t>.</a:t>
            </a:r>
            <a:endParaRPr lang="en-US" sz="4800">
              <a:latin typeface="Times New Roman" panose="02020603050405020304" pitchFamily="18" charset="0"/>
              <a:ea typeface="Roboto" panose="02000000000000000000" pitchFamily="2"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261" y="1930312"/>
            <a:ext cx="1208277" cy="120827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0" y="4010249"/>
            <a:ext cx="1171804" cy="1171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pic>
        <p:nvPicPr>
          <p:cNvPr id="5" name="Picture Placeholder 5"/>
          <p:cNvPicPr>
            <a:picLocks noChangeAspect="1"/>
          </p:cNvPicPr>
          <p:nvPr/>
        </p:nvPicPr>
        <p:blipFill>
          <a:blip r:embed="rId1"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2">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3"/>
            <a:stretch>
              <a:fillRect/>
            </a:stretch>
          </a:blipFill>
        </p:spPr>
      </p:sp>
      <p:sp>
        <p:nvSpPr>
          <p:cNvPr id="8" name="TextBox 7"/>
          <p:cNvSpPr txBox="1"/>
          <p:nvPr/>
        </p:nvSpPr>
        <p:spPr>
          <a:xfrm>
            <a:off x="5562600" y="876300"/>
            <a:ext cx="11582400" cy="255333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4000" smtClean="0">
                <a:latin typeface="Times New Roman" panose="02020603050405020304" pitchFamily="18" charset="0"/>
                <a:ea typeface="Roboto" panose="02000000000000000000" pitchFamily="2" charset="0"/>
              </a:rPr>
              <a:t>Câu 1: Trong thực tế dây dẫn điện thường được làm bằng kim loại nào? Vì sao Silver là kim loại có tính dẫn điện tốt nhất nhưng lại không được sử dụng làm dây dẫn điện?</a:t>
            </a:r>
            <a:endParaRPr lang="en-US" sz="4000" smtClean="0">
              <a:latin typeface="Times New Roman" panose="02020603050405020304" pitchFamily="18" charset="0"/>
              <a:ea typeface="Roboto" panose="02000000000000000000" pitchFamily="2" charset="0"/>
            </a:endParaRPr>
          </a:p>
        </p:txBody>
      </p:sp>
      <p:sp>
        <p:nvSpPr>
          <p:cNvPr id="9" name="Rectangle 8"/>
          <p:cNvSpPr/>
          <p:nvPr/>
        </p:nvSpPr>
        <p:spPr>
          <a:xfrm>
            <a:off x="5562600" y="4357882"/>
            <a:ext cx="11582400" cy="3599815"/>
          </a:xfrm>
          <a:prstGeom prst="rect">
            <a:avLst/>
          </a:prstGeom>
          <a:ln w="57150">
            <a:solidFill>
              <a:srgbClr val="A6C7FB"/>
            </a:solidFill>
            <a:prstDash val="sysDash"/>
          </a:ln>
        </p:spPr>
        <p:txBody>
          <a:bodyPr wrap="square">
            <a:spAutoFit/>
          </a:bodyPr>
          <a:lstStyle/>
          <a:p>
            <a:pPr algn="just">
              <a:spcAft>
                <a:spcPts val="0"/>
              </a:spcAft>
            </a:pPr>
            <a:r>
              <a:rPr lang="vi-VN" sz="3800">
                <a:solidFill>
                  <a:srgbClr val="000000"/>
                </a:solidFill>
                <a:latin typeface="Times New Roman" panose="02020603050405020304" pitchFamily="18" charset="0"/>
              </a:rPr>
              <a:t>Trong thực tế, dây dẫn điện thường được làm từ kim loại Aluminium (Al) và kim loại Copper (Cu).</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Mặc dù Silver (Ag) là kim loại dẫn điện tốt nhất nhưng không được sử dụng làm dây dẫn điện do Silver có giá thành cao và là kim loại nặng (khối lượng riêng của Silver: 10,49 gam/cm</a:t>
            </a:r>
            <a:r>
              <a:rPr lang="vi-VN" sz="3800" baseline="30000">
                <a:solidFill>
                  <a:srgbClr val="000000"/>
                </a:solidFill>
                <a:latin typeface="Times New Roman" panose="02020603050405020304" pitchFamily="18" charset="0"/>
              </a:rPr>
              <a:t>3</a:t>
            </a:r>
            <a:r>
              <a:rPr lang="vi-VN" sz="3800">
                <a:solidFill>
                  <a:srgbClr val="000000"/>
                </a:solidFill>
                <a:latin typeface="Times New Roman" panose="02020603050405020304" pitchFamily="18" charset="0"/>
              </a:rPr>
              <a:t>)</a:t>
            </a:r>
            <a:endParaRPr lang="vi-VN" sz="3800" b="0" i="0">
              <a:solidFill>
                <a:srgbClr val="000000"/>
              </a:solidFill>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658" y="0"/>
            <a:ext cx="6281057" cy="10287000"/>
          </a:xfrm>
          <a:prstGeom prst="rect">
            <a:avLst/>
          </a:prstGeom>
        </p:spPr>
      </p:pic>
      <p:sp>
        <p:nvSpPr>
          <p:cNvPr id="3" name="TextBox 2"/>
          <p:cNvSpPr txBox="1"/>
          <p:nvPr/>
        </p:nvSpPr>
        <p:spPr>
          <a:xfrm>
            <a:off x="7467600" y="1211118"/>
            <a:ext cx="9982200" cy="3599815"/>
          </a:xfrm>
          <a:prstGeom prst="rect">
            <a:avLst/>
          </a:prstGeom>
          <a:noFill/>
          <a:ln w="38100">
            <a:solidFill>
              <a:srgbClr val="00B0F0"/>
            </a:solidFill>
            <a:prstDash val="sysDash"/>
          </a:ln>
        </p:spPr>
        <p:txBody>
          <a:bodyPr wrap="square" rtlCol="0">
            <a:spAutoFit/>
          </a:bodyPr>
          <a:lstStyle/>
          <a:p>
            <a:pPr algn="just">
              <a:lnSpc>
                <a:spcPct val="150000"/>
              </a:lnSpc>
            </a:pPr>
            <a:r>
              <a:rPr lang="en-US" altLang="vi-VN" sz="3800">
                <a:latin typeface="Times New Roman" panose="02020603050405020304" pitchFamily="18" charset="0"/>
                <a:ea typeface="Roboto" panose="02000000000000000000" pitchFamily="2" charset="0"/>
              </a:rPr>
              <a:t>Câu 2: </a:t>
            </a:r>
            <a:r>
              <a:rPr lang="vi-VN" sz="3800">
                <a:latin typeface="Times New Roman" panose="02020603050405020304" pitchFamily="18" charset="0"/>
                <a:ea typeface="Roboto" panose="02000000000000000000" pitchFamily="2" charset="0"/>
              </a:rPr>
              <a:t>Tại sao Copper dẫn điện tốt hơn Aluminium nhưng dây điện cao thế lại thường sử dụng vật liệu Aluminium chứ không sử dụng vật liệu </a:t>
            </a:r>
            <a:r>
              <a:rPr lang="vi-VN" sz="3800" smtClean="0">
                <a:latin typeface="Times New Roman" panose="02020603050405020304" pitchFamily="18" charset="0"/>
                <a:ea typeface="Roboto" panose="02000000000000000000" pitchFamily="2" charset="0"/>
              </a:rPr>
              <a:t>Copper</a:t>
            </a:r>
            <a:r>
              <a:rPr lang="vi-VN" sz="3800" smtClean="0">
                <a:latin typeface="Times New Roman" panose="02020603050405020304" pitchFamily="18" charset="0"/>
                <a:ea typeface="Roboto" panose="02000000000000000000" pitchFamily="2" charset="0"/>
              </a:rPr>
              <a:t>?</a:t>
            </a:r>
            <a:endParaRPr lang="en-US" sz="3800">
              <a:latin typeface="Times New Roman" panose="02020603050405020304" pitchFamily="18" charset="0"/>
              <a:ea typeface="Roboto" panose="02000000000000000000" pitchFamily="2" charset="0"/>
            </a:endParaRPr>
          </a:p>
        </p:txBody>
      </p:sp>
      <p:sp>
        <p:nvSpPr>
          <p:cNvPr id="4" name="Rectangle 3"/>
          <p:cNvSpPr/>
          <p:nvPr/>
        </p:nvSpPr>
        <p:spPr>
          <a:xfrm>
            <a:off x="7162800" y="5297577"/>
            <a:ext cx="9982200" cy="3599815"/>
          </a:xfrm>
          <a:prstGeom prst="rect">
            <a:avLst/>
          </a:prstGeom>
          <a:ln w="38100">
            <a:solidFill>
              <a:srgbClr val="00B0F0"/>
            </a:solidFill>
            <a:prstDash val="sysDash"/>
          </a:ln>
        </p:spPr>
        <p:txBody>
          <a:bodyPr wrap="square">
            <a:spAutoFit/>
          </a:bodyPr>
          <a:lstStyle/>
          <a:p>
            <a:pPr algn="just">
              <a:lnSpc>
                <a:spcPct val="150000"/>
              </a:lnSpc>
            </a:pPr>
            <a:r>
              <a:rPr lang="en-US" sz="3800">
                <a:latin typeface="Times New Roman" panose="02020603050405020304" pitchFamily="18" charset="0"/>
                <a:ea typeface="Roboto" panose="02000000000000000000" pitchFamily="2" charset="0"/>
              </a:rPr>
              <a:t>Dây điện cao thế thường sử dụng Aluminium vì Aluminium nhẹ, làm giảm áp lực lên cột điện, cột điện đỡ bị gãy. Ngoài ra, giá Aluminium cũng rẻ hơn so với </a:t>
            </a:r>
            <a:r>
              <a:rPr lang="en-US" sz="3800" smtClean="0">
                <a:latin typeface="Times New Roman" panose="02020603050405020304" pitchFamily="18" charset="0"/>
                <a:ea typeface="Roboto" panose="02000000000000000000" pitchFamily="2" charset="0"/>
              </a:rPr>
              <a:t>Copper</a:t>
            </a:r>
            <a:r>
              <a:rPr lang="en-US" sz="3800" smtClean="0">
                <a:latin typeface="Times New Roman" panose="02020603050405020304" pitchFamily="18" charset="0"/>
                <a:ea typeface="Roboto" panose="02000000000000000000" pitchFamily="2" charset="0"/>
              </a:rPr>
              <a:t>.</a:t>
            </a:r>
            <a:endParaRPr lang="en-US" sz="3800">
              <a:latin typeface="Times New Roman" panose="02020603050405020304" pitchFamily="18" charset="0"/>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6202" y="8267700"/>
            <a:ext cx="1829141" cy="182914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952" b="89881" l="9925" r="89888">
                        <a14:foregroundMark x1="46067" y1="65675" x2="52809" y2="81151"/>
                      </a14:backgroundRemoval>
                    </a14:imgEffect>
                  </a14:imgLayer>
                </a14:imgProps>
              </a:ext>
              <a:ext uri="{28A0092B-C50C-407E-A947-70E740481C1C}">
                <a14:useLocalDpi xmlns:a14="http://schemas.microsoft.com/office/drawing/2010/main" val="0"/>
              </a:ext>
            </a:extLst>
          </a:blip>
          <a:srcRect l="26966" t="5984" r="23595" b="11476"/>
          <a:stretch>
            <a:fillRect/>
          </a:stretch>
        </p:blipFill>
        <p:spPr>
          <a:xfrm>
            <a:off x="6172200" y="114300"/>
            <a:ext cx="1295400" cy="20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11429" t="11429" r="8572" b="9714"/>
          <a:stretch>
            <a:fillRect/>
          </a:stretch>
        </p:blipFill>
        <p:spPr>
          <a:xfrm>
            <a:off x="609600" y="342900"/>
            <a:ext cx="4572000" cy="4506686"/>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7000" b="97600" l="4800" r="95800"/>
                    </a14:imgEffect>
                  </a14:imgLayer>
                </a14:imgProps>
              </a:ext>
              <a:ext uri="{28A0092B-C50C-407E-A947-70E740481C1C}">
                <a14:useLocalDpi xmlns:a14="http://schemas.microsoft.com/office/drawing/2010/main" val="0"/>
              </a:ext>
            </a:extLst>
          </a:blip>
          <a:srcRect l="4800" t="7594" r="3989"/>
          <a:stretch>
            <a:fillRect/>
          </a:stretch>
        </p:blipFill>
        <p:spPr>
          <a:xfrm>
            <a:off x="266700" y="5339443"/>
            <a:ext cx="5334000" cy="4947557"/>
          </a:xfrm>
          <a:prstGeom prst="rect">
            <a:avLst/>
          </a:prstGeom>
        </p:spPr>
      </p:pic>
      <p:sp>
        <p:nvSpPr>
          <p:cNvPr id="4" name="TextBox 3"/>
          <p:cNvSpPr txBox="1"/>
          <p:nvPr/>
        </p:nvSpPr>
        <p:spPr>
          <a:xfrm>
            <a:off x="5715000" y="876300"/>
            <a:ext cx="12115800" cy="2553335"/>
          </a:xfrm>
          <a:prstGeom prst="rect">
            <a:avLst/>
          </a:prstGeom>
          <a:noFill/>
          <a:ln w="57150">
            <a:solidFill>
              <a:srgbClr val="FFCCCC"/>
            </a:solidFill>
            <a:prstDash val="sysDash"/>
          </a:ln>
        </p:spPr>
        <p:txBody>
          <a:bodyPr wrap="square" rtlCol="0">
            <a:spAutoFit/>
          </a:bodyPr>
          <a:lstStyle/>
          <a:p>
            <a:pPr algn="just"/>
            <a:r>
              <a:rPr lang="en-US" altLang="vi-VN" sz="4000" smtClean="0">
                <a:latin typeface="Times New Roman" panose="02020603050405020304" pitchFamily="18" charset="0"/>
                <a:ea typeface="Roboto" panose="02000000000000000000" pitchFamily="2" charset="0"/>
              </a:rPr>
              <a:t>Câu 3: </a:t>
            </a:r>
            <a:r>
              <a:rPr lang="vi-VN" sz="4000" smtClean="0">
                <a:latin typeface="Times New Roman" panose="02020603050405020304" pitchFamily="18" charset="0"/>
                <a:ea typeface="Roboto" panose="02000000000000000000" pitchFamily="2" charset="0"/>
              </a:rPr>
              <a:t>Trước khi bóng đèn led ra đời thì bóng đèn sợi đốt với dây tóc được làm từ </a:t>
            </a:r>
            <a:r>
              <a:rPr lang="en-US" altLang="vi-VN" sz="4000" smtClean="0">
                <a:latin typeface="Times New Roman" panose="02020603050405020304" pitchFamily="18" charset="0"/>
                <a:ea typeface="Roboto" panose="02000000000000000000" pitchFamily="2" charset="0"/>
              </a:rPr>
              <a:t>T</a:t>
            </a:r>
            <a:r>
              <a:rPr lang="vi-VN" sz="4000" smtClean="0">
                <a:latin typeface="Times New Roman" panose="02020603050405020304" pitchFamily="18" charset="0"/>
                <a:ea typeface="Roboto" panose="02000000000000000000" pitchFamily="2" charset="0"/>
              </a:rPr>
              <a:t>ungsten (W) được sử dụng rất phổ biến. Dựa vào tính chất vật lí nào mà kim loại tungsten được dùng làm dây tóc bóng đèn?</a:t>
            </a:r>
            <a:endParaRPr lang="en-US" sz="4000">
              <a:latin typeface="Times New Roman" panose="02020603050405020304" pitchFamily="18" charset="0"/>
              <a:ea typeface="Roboto" panose="02000000000000000000" pitchFamily="2" charset="0"/>
            </a:endParaRPr>
          </a:p>
        </p:txBody>
      </p:sp>
      <p:sp>
        <p:nvSpPr>
          <p:cNvPr id="5" name="Rectangle 4"/>
          <p:cNvSpPr/>
          <p:nvPr/>
        </p:nvSpPr>
        <p:spPr>
          <a:xfrm>
            <a:off x="5600700" y="4381500"/>
            <a:ext cx="12344400" cy="3170099"/>
          </a:xfrm>
          <a:prstGeom prst="rect">
            <a:avLst/>
          </a:prstGeom>
          <a:ln w="38100">
            <a:solidFill>
              <a:srgbClr val="FF0066"/>
            </a:solidFill>
            <a:prstDash val="sysDash"/>
          </a:ln>
        </p:spPr>
        <p:txBody>
          <a:bodyPr wrap="square">
            <a:spAutoFit/>
          </a:bodyPr>
          <a:lstStyle/>
          <a:p>
            <a:pPr algn="just">
              <a:spcAft>
                <a:spcPts val="0"/>
              </a:spcAft>
            </a:pPr>
            <a:r>
              <a:rPr lang="vi-VN" sz="4000">
                <a:solidFill>
                  <a:srgbClr val="000000"/>
                </a:solidFill>
                <a:latin typeface="Times New Roman" panose="02020603050405020304" pitchFamily="18" charset="0"/>
              </a:rPr>
              <a:t>Nguyên lí làm việc của bóng đèn sợi đốt: Khi hoạt động, </a:t>
            </a:r>
            <a:r>
              <a:rPr lang="vi-VN" sz="4000" b="1">
                <a:solidFill>
                  <a:srgbClr val="000000"/>
                </a:solidFill>
                <a:latin typeface="Times New Roman" panose="02020603050405020304" pitchFamily="18" charset="0"/>
              </a:rPr>
              <a:t>dòng điện</a:t>
            </a:r>
            <a:r>
              <a:rPr lang="vi-VN" sz="4000">
                <a:solidFill>
                  <a:srgbClr val="000000"/>
                </a:solidFill>
                <a:latin typeface="Times New Roman" panose="02020603050405020304" pitchFamily="18" charset="0"/>
              </a:rPr>
              <a:t> chạy trong sợi đốt của bóng đèn làm cho sợi đốt </a:t>
            </a:r>
            <a:r>
              <a:rPr lang="vi-VN" sz="4000" b="1">
                <a:solidFill>
                  <a:srgbClr val="000000"/>
                </a:solidFill>
                <a:latin typeface="Times New Roman" panose="02020603050405020304" pitchFamily="18" charset="0"/>
              </a:rPr>
              <a:t>nóng lên</a:t>
            </a:r>
            <a:r>
              <a:rPr lang="vi-VN" sz="4000">
                <a:solidFill>
                  <a:srgbClr val="000000"/>
                </a:solidFill>
                <a:latin typeface="Times New Roman" panose="02020603050405020304" pitchFamily="18" charset="0"/>
              </a:rPr>
              <a:t> đến nhiệt độ rất cao và phát sáng.</a:t>
            </a:r>
            <a:endParaRPr lang="vi-VN" sz="4000">
              <a:solidFill>
                <a:srgbClr val="000000"/>
              </a:solidFill>
              <a:latin typeface="Times New Roman" panose="02020603050405020304" pitchFamily="18" charset="0"/>
            </a:endParaRPr>
          </a:p>
          <a:p>
            <a:pPr algn="just">
              <a:spcAft>
                <a:spcPts val="0"/>
              </a:spcAft>
            </a:pPr>
            <a:r>
              <a:rPr lang="vi-VN" sz="4000">
                <a:solidFill>
                  <a:srgbClr val="000000"/>
                </a:solidFill>
                <a:latin typeface="Times New Roman" panose="02020603050405020304" pitchFamily="18" charset="0"/>
              </a:rPr>
              <a:t>Kim loại tungsten nóng chảy ở nhiệt độ </a:t>
            </a:r>
            <a:r>
              <a:rPr lang="vi-VN" sz="4000" smtClean="0">
                <a:solidFill>
                  <a:srgbClr val="000000"/>
                </a:solidFill>
                <a:latin typeface="Times New Roman" panose="02020603050405020304" pitchFamily="18" charset="0"/>
              </a:rPr>
              <a:t>cao (3410</a:t>
            </a:r>
            <a:r>
              <a:rPr lang="vi-VN" sz="4000">
                <a:solidFill>
                  <a:srgbClr val="000000"/>
                </a:solidFill>
                <a:latin typeface="Times New Roman" panose="02020603050405020304" pitchFamily="18" charset="0"/>
              </a:rPr>
              <a:t> </a:t>
            </a:r>
            <a:r>
              <a:rPr lang="vi-VN" sz="4000" baseline="30000">
                <a:solidFill>
                  <a:srgbClr val="000000"/>
                </a:solidFill>
                <a:latin typeface="Times New Roman" panose="02020603050405020304" pitchFamily="18" charset="0"/>
              </a:rPr>
              <a:t>o</a:t>
            </a:r>
            <a:r>
              <a:rPr lang="vi-VN" sz="4000">
                <a:solidFill>
                  <a:srgbClr val="000000"/>
                </a:solidFill>
                <a:latin typeface="Times New Roman" panose="02020603050405020304" pitchFamily="18" charset="0"/>
              </a:rPr>
              <a:t>C) nên được sử dụng làm dây tóc bóng đèn.</a:t>
            </a:r>
            <a:endParaRPr lang="vi-VN" sz="4000" b="0" i="0">
              <a:solidFill>
                <a:srgbClr val="000000"/>
              </a:solidFill>
              <a:effectLst/>
              <a:latin typeface="Times New Roman" panose="02020603050405020304" pitchFamily="18" charset="0"/>
            </a:endParaRPr>
          </a:p>
        </p:txBody>
      </p:sp>
      <p:pic>
        <p:nvPicPr>
          <p:cNvPr id="6" name="Picture 5"/>
          <p:cNvPicPr>
            <a:picLocks noChangeAspect="1"/>
          </p:cNvPicPr>
          <p:nvPr/>
        </p:nvPicPr>
        <p:blipFill rotWithShape="1">
          <a:blip r:embed="rId5"/>
          <a:srcRect l="51171" t="29166" r="17789" b="13542"/>
          <a:stretch>
            <a:fillRect/>
          </a:stretch>
        </p:blipFill>
        <p:spPr>
          <a:xfrm>
            <a:off x="16256000" y="7813221"/>
            <a:ext cx="2032000" cy="2108679"/>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3276600" cy="10287000"/>
            <a:chOff x="0" y="0"/>
            <a:chExt cx="1586068" cy="2167467"/>
          </a:xfrm>
        </p:grpSpPr>
        <p:sp>
          <p:nvSpPr>
            <p:cNvPr id="4" name="Freeform 3"/>
            <p:cNvSpPr/>
            <p:nvPr/>
          </p:nvSpPr>
          <p:spPr>
            <a:xfrm>
              <a:off x="0" y="0"/>
              <a:ext cx="1586068" cy="2167467"/>
            </a:xfrm>
            <a:custGeom>
              <a:avLst/>
              <a:gdLst/>
              <a:ahLst/>
              <a:cxnLst/>
              <a:rect l="l" t="t" r="r" b="b"/>
              <a:pathLst>
                <a:path w="1586068" h="2167467">
                  <a:moveTo>
                    <a:pt x="51423" y="0"/>
                  </a:moveTo>
                  <a:lnTo>
                    <a:pt x="1534645" y="0"/>
                  </a:lnTo>
                  <a:cubicBezTo>
                    <a:pt x="1548283" y="0"/>
                    <a:pt x="1561363" y="5418"/>
                    <a:pt x="1571007" y="15062"/>
                  </a:cubicBezTo>
                  <a:cubicBezTo>
                    <a:pt x="1580651" y="24705"/>
                    <a:pt x="1586068" y="37785"/>
                    <a:pt x="1586068" y="51423"/>
                  </a:cubicBezTo>
                  <a:lnTo>
                    <a:pt x="1586068" y="2116043"/>
                  </a:lnTo>
                  <a:cubicBezTo>
                    <a:pt x="1586068" y="2144444"/>
                    <a:pt x="1563045" y="2167467"/>
                    <a:pt x="1534645" y="2167467"/>
                  </a:cubicBezTo>
                  <a:lnTo>
                    <a:pt x="51423" y="2167467"/>
                  </a:lnTo>
                  <a:cubicBezTo>
                    <a:pt x="37785" y="2167467"/>
                    <a:pt x="24705" y="2162049"/>
                    <a:pt x="15062" y="2152405"/>
                  </a:cubicBezTo>
                  <a:cubicBezTo>
                    <a:pt x="5418" y="2142761"/>
                    <a:pt x="0" y="2129682"/>
                    <a:pt x="0" y="2116043"/>
                  </a:cubicBezTo>
                  <a:lnTo>
                    <a:pt x="0" y="51423"/>
                  </a:lnTo>
                  <a:cubicBezTo>
                    <a:pt x="0" y="23023"/>
                    <a:pt x="23023" y="0"/>
                    <a:pt x="51423" y="0"/>
                  </a:cubicBezTo>
                  <a:close/>
                </a:path>
              </a:pathLst>
            </a:custGeom>
            <a:solidFill>
              <a:srgbClr val="FFA8B6">
                <a:alpha val="29804"/>
              </a:srgbClr>
            </a:solidFill>
          </p:spPr>
        </p:sp>
        <p:sp>
          <p:nvSpPr>
            <p:cNvPr id="5" name="TextBox 4"/>
            <p:cNvSpPr txBox="1"/>
            <p:nvPr/>
          </p:nvSpPr>
          <p:spPr>
            <a:xfrm>
              <a:off x="0" y="-57150"/>
              <a:ext cx="1586068" cy="2224617"/>
            </a:xfrm>
            <a:prstGeom prst="rect">
              <a:avLst/>
            </a:prstGeom>
          </p:spPr>
          <p:txBody>
            <a:bodyPr lIns="50800" tIns="50800" rIns="50800" bIns="50800" rtlCol="0" anchor="ctr"/>
            <a:lstStyle/>
            <a:p>
              <a:pPr algn="ctr">
                <a:lnSpc>
                  <a:spcPts val="2660"/>
                </a:lnSpc>
              </a:pPr>
            </a:p>
          </p:txBody>
        </p:sp>
      </p:grpSp>
      <p:pic>
        <p:nvPicPr>
          <p:cNvPr id="6" name="Picture 5"/>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97414" l="0" r="100000">
                        <a14:foregroundMark x1="15273" y1="25862" x2="4000" y2="75862"/>
                        <a14:foregroundMark x1="16364" y1="29885" x2="31455" y2="16954"/>
                        <a14:foregroundMark x1="18000" y1="69253" x2="44909" y2="97126"/>
                        <a14:foregroundMark x1="6364" y1="85632" x2="21455" y2="89080"/>
                        <a14:foregroundMark x1="92545" y1="31609" x2="76364" y2="91379"/>
                        <a14:foregroundMark x1="70182" y1="60345" x2="62545" y2="90805"/>
                        <a14:foregroundMark x1="96364" y1="65805" x2="95273" y2="91954"/>
                        <a14:foregroundMark x1="58000" y1="87931" x2="57455" y2="92816"/>
                        <a14:backgroundMark x1="43818" y1="13218" x2="62727" y2="13218"/>
                        <a14:backgroundMark x1="6000" y1="14080" x2="6545" y2="25862"/>
                        <a14:backgroundMark x1="41818" y1="52299" x2="54545" y2="52011"/>
                        <a14:backgroundMark x1="30000" y1="45690" x2="50182" y2="43391"/>
                        <a14:backgroundMark x1="72545" y1="12644" x2="85273" y2="11207"/>
                        <a14:backgroundMark x1="98182" y1="33621" x2="98727" y2="39943"/>
                      </a14:backgroundRemoval>
                    </a14:imgEffect>
                  </a14:imgLayer>
                </a14:imgProps>
              </a:ext>
              <a:ext uri="{28A0092B-C50C-407E-A947-70E740481C1C}">
                <a14:useLocalDpi xmlns:a14="http://schemas.microsoft.com/office/drawing/2010/main" val="0"/>
              </a:ext>
            </a:extLst>
          </a:blip>
          <a:srcRect t="6432"/>
          <a:stretch>
            <a:fillRect/>
          </a:stretch>
        </p:blipFill>
        <p:spPr>
          <a:xfrm>
            <a:off x="0" y="3505200"/>
            <a:ext cx="8382000" cy="6781800"/>
          </a:xfrm>
          <a:prstGeom prst="rect">
            <a:avLst/>
          </a:prstGeom>
        </p:spPr>
      </p:pic>
      <p:sp>
        <p:nvSpPr>
          <p:cNvPr id="7" name="TextBox 6"/>
          <p:cNvSpPr txBox="1"/>
          <p:nvPr/>
        </p:nvSpPr>
        <p:spPr>
          <a:xfrm>
            <a:off x="3581400" y="1088817"/>
            <a:ext cx="14592300" cy="1322070"/>
          </a:xfrm>
          <a:prstGeom prst="rect">
            <a:avLst/>
          </a:prstGeom>
          <a:noFill/>
          <a:ln w="57150">
            <a:solidFill>
              <a:srgbClr val="FFCCCC"/>
            </a:solidFill>
            <a:prstDash val="sysDash"/>
          </a:ln>
        </p:spPr>
        <p:txBody>
          <a:bodyPr wrap="square" rtlCol="0">
            <a:spAutoFit/>
          </a:bodyPr>
          <a:lstStyle/>
          <a:p>
            <a:pPr algn="just"/>
            <a:r>
              <a:rPr lang="en-US" altLang="vi-VN" sz="4000" smtClean="0">
                <a:latin typeface="Times New Roman" panose="02020603050405020304" pitchFamily="18" charset="0"/>
                <a:ea typeface="Roboto" panose="02000000000000000000" pitchFamily="2" charset="0"/>
              </a:rPr>
              <a:t>Câu 4: </a:t>
            </a:r>
            <a:r>
              <a:rPr lang="vi-VN" sz="4000" smtClean="0">
                <a:latin typeface="Times New Roman" panose="02020603050405020304" pitchFamily="18" charset="0"/>
                <a:ea typeface="Roboto" panose="02000000000000000000" pitchFamily="2" charset="0"/>
              </a:rPr>
              <a:t>Hãy giải thích vì sao Mercury được sử dụng làm chất lỏng trong nhiệt kế để đo nhiệt độ?</a:t>
            </a:r>
            <a:endParaRPr lang="en-US" sz="4000">
              <a:latin typeface="Times New Roman" panose="02020603050405020304" pitchFamily="18" charset="0"/>
              <a:ea typeface="Roboto" panose="02000000000000000000" pitchFamily="2" charset="0"/>
            </a:endParaRPr>
          </a:p>
        </p:txBody>
      </p:sp>
      <p:sp>
        <p:nvSpPr>
          <p:cNvPr id="2" name="Rectangle 1"/>
          <p:cNvSpPr/>
          <p:nvPr/>
        </p:nvSpPr>
        <p:spPr>
          <a:xfrm>
            <a:off x="9176385" y="3695700"/>
            <a:ext cx="8794750" cy="3014980"/>
          </a:xfrm>
          <a:prstGeom prst="rect">
            <a:avLst/>
          </a:prstGeom>
          <a:noFill/>
          <a:ln w="57150">
            <a:solidFill>
              <a:srgbClr val="FF006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vi-VN" sz="3800">
                <a:solidFill>
                  <a:srgbClr val="000000"/>
                </a:solidFill>
                <a:latin typeface="Times New Roman" panose="02020603050405020304" pitchFamily="18" charset="0"/>
              </a:rPr>
              <a:t>Nhiệt kế thường dùng hoạt động dựa trên hiện tượng giãn nở vì nhiệt của chất lỏng.</a:t>
            </a:r>
            <a:endParaRPr lang="vi-VN" sz="3800">
              <a:solidFill>
                <a:srgbClr val="000000"/>
              </a:solidFill>
              <a:latin typeface="Times New Roman" panose="02020603050405020304" pitchFamily="18" charset="0"/>
            </a:endParaRPr>
          </a:p>
          <a:p>
            <a:pPr algn="just">
              <a:spcAft>
                <a:spcPts val="0"/>
              </a:spcAft>
            </a:pPr>
            <a:r>
              <a:rPr lang="vi-VN" sz="3800" smtClean="0">
                <a:latin typeface="Times New Roman" panose="02020603050405020304" pitchFamily="18" charset="0"/>
                <a:ea typeface="Roboto" panose="02000000000000000000" pitchFamily="2" charset="0"/>
                <a:sym typeface="+mn-ea"/>
              </a:rPr>
              <a:t>Mercury</a:t>
            </a:r>
            <a:r>
              <a:rPr lang="vi-VN" sz="3800">
                <a:solidFill>
                  <a:srgbClr val="000000"/>
                </a:solidFill>
                <a:latin typeface="Times New Roman" panose="02020603050405020304" pitchFamily="18" charset="0"/>
              </a:rPr>
              <a:t> có nhiệt độ nóng chảy thấp (-</a:t>
            </a:r>
            <a:r>
              <a:rPr lang="vi-VN" sz="3800" smtClean="0">
                <a:solidFill>
                  <a:srgbClr val="000000"/>
                </a:solidFill>
                <a:latin typeface="Times New Roman" panose="02020603050405020304" pitchFamily="18" charset="0"/>
              </a:rPr>
              <a:t>39</a:t>
            </a:r>
            <a:r>
              <a:rPr lang="vi-VN" sz="3800" baseline="30000" smtClean="0">
                <a:solidFill>
                  <a:srgbClr val="000000"/>
                </a:solidFill>
                <a:latin typeface="Times New Roman" panose="02020603050405020304" pitchFamily="18" charset="0"/>
              </a:rPr>
              <a:t>o</a:t>
            </a:r>
            <a:r>
              <a:rPr lang="vi-VN" sz="3800" smtClean="0">
                <a:solidFill>
                  <a:srgbClr val="000000"/>
                </a:solidFill>
                <a:latin typeface="Times New Roman" panose="02020603050405020304" pitchFamily="18" charset="0"/>
              </a:rPr>
              <a:t>C</a:t>
            </a:r>
            <a:r>
              <a:rPr lang="vi-VN" sz="3800">
                <a:solidFill>
                  <a:srgbClr val="000000"/>
                </a:solidFill>
                <a:latin typeface="Times New Roman" panose="02020603050405020304" pitchFamily="18" charset="0"/>
              </a:rPr>
              <a:t>) và giãn nở vì nhiệt đều nên được sử dụng làm chất lỏng trong nhiệt kế để đo nhiệt độ.</a:t>
            </a:r>
            <a:endParaRPr lang="vi-VN" sz="3800" b="0" i="0">
              <a:solidFill>
                <a:srgbClr val="000000"/>
              </a:solidFill>
              <a:effectLst/>
              <a:latin typeface="Times New Roman" panose="02020603050405020304" pitchFamily="18"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765" l="962" r="98558">
                        <a14:foregroundMark x1="68269" y1="20165" x2="63942" y2="65844"/>
                        <a14:foregroundMark x1="68269" y1="15226" x2="83173" y2="14403"/>
                        <a14:foregroundMark x1="81731" y1="47325" x2="81731" y2="47325"/>
                        <a14:foregroundMark x1="85577" y1="64609" x2="85577" y2="64609"/>
                        <a14:foregroundMark x1="49038" y1="41564" x2="49038" y2="41564"/>
                        <a14:foregroundMark x1="52404" y1="56790" x2="52404" y2="56790"/>
                      </a14:backgroundRemoval>
                    </a14:imgEffect>
                  </a14:imgLayer>
                </a14:imgProps>
              </a:ext>
              <a:ext uri="{28A0092B-C50C-407E-A947-70E740481C1C}">
                <a14:useLocalDpi xmlns:a14="http://schemas.microsoft.com/office/drawing/2010/main" val="0"/>
              </a:ext>
            </a:extLst>
          </a:blip>
          <a:srcRect l="44060" b="16949"/>
          <a:stretch>
            <a:fillRect/>
          </a:stretch>
        </p:blipFill>
        <p:spPr>
          <a:xfrm>
            <a:off x="1666020" y="-214007"/>
            <a:ext cx="1621467" cy="2812352"/>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765" l="962" r="98558">
                        <a14:foregroundMark x1="68269" y1="20165" x2="63942" y2="65844"/>
                        <a14:foregroundMark x1="68269" y1="15226" x2="83173" y2="14403"/>
                        <a14:foregroundMark x1="81731" y1="47325" x2="81731" y2="47325"/>
                        <a14:foregroundMark x1="85577" y1="64609" x2="85577" y2="64609"/>
                        <a14:foregroundMark x1="49038" y1="41564" x2="49038" y2="41564"/>
                        <a14:foregroundMark x1="52404" y1="56790" x2="52404" y2="56790"/>
                      </a14:backgroundRemoval>
                    </a14:imgEffect>
                  </a14:imgLayer>
                </a14:imgProps>
              </a:ext>
              <a:ext uri="{28A0092B-C50C-407E-A947-70E740481C1C}">
                <a14:useLocalDpi xmlns:a14="http://schemas.microsoft.com/office/drawing/2010/main" val="0"/>
              </a:ext>
            </a:extLst>
          </a:blip>
          <a:srcRect r="51869"/>
          <a:stretch>
            <a:fillRect/>
          </a:stretch>
        </p:blipFill>
        <p:spPr>
          <a:xfrm>
            <a:off x="16878300" y="7169931"/>
            <a:ext cx="1295400" cy="3144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443"/>
            <a:ext cx="18288000" cy="10281557"/>
          </a:xfrm>
          <a:prstGeom prst="rect">
            <a:avLst/>
          </a:prstGeom>
        </p:spPr>
      </p:pic>
      <p:sp>
        <p:nvSpPr>
          <p:cNvPr id="3" name="Rounded Rectangle 2">
            <a:hlinkClick r:id="rId2" action="ppaction://hlinkpres?slideindex=1&amp;slidetitle="/>
          </p:cNvPr>
          <p:cNvSpPr/>
          <p:nvPr/>
        </p:nvSpPr>
        <p:spPr>
          <a:xfrm>
            <a:off x="3429000" y="342900"/>
            <a:ext cx="10744200" cy="2819400"/>
          </a:xfrm>
          <a:prstGeom prst="roundRect">
            <a:avLst/>
          </a:prstGeom>
          <a:ln w="104775">
            <a:solidFill>
              <a:srgbClr val="47C681"/>
            </a:solidFill>
          </a:ln>
        </p:spPr>
        <p:style>
          <a:lnRef idx="2">
            <a:schemeClr val="accent6"/>
          </a:lnRef>
          <a:fillRef idx="1">
            <a:schemeClr val="lt1"/>
          </a:fillRef>
          <a:effectRef idx="0">
            <a:schemeClr val="accent6"/>
          </a:effectRef>
          <a:fontRef idx="minor">
            <a:schemeClr val="dk1"/>
          </a:fontRef>
        </p:style>
        <p:txBody>
          <a:bodyPr rtlCol="0" anchor="ctr">
            <a:scene3d>
              <a:camera prst="obliqueTopLeft"/>
              <a:lightRig rig="harsh" dir="t"/>
            </a:scene3d>
            <a:sp3d extrusionH="57150" prstMaterial="matte">
              <a:bevelT w="63500" h="12700" prst="angle"/>
              <a:contourClr>
                <a:schemeClr val="bg1">
                  <a:lumMod val="65000"/>
                </a:schemeClr>
              </a:contourClr>
            </a:sp3d>
          </a:bodyPr>
          <a:lstStyle/>
          <a:p>
            <a:pPr algn="ctr"/>
            <a:r>
              <a:rPr lang="en-US" sz="8000" b="1" smtClean="0">
                <a:solidFill>
                  <a:schemeClr val="accent3"/>
                </a:solidFill>
                <a:effectLst>
                  <a:glow rad="228600">
                    <a:schemeClr val="accent3">
                      <a:satMod val="175000"/>
                      <a:alpha val="40000"/>
                    </a:schemeClr>
                  </a:glow>
                </a:effectLst>
                <a:latin typeface="Times New Roman" panose="02020603050405020304" pitchFamily="18" charset="0"/>
                <a:ea typeface="Roboto" panose="02000000000000000000" pitchFamily="2" charset="0"/>
              </a:rPr>
              <a:t>GẤU CON TÌM MẬT</a:t>
            </a:r>
            <a:endParaRPr lang="en-US" sz="8000" b="1">
              <a:solidFill>
                <a:schemeClr val="accent3"/>
              </a:solidFill>
              <a:effectLst>
                <a:glow rad="228600">
                  <a:schemeClr val="accent3">
                    <a:satMod val="175000"/>
                    <a:alpha val="40000"/>
                  </a:schemeClr>
                </a:glow>
              </a:effectLst>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908318"/>
            <a:ext cx="18480313" cy="7139102"/>
            <a:chOff x="0" y="0"/>
            <a:chExt cx="2047168" cy="1880257"/>
          </a:xfrm>
        </p:grpSpPr>
        <p:sp>
          <p:nvSpPr>
            <p:cNvPr id="3" name="Freeform 3"/>
            <p:cNvSpPr/>
            <p:nvPr/>
          </p:nvSpPr>
          <p:spPr>
            <a:xfrm>
              <a:off x="0" y="0"/>
              <a:ext cx="2047168" cy="1880257"/>
            </a:xfrm>
            <a:custGeom>
              <a:avLst/>
              <a:gdLst/>
              <a:ahLst/>
              <a:cxnLst/>
              <a:rect l="l" t="t" r="r" b="b"/>
              <a:pathLst>
                <a:path w="2047168" h="1880257">
                  <a:moveTo>
                    <a:pt x="39841" y="0"/>
                  </a:moveTo>
                  <a:lnTo>
                    <a:pt x="2007327" y="0"/>
                  </a:lnTo>
                  <a:cubicBezTo>
                    <a:pt x="2017894" y="0"/>
                    <a:pt x="2028027" y="4198"/>
                    <a:pt x="2035499" y="11669"/>
                  </a:cubicBezTo>
                  <a:cubicBezTo>
                    <a:pt x="2042971" y="19141"/>
                    <a:pt x="2047168" y="29274"/>
                    <a:pt x="2047168" y="39841"/>
                  </a:cubicBezTo>
                  <a:lnTo>
                    <a:pt x="2047168" y="1840416"/>
                  </a:lnTo>
                  <a:cubicBezTo>
                    <a:pt x="2047168" y="1850983"/>
                    <a:pt x="2042971" y="1861116"/>
                    <a:pt x="2035499" y="1868588"/>
                  </a:cubicBezTo>
                  <a:cubicBezTo>
                    <a:pt x="2028027" y="1876060"/>
                    <a:pt x="2017894" y="1880257"/>
                    <a:pt x="2007327" y="1880257"/>
                  </a:cubicBezTo>
                  <a:lnTo>
                    <a:pt x="39841" y="1880257"/>
                  </a:lnTo>
                  <a:cubicBezTo>
                    <a:pt x="29274" y="1880257"/>
                    <a:pt x="19141" y="1876060"/>
                    <a:pt x="11669" y="1868588"/>
                  </a:cubicBezTo>
                  <a:cubicBezTo>
                    <a:pt x="4198" y="1861116"/>
                    <a:pt x="0" y="1850983"/>
                    <a:pt x="0" y="1840416"/>
                  </a:cubicBezTo>
                  <a:lnTo>
                    <a:pt x="0" y="39841"/>
                  </a:lnTo>
                  <a:cubicBezTo>
                    <a:pt x="0" y="29274"/>
                    <a:pt x="4198" y="19141"/>
                    <a:pt x="11669" y="11669"/>
                  </a:cubicBezTo>
                  <a:cubicBezTo>
                    <a:pt x="19141" y="4198"/>
                    <a:pt x="29274" y="0"/>
                    <a:pt x="39841" y="0"/>
                  </a:cubicBezTo>
                  <a:close/>
                </a:path>
              </a:pathLst>
            </a:custGeom>
            <a:solidFill>
              <a:srgbClr val="FFA8B6">
                <a:alpha val="29804"/>
              </a:srgbClr>
            </a:solidFill>
          </p:spPr>
        </p:sp>
        <p:sp>
          <p:nvSpPr>
            <p:cNvPr id="4" name="TextBox 4"/>
            <p:cNvSpPr txBox="1"/>
            <p:nvPr/>
          </p:nvSpPr>
          <p:spPr>
            <a:xfrm>
              <a:off x="0" y="-57150"/>
              <a:ext cx="2047168" cy="1937407"/>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5400000">
            <a:off x="11559039" y="-1244258"/>
            <a:ext cx="5624676" cy="6949554"/>
            <a:chOff x="0" y="0"/>
            <a:chExt cx="1481396" cy="1713125"/>
          </a:xfrm>
        </p:grpSpPr>
        <p:sp>
          <p:nvSpPr>
            <p:cNvPr id="6"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7"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sp>
        <p:nvSpPr>
          <p:cNvPr id="8" name="Freeform 8"/>
          <p:cNvSpPr/>
          <p:nvPr/>
        </p:nvSpPr>
        <p:spPr>
          <a:xfrm rot="-5399155">
            <a:off x="17226546" y="2079024"/>
            <a:ext cx="1220163" cy="1420860"/>
          </a:xfrm>
          <a:custGeom>
            <a:avLst/>
            <a:gdLst/>
            <a:ahLst/>
            <a:cxnLst/>
            <a:rect l="l" t="t" r="r" b="b"/>
            <a:pathLst>
              <a:path w="1220163" h="1420860">
                <a:moveTo>
                  <a:pt x="0" y="0"/>
                </a:moveTo>
                <a:lnTo>
                  <a:pt x="1220164" y="0"/>
                </a:lnTo>
                <a:lnTo>
                  <a:pt x="1220164" y="1420860"/>
                </a:lnTo>
                <a:lnTo>
                  <a:pt x="0" y="1420860"/>
                </a:lnTo>
                <a:lnTo>
                  <a:pt x="0" y="0"/>
                </a:lnTo>
                <a:close/>
              </a:path>
            </a:pathLst>
          </a:custGeom>
          <a:blipFill>
            <a:blip r:embed="rId1"/>
            <a:stretch>
              <a:fillRect/>
            </a:stretch>
          </a:blipFill>
        </p:spPr>
      </p:sp>
      <p:sp>
        <p:nvSpPr>
          <p:cNvPr id="9" name="Freeform 9"/>
          <p:cNvSpPr/>
          <p:nvPr/>
        </p:nvSpPr>
        <p:spPr>
          <a:xfrm>
            <a:off x="13487903" y="2615753"/>
            <a:ext cx="3725764" cy="4114800"/>
          </a:xfrm>
          <a:custGeom>
            <a:avLst/>
            <a:gdLst/>
            <a:ahLst/>
            <a:cxnLst/>
            <a:rect l="l" t="t" r="r" b="b"/>
            <a:pathLst>
              <a:path w="3725764" h="4114800">
                <a:moveTo>
                  <a:pt x="0" y="0"/>
                </a:moveTo>
                <a:lnTo>
                  <a:pt x="3725765" y="0"/>
                </a:lnTo>
                <a:lnTo>
                  <a:pt x="3725765" y="4114800"/>
                </a:lnTo>
                <a:lnTo>
                  <a:pt x="0" y="4114800"/>
                </a:lnTo>
                <a:lnTo>
                  <a:pt x="0" y="0"/>
                </a:lnTo>
                <a:close/>
              </a:path>
            </a:pathLst>
          </a:custGeom>
          <a:blipFill>
            <a:blip r:embed="rId2"/>
            <a:stretch>
              <a:fillRect/>
            </a:stretch>
          </a:blipFill>
        </p:spPr>
      </p:sp>
      <p:sp>
        <p:nvSpPr>
          <p:cNvPr id="10" name="Freeform 10"/>
          <p:cNvSpPr/>
          <p:nvPr/>
        </p:nvSpPr>
        <p:spPr>
          <a:xfrm>
            <a:off x="11974116" y="3373295"/>
            <a:ext cx="3725764" cy="4114800"/>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2"/>
            <a:stretch>
              <a:fillRect/>
            </a:stretch>
          </a:blipFill>
        </p:spPr>
      </p:sp>
      <p:grpSp>
        <p:nvGrpSpPr>
          <p:cNvPr id="11" name="Group 11"/>
          <p:cNvGrpSpPr/>
          <p:nvPr/>
        </p:nvGrpSpPr>
        <p:grpSpPr>
          <a:xfrm rot="5400000">
            <a:off x="13265161" y="6396722"/>
            <a:ext cx="4181462" cy="2909803"/>
            <a:chOff x="0" y="0"/>
            <a:chExt cx="1101290" cy="766368"/>
          </a:xfrm>
        </p:grpSpPr>
        <p:sp>
          <p:nvSpPr>
            <p:cNvPr id="12" name="Freeform 12"/>
            <p:cNvSpPr/>
            <p:nvPr/>
          </p:nvSpPr>
          <p:spPr>
            <a:xfrm>
              <a:off x="0" y="0"/>
              <a:ext cx="1101290" cy="766368"/>
            </a:xfrm>
            <a:custGeom>
              <a:avLst/>
              <a:gdLst/>
              <a:ahLst/>
              <a:cxnLst/>
              <a:rect l="l" t="t" r="r" b="b"/>
              <a:pathLst>
                <a:path w="1101290" h="766368">
                  <a:moveTo>
                    <a:pt x="94426" y="0"/>
                  </a:moveTo>
                  <a:lnTo>
                    <a:pt x="1006865" y="0"/>
                  </a:lnTo>
                  <a:cubicBezTo>
                    <a:pt x="1059015" y="0"/>
                    <a:pt x="1101290" y="42276"/>
                    <a:pt x="1101290" y="94426"/>
                  </a:cubicBezTo>
                  <a:lnTo>
                    <a:pt x="1101290" y="671942"/>
                  </a:lnTo>
                  <a:cubicBezTo>
                    <a:pt x="1101290" y="724092"/>
                    <a:pt x="1059015" y="766368"/>
                    <a:pt x="1006865" y="766368"/>
                  </a:cubicBezTo>
                  <a:lnTo>
                    <a:pt x="94426" y="766368"/>
                  </a:lnTo>
                  <a:cubicBezTo>
                    <a:pt x="42276" y="766368"/>
                    <a:pt x="0" y="724092"/>
                    <a:pt x="0" y="671942"/>
                  </a:cubicBezTo>
                  <a:lnTo>
                    <a:pt x="0" y="94426"/>
                  </a:lnTo>
                  <a:cubicBezTo>
                    <a:pt x="0" y="42276"/>
                    <a:pt x="42276" y="0"/>
                    <a:pt x="94426" y="0"/>
                  </a:cubicBezTo>
                  <a:close/>
                </a:path>
              </a:pathLst>
            </a:custGeom>
            <a:solidFill>
              <a:srgbClr val="7FAFF9">
                <a:alpha val="69804"/>
              </a:srgbClr>
            </a:solidFill>
          </p:spPr>
        </p:sp>
        <p:sp>
          <p:nvSpPr>
            <p:cNvPr id="13" name="TextBox 13"/>
            <p:cNvSpPr txBox="1"/>
            <p:nvPr/>
          </p:nvSpPr>
          <p:spPr>
            <a:xfrm>
              <a:off x="0" y="-57150"/>
              <a:ext cx="1101290" cy="823518"/>
            </a:xfrm>
            <a:prstGeom prst="rect">
              <a:avLst/>
            </a:prstGeom>
          </p:spPr>
          <p:txBody>
            <a:bodyPr lIns="50800" tIns="50800" rIns="50800" bIns="50800" rtlCol="0" anchor="ctr"/>
            <a:lstStyle/>
            <a:p>
              <a:pPr algn="ctr">
                <a:lnSpc>
                  <a:spcPts val="2660"/>
                </a:lnSpc>
              </a:pPr>
            </a:p>
          </p:txBody>
        </p:sp>
      </p:grpSp>
      <p:sp>
        <p:nvSpPr>
          <p:cNvPr id="15" name="TextBox 12"/>
          <p:cNvSpPr txBox="1"/>
          <p:nvPr/>
        </p:nvSpPr>
        <p:spPr>
          <a:xfrm>
            <a:off x="4516755" y="2886710"/>
            <a:ext cx="2946400" cy="1957705"/>
          </a:xfrm>
          <a:prstGeom prst="rect">
            <a:avLst/>
          </a:prstGeom>
        </p:spPr>
        <p:txBody>
          <a:bodyPr wrap="square" lIns="0" tIns="0" rIns="0" bIns="0" rtlCol="0" anchor="t">
            <a:noAutofit/>
          </a:bodyPr>
          <a:lstStyle/>
          <a:p>
            <a:pPr algn="ctr">
              <a:lnSpc>
                <a:spcPts val="6720"/>
              </a:lnSpc>
            </a:pPr>
            <a:r>
              <a:rPr lang="en-US" sz="12000" spc="-179" smtClean="0">
                <a:solidFill>
                  <a:srgbClr val="000000"/>
                </a:solidFill>
                <a:latin typeface="Poppins Semi-Bold" panose="00000700000000000000"/>
              </a:rPr>
              <a:t>02</a:t>
            </a:r>
            <a:endParaRPr lang="en-US" sz="12000" spc="-179">
              <a:solidFill>
                <a:srgbClr val="000000"/>
              </a:solidFill>
              <a:latin typeface="Poppins Semi-Bold" panose="00000700000000000000"/>
            </a:endParaRPr>
          </a:p>
        </p:txBody>
      </p:sp>
      <p:sp>
        <p:nvSpPr>
          <p:cNvPr id="17" name="TextBox 16"/>
          <p:cNvSpPr txBox="1"/>
          <p:nvPr/>
        </p:nvSpPr>
        <p:spPr>
          <a:xfrm>
            <a:off x="331203" y="4752016"/>
            <a:ext cx="10668000" cy="1938992"/>
          </a:xfrm>
          <a:prstGeom prst="rect">
            <a:avLst/>
          </a:prstGeom>
          <a:noFill/>
        </p:spPr>
        <p:txBody>
          <a:bodyPr wrap="square" rtlCol="0">
            <a:spAutoFit/>
          </a:bodyPr>
          <a:lstStyle/>
          <a:p>
            <a:pPr algn="ctr">
              <a:spcBef>
                <a:spcPts val="600"/>
              </a:spcBef>
              <a:spcAft>
                <a:spcPts val="600"/>
              </a:spcAft>
            </a:pPr>
            <a:r>
              <a:rPr lang="en-US" sz="6000" b="1" smtClean="0">
                <a:latin typeface="Times New Roman" panose="02020603050405020304" pitchFamily="18" charset="0"/>
                <a:ea typeface="Roboto" panose="02000000000000000000" pitchFamily="2" charset="0"/>
              </a:rPr>
              <a:t>TÍNH CHẤT HÓA HỌC CƠ BẢN CỦA KIM LOẠI</a:t>
            </a:r>
            <a:endParaRPr lang="en-US" sz="6000" b="1">
              <a:latin typeface="Times New Roman" panose="02020603050405020304" pitchFamily="18"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55010" y="74930"/>
            <a:ext cx="14270355" cy="829945"/>
          </a:xfrm>
          <a:prstGeom prst="rect">
            <a:avLst/>
          </a:prstGeom>
          <a:noFill/>
        </p:spPr>
        <p:txBody>
          <a:bodyPr wrap="square" rtlCol="0">
            <a:spAutoFit/>
          </a:bodyPr>
          <a:lstStyle/>
          <a:p>
            <a:r>
              <a:rPr lang="en-US" sz="4800" b="1" smtClean="0">
                <a:latin typeface="Times New Roman" panose="02020603050405020304" pitchFamily="18" charset="0"/>
                <a:ea typeface="Roboto" panose="02000000000000000000" pitchFamily="2" charset="0"/>
              </a:rPr>
              <a:t>KIM LOẠI TÁC DỤNG VỚI OXYGEN</a:t>
            </a:r>
            <a:endParaRPr lang="en-US" sz="4800" b="1">
              <a:latin typeface="Times New Roman" panose="02020603050405020304" pitchFamily="18" charset="0"/>
              <a:ea typeface="Roboto" panose="02000000000000000000" pitchFamily="2" charset="0"/>
            </a:endParaRPr>
          </a:p>
        </p:txBody>
      </p:sp>
      <p:sp>
        <p:nvSpPr>
          <p:cNvPr id="4" name="TextBox 3">
            <a:hlinkClick r:id="rId1" action="ppaction://hlinkfile"/>
          </p:cNvPr>
          <p:cNvSpPr txBox="1"/>
          <p:nvPr/>
        </p:nvSpPr>
        <p:spPr>
          <a:xfrm>
            <a:off x="1369006" y="905632"/>
            <a:ext cx="16385594" cy="646331"/>
          </a:xfrm>
          <a:prstGeom prst="rect">
            <a:avLst/>
          </a:prstGeom>
          <a:noFill/>
        </p:spPr>
        <p:txBody>
          <a:bodyPr wrap="square" rtlCol="0">
            <a:spAutoFit/>
          </a:bodyPr>
          <a:lstStyle/>
          <a:p>
            <a:pPr algn="just"/>
            <a:r>
              <a:rPr lang="en-US" sz="3600" smtClean="0">
                <a:latin typeface="Times New Roman" panose="02020603050405020304" pitchFamily="18" charset="0"/>
                <a:ea typeface="Roboto" panose="02000000000000000000" pitchFamily="2" charset="0"/>
              </a:rPr>
              <a:t>Quan sát thí nghiệm và nhận xét về khả năng phản ứng của kim loại với oxygen</a:t>
            </a:r>
            <a:endParaRPr lang="en-US" sz="3600">
              <a:latin typeface="Times New Roman" panose="02020603050405020304" pitchFamily="18" charset="0"/>
              <a:ea typeface="Roboto" panose="02000000000000000000" pitchFamily="2" charset="0"/>
            </a:endParaRPr>
          </a:p>
        </p:txBody>
      </p:sp>
      <p:sp>
        <p:nvSpPr>
          <p:cNvPr id="7" name="Rounded Rectangle 6"/>
          <p:cNvSpPr/>
          <p:nvPr/>
        </p:nvSpPr>
        <p:spPr>
          <a:xfrm>
            <a:off x="-304800" y="-190500"/>
            <a:ext cx="1447800" cy="10744200"/>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g phản ứng với O2">
            <a:hlinkClick r:id="" action="ppaction://media"/>
          </p:cNvPr>
          <p:cNvPicPr>
            <a:picLocks noChangeAspect="1"/>
          </p:cNvPicPr>
          <p:nvPr>
            <a:videoFile r:link="rId2"/>
            <p:extLst>
              <p:ext uri="{DAA4B4D4-6D71-4841-9C94-3DE7FCFB9230}">
                <p14:media xmlns:p14="http://schemas.microsoft.com/office/powerpoint/2010/main" r:embed="rId3">
                  <p14:trim st="12620.000000" end="18742.000000"/>
                </p14:media>
              </p:ext>
            </p:extLst>
          </p:nvPr>
        </p:nvPicPr>
        <p:blipFill>
          <a:blip r:embed="rId4"/>
          <a:stretch>
            <a:fillRect/>
          </a:stretch>
        </p:blipFill>
        <p:spPr>
          <a:xfrm>
            <a:off x="1978606" y="1736629"/>
            <a:ext cx="15278353" cy="8267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4800600" y="1697251"/>
                <a:ext cx="10058400" cy="1620957"/>
              </a:xfrm>
              <a:prstGeom prst="rect">
                <a:avLst/>
              </a:prstGeom>
              <a:noFill/>
            </p:spPr>
            <p:txBody>
              <a:bodyPr wrap="square" rtlCol="0">
                <a:spAutoFit/>
              </a:bodyPr>
              <a:lstStyle/>
              <a:p>
                <a:r>
                  <a:rPr lang="en-US" sz="4000" smtClean="0">
                    <a:latin typeface="Times New Roman" panose="02020603050405020304" pitchFamily="18" charset="0"/>
                    <a:ea typeface="Roboto" panose="02000000000000000000" pitchFamily="2" charset="0"/>
                  </a:rPr>
                  <a:t>Phương trình phản ứng:</a:t>
                </a:r>
                <a:endParaRPr lang="en-US" sz="4000" smtClean="0">
                  <a:latin typeface="Times New Roman" panose="02020603050405020304" pitchFamily="18" charset="0"/>
                  <a:ea typeface="Roboto" panose="02000000000000000000" pitchFamily="2" charset="0"/>
                </a:endParaRPr>
              </a:p>
              <a:p>
                <a:pPr algn="ctr"/>
                <a:r>
                  <a:rPr lang="en-US" sz="4000" smtClean="0">
                    <a:latin typeface="Times New Roman" panose="02020603050405020304" pitchFamily="18" charset="0"/>
                    <a:ea typeface="Roboto" panose="02000000000000000000" pitchFamily="2" charset="0"/>
                  </a:rPr>
                  <a:t>Mg</a:t>
                </a:r>
                <a:r>
                  <a:rPr lang="en-US" sz="4000" baseline="-25000" smtClean="0">
                    <a:latin typeface="Times New Roman" panose="02020603050405020304" pitchFamily="18" charset="0"/>
                    <a:ea typeface="Roboto" panose="02000000000000000000" pitchFamily="2" charset="0"/>
                  </a:rPr>
                  <a:t>(rắn)</a:t>
                </a:r>
                <a:r>
                  <a:rPr lang="en-US" sz="4000" smtClean="0">
                    <a:latin typeface="Times New Roman" panose="02020603050405020304" pitchFamily="18" charset="0"/>
                    <a:ea typeface="Roboto" panose="02000000000000000000" pitchFamily="2" charset="0"/>
                  </a:rPr>
                  <a:t>    +   O</a:t>
                </a:r>
                <a:r>
                  <a:rPr lang="en-US" sz="4000" baseline="-25000" smtClean="0">
                    <a:latin typeface="Times New Roman" panose="02020603050405020304" pitchFamily="18" charset="0"/>
                    <a:ea typeface="Roboto" panose="02000000000000000000" pitchFamily="2" charset="0"/>
                  </a:rPr>
                  <a:t>2(khí)</a:t>
                </a:r>
                <a:r>
                  <a:rPr lang="en-US" sz="40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r>
                      <a:rPr lang="en-US" sz="4000" b="0" i="0" smtClean="0">
                        <a:latin typeface="Cambria Math" panose="02040503050406030204" pitchFamily="18" charset="0"/>
                      </a:rPr>
                      <m:t>  </m:t>
                    </m:r>
                  </m:oMath>
                </a14:m>
                <a:r>
                  <a:rPr lang="en-US" sz="4000" baseline="-25000" smtClean="0">
                    <a:latin typeface="Times New Roman" panose="02020603050405020304" pitchFamily="18" charset="0"/>
                    <a:ea typeface="Roboto" panose="02000000000000000000" pitchFamily="2" charset="0"/>
                  </a:rPr>
                  <a:t> </a:t>
                </a:r>
                <a:r>
                  <a:rPr lang="en-US" sz="4000" baseline="-25000">
                    <a:latin typeface="Times New Roman" panose="02020603050405020304" pitchFamily="18" charset="0"/>
                    <a:ea typeface="Roboto" panose="02000000000000000000" pitchFamily="2" charset="0"/>
                  </a:rPr>
                  <a:t> </a:t>
                </a:r>
                <a:r>
                  <a:rPr lang="en-US" sz="400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MgO</a:t>
                </a:r>
                <a:r>
                  <a:rPr lang="en-US" sz="4000" baseline="-25000" smtClean="0">
                    <a:latin typeface="Times New Roman" panose="02020603050405020304" pitchFamily="18" charset="0"/>
                    <a:ea typeface="Roboto" panose="02000000000000000000" pitchFamily="2" charset="0"/>
                  </a:rPr>
                  <a:t> (rắn)</a:t>
                </a:r>
                <a:endParaRPr lang="en-US" sz="4000">
                  <a:latin typeface="Times New Roman" panose="02020603050405020304" pitchFamily="18" charset="0"/>
                  <a:ea typeface="Roboto" panose="02000000000000000000" pitchFamily="2"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4800600" y="1697251"/>
                <a:ext cx="10058400" cy="1620957"/>
              </a:xfrm>
              <a:prstGeom prst="rect">
                <a:avLst/>
              </a:prstGeom>
              <a:blipFill rotWithShape="1">
                <a:blip r:embed="rId1"/>
                <a:stretch>
                  <a:fillRect t="-33" b="2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 name="Rounded Rectangle 2"/>
              <p:cNvSpPr/>
              <p:nvPr/>
            </p:nvSpPr>
            <p:spPr>
              <a:xfrm>
                <a:off x="3543300" y="3883848"/>
                <a:ext cx="12573000" cy="1651538"/>
              </a:xfrm>
              <a:prstGeom prst="roundRect">
                <a:avLst/>
              </a:prstGeom>
              <a:solidFill>
                <a:srgbClr val="00B05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anose="02020603050405020304" pitchFamily="18" charset="0"/>
                    <a:ea typeface="Roboto" panose="02000000000000000000" pitchFamily="2" charset="0"/>
                  </a:rPr>
                  <a:t>KIM LOẠI  + OXI </a:t>
                </a:r>
                <a14:m>
                  <m:oMath xmlns:m="http://schemas.openxmlformats.org/officeDocument/2006/math">
                    <m:groupChr>
                      <m:groupChrPr>
                        <m:chr m:val="→"/>
                        <m:vertJc m:val="bot"/>
                        <m:ctrlPr>
                          <a:rPr lang="en-US" sz="4000" b="1" i="1" smtClean="0">
                            <a:latin typeface="Cambria Math" panose="02040503050406030204" pitchFamily="18" charset="0"/>
                          </a:rPr>
                        </m:ctrlPr>
                      </m:groupChrPr>
                      <m:e>
                        <m:r>
                          <m:rPr>
                            <m:brk m:alnAt="2"/>
                          </m:rPr>
                          <a:rPr lang="en-US" sz="4000" b="1" i="1" smtClean="0">
                            <a:latin typeface="Cambria Math" panose="02040503050406030204" pitchFamily="18" charset="0"/>
                          </a:rPr>
                          <m:t>𝑵</m:t>
                        </m:r>
                        <m:r>
                          <a:rPr lang="en-US" sz="4000" b="1" i="1" smtClean="0">
                            <a:latin typeface="Cambria Math" panose="02040503050406030204" pitchFamily="18" charset="0"/>
                          </a:rPr>
                          <m:t>𝒉𝒊</m:t>
                        </m:r>
                        <m:r>
                          <a:rPr lang="en-US" sz="4000" b="1" i="1" smtClean="0">
                            <a:latin typeface="Cambria Math" panose="02040503050406030204" pitchFamily="18" charset="0"/>
                          </a:rPr>
                          <m:t>ệ</m:t>
                        </m:r>
                        <m:r>
                          <a:rPr lang="en-US" sz="4000" b="1" i="1" smtClean="0">
                            <a:latin typeface="Cambria Math" panose="02040503050406030204" pitchFamily="18" charset="0"/>
                          </a:rPr>
                          <m:t>𝒕</m:t>
                        </m:r>
                        <m:r>
                          <a:rPr lang="en-US" sz="4000" b="1" i="1" smtClean="0">
                            <a:latin typeface="Cambria Math" panose="02040503050406030204" pitchFamily="18" charset="0"/>
                          </a:rPr>
                          <m:t> độ </m:t>
                        </m:r>
                        <m:r>
                          <a:rPr lang="en-US" sz="4000" b="1" i="1" smtClean="0">
                            <a:latin typeface="Cambria Math" panose="02040503050406030204" pitchFamily="18" charset="0"/>
                          </a:rPr>
                          <m:t>𝒄𝒂𝒐</m:t>
                        </m:r>
                        <m:r>
                          <a:rPr lang="en-US" sz="4000" b="1" i="1" smtClean="0">
                            <a:latin typeface="Cambria Math" panose="02040503050406030204" pitchFamily="18" charset="0"/>
                          </a:rPr>
                          <m:t> </m:t>
                        </m:r>
                      </m:e>
                    </m:groupChr>
                    <m:r>
                      <a:rPr lang="en-US" sz="4000" b="1" i="0" smtClean="0">
                        <a:latin typeface="Cambria Math" panose="02040503050406030204" pitchFamily="18" charset="0"/>
                      </a:rPr>
                      <m:t> </m:t>
                    </m:r>
                  </m:oMath>
                </a14:m>
                <a:r>
                  <a:rPr lang="en-US" sz="4000" b="1" smtClean="0">
                    <a:latin typeface="Times New Roman" panose="02020603050405020304" pitchFamily="18" charset="0"/>
                    <a:ea typeface="Roboto" panose="02000000000000000000" pitchFamily="2" charset="0"/>
                  </a:rPr>
                  <a:t>     OXIT KIM LOẠI</a:t>
                </a:r>
                <a:endParaRPr lang="en-US" sz="4000" b="1">
                  <a:latin typeface="Times New Roman" panose="02020603050405020304" pitchFamily="18" charset="0"/>
                  <a:ea typeface="Roboto" panose="02000000000000000000" pitchFamily="2" charset="0"/>
                </a:endParaRPr>
              </a:p>
            </p:txBody>
          </p:sp>
        </mc:Choice>
        <mc:Fallback>
          <p:sp>
            <p:nvSpPr>
              <p:cNvPr id="3" name="Rounded Rectangle 2"/>
              <p:cNvSpPr>
                <a:spLocks noRot="1" noChangeAspect="1" noMove="1" noResize="1" noEditPoints="1" noAdjustHandles="1" noChangeArrowheads="1" noChangeShapeType="1" noTextEdit="1"/>
              </p:cNvSpPr>
              <p:nvPr/>
            </p:nvSpPr>
            <p:spPr>
              <a:xfrm>
                <a:off x="3543300" y="3883848"/>
                <a:ext cx="12573000" cy="1651538"/>
              </a:xfrm>
              <a:prstGeom prst="roundRect">
                <a:avLst/>
              </a:prstGeom>
              <a:blipFill rotWithShape="1">
                <a:blip r:embed="rId2"/>
                <a:stretch>
                  <a:fillRect t="-11" b="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5" name="TextBox 4"/>
          <p:cNvSpPr txBox="1"/>
          <p:nvPr/>
        </p:nvSpPr>
        <p:spPr>
          <a:xfrm>
            <a:off x="3733800" y="723900"/>
            <a:ext cx="12382500" cy="829945"/>
          </a:xfrm>
          <a:prstGeom prst="rect">
            <a:avLst/>
          </a:prstGeom>
          <a:noFill/>
        </p:spPr>
        <p:txBody>
          <a:bodyPr wrap="square" rtlCol="0">
            <a:spAutoFit/>
          </a:bodyPr>
          <a:lstStyle/>
          <a:p>
            <a:r>
              <a:rPr lang="en-US" sz="4800" b="1" smtClean="0">
                <a:latin typeface="Times New Roman" panose="02020603050405020304" pitchFamily="18" charset="0"/>
                <a:ea typeface="Roboto" panose="02000000000000000000" pitchFamily="2" charset="0"/>
              </a:rPr>
              <a:t>KIM LOẠI TÁC DỤNG VỚI OXYGEN</a:t>
            </a:r>
            <a:endParaRPr lang="en-US" sz="4800" b="1">
              <a:latin typeface="Times New Roman" panose="02020603050405020304" pitchFamily="18" charset="0"/>
              <a:ea typeface="Roboto" panose="02000000000000000000" pitchFamily="2" charset="0"/>
            </a:endParaRPr>
          </a:p>
        </p:txBody>
      </p:sp>
      <p:grpSp>
        <p:nvGrpSpPr>
          <p:cNvPr id="7" name="Group 6"/>
          <p:cNvGrpSpPr/>
          <p:nvPr/>
        </p:nvGrpSpPr>
        <p:grpSpPr>
          <a:xfrm>
            <a:off x="-22692" y="0"/>
            <a:ext cx="3394502" cy="10450286"/>
            <a:chOff x="0" y="27214"/>
            <a:chExt cx="3394502" cy="10450286"/>
          </a:xfrm>
        </p:grpSpPr>
        <p:sp>
          <p:nvSpPr>
            <p:cNvPr id="4" name="Rounded Rectangle 3"/>
            <p:cNvSpPr/>
            <p:nvPr/>
          </p:nvSpPr>
          <p:spPr>
            <a:xfrm>
              <a:off x="897151" y="876300"/>
              <a:ext cx="1447800" cy="9601200"/>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48" r="12548"/>
            <a:stretch>
              <a:fillRect/>
            </a:stretch>
          </p:blipFill>
          <p:spPr>
            <a:xfrm>
              <a:off x="0" y="27214"/>
              <a:ext cx="3394502" cy="3394502"/>
            </a:xfrm>
            <a:prstGeom prst="ellipse">
              <a:avLst/>
            </a:prstGeom>
          </p:spPr>
        </p:pic>
      </p:grpSp>
      <p:sp>
        <p:nvSpPr>
          <p:cNvPr id="8" name="TextBox 7"/>
          <p:cNvSpPr txBox="1"/>
          <p:nvPr/>
        </p:nvSpPr>
        <p:spPr>
          <a:xfrm>
            <a:off x="3705205" y="6239835"/>
            <a:ext cx="13011190" cy="1741631"/>
          </a:xfrm>
          <a:prstGeom prst="rect">
            <a:avLst/>
          </a:prstGeom>
          <a:noFill/>
          <a:ln w="57150">
            <a:solidFill>
              <a:srgbClr val="47C681"/>
            </a:solidFill>
            <a:prstDash val="dash"/>
          </a:ln>
        </p:spPr>
        <p:txBody>
          <a:bodyPr wrap="square" rtlCol="0">
            <a:spAutoFit/>
          </a:bodyPr>
          <a:lstStyle/>
          <a:p>
            <a:pPr algn="just">
              <a:lnSpc>
                <a:spcPct val="150000"/>
              </a:lnSpc>
            </a:pPr>
            <a:r>
              <a:rPr lang="en-US" sz="3800" smtClean="0">
                <a:latin typeface="Times New Roman" panose="02020603050405020304" pitchFamily="18" charset="0"/>
                <a:ea typeface="Roboto" panose="02000000000000000000" pitchFamily="2" charset="0"/>
              </a:rPr>
              <a:t>Nhiều kim loại (trừ Au) phản ứng được với Oxygen tạo thành Oxide kim loại (thường là oxide base).</a:t>
            </a:r>
            <a:endParaRPr lang="en-US" sz="3800">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896600" y="-163286"/>
            <a:ext cx="7106570" cy="10450286"/>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84428" y="723900"/>
            <a:ext cx="6781801" cy="8305800"/>
          </a:xfrm>
          <a:prstGeom prst="rect">
            <a:avLst/>
          </a:prstGeom>
        </p:spPr>
      </p:pic>
      <p:sp>
        <p:nvSpPr>
          <p:cNvPr id="12" name="TextBox 11"/>
          <p:cNvSpPr txBox="1"/>
          <p:nvPr/>
        </p:nvSpPr>
        <p:spPr>
          <a:xfrm>
            <a:off x="609600" y="723900"/>
            <a:ext cx="8207829" cy="2722880"/>
          </a:xfrm>
          <a:prstGeom prst="rect">
            <a:avLst/>
          </a:prstGeom>
          <a:noFill/>
          <a:ln w="57150">
            <a:solidFill>
              <a:srgbClr val="47C681"/>
            </a:solidFill>
            <a:prstDash val="dash"/>
          </a:ln>
        </p:spPr>
        <p:txBody>
          <a:bodyPr wrap="square" rtlCol="0">
            <a:spAutoFit/>
          </a:bodyPr>
          <a:lstStyle/>
          <a:p>
            <a:pPr algn="just">
              <a:lnSpc>
                <a:spcPct val="150000"/>
              </a:lnSpc>
            </a:pPr>
            <a:r>
              <a:rPr lang="en-US" sz="3800" smtClean="0">
                <a:latin typeface="Times New Roman" panose="02020603050405020304" pitchFamily="18" charset="0"/>
                <a:ea typeface="Roboto" panose="02000000000000000000" pitchFamily="2" charset="0"/>
              </a:rPr>
              <a:t>Vì sao một số kim loại như Zinc, iron, Magnesium để lâu ngoài không khí sẽ mất đi ánh kim ban đầu?</a:t>
            </a:r>
            <a:endParaRPr lang="en-US" sz="3800">
              <a:latin typeface="Times New Roman" panose="02020603050405020304" pitchFamily="18" charset="0"/>
              <a:ea typeface="Roboto" panose="02000000000000000000" pitchFamily="2" charset="0"/>
            </a:endParaRPr>
          </a:p>
        </p:txBody>
      </p:sp>
      <p:grpSp>
        <p:nvGrpSpPr>
          <p:cNvPr id="15" name="Group 14"/>
          <p:cNvGrpSpPr/>
          <p:nvPr/>
        </p:nvGrpSpPr>
        <p:grpSpPr>
          <a:xfrm>
            <a:off x="155373" y="3861958"/>
            <a:ext cx="10447313" cy="4137520"/>
            <a:chOff x="155373" y="3861958"/>
            <a:chExt cx="10447313" cy="4137520"/>
          </a:xfrm>
        </p:grpSpPr>
        <p:sp>
          <p:nvSpPr>
            <p:cNvPr id="13" name="Rectangle 12"/>
            <p:cNvSpPr/>
            <p:nvPr/>
          </p:nvSpPr>
          <p:spPr>
            <a:xfrm>
              <a:off x="2394857" y="5276598"/>
              <a:ext cx="8207829" cy="2722880"/>
            </a:xfrm>
            <a:prstGeom prst="rect">
              <a:avLst/>
            </a:prstGeom>
            <a:ln w="57150">
              <a:solidFill>
                <a:srgbClr val="A6C7FB"/>
              </a:solidFill>
              <a:prstDash val="sysDash"/>
            </a:ln>
          </p:spPr>
          <p:txBody>
            <a:bodyPr wrap="square">
              <a:spAutoFit/>
            </a:bodyPr>
            <a:lstStyle/>
            <a:p>
              <a:pPr algn="just">
                <a:lnSpc>
                  <a:spcPct val="150000"/>
                </a:lnSpc>
              </a:pPr>
              <a:r>
                <a:rPr lang="en-US" sz="3800">
                  <a:latin typeface="Times New Roman" panose="02020603050405020304" pitchFamily="18" charset="0"/>
                  <a:ea typeface="Roboto" panose="02000000000000000000" pitchFamily="2" charset="0"/>
                </a:rPr>
                <a:t>Vì Mg, Zn để lâu ngoài không khí sẽ tác dụng với O</a:t>
              </a:r>
              <a:r>
                <a:rPr lang="en-US" sz="3800" baseline="-25000">
                  <a:latin typeface="Times New Roman" panose="02020603050405020304" pitchFamily="18" charset="0"/>
                  <a:ea typeface="Roboto" panose="02000000000000000000" pitchFamily="2" charset="0"/>
                </a:rPr>
                <a:t>2</a:t>
              </a:r>
              <a:r>
                <a:rPr lang="en-US" sz="3800">
                  <a:latin typeface="Times New Roman" panose="02020603050405020304" pitchFamily="18" charset="0"/>
                  <a:ea typeface="Roboto" panose="02000000000000000000" pitchFamily="2" charset="0"/>
                </a:rPr>
                <a:t> để tạo oxide kim loại làm mất đi tính ánh kim của kim loại ban </a:t>
              </a:r>
              <a:r>
                <a:rPr lang="en-US" sz="3800" smtClean="0">
                  <a:latin typeface="Times New Roman" panose="02020603050405020304" pitchFamily="18" charset="0"/>
                  <a:ea typeface="Roboto" panose="02000000000000000000" pitchFamily="2" charset="0"/>
                </a:rPr>
                <a:t>đầu.</a:t>
              </a:r>
              <a:endParaRPr lang="en-US" sz="3800">
                <a:latin typeface="Times New Roman" panose="02020603050405020304" pitchFamily="18" charset="0"/>
                <a:ea typeface="Roboto" panose="02000000000000000000" pitchFamily="2"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373" y="3861958"/>
              <a:ext cx="2399797" cy="2399797"/>
            </a:xfrm>
            <a:prstGeom prst="ellipse">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816413" y="1193105"/>
            <a:ext cx="5496419" cy="2797899"/>
            <a:chOff x="0" y="0"/>
            <a:chExt cx="1447617" cy="736895"/>
          </a:xfrm>
        </p:grpSpPr>
        <p:sp>
          <p:nvSpPr>
            <p:cNvPr id="6" name="Freeform 6"/>
            <p:cNvSpPr/>
            <p:nvPr/>
          </p:nvSpPr>
          <p:spPr>
            <a:xfrm>
              <a:off x="0" y="0"/>
              <a:ext cx="1447617" cy="736895"/>
            </a:xfrm>
            <a:custGeom>
              <a:avLst/>
              <a:gdLst/>
              <a:ahLst/>
              <a:cxnLst/>
              <a:rect l="l" t="t" r="r" b="b"/>
              <a:pathLst>
                <a:path w="1447617" h="736895">
                  <a:moveTo>
                    <a:pt x="71835" y="0"/>
                  </a:moveTo>
                  <a:lnTo>
                    <a:pt x="1375781" y="0"/>
                  </a:lnTo>
                  <a:cubicBezTo>
                    <a:pt x="1415455" y="0"/>
                    <a:pt x="1447617" y="32162"/>
                    <a:pt x="1447617" y="71835"/>
                  </a:cubicBezTo>
                  <a:lnTo>
                    <a:pt x="1447617" y="665060"/>
                  </a:lnTo>
                  <a:cubicBezTo>
                    <a:pt x="1447617" y="704733"/>
                    <a:pt x="1415455" y="736895"/>
                    <a:pt x="1375781" y="736895"/>
                  </a:cubicBezTo>
                  <a:lnTo>
                    <a:pt x="71835" y="736895"/>
                  </a:lnTo>
                  <a:cubicBezTo>
                    <a:pt x="32162" y="736895"/>
                    <a:pt x="0" y="704733"/>
                    <a:pt x="0" y="665060"/>
                  </a:cubicBezTo>
                  <a:lnTo>
                    <a:pt x="0" y="71835"/>
                  </a:lnTo>
                  <a:cubicBezTo>
                    <a:pt x="0" y="32162"/>
                    <a:pt x="32162" y="0"/>
                    <a:pt x="71835" y="0"/>
                  </a:cubicBezTo>
                  <a:close/>
                </a:path>
              </a:pathLst>
            </a:custGeom>
            <a:solidFill>
              <a:srgbClr val="7FAFF9">
                <a:alpha val="69804"/>
              </a:srgbClr>
            </a:solidFill>
          </p:spPr>
        </p:sp>
        <p:sp>
          <p:nvSpPr>
            <p:cNvPr id="7" name="TextBox 7"/>
            <p:cNvSpPr txBox="1"/>
            <p:nvPr/>
          </p:nvSpPr>
          <p:spPr>
            <a:xfrm>
              <a:off x="0" y="-57150"/>
              <a:ext cx="1447617" cy="794045"/>
            </a:xfrm>
            <a:prstGeom prst="rect">
              <a:avLst/>
            </a:prstGeom>
          </p:spPr>
          <p:txBody>
            <a:bodyPr lIns="50800" tIns="50800" rIns="50800" bIns="50800" rtlCol="0" anchor="ctr"/>
            <a:lstStyle/>
            <a:p>
              <a:pPr algn="ctr">
                <a:lnSpc>
                  <a:spcPts val="2660"/>
                </a:lnSpc>
              </a:pPr>
            </a:p>
          </p:txBody>
        </p:sp>
      </p:grpSp>
      <p:grpSp>
        <p:nvGrpSpPr>
          <p:cNvPr id="22" name="Group 21"/>
          <p:cNvGrpSpPr/>
          <p:nvPr/>
        </p:nvGrpSpPr>
        <p:grpSpPr>
          <a:xfrm>
            <a:off x="8531215" y="2437175"/>
            <a:ext cx="11061882" cy="8229600"/>
            <a:chOff x="8531215" y="2437175"/>
            <a:chExt cx="11061882" cy="8229600"/>
          </a:xfrm>
        </p:grpSpPr>
        <p:grpSp>
          <p:nvGrpSpPr>
            <p:cNvPr id="2" name="Group 2"/>
            <p:cNvGrpSpPr/>
            <p:nvPr/>
          </p:nvGrpSpPr>
          <p:grpSpPr>
            <a:xfrm>
              <a:off x="8531215" y="2437175"/>
              <a:ext cx="11061882" cy="8229600"/>
              <a:chOff x="0" y="0"/>
              <a:chExt cx="2913418" cy="2167467"/>
            </a:xfrm>
          </p:grpSpPr>
          <p:sp>
            <p:nvSpPr>
              <p:cNvPr id="3" name="Freeform 3"/>
              <p:cNvSpPr/>
              <p:nvPr/>
            </p:nvSpPr>
            <p:spPr>
              <a:xfrm>
                <a:off x="0" y="0"/>
                <a:ext cx="2913418" cy="2167467"/>
              </a:xfrm>
              <a:custGeom>
                <a:avLst/>
                <a:gdLst/>
                <a:ahLst/>
                <a:cxnLst/>
                <a:rect l="l" t="t" r="r" b="b"/>
                <a:pathLst>
                  <a:path w="2913418" h="2167467">
                    <a:moveTo>
                      <a:pt x="27995" y="0"/>
                    </a:moveTo>
                    <a:lnTo>
                      <a:pt x="2885423" y="0"/>
                    </a:lnTo>
                    <a:cubicBezTo>
                      <a:pt x="2892847" y="0"/>
                      <a:pt x="2899968" y="2949"/>
                      <a:pt x="2905218" y="8200"/>
                    </a:cubicBezTo>
                    <a:cubicBezTo>
                      <a:pt x="2910468" y="13450"/>
                      <a:pt x="2913418" y="20570"/>
                      <a:pt x="2913418" y="27995"/>
                    </a:cubicBezTo>
                    <a:lnTo>
                      <a:pt x="2913418" y="2139472"/>
                    </a:lnTo>
                    <a:cubicBezTo>
                      <a:pt x="2913418" y="2146896"/>
                      <a:pt x="2910468" y="2154017"/>
                      <a:pt x="2905218" y="2159267"/>
                    </a:cubicBezTo>
                    <a:cubicBezTo>
                      <a:pt x="2899968" y="2164517"/>
                      <a:pt x="2892847" y="2167467"/>
                      <a:pt x="2885423" y="2167467"/>
                    </a:cubicBezTo>
                    <a:lnTo>
                      <a:pt x="27995" y="2167467"/>
                    </a:lnTo>
                    <a:cubicBezTo>
                      <a:pt x="20570" y="2167467"/>
                      <a:pt x="13450" y="2164517"/>
                      <a:pt x="8200" y="2159267"/>
                    </a:cubicBezTo>
                    <a:cubicBezTo>
                      <a:pt x="2949" y="2154017"/>
                      <a:pt x="0" y="2146896"/>
                      <a:pt x="0" y="2139472"/>
                    </a:cubicBezTo>
                    <a:lnTo>
                      <a:pt x="0" y="27995"/>
                    </a:lnTo>
                    <a:cubicBezTo>
                      <a:pt x="0" y="20570"/>
                      <a:pt x="2949" y="13450"/>
                      <a:pt x="8200" y="8200"/>
                    </a:cubicBezTo>
                    <a:cubicBezTo>
                      <a:pt x="13450" y="2949"/>
                      <a:pt x="20570" y="0"/>
                      <a:pt x="27995" y="0"/>
                    </a:cubicBezTo>
                    <a:close/>
                  </a:path>
                </a:pathLst>
              </a:custGeom>
              <a:solidFill>
                <a:srgbClr val="FFA8B6">
                  <a:alpha val="29804"/>
                </a:srgbClr>
              </a:solidFill>
            </p:spPr>
          </p:sp>
          <p:sp>
            <p:nvSpPr>
              <p:cNvPr id="4" name="TextBox 4"/>
              <p:cNvSpPr txBox="1"/>
              <p:nvPr/>
            </p:nvSpPr>
            <p:spPr>
              <a:xfrm>
                <a:off x="0" y="-57150"/>
                <a:ext cx="2913418" cy="2224617"/>
              </a:xfrm>
              <a:prstGeom prst="rect">
                <a:avLst/>
              </a:prstGeom>
            </p:spPr>
            <p:txBody>
              <a:bodyPr lIns="50800" tIns="50800" rIns="50800" bIns="50800" rtlCol="0" anchor="ctr"/>
              <a:lstStyle/>
              <a:p>
                <a:pPr algn="ctr">
                  <a:lnSpc>
                    <a:spcPts val="2660"/>
                  </a:lnSpc>
                </a:pPr>
              </a:p>
            </p:txBody>
          </p:sp>
        </p:grpSp>
        <p:sp>
          <p:nvSpPr>
            <p:cNvPr id="8" name="Freeform 8"/>
            <p:cNvSpPr/>
            <p:nvPr/>
          </p:nvSpPr>
          <p:spPr>
            <a:xfrm>
              <a:off x="12855335" y="3321583"/>
              <a:ext cx="4403965" cy="5936717"/>
            </a:xfrm>
            <a:custGeom>
              <a:avLst/>
              <a:gdLst/>
              <a:ahLst/>
              <a:cxnLst/>
              <a:rect l="l" t="t" r="r" b="b"/>
              <a:pathLst>
                <a:path w="4403965" h="5936717">
                  <a:moveTo>
                    <a:pt x="0" y="0"/>
                  </a:moveTo>
                  <a:lnTo>
                    <a:pt x="4403965" y="0"/>
                  </a:lnTo>
                  <a:lnTo>
                    <a:pt x="4403965" y="5936717"/>
                  </a:lnTo>
                  <a:lnTo>
                    <a:pt x="0" y="593671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Freeform 9"/>
            <p:cNvSpPr/>
            <p:nvPr/>
          </p:nvSpPr>
          <p:spPr>
            <a:xfrm>
              <a:off x="9148398" y="4333885"/>
              <a:ext cx="4181276" cy="4924415"/>
            </a:xfrm>
            <a:custGeom>
              <a:avLst/>
              <a:gdLst/>
              <a:ahLst/>
              <a:cxnLst/>
              <a:rect l="l" t="t" r="r" b="b"/>
              <a:pathLst>
                <a:path w="4181276" h="4924415">
                  <a:moveTo>
                    <a:pt x="0" y="0"/>
                  </a:moveTo>
                  <a:lnTo>
                    <a:pt x="4181276" y="0"/>
                  </a:lnTo>
                  <a:lnTo>
                    <a:pt x="4181276" y="4924415"/>
                  </a:lnTo>
                  <a:lnTo>
                    <a:pt x="0" y="4924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0" name="Group 10"/>
          <p:cNvGrpSpPr/>
          <p:nvPr/>
        </p:nvGrpSpPr>
        <p:grpSpPr>
          <a:xfrm>
            <a:off x="1832702" y="6120841"/>
            <a:ext cx="5758702" cy="3126708"/>
            <a:chOff x="0" y="0"/>
            <a:chExt cx="1516695" cy="823495"/>
          </a:xfrm>
        </p:grpSpPr>
        <p:sp>
          <p:nvSpPr>
            <p:cNvPr id="11" name="Freeform 11"/>
            <p:cNvSpPr/>
            <p:nvPr/>
          </p:nvSpPr>
          <p:spPr>
            <a:xfrm>
              <a:off x="0" y="0"/>
              <a:ext cx="1516695" cy="823495"/>
            </a:xfrm>
            <a:custGeom>
              <a:avLst/>
              <a:gdLst/>
              <a:ahLst/>
              <a:cxnLst/>
              <a:rect l="l" t="t" r="r" b="b"/>
              <a:pathLst>
                <a:path w="1516695" h="823495">
                  <a:moveTo>
                    <a:pt x="68564" y="0"/>
                  </a:moveTo>
                  <a:lnTo>
                    <a:pt x="1448131" y="0"/>
                  </a:lnTo>
                  <a:cubicBezTo>
                    <a:pt x="1466316" y="0"/>
                    <a:pt x="1483755" y="7224"/>
                    <a:pt x="1496613" y="20082"/>
                  </a:cubicBezTo>
                  <a:cubicBezTo>
                    <a:pt x="1509471" y="32940"/>
                    <a:pt x="1516695" y="50379"/>
                    <a:pt x="1516695" y="68564"/>
                  </a:cubicBezTo>
                  <a:lnTo>
                    <a:pt x="1516695" y="754931"/>
                  </a:lnTo>
                  <a:cubicBezTo>
                    <a:pt x="1516695" y="792798"/>
                    <a:pt x="1485998" y="823495"/>
                    <a:pt x="1448131" y="823495"/>
                  </a:cubicBezTo>
                  <a:lnTo>
                    <a:pt x="68564" y="823495"/>
                  </a:lnTo>
                  <a:cubicBezTo>
                    <a:pt x="30697" y="823495"/>
                    <a:pt x="0" y="792798"/>
                    <a:pt x="0" y="754931"/>
                  </a:cubicBezTo>
                  <a:lnTo>
                    <a:pt x="0" y="68564"/>
                  </a:lnTo>
                  <a:cubicBezTo>
                    <a:pt x="0" y="30697"/>
                    <a:pt x="30697" y="0"/>
                    <a:pt x="68564" y="0"/>
                  </a:cubicBezTo>
                  <a:close/>
                </a:path>
              </a:pathLst>
            </a:custGeom>
            <a:solidFill>
              <a:srgbClr val="7FAFF9">
                <a:alpha val="69804"/>
              </a:srgbClr>
            </a:solidFill>
          </p:spPr>
        </p:sp>
        <p:sp>
          <p:nvSpPr>
            <p:cNvPr id="12" name="TextBox 12"/>
            <p:cNvSpPr txBox="1"/>
            <p:nvPr/>
          </p:nvSpPr>
          <p:spPr>
            <a:xfrm>
              <a:off x="0" y="-57150"/>
              <a:ext cx="1516695" cy="880645"/>
            </a:xfrm>
            <a:prstGeom prst="rect">
              <a:avLst/>
            </a:prstGeom>
          </p:spPr>
          <p:txBody>
            <a:bodyPr lIns="50800" tIns="50800" rIns="50800" bIns="50800" rtlCol="0" anchor="ctr"/>
            <a:lstStyle/>
            <a:p>
              <a:pPr algn="ctr">
                <a:lnSpc>
                  <a:spcPts val="2660"/>
                </a:lnSpc>
              </a:pPr>
            </a:p>
          </p:txBody>
        </p:sp>
      </p:grpSp>
      <p:sp>
        <p:nvSpPr>
          <p:cNvPr id="13" name="AutoShape 13"/>
          <p:cNvSpPr/>
          <p:nvPr/>
        </p:nvSpPr>
        <p:spPr>
          <a:xfrm flipV="1">
            <a:off x="7591403" y="9239250"/>
            <a:ext cx="10634319" cy="19050"/>
          </a:xfrm>
          <a:prstGeom prst="line">
            <a:avLst/>
          </a:prstGeom>
          <a:ln w="38100" cap="flat">
            <a:solidFill>
              <a:srgbClr val="000000"/>
            </a:solidFill>
            <a:prstDash val="solid"/>
            <a:headEnd type="none" w="sm" len="sm"/>
            <a:tailEnd type="none" w="sm" len="sm"/>
          </a:ln>
        </p:spPr>
      </p:sp>
      <p:sp>
        <p:nvSpPr>
          <p:cNvPr id="14" name="Freeform 14"/>
          <p:cNvSpPr/>
          <p:nvPr/>
        </p:nvSpPr>
        <p:spPr>
          <a:xfrm rot="-5399155">
            <a:off x="11655302" y="2102830"/>
            <a:ext cx="1220163" cy="1420860"/>
          </a:xfrm>
          <a:custGeom>
            <a:avLst/>
            <a:gdLst/>
            <a:ahLst/>
            <a:cxnLst/>
            <a:rect l="l" t="t" r="r" b="b"/>
            <a:pathLst>
              <a:path w="1220163" h="1420860">
                <a:moveTo>
                  <a:pt x="0" y="0"/>
                </a:moveTo>
                <a:lnTo>
                  <a:pt x="1220163" y="0"/>
                </a:lnTo>
                <a:lnTo>
                  <a:pt x="1220163" y="1420859"/>
                </a:lnTo>
                <a:lnTo>
                  <a:pt x="0" y="1420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30034" y="1521867"/>
            <a:ext cx="898666" cy="915307"/>
          </a:xfrm>
          <a:custGeom>
            <a:avLst/>
            <a:gdLst/>
            <a:ahLst/>
            <a:cxnLst/>
            <a:rect l="l" t="t" r="r" b="b"/>
            <a:pathLst>
              <a:path w="898666" h="915307">
                <a:moveTo>
                  <a:pt x="0" y="0"/>
                </a:moveTo>
                <a:lnTo>
                  <a:pt x="898666" y="0"/>
                </a:lnTo>
                <a:lnTo>
                  <a:pt x="898666" y="915308"/>
                </a:lnTo>
                <a:lnTo>
                  <a:pt x="0" y="915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55288" y="20965"/>
            <a:ext cx="8115300" cy="6032500"/>
          </a:xfrm>
          <a:prstGeom prst="rect">
            <a:avLst/>
          </a:prstGeom>
        </p:spPr>
        <p:txBody>
          <a:bodyPr lIns="0" tIns="0" rIns="0" bIns="0" rtlCol="0" anchor="t">
            <a:spAutoFit/>
          </a:bodyPr>
          <a:lstStyle/>
          <a:p>
            <a:pPr algn="ctr">
              <a:lnSpc>
                <a:spcPts val="11760"/>
              </a:lnSpc>
            </a:pPr>
            <a:r>
              <a:rPr lang="en-US" sz="8400" spc="478">
                <a:solidFill>
                  <a:srgbClr val="000000"/>
                </a:solidFill>
                <a:latin typeface="Montserrat" panose="00000500000000000000"/>
              </a:rPr>
              <a:t>BÀI 18:</a:t>
            </a:r>
            <a:endParaRPr lang="en-US" sz="8400" spc="478">
              <a:solidFill>
                <a:srgbClr val="000000"/>
              </a:solidFill>
              <a:latin typeface="Montserrat" panose="00000500000000000000"/>
            </a:endParaRPr>
          </a:p>
          <a:p>
            <a:pPr algn="ctr">
              <a:lnSpc>
                <a:spcPts val="11760"/>
              </a:lnSpc>
            </a:pPr>
            <a:r>
              <a:rPr lang="en-US" sz="8400" spc="478">
                <a:solidFill>
                  <a:srgbClr val="000000"/>
                </a:solidFill>
                <a:latin typeface="Montserrat" panose="00000500000000000000"/>
              </a:rPr>
              <a:t>TÍNH CHẤT CHUNG CỦA KIM LOẠI</a:t>
            </a:r>
            <a:endParaRPr lang="en-US" sz="8400" spc="478">
              <a:solidFill>
                <a:srgbClr val="000000"/>
              </a:solidFill>
              <a:latin typeface="Montserrat" panose="00000500000000000000"/>
            </a:endParaRPr>
          </a:p>
        </p:txBody>
      </p:sp>
      <p:grpSp>
        <p:nvGrpSpPr>
          <p:cNvPr id="17" name="Group 17"/>
          <p:cNvGrpSpPr/>
          <p:nvPr/>
        </p:nvGrpSpPr>
        <p:grpSpPr>
          <a:xfrm>
            <a:off x="2389505" y="7181850"/>
            <a:ext cx="4541520" cy="757782"/>
            <a:chOff x="0" y="0"/>
            <a:chExt cx="4832656" cy="1010385"/>
          </a:xfrm>
        </p:grpSpPr>
        <p:sp>
          <p:nvSpPr>
            <p:cNvPr id="18" name="AutoShape 18"/>
            <p:cNvSpPr/>
            <p:nvPr/>
          </p:nvSpPr>
          <p:spPr>
            <a:xfrm>
              <a:off x="3729133" y="524242"/>
              <a:ext cx="635267" cy="0"/>
            </a:xfrm>
            <a:prstGeom prst="line">
              <a:avLst/>
            </a:prstGeom>
            <a:ln w="38100" cap="flat">
              <a:solidFill>
                <a:srgbClr val="000000"/>
              </a:solidFill>
              <a:prstDash val="solid"/>
              <a:headEnd type="none" w="sm" len="sm"/>
              <a:tailEnd type="triangle" w="lg" len="med"/>
            </a:ln>
          </p:spPr>
        </p:sp>
        <p:grpSp>
          <p:nvGrpSpPr>
            <p:cNvPr id="19" name="Group 19"/>
            <p:cNvGrpSpPr/>
            <p:nvPr/>
          </p:nvGrpSpPr>
          <p:grpSpPr>
            <a:xfrm>
              <a:off x="0" y="0"/>
              <a:ext cx="4832656" cy="1010385"/>
              <a:chOff x="0" y="0"/>
              <a:chExt cx="5386047" cy="1126084"/>
            </a:xfrm>
          </p:grpSpPr>
          <p:sp>
            <p:nvSpPr>
              <p:cNvPr id="20" name="Freeform 20"/>
              <p:cNvSpPr/>
              <p:nvPr/>
            </p:nvSpPr>
            <p:spPr>
              <a:xfrm>
                <a:off x="0" y="0"/>
                <a:ext cx="5386046" cy="1126084"/>
              </a:xfrm>
              <a:custGeom>
                <a:avLst/>
                <a:gdLst/>
                <a:ahLst/>
                <a:cxnLst/>
                <a:rect l="l" t="t" r="r" b="b"/>
                <a:pathLst>
                  <a:path w="5386046" h="1126084">
                    <a:moveTo>
                      <a:pt x="0" y="0"/>
                    </a:moveTo>
                    <a:lnTo>
                      <a:pt x="0" y="1126084"/>
                    </a:lnTo>
                    <a:lnTo>
                      <a:pt x="5386046" y="1126084"/>
                    </a:lnTo>
                    <a:lnTo>
                      <a:pt x="5386046" y="0"/>
                    </a:lnTo>
                    <a:lnTo>
                      <a:pt x="0" y="0"/>
                    </a:lnTo>
                    <a:close/>
                    <a:moveTo>
                      <a:pt x="5325087" y="1065124"/>
                    </a:moveTo>
                    <a:lnTo>
                      <a:pt x="59690" y="1065124"/>
                    </a:lnTo>
                    <a:lnTo>
                      <a:pt x="59690" y="59690"/>
                    </a:lnTo>
                    <a:lnTo>
                      <a:pt x="5325087" y="59690"/>
                    </a:lnTo>
                    <a:lnTo>
                      <a:pt x="5325087" y="1065124"/>
                    </a:lnTo>
                    <a:close/>
                  </a:path>
                </a:pathLst>
              </a:custGeom>
              <a:solidFill>
                <a:srgbClr val="000000"/>
              </a:solidFill>
            </p:spPr>
          </p:sp>
        </p:grpSp>
        <p:sp>
          <p:nvSpPr>
            <p:cNvPr id="21" name="TextBox 21"/>
            <p:cNvSpPr txBox="1"/>
            <p:nvPr/>
          </p:nvSpPr>
          <p:spPr>
            <a:xfrm>
              <a:off x="468256" y="263892"/>
              <a:ext cx="3260878" cy="451277"/>
            </a:xfrm>
            <a:prstGeom prst="rect">
              <a:avLst/>
            </a:prstGeom>
          </p:spPr>
          <p:txBody>
            <a:bodyPr lIns="0" tIns="0" rIns="0" bIns="0" rtlCol="0" anchor="t">
              <a:spAutoFit/>
            </a:bodyPr>
            <a:lstStyle/>
            <a:p>
              <a:pPr algn="l">
                <a:lnSpc>
                  <a:spcPts val="2640"/>
                </a:lnSpc>
              </a:pPr>
              <a:r>
                <a:rPr lang="en-US" sz="2200" spc="439">
                  <a:solidFill>
                    <a:srgbClr val="000000"/>
                  </a:solidFill>
                  <a:latin typeface="Poppins" panose="00000500000000000000"/>
                </a:rPr>
                <a:t>LET'S LEARN</a:t>
              </a:r>
              <a:endParaRPr lang="en-US" sz="2200" spc="439">
                <a:solidFill>
                  <a:srgbClr val="000000"/>
                </a:solidFill>
                <a:latin typeface="Poppins" panose="00000500000000000000"/>
              </a:endParaRPr>
            </a:p>
          </p:txBody>
        </p:sp>
      </p:gr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692" y="0"/>
            <a:ext cx="3394502" cy="10450286"/>
            <a:chOff x="0" y="27214"/>
            <a:chExt cx="3394502" cy="10450286"/>
          </a:xfrm>
        </p:grpSpPr>
        <p:sp>
          <p:nvSpPr>
            <p:cNvPr id="3" name="Rounded Rectangle 2"/>
            <p:cNvSpPr/>
            <p:nvPr/>
          </p:nvSpPr>
          <p:spPr>
            <a:xfrm>
              <a:off x="897151" y="876300"/>
              <a:ext cx="1447800" cy="9601200"/>
            </a:xfrm>
            <a:prstGeom prst="roundRect">
              <a:avLst/>
            </a:prstGeom>
            <a:solidFill>
              <a:srgbClr val="47C6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2548" r="12548"/>
            <a:stretch>
              <a:fillRect/>
            </a:stretch>
          </p:blipFill>
          <p:spPr>
            <a:xfrm>
              <a:off x="0" y="27214"/>
              <a:ext cx="3394502" cy="3394502"/>
            </a:xfrm>
            <a:prstGeom prst="ellipse">
              <a:avLst/>
            </a:prstGeom>
          </p:spPr>
        </p:pic>
      </p:grpSp>
      <p:sp>
        <p:nvSpPr>
          <p:cNvPr id="5" name="TextBox 4"/>
          <p:cNvSpPr txBox="1"/>
          <p:nvPr/>
        </p:nvSpPr>
        <p:spPr>
          <a:xfrm>
            <a:off x="3624943" y="759903"/>
            <a:ext cx="9862457" cy="864467"/>
          </a:xfrm>
          <a:prstGeom prst="rect">
            <a:avLst/>
          </a:prstGeom>
          <a:noFill/>
          <a:ln w="57150">
            <a:solidFill>
              <a:srgbClr val="47C681"/>
            </a:solidFill>
            <a:prstDash val="dash"/>
          </a:ln>
        </p:spPr>
        <p:txBody>
          <a:bodyPr wrap="square" rtlCol="0">
            <a:spAutoFit/>
          </a:bodyPr>
          <a:lstStyle/>
          <a:p>
            <a:pPr algn="just">
              <a:lnSpc>
                <a:spcPct val="150000"/>
              </a:lnSpc>
            </a:pPr>
            <a:r>
              <a:rPr lang="en-US" sz="3800" smtClean="0">
                <a:latin typeface="Times New Roman" panose="02020603050405020304" pitchFamily="18" charset="0"/>
                <a:ea typeface="Roboto" panose="02000000000000000000" pitchFamily="2" charset="0"/>
              </a:rPr>
              <a:t>Hoàn thành các phương trình phản ứng sau:</a:t>
            </a:r>
            <a:endParaRPr lang="en-US" sz="38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6" name="TextBox 5"/>
              <p:cNvSpPr txBox="1"/>
              <p:nvPr/>
            </p:nvSpPr>
            <p:spPr>
              <a:xfrm>
                <a:off x="3371810" y="3042631"/>
                <a:ext cx="4419600" cy="360098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Fe    +    O</a:t>
                </a:r>
                <a:r>
                  <a:rPr lang="en-US" sz="3800" baseline="-25000" smtClean="0">
                    <a:latin typeface="Times New Roman" panose="02020603050405020304" pitchFamily="18" charset="0"/>
                    <a:ea typeface="Roboto" panose="02000000000000000000" pitchFamily="2" charset="0"/>
                  </a:rPr>
                  <a:t>2 </a:t>
                </a:r>
                <a:r>
                  <a:rPr lang="en-US" sz="3800" smtClean="0">
                    <a:latin typeface="Times New Roman" panose="02020603050405020304" pitchFamily="18" charset="0"/>
                    <a:ea typeface="Roboto" panose="02000000000000000000" pitchFamily="2" charset="0"/>
                  </a:rPr>
                  <a:t>  </a:t>
                </a:r>
                <a14:m>
                  <m:oMath xmlns:m="http://schemas.openxmlformats.org/officeDocument/2006/math">
                    <m:r>
                      <a:rPr lang="en-US" sz="3800" i="1" smtClean="0">
                        <a:latin typeface="Cambria Math" panose="02040503050406030204" pitchFamily="18" charset="0"/>
                        <a:ea typeface="Cambria Math" panose="02040503050406030204" pitchFamily="18" charset="0"/>
                      </a:rPr>
                      <m:t>→</m:t>
                    </m:r>
                  </m:oMath>
                </a14:m>
                <a:r>
                  <a:rPr lang="en-US" sz="3800" smtClean="0">
                    <a:latin typeface="Times New Roman" panose="02020603050405020304" pitchFamily="18" charset="0"/>
                    <a:ea typeface="Roboto" panose="02000000000000000000" pitchFamily="2" charset="0"/>
                  </a:rPr>
                  <a:t>  </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Na    +   O</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Zn    +   O</a:t>
                </a:r>
                <a:r>
                  <a:rPr lang="en-US" sz="3800" baseline="-25000" smtClean="0">
                    <a:latin typeface="Times New Roman" panose="02020603050405020304" pitchFamily="18" charset="0"/>
                    <a:ea typeface="Roboto" panose="02000000000000000000" pitchFamily="2" charset="0"/>
                  </a:rPr>
                  <a:t>2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b="0" i="1"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Al     +   O</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a:latin typeface="Times New Roman" panose="02020603050405020304" pitchFamily="18" charset="0"/>
                  <a:ea typeface="Roboto" panose="02000000000000000000" pitchFamily="2"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371810" y="3042631"/>
                <a:ext cx="4419600" cy="3600986"/>
              </a:xfrm>
              <a:prstGeom prst="rect">
                <a:avLst/>
              </a:prstGeom>
              <a:blipFill rotWithShape="1">
                <a:blip r:embed="rId2"/>
                <a:stretch>
                  <a:fillRect l="-444" t="-539" r="-418" b="-522"/>
                </a:stretch>
              </a:blipFill>
              <a:ln w="38100">
                <a:solidFill>
                  <a:srgbClr val="A6C7FB"/>
                </a:solidFill>
                <a:prstDash val="sysDash"/>
              </a:ln>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0896600" y="2275114"/>
                <a:ext cx="6934200" cy="5136021"/>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3Fe    +    2O</a:t>
                </a:r>
                <a:r>
                  <a:rPr lang="en-US" sz="3800" baseline="-25000" smtClean="0">
                    <a:latin typeface="Times New Roman" panose="02020603050405020304" pitchFamily="18" charset="0"/>
                    <a:ea typeface="Roboto" panose="02000000000000000000" pitchFamily="2" charset="0"/>
                  </a:rPr>
                  <a:t>2 </a:t>
                </a:r>
                <a:r>
                  <a:rPr lang="en-US" sz="38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smtClean="0">
                            <a:latin typeface="Cambria Math" panose="02040503050406030204" pitchFamily="18" charset="0"/>
                            <a:ea typeface="Roboto" panose="02000000000000000000" pitchFamily="2" charset="0"/>
                          </a:rPr>
                        </m:ctrlPr>
                      </m:groupChrPr>
                      <m:e>
                        <m:sSup>
                          <m:sSupPr>
                            <m:ctrlPr>
                              <a:rPr lang="en-US" sz="3800" i="1" smtClean="0">
                                <a:latin typeface="Cambria Math" panose="02040503050406030204" pitchFamily="18" charset="0"/>
                                <a:ea typeface="Roboto" panose="02000000000000000000" pitchFamily="2" charset="0"/>
                              </a:rPr>
                            </m:ctrlPr>
                          </m:sSupPr>
                          <m:e>
                            <m:r>
                              <a:rPr lang="en-US" sz="3800" b="0" i="1" smtClean="0">
                                <a:latin typeface="Cambria Math" panose="02040503050406030204" pitchFamily="18" charset="0"/>
                                <a:ea typeface="Roboto" panose="02000000000000000000" pitchFamily="2" charset="0"/>
                              </a:rPr>
                              <m:t>𝑡</m:t>
                            </m:r>
                          </m:e>
                          <m:sup>
                            <m:r>
                              <a:rPr lang="en-US" sz="3800" b="0" i="1" smtClean="0">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Fe</a:t>
                </a:r>
                <a:r>
                  <a:rPr lang="en-US" sz="3800" baseline="-25000" smtClean="0">
                    <a:latin typeface="Times New Roman" panose="02020603050405020304" pitchFamily="18" charset="0"/>
                    <a:ea typeface="Roboto" panose="02000000000000000000" pitchFamily="2" charset="0"/>
                  </a:rPr>
                  <a:t>3</a:t>
                </a:r>
                <a:r>
                  <a:rPr lang="en-US" sz="3800" smtClean="0">
                    <a:latin typeface="Times New Roman" panose="02020603050405020304" pitchFamily="18" charset="0"/>
                    <a:ea typeface="Roboto" panose="02000000000000000000" pitchFamily="2" charset="0"/>
                  </a:rPr>
                  <a:t>O</a:t>
                </a:r>
                <a:r>
                  <a:rPr lang="en-US" sz="3800" baseline="-25000" smtClean="0">
                    <a:latin typeface="Times New Roman" panose="02020603050405020304" pitchFamily="18" charset="0"/>
                    <a:ea typeface="Roboto" panose="02000000000000000000" pitchFamily="2" charset="0"/>
                  </a:rPr>
                  <a:t>4</a:t>
                </a:r>
                <a:r>
                  <a:rPr lang="en-US" sz="3800" smtClean="0">
                    <a:latin typeface="Times New Roman" panose="02020603050405020304" pitchFamily="18" charset="0"/>
                    <a:ea typeface="Roboto" panose="02000000000000000000" pitchFamily="2" charset="0"/>
                  </a:rPr>
                  <a:t>    </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4Na    +   O</a:t>
                </a:r>
                <a:r>
                  <a:rPr lang="en-US" sz="3800" baseline="-25000" smtClean="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2Na</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O</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2Zn    +   O</a:t>
                </a:r>
                <a:r>
                  <a:rPr lang="en-US" sz="3800" baseline="-25000" smtClean="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2ZnO</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4Al     +  3 O</a:t>
                </a:r>
                <a:r>
                  <a:rPr lang="en-US" sz="3800" baseline="-25000" smtClean="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2Al</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O</a:t>
                </a:r>
                <a:r>
                  <a:rPr lang="en-US" sz="3800" baseline="-25000" smtClean="0">
                    <a:latin typeface="Times New Roman" panose="02020603050405020304" pitchFamily="18" charset="0"/>
                    <a:ea typeface="Roboto" panose="02000000000000000000" pitchFamily="2" charset="0"/>
                  </a:rPr>
                  <a:t>3</a:t>
                </a:r>
                <a:endParaRPr lang="en-US" sz="3800">
                  <a:latin typeface="Times New Roman" panose="02020603050405020304" pitchFamily="18" charset="0"/>
                  <a:ea typeface="Roboto"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0896600" y="2275114"/>
                <a:ext cx="6934200" cy="5136021"/>
              </a:xfrm>
              <a:prstGeom prst="rect">
                <a:avLst/>
              </a:prstGeom>
              <a:blipFill rotWithShape="1">
                <a:blip r:embed="rId3"/>
                <a:stretch>
                  <a:fillRect l="-275" t="-382" r="-275" b="-370"/>
                </a:stretch>
              </a:blipFill>
              <a:ln w="38100">
                <a:solidFill>
                  <a:srgbClr val="A6C7FB"/>
                </a:solidFill>
                <a:prstDash val="sysDash"/>
              </a:ln>
            </p:spPr>
            <p:txBody>
              <a:bodyPr/>
              <a:lstStyle/>
              <a:p>
                <a:r>
                  <a:rPr lang="en-US" altLang="en-US">
                    <a:noFill/>
                  </a:rPr>
                  <a:t> </a:t>
                </a:r>
              </a:p>
            </p:txBody>
          </p:sp>
        </mc:Fallback>
      </mc:AlternateContent>
      <p:sp>
        <p:nvSpPr>
          <p:cNvPr id="8" name="Right Arrow 7"/>
          <p:cNvSpPr/>
          <p:nvPr/>
        </p:nvSpPr>
        <p:spPr>
          <a:xfrm>
            <a:off x="8763000" y="4381500"/>
            <a:ext cx="1447800" cy="1066800"/>
          </a:xfrm>
          <a:prstGeom prst="rightArrow">
            <a:avLst/>
          </a:prstGeom>
          <a:solidFill>
            <a:srgbClr val="A6C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68605"/>
            <a:ext cx="13955395" cy="829945"/>
          </a:xfrm>
          <a:prstGeom prst="rect">
            <a:avLst/>
          </a:prstGeom>
          <a:noFill/>
        </p:spPr>
        <p:txBody>
          <a:bodyPr wrap="square" rtlCol="0">
            <a:spAutoFit/>
          </a:bodyPr>
          <a:lstStyle/>
          <a:p>
            <a:r>
              <a:rPr lang="en-US" sz="4800" b="1" smtClean="0">
                <a:latin typeface="Times New Roman" panose="02020603050405020304" pitchFamily="18" charset="0"/>
                <a:ea typeface="Roboto" panose="02000000000000000000" pitchFamily="2" charset="0"/>
              </a:rPr>
              <a:t> KIM LOẠI TÁC DỤNG VỚI PHI KIM KHÁC</a:t>
            </a:r>
            <a:endParaRPr lang="en-US" sz="4800" b="1">
              <a:latin typeface="Times New Roman" panose="02020603050405020304" pitchFamily="18" charset="0"/>
              <a:ea typeface="Roboto" panose="02000000000000000000" pitchFamily="2" charset="0"/>
            </a:endParaRPr>
          </a:p>
        </p:txBody>
      </p:sp>
      <p:sp>
        <p:nvSpPr>
          <p:cNvPr id="3" name="TextBox 2">
            <a:hlinkClick r:id="rId1" action="ppaction://hlinkfile"/>
          </p:cNvPr>
          <p:cNvSpPr txBox="1"/>
          <p:nvPr/>
        </p:nvSpPr>
        <p:spPr>
          <a:xfrm>
            <a:off x="1676400" y="1099185"/>
            <a:ext cx="15443835" cy="645160"/>
          </a:xfrm>
          <a:prstGeom prst="rect">
            <a:avLst/>
          </a:prstGeom>
          <a:noFill/>
        </p:spPr>
        <p:txBody>
          <a:bodyPr wrap="square" rtlCol="0">
            <a:spAutoFit/>
          </a:bodyPr>
          <a:lstStyle/>
          <a:p>
            <a:pPr>
              <a:tabLst>
                <a:tab pos="4004945" algn="l"/>
              </a:tabLst>
            </a:pPr>
            <a:r>
              <a:rPr lang="en-US" sz="3600" smtClean="0">
                <a:solidFill>
                  <a:schemeClr val="tx1">
                    <a:lumMod val="95000"/>
                    <a:lumOff val="5000"/>
                  </a:schemeClr>
                </a:solidFill>
                <a:latin typeface="Times New Roman" panose="02020603050405020304" pitchFamily="18" charset="0"/>
                <a:ea typeface="Roboto" panose="02000000000000000000" pitchFamily="2" charset="0"/>
              </a:rPr>
              <a:t>Quan sát </a:t>
            </a:r>
            <a:r>
              <a:rPr lang="en-US" sz="3600" smtClean="0">
                <a:latin typeface="Times New Roman" panose="02020603050405020304" pitchFamily="18" charset="0"/>
                <a:ea typeface="Roboto" panose="02000000000000000000" pitchFamily="2" charset="0"/>
              </a:rPr>
              <a:t>thí nghiệm sau và nhận xét về khả năng phản ứng của kim loại với Sulfur</a:t>
            </a:r>
            <a:endParaRPr lang="en-US" sz="3600">
              <a:latin typeface="Times New Roman" panose="02020603050405020304" pitchFamily="18" charset="0"/>
              <a:ea typeface="Roboto" panose="02000000000000000000" pitchFamily="2" charset="0"/>
            </a:endParaRPr>
          </a:p>
        </p:txBody>
      </p:sp>
      <p:sp>
        <p:nvSpPr>
          <p:cNvPr id="6" name="Rounded Rectangle 5"/>
          <p:cNvSpPr/>
          <p:nvPr/>
        </p:nvSpPr>
        <p:spPr>
          <a:xfrm>
            <a:off x="-228600" y="-263084"/>
            <a:ext cx="1447800" cy="10816784"/>
          </a:xfrm>
          <a:prstGeom prst="round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p:cNvSpPr txBox="1"/>
              <p:nvPr/>
            </p:nvSpPr>
            <p:spPr>
              <a:xfrm>
                <a:off x="3352800" y="2628900"/>
                <a:ext cx="10249867" cy="1620957"/>
              </a:xfrm>
              <a:prstGeom prst="rect">
                <a:avLst/>
              </a:prstGeom>
              <a:noFill/>
            </p:spPr>
            <p:txBody>
              <a:bodyPr wrap="square" rtlCol="0">
                <a:spAutoFit/>
              </a:bodyPr>
              <a:lstStyle/>
              <a:p>
                <a:r>
                  <a:rPr lang="en-US" sz="4000" smtClean="0">
                    <a:latin typeface="Times New Roman" panose="02020603050405020304" pitchFamily="18" charset="0"/>
                    <a:ea typeface="Roboto" panose="02000000000000000000" pitchFamily="2" charset="0"/>
                  </a:rPr>
                  <a:t>Phương trình phản ứng:</a:t>
                </a:r>
                <a:endParaRPr lang="en-US" sz="4000" smtClean="0">
                  <a:latin typeface="Times New Roman" panose="02020603050405020304" pitchFamily="18" charset="0"/>
                  <a:ea typeface="Roboto" panose="02000000000000000000" pitchFamily="2" charset="0"/>
                </a:endParaRPr>
              </a:p>
              <a:p>
                <a:pPr algn="ctr"/>
                <a:r>
                  <a:rPr lang="en-US" sz="4000" baseline="-25000">
                    <a:latin typeface="Times New Roman" panose="02020603050405020304" pitchFamily="18" charset="0"/>
                    <a:ea typeface="Roboto" panose="02000000000000000000" pitchFamily="2" charset="0"/>
                  </a:rPr>
                  <a:t> </a:t>
                </a:r>
                <a:r>
                  <a:rPr lang="en-US" sz="400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Fe </a:t>
                </a:r>
                <a:r>
                  <a:rPr lang="en-US" sz="4000" baseline="-25000" smtClean="0">
                    <a:latin typeface="Times New Roman" panose="02020603050405020304" pitchFamily="18" charset="0"/>
                    <a:ea typeface="Roboto" panose="02000000000000000000" pitchFamily="2" charset="0"/>
                  </a:rPr>
                  <a:t>(rắn)</a:t>
                </a:r>
                <a:r>
                  <a:rPr lang="en-US" sz="4000" smtClean="0">
                    <a:latin typeface="Times New Roman" panose="02020603050405020304" pitchFamily="18" charset="0"/>
                    <a:ea typeface="Roboto" panose="02000000000000000000" pitchFamily="2" charset="0"/>
                  </a:rPr>
                  <a:t>    +   S</a:t>
                </a:r>
                <a:r>
                  <a:rPr lang="en-US" sz="4000" baseline="-25000" smtClean="0">
                    <a:latin typeface="Times New Roman" panose="02020603050405020304" pitchFamily="18" charset="0"/>
                    <a:ea typeface="Roboto" panose="02000000000000000000" pitchFamily="2" charset="0"/>
                  </a:rPr>
                  <a:t>(rắn)</a:t>
                </a:r>
                <a:r>
                  <a:rPr lang="en-US" sz="40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oMath>
                </a14:m>
                <a:r>
                  <a:rPr lang="en-US" sz="4000" smtClean="0">
                    <a:latin typeface="Times New Roman" panose="02020603050405020304" pitchFamily="18" charset="0"/>
                    <a:ea typeface="Roboto" panose="02000000000000000000" pitchFamily="2" charset="0"/>
                  </a:rPr>
                  <a:t>     FeS</a:t>
                </a:r>
                <a:r>
                  <a:rPr lang="en-US" sz="4000" baseline="-25000" smtClean="0">
                    <a:latin typeface="Times New Roman" panose="02020603050405020304" pitchFamily="18" charset="0"/>
                    <a:ea typeface="Roboto" panose="02000000000000000000" pitchFamily="2" charset="0"/>
                  </a:rPr>
                  <a:t>(rắn)</a:t>
                </a:r>
                <a:endParaRPr lang="en-US" sz="4000">
                  <a:latin typeface="Times New Roman" panose="02020603050405020304" pitchFamily="18" charset="0"/>
                  <a:ea typeface="Roboto" panose="02000000000000000000" pitchFamily="2"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3352800" y="2628900"/>
                <a:ext cx="10249867" cy="1620957"/>
              </a:xfrm>
              <a:prstGeom prst="rect">
                <a:avLst/>
              </a:prstGeom>
              <a:blipFill rotWithShape="1">
                <a:blip r:embed="rId2"/>
                <a:stretch>
                  <a:fillRect r="3" b="27"/>
                </a:stretch>
              </a:blipFill>
            </p:spPr>
            <p:txBody>
              <a:bodyPr/>
              <a:lstStyle/>
              <a:p>
                <a:r>
                  <a:rPr lang="en-US" altLang="en-US">
                    <a:noFill/>
                  </a:rPr>
                  <a:t> </a:t>
                </a:r>
              </a:p>
            </p:txBody>
          </p:sp>
        </mc:Fallback>
      </mc:AlternateContent>
      <p:sp>
        <p:nvSpPr>
          <p:cNvPr id="9" name="TextBox 8">
            <a:hlinkClick r:id="rId3" action="ppaction://hlinkfile"/>
          </p:cNvPr>
          <p:cNvSpPr txBox="1"/>
          <p:nvPr/>
        </p:nvSpPr>
        <p:spPr>
          <a:xfrm>
            <a:off x="2286000" y="4822142"/>
            <a:ext cx="15011400" cy="646331"/>
          </a:xfrm>
          <a:prstGeom prst="rect">
            <a:avLst/>
          </a:prstGeom>
          <a:noFill/>
        </p:spPr>
        <p:txBody>
          <a:bodyPr wrap="square" rtlCol="0">
            <a:spAutoFit/>
          </a:bodyPr>
          <a:lstStyle/>
          <a:p>
            <a:r>
              <a:rPr lang="en-US" sz="3600" smtClean="0">
                <a:latin typeface="Times New Roman" panose="02020603050405020304" pitchFamily="18" charset="0"/>
                <a:ea typeface="Roboto" panose="02000000000000000000" pitchFamily="2" charset="0"/>
              </a:rPr>
              <a:t>Nhiều kim loại tác dụng với lưu huyngf tạo thành các muối sulfide</a:t>
            </a:r>
            <a:endParaRPr lang="en-US" sz="3600">
              <a:latin typeface="Times New Roman" panose="02020603050405020304" pitchFamily="18" charset="0"/>
              <a:ea typeface="Roboto" panose="02000000000000000000" pitchFamily="2" charset="0"/>
            </a:endParaRPr>
          </a:p>
        </p:txBody>
      </p:sp>
      <p:pic>
        <p:nvPicPr>
          <p:cNvPr id="7" name="Tác dụng của sắt với lưu huỳnh - Hóa 9- Bài 23">
            <a:hlinkClick r:id="" action="ppaction://media"/>
          </p:cNvPr>
          <p:cNvPicPr>
            <a:picLocks noChangeAspect="1"/>
          </p:cNvPicPr>
          <p:nvPr>
            <a:videoFile r:link="rId4"/>
            <p:extLst>
              <p:ext uri="{DAA4B4D4-6D71-4841-9C94-3DE7FCFB9230}">
                <p14:media xmlns:p14="http://schemas.microsoft.com/office/powerpoint/2010/main" r:embed="rId5">
                  <p14:trim st="20813.000000" end="14114.000000"/>
                </p14:media>
              </p:ext>
            </p:extLst>
          </p:nvPr>
        </p:nvPicPr>
        <p:blipFill>
          <a:blip r:embed="rId6"/>
          <a:stretch>
            <a:fillRect/>
          </a:stretch>
        </p:blipFill>
        <p:spPr>
          <a:xfrm>
            <a:off x="2133600" y="2247900"/>
            <a:ext cx="15316199" cy="749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md type="call" cmd="stop">
                                      <p:cBhvr>
                                        <p:cTn id="20" dur="1">
                                          <p:stCondLst>
                                            <p:cond delay="499"/>
                                          </p:stCondLst>
                                        </p:cTn>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7"/>
                </p:tgtEl>
              </p:cMediaNode>
            </p:video>
          </p:childTnLst>
        </p:cTn>
      </p:par>
    </p:tnLst>
    <p:bldLst>
      <p:bldP spid="3"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26870" y="190500"/>
            <a:ext cx="14533245" cy="829945"/>
          </a:xfrm>
          <a:prstGeom prst="rect">
            <a:avLst/>
          </a:prstGeom>
          <a:noFill/>
        </p:spPr>
        <p:txBody>
          <a:bodyPr wrap="square" rtlCol="0">
            <a:spAutoFit/>
          </a:bodyPr>
          <a:lstStyle/>
          <a:p>
            <a:r>
              <a:rPr lang="en-US" sz="4800" b="1" smtClean="0">
                <a:latin typeface="Times New Roman" panose="02020603050405020304" pitchFamily="18" charset="0"/>
                <a:ea typeface="Roboto" panose="02000000000000000000" pitchFamily="2" charset="0"/>
              </a:rPr>
              <a:t> KIM LOẠI TÁC DỤNG VỚI PHI KIM KHÁC</a:t>
            </a:r>
            <a:endParaRPr lang="en-US" sz="4800" b="1">
              <a:latin typeface="Times New Roman" panose="02020603050405020304" pitchFamily="18" charset="0"/>
              <a:ea typeface="Roboto" panose="02000000000000000000" pitchFamily="2" charset="0"/>
            </a:endParaRPr>
          </a:p>
        </p:txBody>
      </p:sp>
      <p:sp>
        <p:nvSpPr>
          <p:cNvPr id="10" name="Rounded Rectangle 9"/>
          <p:cNvSpPr/>
          <p:nvPr/>
        </p:nvSpPr>
        <p:spPr>
          <a:xfrm>
            <a:off x="16992600" y="-266700"/>
            <a:ext cx="1447800" cy="10816784"/>
          </a:xfrm>
          <a:prstGeom prst="round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971371"/>
            <a:ext cx="16002000" cy="1200329"/>
          </a:xfrm>
          <a:prstGeom prst="rect">
            <a:avLst/>
          </a:prstGeom>
        </p:spPr>
        <p:txBody>
          <a:bodyPr wrap="square">
            <a:spAutoFit/>
          </a:bodyPr>
          <a:lstStyle/>
          <a:p>
            <a:pPr algn="just">
              <a:tabLst>
                <a:tab pos="4004945" algn="l"/>
              </a:tabLst>
            </a:pPr>
            <a:r>
              <a:rPr lang="en-US" sz="3600">
                <a:solidFill>
                  <a:schemeClr val="tx1">
                    <a:lumMod val="95000"/>
                    <a:lumOff val="5000"/>
                  </a:schemeClr>
                </a:solidFill>
                <a:latin typeface="Times New Roman" panose="02020603050405020304" pitchFamily="18" charset="0"/>
                <a:ea typeface="Roboto" panose="02000000000000000000" pitchFamily="2" charset="0"/>
              </a:rPr>
              <a:t>Quan sát </a:t>
            </a:r>
            <a:r>
              <a:rPr lang="en-US" sz="3600">
                <a:latin typeface="Times New Roman" panose="02020603050405020304" pitchFamily="18" charset="0"/>
                <a:ea typeface="Roboto" panose="02000000000000000000" pitchFamily="2" charset="0"/>
              </a:rPr>
              <a:t>thí nghiệm sau và nhận xét về khả năng phản ứng của kim loại </a:t>
            </a:r>
            <a:r>
              <a:rPr lang="en-US" sz="3600" smtClean="0">
                <a:latin typeface="Times New Roman" panose="02020603050405020304" pitchFamily="18" charset="0"/>
                <a:ea typeface="Roboto" panose="02000000000000000000" pitchFamily="2" charset="0"/>
              </a:rPr>
              <a:t>với khí Chlorine</a:t>
            </a:r>
            <a:endParaRPr lang="en-US" sz="36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13" name="TextBox 12"/>
              <p:cNvSpPr txBox="1"/>
              <p:nvPr/>
            </p:nvSpPr>
            <p:spPr>
              <a:xfrm>
                <a:off x="3352800" y="2628900"/>
                <a:ext cx="10249867" cy="1620957"/>
              </a:xfrm>
              <a:prstGeom prst="rect">
                <a:avLst/>
              </a:prstGeom>
              <a:noFill/>
            </p:spPr>
            <p:txBody>
              <a:bodyPr wrap="square" rtlCol="0">
                <a:spAutoFit/>
              </a:bodyPr>
              <a:lstStyle/>
              <a:p>
                <a:r>
                  <a:rPr lang="en-US" sz="4000" smtClean="0">
                    <a:latin typeface="Times New Roman" panose="02020603050405020304" pitchFamily="18" charset="0"/>
                    <a:ea typeface="Roboto" panose="02000000000000000000" pitchFamily="2" charset="0"/>
                  </a:rPr>
                  <a:t>Phương trình phản ứng:</a:t>
                </a:r>
                <a:endParaRPr lang="en-US" sz="4000" smtClean="0">
                  <a:latin typeface="Times New Roman" panose="02020603050405020304" pitchFamily="18" charset="0"/>
                  <a:ea typeface="Roboto" panose="02000000000000000000" pitchFamily="2" charset="0"/>
                </a:endParaRPr>
              </a:p>
              <a:p>
                <a:pPr algn="ctr"/>
                <a:r>
                  <a:rPr lang="en-US" sz="4000" baseline="-25000">
                    <a:latin typeface="Times New Roman" panose="02020603050405020304" pitchFamily="18" charset="0"/>
                    <a:ea typeface="Roboto" panose="02000000000000000000" pitchFamily="2" charset="0"/>
                  </a:rPr>
                  <a:t> </a:t>
                </a:r>
                <a:r>
                  <a:rPr lang="en-US" sz="400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2Al </a:t>
                </a:r>
                <a:r>
                  <a:rPr lang="en-US" sz="4000" baseline="-25000" smtClean="0">
                    <a:latin typeface="Times New Roman" panose="02020603050405020304" pitchFamily="18" charset="0"/>
                    <a:ea typeface="Roboto" panose="02000000000000000000" pitchFamily="2" charset="0"/>
                  </a:rPr>
                  <a:t>(rắn)</a:t>
                </a:r>
                <a:r>
                  <a:rPr lang="en-US" sz="4000" smtClean="0">
                    <a:latin typeface="Times New Roman" panose="02020603050405020304" pitchFamily="18" charset="0"/>
                    <a:ea typeface="Roboto" panose="02000000000000000000" pitchFamily="2" charset="0"/>
                  </a:rPr>
                  <a:t>    +   3Cl</a:t>
                </a:r>
                <a:r>
                  <a:rPr lang="en-US" sz="4000" baseline="-25000" smtClean="0">
                    <a:latin typeface="Times New Roman" panose="02020603050405020304" pitchFamily="18" charset="0"/>
                    <a:ea typeface="Roboto" panose="02000000000000000000" pitchFamily="2" charset="0"/>
                  </a:rPr>
                  <a:t>2(khí)</a:t>
                </a:r>
                <a:r>
                  <a:rPr lang="en-US" sz="40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4000" i="1" smtClean="0">
                            <a:latin typeface="Cambria Math" panose="02040503050406030204" pitchFamily="18" charset="0"/>
                          </a:rPr>
                        </m:ctrlPr>
                      </m:groupChrPr>
                      <m:e>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𝑡</m:t>
                            </m:r>
                          </m:e>
                          <m:sup>
                            <m:r>
                              <a:rPr lang="en-US" sz="4000" b="0" i="1" smtClean="0">
                                <a:latin typeface="Cambria Math" panose="02040503050406030204" pitchFamily="18" charset="0"/>
                              </a:rPr>
                              <m:t>0</m:t>
                            </m:r>
                          </m:sup>
                        </m:sSup>
                        <m:r>
                          <m:rPr>
                            <m:brk m:alnAt="2"/>
                          </m:rPr>
                          <a:rPr lang="en-US" sz="4000" b="0" i="1" smtClean="0">
                            <a:latin typeface="Cambria Math" panose="02040503050406030204" pitchFamily="18" charset="0"/>
                          </a:rPr>
                          <m:t> </m:t>
                        </m:r>
                      </m:e>
                    </m:groupChr>
                  </m:oMath>
                </a14:m>
                <a:r>
                  <a:rPr lang="en-US" sz="4000" smtClean="0">
                    <a:latin typeface="Times New Roman" panose="02020603050405020304" pitchFamily="18" charset="0"/>
                    <a:ea typeface="Roboto" panose="02000000000000000000" pitchFamily="2" charset="0"/>
                  </a:rPr>
                  <a:t>     2AlCl</a:t>
                </a:r>
                <a:r>
                  <a:rPr lang="en-US" sz="4000" baseline="-25000" smtClean="0">
                    <a:latin typeface="Times New Roman" panose="02020603050405020304" pitchFamily="18" charset="0"/>
                    <a:ea typeface="Roboto" panose="02000000000000000000" pitchFamily="2" charset="0"/>
                  </a:rPr>
                  <a:t>3(rắn)</a:t>
                </a:r>
                <a:endParaRPr lang="en-US" sz="4000">
                  <a:latin typeface="Times New Roman" panose="02020603050405020304" pitchFamily="18" charset="0"/>
                  <a:ea typeface="Roboto" panose="02000000000000000000" pitchFamily="2"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3352800" y="2628900"/>
                <a:ext cx="10249867" cy="1620957"/>
              </a:xfrm>
              <a:prstGeom prst="rect">
                <a:avLst/>
              </a:prstGeom>
              <a:blipFill rotWithShape="1">
                <a:blip r:embed="rId1"/>
                <a:stretch>
                  <a:fillRect r="3" b="27"/>
                </a:stretch>
              </a:blipFill>
            </p:spPr>
            <p:txBody>
              <a:bodyPr/>
              <a:lstStyle/>
              <a:p>
                <a:r>
                  <a:rPr lang="en-US" altLang="en-US">
                    <a:noFill/>
                  </a:rPr>
                  <a:t> </a:t>
                </a:r>
              </a:p>
            </p:txBody>
          </p:sp>
        </mc:Fallback>
      </mc:AlternateContent>
      <p:sp>
        <p:nvSpPr>
          <p:cNvPr id="14" name="TextBox 13">
            <a:hlinkClick r:id="rId2" action="ppaction://hlinkfile"/>
          </p:cNvPr>
          <p:cNvSpPr txBox="1"/>
          <p:nvPr/>
        </p:nvSpPr>
        <p:spPr>
          <a:xfrm>
            <a:off x="1148785" y="4818526"/>
            <a:ext cx="15011400" cy="646331"/>
          </a:xfrm>
          <a:prstGeom prst="rect">
            <a:avLst/>
          </a:prstGeom>
          <a:noFill/>
        </p:spPr>
        <p:txBody>
          <a:bodyPr wrap="square" rtlCol="0">
            <a:spAutoFit/>
          </a:bodyPr>
          <a:lstStyle/>
          <a:p>
            <a:r>
              <a:rPr lang="en-US" sz="3600" smtClean="0">
                <a:latin typeface="Times New Roman" panose="02020603050405020304" pitchFamily="18" charset="0"/>
                <a:ea typeface="Roboto" panose="02000000000000000000" pitchFamily="2" charset="0"/>
              </a:rPr>
              <a:t>Nhiều kim loại tác dụng với chlorine tạo thành các muối chloride</a:t>
            </a:r>
            <a:endParaRPr lang="en-US" sz="3600">
              <a:latin typeface="Times New Roman" panose="02020603050405020304" pitchFamily="18" charset="0"/>
              <a:ea typeface="Roboto" panose="02000000000000000000" pitchFamily="2" charset="0"/>
            </a:endParaRPr>
          </a:p>
        </p:txBody>
      </p:sp>
      <p:pic>
        <p:nvPicPr>
          <p:cNvPr id="12" name="Nhôm tác dụng với clo">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063907" y="2171700"/>
            <a:ext cx="14636185" cy="7820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md type="call" cmd="stop">
                                      <p:cBhvr>
                                        <p:cTn id="20" dur="1">
                                          <p:stCondLst>
                                            <p:cond delay="499"/>
                                          </p:stCondLst>
                                        </p:cTn>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childTnLst>
        </p:cTn>
      </p:par>
    </p:tnLst>
    <p:bldLst>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ounded Rectangle 1"/>
              <p:cNvSpPr/>
              <p:nvPr/>
            </p:nvSpPr>
            <p:spPr>
              <a:xfrm>
                <a:off x="4265882" y="7649379"/>
                <a:ext cx="11099304" cy="1670720"/>
              </a:xfrm>
              <a:prstGeom prst="roundRect">
                <a:avLst/>
              </a:prstGeom>
              <a:solidFill>
                <a:srgbClr val="0070C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anose="02020603050405020304" pitchFamily="18" charset="0"/>
                    <a:ea typeface="Roboto" panose="02000000000000000000" pitchFamily="2" charset="0"/>
                  </a:rPr>
                  <a:t>KIM LOẠI  + PHI KIM   </a:t>
                </a:r>
                <a14:m>
                  <m:oMath xmlns:m="http://schemas.openxmlformats.org/officeDocument/2006/math">
                    <m:groupChr>
                      <m:groupChrPr>
                        <m:chr m:val="→"/>
                        <m:vertJc m:val="bot"/>
                        <m:ctrlPr>
                          <a:rPr lang="en-US" sz="4000" b="1" i="1" smtClean="0">
                            <a:latin typeface="Cambria Math" panose="02040503050406030204" pitchFamily="18" charset="0"/>
                          </a:rPr>
                        </m:ctrlPr>
                      </m:groupChrPr>
                      <m:e>
                        <m:r>
                          <m:rPr>
                            <m:brk m:alnAt="2"/>
                          </m:rPr>
                          <a:rPr lang="en-US" sz="4000" b="1" i="1" smtClean="0">
                            <a:latin typeface="Cambria Math" panose="02040503050406030204" pitchFamily="18" charset="0"/>
                          </a:rPr>
                          <m:t>𝑵</m:t>
                        </m:r>
                        <m:r>
                          <a:rPr lang="en-US" sz="4000" b="1" i="1" smtClean="0">
                            <a:latin typeface="Cambria Math" panose="02040503050406030204" pitchFamily="18" charset="0"/>
                          </a:rPr>
                          <m:t>𝒉𝒊</m:t>
                        </m:r>
                        <m:r>
                          <a:rPr lang="en-US" sz="4000" b="1" i="1" smtClean="0">
                            <a:latin typeface="Cambria Math" panose="02040503050406030204" pitchFamily="18" charset="0"/>
                          </a:rPr>
                          <m:t>ệ</m:t>
                        </m:r>
                        <m:r>
                          <a:rPr lang="en-US" sz="4000" b="1" i="1" smtClean="0">
                            <a:latin typeface="Cambria Math" panose="02040503050406030204" pitchFamily="18" charset="0"/>
                          </a:rPr>
                          <m:t>𝒕</m:t>
                        </m:r>
                        <m:r>
                          <a:rPr lang="en-US" sz="4000" b="1" i="1" smtClean="0">
                            <a:latin typeface="Cambria Math" panose="02040503050406030204" pitchFamily="18" charset="0"/>
                          </a:rPr>
                          <m:t> độ </m:t>
                        </m:r>
                        <m:r>
                          <a:rPr lang="en-US" sz="4000" b="1" i="1" smtClean="0">
                            <a:latin typeface="Cambria Math" panose="02040503050406030204" pitchFamily="18" charset="0"/>
                          </a:rPr>
                          <m:t>𝒄𝒂𝒐</m:t>
                        </m:r>
                        <m:r>
                          <a:rPr lang="en-US" sz="4000" b="1" i="1" smtClean="0">
                            <a:latin typeface="Cambria Math" panose="02040503050406030204" pitchFamily="18" charset="0"/>
                          </a:rPr>
                          <m:t> </m:t>
                        </m:r>
                      </m:e>
                    </m:groupChr>
                    <m:r>
                      <a:rPr lang="en-US" sz="4000" b="1" i="0" smtClean="0">
                        <a:latin typeface="Cambria Math" panose="02040503050406030204" pitchFamily="18" charset="0"/>
                      </a:rPr>
                      <m:t> </m:t>
                    </m:r>
                  </m:oMath>
                </a14:m>
                <a:r>
                  <a:rPr lang="en-US" sz="4000" b="1" smtClean="0">
                    <a:latin typeface="Times New Roman" panose="02020603050405020304" pitchFamily="18" charset="0"/>
                    <a:ea typeface="Roboto" panose="02000000000000000000" pitchFamily="2" charset="0"/>
                  </a:rPr>
                  <a:t>     MUỐI</a:t>
                </a:r>
                <a:endParaRPr lang="en-US" sz="4000" b="1">
                  <a:latin typeface="Times New Roman" panose="02020603050405020304" pitchFamily="18" charset="0"/>
                  <a:ea typeface="Roboto" panose="02000000000000000000" pitchFamily="2" charset="0"/>
                </a:endParaRPr>
              </a:p>
            </p:txBody>
          </p:sp>
        </mc:Choice>
        <mc:Fallback>
          <p:sp>
            <p:nvSpPr>
              <p:cNvPr id="2" name="Rounded Rectangle 1"/>
              <p:cNvSpPr>
                <a:spLocks noRot="1" noChangeAspect="1" noMove="1" noResize="1" noEditPoints="1" noAdjustHandles="1" noChangeArrowheads="1" noChangeShapeType="1" noTextEdit="1"/>
              </p:cNvSpPr>
              <p:nvPr/>
            </p:nvSpPr>
            <p:spPr>
              <a:xfrm>
                <a:off x="4265882" y="7649379"/>
                <a:ext cx="11099304" cy="1670720"/>
              </a:xfrm>
              <a:prstGeom prst="roundRect">
                <a:avLst/>
              </a:prstGeom>
              <a:blipFill rotWithShape="1">
                <a:blip r:embed="rId1"/>
                <a:stretch>
                  <a:fillRect l="-5" t="-10" r="1" b="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grpSp>
        <p:nvGrpSpPr>
          <p:cNvPr id="3" name="Group 2"/>
          <p:cNvGrpSpPr/>
          <p:nvPr/>
        </p:nvGrpSpPr>
        <p:grpSpPr>
          <a:xfrm>
            <a:off x="-10886" y="0"/>
            <a:ext cx="3205844" cy="11159684"/>
            <a:chOff x="0" y="5443"/>
            <a:chExt cx="3205844" cy="11159684"/>
          </a:xfrm>
        </p:grpSpPr>
        <p:sp>
          <p:nvSpPr>
            <p:cNvPr id="4" name="Rounded Rectangle 3"/>
            <p:cNvSpPr/>
            <p:nvPr/>
          </p:nvSpPr>
          <p:spPr>
            <a:xfrm>
              <a:off x="879022" y="348343"/>
              <a:ext cx="1447800" cy="10816784"/>
            </a:xfrm>
            <a:prstGeom prst="round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3"/>
              <a:ext cx="3205844" cy="2394857"/>
            </a:xfrm>
            <a:prstGeom prst="ellipse">
              <a:avLst/>
            </a:prstGeom>
          </p:spPr>
        </p:pic>
      </p:grpSp>
      <p:sp>
        <p:nvSpPr>
          <p:cNvPr id="6" name="TextBox 5"/>
          <p:cNvSpPr txBox="1"/>
          <p:nvPr/>
        </p:nvSpPr>
        <p:spPr>
          <a:xfrm>
            <a:off x="3639209" y="364003"/>
            <a:ext cx="9862457" cy="864467"/>
          </a:xfrm>
          <a:prstGeom prst="rect">
            <a:avLst/>
          </a:prstGeom>
          <a:noFill/>
          <a:ln w="57150">
            <a:solidFill>
              <a:srgbClr val="47C681"/>
            </a:solidFill>
            <a:prstDash val="dash"/>
          </a:ln>
        </p:spPr>
        <p:txBody>
          <a:bodyPr wrap="square" rtlCol="0">
            <a:spAutoFit/>
          </a:bodyPr>
          <a:lstStyle/>
          <a:p>
            <a:pPr algn="just">
              <a:lnSpc>
                <a:spcPct val="150000"/>
              </a:lnSpc>
            </a:pPr>
            <a:r>
              <a:rPr lang="en-US" sz="3800" smtClean="0">
                <a:latin typeface="Times New Roman" panose="02020603050405020304" pitchFamily="18" charset="0"/>
                <a:ea typeface="Roboto" panose="02000000000000000000" pitchFamily="2" charset="0"/>
              </a:rPr>
              <a:t>Hoàn thành các phương trình phản ứng sau:</a:t>
            </a:r>
            <a:endParaRPr lang="en-US" sz="38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7" name="TextBox 6"/>
              <p:cNvSpPr txBox="1"/>
              <p:nvPr/>
            </p:nvSpPr>
            <p:spPr>
              <a:xfrm>
                <a:off x="3205844" y="2019300"/>
                <a:ext cx="4419600" cy="3600986"/>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Fe    +    Cl</a:t>
                </a:r>
                <a:r>
                  <a:rPr lang="en-US" sz="3800" baseline="-25000" smtClean="0">
                    <a:latin typeface="Times New Roman" panose="02020603050405020304" pitchFamily="18" charset="0"/>
                    <a:ea typeface="Roboto" panose="02000000000000000000" pitchFamily="2" charset="0"/>
                  </a:rPr>
                  <a:t>2 </a:t>
                </a:r>
                <a:r>
                  <a:rPr lang="en-US" sz="3800" smtClean="0">
                    <a:latin typeface="Times New Roman" panose="02020603050405020304" pitchFamily="18" charset="0"/>
                    <a:ea typeface="Roboto" panose="02000000000000000000" pitchFamily="2" charset="0"/>
                  </a:rPr>
                  <a:t>  </a:t>
                </a:r>
                <a14:m>
                  <m:oMath xmlns:m="http://schemas.openxmlformats.org/officeDocument/2006/math">
                    <m:r>
                      <a:rPr lang="en-US" sz="3800" i="1" smtClean="0">
                        <a:latin typeface="Cambria Math" panose="02040503050406030204" pitchFamily="18" charset="0"/>
                        <a:ea typeface="Cambria Math" panose="02040503050406030204" pitchFamily="18" charset="0"/>
                      </a:rPr>
                      <m:t>→</m:t>
                    </m:r>
                  </m:oMath>
                </a14:m>
                <a:r>
                  <a:rPr lang="en-US" sz="3800" smtClean="0">
                    <a:latin typeface="Times New Roman" panose="02020603050405020304" pitchFamily="18" charset="0"/>
                    <a:ea typeface="Roboto" panose="02000000000000000000" pitchFamily="2" charset="0"/>
                  </a:rPr>
                  <a:t>  </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Na    +   Cl</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K    +   S</a:t>
                </a:r>
                <a:r>
                  <a:rPr lang="en-US" sz="3800" baseline="-25000" smtClean="0">
                    <a:latin typeface="Times New Roman" panose="02020603050405020304" pitchFamily="18" charset="0"/>
                    <a:ea typeface="Roboto" panose="02000000000000000000" pitchFamily="2" charset="0"/>
                  </a:rPr>
                  <a:t> </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b="0" i="1"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Al     +   S</a:t>
                </a:r>
                <a14:m>
                  <m:oMath xmlns:m="http://schemas.openxmlformats.org/officeDocument/2006/math">
                    <m:r>
                      <a:rPr lang="en-US" sz="3800" b="0" i="0" smtClean="0">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m:t>
                    </m:r>
                  </m:oMath>
                </a14:m>
                <a:endParaRPr lang="en-US" sz="3800">
                  <a:latin typeface="Times New Roman" panose="02020603050405020304" pitchFamily="18" charset="0"/>
                  <a:ea typeface="Roboto"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3205844" y="2019300"/>
                <a:ext cx="4419600" cy="3600986"/>
              </a:xfrm>
              <a:prstGeom prst="rect">
                <a:avLst/>
              </a:prstGeom>
              <a:blipFill rotWithShape="1">
                <a:blip r:embed="rId3"/>
                <a:stretch>
                  <a:fillRect l="-439" t="-529" r="-423" b="-514"/>
                </a:stretch>
              </a:blipFill>
              <a:ln w="38100">
                <a:solidFill>
                  <a:srgbClr val="A6C7FB"/>
                </a:solidFill>
                <a:prstDash val="sysDash"/>
              </a:ln>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8430986" y="1606033"/>
                <a:ext cx="6934200" cy="5136021"/>
              </a:xfrm>
              <a:prstGeom prst="rect">
                <a:avLst/>
              </a:prstGeom>
              <a:noFill/>
              <a:ln w="38100">
                <a:solidFill>
                  <a:srgbClr val="A6C7FB"/>
                </a:solidFill>
                <a:prstDash val="sysDash"/>
              </a:ln>
            </p:spPr>
            <p:txBody>
              <a:bodyPr wrap="square" rtlCol="0">
                <a:spAutoFit/>
              </a:bodyPr>
              <a:lstStyle/>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2Fe    +    3Cl</a:t>
                </a:r>
                <a:r>
                  <a:rPr lang="en-US" sz="3800" baseline="-25000" smtClean="0">
                    <a:latin typeface="Times New Roman" panose="02020603050405020304" pitchFamily="18" charset="0"/>
                    <a:ea typeface="Roboto" panose="02000000000000000000" pitchFamily="2" charset="0"/>
                  </a:rPr>
                  <a:t>2 </a:t>
                </a:r>
                <a:r>
                  <a:rPr lang="en-US" sz="38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smtClean="0">
                            <a:latin typeface="Cambria Math" panose="02040503050406030204" pitchFamily="18" charset="0"/>
                            <a:ea typeface="Roboto" panose="02000000000000000000" pitchFamily="2" charset="0"/>
                          </a:rPr>
                        </m:ctrlPr>
                      </m:groupChrPr>
                      <m:e>
                        <m:sSup>
                          <m:sSupPr>
                            <m:ctrlPr>
                              <a:rPr lang="en-US" sz="3800" i="1" smtClean="0">
                                <a:latin typeface="Cambria Math" panose="02040503050406030204" pitchFamily="18" charset="0"/>
                                <a:ea typeface="Roboto" panose="02000000000000000000" pitchFamily="2" charset="0"/>
                              </a:rPr>
                            </m:ctrlPr>
                          </m:sSupPr>
                          <m:e>
                            <m:r>
                              <a:rPr lang="en-US" sz="3800" b="0" i="1" smtClean="0">
                                <a:latin typeface="Cambria Math" panose="02040503050406030204" pitchFamily="18" charset="0"/>
                                <a:ea typeface="Roboto" panose="02000000000000000000" pitchFamily="2" charset="0"/>
                              </a:rPr>
                              <m:t>𝑡</m:t>
                            </m:r>
                          </m:e>
                          <m:sup>
                            <m:r>
                              <a:rPr lang="en-US" sz="3800" b="0" i="1" smtClean="0">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2FeCl</a:t>
                </a:r>
                <a:r>
                  <a:rPr lang="en-US" sz="3800" baseline="-25000" smtClean="0">
                    <a:latin typeface="Times New Roman" panose="02020603050405020304" pitchFamily="18" charset="0"/>
                    <a:ea typeface="Roboto" panose="02000000000000000000" pitchFamily="2" charset="0"/>
                  </a:rPr>
                  <a:t>3</a:t>
                </a:r>
                <a:r>
                  <a:rPr lang="en-US" sz="3800" smtClean="0">
                    <a:latin typeface="Times New Roman" panose="02020603050405020304" pitchFamily="18" charset="0"/>
                    <a:ea typeface="Roboto" panose="02000000000000000000" pitchFamily="2" charset="0"/>
                  </a:rPr>
                  <a:t>    </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Na      +   Cl</a:t>
                </a:r>
                <a:r>
                  <a:rPr lang="en-US" sz="3800" baseline="-25000" smtClean="0">
                    <a:latin typeface="Times New Roman" panose="02020603050405020304" pitchFamily="18" charset="0"/>
                    <a:ea typeface="Roboto" panose="02000000000000000000" pitchFamily="2" charset="0"/>
                  </a:rPr>
                  <a:t>2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NaCl</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2K      +   S</a:t>
                </a:r>
                <a:r>
                  <a:rPr lang="en-US" sz="3800" baseline="-250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K</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S</a:t>
                </a:r>
                <a:endParaRPr lang="en-US" sz="3800" smtClean="0">
                  <a:latin typeface="Times New Roman" panose="02020603050405020304" pitchFamily="18" charset="0"/>
                  <a:ea typeface="Roboto" panose="02000000000000000000" pitchFamily="2" charset="0"/>
                </a:endParaRPr>
              </a:p>
              <a:p>
                <a:pPr marL="342900" indent="-342900" algn="just">
                  <a:lnSpc>
                    <a:spcPct val="150000"/>
                  </a:lnSpc>
                  <a:buAutoNum type="arabicPeriod"/>
                </a:pPr>
                <a:r>
                  <a:rPr lang="en-US" sz="3800" smtClean="0">
                    <a:latin typeface="Times New Roman" panose="02020603050405020304" pitchFamily="18" charset="0"/>
                    <a:ea typeface="Roboto" panose="02000000000000000000" pitchFamily="2" charset="0"/>
                  </a:rPr>
                  <a:t>   2Al     +   3S</a:t>
                </a:r>
                <a:r>
                  <a:rPr lang="en-US" sz="3800" baseline="-250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800" i="1">
                            <a:latin typeface="Cambria Math" panose="02040503050406030204" pitchFamily="18" charset="0"/>
                            <a:ea typeface="Roboto" panose="02000000000000000000" pitchFamily="2" charset="0"/>
                          </a:rPr>
                        </m:ctrlPr>
                      </m:groupChrPr>
                      <m:e>
                        <m:sSup>
                          <m:sSupPr>
                            <m:ctrlPr>
                              <a:rPr lang="en-US" sz="3800" i="1">
                                <a:latin typeface="Cambria Math" panose="02040503050406030204" pitchFamily="18" charset="0"/>
                                <a:ea typeface="Roboto" panose="02000000000000000000" pitchFamily="2" charset="0"/>
                              </a:rPr>
                            </m:ctrlPr>
                          </m:sSupPr>
                          <m:e>
                            <m:r>
                              <a:rPr lang="en-US" sz="3800" i="1">
                                <a:latin typeface="Cambria Math" panose="02040503050406030204" pitchFamily="18" charset="0"/>
                                <a:ea typeface="Roboto" panose="02000000000000000000" pitchFamily="2" charset="0"/>
                              </a:rPr>
                              <m:t>𝑡</m:t>
                            </m:r>
                          </m:e>
                          <m:sup>
                            <m:r>
                              <a:rPr lang="en-US" sz="3800" i="1">
                                <a:latin typeface="Cambria Math" panose="02040503050406030204" pitchFamily="18" charset="0"/>
                                <a:ea typeface="Roboto" panose="02000000000000000000" pitchFamily="2" charset="0"/>
                              </a:rPr>
                              <m:t>𝑜</m:t>
                            </m:r>
                          </m:sup>
                        </m:sSup>
                      </m:e>
                    </m:groupChr>
                  </m:oMath>
                </a14:m>
                <a:r>
                  <a:rPr lang="en-US" sz="3800" smtClean="0">
                    <a:latin typeface="Times New Roman" panose="02020603050405020304" pitchFamily="18" charset="0"/>
                    <a:ea typeface="Roboto" panose="02000000000000000000" pitchFamily="2" charset="0"/>
                  </a:rPr>
                  <a:t>       Al</a:t>
                </a:r>
                <a:r>
                  <a:rPr lang="en-US" sz="3800" baseline="-25000" smtClean="0">
                    <a:latin typeface="Times New Roman" panose="02020603050405020304" pitchFamily="18" charset="0"/>
                    <a:ea typeface="Roboto" panose="02000000000000000000" pitchFamily="2" charset="0"/>
                  </a:rPr>
                  <a:t>2</a:t>
                </a:r>
                <a:r>
                  <a:rPr lang="en-US" sz="3800" smtClean="0">
                    <a:latin typeface="Times New Roman" panose="02020603050405020304" pitchFamily="18" charset="0"/>
                    <a:ea typeface="Roboto" panose="02000000000000000000" pitchFamily="2" charset="0"/>
                  </a:rPr>
                  <a:t>S</a:t>
                </a:r>
                <a:r>
                  <a:rPr lang="en-US" sz="3800" baseline="-25000" smtClean="0">
                    <a:latin typeface="Times New Roman" panose="02020603050405020304" pitchFamily="18" charset="0"/>
                    <a:ea typeface="Roboto" panose="02000000000000000000" pitchFamily="2" charset="0"/>
                  </a:rPr>
                  <a:t>3</a:t>
                </a:r>
                <a:endParaRPr lang="en-US" sz="3800">
                  <a:latin typeface="Times New Roman" panose="02020603050405020304" pitchFamily="18" charset="0"/>
                  <a:ea typeface="Roboto" panose="02000000000000000000" pitchFamily="2"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8430986" y="1606033"/>
                <a:ext cx="6934200" cy="5136021"/>
              </a:xfrm>
              <a:prstGeom prst="rect">
                <a:avLst/>
              </a:prstGeom>
              <a:blipFill rotWithShape="1">
                <a:blip r:embed="rId4"/>
                <a:stretch>
                  <a:fillRect l="-276" t="-373" r="-273" b="-366"/>
                </a:stretch>
              </a:blipFill>
              <a:ln w="38100">
                <a:solidFill>
                  <a:srgbClr val="A6C7FB"/>
                </a:solidFill>
                <a:prstDash val="sysDash"/>
              </a:ln>
            </p:spPr>
            <p:txBody>
              <a:bodyPr/>
              <a:lstStyle/>
              <a:p>
                <a:r>
                  <a:rPr lang="en-US" altLang="en-US">
                    <a:noFill/>
                  </a:rPr>
                  <a:t> </a:t>
                </a:r>
              </a:p>
            </p:txBody>
          </p:sp>
        </mc:Fallback>
      </mc:AlternateContent>
      <p:sp>
        <p:nvSpPr>
          <p:cNvPr id="9" name="Rounded Rectangle 8"/>
          <p:cNvSpPr/>
          <p:nvPr/>
        </p:nvSpPr>
        <p:spPr>
          <a:xfrm>
            <a:off x="12788652" y="1834633"/>
            <a:ext cx="1966934" cy="4724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4907986" y="3635126"/>
            <a:ext cx="1143000" cy="1056644"/>
          </a:xfrm>
          <a:prstGeom prst="rightArrow">
            <a:avLst/>
          </a:prstGeom>
          <a:solidFill>
            <a:srgbClr val="A6C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205124" y="3848100"/>
            <a:ext cx="1854996" cy="800219"/>
          </a:xfrm>
          <a:prstGeom prst="rect">
            <a:avLst/>
          </a:prstGeom>
          <a:noFill/>
          <a:ln w="38100">
            <a:solidFill>
              <a:srgbClr val="A6C7FB"/>
            </a:solidFill>
          </a:ln>
        </p:spPr>
        <p:txBody>
          <a:bodyPr wrap="none">
            <a:spAutoFit/>
          </a:bodyPr>
          <a:lstStyle/>
          <a:p>
            <a:pPr algn="ctr"/>
            <a:r>
              <a:rPr lang="en-US" sz="4600" b="1">
                <a:latin typeface="Times New Roman" panose="02020603050405020304" pitchFamily="18" charset="0"/>
                <a:ea typeface="Roboto" panose="02000000000000000000" pitchFamily="2" charset="0"/>
              </a:rPr>
              <a:t>MUỐI</a:t>
            </a:r>
            <a:endParaRPr lang="en-US" sz="4600" b="1">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00297" y="5598287"/>
            <a:ext cx="4876802" cy="4193379"/>
          </a:xfrm>
          <a:prstGeom prst="roundRect">
            <a:avLst/>
          </a:prstGeom>
          <a:noFill/>
          <a:ln w="38100">
            <a:solidFill>
              <a:srgbClr val="A6C7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ea typeface="Roboto" panose="02000000000000000000" pitchFamily="2" charset="0"/>
              </a:rPr>
              <a:t>Theo em khi cho  Sodium vào nước xảy ra sự biến đổi vật lí hay sự biến đổi hóa học? Vì sao dung dịch trong chậu lại chuyển thành màu hồng?.</a:t>
            </a:r>
            <a:endParaRPr lang="en-US" sz="3200">
              <a:solidFill>
                <a:schemeClr val="tx1"/>
              </a:solidFill>
              <a:latin typeface="Times New Roman" panose="02020603050405020304" pitchFamily="18" charset="0"/>
              <a:ea typeface="Roboto" panose="02000000000000000000" pitchFamily="2" charset="0"/>
            </a:endParaRPr>
          </a:p>
        </p:txBody>
      </p:sp>
      <p:sp>
        <p:nvSpPr>
          <p:cNvPr id="10" name="Rectangle 9"/>
          <p:cNvSpPr/>
          <p:nvPr/>
        </p:nvSpPr>
        <p:spPr>
          <a:xfrm>
            <a:off x="9144000" y="6237762"/>
            <a:ext cx="8420101" cy="2554545"/>
          </a:xfrm>
          <a:prstGeom prst="rect">
            <a:avLst/>
          </a:prstGeom>
          <a:noFill/>
          <a:ln w="38100">
            <a:solidFill>
              <a:srgbClr val="A6C7FB"/>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a:latin typeface="Times New Roman" panose="02020603050405020304" pitchFamily="18" charset="0"/>
                <a:ea typeface="Roboto" panose="02000000000000000000" pitchFamily="2" charset="0"/>
              </a:rPr>
              <a:t>Khi cho mẩu sodium vào nước xảy ra quá trình biến đổi hóa học. Trong chậu thủy tinh chuyển sang màu hồng vì dung dịch trong chậu là sodium </a:t>
            </a:r>
            <a:r>
              <a:rPr lang="en-US" sz="3200">
                <a:latin typeface="Times New Roman" panose="02020603050405020304" pitchFamily="18" charset="0"/>
                <a:ea typeface="Roboto" panose="02000000000000000000" pitchFamily="2" charset="0"/>
              </a:rPr>
              <a:t>hydroxide </a:t>
            </a:r>
            <a:r>
              <a:rPr lang="en-US" sz="3200" smtClean="0">
                <a:latin typeface="Times New Roman" panose="02020603050405020304" pitchFamily="18" charset="0"/>
                <a:ea typeface="Roboto" panose="02000000000000000000" pitchFamily="2" charset="0"/>
              </a:rPr>
              <a:t>(là một base) làm </a:t>
            </a:r>
            <a:r>
              <a:rPr lang="en-US" sz="3200">
                <a:latin typeface="Times New Roman" panose="02020603050405020304" pitchFamily="18" charset="0"/>
                <a:ea typeface="Roboto" panose="02000000000000000000" pitchFamily="2" charset="0"/>
              </a:rPr>
              <a:t>phenolphthalein chuyển </a:t>
            </a:r>
            <a:r>
              <a:rPr lang="en-US" sz="3200">
                <a:latin typeface="Times New Roman" panose="02020603050405020304" pitchFamily="18" charset="0"/>
                <a:ea typeface="Roboto" panose="02000000000000000000" pitchFamily="2" charset="0"/>
              </a:rPr>
              <a:t>sang </a:t>
            </a:r>
            <a:r>
              <a:rPr lang="en-US" sz="3200" smtClean="0">
                <a:latin typeface="Times New Roman" panose="02020603050405020304" pitchFamily="18" charset="0"/>
                <a:ea typeface="Roboto" panose="02000000000000000000" pitchFamily="2" charset="0"/>
              </a:rPr>
              <a:t>màu hồng</a:t>
            </a:r>
            <a:endParaRPr lang="en-US" sz="3200">
              <a:latin typeface="Times New Roman" panose="02020603050405020304" pitchFamily="18" charset="0"/>
              <a:ea typeface="Roboto" panose="02000000000000000000" pitchFamily="2" charset="0"/>
            </a:endParaRPr>
          </a:p>
        </p:txBody>
      </p:sp>
      <p:sp>
        <p:nvSpPr>
          <p:cNvPr id="11" name="Right Arrow 10"/>
          <p:cNvSpPr/>
          <p:nvPr/>
        </p:nvSpPr>
        <p:spPr>
          <a:xfrm>
            <a:off x="7848597" y="6953289"/>
            <a:ext cx="1104901" cy="1027476"/>
          </a:xfrm>
          <a:prstGeom prst="rightArrow">
            <a:avLst/>
          </a:prstGeom>
          <a:noFill/>
          <a:ln w="57150">
            <a:solidFill>
              <a:srgbClr val="A6C7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79855" y="125730"/>
            <a:ext cx="15325725" cy="829945"/>
          </a:xfrm>
          <a:prstGeom prst="rect">
            <a:avLst/>
          </a:prstGeom>
          <a:noFill/>
        </p:spPr>
        <p:txBody>
          <a:bodyPr wrap="square" rtlCol="0">
            <a:spAutoFit/>
          </a:bodyPr>
          <a:lstStyle/>
          <a:p>
            <a:r>
              <a:rPr lang="en-US" sz="4800" b="1" smtClean="0">
                <a:latin typeface="Times New Roman" panose="02020603050405020304" pitchFamily="18" charset="0"/>
                <a:ea typeface="Roboto" panose="02000000000000000000" pitchFamily="2" charset="0"/>
              </a:rPr>
              <a:t>PHẢN ỨNG CỦA MỘT SỐ KIM LOẠI VỚI NƯỚC</a:t>
            </a:r>
            <a:endParaRPr lang="en-US" sz="4800" b="1">
              <a:latin typeface="Times New Roman" panose="02020603050405020304" pitchFamily="18" charset="0"/>
              <a:ea typeface="Roboto" panose="02000000000000000000" pitchFamily="2" charset="0"/>
            </a:endParaRPr>
          </a:p>
        </p:txBody>
      </p:sp>
      <p:sp>
        <p:nvSpPr>
          <p:cNvPr id="3" name="TextBox 2"/>
          <p:cNvSpPr txBox="1"/>
          <p:nvPr/>
        </p:nvSpPr>
        <p:spPr>
          <a:xfrm>
            <a:off x="1447800" y="842306"/>
            <a:ext cx="16459200" cy="1138773"/>
          </a:xfrm>
          <a:prstGeom prst="rect">
            <a:avLst/>
          </a:prstGeom>
          <a:noFill/>
        </p:spPr>
        <p:txBody>
          <a:bodyPr wrap="square" rtlCol="0">
            <a:spAutoFit/>
          </a:bodyPr>
          <a:lstStyle/>
          <a:p>
            <a:pPr algn="just"/>
            <a:r>
              <a:rPr lang="en-US" sz="3400" smtClean="0">
                <a:latin typeface="Times New Roman" panose="02020603050405020304" pitchFamily="18" charset="0"/>
                <a:ea typeface="Roboto" panose="02000000000000000000" pitchFamily="2" charset="0"/>
              </a:rPr>
              <a:t>Quan sát thí nghiệm giữa sodium với nước, nhận xét hiện tượng và viết phương trình phản ứng xảy ra?</a:t>
            </a:r>
            <a:endParaRPr lang="en-US" sz="3400">
              <a:latin typeface="Times New Roman" panose="02020603050405020304" pitchFamily="18" charset="0"/>
              <a:ea typeface="Roboto" panose="02000000000000000000" pitchFamily="2" charset="0"/>
            </a:endParaRPr>
          </a:p>
        </p:txBody>
      </p:sp>
      <p:sp>
        <p:nvSpPr>
          <p:cNvPr id="5" name="Rounded Rectangle 4"/>
          <p:cNvSpPr/>
          <p:nvPr/>
        </p:nvSpPr>
        <p:spPr>
          <a:xfrm>
            <a:off x="1524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66999" y="2160723"/>
            <a:ext cx="12573001" cy="1660525"/>
          </a:xfrm>
          <a:prstGeom prst="rect">
            <a:avLst/>
          </a:prstGeom>
          <a:noFill/>
          <a:ln w="38100">
            <a:solidFill>
              <a:srgbClr val="FFCCCC"/>
            </a:solidFill>
            <a:prstDash val="sysDash"/>
          </a:ln>
        </p:spPr>
        <p:txBody>
          <a:bodyPr wrap="square" rtlCol="0">
            <a:spAutoFit/>
          </a:bodyPr>
          <a:lstStyle/>
          <a:p>
            <a:pPr algn="just">
              <a:lnSpc>
                <a:spcPct val="150000"/>
              </a:lnSpc>
            </a:pPr>
            <a:r>
              <a:rPr lang="en-US" sz="3400" smtClean="0">
                <a:latin typeface="Times New Roman" panose="02020603050405020304" pitchFamily="18" charset="0"/>
                <a:ea typeface="Roboto" panose="02000000000000000000" pitchFamily="2" charset="0"/>
              </a:rPr>
              <a:t>Hiện tượng: Mẩu sodium vo tròn, di chuyển động trên mặt nước và tan dần Copper thời nước trong chậu chuyển thành màu hồng.</a:t>
            </a:r>
            <a:endParaRPr lang="en-US" sz="34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7" name="TextBox 6"/>
              <p:cNvSpPr txBox="1"/>
              <p:nvPr/>
            </p:nvSpPr>
            <p:spPr>
              <a:xfrm>
                <a:off x="4838698" y="4151066"/>
                <a:ext cx="8229601" cy="905056"/>
              </a:xfrm>
              <a:prstGeom prst="rect">
                <a:avLst/>
              </a:prstGeom>
              <a:noFill/>
              <a:ln w="38100">
                <a:solidFill>
                  <a:srgbClr val="FFCCCC"/>
                </a:solidFill>
                <a:prstDash val="sysDash"/>
              </a:ln>
            </p:spPr>
            <p:txBody>
              <a:bodyPr wrap="square" rtlCol="0">
                <a:spAutoFit/>
              </a:bodyPr>
              <a:lstStyle/>
              <a:p>
                <a:pPr algn="ctr">
                  <a:lnSpc>
                    <a:spcPct val="150000"/>
                  </a:lnSpc>
                </a:pPr>
                <a:r>
                  <a:rPr lang="en-US" sz="4000" smtClean="0">
                    <a:latin typeface="Times New Roman" panose="02020603050405020304" pitchFamily="18" charset="0"/>
                    <a:ea typeface="Roboto" panose="02000000000000000000" pitchFamily="2" charset="0"/>
                  </a:rPr>
                  <a:t>Na   +   H</a:t>
                </a:r>
                <a:r>
                  <a:rPr lang="en-US" sz="4000" baseline="-25000" smtClean="0">
                    <a:latin typeface="Times New Roman" panose="02020603050405020304" pitchFamily="18" charset="0"/>
                    <a:ea typeface="Roboto" panose="02000000000000000000" pitchFamily="2" charset="0"/>
                  </a:rPr>
                  <a:t>2</a:t>
                </a:r>
                <a:r>
                  <a:rPr lang="en-US" sz="4000" smtClean="0">
                    <a:latin typeface="Times New Roman" panose="02020603050405020304" pitchFamily="18" charset="0"/>
                    <a:ea typeface="Roboto" panose="02000000000000000000" pitchFamily="2" charset="0"/>
                  </a:rPr>
                  <a:t>O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smtClean="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NaOH    +  H</a:t>
                </a:r>
                <a:r>
                  <a:rPr lang="en-US" sz="4000" baseline="-25000" smtClean="0">
                    <a:latin typeface="Times New Roman" panose="02020603050405020304" pitchFamily="18" charset="0"/>
                    <a:ea typeface="Roboto" panose="02000000000000000000" pitchFamily="2" charset="0"/>
                  </a:rPr>
                  <a:t>2</a:t>
                </a:r>
                <a:r>
                  <a:rPr lang="en-US" sz="4000" smtClean="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a:latin typeface="Times New Roman" panose="02020603050405020304" pitchFamily="18" charset="0"/>
                  <a:ea typeface="Roboto"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838698" y="4151066"/>
                <a:ext cx="8229601" cy="905056"/>
              </a:xfrm>
              <a:prstGeom prst="rect">
                <a:avLst/>
              </a:prstGeom>
              <a:blipFill rotWithShape="1">
                <a:blip r:embed="rId1"/>
                <a:stretch>
                  <a:fillRect l="-239" t="-2113" r="-224" b="-17302"/>
                </a:stretch>
              </a:blipFill>
              <a:ln w="38100">
                <a:solidFill>
                  <a:srgbClr val="FFCCCC"/>
                </a:solidFill>
                <a:prstDash val="sysDash"/>
              </a:ln>
            </p:spPr>
            <p:txBody>
              <a:bodyPr/>
              <a:lstStyle/>
              <a:p>
                <a:r>
                  <a:rPr lang="en-US" altLang="en-US">
                    <a:noFill/>
                  </a:rPr>
                  <a:t> </a:t>
                </a:r>
              </a:p>
            </p:txBody>
          </p:sp>
        </mc:Fallback>
      </mc:AlternateContent>
      <p:pic>
        <p:nvPicPr>
          <p:cNvPr id="4" name="Natri tác dụng với nước">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2345864" y="2160723"/>
            <a:ext cx="15288992" cy="797766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117" t="3312" r="12542" b="6611"/>
          <a:stretch>
            <a:fillRect/>
          </a:stretch>
        </p:blipFill>
        <p:spPr>
          <a:xfrm>
            <a:off x="-76201" y="7297615"/>
            <a:ext cx="2743199" cy="2989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md type="call" cmd="stop">
                                      <p:cBhvr>
                                        <p:cTn id="15" dur="1">
                                          <p:stCondLst>
                                            <p:cond delay="499"/>
                                          </p:stCondLst>
                                        </p:cTn>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4"/>
                </p:tgtEl>
              </p:cMediaNode>
            </p:video>
          </p:childTnLst>
        </p:cTn>
      </p:par>
    </p:tnLst>
    <p:bldLst>
      <p:bldP spid="9" grpId="0" animBg="1"/>
      <p:bldP spid="10" grpId="0" animBg="1"/>
      <p:bldP spid="11" grpId="0" animBg="1"/>
      <p:bldP spid="6" grpId="0" bldLvl="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18117" t="3312" r="12542" b="6611"/>
          <a:stretch>
            <a:fillRect/>
          </a:stretch>
        </p:blipFill>
        <p:spPr>
          <a:xfrm>
            <a:off x="-304800" y="7446705"/>
            <a:ext cx="2743199" cy="2989385"/>
          </a:xfrm>
          <a:prstGeom prst="rect">
            <a:avLst/>
          </a:prstGeom>
        </p:spPr>
      </p:pic>
      <p:sp>
        <p:nvSpPr>
          <p:cNvPr id="4" name="TextBox 3"/>
          <p:cNvSpPr txBox="1"/>
          <p:nvPr/>
        </p:nvSpPr>
        <p:spPr>
          <a:xfrm>
            <a:off x="3133317" y="597767"/>
            <a:ext cx="13258800" cy="1261884"/>
          </a:xfrm>
          <a:prstGeom prst="rect">
            <a:avLst/>
          </a:prstGeom>
          <a:noFill/>
        </p:spPr>
        <p:txBody>
          <a:bodyPr wrap="square" rtlCol="0">
            <a:spAutoFit/>
          </a:bodyPr>
          <a:lstStyle/>
          <a:p>
            <a:pPr algn="just"/>
            <a:r>
              <a:rPr lang="en-US" sz="3800" smtClean="0">
                <a:latin typeface="Times New Roman" panose="02020603050405020304" pitchFamily="18" charset="0"/>
                <a:ea typeface="Roboto" panose="02000000000000000000" pitchFamily="2" charset="0"/>
              </a:rPr>
              <a:t>Một số kim loại tác dụng với nước ở nhiệt độ cao như Fe, Zn, Mg…tạo thành oxide và hydrogen</a:t>
            </a:r>
            <a:endParaRPr lang="en-US" sz="38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5" name="TextBox 4"/>
              <p:cNvSpPr txBox="1"/>
              <p:nvPr/>
            </p:nvSpPr>
            <p:spPr>
              <a:xfrm>
                <a:off x="3917089" y="2239792"/>
                <a:ext cx="10287000" cy="888833"/>
              </a:xfrm>
              <a:prstGeom prst="rect">
                <a:avLst/>
              </a:prstGeom>
              <a:noFill/>
            </p:spPr>
            <p:txBody>
              <a:bodyPr wrap="square" rtlCol="0">
                <a:spAutoFit/>
              </a:bodyPr>
              <a:lstStyle/>
              <a:p>
                <a:pPr algn="ctr"/>
                <a:r>
                  <a:rPr lang="en-US" sz="3600" smtClean="0">
                    <a:latin typeface="Times New Roman" panose="02020603050405020304" pitchFamily="18" charset="0"/>
                    <a:ea typeface="Roboto" panose="02000000000000000000" pitchFamily="2" charset="0"/>
                  </a:rPr>
                  <a:t>Zn    +    H</a:t>
                </a:r>
                <a:r>
                  <a:rPr lang="en-US" sz="3600" baseline="-25000" smtClean="0">
                    <a:latin typeface="Times New Roman" panose="02020603050405020304" pitchFamily="18" charset="0"/>
                    <a:ea typeface="Roboto" panose="02000000000000000000" pitchFamily="2" charset="0"/>
                  </a:rPr>
                  <a:t>2</a:t>
                </a:r>
                <a:r>
                  <a:rPr lang="en-US" sz="3600" smtClean="0">
                    <a:latin typeface="Times New Roman" panose="02020603050405020304" pitchFamily="18" charset="0"/>
                    <a:ea typeface="Roboto" panose="02000000000000000000" pitchFamily="2" charset="0"/>
                  </a:rPr>
                  <a:t>O </a:t>
                </a:r>
                <a:r>
                  <a:rPr lang="en-US" sz="3600" baseline="-25000" smtClean="0">
                    <a:latin typeface="Times New Roman" panose="02020603050405020304" pitchFamily="18" charset="0"/>
                    <a:ea typeface="Roboto" panose="02000000000000000000" pitchFamily="2" charset="0"/>
                  </a:rPr>
                  <a:t>(hơi)</a:t>
                </a:r>
                <a:r>
                  <a:rPr lang="en-US" sz="36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600" i="1" smtClean="0">
                            <a:latin typeface="Cambria Math" panose="02040503050406030204" pitchFamily="18" charset="0"/>
                            <a:ea typeface="Roboto" panose="02000000000000000000" pitchFamily="2" charset="0"/>
                          </a:rPr>
                        </m:ctrlPr>
                      </m:groupChrPr>
                      <m:e>
                        <m:sSup>
                          <m:sSupPr>
                            <m:ctrlPr>
                              <a:rPr lang="en-US" sz="3600" i="1" smtClean="0">
                                <a:latin typeface="Cambria Math" panose="02040503050406030204" pitchFamily="18" charset="0"/>
                                <a:ea typeface="Roboto" panose="02000000000000000000" pitchFamily="2" charset="0"/>
                              </a:rPr>
                            </m:ctrlPr>
                          </m:sSupPr>
                          <m:e>
                            <m:r>
                              <a:rPr lang="en-US" sz="3600" b="0" i="1" smtClean="0">
                                <a:latin typeface="Cambria Math" panose="02040503050406030204" pitchFamily="18" charset="0"/>
                                <a:ea typeface="Roboto" panose="02000000000000000000" pitchFamily="2" charset="0"/>
                              </a:rPr>
                              <m:t>𝑡</m:t>
                            </m:r>
                          </m:e>
                          <m:sup>
                            <m:r>
                              <a:rPr lang="en-US" sz="3600" b="0" i="1" smtClean="0">
                                <a:latin typeface="Cambria Math" panose="02040503050406030204" pitchFamily="18" charset="0"/>
                                <a:ea typeface="Roboto" panose="02000000000000000000" pitchFamily="2" charset="0"/>
                              </a:rPr>
                              <m:t>𝑜</m:t>
                            </m:r>
                          </m:sup>
                        </m:sSup>
                      </m:e>
                    </m:groupChr>
                  </m:oMath>
                </a14:m>
                <a:r>
                  <a:rPr lang="en-US" sz="3600" smtClean="0">
                    <a:latin typeface="Times New Roman" panose="02020603050405020304" pitchFamily="18" charset="0"/>
                    <a:ea typeface="Roboto" panose="02000000000000000000" pitchFamily="2" charset="0"/>
                  </a:rPr>
                  <a:t>  ZnO    +   H</a:t>
                </a:r>
                <a:r>
                  <a:rPr lang="en-US" sz="3600" baseline="-25000" smtClean="0">
                    <a:latin typeface="Times New Roman" panose="02020603050405020304" pitchFamily="18" charset="0"/>
                    <a:ea typeface="Roboto" panose="02000000000000000000" pitchFamily="2" charset="0"/>
                  </a:rPr>
                  <a:t>2</a:t>
                </a:r>
                <a:endParaRPr lang="en-US" sz="3600">
                  <a:latin typeface="Times New Roman" panose="02020603050405020304" pitchFamily="18" charset="0"/>
                  <a:ea typeface="Roboto" panose="02000000000000000000" pitchFamily="2"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3917089" y="2239792"/>
                <a:ext cx="10287000" cy="888833"/>
              </a:xfrm>
              <a:prstGeom prst="rect">
                <a:avLst/>
              </a:prstGeom>
              <a:blipFill rotWithShape="1">
                <a:blip r:embed="rId2"/>
                <a:stretch>
                  <a:fillRect l="-4" t="-17" r="4" b="69"/>
                </a:stretch>
              </a:blipFill>
            </p:spPr>
            <p:txBody>
              <a:bodyPr/>
              <a:lstStyle/>
              <a:p>
                <a:r>
                  <a:rPr lang="en-US" altLang="en-US">
                    <a:noFill/>
                  </a:rPr>
                  <a:t> </a:t>
                </a:r>
              </a:p>
            </p:txBody>
          </p:sp>
        </mc:Fallback>
      </mc:AlternateContent>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000" t="12000" r="32666" b="40000"/>
          <a:stretch>
            <a:fillRect/>
          </a:stretch>
        </p:blipFill>
        <p:spPr>
          <a:xfrm>
            <a:off x="1273627" y="334792"/>
            <a:ext cx="1759952" cy="1508530"/>
          </a:xfrm>
          <a:prstGeom prst="triangle">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4532983"/>
            <a:ext cx="9592938" cy="5529263"/>
          </a:xfrm>
          <a:prstGeom prst="rect">
            <a:avLst/>
          </a:prstGeom>
          <a:ln>
            <a:solidFill>
              <a:srgbClr val="A6C7FB"/>
            </a:solidFill>
          </a:ln>
        </p:spPr>
      </p:pic>
      <p:sp>
        <p:nvSpPr>
          <p:cNvPr id="9" name="TextBox 8"/>
          <p:cNvSpPr txBox="1"/>
          <p:nvPr/>
        </p:nvSpPr>
        <p:spPr>
          <a:xfrm>
            <a:off x="1881902" y="4197048"/>
            <a:ext cx="5694997" cy="2308324"/>
          </a:xfrm>
          <a:prstGeom prst="rect">
            <a:avLst/>
          </a:prstGeom>
          <a:noFill/>
        </p:spPr>
        <p:txBody>
          <a:bodyPr wrap="square" rtlCol="0">
            <a:spAutoFit/>
          </a:bodyPr>
          <a:lstStyle/>
          <a:p>
            <a:pPr algn="just"/>
            <a:r>
              <a:rPr lang="en-US" sz="3600" smtClean="0">
                <a:latin typeface="Times New Roman" panose="02020603050405020304" pitchFamily="18" charset="0"/>
                <a:ea typeface="Roboto" panose="02000000000000000000" pitchFamily="2" charset="0"/>
              </a:rPr>
              <a:t>Quan sát sơ đồ phản ứng giữa sắt và hơi nước ở nhiệt độ cao và viết phương trình phản ứng?</a:t>
            </a:r>
            <a:endParaRPr lang="en-US" sz="36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10" name="TextBox 9"/>
              <p:cNvSpPr txBox="1"/>
              <p:nvPr/>
            </p:nvSpPr>
            <p:spPr>
              <a:xfrm>
                <a:off x="838200" y="6557872"/>
                <a:ext cx="7696200" cy="888833"/>
              </a:xfrm>
              <a:prstGeom prst="rect">
                <a:avLst/>
              </a:prstGeom>
              <a:noFill/>
            </p:spPr>
            <p:txBody>
              <a:bodyPr wrap="square" rtlCol="0">
                <a:spAutoFit/>
              </a:bodyPr>
              <a:lstStyle/>
              <a:p>
                <a:pPr algn="ctr"/>
                <a:r>
                  <a:rPr lang="en-US" sz="3600" smtClean="0">
                    <a:latin typeface="Times New Roman" panose="02020603050405020304" pitchFamily="18" charset="0"/>
                    <a:ea typeface="Roboto" panose="02000000000000000000" pitchFamily="2" charset="0"/>
                  </a:rPr>
                  <a:t>3Fe   +   4 H</a:t>
                </a:r>
                <a:r>
                  <a:rPr lang="en-US" sz="3600" baseline="-25000" smtClean="0">
                    <a:latin typeface="Times New Roman" panose="02020603050405020304" pitchFamily="18" charset="0"/>
                    <a:ea typeface="Roboto" panose="02000000000000000000" pitchFamily="2" charset="0"/>
                  </a:rPr>
                  <a:t>2</a:t>
                </a:r>
                <a:r>
                  <a:rPr lang="en-US" sz="3600" smtClean="0">
                    <a:latin typeface="Times New Roman" panose="02020603050405020304" pitchFamily="18" charset="0"/>
                    <a:ea typeface="Roboto" panose="02000000000000000000" pitchFamily="2" charset="0"/>
                  </a:rPr>
                  <a:t>O</a:t>
                </a:r>
                <a:r>
                  <a:rPr lang="en-US" sz="3600" baseline="-25000" smtClean="0">
                    <a:latin typeface="Times New Roman" panose="02020603050405020304" pitchFamily="18" charset="0"/>
                    <a:ea typeface="Roboto" panose="02000000000000000000" pitchFamily="2" charset="0"/>
                  </a:rPr>
                  <a:t>(hơi)</a:t>
                </a:r>
                <a:r>
                  <a:rPr lang="en-US" sz="3600" smtClean="0">
                    <a:latin typeface="Times New Roman" panose="02020603050405020304" pitchFamily="18" charset="0"/>
                    <a:ea typeface="Roboto" panose="02000000000000000000" pitchFamily="2" charset="0"/>
                  </a:rPr>
                  <a:t>  </a:t>
                </a:r>
                <a14:m>
                  <m:oMath xmlns:m="http://schemas.openxmlformats.org/officeDocument/2006/math">
                    <m:groupChr>
                      <m:groupChrPr>
                        <m:chr m:val="→"/>
                        <m:vertJc m:val="bot"/>
                        <m:ctrlPr>
                          <a:rPr lang="en-US" sz="3600" i="1" smtClean="0">
                            <a:latin typeface="Cambria Math" panose="02040503050406030204" pitchFamily="18" charset="0"/>
                            <a:ea typeface="Roboto" panose="02000000000000000000" pitchFamily="2" charset="0"/>
                          </a:rPr>
                        </m:ctrlPr>
                      </m:groupChrPr>
                      <m:e>
                        <m:sSup>
                          <m:sSupPr>
                            <m:ctrlPr>
                              <a:rPr lang="en-US" sz="3600" i="1" smtClean="0">
                                <a:latin typeface="Cambria Math" panose="02040503050406030204" pitchFamily="18" charset="0"/>
                                <a:ea typeface="Roboto" panose="02000000000000000000" pitchFamily="2" charset="0"/>
                              </a:rPr>
                            </m:ctrlPr>
                          </m:sSupPr>
                          <m:e>
                            <m:r>
                              <a:rPr lang="en-US" sz="3600" b="0" i="1" smtClean="0">
                                <a:latin typeface="Cambria Math" panose="02040503050406030204" pitchFamily="18" charset="0"/>
                                <a:ea typeface="Roboto" panose="02000000000000000000" pitchFamily="2" charset="0"/>
                              </a:rPr>
                              <m:t>𝑡</m:t>
                            </m:r>
                          </m:e>
                          <m:sup>
                            <m:r>
                              <a:rPr lang="en-US" sz="3600" b="0" i="1" smtClean="0">
                                <a:latin typeface="Cambria Math" panose="02040503050406030204" pitchFamily="18" charset="0"/>
                                <a:ea typeface="Roboto" panose="02000000000000000000" pitchFamily="2" charset="0"/>
                              </a:rPr>
                              <m:t>𝑜</m:t>
                            </m:r>
                          </m:sup>
                        </m:sSup>
                      </m:e>
                    </m:groupChr>
                  </m:oMath>
                </a14:m>
                <a:r>
                  <a:rPr lang="en-US" sz="3600" smtClean="0">
                    <a:latin typeface="Times New Roman" panose="02020603050405020304" pitchFamily="18" charset="0"/>
                    <a:ea typeface="Roboto" panose="02000000000000000000" pitchFamily="2" charset="0"/>
                  </a:rPr>
                  <a:t>  Fe</a:t>
                </a:r>
                <a:r>
                  <a:rPr lang="en-US" sz="3600" baseline="-25000" smtClean="0">
                    <a:latin typeface="Times New Roman" panose="02020603050405020304" pitchFamily="18" charset="0"/>
                    <a:ea typeface="Roboto" panose="02000000000000000000" pitchFamily="2" charset="0"/>
                  </a:rPr>
                  <a:t>3</a:t>
                </a:r>
                <a:r>
                  <a:rPr lang="en-US" sz="3600" smtClean="0">
                    <a:latin typeface="Times New Roman" panose="02020603050405020304" pitchFamily="18" charset="0"/>
                    <a:ea typeface="Roboto" panose="02000000000000000000" pitchFamily="2" charset="0"/>
                  </a:rPr>
                  <a:t>O</a:t>
                </a:r>
                <a:r>
                  <a:rPr lang="en-US" sz="3600" baseline="-25000" smtClean="0">
                    <a:latin typeface="Times New Roman" panose="02020603050405020304" pitchFamily="18" charset="0"/>
                    <a:ea typeface="Roboto" panose="02000000000000000000" pitchFamily="2" charset="0"/>
                  </a:rPr>
                  <a:t>4</a:t>
                </a:r>
                <a:r>
                  <a:rPr lang="en-US" sz="3600" smtClean="0">
                    <a:latin typeface="Times New Roman" panose="02020603050405020304" pitchFamily="18" charset="0"/>
                    <a:ea typeface="Roboto" panose="02000000000000000000" pitchFamily="2" charset="0"/>
                  </a:rPr>
                  <a:t>  +  4H</a:t>
                </a:r>
                <a:r>
                  <a:rPr lang="en-US" sz="3600" baseline="-25000" smtClean="0">
                    <a:latin typeface="Times New Roman" panose="02020603050405020304" pitchFamily="18" charset="0"/>
                    <a:ea typeface="Roboto" panose="02000000000000000000" pitchFamily="2" charset="0"/>
                  </a:rPr>
                  <a:t>2</a:t>
                </a:r>
                <a:endParaRPr lang="en-US" sz="3600">
                  <a:latin typeface="Times New Roman" panose="02020603050405020304" pitchFamily="18" charset="0"/>
                  <a:ea typeface="Roboto" panose="02000000000000000000" pitchFamily="2"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838200" y="6557872"/>
                <a:ext cx="7696200" cy="888833"/>
              </a:xfrm>
              <a:prstGeom prst="rect">
                <a:avLst/>
              </a:prstGeom>
              <a:blipFill rotWithShape="1">
                <a:blip r:embed="rId5"/>
                <a:stretch>
                  <a:fillRect t="-26" b="7"/>
                </a:stretch>
              </a:blipFill>
            </p:spPr>
            <p:txBody>
              <a:bodyPr/>
              <a:lstStyle/>
              <a:p>
                <a:r>
                  <a:rPr lang="en-US" alt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9" grpId="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3399" y="5776453"/>
            <a:ext cx="14216402" cy="1567993"/>
          </a:xfrm>
          <a:prstGeom prst="rect">
            <a:avLst/>
          </a:prstGeom>
          <a:noFill/>
          <a:ln w="38100">
            <a:solidFill>
              <a:srgbClr val="FF0066"/>
            </a:solidFill>
            <a:prstDash val="sysDash"/>
          </a:ln>
        </p:spPr>
        <p:txBody>
          <a:bodyPr wrap="square" rtlCol="0">
            <a:spAutoFit/>
          </a:bodyPr>
          <a:lstStyle/>
          <a:p>
            <a:pPr algn="just">
              <a:lnSpc>
                <a:spcPct val="150000"/>
              </a:lnSpc>
            </a:pPr>
            <a:r>
              <a:rPr lang="en-US" sz="3400" smtClean="0">
                <a:latin typeface="Times New Roman" panose="02020603050405020304" pitchFamily="18" charset="0"/>
                <a:ea typeface="Roboto" panose="02000000000000000000" pitchFamily="2" charset="0"/>
              </a:rPr>
              <a:t>Nhiều kim loại (trừ Cu, Ag, Hg, Au, Pt,…) tác dụng với hydrochloric acid tạo thành muối chloride và giải phóng ra khí H</a:t>
            </a:r>
            <a:r>
              <a:rPr lang="en-US" sz="3400" baseline="-25000" smtClean="0">
                <a:latin typeface="Times New Roman" panose="02020603050405020304" pitchFamily="18" charset="0"/>
                <a:ea typeface="Roboto" panose="02000000000000000000" pitchFamily="2" charset="0"/>
              </a:rPr>
              <a:t>2</a:t>
            </a:r>
            <a:endParaRPr lang="en-US" sz="34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10" name="TextBox 9"/>
              <p:cNvSpPr txBox="1"/>
              <p:nvPr/>
            </p:nvSpPr>
            <p:spPr>
              <a:xfrm>
                <a:off x="876300" y="8024605"/>
                <a:ext cx="16230600"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smtClean="0">
                    <a:latin typeface="Times New Roman" panose="02020603050405020304" pitchFamily="18" charset="0"/>
                    <a:ea typeface="Roboto" panose="02000000000000000000" pitchFamily="2" charset="0"/>
                  </a:rPr>
                  <a:t>KIM LOẠI   +   </a:t>
                </a:r>
                <a:r>
                  <a:rPr lang="en-US" sz="4000">
                    <a:latin typeface="Times New Roman" panose="02020603050405020304" pitchFamily="18" charset="0"/>
                    <a:ea typeface="Roboto" panose="02000000000000000000" pitchFamily="2" charset="0"/>
                  </a:rPr>
                  <a:t>HYDROCHLORIC </a:t>
                </a:r>
                <a:r>
                  <a:rPr lang="en-US" sz="4000" smtClean="0">
                    <a:latin typeface="Times New Roman" panose="02020603050405020304" pitchFamily="18" charset="0"/>
                    <a:ea typeface="Roboto" panose="02000000000000000000" pitchFamily="2" charset="0"/>
                  </a:rPr>
                  <a:t>ACID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smtClean="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MUỐI CHLORIDE    +  H</a:t>
                </a:r>
                <a:r>
                  <a:rPr lang="en-US" sz="4000" baseline="-25000" smtClean="0">
                    <a:latin typeface="Times New Roman" panose="02020603050405020304" pitchFamily="18" charset="0"/>
                    <a:ea typeface="Roboto" panose="02000000000000000000" pitchFamily="2" charset="0"/>
                  </a:rPr>
                  <a:t>2</a:t>
                </a:r>
                <a:r>
                  <a:rPr lang="en-US" sz="4000" smtClean="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a:latin typeface="Times New Roman" panose="02020603050405020304" pitchFamily="18" charset="0"/>
                  <a:ea typeface="Roboto" panose="02000000000000000000" pitchFamily="2"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876300" y="8024605"/>
                <a:ext cx="16230600" cy="905056"/>
              </a:xfrm>
              <a:prstGeom prst="rect">
                <a:avLst/>
              </a:prstGeom>
              <a:blipFill rotWithShape="1">
                <a:blip r:embed="rId1"/>
                <a:stretch>
                  <a:fillRect l="-117" t="-2117" r="-117" b="-17298"/>
                </a:stretch>
              </a:blipFill>
              <a:ln w="38100">
                <a:solidFill>
                  <a:srgbClr val="FF0066"/>
                </a:solidFill>
                <a:prstDash val="sysDash"/>
              </a:ln>
            </p:spPr>
            <p:txBody>
              <a:bodyPr/>
              <a:lstStyle/>
              <a:p>
                <a:r>
                  <a:rPr lang="en-US" altLang="en-US">
                    <a:noFill/>
                  </a:rPr>
                  <a:t> </a:t>
                </a:r>
              </a:p>
            </p:txBody>
          </p:sp>
        </mc:Fallback>
      </mc:AlternateContent>
      <p:sp>
        <p:nvSpPr>
          <p:cNvPr id="2" name="TextBox 1"/>
          <p:cNvSpPr txBox="1"/>
          <p:nvPr/>
        </p:nvSpPr>
        <p:spPr>
          <a:xfrm>
            <a:off x="1600200" y="173847"/>
            <a:ext cx="14782800" cy="1322070"/>
          </a:xfrm>
          <a:prstGeom prst="rect">
            <a:avLst/>
          </a:prstGeom>
          <a:noFill/>
        </p:spPr>
        <p:txBody>
          <a:bodyPr wrap="square" rtlCol="0">
            <a:spAutoFit/>
          </a:bodyPr>
          <a:lstStyle/>
          <a:p>
            <a:pPr algn="ctr"/>
            <a:r>
              <a:rPr lang="en-US" sz="4000" b="1" smtClean="0">
                <a:latin typeface="Times New Roman" panose="02020603050405020304" pitchFamily="18" charset="0"/>
                <a:ea typeface="Roboto" panose="02000000000000000000" pitchFamily="2" charset="0"/>
              </a:rPr>
              <a:t>PHẢN ỨNG CỦA MỘT SỐ KIM LOẠI VỚI </a:t>
            </a:r>
            <a:endParaRPr lang="en-US" sz="4000" b="1" smtClean="0">
              <a:latin typeface="Times New Roman" panose="02020603050405020304" pitchFamily="18" charset="0"/>
              <a:ea typeface="Roboto" panose="02000000000000000000" pitchFamily="2" charset="0"/>
            </a:endParaRPr>
          </a:p>
          <a:p>
            <a:pPr algn="ctr"/>
            <a:r>
              <a:rPr lang="en-US" sz="4000" b="1" smtClean="0">
                <a:latin typeface="Times New Roman" panose="02020603050405020304" pitchFamily="18" charset="0"/>
                <a:ea typeface="Roboto" panose="02000000000000000000" pitchFamily="2" charset="0"/>
              </a:rPr>
              <a:t>DUNG DỊCH HYDROCHLORIC ACID</a:t>
            </a:r>
            <a:endParaRPr lang="en-US" sz="4000" b="1">
              <a:latin typeface="Times New Roman" panose="02020603050405020304" pitchFamily="18" charset="0"/>
              <a:ea typeface="Roboto" panose="02000000000000000000" pitchFamily="2" charset="0"/>
            </a:endParaRPr>
          </a:p>
        </p:txBody>
      </p:sp>
      <p:sp>
        <p:nvSpPr>
          <p:cNvPr id="3" name="Rectangle 2"/>
          <p:cNvSpPr/>
          <p:nvPr/>
        </p:nvSpPr>
        <p:spPr>
          <a:xfrm>
            <a:off x="609600" y="1485900"/>
            <a:ext cx="16764000" cy="1076325"/>
          </a:xfrm>
          <a:prstGeom prst="rect">
            <a:avLst/>
          </a:prstGeom>
        </p:spPr>
        <p:txBody>
          <a:bodyPr wrap="square">
            <a:spAutoFit/>
          </a:bodyPr>
          <a:lstStyle/>
          <a:p>
            <a:pPr algn="just">
              <a:tabLst>
                <a:tab pos="4004945" algn="l"/>
              </a:tabLst>
            </a:pPr>
            <a:r>
              <a:rPr lang="en-US" sz="3200">
                <a:solidFill>
                  <a:schemeClr val="tx1">
                    <a:lumMod val="95000"/>
                    <a:lumOff val="5000"/>
                  </a:schemeClr>
                </a:solidFill>
                <a:latin typeface="Times New Roman" panose="02020603050405020304" pitchFamily="18" charset="0"/>
                <a:ea typeface="Roboto" panose="02000000000000000000" pitchFamily="2" charset="0"/>
              </a:rPr>
              <a:t>Quan sát </a:t>
            </a:r>
            <a:r>
              <a:rPr lang="en-US" sz="3200">
                <a:latin typeface="Times New Roman" panose="02020603050405020304" pitchFamily="18" charset="0"/>
                <a:ea typeface="Roboto" panose="02000000000000000000" pitchFamily="2" charset="0"/>
              </a:rPr>
              <a:t>thí nghiệm sau và nhận xét về khả năng phản ứng của kim loại </a:t>
            </a:r>
            <a:r>
              <a:rPr lang="en-US" sz="3200" smtClean="0">
                <a:latin typeface="Times New Roman" panose="02020603050405020304" pitchFamily="18" charset="0"/>
                <a:ea typeface="Roboto" panose="02000000000000000000" pitchFamily="2" charset="0"/>
              </a:rPr>
              <a:t>Zinc</a:t>
            </a:r>
            <a:r>
              <a:rPr lang="en-US" sz="3200" smtClean="0">
                <a:latin typeface="Times New Roman" panose="02020603050405020304" pitchFamily="18" charset="0"/>
                <a:ea typeface="Roboto" panose="02000000000000000000" pitchFamily="2" charset="0"/>
              </a:rPr>
              <a:t> với dung dịch hydrochloric acid. Viết phương trình phản ứng?</a:t>
            </a:r>
            <a:endParaRPr lang="en-US" sz="3200">
              <a:latin typeface="Times New Roman" panose="02020603050405020304" pitchFamily="18" charset="0"/>
              <a:ea typeface="Roboto" panose="02000000000000000000" pitchFamily="2" charset="0"/>
            </a:endParaRPr>
          </a:p>
        </p:txBody>
      </p:sp>
      <p:sp>
        <p:nvSpPr>
          <p:cNvPr id="6" name="TextBox 5"/>
          <p:cNvSpPr txBox="1"/>
          <p:nvPr/>
        </p:nvSpPr>
        <p:spPr>
          <a:xfrm>
            <a:off x="3790950" y="2775096"/>
            <a:ext cx="10401300" cy="875665"/>
          </a:xfrm>
          <a:prstGeom prst="rect">
            <a:avLst/>
          </a:prstGeom>
          <a:noFill/>
          <a:ln w="38100">
            <a:solidFill>
              <a:srgbClr val="FF0066"/>
            </a:solidFill>
            <a:prstDash val="sysDash"/>
          </a:ln>
        </p:spPr>
        <p:txBody>
          <a:bodyPr wrap="square" rtlCol="0">
            <a:spAutoFit/>
          </a:bodyPr>
          <a:lstStyle/>
          <a:p>
            <a:pPr algn="just">
              <a:lnSpc>
                <a:spcPct val="150000"/>
              </a:lnSpc>
            </a:pPr>
            <a:r>
              <a:rPr lang="en-US" sz="3400" smtClean="0">
                <a:latin typeface="Times New Roman" panose="02020603050405020304" pitchFamily="18" charset="0"/>
                <a:ea typeface="Roboto" panose="02000000000000000000" pitchFamily="2" charset="0"/>
              </a:rPr>
              <a:t>Hiện tượng: Mẩu Zinc tan dần và xuất hiện bọt khí.</a:t>
            </a:r>
            <a:endParaRPr lang="en-US" sz="34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7" name="TextBox 6"/>
              <p:cNvSpPr txBox="1"/>
              <p:nvPr/>
            </p:nvSpPr>
            <p:spPr>
              <a:xfrm>
                <a:off x="4876800" y="4110457"/>
                <a:ext cx="8229601"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smtClean="0">
                    <a:latin typeface="Times New Roman" panose="02020603050405020304" pitchFamily="18" charset="0"/>
                    <a:ea typeface="Roboto" panose="02000000000000000000" pitchFamily="2" charset="0"/>
                  </a:rPr>
                  <a:t>Zn   +   HCl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smtClean="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ZnCl</a:t>
                </a:r>
                <a:r>
                  <a:rPr lang="en-US" sz="4000" baseline="-25000" smtClean="0">
                    <a:latin typeface="Times New Roman" panose="02020603050405020304" pitchFamily="18" charset="0"/>
                    <a:ea typeface="Roboto" panose="02000000000000000000" pitchFamily="2" charset="0"/>
                  </a:rPr>
                  <a:t>2</a:t>
                </a:r>
                <a:r>
                  <a:rPr lang="en-US" sz="4000" smtClean="0">
                    <a:latin typeface="Times New Roman" panose="02020603050405020304" pitchFamily="18" charset="0"/>
                    <a:ea typeface="Roboto" panose="02000000000000000000" pitchFamily="2" charset="0"/>
                  </a:rPr>
                  <a:t>    +  H</a:t>
                </a:r>
                <a:r>
                  <a:rPr lang="en-US" sz="4000" baseline="-25000" smtClean="0">
                    <a:latin typeface="Times New Roman" panose="02020603050405020304" pitchFamily="18" charset="0"/>
                    <a:ea typeface="Roboto" panose="02000000000000000000" pitchFamily="2" charset="0"/>
                  </a:rPr>
                  <a:t>2</a:t>
                </a:r>
                <a:r>
                  <a:rPr lang="en-US" sz="4000" smtClean="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endParaRPr lang="en-US" sz="4000">
                  <a:latin typeface="Times New Roman" panose="02020603050405020304" pitchFamily="18" charset="0"/>
                  <a:ea typeface="Roboto"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876800" y="4110457"/>
                <a:ext cx="8229601" cy="905056"/>
              </a:xfrm>
              <a:prstGeom prst="rect">
                <a:avLst/>
              </a:prstGeom>
              <a:blipFill rotWithShape="1">
                <a:blip r:embed="rId2"/>
                <a:stretch>
                  <a:fillRect l="-231" t="-2116" r="-231" b="-17299"/>
                </a:stretch>
              </a:blipFill>
              <a:ln w="38100">
                <a:solidFill>
                  <a:srgbClr val="FF0066"/>
                </a:solidFill>
                <a:prstDash val="sysDash"/>
              </a:ln>
            </p:spPr>
            <p:txBody>
              <a:bodyPr/>
              <a:lstStyle/>
              <a:p>
                <a:r>
                  <a:rPr lang="en-US" altLang="en-US">
                    <a:noFill/>
                  </a:rPr>
                  <a:t> </a:t>
                </a:r>
              </a:p>
            </p:txBody>
          </p:sp>
        </mc:Fallback>
      </mc:AlternateContent>
      <p:pic>
        <p:nvPicPr>
          <p:cNvPr id="5" name="Điều chế Hidro từ Zn tác dụng với dung dịch HCl">
            <a:hlinkClick r:id="" action="ppaction://media"/>
          </p:cNvPr>
          <p:cNvPicPr>
            <a:picLocks noChangeAspect="1"/>
          </p:cNvPicPr>
          <p:nvPr>
            <a:videoFile r:link="rId3"/>
            <p:extLst>
              <p:ext uri="{DAA4B4D4-6D71-4841-9C94-3DE7FCFB9230}">
                <p14:media xmlns:p14="http://schemas.microsoft.com/office/powerpoint/2010/main" r:embed="rId4">
                  <p14:trim st="3576.000000" end="147040.000000"/>
                </p14:media>
              </p:ext>
            </p:extLst>
          </p:nvPr>
        </p:nvPicPr>
        <p:blipFill>
          <a:blip r:embed="rId5"/>
          <a:stretch>
            <a:fillRect/>
          </a:stretch>
        </p:blipFill>
        <p:spPr>
          <a:xfrm>
            <a:off x="1733380" y="2613938"/>
            <a:ext cx="13944600" cy="75333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8602" y="8420100"/>
            <a:ext cx="1676741" cy="1676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md type="call" cmd="stop">
                                      <p:cBhvr>
                                        <p:cTn id="20" dur="1">
                                          <p:stCondLst>
                                            <p:cond delay="499"/>
                                          </p:stCondLst>
                                        </p:cTn>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5"/>
                </p:tgtEl>
              </p:cMediaNode>
            </p:video>
          </p:childTnLst>
        </p:cTn>
      </p:par>
    </p:tnLst>
    <p:bldLst>
      <p:bldP spid="9" grpId="0" animBg="1"/>
      <p:bldP spid="10" grpId="0" animBg="1"/>
      <p:bldP spid="3" grpId="0"/>
      <p:bldP spid="6" grpId="0" bldLvl="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 y="-266700"/>
            <a:ext cx="914400" cy="10816784"/>
          </a:xfrm>
          <a:prstGeom prst="roundRect">
            <a:avLst/>
          </a:prstGeom>
          <a:solidFill>
            <a:srgbClr val="FFCCC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1036" b="99408" l="0" r="100000">
                        <a14:foregroundMark x1="41853" y1="71746" x2="42812" y2="71746"/>
                        <a14:foregroundMark x1="42332" y1="69970" x2="47284" y2="73077"/>
                      </a14:backgroundRemoval>
                    </a14:imgEffect>
                  </a14:imgLayer>
                </a14:imgProps>
              </a:ext>
              <a:ext uri="{28A0092B-C50C-407E-A947-70E740481C1C}">
                <a14:useLocalDpi xmlns:a14="http://schemas.microsoft.com/office/drawing/2010/main" val="0"/>
              </a:ext>
            </a:extLst>
          </a:blip>
          <a:stretch>
            <a:fillRect/>
          </a:stretch>
        </p:blipFill>
        <p:spPr>
          <a:xfrm>
            <a:off x="32657" y="6353588"/>
            <a:ext cx="3657600" cy="3949741"/>
          </a:xfrm>
          <a:prstGeom prst="rect">
            <a:avLst/>
          </a:prstGeom>
        </p:spPr>
      </p:pic>
      <p:sp>
        <p:nvSpPr>
          <p:cNvPr id="4" name="TextBox 3"/>
          <p:cNvSpPr txBox="1"/>
          <p:nvPr/>
        </p:nvSpPr>
        <p:spPr>
          <a:xfrm>
            <a:off x="2819400" y="883711"/>
            <a:ext cx="14673943" cy="1200329"/>
          </a:xfrm>
          <a:prstGeom prst="rect">
            <a:avLst/>
          </a:prstGeom>
          <a:noFill/>
        </p:spPr>
        <p:txBody>
          <a:bodyPr wrap="square" rtlCol="0">
            <a:spAutoFit/>
          </a:bodyPr>
          <a:lstStyle/>
          <a:p>
            <a:pPr algn="just"/>
            <a:r>
              <a:rPr lang="en-US" sz="3600" smtClean="0">
                <a:latin typeface="Times New Roman" panose="02020603050405020304" pitchFamily="18" charset="0"/>
                <a:ea typeface="Roboto" panose="02000000000000000000" pitchFamily="2" charset="0"/>
              </a:rPr>
              <a:t>Hãy cho biết sản phẩm tạo thành khi cho Aluminium tác dụng với dung dịch hydrochloric acid.  Viết phương trình phản ứng hóa học xảy ra?</a:t>
            </a:r>
            <a:endParaRPr lang="en-US" sz="3600" smtClean="0">
              <a:latin typeface="Times New Roman" panose="02020603050405020304" pitchFamily="18" charset="0"/>
              <a:ea typeface="Roboto" panose="02000000000000000000" pitchFamily="2" charset="0"/>
            </a:endParaRPr>
          </a:p>
        </p:txBody>
      </p:sp>
      <p:sp>
        <p:nvSpPr>
          <p:cNvPr id="5" name="TextBox 4"/>
          <p:cNvSpPr txBox="1"/>
          <p:nvPr/>
        </p:nvSpPr>
        <p:spPr>
          <a:xfrm>
            <a:off x="2667000" y="2556820"/>
            <a:ext cx="14673943" cy="1654748"/>
          </a:xfrm>
          <a:prstGeom prst="rect">
            <a:avLst/>
          </a:prstGeom>
          <a:noFill/>
          <a:ln w="38100">
            <a:solidFill>
              <a:srgbClr val="FFCCCC"/>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vi-VN" sz="3600">
                <a:latin typeface="Times New Roman" panose="02020603050405020304" pitchFamily="18" charset="0"/>
                <a:ea typeface="Roboto" panose="02000000000000000000" pitchFamily="2" charset="0"/>
              </a:rPr>
              <a:t>Khi cho kim loại aluminium vào dung dịch hydrochloric acid thu được sản phẩm là muối chloride và khí hydrogen.</a:t>
            </a:r>
            <a:endParaRPr lang="en-US" sz="3600" smtClean="0">
              <a:latin typeface="Times New Roman" panose="02020603050405020304" pitchFamily="18" charset="0"/>
              <a:ea typeface="Roboto" panose="02000000000000000000" pitchFamily="2" charset="0"/>
            </a:endParaRPr>
          </a:p>
        </p:txBody>
      </p:sp>
      <p:sp>
        <p:nvSpPr>
          <p:cNvPr id="6" name="Rectangle 5"/>
          <p:cNvSpPr/>
          <p:nvPr/>
        </p:nvSpPr>
        <p:spPr>
          <a:xfrm>
            <a:off x="4800600" y="5025081"/>
            <a:ext cx="9144000" cy="1754326"/>
          </a:xfrm>
          <a:prstGeom prst="rect">
            <a:avLst/>
          </a:prstGeom>
          <a:noFill/>
          <a:ln w="38100">
            <a:solidFill>
              <a:srgbClr val="FFCCCC"/>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50000"/>
              </a:lnSpc>
              <a:spcAft>
                <a:spcPts val="0"/>
              </a:spcAft>
            </a:pPr>
            <a:r>
              <a:rPr lang="vi-VN" sz="3600">
                <a:solidFill>
                  <a:srgbClr val="000000"/>
                </a:solidFill>
                <a:latin typeface="Times New Roman" panose="02020603050405020304" pitchFamily="18" charset="0"/>
                <a:ea typeface="Roboto" panose="02000000000000000000" pitchFamily="2" charset="0"/>
              </a:rPr>
              <a:t>Phương trình hoá học của phản ứng:</a:t>
            </a:r>
            <a:endParaRPr lang="vi-VN" sz="3600">
              <a:solidFill>
                <a:srgbClr val="000000"/>
              </a:solidFill>
              <a:latin typeface="Times New Roman" panose="02020603050405020304" pitchFamily="18" charset="0"/>
              <a:ea typeface="Roboto" panose="02000000000000000000" pitchFamily="2" charset="0"/>
            </a:endParaRPr>
          </a:p>
          <a:p>
            <a:pPr algn="ctr">
              <a:lnSpc>
                <a:spcPct val="150000"/>
              </a:lnSpc>
              <a:spcAft>
                <a:spcPts val="0"/>
              </a:spcAft>
            </a:pPr>
            <a:r>
              <a:rPr lang="vi-VN" sz="3600">
                <a:solidFill>
                  <a:srgbClr val="000000"/>
                </a:solidFill>
                <a:latin typeface="Times New Roman" panose="02020603050405020304" pitchFamily="18" charset="0"/>
                <a:ea typeface="Roboto" panose="02000000000000000000" pitchFamily="2" charset="0"/>
              </a:rPr>
              <a:t>2Al + 6HCl → 2AlCl</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 + 3H</a:t>
            </a:r>
            <a:r>
              <a:rPr lang="vi-VN" sz="3600" baseline="-25000">
                <a:solidFill>
                  <a:srgbClr val="000000"/>
                </a:solidFill>
                <a:latin typeface="Times New Roman" panose="02020603050405020304" pitchFamily="18" charset="0"/>
                <a:ea typeface="Roboto" panose="02000000000000000000" pitchFamily="2" charset="0"/>
              </a:rPr>
              <a:t>2</a:t>
            </a:r>
            <a:endParaRPr lang="vi-VN" sz="3600" b="0" i="0">
              <a:solidFill>
                <a:srgbClr val="000000"/>
              </a:solidFill>
              <a:effectLst/>
              <a:latin typeface="Times New Roman" panose="02020603050405020304" pitchFamily="18" charset="0"/>
              <a:ea typeface="Roboto" panose="02000000000000000000" pitchFamily="2"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4569" y1="67262" x2="55618" y2="79960"/>
                      </a14:backgroundRemoval>
                    </a14:imgEffect>
                  </a14:imgLayer>
                </a14:imgProps>
              </a:ext>
              <a:ext uri="{28A0092B-C50C-407E-A947-70E740481C1C}">
                <a14:useLocalDpi xmlns:a14="http://schemas.microsoft.com/office/drawing/2010/main" val="0"/>
              </a:ext>
            </a:extLst>
          </a:blip>
          <a:srcRect l="25468" t="7345" r="23595" b="10115"/>
          <a:stretch>
            <a:fillRect/>
          </a:stretch>
        </p:blipFill>
        <p:spPr>
          <a:xfrm>
            <a:off x="1371600" y="342538"/>
            <a:ext cx="1447800" cy="221428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192" y="790344"/>
            <a:ext cx="14782800" cy="707886"/>
          </a:xfrm>
          <a:prstGeom prst="rect">
            <a:avLst/>
          </a:prstGeom>
          <a:noFill/>
        </p:spPr>
        <p:txBody>
          <a:bodyPr wrap="square" rtlCol="0">
            <a:spAutoFit/>
          </a:bodyPr>
          <a:lstStyle/>
          <a:p>
            <a:pPr algn="ctr"/>
            <a:r>
              <a:rPr lang="en-US" sz="4000" b="1" smtClean="0">
                <a:latin typeface="Times New Roman" panose="02020603050405020304" pitchFamily="18" charset="0"/>
                <a:ea typeface="Roboto" panose="02000000000000000000" pitchFamily="2" charset="0"/>
              </a:rPr>
              <a:t>PHẢN ỨNG CỦA MỘT SỐ KIM LOẠI VỚI </a:t>
            </a:r>
            <a:r>
              <a:rPr lang="en-US" sz="4000" b="1" smtClean="0">
                <a:latin typeface="Times New Roman" panose="02020603050405020304" pitchFamily="18" charset="0"/>
                <a:ea typeface="Roboto" panose="02000000000000000000" pitchFamily="2" charset="0"/>
              </a:rPr>
              <a:t>DUNG DỊCH MUỐI</a:t>
            </a:r>
            <a:endParaRPr lang="en-US" sz="4000" b="1">
              <a:latin typeface="Times New Roman" panose="02020603050405020304" pitchFamily="18" charset="0"/>
              <a:ea typeface="Roboto" panose="02000000000000000000" pitchFamily="2" charset="0"/>
            </a:endParaRPr>
          </a:p>
        </p:txBody>
      </p:sp>
      <p:sp>
        <p:nvSpPr>
          <p:cNvPr id="3" name="Rectangle 2">
            <a:hlinkClick r:id="rId1" action="ppaction://hlinkfile"/>
          </p:cNvPr>
          <p:cNvSpPr/>
          <p:nvPr/>
        </p:nvSpPr>
        <p:spPr>
          <a:xfrm>
            <a:off x="838200" y="1943100"/>
            <a:ext cx="16764000" cy="1076325"/>
          </a:xfrm>
          <a:prstGeom prst="rect">
            <a:avLst/>
          </a:prstGeom>
        </p:spPr>
        <p:txBody>
          <a:bodyPr wrap="square">
            <a:spAutoFit/>
          </a:bodyPr>
          <a:lstStyle/>
          <a:p>
            <a:pPr algn="just">
              <a:tabLst>
                <a:tab pos="4004945" algn="l"/>
              </a:tabLst>
            </a:pPr>
            <a:r>
              <a:rPr lang="en-US" sz="3200">
                <a:solidFill>
                  <a:schemeClr val="tx1">
                    <a:lumMod val="95000"/>
                    <a:lumOff val="5000"/>
                  </a:schemeClr>
                </a:solidFill>
                <a:latin typeface="Times New Roman" panose="02020603050405020304" pitchFamily="18" charset="0"/>
                <a:ea typeface="Roboto" panose="02000000000000000000" pitchFamily="2" charset="0"/>
              </a:rPr>
              <a:t>Quan sát </a:t>
            </a:r>
            <a:r>
              <a:rPr lang="en-US" sz="3200">
                <a:latin typeface="Times New Roman" panose="02020603050405020304" pitchFamily="18" charset="0"/>
                <a:ea typeface="Roboto" panose="02000000000000000000" pitchFamily="2" charset="0"/>
              </a:rPr>
              <a:t>thí nghiệm sau và nhận xét về khả năng phản ứng của kim loại </a:t>
            </a:r>
            <a:r>
              <a:rPr lang="en-US" sz="3200" smtClean="0">
                <a:latin typeface="Times New Roman" panose="02020603050405020304" pitchFamily="18" charset="0"/>
                <a:ea typeface="Roboto" panose="02000000000000000000" pitchFamily="2" charset="0"/>
              </a:rPr>
              <a:t>Zinc</a:t>
            </a:r>
            <a:r>
              <a:rPr lang="en-US" sz="3200" smtClean="0">
                <a:latin typeface="Times New Roman" panose="02020603050405020304" pitchFamily="18" charset="0"/>
                <a:ea typeface="Roboto" panose="02000000000000000000" pitchFamily="2" charset="0"/>
              </a:rPr>
              <a:t> với dung dịch Copper(II) Sulfate. Viết phương trình phản ứng?</a:t>
            </a:r>
            <a:endParaRPr lang="en-US" sz="3200">
              <a:latin typeface="Times New Roman" panose="02020603050405020304" pitchFamily="18" charset="0"/>
              <a:ea typeface="Roboto" panose="02000000000000000000" pitchFamily="2" charset="0"/>
            </a:endParaRPr>
          </a:p>
        </p:txBody>
      </p:sp>
      <p:sp>
        <p:nvSpPr>
          <p:cNvPr id="5" name="TextBox 4"/>
          <p:cNvSpPr txBox="1"/>
          <p:nvPr/>
        </p:nvSpPr>
        <p:spPr>
          <a:xfrm>
            <a:off x="2033078" y="7185174"/>
            <a:ext cx="14216402" cy="1567993"/>
          </a:xfrm>
          <a:prstGeom prst="rect">
            <a:avLst/>
          </a:prstGeom>
          <a:noFill/>
          <a:ln w="38100">
            <a:solidFill>
              <a:srgbClr val="FF0066"/>
            </a:solidFill>
            <a:prstDash val="sysDash"/>
          </a:ln>
        </p:spPr>
        <p:txBody>
          <a:bodyPr wrap="square" rtlCol="0">
            <a:spAutoFit/>
          </a:bodyPr>
          <a:lstStyle/>
          <a:p>
            <a:pPr algn="just">
              <a:lnSpc>
                <a:spcPct val="150000"/>
              </a:lnSpc>
            </a:pPr>
            <a:r>
              <a:rPr lang="en-US" sz="3400" smtClean="0">
                <a:latin typeface="Times New Roman" panose="02020603050405020304" pitchFamily="18" charset="0"/>
                <a:ea typeface="Roboto" panose="02000000000000000000" pitchFamily="2" charset="0"/>
              </a:rPr>
              <a:t>Nhiều kim loại không tan trong nước tác dụng với dung dịch muối tạo thành muối mới và kim loại mới</a:t>
            </a:r>
            <a:endParaRPr lang="en-US" sz="3400">
              <a:latin typeface="Times New Roman" panose="02020603050405020304" pitchFamily="18" charset="0"/>
              <a:ea typeface="Roboto" panose="02000000000000000000" pitchFamily="2" charset="0"/>
            </a:endParaRPr>
          </a:p>
        </p:txBody>
      </p:sp>
      <p:sp>
        <p:nvSpPr>
          <p:cNvPr id="6" name="TextBox 5"/>
          <p:cNvSpPr txBox="1"/>
          <p:nvPr/>
        </p:nvSpPr>
        <p:spPr>
          <a:xfrm>
            <a:off x="2609680" y="3333734"/>
            <a:ext cx="13639800" cy="1660525"/>
          </a:xfrm>
          <a:prstGeom prst="rect">
            <a:avLst/>
          </a:prstGeom>
          <a:noFill/>
          <a:ln w="38100">
            <a:solidFill>
              <a:srgbClr val="FF0066"/>
            </a:solidFill>
            <a:prstDash val="sysDash"/>
          </a:ln>
        </p:spPr>
        <p:txBody>
          <a:bodyPr wrap="square" rtlCol="0">
            <a:spAutoFit/>
          </a:bodyPr>
          <a:lstStyle/>
          <a:p>
            <a:pPr algn="just">
              <a:lnSpc>
                <a:spcPct val="150000"/>
              </a:lnSpc>
            </a:pPr>
            <a:r>
              <a:rPr lang="en-US" sz="3400" smtClean="0">
                <a:latin typeface="Times New Roman" panose="02020603050405020304" pitchFamily="18" charset="0"/>
                <a:ea typeface="Roboto" panose="02000000000000000000" pitchFamily="2" charset="0"/>
              </a:rPr>
              <a:t>Hiện tượng: Trên bề mặt thanh Zinc có lớp kim loại có lớp kim loại Copper bám vào, dung dịch CuSO</a:t>
            </a:r>
            <a:r>
              <a:rPr lang="en-US" sz="3400" baseline="-25000" smtClean="0">
                <a:latin typeface="Times New Roman" panose="02020603050405020304" pitchFamily="18" charset="0"/>
                <a:ea typeface="Roboto" panose="02000000000000000000" pitchFamily="2" charset="0"/>
              </a:rPr>
              <a:t>4</a:t>
            </a:r>
            <a:r>
              <a:rPr lang="en-US" sz="3400" smtClean="0">
                <a:latin typeface="Times New Roman" panose="02020603050405020304" pitchFamily="18" charset="0"/>
                <a:ea typeface="Roboto" panose="02000000000000000000" pitchFamily="2" charset="0"/>
              </a:rPr>
              <a:t> nhạt màu dần.</a:t>
            </a:r>
            <a:endParaRPr lang="en-US" sz="3400">
              <a:latin typeface="Times New Roman" panose="02020603050405020304" pitchFamily="18" charset="0"/>
              <a:ea typeface="Roboto" panose="02000000000000000000" pitchFamily="2" charset="0"/>
            </a:endParaRPr>
          </a:p>
        </p:txBody>
      </p:sp>
      <mc:AlternateContent xmlns:mc="http://schemas.openxmlformats.org/markup-compatibility/2006">
        <mc:Choice xmlns:a14="http://schemas.microsoft.com/office/drawing/2010/main" Requires="a14">
          <p:sp>
            <p:nvSpPr>
              <p:cNvPr id="7" name="TextBox 6"/>
              <p:cNvSpPr txBox="1"/>
              <p:nvPr/>
            </p:nvSpPr>
            <p:spPr>
              <a:xfrm>
                <a:off x="5105399" y="5567477"/>
                <a:ext cx="8229601" cy="905056"/>
              </a:xfrm>
              <a:prstGeom prst="rect">
                <a:avLst/>
              </a:prstGeom>
              <a:noFill/>
              <a:ln w="38100">
                <a:solidFill>
                  <a:srgbClr val="FF0066"/>
                </a:solidFill>
                <a:prstDash val="sysDash"/>
              </a:ln>
            </p:spPr>
            <p:txBody>
              <a:bodyPr wrap="square" rtlCol="0">
                <a:spAutoFit/>
              </a:bodyPr>
              <a:lstStyle/>
              <a:p>
                <a:pPr algn="ctr">
                  <a:lnSpc>
                    <a:spcPct val="150000"/>
                  </a:lnSpc>
                </a:pPr>
                <a:r>
                  <a:rPr lang="en-US" sz="4000" smtClean="0">
                    <a:latin typeface="Times New Roman" panose="02020603050405020304" pitchFamily="18" charset="0"/>
                    <a:ea typeface="Roboto" panose="02000000000000000000" pitchFamily="2" charset="0"/>
                  </a:rPr>
                  <a:t>Zn   +   CuSO</a:t>
                </a:r>
                <a:r>
                  <a:rPr lang="en-US" sz="4000" baseline="-25000" smtClean="0">
                    <a:latin typeface="Times New Roman" panose="02020603050405020304" pitchFamily="18" charset="0"/>
                    <a:ea typeface="Roboto" panose="02000000000000000000" pitchFamily="2" charset="0"/>
                  </a:rPr>
                  <a:t>4</a:t>
                </a:r>
                <a:r>
                  <a:rPr lang="en-US" sz="4000" smtClean="0">
                    <a:latin typeface="Times New Roman" panose="02020603050405020304" pitchFamily="18" charset="0"/>
                    <a:ea typeface="Roboto" panose="02000000000000000000" pitchFamily="2"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smtClean="0">
                    <a:latin typeface="Times New Roman" panose="02020603050405020304" pitchFamily="18" charset="0"/>
                    <a:ea typeface="Roboto" panose="02000000000000000000" pitchFamily="2" charset="0"/>
                  </a:rPr>
                  <a:t> </a:t>
                </a:r>
                <a:r>
                  <a:rPr lang="en-US" sz="4000" smtClean="0">
                    <a:latin typeface="Times New Roman" panose="02020603050405020304" pitchFamily="18" charset="0"/>
                    <a:ea typeface="Roboto" panose="02000000000000000000" pitchFamily="2" charset="0"/>
                  </a:rPr>
                  <a:t>ZnSO</a:t>
                </a:r>
                <a:r>
                  <a:rPr lang="en-US" sz="4000" baseline="-25000" smtClean="0">
                    <a:latin typeface="Times New Roman" panose="02020603050405020304" pitchFamily="18" charset="0"/>
                    <a:ea typeface="Roboto" panose="02000000000000000000" pitchFamily="2" charset="0"/>
                  </a:rPr>
                  <a:t>4</a:t>
                </a:r>
                <a:r>
                  <a:rPr lang="en-US" sz="4000" smtClean="0">
                    <a:latin typeface="Times New Roman" panose="02020603050405020304" pitchFamily="18" charset="0"/>
                    <a:ea typeface="Roboto" panose="02000000000000000000" pitchFamily="2" charset="0"/>
                  </a:rPr>
                  <a:t>    +  Cu</a:t>
                </a:r>
                <a:endParaRPr lang="en-US" sz="4000">
                  <a:latin typeface="Times New Roman" panose="02020603050405020304" pitchFamily="18" charset="0"/>
                  <a:ea typeface="Roboto"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5105399" y="5567477"/>
                <a:ext cx="8229601" cy="905056"/>
              </a:xfrm>
              <a:prstGeom prst="rect">
                <a:avLst/>
              </a:prstGeom>
              <a:blipFill rotWithShape="1">
                <a:blip r:embed="rId2"/>
                <a:stretch>
                  <a:fillRect l="-239" t="-2153" r="-231" b="-17262"/>
                </a:stretch>
              </a:blipFill>
              <a:ln w="38100">
                <a:solidFill>
                  <a:srgbClr val="FF0066"/>
                </a:solidFill>
                <a:prstDash val="sysDash"/>
              </a:ln>
            </p:spPr>
            <p:txBody>
              <a:bodyPr/>
              <a:lstStyle/>
              <a:p>
                <a:r>
                  <a:rPr lang="en-US" altLang="en-US">
                    <a:noFill/>
                  </a:rPr>
                  <a:t> </a:t>
                </a:r>
              </a:p>
            </p:txBody>
          </p:sp>
        </mc:Fallback>
      </mc:AlternateContent>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26" y="190805"/>
            <a:ext cx="1752295" cy="175229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ldLvl="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 y="-266700"/>
            <a:ext cx="914400" cy="10816784"/>
          </a:xfrm>
          <a:prstGeom prst="roundRect">
            <a:avLst/>
          </a:prstGeom>
          <a:solidFill>
            <a:srgbClr val="47C68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1036" b="99408" l="0" r="100000">
                        <a14:foregroundMark x1="41853" y1="71746" x2="42812" y2="71746"/>
                        <a14:foregroundMark x1="42332" y1="69970" x2="47284" y2="73077"/>
                      </a14:backgroundRemoval>
                    </a14:imgEffect>
                  </a14:imgLayer>
                </a14:imgProps>
              </a:ext>
              <a:ext uri="{28A0092B-C50C-407E-A947-70E740481C1C}">
                <a14:useLocalDpi xmlns:a14="http://schemas.microsoft.com/office/drawing/2010/main" val="0"/>
              </a:ext>
            </a:extLst>
          </a:blip>
          <a:stretch>
            <a:fillRect/>
          </a:stretch>
        </p:blipFill>
        <p:spPr>
          <a:xfrm>
            <a:off x="32657" y="6353588"/>
            <a:ext cx="3657600" cy="3949741"/>
          </a:xfrm>
          <a:prstGeom prst="rect">
            <a:avLst/>
          </a:prstGeom>
        </p:spPr>
      </p:pic>
      <p:sp>
        <p:nvSpPr>
          <p:cNvPr id="5" name="TextBox 4"/>
          <p:cNvSpPr txBox="1"/>
          <p:nvPr/>
        </p:nvSpPr>
        <p:spPr>
          <a:xfrm>
            <a:off x="2819400" y="883711"/>
            <a:ext cx="14673943" cy="1198880"/>
          </a:xfrm>
          <a:prstGeom prst="rect">
            <a:avLst/>
          </a:prstGeom>
          <a:noFill/>
        </p:spPr>
        <p:txBody>
          <a:bodyPr wrap="square" rtlCol="0">
            <a:spAutoFit/>
          </a:bodyPr>
          <a:lstStyle/>
          <a:p>
            <a:pPr algn="just"/>
            <a:r>
              <a:rPr lang="en-US" sz="3600" smtClean="0">
                <a:latin typeface="Times New Roman" panose="02020603050405020304" pitchFamily="18" charset="0"/>
                <a:ea typeface="Roboto" panose="02000000000000000000" pitchFamily="2" charset="0"/>
              </a:rPr>
              <a:t>Hãy dự đoán sản phẩm khi cho kim loại Copper vào dung dịch Sliver nitrate (AgNO</a:t>
            </a:r>
            <a:r>
              <a:rPr lang="en-US" sz="3600" baseline="-25000" smtClean="0">
                <a:latin typeface="Times New Roman" panose="02020603050405020304" pitchFamily="18" charset="0"/>
                <a:ea typeface="Roboto" panose="02000000000000000000" pitchFamily="2" charset="0"/>
              </a:rPr>
              <a:t>3</a:t>
            </a:r>
            <a:r>
              <a:rPr lang="en-US" sz="3600" smtClean="0">
                <a:latin typeface="Times New Roman" panose="02020603050405020304" pitchFamily="18" charset="0"/>
                <a:ea typeface="Roboto" panose="02000000000000000000" pitchFamily="2" charset="0"/>
              </a:rPr>
              <a:t>).  Viết phương trình phản ứng hóa học xảy ra?</a:t>
            </a:r>
            <a:endParaRPr lang="en-US" sz="3600" smtClean="0">
              <a:latin typeface="Times New Roman" panose="02020603050405020304" pitchFamily="18" charset="0"/>
              <a:ea typeface="Roboto" panose="02000000000000000000" pitchFamily="2"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4569" y1="67262" x2="55618" y2="79960"/>
                      </a14:backgroundRemoval>
                    </a14:imgEffect>
                  </a14:imgLayer>
                </a14:imgProps>
              </a:ext>
              <a:ext uri="{28A0092B-C50C-407E-A947-70E740481C1C}">
                <a14:useLocalDpi xmlns:a14="http://schemas.microsoft.com/office/drawing/2010/main" val="0"/>
              </a:ext>
            </a:extLst>
          </a:blip>
          <a:srcRect l="25468" t="7345" r="23595" b="10115"/>
          <a:stretch>
            <a:fillRect/>
          </a:stretch>
        </p:blipFill>
        <p:spPr>
          <a:xfrm>
            <a:off x="1066800" y="342538"/>
            <a:ext cx="1447800" cy="2214282"/>
          </a:xfrm>
          <a:prstGeom prst="rect">
            <a:avLst/>
          </a:prstGeom>
        </p:spPr>
      </p:pic>
      <p:sp>
        <p:nvSpPr>
          <p:cNvPr id="7" name="Rectangle 6"/>
          <p:cNvSpPr/>
          <p:nvPr/>
        </p:nvSpPr>
        <p:spPr>
          <a:xfrm>
            <a:off x="2786743" y="4599262"/>
            <a:ext cx="9144000" cy="1754326"/>
          </a:xfrm>
          <a:prstGeom prst="rect">
            <a:avLst/>
          </a:prstGeom>
        </p:spPr>
        <p:txBody>
          <a:bodyPr>
            <a:spAutoFit/>
          </a:bodyPr>
          <a:lstStyle/>
          <a:p>
            <a:pPr algn="just">
              <a:lnSpc>
                <a:spcPct val="150000"/>
              </a:lnSpc>
            </a:pPr>
            <a:r>
              <a:rPr lang="vi-VN" sz="3600" smtClean="0">
                <a:solidFill>
                  <a:srgbClr val="000000"/>
                </a:solidFill>
                <a:latin typeface="Times New Roman" panose="02020603050405020304" pitchFamily="18" charset="0"/>
                <a:ea typeface="Roboto" panose="02000000000000000000" pitchFamily="2" charset="0"/>
              </a:rPr>
              <a:t> </a:t>
            </a:r>
            <a:r>
              <a:rPr lang="vi-VN" sz="3600">
                <a:solidFill>
                  <a:srgbClr val="000000"/>
                </a:solidFill>
                <a:latin typeface="Times New Roman" panose="02020603050405020304" pitchFamily="18" charset="0"/>
                <a:ea typeface="Roboto" panose="02000000000000000000" pitchFamily="2" charset="0"/>
              </a:rPr>
              <a:t>Phương trình hoá học:</a:t>
            </a:r>
            <a:endParaRPr lang="vi-VN" sz="3600">
              <a:solidFill>
                <a:srgbClr val="000000"/>
              </a:solidFill>
              <a:latin typeface="Times New Roman" panose="02020603050405020304" pitchFamily="18" charset="0"/>
              <a:ea typeface="Roboto" panose="02000000000000000000" pitchFamily="2" charset="0"/>
            </a:endParaRPr>
          </a:p>
          <a:p>
            <a:pPr algn="ctr">
              <a:lnSpc>
                <a:spcPct val="150000"/>
              </a:lnSpc>
            </a:pPr>
            <a:r>
              <a:rPr lang="vi-VN" sz="3600">
                <a:solidFill>
                  <a:srgbClr val="000000"/>
                </a:solidFill>
                <a:latin typeface="Times New Roman" panose="02020603050405020304" pitchFamily="18" charset="0"/>
                <a:ea typeface="Roboto" panose="02000000000000000000" pitchFamily="2" charset="0"/>
              </a:rPr>
              <a:t>Cu + 2AgNO</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 → Cu(NO</a:t>
            </a:r>
            <a:r>
              <a:rPr lang="vi-VN" sz="3600" baseline="-25000">
                <a:solidFill>
                  <a:srgbClr val="000000"/>
                </a:solidFill>
                <a:latin typeface="Times New Roman" panose="02020603050405020304" pitchFamily="18" charset="0"/>
                <a:ea typeface="Roboto" panose="02000000000000000000" pitchFamily="2" charset="0"/>
              </a:rPr>
              <a:t>3</a:t>
            </a:r>
            <a:r>
              <a:rPr lang="vi-VN" sz="3600">
                <a:solidFill>
                  <a:srgbClr val="000000"/>
                </a:solidFill>
                <a:latin typeface="Times New Roman" panose="02020603050405020304" pitchFamily="18" charset="0"/>
                <a:ea typeface="Roboto" panose="02000000000000000000" pitchFamily="2" charset="0"/>
              </a:rPr>
              <a:t>)</a:t>
            </a:r>
            <a:r>
              <a:rPr lang="vi-VN" sz="3600" baseline="-25000">
                <a:solidFill>
                  <a:srgbClr val="000000"/>
                </a:solidFill>
                <a:latin typeface="Times New Roman" panose="02020603050405020304" pitchFamily="18" charset="0"/>
                <a:ea typeface="Roboto" panose="02000000000000000000" pitchFamily="2" charset="0"/>
              </a:rPr>
              <a:t>2</a:t>
            </a:r>
            <a:r>
              <a:rPr lang="vi-VN" sz="3600">
                <a:solidFill>
                  <a:srgbClr val="000000"/>
                </a:solidFill>
                <a:latin typeface="Times New Roman" panose="02020603050405020304" pitchFamily="18" charset="0"/>
                <a:ea typeface="Roboto" panose="02000000000000000000" pitchFamily="2" charset="0"/>
              </a:rPr>
              <a:t> + 2Ag</a:t>
            </a:r>
            <a:endParaRPr lang="vi-VN" sz="3600" b="0" i="0">
              <a:solidFill>
                <a:srgbClr val="000000"/>
              </a:solidFill>
              <a:effectLst/>
              <a:latin typeface="Times New Roman" panose="02020603050405020304" pitchFamily="18" charset="0"/>
              <a:ea typeface="Roboto" panose="02000000000000000000" pitchFamily="2" charset="0"/>
            </a:endParaRPr>
          </a:p>
        </p:txBody>
      </p:sp>
      <p:sp>
        <p:nvSpPr>
          <p:cNvPr id="8" name="Rectangle 7"/>
          <p:cNvSpPr/>
          <p:nvPr/>
        </p:nvSpPr>
        <p:spPr>
          <a:xfrm>
            <a:off x="2460171" y="2653469"/>
            <a:ext cx="15392400" cy="1753235"/>
          </a:xfrm>
          <a:prstGeom prst="rect">
            <a:avLst/>
          </a:prstGeom>
        </p:spPr>
        <p:txBody>
          <a:bodyPr wrap="square">
            <a:spAutoFit/>
          </a:bodyPr>
          <a:lstStyle/>
          <a:p>
            <a:pPr algn="just">
              <a:lnSpc>
                <a:spcPct val="150000"/>
              </a:lnSpc>
            </a:pPr>
            <a:r>
              <a:rPr lang="vi-VN" sz="3600" smtClean="0">
                <a:solidFill>
                  <a:srgbClr val="000000"/>
                </a:solidFill>
                <a:latin typeface="Times New Roman" panose="02020603050405020304" pitchFamily="18" charset="0"/>
                <a:ea typeface="Roboto" panose="02000000000000000000" pitchFamily="2" charset="0"/>
              </a:rPr>
              <a:t>Hiện </a:t>
            </a:r>
            <a:r>
              <a:rPr lang="vi-VN" sz="3600">
                <a:solidFill>
                  <a:srgbClr val="000000"/>
                </a:solidFill>
                <a:latin typeface="Times New Roman" panose="02020603050405020304" pitchFamily="18" charset="0"/>
                <a:ea typeface="Roboto" panose="02000000000000000000" pitchFamily="2" charset="0"/>
              </a:rPr>
              <a:t>tượng: Bề mặt thanh Copper có lớp kim loại trắng sáng bám lên bề mặt. Màu của dung dịch chuyển dần từ không màu sang xanh.</a:t>
            </a:r>
            <a:endParaRPr lang="vi-VN" sz="3600">
              <a:solidFill>
                <a:srgbClr val="000000"/>
              </a:solidFill>
              <a:latin typeface="Times New Roman" panose="02020603050405020304" pitchFamily="18" charset="0"/>
              <a:ea typeface="Roboto" panose="02000000000000000000" pitchFamily="2"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385" t="2049" r="6203" b="17683"/>
          <a:stretch>
            <a:fillRect/>
          </a:stretch>
        </p:blipFill>
        <p:spPr>
          <a:xfrm>
            <a:off x="11690985" y="5494020"/>
            <a:ext cx="6193790" cy="429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9618020" y="1310215"/>
            <a:ext cx="7248985" cy="796308"/>
          </a:xfrm>
          <a:prstGeom prst="rect">
            <a:avLst/>
          </a:prstGeom>
        </p:spPr>
        <p:txBody>
          <a:bodyPr lIns="0" tIns="0" rIns="0" bIns="0" rtlCol="0" anchor="t">
            <a:spAutoFit/>
          </a:bodyPr>
          <a:lstStyle/>
          <a:p>
            <a:pPr algn="ctr">
              <a:lnSpc>
                <a:spcPts val="6720"/>
              </a:lnSpc>
            </a:pPr>
            <a:r>
              <a:rPr lang="en-US" sz="4800" b="1" spc="273" smtClean="0">
                <a:solidFill>
                  <a:srgbClr val="000000"/>
                </a:solidFill>
                <a:latin typeface="Times New Roman" panose="02020603050405020304" pitchFamily="18" charset="0"/>
                <a:ea typeface="Roboto" panose="02000000000000000000" pitchFamily="2" charset="0"/>
              </a:rPr>
              <a:t>NỘI DUNG BÀI HỌC</a:t>
            </a:r>
            <a:endParaRPr lang="en-US" sz="4800" b="1" spc="273">
              <a:solidFill>
                <a:srgbClr val="000000"/>
              </a:solidFill>
              <a:latin typeface="Times New Roman" panose="02020603050405020304" pitchFamily="18" charset="0"/>
              <a:ea typeface="Roboto" panose="02000000000000000000" pitchFamily="2" charset="0"/>
            </a:endParaRPr>
          </a:p>
        </p:txBody>
      </p:sp>
      <p:grpSp>
        <p:nvGrpSpPr>
          <p:cNvPr id="30" name="Group 29"/>
          <p:cNvGrpSpPr/>
          <p:nvPr/>
        </p:nvGrpSpPr>
        <p:grpSpPr>
          <a:xfrm>
            <a:off x="9618020" y="3327985"/>
            <a:ext cx="7248985" cy="1699871"/>
            <a:chOff x="9618020" y="3327985"/>
            <a:chExt cx="7248985" cy="1699871"/>
          </a:xfrm>
        </p:grpSpPr>
        <p:grpSp>
          <p:nvGrpSpPr>
            <p:cNvPr id="2" name="Group 2"/>
            <p:cNvGrpSpPr/>
            <p:nvPr/>
          </p:nvGrpSpPr>
          <p:grpSpPr>
            <a:xfrm>
              <a:off x="9618020" y="3327985"/>
              <a:ext cx="7248985" cy="1699871"/>
              <a:chOff x="0" y="0"/>
              <a:chExt cx="3466131" cy="812800"/>
            </a:xfrm>
          </p:grpSpPr>
          <p:sp>
            <p:nvSpPr>
              <p:cNvPr id="3" name="Freeform 3"/>
              <p:cNvSpPr/>
              <p:nvPr/>
            </p:nvSpPr>
            <p:spPr>
              <a:xfrm>
                <a:off x="0" y="0"/>
                <a:ext cx="3466131" cy="812800"/>
              </a:xfrm>
              <a:custGeom>
                <a:avLst/>
                <a:gdLst/>
                <a:ahLst/>
                <a:cxnLst/>
                <a:rect l="l" t="t" r="r" b="b"/>
                <a:pathLst>
                  <a:path w="3466131" h="812800">
                    <a:moveTo>
                      <a:pt x="54468" y="0"/>
                    </a:moveTo>
                    <a:lnTo>
                      <a:pt x="3411663" y="0"/>
                    </a:lnTo>
                    <a:cubicBezTo>
                      <a:pt x="3426108" y="0"/>
                      <a:pt x="3439963" y="5739"/>
                      <a:pt x="3450177" y="15953"/>
                    </a:cubicBezTo>
                    <a:cubicBezTo>
                      <a:pt x="3460392" y="26168"/>
                      <a:pt x="3466131" y="40022"/>
                      <a:pt x="3466131" y="54468"/>
                    </a:cubicBezTo>
                    <a:lnTo>
                      <a:pt x="3466131" y="758332"/>
                    </a:lnTo>
                    <a:cubicBezTo>
                      <a:pt x="3466131" y="788414"/>
                      <a:pt x="3441745" y="812800"/>
                      <a:pt x="3411663" y="812800"/>
                    </a:cubicBezTo>
                    <a:lnTo>
                      <a:pt x="54468" y="812800"/>
                    </a:lnTo>
                    <a:cubicBezTo>
                      <a:pt x="24386" y="812800"/>
                      <a:pt x="0" y="788414"/>
                      <a:pt x="0" y="758332"/>
                    </a:cubicBezTo>
                    <a:lnTo>
                      <a:pt x="0" y="54468"/>
                    </a:lnTo>
                    <a:cubicBezTo>
                      <a:pt x="0" y="24386"/>
                      <a:pt x="24386" y="0"/>
                      <a:pt x="54468" y="0"/>
                    </a:cubicBezTo>
                    <a:close/>
                  </a:path>
                </a:pathLst>
              </a:custGeom>
              <a:solidFill>
                <a:srgbClr val="7FAFF9">
                  <a:alpha val="69804"/>
                </a:srgbClr>
              </a:solidFill>
            </p:spPr>
          </p:sp>
          <p:sp>
            <p:nvSpPr>
              <p:cNvPr id="4" name="TextBox 4"/>
              <p:cNvSpPr txBox="1"/>
              <p:nvPr/>
            </p:nvSpPr>
            <p:spPr>
              <a:xfrm>
                <a:off x="0" y="-19050"/>
                <a:ext cx="3466131" cy="831850"/>
              </a:xfrm>
              <a:prstGeom prst="rect">
                <a:avLst/>
              </a:prstGeom>
            </p:spPr>
            <p:txBody>
              <a:bodyPr lIns="50800" tIns="50800" rIns="50800" bIns="50800" rtlCol="0" anchor="ctr"/>
              <a:lstStyle/>
              <a:p>
                <a:pPr algn="ctr">
                  <a:lnSpc>
                    <a:spcPts val="2475"/>
                  </a:lnSpc>
                </a:pPr>
              </a:p>
            </p:txBody>
          </p:sp>
        </p:grpSp>
        <p:sp>
          <p:nvSpPr>
            <p:cNvPr id="12" name="TextBox 12"/>
            <p:cNvSpPr txBox="1"/>
            <p:nvPr/>
          </p:nvSpPr>
          <p:spPr>
            <a:xfrm>
              <a:off x="9825745" y="3662046"/>
              <a:ext cx="1023729" cy="904875"/>
            </a:xfrm>
            <a:prstGeom prst="rect">
              <a:avLst/>
            </a:prstGeom>
          </p:spPr>
          <p:txBody>
            <a:bodyPr lIns="0" tIns="0" rIns="0" bIns="0" rtlCol="0" anchor="t">
              <a:spAutoFit/>
            </a:bodyPr>
            <a:lstStyle/>
            <a:p>
              <a:pPr algn="r">
                <a:lnSpc>
                  <a:spcPts val="6720"/>
                </a:lnSpc>
              </a:pPr>
              <a:r>
                <a:rPr lang="en-US" sz="5600" spc="-179">
                  <a:solidFill>
                    <a:srgbClr val="000000"/>
                  </a:solidFill>
                  <a:latin typeface="Poppins Semi-Bold" panose="00000700000000000000"/>
                </a:rPr>
                <a:t>01</a:t>
              </a:r>
              <a:endParaRPr lang="en-US" sz="5600" spc="-179">
                <a:solidFill>
                  <a:srgbClr val="000000"/>
                </a:solidFill>
                <a:latin typeface="Poppins Semi-Bold" panose="00000700000000000000"/>
              </a:endParaRPr>
            </a:p>
          </p:txBody>
        </p:sp>
        <p:sp>
          <p:nvSpPr>
            <p:cNvPr id="13" name="TextBox 13"/>
            <p:cNvSpPr txBox="1"/>
            <p:nvPr/>
          </p:nvSpPr>
          <p:spPr>
            <a:xfrm>
              <a:off x="11121464" y="3934946"/>
              <a:ext cx="5327462" cy="364267"/>
            </a:xfrm>
            <a:prstGeom prst="rect">
              <a:avLst/>
            </a:prstGeom>
          </p:spPr>
          <p:txBody>
            <a:bodyPr wrap="square" lIns="0" tIns="0" rIns="0" bIns="0" rtlCol="0" anchor="t">
              <a:spAutoFit/>
            </a:bodyPr>
            <a:lstStyle/>
            <a:p>
              <a:pPr algn="l">
                <a:lnSpc>
                  <a:spcPts val="2800"/>
                </a:lnSpc>
              </a:pPr>
              <a:r>
                <a:rPr lang="en-US" sz="3000" b="1" smtClean="0">
                  <a:solidFill>
                    <a:srgbClr val="000000"/>
                  </a:solidFill>
                  <a:latin typeface="Times New Roman" panose="02020603050405020304" pitchFamily="18" charset="0"/>
                  <a:ea typeface="Roboto" panose="02000000000000000000" pitchFamily="2" charset="0"/>
                </a:rPr>
                <a:t>TÍNH CHẤT CỦA KIM LOẠI</a:t>
              </a:r>
              <a:endParaRPr lang="en-US" sz="3000" b="1">
                <a:solidFill>
                  <a:srgbClr val="000000"/>
                </a:solidFill>
                <a:latin typeface="Times New Roman" panose="02020603050405020304" pitchFamily="18" charset="0"/>
                <a:ea typeface="Roboto" panose="02000000000000000000" pitchFamily="2" charset="0"/>
              </a:endParaRPr>
            </a:p>
          </p:txBody>
        </p:sp>
      </p:grpSp>
      <p:grpSp>
        <p:nvGrpSpPr>
          <p:cNvPr id="31" name="Group 30"/>
          <p:cNvGrpSpPr/>
          <p:nvPr/>
        </p:nvGrpSpPr>
        <p:grpSpPr>
          <a:xfrm>
            <a:off x="9618020" y="5253193"/>
            <a:ext cx="7248985" cy="1699871"/>
            <a:chOff x="9618020" y="5253193"/>
            <a:chExt cx="7248985" cy="1699871"/>
          </a:xfrm>
        </p:grpSpPr>
        <p:grpSp>
          <p:nvGrpSpPr>
            <p:cNvPr id="5" name="Group 5"/>
            <p:cNvGrpSpPr/>
            <p:nvPr/>
          </p:nvGrpSpPr>
          <p:grpSpPr>
            <a:xfrm>
              <a:off x="9618020" y="5253193"/>
              <a:ext cx="7248985" cy="1699871"/>
              <a:chOff x="0" y="0"/>
              <a:chExt cx="3466131" cy="812800"/>
            </a:xfrm>
          </p:grpSpPr>
          <p:sp>
            <p:nvSpPr>
              <p:cNvPr id="6" name="Freeform 6"/>
              <p:cNvSpPr/>
              <p:nvPr/>
            </p:nvSpPr>
            <p:spPr>
              <a:xfrm>
                <a:off x="0" y="0"/>
                <a:ext cx="3466131" cy="812800"/>
              </a:xfrm>
              <a:custGeom>
                <a:avLst/>
                <a:gdLst/>
                <a:ahLst/>
                <a:cxnLst/>
                <a:rect l="l" t="t" r="r" b="b"/>
                <a:pathLst>
                  <a:path w="3466131" h="812800">
                    <a:moveTo>
                      <a:pt x="54468" y="0"/>
                    </a:moveTo>
                    <a:lnTo>
                      <a:pt x="3411663" y="0"/>
                    </a:lnTo>
                    <a:cubicBezTo>
                      <a:pt x="3426108" y="0"/>
                      <a:pt x="3439963" y="5739"/>
                      <a:pt x="3450177" y="15953"/>
                    </a:cubicBezTo>
                    <a:cubicBezTo>
                      <a:pt x="3460392" y="26168"/>
                      <a:pt x="3466131" y="40022"/>
                      <a:pt x="3466131" y="54468"/>
                    </a:cubicBezTo>
                    <a:lnTo>
                      <a:pt x="3466131" y="758332"/>
                    </a:lnTo>
                    <a:cubicBezTo>
                      <a:pt x="3466131" y="788414"/>
                      <a:pt x="3441745" y="812800"/>
                      <a:pt x="3411663" y="812800"/>
                    </a:cubicBezTo>
                    <a:lnTo>
                      <a:pt x="54468" y="812800"/>
                    </a:lnTo>
                    <a:cubicBezTo>
                      <a:pt x="24386" y="812800"/>
                      <a:pt x="0" y="788414"/>
                      <a:pt x="0" y="758332"/>
                    </a:cubicBezTo>
                    <a:lnTo>
                      <a:pt x="0" y="54468"/>
                    </a:lnTo>
                    <a:cubicBezTo>
                      <a:pt x="0" y="24386"/>
                      <a:pt x="24386" y="0"/>
                      <a:pt x="54468" y="0"/>
                    </a:cubicBezTo>
                    <a:close/>
                  </a:path>
                </a:pathLst>
              </a:custGeom>
              <a:solidFill>
                <a:srgbClr val="FFA8B6">
                  <a:alpha val="29804"/>
                </a:srgbClr>
              </a:solidFill>
            </p:spPr>
          </p:sp>
          <p:sp>
            <p:nvSpPr>
              <p:cNvPr id="7" name="TextBox 7"/>
              <p:cNvSpPr txBox="1"/>
              <p:nvPr/>
            </p:nvSpPr>
            <p:spPr>
              <a:xfrm>
                <a:off x="0" y="-19050"/>
                <a:ext cx="3466131" cy="831850"/>
              </a:xfrm>
              <a:prstGeom prst="rect">
                <a:avLst/>
              </a:prstGeom>
            </p:spPr>
            <p:txBody>
              <a:bodyPr lIns="50800" tIns="50800" rIns="50800" bIns="50800" rtlCol="0" anchor="ctr"/>
              <a:lstStyle/>
              <a:p>
                <a:pPr algn="ctr">
                  <a:lnSpc>
                    <a:spcPts val="2475"/>
                  </a:lnSpc>
                </a:pPr>
              </a:p>
            </p:txBody>
          </p:sp>
        </p:grpSp>
        <p:sp>
          <p:nvSpPr>
            <p:cNvPr id="15" name="TextBox 15"/>
            <p:cNvSpPr txBox="1"/>
            <p:nvPr/>
          </p:nvSpPr>
          <p:spPr>
            <a:xfrm>
              <a:off x="9825745" y="5587254"/>
              <a:ext cx="1023729" cy="904875"/>
            </a:xfrm>
            <a:prstGeom prst="rect">
              <a:avLst/>
            </a:prstGeom>
          </p:spPr>
          <p:txBody>
            <a:bodyPr lIns="0" tIns="0" rIns="0" bIns="0" rtlCol="0" anchor="t">
              <a:spAutoFit/>
            </a:bodyPr>
            <a:lstStyle/>
            <a:p>
              <a:pPr algn="r">
                <a:lnSpc>
                  <a:spcPts val="6720"/>
                </a:lnSpc>
              </a:pPr>
              <a:r>
                <a:rPr lang="en-US" sz="5600" spc="-179">
                  <a:solidFill>
                    <a:srgbClr val="000000"/>
                  </a:solidFill>
                  <a:latin typeface="Poppins Semi-Bold" panose="00000700000000000000"/>
                </a:rPr>
                <a:t>02</a:t>
              </a:r>
              <a:endParaRPr lang="en-US" sz="5600" spc="-179">
                <a:solidFill>
                  <a:srgbClr val="000000"/>
                </a:solidFill>
                <a:latin typeface="Poppins Semi-Bold" panose="00000700000000000000"/>
              </a:endParaRPr>
            </a:p>
          </p:txBody>
        </p:sp>
        <p:sp>
          <p:nvSpPr>
            <p:cNvPr id="16" name="TextBox 16"/>
            <p:cNvSpPr txBox="1"/>
            <p:nvPr/>
          </p:nvSpPr>
          <p:spPr>
            <a:xfrm>
              <a:off x="11057199" y="5510467"/>
              <a:ext cx="5327462" cy="923330"/>
            </a:xfrm>
            <a:prstGeom prst="rect">
              <a:avLst/>
            </a:prstGeom>
          </p:spPr>
          <p:txBody>
            <a:bodyPr wrap="square" lIns="0" tIns="0" rIns="0" bIns="0" rtlCol="0" anchor="t">
              <a:spAutoFit/>
            </a:bodyPr>
            <a:lstStyle/>
            <a:p>
              <a:pPr algn="l"/>
              <a:r>
                <a:rPr lang="en-US" sz="3000" b="1" smtClean="0">
                  <a:solidFill>
                    <a:srgbClr val="000000"/>
                  </a:solidFill>
                  <a:latin typeface="Times New Roman" panose="02020603050405020304" pitchFamily="18" charset="0"/>
                  <a:ea typeface="Roboto" panose="02000000000000000000" pitchFamily="2" charset="0"/>
                </a:rPr>
                <a:t>TÍNH CHẤT HÓA HỌC CƠ BẢN CỦA KIM LOẠI</a:t>
              </a:r>
              <a:endParaRPr lang="en-US" sz="3000" b="1">
                <a:solidFill>
                  <a:srgbClr val="000000"/>
                </a:solidFill>
                <a:latin typeface="Times New Roman" panose="02020603050405020304" pitchFamily="18" charset="0"/>
                <a:ea typeface="Roboto" panose="02000000000000000000" pitchFamily="2" charset="0"/>
              </a:endParaRPr>
            </a:p>
          </p:txBody>
        </p:sp>
      </p:grpSp>
      <p:grpSp>
        <p:nvGrpSpPr>
          <p:cNvPr id="21" name="Group 21"/>
          <p:cNvGrpSpPr/>
          <p:nvPr/>
        </p:nvGrpSpPr>
        <p:grpSpPr>
          <a:xfrm>
            <a:off x="-79401" y="1405465"/>
            <a:ext cx="8827943" cy="7476071"/>
            <a:chOff x="1035692" y="0"/>
            <a:chExt cx="11770591" cy="9968094"/>
          </a:xfrm>
        </p:grpSpPr>
        <p:grpSp>
          <p:nvGrpSpPr>
            <p:cNvPr id="22" name="Group 22"/>
            <p:cNvGrpSpPr/>
            <p:nvPr/>
          </p:nvGrpSpPr>
          <p:grpSpPr>
            <a:xfrm>
              <a:off x="3194944" y="0"/>
              <a:ext cx="8664100" cy="8918964"/>
              <a:chOff x="0" y="0"/>
              <a:chExt cx="1711427" cy="1761771"/>
            </a:xfrm>
          </p:grpSpPr>
          <p:sp>
            <p:nvSpPr>
              <p:cNvPr id="23" name="Freeform 23"/>
              <p:cNvSpPr/>
              <p:nvPr/>
            </p:nvSpPr>
            <p:spPr>
              <a:xfrm>
                <a:off x="0" y="0"/>
                <a:ext cx="1711427" cy="1761771"/>
              </a:xfrm>
              <a:custGeom>
                <a:avLst/>
                <a:gdLst/>
                <a:ahLst/>
                <a:cxnLst/>
                <a:rect l="l" t="t" r="r" b="b"/>
                <a:pathLst>
                  <a:path w="1711427" h="1761771">
                    <a:moveTo>
                      <a:pt x="47657" y="0"/>
                    </a:moveTo>
                    <a:lnTo>
                      <a:pt x="1663770" y="0"/>
                    </a:lnTo>
                    <a:cubicBezTo>
                      <a:pt x="1690090" y="0"/>
                      <a:pt x="1711427" y="21337"/>
                      <a:pt x="1711427" y="47657"/>
                    </a:cubicBezTo>
                    <a:lnTo>
                      <a:pt x="1711427" y="1714114"/>
                    </a:lnTo>
                    <a:cubicBezTo>
                      <a:pt x="1711427" y="1740434"/>
                      <a:pt x="1690090" y="1761771"/>
                      <a:pt x="1663770" y="1761771"/>
                    </a:cubicBezTo>
                    <a:lnTo>
                      <a:pt x="47657" y="1761771"/>
                    </a:lnTo>
                    <a:cubicBezTo>
                      <a:pt x="21337" y="1761771"/>
                      <a:pt x="0" y="1740434"/>
                      <a:pt x="0" y="1714114"/>
                    </a:cubicBezTo>
                    <a:lnTo>
                      <a:pt x="0" y="47657"/>
                    </a:lnTo>
                    <a:cubicBezTo>
                      <a:pt x="0" y="21337"/>
                      <a:pt x="21337" y="0"/>
                      <a:pt x="47657" y="0"/>
                    </a:cubicBezTo>
                    <a:close/>
                  </a:path>
                </a:pathLst>
              </a:custGeom>
              <a:solidFill>
                <a:srgbClr val="FFA8B6">
                  <a:alpha val="29804"/>
                </a:srgbClr>
              </a:solidFill>
            </p:spPr>
          </p:sp>
          <p:sp>
            <p:nvSpPr>
              <p:cNvPr id="24" name="TextBox 24"/>
              <p:cNvSpPr txBox="1"/>
              <p:nvPr/>
            </p:nvSpPr>
            <p:spPr>
              <a:xfrm>
                <a:off x="0" y="-57150"/>
                <a:ext cx="1711427" cy="1818921"/>
              </a:xfrm>
              <a:prstGeom prst="rect">
                <a:avLst/>
              </a:prstGeom>
            </p:spPr>
            <p:txBody>
              <a:bodyPr lIns="50800" tIns="50800" rIns="50800" bIns="50800" rtlCol="0" anchor="ctr"/>
              <a:lstStyle/>
              <a:p>
                <a:pPr algn="ctr">
                  <a:lnSpc>
                    <a:spcPts val="2660"/>
                  </a:lnSpc>
                </a:pPr>
              </a:p>
            </p:txBody>
          </p:sp>
        </p:grpSp>
        <p:sp>
          <p:nvSpPr>
            <p:cNvPr id="25" name="Freeform 25"/>
            <p:cNvSpPr/>
            <p:nvPr/>
          </p:nvSpPr>
          <p:spPr>
            <a:xfrm rot="-5399155">
              <a:off x="11045601" y="1389417"/>
              <a:ext cx="1626884" cy="1894480"/>
            </a:xfrm>
            <a:custGeom>
              <a:avLst/>
              <a:gdLst/>
              <a:ahLst/>
              <a:cxnLst/>
              <a:rect l="l" t="t" r="r" b="b"/>
              <a:pathLst>
                <a:path w="1626884" h="1894480">
                  <a:moveTo>
                    <a:pt x="0" y="0"/>
                  </a:moveTo>
                  <a:lnTo>
                    <a:pt x="1626884" y="0"/>
                  </a:lnTo>
                  <a:lnTo>
                    <a:pt x="1626884" y="1894480"/>
                  </a:lnTo>
                  <a:lnTo>
                    <a:pt x="0" y="189448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26" name="Group 26"/>
            <p:cNvGrpSpPr/>
            <p:nvPr/>
          </p:nvGrpSpPr>
          <p:grpSpPr>
            <a:xfrm rot="5400000">
              <a:off x="3136834" y="2253581"/>
              <a:ext cx="5613370" cy="9815655"/>
              <a:chOff x="0" y="-384641"/>
              <a:chExt cx="1108814" cy="1938895"/>
            </a:xfrm>
          </p:grpSpPr>
          <p:sp>
            <p:nvSpPr>
              <p:cNvPr id="27" name="Freeform 27"/>
              <p:cNvSpPr/>
              <p:nvPr/>
            </p:nvSpPr>
            <p:spPr>
              <a:xfrm>
                <a:off x="0" y="-384641"/>
                <a:ext cx="1108814" cy="1758835"/>
              </a:xfrm>
              <a:custGeom>
                <a:avLst/>
                <a:gdLst/>
                <a:ahLst/>
                <a:cxnLst/>
                <a:rect l="l" t="t" r="r" b="b"/>
                <a:pathLst>
                  <a:path w="1108814" h="1758835">
                    <a:moveTo>
                      <a:pt x="93785" y="0"/>
                    </a:moveTo>
                    <a:lnTo>
                      <a:pt x="1015029" y="0"/>
                    </a:lnTo>
                    <a:cubicBezTo>
                      <a:pt x="1039902" y="0"/>
                      <a:pt x="1063757" y="9881"/>
                      <a:pt x="1081345" y="27469"/>
                    </a:cubicBezTo>
                    <a:cubicBezTo>
                      <a:pt x="1098933" y="45057"/>
                      <a:pt x="1108814" y="68912"/>
                      <a:pt x="1108814" y="93785"/>
                    </a:cubicBezTo>
                    <a:lnTo>
                      <a:pt x="1108814" y="1665050"/>
                    </a:lnTo>
                    <a:cubicBezTo>
                      <a:pt x="1108814" y="1689923"/>
                      <a:pt x="1098933" y="1713778"/>
                      <a:pt x="1081345" y="1731366"/>
                    </a:cubicBezTo>
                    <a:cubicBezTo>
                      <a:pt x="1063757" y="1748954"/>
                      <a:pt x="1039902" y="1758835"/>
                      <a:pt x="1015029" y="1758835"/>
                    </a:cubicBezTo>
                    <a:lnTo>
                      <a:pt x="93785" y="1758835"/>
                    </a:lnTo>
                    <a:cubicBezTo>
                      <a:pt x="68912" y="1758835"/>
                      <a:pt x="45057" y="1748954"/>
                      <a:pt x="27469" y="1731366"/>
                    </a:cubicBezTo>
                    <a:cubicBezTo>
                      <a:pt x="9881" y="1713778"/>
                      <a:pt x="0" y="1689923"/>
                      <a:pt x="0" y="1665050"/>
                    </a:cubicBezTo>
                    <a:lnTo>
                      <a:pt x="0" y="93785"/>
                    </a:lnTo>
                    <a:cubicBezTo>
                      <a:pt x="0" y="68912"/>
                      <a:pt x="9881" y="45057"/>
                      <a:pt x="27469" y="27469"/>
                    </a:cubicBezTo>
                    <a:cubicBezTo>
                      <a:pt x="45057" y="9881"/>
                      <a:pt x="68912" y="0"/>
                      <a:pt x="93785" y="0"/>
                    </a:cubicBezTo>
                    <a:close/>
                  </a:path>
                </a:pathLst>
              </a:custGeom>
              <a:solidFill>
                <a:srgbClr val="7FAFF9">
                  <a:alpha val="69804"/>
                </a:srgbClr>
              </a:solidFill>
            </p:spPr>
          </p:sp>
          <p:sp>
            <p:nvSpPr>
              <p:cNvPr id="28" name="TextBox 28"/>
              <p:cNvSpPr txBox="1"/>
              <p:nvPr/>
            </p:nvSpPr>
            <p:spPr>
              <a:xfrm>
                <a:off x="0" y="-261731"/>
                <a:ext cx="1108814" cy="1815985"/>
              </a:xfrm>
              <a:prstGeom prst="rect">
                <a:avLst/>
              </a:prstGeom>
            </p:spPr>
            <p:txBody>
              <a:bodyPr lIns="50800" tIns="50800" rIns="50800" bIns="50800" rtlCol="0" anchor="ctr"/>
              <a:lstStyle/>
              <a:p>
                <a:pPr algn="ctr">
                  <a:lnSpc>
                    <a:spcPts val="2660"/>
                  </a:lnSpc>
                </a:pPr>
              </a:p>
            </p:txBody>
          </p:sp>
        </p:grpSp>
        <p:sp>
          <p:nvSpPr>
            <p:cNvPr id="29" name="Freeform 29"/>
            <p:cNvSpPr/>
            <p:nvPr/>
          </p:nvSpPr>
          <p:spPr>
            <a:xfrm>
              <a:off x="4452051" y="2240847"/>
              <a:ext cx="6234545" cy="54864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410200" cy="10287000"/>
          </a:xfrm>
          <a:prstGeom prst="rect">
            <a:avLst/>
          </a:prstGeom>
        </p:spPr>
      </p:pic>
      <p:sp>
        <p:nvSpPr>
          <p:cNvPr id="3" name="Rectangle 2"/>
          <p:cNvSpPr/>
          <p:nvPr/>
        </p:nvSpPr>
        <p:spPr>
          <a:xfrm>
            <a:off x="6324600" y="647700"/>
            <a:ext cx="10668000" cy="2585323"/>
          </a:xfrm>
          <a:prstGeom prst="rect">
            <a:avLst/>
          </a:prstGeom>
          <a:ln w="57150">
            <a:solidFill>
              <a:srgbClr val="47C681"/>
            </a:solidFill>
            <a:prstDash val="sysDash"/>
          </a:ln>
        </p:spPr>
        <p:txBody>
          <a:bodyPr wrap="square">
            <a:spAutoFit/>
          </a:bodyPr>
          <a:lstStyle/>
          <a:p>
            <a:pPr algn="just">
              <a:lnSpc>
                <a:spcPct val="150000"/>
              </a:lnSpc>
            </a:pPr>
            <a:r>
              <a:rPr lang="en-US" sz="3600" b="1" smtClean="0">
                <a:solidFill>
                  <a:srgbClr val="000000"/>
                </a:solidFill>
                <a:latin typeface="Times New Roman" panose="02020603050405020304" pitchFamily="18" charset="0"/>
                <a:ea typeface="Roboto" panose="02000000000000000000" pitchFamily="2" charset="0"/>
              </a:rPr>
              <a:t>Bài 1:</a:t>
            </a:r>
            <a:r>
              <a:rPr lang="en-US" sz="3600" smtClean="0">
                <a:solidFill>
                  <a:srgbClr val="000000"/>
                </a:solidFill>
                <a:latin typeface="Times New Roman" panose="02020603050405020304" pitchFamily="18" charset="0"/>
                <a:ea typeface="Roboto" panose="02000000000000000000" pitchFamily="2" charset="0"/>
              </a:rPr>
              <a:t> Hiện </a:t>
            </a:r>
            <a:r>
              <a:rPr lang="en-US" sz="3600">
                <a:solidFill>
                  <a:srgbClr val="000000"/>
                </a:solidFill>
                <a:latin typeface="Times New Roman" panose="02020603050405020304" pitchFamily="18" charset="0"/>
                <a:ea typeface="Roboto" panose="02000000000000000000" pitchFamily="2" charset="0"/>
              </a:rPr>
              <a:t>tượng </a:t>
            </a:r>
            <a:r>
              <a:rPr lang="en-US" sz="3600">
                <a:solidFill>
                  <a:srgbClr val="000000"/>
                </a:solidFill>
                <a:latin typeface="Times New Roman" panose="02020603050405020304" pitchFamily="18" charset="0"/>
                <a:ea typeface="Roboto" panose="02000000000000000000" pitchFamily="2" charset="0"/>
              </a:rPr>
              <a:t>xảy </a:t>
            </a:r>
            <a:r>
              <a:rPr lang="en-US" sz="3600" smtClean="0">
                <a:solidFill>
                  <a:srgbClr val="000000"/>
                </a:solidFill>
                <a:latin typeface="Times New Roman" panose="02020603050405020304" pitchFamily="18" charset="0"/>
                <a:ea typeface="Roboto" panose="02000000000000000000" pitchFamily="2" charset="0"/>
              </a:rPr>
              <a:t>ra khi </a:t>
            </a:r>
            <a:r>
              <a:rPr lang="en-US" sz="3600">
                <a:solidFill>
                  <a:srgbClr val="000000"/>
                </a:solidFill>
                <a:latin typeface="Times New Roman" panose="02020603050405020304" pitchFamily="18" charset="0"/>
                <a:ea typeface="Roboto" panose="02000000000000000000" pitchFamily="2" charset="0"/>
              </a:rPr>
              <a:t>l</a:t>
            </a:r>
            <a:r>
              <a:rPr lang="en-US" sz="3600" smtClean="0">
                <a:solidFill>
                  <a:srgbClr val="000000"/>
                </a:solidFill>
                <a:latin typeface="Times New Roman" panose="02020603050405020304" pitchFamily="18" charset="0"/>
                <a:ea typeface="Roboto" panose="02000000000000000000" pitchFamily="2" charset="0"/>
              </a:rPr>
              <a:t>ấy </a:t>
            </a:r>
            <a:r>
              <a:rPr lang="en-US" sz="3600">
                <a:solidFill>
                  <a:srgbClr val="000000"/>
                </a:solidFill>
                <a:latin typeface="Times New Roman" panose="02020603050405020304" pitchFamily="18" charset="0"/>
                <a:ea typeface="Roboto" panose="02000000000000000000" pitchFamily="2" charset="0"/>
              </a:rPr>
              <a:t>một ít bột Fe cho vào dung dịch HCl vừa đủ rồi nhỏ từ từ dung dịch NaOH đến dư vào dung </a:t>
            </a:r>
            <a:r>
              <a:rPr lang="en-US" sz="3600">
                <a:solidFill>
                  <a:srgbClr val="000000"/>
                </a:solidFill>
                <a:latin typeface="Times New Roman" panose="02020603050405020304" pitchFamily="18" charset="0"/>
                <a:ea typeface="Roboto" panose="02000000000000000000" pitchFamily="2" charset="0"/>
              </a:rPr>
              <a:t>dịch</a:t>
            </a:r>
            <a:r>
              <a:rPr lang="en-US" sz="3600" smtClean="0">
                <a:solidFill>
                  <a:srgbClr val="000000"/>
                </a:solidFill>
                <a:latin typeface="Times New Roman" panose="02020603050405020304" pitchFamily="18" charset="0"/>
                <a:ea typeface="Roboto" panose="02000000000000000000" pitchFamily="2" charset="0"/>
              </a:rPr>
              <a:t>. Viết phương trình phản ứng?</a:t>
            </a:r>
            <a:endParaRPr lang="en-US" sz="3600">
              <a:latin typeface="Times New Roman" panose="02020603050405020304" pitchFamily="18" charset="0"/>
              <a:ea typeface="Roboto" panose="02000000000000000000" pitchFamily="2" charset="0"/>
            </a:endParaRPr>
          </a:p>
        </p:txBody>
      </p:sp>
      <p:sp>
        <p:nvSpPr>
          <p:cNvPr id="4" name="Rectangle 3"/>
          <p:cNvSpPr/>
          <p:nvPr/>
        </p:nvSpPr>
        <p:spPr>
          <a:xfrm>
            <a:off x="6851042" y="4152900"/>
            <a:ext cx="9615116" cy="1200329"/>
          </a:xfrm>
          <a:prstGeom prst="rect">
            <a:avLst/>
          </a:prstGeom>
          <a:ln>
            <a:solidFill>
              <a:srgbClr val="47C681"/>
            </a:solidFill>
            <a:prstDash val="sysDash"/>
          </a:ln>
        </p:spPr>
        <p:txBody>
          <a:bodyPr wrap="square">
            <a:spAutoFit/>
          </a:bodyPr>
          <a:lstStyle/>
          <a:p>
            <a:pPr algn="just"/>
            <a:r>
              <a:rPr lang="en-US" sz="3600">
                <a:solidFill>
                  <a:srgbClr val="000000"/>
                </a:solidFill>
                <a:latin typeface="Times New Roman" panose="02020603050405020304" pitchFamily="18" charset="0"/>
                <a:ea typeface="Roboto" panose="02000000000000000000" pitchFamily="2" charset="0"/>
              </a:rPr>
              <a:t>Ban đầu có khí thoát ra và </a:t>
            </a:r>
            <a:r>
              <a:rPr lang="en-US" sz="3600">
                <a:solidFill>
                  <a:srgbClr val="000000"/>
                </a:solidFill>
                <a:latin typeface="Times New Roman" panose="02020603050405020304" pitchFamily="18" charset="0"/>
                <a:ea typeface="Roboto" panose="02000000000000000000" pitchFamily="2" charset="0"/>
              </a:rPr>
              <a:t>dd </a:t>
            </a:r>
            <a:r>
              <a:rPr lang="en-US" sz="3600" smtClean="0">
                <a:solidFill>
                  <a:srgbClr val="000000"/>
                </a:solidFill>
                <a:latin typeface="Times New Roman" panose="02020603050405020304" pitchFamily="18" charset="0"/>
                <a:ea typeface="Roboto" panose="02000000000000000000" pitchFamily="2" charset="0"/>
              </a:rPr>
              <a:t>có kết tủa trắng xanh rồi chuyển dần </a:t>
            </a:r>
            <a:r>
              <a:rPr lang="en-US" sz="3600">
                <a:solidFill>
                  <a:srgbClr val="000000"/>
                </a:solidFill>
                <a:latin typeface="Times New Roman" panose="02020603050405020304" pitchFamily="18" charset="0"/>
                <a:ea typeface="Roboto" panose="02000000000000000000" pitchFamily="2" charset="0"/>
              </a:rPr>
              <a:t>thành màu nâu đỏ.</a:t>
            </a:r>
            <a:endParaRPr lang="en-US" sz="3600">
              <a:latin typeface="Times New Roman" panose="02020603050405020304" pitchFamily="18" charset="0"/>
              <a:ea typeface="Roboto" panose="02000000000000000000" pitchFamily="2" charset="0"/>
            </a:endParaRPr>
          </a:p>
        </p:txBody>
      </p:sp>
      <p:sp>
        <p:nvSpPr>
          <p:cNvPr id="6" name="Rectangle 5"/>
          <p:cNvSpPr/>
          <p:nvPr/>
        </p:nvSpPr>
        <p:spPr>
          <a:xfrm>
            <a:off x="5791200" y="5829300"/>
            <a:ext cx="10951029" cy="2585323"/>
          </a:xfrm>
          <a:prstGeom prst="rect">
            <a:avLst/>
          </a:prstGeom>
          <a:ln>
            <a:solidFill>
              <a:srgbClr val="47C681"/>
            </a:solidFill>
            <a:prstDash val="sysDash"/>
          </a:ln>
        </p:spPr>
        <p:txBody>
          <a:bodyPr wrap="square">
            <a:spAutoFit/>
          </a:bodyPr>
          <a:lstStyle/>
          <a:p>
            <a:pPr algn="ctr">
              <a:lnSpc>
                <a:spcPct val="150000"/>
              </a:lnSpc>
            </a:pPr>
            <a:r>
              <a:rPr lang="en-US" sz="3600">
                <a:solidFill>
                  <a:srgbClr val="000000"/>
                </a:solidFill>
                <a:latin typeface="Times New Roman" panose="02020603050405020304" pitchFamily="18" charset="0"/>
                <a:ea typeface="Roboto" panose="02000000000000000000" pitchFamily="2" charset="0"/>
              </a:rPr>
              <a:t>Fe + 2HCl → FeCl</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a:t>
            </a:r>
            <a:endParaRPr lang="en-US" sz="3600">
              <a:solidFill>
                <a:srgbClr val="000000"/>
              </a:solidFill>
              <a:latin typeface="Times New Roman" panose="02020603050405020304" pitchFamily="18" charset="0"/>
              <a:ea typeface="Roboto" panose="02000000000000000000" pitchFamily="2" charset="0"/>
            </a:endParaRPr>
          </a:p>
          <a:p>
            <a:pPr algn="ctr">
              <a:lnSpc>
                <a:spcPct val="150000"/>
              </a:lnSpc>
            </a:pPr>
            <a:r>
              <a:rPr lang="en-US" sz="3600">
                <a:solidFill>
                  <a:srgbClr val="000000"/>
                </a:solidFill>
                <a:latin typeface="Times New Roman" panose="02020603050405020304" pitchFamily="18" charset="0"/>
                <a:ea typeface="Roboto" panose="02000000000000000000" pitchFamily="2" charset="0"/>
              </a:rPr>
              <a:t>  FeCl</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+ 2NaOH → Fe(OH)</a:t>
            </a:r>
            <a:r>
              <a:rPr lang="en-US" sz="3600" baseline="-25000">
                <a:solidFill>
                  <a:srgbClr val="000000"/>
                </a:solidFill>
                <a:latin typeface="Times New Roman" panose="02020603050405020304" pitchFamily="18" charset="0"/>
                <a:ea typeface="Roboto" panose="02000000000000000000" pitchFamily="2" charset="0"/>
              </a:rPr>
              <a:t>2 (↓ trắng xanh)</a:t>
            </a:r>
            <a:r>
              <a:rPr lang="en-US" sz="3600">
                <a:solidFill>
                  <a:srgbClr val="000000"/>
                </a:solidFill>
                <a:latin typeface="Times New Roman" panose="02020603050405020304" pitchFamily="18" charset="0"/>
                <a:ea typeface="Roboto" panose="02000000000000000000" pitchFamily="2" charset="0"/>
              </a:rPr>
              <a:t> + 2NaCl</a:t>
            </a:r>
            <a:endParaRPr lang="en-US" sz="3600">
              <a:solidFill>
                <a:srgbClr val="000000"/>
              </a:solidFill>
              <a:latin typeface="Times New Roman" panose="02020603050405020304" pitchFamily="18" charset="0"/>
              <a:ea typeface="Roboto" panose="02000000000000000000" pitchFamily="2" charset="0"/>
            </a:endParaRPr>
          </a:p>
          <a:p>
            <a:pPr algn="ctr">
              <a:lnSpc>
                <a:spcPct val="150000"/>
              </a:lnSpc>
            </a:pPr>
            <a:r>
              <a:rPr lang="en-US" sz="3600">
                <a:solidFill>
                  <a:srgbClr val="000000"/>
                </a:solidFill>
                <a:latin typeface="Times New Roman" panose="02020603050405020304" pitchFamily="18" charset="0"/>
                <a:ea typeface="Roboto" panose="02000000000000000000" pitchFamily="2" charset="0"/>
              </a:rPr>
              <a:t>  4Fe(OH)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 O</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 + 2H</a:t>
            </a:r>
            <a:r>
              <a:rPr lang="en-US" sz="3600" baseline="-25000">
                <a:solidFill>
                  <a:srgbClr val="000000"/>
                </a:solidFill>
                <a:latin typeface="Times New Roman" panose="02020603050405020304" pitchFamily="18" charset="0"/>
                <a:ea typeface="Roboto" panose="02000000000000000000" pitchFamily="2" charset="0"/>
              </a:rPr>
              <a:t>2</a:t>
            </a:r>
            <a:r>
              <a:rPr lang="en-US" sz="3600">
                <a:solidFill>
                  <a:srgbClr val="000000"/>
                </a:solidFill>
                <a:latin typeface="Times New Roman" panose="02020603050405020304" pitchFamily="18" charset="0"/>
                <a:ea typeface="Roboto" panose="02000000000000000000" pitchFamily="2" charset="0"/>
              </a:rPr>
              <a:t>O → 4Fe(OH)</a:t>
            </a:r>
            <a:r>
              <a:rPr lang="en-US" sz="3600" baseline="-25000">
                <a:solidFill>
                  <a:srgbClr val="000000"/>
                </a:solidFill>
                <a:latin typeface="Times New Roman" panose="02020603050405020304" pitchFamily="18" charset="0"/>
                <a:ea typeface="Roboto" panose="02000000000000000000" pitchFamily="2" charset="0"/>
              </a:rPr>
              <a:t>3 (↓ nâu đỏ)</a:t>
            </a:r>
            <a:endParaRPr lang="en-US" sz="3600" b="0" i="0">
              <a:solidFill>
                <a:srgbClr val="000000"/>
              </a:solidFill>
              <a:effectLst/>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19100"/>
            <a:ext cx="15240000" cy="1753235"/>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b="1"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Bài 2:</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 Cho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vào dung dịch HCl một cây đinh sắt, sau một thời gian thu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được </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12,395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lít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khí </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hydrogen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đkc</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Tính khối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lượng Iron đã </a:t>
            </a:r>
            <a:r>
              <a:rPr lang="en-US" sz="3600">
                <a:solidFill>
                  <a:srgbClr val="000000"/>
                </a:solidFill>
                <a:latin typeface="Times New Roman" panose="02020603050405020304" pitchFamily="18" charset="0"/>
                <a:ea typeface="Roboto" panose="02000000000000000000" pitchFamily="2" charset="0"/>
                <a:cs typeface="Times New Roman" panose="02020603050405020304" pitchFamily="18" charset="0"/>
              </a:rPr>
              <a:t>phản </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ứng?</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ackgroundRemoval t="9889" b="100000" l="2674" r="90000">
                        <a14:foregroundMark x1="37791" y1="64895" x2="36163" y2="76514"/>
                        <a14:foregroundMark x1="27442" y1="85290" x2="47093" y2="84672"/>
                        <a14:foregroundMark x1="36395" y1="55871" x2="41279" y2="67985"/>
                        <a14:foregroundMark x1="8023" y1="89740" x2="58721" y2="88628"/>
                        <a14:foregroundMark x1="63023" y1="40049" x2="68023" y2="38072"/>
                      </a14:backgroundRemoval>
                    </a14:imgEffect>
                  </a14:imgLayer>
                </a14:imgProps>
              </a:ext>
              <a:ext uri="{28A0092B-C50C-407E-A947-70E740481C1C}">
                <a14:useLocalDpi xmlns:a14="http://schemas.microsoft.com/office/drawing/2010/main" val="0"/>
              </a:ext>
            </a:extLst>
          </a:blip>
          <a:srcRect l="6279" t="7478" r="10000"/>
          <a:stretch>
            <a:fillRect/>
          </a:stretch>
        </p:blipFill>
        <p:spPr>
          <a:xfrm>
            <a:off x="11582400" y="3157538"/>
            <a:ext cx="6858000" cy="712946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667000" y="3157538"/>
                <a:ext cx="7848600" cy="5287153"/>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n</a:t>
                </a:r>
                <a14:m>
                  <m:oMath xmlns:m="http://schemas.openxmlformats.org/officeDocument/2006/math">
                    <m:sSub>
                      <m:sSubPr>
                        <m:ctrlPr>
                          <a:rPr lang="en-US" sz="3600" i="1" smtClean="0">
                            <a:effectLst/>
                            <a:latin typeface="Cambria Math" panose="02040503050406030204" pitchFamily="18" charset="0"/>
                            <a:ea typeface="Roboto" panose="02000000000000000000" pitchFamily="2" charset="0"/>
                            <a:cs typeface="Times New Roman" panose="02020603050405020304" pitchFamily="18" charset="0"/>
                          </a:rPr>
                        </m:ctrlPr>
                      </m:sSubPr>
                      <m:e>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𝐻</m:t>
                        </m:r>
                      </m:e>
                      <m:sub>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2</m:t>
                        </m:r>
                      </m:sub>
                    </m:sSub>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14:m>
                  <m:oMath xmlns:m="http://schemas.openxmlformats.org/officeDocument/2006/math">
                    <m:f>
                      <m:fPr>
                        <m:ctrlPr>
                          <a:rPr lang="en-US" sz="3600" i="1" smtClean="0">
                            <a:effectLst/>
                            <a:latin typeface="Cambria Math" panose="02040503050406030204" pitchFamily="18" charset="0"/>
                            <a:ea typeface="Roboto" panose="02000000000000000000" pitchFamily="2" charset="0"/>
                            <a:cs typeface="Times New Roman" panose="02020603050405020304" pitchFamily="18" charset="0"/>
                          </a:rPr>
                        </m:ctrlPr>
                      </m:fPr>
                      <m:num>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12</m:t>
                        </m:r>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m:t>
                        </m:r>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395</m:t>
                        </m:r>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 </m:t>
                        </m:r>
                      </m:num>
                      <m:den>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24</m:t>
                        </m:r>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m:t>
                        </m:r>
                        <m:r>
                          <a:rPr lang="en-US" sz="3600" b="0" i="1" smtClean="0">
                            <a:effectLst/>
                            <a:latin typeface="Cambria Math" panose="02040503050406030204" pitchFamily="18" charset="0"/>
                            <a:ea typeface="Roboto" panose="02000000000000000000" pitchFamily="2" charset="0"/>
                            <a:cs typeface="Times New Roman" panose="02020603050405020304" pitchFamily="18" charset="0"/>
                          </a:rPr>
                          <m:t>79</m:t>
                        </m:r>
                      </m:den>
                    </m:f>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0,5 mol</a:t>
                </a:r>
                <a:endParaRPr lang="en-US" sz="3600" smtClean="0">
                  <a:effectLst/>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a:latin typeface="Times New Roman" panose="02020603050405020304" pitchFamily="18" charset="0"/>
                    <a:ea typeface="Roboto" panose="02000000000000000000" pitchFamily="2" charset="0"/>
                    <a:cs typeface="Times New Roman" panose="02020603050405020304" pitchFamily="18" charset="0"/>
                  </a:rPr>
                  <a:t> </a:t>
                </a:r>
                <a:r>
                  <a:rPr lang="en-US" sz="3600" smtClean="0">
                    <a:latin typeface="Times New Roman" panose="02020603050405020304" pitchFamily="18" charset="0"/>
                    <a:ea typeface="Roboto" panose="02000000000000000000" pitchFamily="2" charset="0"/>
                    <a:cs typeface="Times New Roman" panose="02020603050405020304" pitchFamily="18" charset="0"/>
                  </a:rPr>
                  <a:t>Fe   +   HCl    </a:t>
                </a:r>
                <a14:m>
                  <m:oMath xmlns:m="http://schemas.openxmlformats.org/officeDocument/2006/math">
                    <m:r>
                      <a:rPr lang="en-US" sz="36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FeCl</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2</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H</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2</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(1)</a:t>
                </a:r>
                <a:endParaRPr lang="en-US" sz="3600" smtClean="0">
                  <a:effectLst/>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latin typeface="Times New Roman" panose="02020603050405020304" pitchFamily="18" charset="0"/>
                    <a:ea typeface="Roboto" panose="02000000000000000000" pitchFamily="2" charset="0"/>
                    <a:cs typeface="Times New Roman" panose="02020603050405020304" pitchFamily="18" charset="0"/>
                  </a:rPr>
                  <a:t>Theo phương trình (1)</a:t>
                </a:r>
                <a:endParaRPr lang="en-US" sz="3600" smtClean="0">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Fe</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a:t>
                </a:r>
                <a:r>
                  <a:rPr lang="en-US" sz="3600">
                    <a:latin typeface="Times New Roman" panose="02020603050405020304" pitchFamily="18" charset="0"/>
                    <a:ea typeface="Roboto" panose="02000000000000000000" pitchFamily="2" charset="0"/>
                    <a:cs typeface="Times New Roman" panose="02020603050405020304" pitchFamily="18" charset="0"/>
                  </a:rPr>
                  <a:t>n</a:t>
                </a:r>
                <a14:m>
                  <m:oMath xmlns:m="http://schemas.openxmlformats.org/officeDocument/2006/math">
                    <m:sSub>
                      <m:sSubPr>
                        <m:ctrlPr>
                          <a:rPr lang="en-US" sz="3600" i="1">
                            <a:latin typeface="Cambria Math" panose="02040503050406030204" pitchFamily="18" charset="0"/>
                            <a:ea typeface="Roboto" panose="02000000000000000000" pitchFamily="2" charset="0"/>
                            <a:cs typeface="Times New Roman" panose="02020603050405020304" pitchFamily="18" charset="0"/>
                          </a:rPr>
                        </m:ctrlPr>
                      </m:sSubPr>
                      <m:e>
                        <m:r>
                          <a:rPr lang="en-US" sz="3600" i="1">
                            <a:latin typeface="Cambria Math" panose="02040503050406030204" pitchFamily="18" charset="0"/>
                            <a:ea typeface="Roboto" panose="02000000000000000000" pitchFamily="2" charset="0"/>
                            <a:cs typeface="Times New Roman" panose="02020603050405020304" pitchFamily="18" charset="0"/>
                          </a:rPr>
                          <m:t>𝐻</m:t>
                        </m:r>
                      </m:e>
                      <m:sub>
                        <m:r>
                          <a:rPr lang="en-US" sz="3600" i="1">
                            <a:latin typeface="Cambria Math" panose="02040503050406030204" pitchFamily="18" charset="0"/>
                            <a:ea typeface="Roboto" panose="02000000000000000000" pitchFamily="2" charset="0"/>
                            <a:cs typeface="Times New Roman" panose="02020603050405020304" pitchFamily="18" charset="0"/>
                          </a:rPr>
                          <m:t>2</m:t>
                        </m:r>
                      </m:sub>
                    </m:sSub>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0,5 mol</a:t>
                </a:r>
                <a:endParaRPr lang="en-US" sz="3600" smtClean="0">
                  <a:effectLst/>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latin typeface="Times New Roman" panose="02020603050405020304" pitchFamily="18" charset="0"/>
                    <a:ea typeface="Roboto" panose="02000000000000000000" pitchFamily="2" charset="0"/>
                    <a:cs typeface="Times New Roman" panose="02020603050405020304" pitchFamily="18" charset="0"/>
                  </a:rPr>
                  <a:t>=&gt; m</a:t>
                </a:r>
                <a:r>
                  <a:rPr lang="en-US" sz="3600" baseline="-25000" smtClean="0">
                    <a:latin typeface="Times New Roman" panose="02020603050405020304" pitchFamily="18" charset="0"/>
                    <a:ea typeface="Roboto" panose="02000000000000000000" pitchFamily="2" charset="0"/>
                    <a:cs typeface="Times New Roman" panose="02020603050405020304" pitchFamily="18" charset="0"/>
                  </a:rPr>
                  <a:t>Fe</a:t>
                </a:r>
                <a:r>
                  <a:rPr lang="en-US" sz="3600" smtClean="0">
                    <a:latin typeface="Times New Roman" panose="02020603050405020304" pitchFamily="18" charset="0"/>
                    <a:ea typeface="Roboto" panose="02000000000000000000" pitchFamily="2" charset="0"/>
                    <a:cs typeface="Times New Roman" panose="02020603050405020304" pitchFamily="18" charset="0"/>
                  </a:rPr>
                  <a:t> = 0,5 . 56  = 28 gam</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667000" y="3157538"/>
                <a:ext cx="7848600" cy="5287153"/>
              </a:xfrm>
              <a:prstGeom prst="rect">
                <a:avLst/>
              </a:prstGeom>
              <a:blipFill rotWithShape="1">
                <a:blip r:embed="rId3"/>
                <a:stretch>
                  <a:fillRect l="-364" t="-546" r="-364" b="-532"/>
                </a:stretch>
              </a:blipFill>
              <a:ln w="57150">
                <a:prstDash val="sysDash"/>
              </a:ln>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1094" y1="73906" x2="63906" y2="74531"/>
                        <a14:foregroundMark x1="71719" y1="74531" x2="72500" y2="72813"/>
                      </a14:backgroundRemoval>
                    </a14:imgEffect>
                  </a14:imgLayer>
                </a14:imgProps>
              </a:ext>
              <a:ext uri="{28A0092B-C50C-407E-A947-70E740481C1C}">
                <a14:useLocalDpi xmlns:a14="http://schemas.microsoft.com/office/drawing/2010/main" val="0"/>
              </a:ext>
            </a:extLst>
          </a:blip>
          <a:srcRect l="25000" t="11250" r="26250" b="20000"/>
          <a:stretch>
            <a:fillRect/>
          </a:stretch>
        </p:blipFill>
        <p:spPr>
          <a:xfrm>
            <a:off x="0" y="3946769"/>
            <a:ext cx="4495800" cy="6340231"/>
          </a:xfrm>
          <a:prstGeom prst="rect">
            <a:avLst/>
          </a:prstGeom>
        </p:spPr>
      </p:pic>
      <p:sp>
        <p:nvSpPr>
          <p:cNvPr id="3" name="Rectangle 2"/>
          <p:cNvSpPr/>
          <p:nvPr/>
        </p:nvSpPr>
        <p:spPr>
          <a:xfrm>
            <a:off x="990600" y="419100"/>
            <a:ext cx="15240000" cy="1753235"/>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b="1"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Bài 3:</a:t>
            </a:r>
            <a:r>
              <a:rPr lang="en-US" sz="3600" smtClean="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Hoà tan hết 12g một kim loại ( hoá trị II) bằng dung dịch H</a:t>
            </a:r>
            <a:r>
              <a:rPr lang="en-US" sz="3600" baseline="-25000">
                <a:latin typeface="Times New Roman" panose="02020603050405020304" pitchFamily="18" charset="0"/>
                <a:cs typeface="Times New Roman" panose="02020603050405020304" pitchFamily="18" charset="0"/>
              </a:rPr>
              <a:t>2</a:t>
            </a:r>
            <a:r>
              <a:rPr lang="en-US" sz="3600">
                <a:latin typeface="Times New Roman" panose="02020603050405020304" pitchFamily="18" charset="0"/>
                <a:cs typeface="Times New Roman" panose="02020603050405020304" pitchFamily="18" charset="0"/>
              </a:rPr>
              <a:t>SO</a:t>
            </a:r>
            <a:r>
              <a:rPr lang="en-US" sz="3600" baseline="-25000">
                <a:latin typeface="Times New Roman" panose="02020603050405020304" pitchFamily="18" charset="0"/>
                <a:cs typeface="Times New Roman" panose="02020603050405020304" pitchFamily="18" charset="0"/>
              </a:rPr>
              <a:t>4</a:t>
            </a:r>
            <a:r>
              <a:rPr lang="en-US" sz="3600">
                <a:latin typeface="Times New Roman" panose="02020603050405020304" pitchFamily="18" charset="0"/>
                <a:cs typeface="Times New Roman" panose="02020603050405020304" pitchFamily="18" charset="0"/>
              </a:rPr>
              <a:t> loãng thu </a:t>
            </a:r>
            <a:r>
              <a:rPr lang="en-US" sz="3600">
                <a:latin typeface="Times New Roman" panose="02020603050405020304" pitchFamily="18" charset="0"/>
                <a:cs typeface="Times New Roman" panose="02020603050405020304" pitchFamily="18" charset="0"/>
              </a:rPr>
              <a:t>được </a:t>
            </a:r>
            <a:r>
              <a:rPr lang="en-US" sz="3600" smtClean="0">
                <a:latin typeface="Times New Roman" panose="02020603050405020304" pitchFamily="18" charset="0"/>
                <a:cs typeface="Times New Roman" panose="02020603050405020304" pitchFamily="18" charset="0"/>
              </a:rPr>
              <a:t>7,437 </a:t>
            </a:r>
            <a:r>
              <a:rPr lang="en-US" sz="3600">
                <a:latin typeface="Times New Roman" panose="02020603050405020304" pitchFamily="18" charset="0"/>
                <a:cs typeface="Times New Roman" panose="02020603050405020304" pitchFamily="18" charset="0"/>
              </a:rPr>
              <a:t>lít khí H</a:t>
            </a:r>
            <a:r>
              <a:rPr lang="en-US" sz="3600" baseline="-25000">
                <a:latin typeface="Times New Roman" panose="02020603050405020304" pitchFamily="18" charset="0"/>
                <a:cs typeface="Times New Roman" panose="02020603050405020304" pitchFamily="18" charset="0"/>
              </a:rPr>
              <a:t>2</a:t>
            </a:r>
            <a:r>
              <a:rPr lang="en-US" sz="3600">
                <a:latin typeface="Times New Roman" panose="02020603050405020304" pitchFamily="18" charset="0"/>
                <a:cs typeface="Times New Roman" panose="02020603050405020304" pitchFamily="18" charset="0"/>
              </a:rPr>
              <a:t> (đkc</a:t>
            </a:r>
            <a:r>
              <a:rPr lang="en-US" sz="360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Xác định kim loại?</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6019800" y="2933700"/>
                <a:ext cx="9753600" cy="6684394"/>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H2</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a:latin typeface="Cambria Math" panose="02040503050406030204" pitchFamily="18" charset="0"/>
                            <a:ea typeface="Roboto" panose="02000000000000000000" pitchFamily="2" charset="0"/>
                            <a:cs typeface="Times New Roman" panose="02020603050405020304" pitchFamily="18" charset="0"/>
                          </a:rPr>
                        </m:ctrlPr>
                      </m:fPr>
                      <m:num>
                        <m:r>
                          <a:rPr lang="en-US" sz="3600" i="1">
                            <a:latin typeface="Cambria Math" panose="02040503050406030204" pitchFamily="18" charset="0"/>
                            <a:ea typeface="Roboto" panose="02000000000000000000" pitchFamily="2" charset="0"/>
                            <a:cs typeface="Times New Roman" panose="02020603050405020304" pitchFamily="18" charset="0"/>
                          </a:rPr>
                          <m:t>12</m:t>
                        </m:r>
                        <m:r>
                          <a:rPr lang="en-US" sz="3600" i="1">
                            <a:latin typeface="Cambria Math" panose="02040503050406030204" pitchFamily="18" charset="0"/>
                            <a:ea typeface="Roboto" panose="02000000000000000000" pitchFamily="2" charset="0"/>
                            <a:cs typeface="Times New Roman" panose="02020603050405020304" pitchFamily="18" charset="0"/>
                          </a:rPr>
                          <m:t>,</m:t>
                        </m:r>
                        <m:r>
                          <a:rPr lang="en-US" sz="3600" i="1">
                            <a:latin typeface="Cambria Math" panose="02040503050406030204" pitchFamily="18" charset="0"/>
                            <a:ea typeface="Roboto" panose="02000000000000000000" pitchFamily="2" charset="0"/>
                            <a:cs typeface="Times New Roman" panose="02020603050405020304" pitchFamily="18" charset="0"/>
                          </a:rPr>
                          <m:t>395</m:t>
                        </m:r>
                        <m:r>
                          <a:rPr lang="en-US" sz="3600" i="1">
                            <a:latin typeface="Cambria Math" panose="02040503050406030204" pitchFamily="18" charset="0"/>
                            <a:ea typeface="Roboto" panose="02000000000000000000" pitchFamily="2" charset="0"/>
                            <a:cs typeface="Times New Roman" panose="02020603050405020304" pitchFamily="18" charset="0"/>
                          </a:rPr>
                          <m:t> </m:t>
                        </m:r>
                      </m:num>
                      <m:den>
                        <m:r>
                          <a:rPr lang="en-US" sz="3600" i="1">
                            <a:latin typeface="Cambria Math" panose="02040503050406030204" pitchFamily="18" charset="0"/>
                            <a:ea typeface="Roboto" panose="02000000000000000000" pitchFamily="2" charset="0"/>
                            <a:cs typeface="Times New Roman" panose="02020603050405020304" pitchFamily="18" charset="0"/>
                          </a:rPr>
                          <m:t>24</m:t>
                        </m:r>
                        <m:r>
                          <a:rPr lang="en-US" sz="3600" i="1">
                            <a:latin typeface="Cambria Math" panose="02040503050406030204" pitchFamily="18" charset="0"/>
                            <a:ea typeface="Roboto" panose="02000000000000000000" pitchFamily="2" charset="0"/>
                            <a:cs typeface="Times New Roman" panose="02020603050405020304" pitchFamily="18" charset="0"/>
                          </a:rPr>
                          <m:t>,</m:t>
                        </m:r>
                        <m:r>
                          <a:rPr lang="en-US" sz="3600" i="1">
                            <a:latin typeface="Cambria Math" panose="02040503050406030204" pitchFamily="18" charset="0"/>
                            <a:ea typeface="Roboto" panose="02000000000000000000" pitchFamily="2" charset="0"/>
                            <a:cs typeface="Times New Roman" panose="02020603050405020304" pitchFamily="18" charset="0"/>
                          </a:rPr>
                          <m:t>79</m:t>
                        </m:r>
                      </m:den>
                    </m:f>
                  </m:oMath>
                </a14:m>
                <a:r>
                  <a:rPr lang="en-US" sz="3600">
                    <a:latin typeface="Times New Roman" panose="02020603050405020304" pitchFamily="18" charset="0"/>
                    <a:ea typeface="Roboto" panose="02000000000000000000" pitchFamily="2" charset="0"/>
                    <a:cs typeface="Times New Roman" panose="02020603050405020304" pitchFamily="18" charset="0"/>
                  </a:rPr>
                  <a:t>   =  0,5 mol</a:t>
                </a:r>
                <a:endParaRPr lang="en-US" sz="3600">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latin typeface="Times New Roman" panose="02020603050405020304" pitchFamily="18" charset="0"/>
                    <a:ea typeface="Roboto" panose="02000000000000000000" pitchFamily="2" charset="0"/>
                    <a:cs typeface="Times New Roman" panose="02020603050405020304" pitchFamily="18" charset="0"/>
                  </a:rPr>
                  <a:t>Gọi R là kim loại hóa trị II</a:t>
                </a:r>
                <a:endParaRPr lang="en-US" sz="3600" smtClean="0">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R  +   H</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2</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SO</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4</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14:m>
                  <m:oMath xmlns:m="http://schemas.openxmlformats.org/officeDocument/2006/math">
                    <m:r>
                      <a:rPr lang="en-US" sz="36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RSO</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4</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H</a:t>
                </a:r>
                <a:r>
                  <a:rPr lang="en-US" sz="3600" baseline="-25000" smtClean="0">
                    <a:latin typeface="Times New Roman" panose="02020603050405020304" pitchFamily="18" charset="0"/>
                    <a:ea typeface="Roboto" panose="02000000000000000000" pitchFamily="2" charset="0"/>
                    <a:cs typeface="Times New Roman" panose="02020603050405020304" pitchFamily="18" charset="0"/>
                  </a:rPr>
                  <a:t>2</a:t>
                </a:r>
                <a:r>
                  <a:rPr lang="en-US" sz="3600" smtClean="0">
                    <a:latin typeface="Times New Roman" panose="02020603050405020304" pitchFamily="18" charset="0"/>
                    <a:ea typeface="Roboto" panose="02000000000000000000" pitchFamily="2" charset="0"/>
                    <a:cs typeface="Times New Roman" panose="02020603050405020304" pitchFamily="18" charset="0"/>
                  </a:rPr>
                  <a:t>  </a:t>
                </a:r>
                <a:endParaRPr lang="en-US" sz="3600" smtClean="0">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Theo phương trình (1) : </a:t>
                </a:r>
                <a:r>
                  <a:rPr lang="en-US" sz="3600" smtClean="0">
                    <a:latin typeface="Times New Roman" panose="02020603050405020304" pitchFamily="18" charset="0"/>
                    <a:ea typeface="Roboto" panose="02000000000000000000" pitchFamily="2" charset="0"/>
                    <a:cs typeface="Times New Roman" panose="02020603050405020304" pitchFamily="18" charset="0"/>
                  </a:rPr>
                  <a:t>n</a:t>
                </a:r>
                <a:r>
                  <a:rPr lang="en-US" sz="3600" baseline="-25000" smtClean="0">
                    <a:latin typeface="Times New Roman" panose="02020603050405020304" pitchFamily="18" charset="0"/>
                    <a:ea typeface="Roboto" panose="02000000000000000000" pitchFamily="2" charset="0"/>
                    <a:cs typeface="Times New Roman" panose="02020603050405020304" pitchFamily="18" charset="0"/>
                  </a:rPr>
                  <a:t>R</a:t>
                </a:r>
                <a:r>
                  <a:rPr lang="en-US" sz="3600" smtClean="0">
                    <a:latin typeface="Times New Roman" panose="02020603050405020304" pitchFamily="18" charset="0"/>
                    <a:ea typeface="Roboto" panose="02000000000000000000" pitchFamily="2" charset="0"/>
                    <a:cs typeface="Times New Roman" panose="02020603050405020304" pitchFamily="18" charset="0"/>
                  </a:rPr>
                  <a:t>  =  n</a:t>
                </a:r>
                <a:r>
                  <a:rPr lang="en-US" sz="3600" baseline="-25000" smtClean="0">
                    <a:latin typeface="Times New Roman" panose="02020603050405020304" pitchFamily="18" charset="0"/>
                    <a:ea typeface="Roboto" panose="02000000000000000000" pitchFamily="2" charset="0"/>
                    <a:cs typeface="Times New Roman" panose="02020603050405020304" pitchFamily="18" charset="0"/>
                  </a:rPr>
                  <a:t>H2</a:t>
                </a:r>
                <a:r>
                  <a:rPr lang="en-US" sz="3600" smtClean="0">
                    <a:latin typeface="Times New Roman" panose="02020603050405020304" pitchFamily="18" charset="0"/>
                    <a:ea typeface="Roboto" panose="02000000000000000000" pitchFamily="2" charset="0"/>
                    <a:cs typeface="Times New Roman" panose="02020603050405020304" pitchFamily="18" charset="0"/>
                  </a:rPr>
                  <a:t>  =  0,3 mol</a:t>
                </a:r>
                <a:endParaRPr lang="en-US" sz="3600" smtClean="0">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M</a:t>
                </a:r>
                <a:r>
                  <a:rPr lang="en-US" sz="3600" baseline="-25000" smtClean="0">
                    <a:effectLst/>
                    <a:latin typeface="Times New Roman" panose="02020603050405020304" pitchFamily="18" charset="0"/>
                    <a:ea typeface="Roboto" panose="02000000000000000000" pitchFamily="2" charset="0"/>
                    <a:cs typeface="Times New Roman" panose="02020603050405020304" pitchFamily="18" charset="0"/>
                  </a:rPr>
                  <a:t>R</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a:latin typeface="Cambria Math" panose="02040503050406030204" pitchFamily="18" charset="0"/>
                            <a:ea typeface="Roboto" panose="02000000000000000000" pitchFamily="2" charset="0"/>
                            <a:cs typeface="Times New Roman" panose="02020603050405020304" pitchFamily="18" charset="0"/>
                          </a:rPr>
                        </m:ctrlPr>
                      </m:fPr>
                      <m:num>
                        <m:r>
                          <a:rPr lang="en-US" sz="3600" b="0" i="1" smtClean="0">
                            <a:latin typeface="Cambria Math" panose="02040503050406030204" pitchFamily="18" charset="0"/>
                            <a:ea typeface="Roboto" panose="02000000000000000000" pitchFamily="2" charset="0"/>
                            <a:cs typeface="Times New Roman" panose="02020603050405020304" pitchFamily="18" charset="0"/>
                          </a:rPr>
                          <m:t>12</m:t>
                        </m:r>
                      </m:num>
                      <m:den>
                        <m:r>
                          <a:rPr lang="en-US" sz="3600" b="0" i="1" smtClean="0">
                            <a:latin typeface="Cambria Math" panose="02040503050406030204" pitchFamily="18" charset="0"/>
                            <a:ea typeface="Roboto" panose="02000000000000000000" pitchFamily="2" charset="0"/>
                            <a:cs typeface="Times New Roman" panose="02020603050405020304" pitchFamily="18" charset="0"/>
                          </a:rPr>
                          <m:t>0</m:t>
                        </m:r>
                        <m:r>
                          <a:rPr lang="en-US" sz="3600" b="0" i="1" smtClean="0">
                            <a:latin typeface="Cambria Math" panose="02040503050406030204" pitchFamily="18" charset="0"/>
                            <a:ea typeface="Roboto" panose="02000000000000000000" pitchFamily="2" charset="0"/>
                            <a:cs typeface="Times New Roman" panose="02020603050405020304" pitchFamily="18" charset="0"/>
                          </a:rPr>
                          <m:t>,</m:t>
                        </m:r>
                        <m:r>
                          <a:rPr lang="en-US" sz="3600" b="0" i="1" smtClean="0">
                            <a:latin typeface="Cambria Math" panose="02040503050406030204" pitchFamily="18" charset="0"/>
                            <a:ea typeface="Roboto" panose="02000000000000000000" pitchFamily="2" charset="0"/>
                            <a:cs typeface="Times New Roman" panose="02020603050405020304" pitchFamily="18" charset="0"/>
                          </a:rPr>
                          <m:t>3</m:t>
                        </m:r>
                      </m:den>
                    </m:f>
                  </m:oMath>
                </a14:m>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a:t>
                </a:r>
                <a:r>
                  <a:rPr lang="en-US" sz="3600" smtClean="0">
                    <a:effectLst/>
                    <a:latin typeface="Times New Roman" panose="02020603050405020304" pitchFamily="18" charset="0"/>
                    <a:ea typeface="Roboto" panose="02000000000000000000" pitchFamily="2" charset="0"/>
                    <a:cs typeface="Times New Roman" panose="02020603050405020304" pitchFamily="18" charset="0"/>
                  </a:rPr>
                  <a:t>= 40 (g/mol)</a:t>
                </a:r>
                <a:endParaRPr lang="en-US" sz="3600" smtClean="0">
                  <a:effectLst/>
                  <a:latin typeface="Times New Roman" panose="02020603050405020304" pitchFamily="18" charset="0"/>
                  <a:ea typeface="Roboto" panose="02000000000000000000" pitchFamily="2" charset="0"/>
                  <a:cs typeface="Times New Roman" panose="02020603050405020304" pitchFamily="18" charset="0"/>
                </a:endParaRPr>
              </a:p>
              <a:p>
                <a:pPr marL="30480" marR="30480" algn="just">
                  <a:lnSpc>
                    <a:spcPct val="150000"/>
                  </a:lnSpc>
                  <a:spcAft>
                    <a:spcPts val="1200"/>
                  </a:spcAft>
                </a:pPr>
                <a:r>
                  <a:rPr lang="en-US" sz="3600" smtClean="0">
                    <a:latin typeface="Times New Roman" panose="02020603050405020304" pitchFamily="18" charset="0"/>
                    <a:ea typeface="Roboto" panose="02000000000000000000" pitchFamily="2" charset="0"/>
                    <a:cs typeface="Times New Roman" panose="02020603050405020304" pitchFamily="18" charset="0"/>
                  </a:rPr>
                  <a:t>R là Calcium (Ca)</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019800" y="2933700"/>
                <a:ext cx="9753600" cy="6684394"/>
              </a:xfrm>
              <a:prstGeom prst="rect">
                <a:avLst/>
              </a:prstGeom>
              <a:blipFill rotWithShape="1">
                <a:blip r:embed="rId3"/>
                <a:stretch>
                  <a:fillRect l="-293" t="-427" r="-293" b="-422"/>
                </a:stretch>
              </a:blipFill>
              <a:ln w="57150">
                <a:prstDash val="sysDash"/>
              </a:ln>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1094" y1="73906" x2="63906" y2="74531"/>
                        <a14:foregroundMark x1="71719" y1="74531" x2="72500" y2="72813"/>
                      </a14:backgroundRemoval>
                    </a14:imgEffect>
                  </a14:imgLayer>
                </a14:imgProps>
              </a:ext>
              <a:ext uri="{28A0092B-C50C-407E-A947-70E740481C1C}">
                <a14:useLocalDpi xmlns:a14="http://schemas.microsoft.com/office/drawing/2010/main" val="0"/>
              </a:ext>
            </a:extLst>
          </a:blip>
          <a:srcRect l="25000" t="11250" r="26250" b="20000"/>
          <a:stretch>
            <a:fillRect/>
          </a:stretch>
        </p:blipFill>
        <p:spPr>
          <a:xfrm>
            <a:off x="0" y="3946769"/>
            <a:ext cx="4495800" cy="6340231"/>
          </a:xfrm>
          <a:prstGeom prst="rect">
            <a:avLst/>
          </a:prstGeom>
        </p:spPr>
      </p:pic>
      <p:sp>
        <p:nvSpPr>
          <p:cNvPr id="3" name="Rectangle 2"/>
          <p:cNvSpPr/>
          <p:nvPr/>
        </p:nvSpPr>
        <p:spPr>
          <a:xfrm>
            <a:off x="990600" y="419100"/>
            <a:ext cx="15240000" cy="922020"/>
          </a:xfrm>
          <a:prstGeom prst="rect">
            <a:avLst/>
          </a:prstGeom>
          <a:noFill/>
          <a:ln w="5715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ctr">
              <a:lnSpc>
                <a:spcPct val="150000"/>
              </a:lnSpc>
              <a:spcAft>
                <a:spcPts val="1200"/>
              </a:spcAft>
            </a:pPr>
            <a:r>
              <a:rPr lang="en-US" sz="3600">
                <a:effectLst/>
                <a:latin typeface="Times New Roman" panose="02020603050405020304" pitchFamily="18" charset="0"/>
                <a:ea typeface="Roboto" panose="02000000000000000000" pitchFamily="2" charset="0"/>
                <a:cs typeface="Times New Roman" panose="02020603050405020304" pitchFamily="18" charset="0"/>
              </a:rPr>
              <a:t>Bài tập: https://quizizz.com/join?gc=595807</a:t>
            </a:r>
            <a:endParaRPr lang="en-US" sz="3600">
              <a:effectLst/>
              <a:latin typeface="Times New Roman" panose="02020603050405020304" pitchFamily="18" charset="0"/>
              <a:ea typeface="Roboto" panose="02000000000000000000"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62400" y="342900"/>
            <a:ext cx="10210800" cy="675640"/>
          </a:xfrm>
          <a:prstGeom prst="rect">
            <a:avLst/>
          </a:prstGeom>
          <a:noFill/>
          <a:ln w="57150">
            <a:solidFill>
              <a:srgbClr val="F0BE09"/>
            </a:solidFill>
            <a:prstDash val="sysDash"/>
          </a:ln>
        </p:spPr>
        <p:txBody>
          <a:bodyPr wrap="square" rtlCol="0">
            <a:spAutoFit/>
          </a:bodyPr>
          <a:lstStyle/>
          <a:p>
            <a:pPr algn="ctr"/>
            <a:r>
              <a:rPr lang="en-US" sz="3800" b="1" smtClean="0">
                <a:latin typeface="Times New Roman" panose="02020603050405020304" pitchFamily="18" charset="0"/>
                <a:cs typeface="Times New Roman" panose="02020603050405020304" pitchFamily="18" charset="0"/>
              </a:rPr>
              <a:t>PHIẾU HỌC TẬP SỐ 5</a:t>
            </a:r>
            <a:endParaRPr lang="en-US" sz="3800" b="1">
              <a:latin typeface="Times New Roman" panose="02020603050405020304" pitchFamily="18" charset="0"/>
              <a:cs typeface="Times New Roman" panose="02020603050405020304" pitchFamily="18" charset="0"/>
            </a:endParaRPr>
          </a:p>
        </p:txBody>
      </p:sp>
      <p:sp>
        <p:nvSpPr>
          <p:cNvPr id="9" name="Rectangle 8"/>
          <p:cNvSpPr/>
          <p:nvPr/>
        </p:nvSpPr>
        <p:spPr>
          <a:xfrm>
            <a:off x="350520" y="1590675"/>
            <a:ext cx="17738725" cy="8278495"/>
          </a:xfrm>
          <a:prstGeom prst="rect">
            <a:avLst/>
          </a:prstGeom>
          <a:ln w="38100">
            <a:solidFill>
              <a:srgbClr val="F0BE09"/>
            </a:solidFill>
            <a:prstDash val="sysDash"/>
          </a:ln>
        </p:spPr>
        <p:txBody>
          <a:bodyPr wrap="square">
            <a:spAutoFit/>
          </a:bodyPr>
          <a:lstStyle/>
          <a:p>
            <a:pPr algn="just"/>
            <a:r>
              <a:rPr lang="vi-VN" sz="3800">
                <a:latin typeface="+mj-lt"/>
              </a:rPr>
              <a:t>Câu 1. Cho CTHH các đơn chất sau: Al, S, Fe, Cu, Cl</a:t>
            </a:r>
            <a:r>
              <a:rPr lang="vi-VN" sz="3800" baseline="-25000">
                <a:latin typeface="+mj-lt"/>
              </a:rPr>
              <a:t>2</a:t>
            </a:r>
            <a:r>
              <a:rPr lang="vi-VN" sz="3800">
                <a:latin typeface="+mj-lt"/>
              </a:rPr>
              <a:t>, Na, Ba, Ca, Mg, O</a:t>
            </a:r>
            <a:r>
              <a:rPr lang="vi-VN" sz="3800" baseline="-25000">
                <a:latin typeface="+mj-lt"/>
              </a:rPr>
              <a:t>2</a:t>
            </a:r>
            <a:r>
              <a:rPr lang="vi-VN" sz="3800">
                <a:latin typeface="+mj-lt"/>
              </a:rPr>
              <a:t>, Zn, Ag, Cr, K. Hãy cho biết chất nào thuộc đơn chất kim loại?</a:t>
            </a:r>
            <a:endParaRPr lang="vi-VN" sz="3800">
              <a:latin typeface="+mj-lt"/>
            </a:endParaRPr>
          </a:p>
          <a:p>
            <a:pPr algn="just"/>
            <a:r>
              <a:rPr lang="vi-VN" sz="3800">
                <a:latin typeface="+mj-lt"/>
              </a:rPr>
              <a:t>Câu 2. Hoàn thành các PTHH sau:</a:t>
            </a:r>
            <a:endParaRPr lang="vi-VN" sz="3800">
              <a:latin typeface="+mj-lt"/>
            </a:endParaRPr>
          </a:p>
          <a:p>
            <a:pPr algn="just"/>
            <a:r>
              <a:rPr lang="vi-VN" sz="3800">
                <a:latin typeface="+mj-lt"/>
              </a:rPr>
              <a:t>a) Fe   +   O</a:t>
            </a:r>
            <a:r>
              <a:rPr lang="vi-VN" sz="3800" baseline="-25000">
                <a:latin typeface="+mj-lt"/>
              </a:rPr>
              <a:t>2</a:t>
            </a:r>
            <a:r>
              <a:rPr lang="vi-VN" sz="3800">
                <a:latin typeface="+mj-lt"/>
              </a:rPr>
              <a:t>    →                                    g) Zn  +  H</a:t>
            </a:r>
            <a:r>
              <a:rPr lang="vi-VN" sz="3800" baseline="-25000">
                <a:latin typeface="+mj-lt"/>
              </a:rPr>
              <a:t>2</a:t>
            </a:r>
            <a:r>
              <a:rPr lang="vi-VN" sz="3800">
                <a:latin typeface="+mj-lt"/>
              </a:rPr>
              <a:t>SO</a:t>
            </a:r>
            <a:r>
              <a:rPr lang="vi-VN" sz="3800" baseline="-25000">
                <a:latin typeface="+mj-lt"/>
              </a:rPr>
              <a:t>4</a:t>
            </a:r>
            <a:r>
              <a:rPr lang="vi-VN" sz="3800">
                <a:latin typeface="+mj-lt"/>
              </a:rPr>
              <a:t> (loãng) →</a:t>
            </a:r>
            <a:endParaRPr lang="vi-VN" sz="3800">
              <a:latin typeface="+mj-lt"/>
            </a:endParaRPr>
          </a:p>
          <a:p>
            <a:pPr algn="just"/>
            <a:r>
              <a:rPr lang="vi-VN" sz="3800">
                <a:latin typeface="+mj-lt"/>
              </a:rPr>
              <a:t>b) Al   +   O</a:t>
            </a:r>
            <a:r>
              <a:rPr lang="vi-VN" sz="3800" baseline="-25000">
                <a:latin typeface="+mj-lt"/>
              </a:rPr>
              <a:t>2</a:t>
            </a:r>
            <a:r>
              <a:rPr lang="vi-VN" sz="3800">
                <a:latin typeface="+mj-lt"/>
              </a:rPr>
              <a:t>   →                                     h) Al  +  H</a:t>
            </a:r>
            <a:r>
              <a:rPr lang="vi-VN" sz="3800" baseline="-25000">
                <a:latin typeface="+mj-lt"/>
              </a:rPr>
              <a:t>2</a:t>
            </a:r>
            <a:r>
              <a:rPr lang="vi-VN" sz="3800">
                <a:latin typeface="+mj-lt"/>
              </a:rPr>
              <a:t>SO</a:t>
            </a:r>
            <a:r>
              <a:rPr lang="vi-VN" sz="3800" baseline="-25000">
                <a:latin typeface="+mj-lt"/>
              </a:rPr>
              <a:t>4</a:t>
            </a:r>
            <a:r>
              <a:rPr lang="vi-VN" sz="3800">
                <a:latin typeface="+mj-lt"/>
              </a:rPr>
              <a:t> (loãng) →</a:t>
            </a:r>
            <a:endParaRPr lang="vi-VN" sz="3800">
              <a:latin typeface="+mj-lt"/>
            </a:endParaRPr>
          </a:p>
          <a:p>
            <a:pPr algn="just"/>
            <a:r>
              <a:rPr lang="vi-VN" sz="3800">
                <a:latin typeface="+mj-lt"/>
              </a:rPr>
              <a:t>c) Cu   +   O</a:t>
            </a:r>
            <a:r>
              <a:rPr lang="vi-VN" sz="3800" baseline="-25000">
                <a:latin typeface="+mj-lt"/>
              </a:rPr>
              <a:t>2</a:t>
            </a:r>
            <a:r>
              <a:rPr lang="vi-VN" sz="3800">
                <a:latin typeface="+mj-lt"/>
              </a:rPr>
              <a:t>   →                                    i) Fe  +  HCl   →</a:t>
            </a:r>
            <a:endParaRPr lang="vi-VN" sz="3800">
              <a:latin typeface="+mj-lt"/>
            </a:endParaRPr>
          </a:p>
          <a:p>
            <a:pPr algn="just"/>
            <a:r>
              <a:rPr lang="vi-VN" sz="3800">
                <a:latin typeface="+mj-lt"/>
              </a:rPr>
              <a:t>d) Na   +   Cl</a:t>
            </a:r>
            <a:r>
              <a:rPr lang="vi-VN" sz="3800" baseline="-25000">
                <a:latin typeface="+mj-lt"/>
              </a:rPr>
              <a:t>2</a:t>
            </a:r>
            <a:r>
              <a:rPr lang="vi-VN" sz="3800">
                <a:latin typeface="+mj-lt"/>
              </a:rPr>
              <a:t>   →                                   k) Cu   +  AgNO</a:t>
            </a:r>
            <a:r>
              <a:rPr lang="vi-VN" sz="3800" baseline="-25000">
                <a:latin typeface="+mj-lt"/>
              </a:rPr>
              <a:t>3</a:t>
            </a:r>
            <a:r>
              <a:rPr lang="vi-VN" sz="3800">
                <a:latin typeface="+mj-lt"/>
              </a:rPr>
              <a:t>   →</a:t>
            </a:r>
            <a:endParaRPr lang="vi-VN" sz="3800">
              <a:latin typeface="+mj-lt"/>
            </a:endParaRPr>
          </a:p>
          <a:p>
            <a:pPr algn="just"/>
            <a:r>
              <a:rPr lang="vi-VN" sz="3800">
                <a:latin typeface="+mj-lt"/>
              </a:rPr>
              <a:t>e) Fe   +   S   →     				   l) Zn  +   CuSO</a:t>
            </a:r>
            <a:r>
              <a:rPr lang="vi-VN" sz="3800" baseline="-25000">
                <a:latin typeface="+mj-lt"/>
              </a:rPr>
              <a:t>4</a:t>
            </a:r>
            <a:r>
              <a:rPr lang="vi-VN" sz="3800">
                <a:latin typeface="+mj-lt"/>
              </a:rPr>
              <a:t>   →</a:t>
            </a:r>
            <a:endParaRPr lang="vi-VN" sz="3800">
              <a:latin typeface="+mj-lt"/>
            </a:endParaRPr>
          </a:p>
          <a:p>
            <a:pPr algn="just"/>
            <a:r>
              <a:rPr lang="vi-VN" sz="3800">
                <a:latin typeface="+mj-lt"/>
              </a:rPr>
              <a:t>Câu 3: Hoà tan hết 12g một kim loại (hoá trị II) bằng dung dịch </a:t>
            </a:r>
            <a:r>
              <a:rPr lang="vi-VN" sz="3800">
                <a:latin typeface="+mj-lt"/>
                <a:sym typeface="+mn-ea"/>
              </a:rPr>
              <a:t>H</a:t>
            </a:r>
            <a:r>
              <a:rPr lang="vi-VN" sz="3800" baseline="-25000">
                <a:latin typeface="+mj-lt"/>
                <a:sym typeface="+mn-ea"/>
              </a:rPr>
              <a:t>2</a:t>
            </a:r>
            <a:r>
              <a:rPr lang="vi-VN" sz="3800">
                <a:latin typeface="+mj-lt"/>
                <a:sym typeface="+mn-ea"/>
              </a:rPr>
              <a:t>SO</a:t>
            </a:r>
            <a:r>
              <a:rPr lang="vi-VN" sz="3800" baseline="-25000">
                <a:latin typeface="+mj-lt"/>
                <a:sym typeface="+mn-ea"/>
              </a:rPr>
              <a:t>4</a:t>
            </a:r>
            <a:r>
              <a:rPr lang="vi-VN" sz="3800">
                <a:latin typeface="+mj-lt"/>
              </a:rPr>
              <a:t> loãng thu được 7,437 lít khí H</a:t>
            </a:r>
            <a:r>
              <a:rPr lang="vi-VN" sz="3800" baseline="-25000">
                <a:latin typeface="+mj-lt"/>
              </a:rPr>
              <a:t>2</a:t>
            </a:r>
            <a:r>
              <a:rPr lang="vi-VN" sz="3800">
                <a:latin typeface="+mj-lt"/>
              </a:rPr>
              <a:t> (đkc). Xác định tên kim loại và CTHH?</a:t>
            </a:r>
            <a:endParaRPr lang="vi-VN" sz="3800">
              <a:latin typeface="+mj-lt"/>
            </a:endParaRPr>
          </a:p>
          <a:p>
            <a:pPr algn="just"/>
            <a:r>
              <a:rPr lang="vi-VN" sz="3800">
                <a:latin typeface="+mj-lt"/>
              </a:rPr>
              <a:t>Câu 5: Cho 10 gam hỗn hợp gồm Fe và Cu tác dụng với dung dịch </a:t>
            </a:r>
            <a:r>
              <a:rPr lang="vi-VN" sz="3800">
                <a:latin typeface="+mj-lt"/>
                <a:sym typeface="+mn-ea"/>
              </a:rPr>
              <a:t>H</a:t>
            </a:r>
            <a:r>
              <a:rPr lang="vi-VN" sz="3800" baseline="-25000">
                <a:latin typeface="+mj-lt"/>
                <a:sym typeface="+mn-ea"/>
              </a:rPr>
              <a:t>2</a:t>
            </a:r>
            <a:r>
              <a:rPr lang="vi-VN" sz="3800">
                <a:latin typeface="+mj-lt"/>
                <a:sym typeface="+mn-ea"/>
              </a:rPr>
              <a:t>SO</a:t>
            </a:r>
            <a:r>
              <a:rPr lang="vi-VN" sz="3800" baseline="-25000">
                <a:latin typeface="+mj-lt"/>
                <a:sym typeface="+mn-ea"/>
              </a:rPr>
              <a:t>4</a:t>
            </a:r>
            <a:r>
              <a:rPr lang="vi-VN" sz="3800">
                <a:latin typeface="+mj-lt"/>
              </a:rPr>
              <a:t> loãng dư. Sau phản ứng thu được 2,479 lít khí hidro (đkc), dung dịch X và m gam kim loại không tan.</a:t>
            </a:r>
            <a:endParaRPr lang="vi-VN" sz="3800">
              <a:latin typeface="+mj-lt"/>
            </a:endParaRPr>
          </a:p>
          <a:p>
            <a:pPr algn="just"/>
            <a:r>
              <a:rPr lang="vi-VN" sz="3800">
                <a:latin typeface="+mj-lt"/>
              </a:rPr>
              <a:t>a) Viết phương trình hóa học xảy ra?</a:t>
            </a:r>
            <a:endParaRPr lang="vi-VN" sz="3800">
              <a:latin typeface="+mj-lt"/>
            </a:endParaRPr>
          </a:p>
          <a:p>
            <a:pPr algn="just"/>
            <a:r>
              <a:rPr lang="vi-VN" sz="3800">
                <a:latin typeface="+mj-lt"/>
              </a:rPr>
              <a:t>b) Xác định giá trị của m?</a:t>
            </a:r>
            <a:endParaRPr lang="vi-VN" sz="38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3132" y="2519416"/>
            <a:ext cx="14421737" cy="6738884"/>
          </a:xfrm>
          <a:custGeom>
            <a:avLst/>
            <a:gdLst/>
            <a:ahLst/>
            <a:cxnLst/>
            <a:rect l="l" t="t" r="r" b="b"/>
            <a:pathLst>
              <a:path w="14421737" h="6738884">
                <a:moveTo>
                  <a:pt x="0" y="0"/>
                </a:moveTo>
                <a:lnTo>
                  <a:pt x="14421736" y="0"/>
                </a:lnTo>
                <a:lnTo>
                  <a:pt x="14421736" y="6738884"/>
                </a:lnTo>
                <a:lnTo>
                  <a:pt x="0" y="6738884"/>
                </a:lnTo>
                <a:lnTo>
                  <a:pt x="0" y="0"/>
                </a:lnTo>
                <a:close/>
              </a:path>
            </a:pathLst>
          </a:custGeom>
          <a:blipFill>
            <a:blip r:embed="rId1">
              <a:alphaModFix amt="30000"/>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1123748" y="3373849"/>
            <a:ext cx="3449782" cy="3539301"/>
            <a:chOff x="0" y="0"/>
            <a:chExt cx="4599709" cy="4719068"/>
          </a:xfrm>
        </p:grpSpPr>
        <p:grpSp>
          <p:nvGrpSpPr>
            <p:cNvPr id="4" name="Group 4"/>
            <p:cNvGrpSpPr/>
            <p:nvPr/>
          </p:nvGrpSpPr>
          <p:grpSpPr>
            <a:xfrm rot="5400000">
              <a:off x="-823117" y="823117"/>
              <a:ext cx="4719068" cy="3072835"/>
              <a:chOff x="0" y="0"/>
              <a:chExt cx="932162" cy="606980"/>
            </a:xfrm>
          </p:grpSpPr>
          <p:sp>
            <p:nvSpPr>
              <p:cNvPr id="5" name="Freeform 5"/>
              <p:cNvSpPr/>
              <p:nvPr/>
            </p:nvSpPr>
            <p:spPr>
              <a:xfrm>
                <a:off x="0" y="0"/>
                <a:ext cx="932162" cy="606980"/>
              </a:xfrm>
              <a:custGeom>
                <a:avLst/>
                <a:gdLst/>
                <a:ahLst/>
                <a:cxnLst/>
                <a:rect l="l" t="t" r="r" b="b"/>
                <a:pathLst>
                  <a:path w="932162" h="606980">
                    <a:moveTo>
                      <a:pt x="111558" y="0"/>
                    </a:moveTo>
                    <a:lnTo>
                      <a:pt x="820604" y="0"/>
                    </a:lnTo>
                    <a:cubicBezTo>
                      <a:pt x="882215" y="0"/>
                      <a:pt x="932162" y="49946"/>
                      <a:pt x="932162" y="111558"/>
                    </a:cubicBezTo>
                    <a:lnTo>
                      <a:pt x="932162" y="495422"/>
                    </a:lnTo>
                    <a:cubicBezTo>
                      <a:pt x="932162" y="557033"/>
                      <a:pt x="882215" y="606980"/>
                      <a:pt x="820604" y="606980"/>
                    </a:cubicBezTo>
                    <a:lnTo>
                      <a:pt x="111558" y="606980"/>
                    </a:lnTo>
                    <a:cubicBezTo>
                      <a:pt x="49946" y="606980"/>
                      <a:pt x="0" y="557033"/>
                      <a:pt x="0" y="495422"/>
                    </a:cubicBezTo>
                    <a:lnTo>
                      <a:pt x="0" y="111558"/>
                    </a:lnTo>
                    <a:cubicBezTo>
                      <a:pt x="0" y="49946"/>
                      <a:pt x="49946" y="0"/>
                      <a:pt x="111558" y="0"/>
                    </a:cubicBezTo>
                    <a:close/>
                  </a:path>
                </a:pathLst>
              </a:custGeom>
              <a:solidFill>
                <a:srgbClr val="7FAFF9">
                  <a:alpha val="69804"/>
                </a:srgbClr>
              </a:solidFill>
            </p:spPr>
          </p:sp>
          <p:sp>
            <p:nvSpPr>
              <p:cNvPr id="6" name="TextBox 6"/>
              <p:cNvSpPr txBox="1"/>
              <p:nvPr/>
            </p:nvSpPr>
            <p:spPr>
              <a:xfrm>
                <a:off x="0" y="-57150"/>
                <a:ext cx="932162" cy="664130"/>
              </a:xfrm>
              <a:prstGeom prst="rect">
                <a:avLst/>
              </a:prstGeom>
            </p:spPr>
            <p:txBody>
              <a:bodyPr lIns="50800" tIns="50800" rIns="50800" bIns="50800" rtlCol="0" anchor="ctr"/>
              <a:lstStyle/>
              <a:p>
                <a:pPr algn="ctr">
                  <a:lnSpc>
                    <a:spcPts val="2660"/>
                  </a:lnSpc>
                </a:pPr>
              </a:p>
            </p:txBody>
          </p:sp>
        </p:grpSp>
        <p:sp>
          <p:nvSpPr>
            <p:cNvPr id="7" name="Freeform 7"/>
            <p:cNvSpPr/>
            <p:nvPr/>
          </p:nvSpPr>
          <p:spPr>
            <a:xfrm rot="-5399155">
              <a:off x="2838828" y="1412294"/>
              <a:ext cx="1626884" cy="1894480"/>
            </a:xfrm>
            <a:custGeom>
              <a:avLst/>
              <a:gdLst/>
              <a:ahLst/>
              <a:cxnLst/>
              <a:rect l="l" t="t" r="r" b="b"/>
              <a:pathLst>
                <a:path w="1626884" h="1894480">
                  <a:moveTo>
                    <a:pt x="0" y="0"/>
                  </a:moveTo>
                  <a:lnTo>
                    <a:pt x="1626884" y="0"/>
                  </a:lnTo>
                  <a:lnTo>
                    <a:pt x="1626884" y="1894480"/>
                  </a:lnTo>
                  <a:lnTo>
                    <a:pt x="0" y="1894480"/>
                  </a:lnTo>
                  <a:lnTo>
                    <a:pt x="0" y="0"/>
                  </a:lnTo>
                  <a:close/>
                </a:path>
              </a:pathLst>
            </a:custGeom>
            <a:blipFill>
              <a:blip r:embed="rId3"/>
              <a:stretch>
                <a:fillRect/>
              </a:stretch>
            </a:blipFill>
          </p:spPr>
        </p:sp>
      </p:grpSp>
      <p:grpSp>
        <p:nvGrpSpPr>
          <p:cNvPr id="8" name="Group 8"/>
          <p:cNvGrpSpPr/>
          <p:nvPr/>
        </p:nvGrpSpPr>
        <p:grpSpPr>
          <a:xfrm>
            <a:off x="16031036" y="3373849"/>
            <a:ext cx="3380711" cy="6106199"/>
            <a:chOff x="0" y="0"/>
            <a:chExt cx="4507615" cy="8141598"/>
          </a:xfrm>
        </p:grpSpPr>
        <p:sp>
          <p:nvSpPr>
            <p:cNvPr id="9" name="Freeform 9"/>
            <p:cNvSpPr/>
            <p:nvPr/>
          </p:nvSpPr>
          <p:spPr>
            <a:xfrm rot="-5399155">
              <a:off x="133997" y="6380684"/>
              <a:ext cx="1626884" cy="1894480"/>
            </a:xfrm>
            <a:custGeom>
              <a:avLst/>
              <a:gdLst/>
              <a:ahLst/>
              <a:cxnLst/>
              <a:rect l="l" t="t" r="r" b="b"/>
              <a:pathLst>
                <a:path w="1626884" h="1894480">
                  <a:moveTo>
                    <a:pt x="0" y="0"/>
                  </a:moveTo>
                  <a:lnTo>
                    <a:pt x="1626885" y="0"/>
                  </a:lnTo>
                  <a:lnTo>
                    <a:pt x="1626885" y="1894479"/>
                  </a:lnTo>
                  <a:lnTo>
                    <a:pt x="0" y="1894479"/>
                  </a:lnTo>
                  <a:lnTo>
                    <a:pt x="0" y="0"/>
                  </a:lnTo>
                  <a:close/>
                </a:path>
              </a:pathLst>
            </a:custGeom>
            <a:blipFill>
              <a:blip r:embed="rId3"/>
              <a:stretch>
                <a:fillRect/>
              </a:stretch>
            </a:blipFill>
          </p:spPr>
        </p:sp>
        <p:grpSp>
          <p:nvGrpSpPr>
            <p:cNvPr id="10" name="Group 10"/>
            <p:cNvGrpSpPr/>
            <p:nvPr/>
          </p:nvGrpSpPr>
          <p:grpSpPr>
            <a:xfrm rot="5400000">
              <a:off x="611663" y="823117"/>
              <a:ext cx="4719068" cy="3072835"/>
              <a:chOff x="0" y="0"/>
              <a:chExt cx="932162" cy="606980"/>
            </a:xfrm>
          </p:grpSpPr>
          <p:sp>
            <p:nvSpPr>
              <p:cNvPr id="11" name="Freeform 11"/>
              <p:cNvSpPr/>
              <p:nvPr/>
            </p:nvSpPr>
            <p:spPr>
              <a:xfrm>
                <a:off x="0" y="0"/>
                <a:ext cx="932162" cy="606980"/>
              </a:xfrm>
              <a:custGeom>
                <a:avLst/>
                <a:gdLst/>
                <a:ahLst/>
                <a:cxnLst/>
                <a:rect l="l" t="t" r="r" b="b"/>
                <a:pathLst>
                  <a:path w="932162" h="606980">
                    <a:moveTo>
                      <a:pt x="111558" y="0"/>
                    </a:moveTo>
                    <a:lnTo>
                      <a:pt x="820604" y="0"/>
                    </a:lnTo>
                    <a:cubicBezTo>
                      <a:pt x="882215" y="0"/>
                      <a:pt x="932162" y="49946"/>
                      <a:pt x="932162" y="111558"/>
                    </a:cubicBezTo>
                    <a:lnTo>
                      <a:pt x="932162" y="495422"/>
                    </a:lnTo>
                    <a:cubicBezTo>
                      <a:pt x="932162" y="557033"/>
                      <a:pt x="882215" y="606980"/>
                      <a:pt x="820604" y="606980"/>
                    </a:cubicBezTo>
                    <a:lnTo>
                      <a:pt x="111558" y="606980"/>
                    </a:lnTo>
                    <a:cubicBezTo>
                      <a:pt x="49946" y="606980"/>
                      <a:pt x="0" y="557033"/>
                      <a:pt x="0" y="495422"/>
                    </a:cubicBezTo>
                    <a:lnTo>
                      <a:pt x="0" y="111558"/>
                    </a:lnTo>
                    <a:cubicBezTo>
                      <a:pt x="0" y="49946"/>
                      <a:pt x="49946" y="0"/>
                      <a:pt x="111558" y="0"/>
                    </a:cubicBezTo>
                    <a:close/>
                  </a:path>
                </a:pathLst>
              </a:custGeom>
              <a:solidFill>
                <a:srgbClr val="7FAFF9">
                  <a:alpha val="69804"/>
                </a:srgbClr>
              </a:solidFill>
            </p:spPr>
          </p:sp>
          <p:sp>
            <p:nvSpPr>
              <p:cNvPr id="12" name="TextBox 12"/>
              <p:cNvSpPr txBox="1"/>
              <p:nvPr/>
            </p:nvSpPr>
            <p:spPr>
              <a:xfrm>
                <a:off x="0" y="-57150"/>
                <a:ext cx="932162" cy="664130"/>
              </a:xfrm>
              <a:prstGeom prst="rect">
                <a:avLst/>
              </a:prstGeom>
            </p:spPr>
            <p:txBody>
              <a:bodyPr lIns="50800" tIns="50800" rIns="50800" bIns="50800" rtlCol="0" anchor="ctr"/>
              <a:lstStyle/>
              <a:p>
                <a:pPr algn="ctr">
                  <a:lnSpc>
                    <a:spcPts val="2660"/>
                  </a:lnSpc>
                </a:pPr>
              </a:p>
            </p:txBody>
          </p:sp>
        </p:grpSp>
      </p:grpSp>
      <p:sp>
        <p:nvSpPr>
          <p:cNvPr id="13" name="Freeform 13"/>
          <p:cNvSpPr/>
          <p:nvPr/>
        </p:nvSpPr>
        <p:spPr>
          <a:xfrm>
            <a:off x="3118700" y="3831458"/>
            <a:ext cx="4054948" cy="4114800"/>
          </a:xfrm>
          <a:custGeom>
            <a:avLst/>
            <a:gdLst/>
            <a:ahLst/>
            <a:cxnLst/>
            <a:rect l="l" t="t" r="r" b="b"/>
            <a:pathLst>
              <a:path w="4054948" h="4114800">
                <a:moveTo>
                  <a:pt x="0" y="0"/>
                </a:moveTo>
                <a:lnTo>
                  <a:pt x="4054949" y="0"/>
                </a:lnTo>
                <a:lnTo>
                  <a:pt x="4054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885242" y="2761536"/>
            <a:ext cx="876699" cy="1618068"/>
          </a:xfrm>
          <a:custGeom>
            <a:avLst/>
            <a:gdLst/>
            <a:ahLst/>
            <a:cxnLst/>
            <a:rect l="l" t="t" r="r" b="b"/>
            <a:pathLst>
              <a:path w="876699" h="1618068">
                <a:moveTo>
                  <a:pt x="0" y="0"/>
                </a:moveTo>
                <a:lnTo>
                  <a:pt x="876699" y="0"/>
                </a:lnTo>
                <a:lnTo>
                  <a:pt x="876699" y="1618068"/>
                </a:lnTo>
                <a:lnTo>
                  <a:pt x="0" y="16180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4653097" y="5390254"/>
            <a:ext cx="1340989" cy="997208"/>
          </a:xfrm>
          <a:custGeom>
            <a:avLst/>
            <a:gdLst/>
            <a:ahLst/>
            <a:cxnLst/>
            <a:rect l="l" t="t" r="r" b="b"/>
            <a:pathLst>
              <a:path w="1340989" h="997208">
                <a:moveTo>
                  <a:pt x="0" y="0"/>
                </a:moveTo>
                <a:lnTo>
                  <a:pt x="1340989" y="0"/>
                </a:lnTo>
                <a:lnTo>
                  <a:pt x="1340989" y="997208"/>
                </a:lnTo>
                <a:lnTo>
                  <a:pt x="0" y="9972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4953242" y="7680258"/>
            <a:ext cx="846799" cy="1158556"/>
          </a:xfrm>
          <a:custGeom>
            <a:avLst/>
            <a:gdLst/>
            <a:ahLst/>
            <a:cxnLst/>
            <a:rect l="l" t="t" r="r" b="b"/>
            <a:pathLst>
              <a:path w="846799" h="1158556">
                <a:moveTo>
                  <a:pt x="0" y="0"/>
                </a:moveTo>
                <a:lnTo>
                  <a:pt x="846799" y="0"/>
                </a:lnTo>
                <a:lnTo>
                  <a:pt x="846799" y="1158555"/>
                </a:lnTo>
                <a:lnTo>
                  <a:pt x="0" y="11585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2007648" y="1238098"/>
            <a:ext cx="14272705" cy="859210"/>
          </a:xfrm>
          <a:prstGeom prst="rect">
            <a:avLst/>
          </a:prstGeom>
        </p:spPr>
        <p:txBody>
          <a:bodyPr lIns="0" tIns="0" rIns="0" bIns="0" rtlCol="0" anchor="t">
            <a:spAutoFit/>
          </a:bodyPr>
          <a:lstStyle/>
          <a:p>
            <a:pPr algn="ctr">
              <a:lnSpc>
                <a:spcPts val="6720"/>
              </a:lnSpc>
            </a:pPr>
            <a:r>
              <a:rPr lang="en-US" sz="6000" b="1" spc="273" smtClean="0">
                <a:solidFill>
                  <a:srgbClr val="000000"/>
                </a:solidFill>
                <a:latin typeface="Times New Roman" panose="02020603050405020304" pitchFamily="18" charset="0"/>
                <a:ea typeface="Roboto" panose="02000000000000000000" pitchFamily="2" charset="0"/>
              </a:rPr>
              <a:t>HƯỚNG DẪN HỌC BÀI Ở NHÀ</a:t>
            </a:r>
            <a:endParaRPr lang="en-US" sz="6000" b="1" spc="273">
              <a:solidFill>
                <a:srgbClr val="000000"/>
              </a:solidFill>
              <a:latin typeface="Times New Roman" panose="02020603050405020304" pitchFamily="18" charset="0"/>
              <a:ea typeface="Roboto" panose="02000000000000000000" pitchFamily="2" charset="0"/>
            </a:endParaRPr>
          </a:p>
        </p:txBody>
      </p:sp>
      <p:sp>
        <p:nvSpPr>
          <p:cNvPr id="19" name="TextBox 19"/>
          <p:cNvSpPr txBox="1"/>
          <p:nvPr/>
        </p:nvSpPr>
        <p:spPr>
          <a:xfrm>
            <a:off x="9474582" y="7188197"/>
            <a:ext cx="4726408" cy="1728615"/>
          </a:xfrm>
          <a:prstGeom prst="rect">
            <a:avLst/>
          </a:prstGeom>
        </p:spPr>
        <p:txBody>
          <a:bodyPr wrap="square" lIns="0" tIns="0" rIns="0" bIns="0" rtlCol="0" anchor="t">
            <a:spAutoFit/>
          </a:bodyPr>
          <a:lstStyle/>
          <a:p>
            <a:pPr algn="just">
              <a:lnSpc>
                <a:spcPct val="150000"/>
              </a:lnSpc>
            </a:pPr>
            <a:r>
              <a:rPr lang="en-US" sz="2600" b="1" spc="-64" smtClean="0">
                <a:solidFill>
                  <a:srgbClr val="000000"/>
                </a:solidFill>
                <a:latin typeface="Times New Roman" panose="02020603050405020304" pitchFamily="18" charset="0"/>
                <a:ea typeface="Roboto" panose="02000000000000000000" pitchFamily="2" charset="0"/>
              </a:rPr>
              <a:t>Chuẩn bị bài 17: Dãy hoạt động của kim loại. Một số phương pháp tách kim loại</a:t>
            </a:r>
            <a:endParaRPr lang="en-US" sz="2600" b="1" spc="-64">
              <a:solidFill>
                <a:srgbClr val="000000"/>
              </a:solidFill>
              <a:latin typeface="Times New Roman" panose="02020603050405020304" pitchFamily="18" charset="0"/>
              <a:ea typeface="Roboto" panose="02000000000000000000" pitchFamily="2" charset="0"/>
            </a:endParaRPr>
          </a:p>
        </p:txBody>
      </p:sp>
      <p:sp>
        <p:nvSpPr>
          <p:cNvPr id="22" name="TextBox 22"/>
          <p:cNvSpPr txBox="1"/>
          <p:nvPr/>
        </p:nvSpPr>
        <p:spPr>
          <a:xfrm>
            <a:off x="9544135" y="5188502"/>
            <a:ext cx="4726408" cy="1128450"/>
          </a:xfrm>
          <a:prstGeom prst="rect">
            <a:avLst/>
          </a:prstGeom>
        </p:spPr>
        <p:txBody>
          <a:bodyPr wrap="square" lIns="0" tIns="0" rIns="0" bIns="0" rtlCol="0" anchor="t">
            <a:spAutoFit/>
          </a:bodyPr>
          <a:lstStyle/>
          <a:p>
            <a:pPr algn="just">
              <a:lnSpc>
                <a:spcPct val="150000"/>
              </a:lnSpc>
            </a:pPr>
            <a:r>
              <a:rPr lang="en-US" sz="2600" b="1" spc="-64" smtClean="0">
                <a:solidFill>
                  <a:srgbClr val="000000"/>
                </a:solidFill>
                <a:latin typeface="Times New Roman" panose="02020603050405020304" pitchFamily="18" charset="0"/>
                <a:ea typeface="Roboto" panose="02000000000000000000" pitchFamily="2" charset="0"/>
              </a:rPr>
              <a:t>Thiết kế sơ đồ tư duy tổng hợp lại các tính chất của kim loại</a:t>
            </a:r>
            <a:endParaRPr lang="en-US" sz="2600" b="1" spc="-64">
              <a:solidFill>
                <a:srgbClr val="000000"/>
              </a:solidFill>
              <a:latin typeface="Times New Roman" panose="02020603050405020304" pitchFamily="18" charset="0"/>
              <a:ea typeface="Roboto" panose="02000000000000000000" pitchFamily="2" charset="0"/>
            </a:endParaRPr>
          </a:p>
        </p:txBody>
      </p:sp>
      <p:sp>
        <p:nvSpPr>
          <p:cNvPr id="25" name="TextBox 25"/>
          <p:cNvSpPr txBox="1"/>
          <p:nvPr/>
        </p:nvSpPr>
        <p:spPr>
          <a:xfrm>
            <a:off x="9544135" y="2988326"/>
            <a:ext cx="4726408" cy="1128450"/>
          </a:xfrm>
          <a:prstGeom prst="rect">
            <a:avLst/>
          </a:prstGeom>
        </p:spPr>
        <p:txBody>
          <a:bodyPr wrap="square" lIns="0" tIns="0" rIns="0" bIns="0" rtlCol="0" anchor="t">
            <a:spAutoFit/>
          </a:bodyPr>
          <a:lstStyle/>
          <a:p>
            <a:pPr algn="just">
              <a:lnSpc>
                <a:spcPct val="150000"/>
              </a:lnSpc>
            </a:pPr>
            <a:r>
              <a:rPr lang="en-US" sz="2600" b="1" spc="-64" smtClean="0">
                <a:solidFill>
                  <a:srgbClr val="000000"/>
                </a:solidFill>
                <a:latin typeface="Times New Roman" panose="02020603050405020304" pitchFamily="18" charset="0"/>
                <a:ea typeface="Roboto" panose="02000000000000000000" pitchFamily="2" charset="0"/>
              </a:rPr>
              <a:t>Ghi nhớ tính chất vật lí, hóa học của kim loại</a:t>
            </a:r>
            <a:endParaRPr lang="en-US" sz="2600" b="1" spc="-64">
              <a:solidFill>
                <a:srgbClr val="000000"/>
              </a:solidFill>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9505" y="4979596"/>
            <a:ext cx="5182838" cy="4611285"/>
            <a:chOff x="0" y="0"/>
            <a:chExt cx="1698837" cy="1511493"/>
          </a:xfrm>
        </p:grpSpPr>
        <p:sp>
          <p:nvSpPr>
            <p:cNvPr id="3" name="Freeform 3"/>
            <p:cNvSpPr/>
            <p:nvPr/>
          </p:nvSpPr>
          <p:spPr>
            <a:xfrm>
              <a:off x="0" y="0"/>
              <a:ext cx="1698837" cy="1511493"/>
            </a:xfrm>
            <a:custGeom>
              <a:avLst/>
              <a:gdLst/>
              <a:ahLst/>
              <a:cxnLst/>
              <a:rect l="l" t="t" r="r" b="b"/>
              <a:pathLst>
                <a:path w="1698837" h="1511493">
                  <a:moveTo>
                    <a:pt x="76182" y="0"/>
                  </a:moveTo>
                  <a:lnTo>
                    <a:pt x="1622656" y="0"/>
                  </a:lnTo>
                  <a:cubicBezTo>
                    <a:pt x="1664730" y="0"/>
                    <a:pt x="1698837" y="34108"/>
                    <a:pt x="1698837" y="76182"/>
                  </a:cubicBezTo>
                  <a:lnTo>
                    <a:pt x="1698837" y="1435311"/>
                  </a:lnTo>
                  <a:cubicBezTo>
                    <a:pt x="1698837" y="1477385"/>
                    <a:pt x="1664730" y="1511493"/>
                    <a:pt x="1622656" y="1511493"/>
                  </a:cubicBezTo>
                  <a:lnTo>
                    <a:pt x="76182" y="1511493"/>
                  </a:lnTo>
                  <a:cubicBezTo>
                    <a:pt x="55977" y="1511493"/>
                    <a:pt x="36600" y="1503467"/>
                    <a:pt x="22313" y="1489180"/>
                  </a:cubicBezTo>
                  <a:cubicBezTo>
                    <a:pt x="8026" y="1474893"/>
                    <a:pt x="0" y="1455516"/>
                    <a:pt x="0" y="1435311"/>
                  </a:cubicBezTo>
                  <a:lnTo>
                    <a:pt x="0" y="76182"/>
                  </a:lnTo>
                  <a:cubicBezTo>
                    <a:pt x="0" y="55977"/>
                    <a:pt x="8026" y="36600"/>
                    <a:pt x="22313" y="22313"/>
                  </a:cubicBezTo>
                  <a:cubicBezTo>
                    <a:pt x="36600" y="8026"/>
                    <a:pt x="55977" y="0"/>
                    <a:pt x="76182" y="0"/>
                  </a:cubicBezTo>
                  <a:close/>
                </a:path>
              </a:pathLst>
            </a:custGeom>
            <a:solidFill>
              <a:srgbClr val="7FAFF9">
                <a:alpha val="69804"/>
              </a:srgbClr>
            </a:solidFill>
          </p:spPr>
        </p:sp>
        <p:sp>
          <p:nvSpPr>
            <p:cNvPr id="4" name="TextBox 4"/>
            <p:cNvSpPr txBox="1"/>
            <p:nvPr/>
          </p:nvSpPr>
          <p:spPr>
            <a:xfrm>
              <a:off x="0" y="-57150"/>
              <a:ext cx="1698837" cy="1568643"/>
            </a:xfrm>
            <a:prstGeom prst="rect">
              <a:avLst/>
            </a:prstGeom>
          </p:spPr>
          <p:txBody>
            <a:bodyPr lIns="50800" tIns="50800" rIns="50800" bIns="50800" rtlCol="0" anchor="ctr"/>
            <a:lstStyle/>
            <a:p>
              <a:pPr algn="ctr">
                <a:lnSpc>
                  <a:spcPts val="2660"/>
                </a:lnSpc>
              </a:pPr>
            </a:p>
          </p:txBody>
        </p:sp>
      </p:grpSp>
      <p:sp>
        <p:nvSpPr>
          <p:cNvPr id="5" name="Freeform 5"/>
          <p:cNvSpPr/>
          <p:nvPr/>
        </p:nvSpPr>
        <p:spPr>
          <a:xfrm rot="-5399155">
            <a:off x="544658" y="3912233"/>
            <a:ext cx="1220163" cy="1420860"/>
          </a:xfrm>
          <a:custGeom>
            <a:avLst/>
            <a:gdLst/>
            <a:ahLst/>
            <a:cxnLst/>
            <a:rect l="l" t="t" r="r" b="b"/>
            <a:pathLst>
              <a:path w="1220163" h="1420860">
                <a:moveTo>
                  <a:pt x="0" y="0"/>
                </a:moveTo>
                <a:lnTo>
                  <a:pt x="1220163" y="0"/>
                </a:lnTo>
                <a:lnTo>
                  <a:pt x="1220163" y="1420860"/>
                </a:lnTo>
                <a:lnTo>
                  <a:pt x="0" y="1420860"/>
                </a:lnTo>
                <a:lnTo>
                  <a:pt x="0" y="0"/>
                </a:lnTo>
                <a:close/>
              </a:path>
            </a:pathLst>
          </a:custGeom>
          <a:blipFill>
            <a:blip r:embed="rId1"/>
            <a:stretch>
              <a:fillRect/>
            </a:stretch>
          </a:blipFill>
        </p:spPr>
      </p:sp>
      <p:grpSp>
        <p:nvGrpSpPr>
          <p:cNvPr id="6" name="Group 6"/>
          <p:cNvGrpSpPr/>
          <p:nvPr/>
        </p:nvGrpSpPr>
        <p:grpSpPr>
          <a:xfrm>
            <a:off x="8746146" y="-796263"/>
            <a:ext cx="7662699" cy="2797899"/>
            <a:chOff x="0" y="0"/>
            <a:chExt cx="2018159" cy="736895"/>
          </a:xfrm>
        </p:grpSpPr>
        <p:sp>
          <p:nvSpPr>
            <p:cNvPr id="7" name="Freeform 7"/>
            <p:cNvSpPr/>
            <p:nvPr/>
          </p:nvSpPr>
          <p:spPr>
            <a:xfrm>
              <a:off x="0" y="0"/>
              <a:ext cx="2018159" cy="736895"/>
            </a:xfrm>
            <a:custGeom>
              <a:avLst/>
              <a:gdLst/>
              <a:ahLst/>
              <a:cxnLst/>
              <a:rect l="l" t="t" r="r" b="b"/>
              <a:pathLst>
                <a:path w="2018159" h="736895">
                  <a:moveTo>
                    <a:pt x="51527" y="0"/>
                  </a:moveTo>
                  <a:lnTo>
                    <a:pt x="1966632" y="0"/>
                  </a:lnTo>
                  <a:cubicBezTo>
                    <a:pt x="1980298" y="0"/>
                    <a:pt x="1993404" y="5429"/>
                    <a:pt x="2003067" y="15092"/>
                  </a:cubicBezTo>
                  <a:cubicBezTo>
                    <a:pt x="2012731" y="24755"/>
                    <a:pt x="2018159" y="37861"/>
                    <a:pt x="2018159" y="51527"/>
                  </a:cubicBezTo>
                  <a:lnTo>
                    <a:pt x="2018159" y="685368"/>
                  </a:lnTo>
                  <a:cubicBezTo>
                    <a:pt x="2018159" y="699034"/>
                    <a:pt x="2012731" y="712140"/>
                    <a:pt x="2003067" y="721803"/>
                  </a:cubicBezTo>
                  <a:cubicBezTo>
                    <a:pt x="1993404" y="731466"/>
                    <a:pt x="1980298" y="736895"/>
                    <a:pt x="1966632" y="736895"/>
                  </a:cubicBezTo>
                  <a:lnTo>
                    <a:pt x="51527" y="736895"/>
                  </a:lnTo>
                  <a:cubicBezTo>
                    <a:pt x="37861" y="736895"/>
                    <a:pt x="24755" y="731466"/>
                    <a:pt x="15092" y="721803"/>
                  </a:cubicBezTo>
                  <a:cubicBezTo>
                    <a:pt x="5429" y="712140"/>
                    <a:pt x="0" y="699034"/>
                    <a:pt x="0" y="685368"/>
                  </a:cubicBezTo>
                  <a:lnTo>
                    <a:pt x="0" y="51527"/>
                  </a:lnTo>
                  <a:cubicBezTo>
                    <a:pt x="0" y="37861"/>
                    <a:pt x="5429" y="24755"/>
                    <a:pt x="15092" y="15092"/>
                  </a:cubicBezTo>
                  <a:cubicBezTo>
                    <a:pt x="24755" y="5429"/>
                    <a:pt x="37861" y="0"/>
                    <a:pt x="51527" y="0"/>
                  </a:cubicBezTo>
                  <a:close/>
                </a:path>
              </a:pathLst>
            </a:custGeom>
            <a:solidFill>
              <a:srgbClr val="7FAFF9">
                <a:alpha val="69804"/>
              </a:srgbClr>
            </a:solidFill>
          </p:spPr>
        </p:sp>
        <p:sp>
          <p:nvSpPr>
            <p:cNvPr id="8" name="TextBox 8"/>
            <p:cNvSpPr txBox="1"/>
            <p:nvPr/>
          </p:nvSpPr>
          <p:spPr>
            <a:xfrm>
              <a:off x="0" y="-57150"/>
              <a:ext cx="2018159" cy="794045"/>
            </a:xfrm>
            <a:prstGeom prst="rect">
              <a:avLst/>
            </a:prstGeom>
          </p:spPr>
          <p:txBody>
            <a:bodyPr lIns="50800" tIns="50800" rIns="50800" bIns="50800" rtlCol="0" anchor="ctr"/>
            <a:lstStyle/>
            <a:p>
              <a:pPr algn="ctr">
                <a:lnSpc>
                  <a:spcPts val="2660"/>
                </a:lnSpc>
              </a:pPr>
            </a:p>
          </p:txBody>
        </p:sp>
      </p:grpSp>
      <p:grpSp>
        <p:nvGrpSpPr>
          <p:cNvPr id="9" name="Group 9"/>
          <p:cNvGrpSpPr/>
          <p:nvPr/>
        </p:nvGrpSpPr>
        <p:grpSpPr>
          <a:xfrm>
            <a:off x="14184426" y="6505851"/>
            <a:ext cx="5458291" cy="7562298"/>
            <a:chOff x="0" y="0"/>
            <a:chExt cx="1437574" cy="1991716"/>
          </a:xfrm>
        </p:grpSpPr>
        <p:sp>
          <p:nvSpPr>
            <p:cNvPr id="10" name="Freeform 10"/>
            <p:cNvSpPr/>
            <p:nvPr/>
          </p:nvSpPr>
          <p:spPr>
            <a:xfrm>
              <a:off x="0" y="0"/>
              <a:ext cx="1437574" cy="1991716"/>
            </a:xfrm>
            <a:custGeom>
              <a:avLst/>
              <a:gdLst/>
              <a:ahLst/>
              <a:cxnLst/>
              <a:rect l="l" t="t" r="r" b="b"/>
              <a:pathLst>
                <a:path w="1437574" h="1991716">
                  <a:moveTo>
                    <a:pt x="56735" y="0"/>
                  </a:moveTo>
                  <a:lnTo>
                    <a:pt x="1380839" y="0"/>
                  </a:lnTo>
                  <a:cubicBezTo>
                    <a:pt x="1395886" y="0"/>
                    <a:pt x="1410317" y="5977"/>
                    <a:pt x="1420957" y="16617"/>
                  </a:cubicBezTo>
                  <a:cubicBezTo>
                    <a:pt x="1431597" y="27257"/>
                    <a:pt x="1437574" y="41688"/>
                    <a:pt x="1437574" y="56735"/>
                  </a:cubicBezTo>
                  <a:lnTo>
                    <a:pt x="1437574" y="1934981"/>
                  </a:lnTo>
                  <a:cubicBezTo>
                    <a:pt x="1437574" y="1950028"/>
                    <a:pt x="1431597" y="1964459"/>
                    <a:pt x="1420957" y="1975099"/>
                  </a:cubicBezTo>
                  <a:cubicBezTo>
                    <a:pt x="1410317" y="1985739"/>
                    <a:pt x="1395886" y="1991716"/>
                    <a:pt x="1380839" y="1991716"/>
                  </a:cubicBezTo>
                  <a:lnTo>
                    <a:pt x="56735" y="1991716"/>
                  </a:lnTo>
                  <a:cubicBezTo>
                    <a:pt x="41688" y="1991716"/>
                    <a:pt x="27257" y="1985739"/>
                    <a:pt x="16617" y="1975099"/>
                  </a:cubicBezTo>
                  <a:cubicBezTo>
                    <a:pt x="5977" y="1964459"/>
                    <a:pt x="0" y="1950028"/>
                    <a:pt x="0" y="1934981"/>
                  </a:cubicBezTo>
                  <a:lnTo>
                    <a:pt x="0" y="56735"/>
                  </a:lnTo>
                  <a:cubicBezTo>
                    <a:pt x="0" y="41688"/>
                    <a:pt x="5977" y="27257"/>
                    <a:pt x="16617" y="16617"/>
                  </a:cubicBezTo>
                  <a:cubicBezTo>
                    <a:pt x="27257" y="5977"/>
                    <a:pt x="41688" y="0"/>
                    <a:pt x="56735" y="0"/>
                  </a:cubicBezTo>
                  <a:close/>
                </a:path>
              </a:pathLst>
            </a:custGeom>
            <a:solidFill>
              <a:srgbClr val="FFA8B6">
                <a:alpha val="29804"/>
              </a:srgbClr>
            </a:solidFill>
          </p:spPr>
        </p:sp>
        <p:sp>
          <p:nvSpPr>
            <p:cNvPr id="11" name="TextBox 11"/>
            <p:cNvSpPr txBox="1"/>
            <p:nvPr/>
          </p:nvSpPr>
          <p:spPr>
            <a:xfrm>
              <a:off x="0" y="-57150"/>
              <a:ext cx="1437574" cy="2048866"/>
            </a:xfrm>
            <a:prstGeom prst="rect">
              <a:avLst/>
            </a:prstGeom>
          </p:spPr>
          <p:txBody>
            <a:bodyPr lIns="50800" tIns="50800" rIns="50800" bIns="50800" rtlCol="0" anchor="ctr"/>
            <a:lstStyle/>
            <a:p>
              <a:pPr algn="ctr">
                <a:lnSpc>
                  <a:spcPts val="2660"/>
                </a:lnSpc>
              </a:pPr>
            </a:p>
          </p:txBody>
        </p:sp>
      </p:grpSp>
      <p:sp>
        <p:nvSpPr>
          <p:cNvPr id="12" name="Freeform 12"/>
          <p:cNvSpPr/>
          <p:nvPr/>
        </p:nvSpPr>
        <p:spPr>
          <a:xfrm rot="-5399155">
            <a:off x="16303490" y="5448572"/>
            <a:ext cx="1220163" cy="1420860"/>
          </a:xfrm>
          <a:custGeom>
            <a:avLst/>
            <a:gdLst/>
            <a:ahLst/>
            <a:cxnLst/>
            <a:rect l="l" t="t" r="r" b="b"/>
            <a:pathLst>
              <a:path w="1220163" h="1420860">
                <a:moveTo>
                  <a:pt x="0" y="0"/>
                </a:moveTo>
                <a:lnTo>
                  <a:pt x="1220163" y="0"/>
                </a:lnTo>
                <a:lnTo>
                  <a:pt x="1220163" y="1420860"/>
                </a:lnTo>
                <a:lnTo>
                  <a:pt x="0" y="1420860"/>
                </a:lnTo>
                <a:lnTo>
                  <a:pt x="0" y="0"/>
                </a:lnTo>
                <a:close/>
              </a:path>
            </a:pathLst>
          </a:custGeom>
          <a:blipFill>
            <a:blip r:embed="rId1"/>
            <a:stretch>
              <a:fillRect/>
            </a:stretch>
          </a:blipFill>
        </p:spPr>
      </p:sp>
      <p:sp>
        <p:nvSpPr>
          <p:cNvPr id="13" name="Freeform 13"/>
          <p:cNvSpPr/>
          <p:nvPr/>
        </p:nvSpPr>
        <p:spPr>
          <a:xfrm>
            <a:off x="2315064" y="1837230"/>
            <a:ext cx="5446328" cy="6612540"/>
          </a:xfrm>
          <a:custGeom>
            <a:avLst/>
            <a:gdLst/>
            <a:ahLst/>
            <a:cxnLst/>
            <a:rect l="l" t="t" r="r" b="b"/>
            <a:pathLst>
              <a:path w="5446328" h="6612540">
                <a:moveTo>
                  <a:pt x="0" y="0"/>
                </a:moveTo>
                <a:lnTo>
                  <a:pt x="5446328" y="0"/>
                </a:lnTo>
                <a:lnTo>
                  <a:pt x="5446328" y="6612540"/>
                </a:lnTo>
                <a:lnTo>
                  <a:pt x="0" y="6612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4"/>
          <p:cNvGrpSpPr/>
          <p:nvPr/>
        </p:nvGrpSpPr>
        <p:grpSpPr>
          <a:xfrm>
            <a:off x="8745855" y="5199380"/>
            <a:ext cx="7041515" cy="2840422"/>
            <a:chOff x="0" y="-95250"/>
            <a:chExt cx="9388663" cy="2643394"/>
          </a:xfrm>
        </p:grpSpPr>
        <p:sp>
          <p:nvSpPr>
            <p:cNvPr id="15" name="Freeform 15"/>
            <p:cNvSpPr/>
            <p:nvPr/>
          </p:nvSpPr>
          <p:spPr>
            <a:xfrm>
              <a:off x="0" y="137482"/>
              <a:ext cx="839249" cy="839249"/>
            </a:xfrm>
            <a:custGeom>
              <a:avLst/>
              <a:gdLst/>
              <a:ahLst/>
              <a:cxnLst/>
              <a:rect l="l" t="t" r="r" b="b"/>
              <a:pathLst>
                <a:path w="839249" h="839249">
                  <a:moveTo>
                    <a:pt x="0" y="0"/>
                  </a:moveTo>
                  <a:lnTo>
                    <a:pt x="839249" y="0"/>
                  </a:lnTo>
                  <a:lnTo>
                    <a:pt x="839249" y="839249"/>
                  </a:lnTo>
                  <a:lnTo>
                    <a:pt x="0" y="8392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0" y="1708895"/>
              <a:ext cx="839249" cy="839249"/>
            </a:xfrm>
            <a:custGeom>
              <a:avLst/>
              <a:gdLst/>
              <a:ahLst/>
              <a:cxnLst/>
              <a:rect l="l" t="t" r="r" b="b"/>
              <a:pathLst>
                <a:path w="839249" h="839249">
                  <a:moveTo>
                    <a:pt x="0" y="0"/>
                  </a:moveTo>
                  <a:lnTo>
                    <a:pt x="839249" y="0"/>
                  </a:lnTo>
                  <a:lnTo>
                    <a:pt x="839249" y="839249"/>
                  </a:lnTo>
                  <a:lnTo>
                    <a:pt x="0" y="839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204716" y="1476163"/>
              <a:ext cx="8154314" cy="429623"/>
            </a:xfrm>
            <a:prstGeom prst="rect">
              <a:avLst/>
            </a:prstGeom>
          </p:spPr>
          <p:txBody>
            <a:bodyPr lIns="0" tIns="0" rIns="0" bIns="0" rtlCol="0" anchor="t">
              <a:spAutoFit/>
            </a:bodyPr>
            <a:lstStyle/>
            <a:p>
              <a:pPr marL="0" lvl="0" indent="0" algn="l">
                <a:lnSpc>
                  <a:spcPts val="3600"/>
                </a:lnSpc>
                <a:spcBef>
                  <a:spcPct val="0"/>
                </a:spcBef>
              </a:pPr>
              <a:r>
                <a:rPr lang="en-US" sz="2400">
                  <a:solidFill>
                    <a:srgbClr val="000000"/>
                  </a:solidFill>
                  <a:latin typeface="Poppins Bold" panose="00000800000000000000"/>
                </a:rPr>
                <a:t>PHONE</a:t>
              </a:r>
              <a:endParaRPr lang="en-US" sz="2400">
                <a:solidFill>
                  <a:srgbClr val="000000"/>
                </a:solidFill>
                <a:latin typeface="Poppins Bold" panose="00000800000000000000"/>
              </a:endParaRPr>
            </a:p>
          </p:txBody>
        </p:sp>
        <p:sp>
          <p:nvSpPr>
            <p:cNvPr id="18" name="TextBox 18"/>
            <p:cNvSpPr txBox="1"/>
            <p:nvPr/>
          </p:nvSpPr>
          <p:spPr>
            <a:xfrm>
              <a:off x="1204716" y="2109893"/>
              <a:ext cx="8154314" cy="417213"/>
            </a:xfrm>
            <a:prstGeom prst="rect">
              <a:avLst/>
            </a:prstGeom>
          </p:spPr>
          <p:txBody>
            <a:bodyPr lIns="0" tIns="0" rIns="0" bIns="0" rtlCol="0" anchor="t">
              <a:spAutoFit/>
            </a:bodyPr>
            <a:lstStyle/>
            <a:p>
              <a:pPr marL="0" lvl="0" indent="0" algn="l">
                <a:lnSpc>
                  <a:spcPts val="3500"/>
                </a:lnSpc>
                <a:spcBef>
                  <a:spcPct val="0"/>
                </a:spcBef>
              </a:pPr>
              <a:r>
                <a:rPr lang="en-US" sz="3200" spc="-50">
                  <a:solidFill>
                    <a:srgbClr val="000000"/>
                  </a:solidFill>
                  <a:latin typeface="Poppins" panose="00000500000000000000"/>
                </a:rPr>
                <a:t>0914327471</a:t>
              </a:r>
              <a:endParaRPr lang="en-US" sz="3200" spc="-50">
                <a:solidFill>
                  <a:srgbClr val="000000"/>
                </a:solidFill>
                <a:latin typeface="Poppins" panose="00000500000000000000"/>
              </a:endParaRPr>
            </a:p>
          </p:txBody>
        </p:sp>
        <p:sp>
          <p:nvSpPr>
            <p:cNvPr id="19" name="TextBox 19"/>
            <p:cNvSpPr txBox="1"/>
            <p:nvPr/>
          </p:nvSpPr>
          <p:spPr>
            <a:xfrm>
              <a:off x="1204716" y="-95250"/>
              <a:ext cx="8154314" cy="429623"/>
            </a:xfrm>
            <a:prstGeom prst="rect">
              <a:avLst/>
            </a:prstGeom>
          </p:spPr>
          <p:txBody>
            <a:bodyPr lIns="0" tIns="0" rIns="0" bIns="0" rtlCol="0" anchor="t">
              <a:spAutoFit/>
            </a:bodyPr>
            <a:lstStyle/>
            <a:p>
              <a:pPr marL="0" lvl="0" indent="0" algn="l">
                <a:lnSpc>
                  <a:spcPts val="3600"/>
                </a:lnSpc>
                <a:spcBef>
                  <a:spcPct val="0"/>
                </a:spcBef>
              </a:pPr>
              <a:r>
                <a:rPr lang="en-US" sz="2400" u="none">
                  <a:solidFill>
                    <a:srgbClr val="000000"/>
                  </a:solidFill>
                  <a:latin typeface="Poppins Bold" panose="00000800000000000000"/>
                </a:rPr>
                <a:t>EMAIL </a:t>
              </a:r>
              <a:endParaRPr lang="en-US" sz="2400" u="none">
                <a:solidFill>
                  <a:srgbClr val="000000"/>
                </a:solidFill>
                <a:latin typeface="Poppins Bold" panose="00000800000000000000"/>
              </a:endParaRPr>
            </a:p>
          </p:txBody>
        </p:sp>
        <p:sp>
          <p:nvSpPr>
            <p:cNvPr id="20" name="TextBox 20"/>
            <p:cNvSpPr txBox="1"/>
            <p:nvPr/>
          </p:nvSpPr>
          <p:spPr>
            <a:xfrm>
              <a:off x="1234349" y="633032"/>
              <a:ext cx="8154314" cy="417213"/>
            </a:xfrm>
            <a:prstGeom prst="rect">
              <a:avLst/>
            </a:prstGeom>
          </p:spPr>
          <p:txBody>
            <a:bodyPr lIns="0" tIns="0" rIns="0" bIns="0" rtlCol="0" anchor="t">
              <a:spAutoFit/>
            </a:bodyPr>
            <a:lstStyle/>
            <a:p>
              <a:pPr marL="0" lvl="0" indent="0" algn="l">
                <a:lnSpc>
                  <a:spcPts val="3500"/>
                </a:lnSpc>
                <a:spcBef>
                  <a:spcPct val="0"/>
                </a:spcBef>
              </a:pPr>
              <a:r>
                <a:rPr lang="en-US" sz="3200" spc="-50" smtClean="0">
                  <a:solidFill>
                    <a:srgbClr val="000000"/>
                  </a:solidFill>
                  <a:latin typeface="Poppins" panose="00000500000000000000"/>
                </a:rPr>
                <a:t>thuynguyenthi68@gmail.com</a:t>
              </a:r>
              <a:endParaRPr lang="en-US" sz="3200" spc="-50" smtClean="0">
                <a:solidFill>
                  <a:srgbClr val="000000"/>
                </a:solidFill>
                <a:latin typeface="Poppins" panose="00000500000000000000"/>
              </a:endParaRPr>
            </a:p>
          </p:txBody>
        </p:sp>
      </p:grpSp>
      <p:sp>
        <p:nvSpPr>
          <p:cNvPr id="21" name="TextBox 21"/>
          <p:cNvSpPr txBox="1"/>
          <p:nvPr/>
        </p:nvSpPr>
        <p:spPr>
          <a:xfrm>
            <a:off x="8746146" y="2839836"/>
            <a:ext cx="8167426" cy="1434465"/>
          </a:xfrm>
          <a:prstGeom prst="rect">
            <a:avLst/>
          </a:prstGeom>
        </p:spPr>
        <p:txBody>
          <a:bodyPr lIns="0" tIns="0" rIns="0" bIns="0" rtlCol="0" anchor="t">
            <a:spAutoFit/>
          </a:bodyPr>
          <a:lstStyle/>
          <a:p>
            <a:pPr algn="l">
              <a:lnSpc>
                <a:spcPts val="11760"/>
              </a:lnSpc>
            </a:pPr>
            <a:r>
              <a:rPr lang="en-US" sz="8400" spc="478">
                <a:solidFill>
                  <a:srgbClr val="000000"/>
                </a:solidFill>
                <a:latin typeface="League Spartan" panose="00000800000000000000"/>
              </a:rPr>
              <a:t>THANK YOU!</a:t>
            </a:r>
            <a:endParaRPr lang="en-US" sz="8400" spc="478">
              <a:solidFill>
                <a:srgbClr val="000000"/>
              </a:solidFill>
              <a:latin typeface="League Spartan" panose="0000080000000000000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81200" y="1788286"/>
            <a:ext cx="10842813" cy="5368791"/>
            <a:chOff x="0" y="0"/>
            <a:chExt cx="14457084" cy="7158388"/>
          </a:xfrm>
        </p:grpSpPr>
        <p:grpSp>
          <p:nvGrpSpPr>
            <p:cNvPr id="3" name="Group 3"/>
            <p:cNvGrpSpPr/>
            <p:nvPr/>
          </p:nvGrpSpPr>
          <p:grpSpPr>
            <a:xfrm>
              <a:off x="934904" y="0"/>
              <a:ext cx="12600140" cy="7158388"/>
              <a:chOff x="0" y="0"/>
              <a:chExt cx="2488917" cy="1414003"/>
            </a:xfrm>
          </p:grpSpPr>
          <p:sp>
            <p:nvSpPr>
              <p:cNvPr id="4" name="Freeform 4"/>
              <p:cNvSpPr/>
              <p:nvPr/>
            </p:nvSpPr>
            <p:spPr>
              <a:xfrm>
                <a:off x="0" y="0"/>
                <a:ext cx="2488917" cy="1414003"/>
              </a:xfrm>
              <a:custGeom>
                <a:avLst/>
                <a:gdLst/>
                <a:ahLst/>
                <a:cxnLst/>
                <a:rect l="l" t="t" r="r" b="b"/>
                <a:pathLst>
                  <a:path w="2488917" h="1414003">
                    <a:moveTo>
                      <a:pt x="32770" y="0"/>
                    </a:moveTo>
                    <a:lnTo>
                      <a:pt x="2456147" y="0"/>
                    </a:lnTo>
                    <a:cubicBezTo>
                      <a:pt x="2474245" y="0"/>
                      <a:pt x="2488917" y="14671"/>
                      <a:pt x="2488917" y="32770"/>
                    </a:cubicBezTo>
                    <a:lnTo>
                      <a:pt x="2488917" y="1381233"/>
                    </a:lnTo>
                    <a:cubicBezTo>
                      <a:pt x="2488917" y="1399331"/>
                      <a:pt x="2474245" y="1414003"/>
                      <a:pt x="2456147" y="1414003"/>
                    </a:cubicBezTo>
                    <a:lnTo>
                      <a:pt x="32770" y="1414003"/>
                    </a:lnTo>
                    <a:cubicBezTo>
                      <a:pt x="14671" y="1414003"/>
                      <a:pt x="0" y="1399331"/>
                      <a:pt x="0" y="1381233"/>
                    </a:cubicBezTo>
                    <a:lnTo>
                      <a:pt x="0" y="32770"/>
                    </a:lnTo>
                    <a:cubicBezTo>
                      <a:pt x="0" y="14671"/>
                      <a:pt x="14671" y="0"/>
                      <a:pt x="32770" y="0"/>
                    </a:cubicBezTo>
                    <a:close/>
                  </a:path>
                </a:pathLst>
              </a:custGeom>
              <a:solidFill>
                <a:srgbClr val="FFA8B6">
                  <a:alpha val="29804"/>
                </a:srgbClr>
              </a:solidFill>
            </p:spPr>
          </p:sp>
          <p:sp>
            <p:nvSpPr>
              <p:cNvPr id="5" name="TextBox 5"/>
              <p:cNvSpPr txBox="1"/>
              <p:nvPr/>
            </p:nvSpPr>
            <p:spPr>
              <a:xfrm>
                <a:off x="0" y="-57150"/>
                <a:ext cx="2488917" cy="1471153"/>
              </a:xfrm>
              <a:prstGeom prst="rect">
                <a:avLst/>
              </a:prstGeom>
            </p:spPr>
            <p:txBody>
              <a:bodyPr lIns="50800" tIns="50800" rIns="50800" bIns="50800" rtlCol="0" anchor="ctr"/>
              <a:lstStyle/>
              <a:p>
                <a:pPr algn="ctr">
                  <a:lnSpc>
                    <a:spcPts val="2660"/>
                  </a:lnSpc>
                </a:pPr>
              </a:p>
            </p:txBody>
          </p:sp>
        </p:grpSp>
        <p:sp>
          <p:nvSpPr>
            <p:cNvPr id="6" name="Freeform 6"/>
            <p:cNvSpPr/>
            <p:nvPr/>
          </p:nvSpPr>
          <p:spPr>
            <a:xfrm rot="-5399155">
              <a:off x="133997" y="3869652"/>
              <a:ext cx="1626884" cy="1894480"/>
            </a:xfrm>
            <a:custGeom>
              <a:avLst/>
              <a:gdLst/>
              <a:ahLst/>
              <a:cxnLst/>
              <a:rect l="l" t="t" r="r" b="b"/>
              <a:pathLst>
                <a:path w="1626884" h="1894480">
                  <a:moveTo>
                    <a:pt x="0" y="0"/>
                  </a:moveTo>
                  <a:lnTo>
                    <a:pt x="1626885" y="0"/>
                  </a:lnTo>
                  <a:lnTo>
                    <a:pt x="1626885" y="1894480"/>
                  </a:lnTo>
                  <a:lnTo>
                    <a:pt x="0" y="1894480"/>
                  </a:lnTo>
                  <a:lnTo>
                    <a:pt x="0" y="0"/>
                  </a:lnTo>
                  <a:close/>
                </a:path>
              </a:pathLst>
            </a:custGeom>
            <a:blipFill>
              <a:blip r:embed="rId1"/>
              <a:stretch>
                <a:fillRect/>
              </a:stretch>
            </a:blipFill>
          </p:spPr>
        </p:sp>
        <p:sp>
          <p:nvSpPr>
            <p:cNvPr id="7" name="Freeform 7"/>
            <p:cNvSpPr/>
            <p:nvPr/>
          </p:nvSpPr>
          <p:spPr>
            <a:xfrm rot="-5399155">
              <a:off x="12696203" y="759970"/>
              <a:ext cx="1626884" cy="1894480"/>
            </a:xfrm>
            <a:custGeom>
              <a:avLst/>
              <a:gdLst/>
              <a:ahLst/>
              <a:cxnLst/>
              <a:rect l="l" t="t" r="r" b="b"/>
              <a:pathLst>
                <a:path w="1626884" h="1894480">
                  <a:moveTo>
                    <a:pt x="0" y="0"/>
                  </a:moveTo>
                  <a:lnTo>
                    <a:pt x="1626884" y="0"/>
                  </a:lnTo>
                  <a:lnTo>
                    <a:pt x="1626884" y="1894479"/>
                  </a:lnTo>
                  <a:lnTo>
                    <a:pt x="0" y="1894479"/>
                  </a:lnTo>
                  <a:lnTo>
                    <a:pt x="0" y="0"/>
                  </a:lnTo>
                  <a:close/>
                </a:path>
              </a:pathLst>
            </a:custGeom>
            <a:blipFill>
              <a:blip r:embed="rId1"/>
              <a:stretch>
                <a:fillRect/>
              </a:stretch>
            </a:blipFill>
          </p:spPr>
        </p:sp>
        <p:sp>
          <p:nvSpPr>
            <p:cNvPr id="8" name="Freeform 8"/>
            <p:cNvSpPr/>
            <p:nvPr/>
          </p:nvSpPr>
          <p:spPr>
            <a:xfrm>
              <a:off x="3396374" y="835994"/>
              <a:ext cx="2783101" cy="5486400"/>
            </a:xfrm>
            <a:custGeom>
              <a:avLst/>
              <a:gdLst/>
              <a:ahLst/>
              <a:cxnLst/>
              <a:rect l="l" t="t" r="r" b="b"/>
              <a:pathLst>
                <a:path w="2783101" h="5486400">
                  <a:moveTo>
                    <a:pt x="0" y="0"/>
                  </a:moveTo>
                  <a:lnTo>
                    <a:pt x="2783101" y="0"/>
                  </a:lnTo>
                  <a:lnTo>
                    <a:pt x="2783101"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379307" y="835994"/>
              <a:ext cx="4329268" cy="5486400"/>
            </a:xfrm>
            <a:custGeom>
              <a:avLst/>
              <a:gdLst/>
              <a:ahLst/>
              <a:cxnLst/>
              <a:rect l="l" t="t" r="r" b="b"/>
              <a:pathLst>
                <a:path w="4329268" h="5486400">
                  <a:moveTo>
                    <a:pt x="0" y="0"/>
                  </a:moveTo>
                  <a:lnTo>
                    <a:pt x="4329268" y="0"/>
                  </a:lnTo>
                  <a:lnTo>
                    <a:pt x="4329268"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4420457" y="7476030"/>
            <a:ext cx="9450105" cy="1377149"/>
            <a:chOff x="0" y="0"/>
            <a:chExt cx="12600140" cy="1836199"/>
          </a:xfrm>
        </p:grpSpPr>
        <p:grpSp>
          <p:nvGrpSpPr>
            <p:cNvPr id="11" name="Group 11"/>
            <p:cNvGrpSpPr/>
            <p:nvPr/>
          </p:nvGrpSpPr>
          <p:grpSpPr>
            <a:xfrm>
              <a:off x="0" y="0"/>
              <a:ext cx="12600140" cy="1836199"/>
              <a:chOff x="0" y="0"/>
              <a:chExt cx="3176830" cy="462955"/>
            </a:xfrm>
          </p:grpSpPr>
          <p:sp>
            <p:nvSpPr>
              <p:cNvPr id="12" name="Freeform 12"/>
              <p:cNvSpPr/>
              <p:nvPr/>
            </p:nvSpPr>
            <p:spPr>
              <a:xfrm>
                <a:off x="0" y="0"/>
                <a:ext cx="3176830" cy="462955"/>
              </a:xfrm>
              <a:custGeom>
                <a:avLst/>
                <a:gdLst/>
                <a:ahLst/>
                <a:cxnLst/>
                <a:rect l="l" t="t" r="r" b="b"/>
                <a:pathLst>
                  <a:path w="3176830" h="462955">
                    <a:moveTo>
                      <a:pt x="32770" y="0"/>
                    </a:moveTo>
                    <a:lnTo>
                      <a:pt x="3144061" y="0"/>
                    </a:lnTo>
                    <a:cubicBezTo>
                      <a:pt x="3162159" y="0"/>
                      <a:pt x="3176830" y="14671"/>
                      <a:pt x="3176830" y="32770"/>
                    </a:cubicBezTo>
                    <a:lnTo>
                      <a:pt x="3176830" y="430185"/>
                    </a:lnTo>
                    <a:cubicBezTo>
                      <a:pt x="3176830" y="438876"/>
                      <a:pt x="3173378" y="447211"/>
                      <a:pt x="3167232" y="453357"/>
                    </a:cubicBezTo>
                    <a:cubicBezTo>
                      <a:pt x="3161087" y="459502"/>
                      <a:pt x="3152752" y="462955"/>
                      <a:pt x="3144061" y="462955"/>
                    </a:cubicBezTo>
                    <a:lnTo>
                      <a:pt x="32770" y="462955"/>
                    </a:lnTo>
                    <a:cubicBezTo>
                      <a:pt x="14671" y="462955"/>
                      <a:pt x="0" y="448283"/>
                      <a:pt x="0" y="430185"/>
                    </a:cubicBezTo>
                    <a:lnTo>
                      <a:pt x="0" y="32770"/>
                    </a:lnTo>
                    <a:cubicBezTo>
                      <a:pt x="0" y="14671"/>
                      <a:pt x="14671" y="0"/>
                      <a:pt x="32770" y="0"/>
                    </a:cubicBezTo>
                    <a:close/>
                  </a:path>
                </a:pathLst>
              </a:custGeom>
              <a:solidFill>
                <a:srgbClr val="7FAFF9">
                  <a:alpha val="69804"/>
                </a:srgbClr>
              </a:solidFill>
            </p:spPr>
          </p:sp>
          <p:sp>
            <p:nvSpPr>
              <p:cNvPr id="13" name="TextBox 13"/>
              <p:cNvSpPr txBox="1"/>
              <p:nvPr/>
            </p:nvSpPr>
            <p:spPr>
              <a:xfrm>
                <a:off x="0" y="-47625"/>
                <a:ext cx="3176830" cy="510580"/>
              </a:xfrm>
              <a:prstGeom prst="rect">
                <a:avLst/>
              </a:prstGeom>
            </p:spPr>
            <p:txBody>
              <a:bodyPr lIns="50800" tIns="50800" rIns="50800" bIns="50800" rtlCol="0" anchor="ctr"/>
              <a:lstStyle/>
              <a:p>
                <a:pPr algn="ctr">
                  <a:lnSpc>
                    <a:spcPts val="2660"/>
                  </a:lnSpc>
                </a:pPr>
              </a:p>
            </p:txBody>
          </p:sp>
        </p:grpSp>
        <p:sp>
          <p:nvSpPr>
            <p:cNvPr id="14" name="TextBox 14"/>
            <p:cNvSpPr txBox="1"/>
            <p:nvPr/>
          </p:nvSpPr>
          <p:spPr>
            <a:xfrm>
              <a:off x="927433" y="472753"/>
              <a:ext cx="10745275" cy="785918"/>
            </a:xfrm>
            <a:prstGeom prst="rect">
              <a:avLst/>
            </a:prstGeom>
          </p:spPr>
          <p:txBody>
            <a:bodyPr lIns="0" tIns="0" rIns="0" bIns="0" rtlCol="0" anchor="t">
              <a:spAutoFit/>
            </a:bodyPr>
            <a:lstStyle/>
            <a:p>
              <a:pPr marL="0" lvl="0" indent="0" algn="ctr">
                <a:lnSpc>
                  <a:spcPts val="4745"/>
                </a:lnSpc>
                <a:spcBef>
                  <a:spcPct val="0"/>
                </a:spcBef>
              </a:pPr>
              <a:r>
                <a:rPr lang="en-US" sz="3390">
                  <a:solidFill>
                    <a:srgbClr val="191919"/>
                  </a:solidFill>
                  <a:latin typeface="Poppins" panose="00000500000000000000"/>
                </a:rPr>
                <a:t>Let's learn &amp; have fun in this class!</a:t>
              </a:r>
              <a:endParaRPr lang="en-US" sz="3390">
                <a:solidFill>
                  <a:srgbClr val="191919"/>
                </a:solidFill>
                <a:latin typeface="Poppins" panose="00000500000000000000"/>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908318"/>
            <a:ext cx="18480313" cy="7139102"/>
            <a:chOff x="0" y="0"/>
            <a:chExt cx="2047168" cy="1880257"/>
          </a:xfrm>
        </p:grpSpPr>
        <p:sp>
          <p:nvSpPr>
            <p:cNvPr id="3" name="Freeform 3"/>
            <p:cNvSpPr/>
            <p:nvPr/>
          </p:nvSpPr>
          <p:spPr>
            <a:xfrm>
              <a:off x="0" y="0"/>
              <a:ext cx="2047168" cy="1880257"/>
            </a:xfrm>
            <a:custGeom>
              <a:avLst/>
              <a:gdLst/>
              <a:ahLst/>
              <a:cxnLst/>
              <a:rect l="l" t="t" r="r" b="b"/>
              <a:pathLst>
                <a:path w="2047168" h="1880257">
                  <a:moveTo>
                    <a:pt x="39841" y="0"/>
                  </a:moveTo>
                  <a:lnTo>
                    <a:pt x="2007327" y="0"/>
                  </a:lnTo>
                  <a:cubicBezTo>
                    <a:pt x="2017894" y="0"/>
                    <a:pt x="2028027" y="4198"/>
                    <a:pt x="2035499" y="11669"/>
                  </a:cubicBezTo>
                  <a:cubicBezTo>
                    <a:pt x="2042971" y="19141"/>
                    <a:pt x="2047168" y="29274"/>
                    <a:pt x="2047168" y="39841"/>
                  </a:cubicBezTo>
                  <a:lnTo>
                    <a:pt x="2047168" y="1840416"/>
                  </a:lnTo>
                  <a:cubicBezTo>
                    <a:pt x="2047168" y="1850983"/>
                    <a:pt x="2042971" y="1861116"/>
                    <a:pt x="2035499" y="1868588"/>
                  </a:cubicBezTo>
                  <a:cubicBezTo>
                    <a:pt x="2028027" y="1876060"/>
                    <a:pt x="2017894" y="1880257"/>
                    <a:pt x="2007327" y="1880257"/>
                  </a:cubicBezTo>
                  <a:lnTo>
                    <a:pt x="39841" y="1880257"/>
                  </a:lnTo>
                  <a:cubicBezTo>
                    <a:pt x="29274" y="1880257"/>
                    <a:pt x="19141" y="1876060"/>
                    <a:pt x="11669" y="1868588"/>
                  </a:cubicBezTo>
                  <a:cubicBezTo>
                    <a:pt x="4198" y="1861116"/>
                    <a:pt x="0" y="1850983"/>
                    <a:pt x="0" y="1840416"/>
                  </a:cubicBezTo>
                  <a:lnTo>
                    <a:pt x="0" y="39841"/>
                  </a:lnTo>
                  <a:cubicBezTo>
                    <a:pt x="0" y="29274"/>
                    <a:pt x="4198" y="19141"/>
                    <a:pt x="11669" y="11669"/>
                  </a:cubicBezTo>
                  <a:cubicBezTo>
                    <a:pt x="19141" y="4198"/>
                    <a:pt x="29274" y="0"/>
                    <a:pt x="39841" y="0"/>
                  </a:cubicBezTo>
                  <a:close/>
                </a:path>
              </a:pathLst>
            </a:custGeom>
            <a:solidFill>
              <a:srgbClr val="FFA8B6">
                <a:alpha val="29804"/>
              </a:srgbClr>
            </a:solidFill>
          </p:spPr>
        </p:sp>
        <p:sp>
          <p:nvSpPr>
            <p:cNvPr id="4" name="TextBox 4"/>
            <p:cNvSpPr txBox="1"/>
            <p:nvPr/>
          </p:nvSpPr>
          <p:spPr>
            <a:xfrm>
              <a:off x="0" y="-57150"/>
              <a:ext cx="2047168" cy="1937407"/>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5400000">
            <a:off x="11559039" y="-1244258"/>
            <a:ext cx="5624676" cy="6949554"/>
            <a:chOff x="0" y="0"/>
            <a:chExt cx="1481396" cy="1713125"/>
          </a:xfrm>
        </p:grpSpPr>
        <p:sp>
          <p:nvSpPr>
            <p:cNvPr id="6"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7"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sp>
        <p:nvSpPr>
          <p:cNvPr id="8" name="Freeform 8"/>
          <p:cNvSpPr/>
          <p:nvPr/>
        </p:nvSpPr>
        <p:spPr>
          <a:xfrm rot="-5399155">
            <a:off x="17226546" y="2079024"/>
            <a:ext cx="1220163" cy="1420860"/>
          </a:xfrm>
          <a:custGeom>
            <a:avLst/>
            <a:gdLst/>
            <a:ahLst/>
            <a:cxnLst/>
            <a:rect l="l" t="t" r="r" b="b"/>
            <a:pathLst>
              <a:path w="1220163" h="1420860">
                <a:moveTo>
                  <a:pt x="0" y="0"/>
                </a:moveTo>
                <a:lnTo>
                  <a:pt x="1220164" y="0"/>
                </a:lnTo>
                <a:lnTo>
                  <a:pt x="1220164" y="1420860"/>
                </a:lnTo>
                <a:lnTo>
                  <a:pt x="0" y="142086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Freeform 9"/>
          <p:cNvSpPr/>
          <p:nvPr/>
        </p:nvSpPr>
        <p:spPr>
          <a:xfrm>
            <a:off x="13487903" y="2615753"/>
            <a:ext cx="3725764" cy="4114800"/>
          </a:xfrm>
          <a:custGeom>
            <a:avLst/>
            <a:gdLst/>
            <a:ahLst/>
            <a:cxnLst/>
            <a:rect l="l" t="t" r="r" b="b"/>
            <a:pathLst>
              <a:path w="3725764" h="4114800">
                <a:moveTo>
                  <a:pt x="0" y="0"/>
                </a:moveTo>
                <a:lnTo>
                  <a:pt x="3725765" y="0"/>
                </a:lnTo>
                <a:lnTo>
                  <a:pt x="37257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974116" y="3373295"/>
            <a:ext cx="3725764" cy="4114800"/>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rot="5400000">
            <a:off x="12503161" y="8911322"/>
            <a:ext cx="4181462" cy="2909803"/>
            <a:chOff x="0" y="0"/>
            <a:chExt cx="1101290" cy="766368"/>
          </a:xfrm>
        </p:grpSpPr>
        <p:sp>
          <p:nvSpPr>
            <p:cNvPr id="12" name="Freeform 12"/>
            <p:cNvSpPr/>
            <p:nvPr/>
          </p:nvSpPr>
          <p:spPr>
            <a:xfrm>
              <a:off x="0" y="0"/>
              <a:ext cx="1101290" cy="766368"/>
            </a:xfrm>
            <a:custGeom>
              <a:avLst/>
              <a:gdLst/>
              <a:ahLst/>
              <a:cxnLst/>
              <a:rect l="l" t="t" r="r" b="b"/>
              <a:pathLst>
                <a:path w="1101290" h="766368">
                  <a:moveTo>
                    <a:pt x="94426" y="0"/>
                  </a:moveTo>
                  <a:lnTo>
                    <a:pt x="1006865" y="0"/>
                  </a:lnTo>
                  <a:cubicBezTo>
                    <a:pt x="1059015" y="0"/>
                    <a:pt x="1101290" y="42276"/>
                    <a:pt x="1101290" y="94426"/>
                  </a:cubicBezTo>
                  <a:lnTo>
                    <a:pt x="1101290" y="671942"/>
                  </a:lnTo>
                  <a:cubicBezTo>
                    <a:pt x="1101290" y="724092"/>
                    <a:pt x="1059015" y="766368"/>
                    <a:pt x="1006865" y="766368"/>
                  </a:cubicBezTo>
                  <a:lnTo>
                    <a:pt x="94426" y="766368"/>
                  </a:lnTo>
                  <a:cubicBezTo>
                    <a:pt x="42276" y="766368"/>
                    <a:pt x="0" y="724092"/>
                    <a:pt x="0" y="671942"/>
                  </a:cubicBezTo>
                  <a:lnTo>
                    <a:pt x="0" y="94426"/>
                  </a:lnTo>
                  <a:cubicBezTo>
                    <a:pt x="0" y="42276"/>
                    <a:pt x="42276" y="0"/>
                    <a:pt x="94426" y="0"/>
                  </a:cubicBezTo>
                  <a:close/>
                </a:path>
              </a:pathLst>
            </a:custGeom>
            <a:solidFill>
              <a:srgbClr val="7FAFF9">
                <a:alpha val="69804"/>
              </a:srgbClr>
            </a:solidFill>
          </p:spPr>
        </p:sp>
        <p:sp>
          <p:nvSpPr>
            <p:cNvPr id="13" name="TextBox 13"/>
            <p:cNvSpPr txBox="1"/>
            <p:nvPr/>
          </p:nvSpPr>
          <p:spPr>
            <a:xfrm>
              <a:off x="0" y="-57150"/>
              <a:ext cx="1101290" cy="823518"/>
            </a:xfrm>
            <a:prstGeom prst="rect">
              <a:avLst/>
            </a:prstGeom>
          </p:spPr>
          <p:txBody>
            <a:bodyPr lIns="50800" tIns="50800" rIns="50800" bIns="50800" rtlCol="0" anchor="ctr"/>
            <a:lstStyle/>
            <a:p>
              <a:pPr algn="ctr">
                <a:lnSpc>
                  <a:spcPts val="2660"/>
                </a:lnSpc>
              </a:pPr>
            </a:p>
          </p:txBody>
        </p:sp>
      </p:grpSp>
      <p:sp>
        <p:nvSpPr>
          <p:cNvPr id="15" name="TextBox 12"/>
          <p:cNvSpPr txBox="1"/>
          <p:nvPr/>
        </p:nvSpPr>
        <p:spPr>
          <a:xfrm>
            <a:off x="4516755" y="2332355"/>
            <a:ext cx="2470150" cy="1708785"/>
          </a:xfrm>
          <a:prstGeom prst="rect">
            <a:avLst/>
          </a:prstGeom>
        </p:spPr>
        <p:txBody>
          <a:bodyPr wrap="square" lIns="0" tIns="0" rIns="0" bIns="0" rtlCol="0" anchor="t">
            <a:noAutofit/>
          </a:bodyPr>
          <a:lstStyle/>
          <a:p>
            <a:pPr algn="ctr">
              <a:lnSpc>
                <a:spcPts val="6720"/>
              </a:lnSpc>
            </a:pPr>
            <a:r>
              <a:rPr lang="en-US" sz="12000" spc="-179">
                <a:solidFill>
                  <a:srgbClr val="000000"/>
                </a:solidFill>
                <a:latin typeface="Poppins Semi-Bold" panose="00000700000000000000"/>
              </a:rPr>
              <a:t>01</a:t>
            </a:r>
            <a:endParaRPr lang="en-US" sz="12000" spc="-179">
              <a:solidFill>
                <a:srgbClr val="000000"/>
              </a:solidFill>
              <a:latin typeface="Poppins Semi-Bold" panose="00000700000000000000"/>
            </a:endParaRPr>
          </a:p>
        </p:txBody>
      </p:sp>
      <p:sp>
        <p:nvSpPr>
          <p:cNvPr id="17" name="TextBox 16"/>
          <p:cNvSpPr txBox="1"/>
          <p:nvPr/>
        </p:nvSpPr>
        <p:spPr>
          <a:xfrm>
            <a:off x="331203" y="4752016"/>
            <a:ext cx="10668000" cy="1015663"/>
          </a:xfrm>
          <a:prstGeom prst="rect">
            <a:avLst/>
          </a:prstGeom>
          <a:noFill/>
        </p:spPr>
        <p:txBody>
          <a:bodyPr wrap="square" rtlCol="0">
            <a:spAutoFit/>
          </a:bodyPr>
          <a:lstStyle/>
          <a:p>
            <a:pPr algn="ctr"/>
            <a:r>
              <a:rPr lang="en-US" sz="6000" b="1" smtClean="0">
                <a:latin typeface="Times New Roman" panose="02020603050405020304" pitchFamily="18" charset="0"/>
                <a:ea typeface="Roboto" panose="02000000000000000000" pitchFamily="2" charset="0"/>
              </a:rPr>
              <a:t>TÍNH CHẤT CỦA KIM LOẠI</a:t>
            </a:r>
            <a:endParaRPr lang="en-US" sz="6000" b="1">
              <a:latin typeface="Times New Roman" panose="02020603050405020304" pitchFamily="18" charset="0"/>
              <a:ea typeface="Roboto" panose="02000000000000000000" pitchFamily="2" charset="0"/>
            </a:endParaRPr>
          </a:p>
        </p:txBody>
      </p:sp>
      <p:sp>
        <p:nvSpPr>
          <p:cNvPr id="18" name="Rounded Rectangle 17"/>
          <p:cNvSpPr/>
          <p:nvPr/>
        </p:nvSpPr>
        <p:spPr>
          <a:xfrm>
            <a:off x="342089" y="6544508"/>
            <a:ext cx="2133600" cy="2410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ea typeface="Roboto" panose="02000000000000000000" pitchFamily="2" charset="0"/>
              </a:rPr>
              <a:t>TÍNH DẺO</a:t>
            </a:r>
            <a:endParaRPr lang="en-US" sz="3600" b="1">
              <a:solidFill>
                <a:schemeClr val="tx1"/>
              </a:solidFill>
              <a:latin typeface="Times New Roman" panose="02020603050405020304" pitchFamily="18" charset="0"/>
              <a:ea typeface="Roboto" panose="02000000000000000000" pitchFamily="2" charset="0"/>
            </a:endParaRPr>
          </a:p>
        </p:txBody>
      </p:sp>
      <p:sp>
        <p:nvSpPr>
          <p:cNvPr id="19" name="Rounded Rectangle 18"/>
          <p:cNvSpPr/>
          <p:nvPr/>
        </p:nvSpPr>
        <p:spPr>
          <a:xfrm>
            <a:off x="3161818" y="6544508"/>
            <a:ext cx="2133600" cy="2410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ea typeface="Roboto" panose="02000000000000000000" pitchFamily="2" charset="0"/>
              </a:rPr>
              <a:t>TÍNH DẪN ĐIỆN</a:t>
            </a:r>
            <a:endParaRPr lang="en-US" sz="3600" b="1">
              <a:solidFill>
                <a:schemeClr val="tx1"/>
              </a:solidFill>
              <a:latin typeface="Times New Roman" panose="02020603050405020304" pitchFamily="18" charset="0"/>
              <a:ea typeface="Roboto" panose="02000000000000000000" pitchFamily="2" charset="0"/>
            </a:endParaRPr>
          </a:p>
        </p:txBody>
      </p:sp>
      <p:sp>
        <p:nvSpPr>
          <p:cNvPr id="20" name="Rounded Rectangle 19"/>
          <p:cNvSpPr/>
          <p:nvPr/>
        </p:nvSpPr>
        <p:spPr>
          <a:xfrm>
            <a:off x="5981547" y="6544508"/>
            <a:ext cx="2133600" cy="2410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ea typeface="Roboto" panose="02000000000000000000" pitchFamily="2" charset="0"/>
              </a:rPr>
              <a:t>TÍNH DẪN NHIỆT</a:t>
            </a:r>
            <a:endParaRPr lang="en-US" sz="3600" b="1">
              <a:solidFill>
                <a:schemeClr val="tx1"/>
              </a:solidFill>
              <a:latin typeface="Times New Roman" panose="02020603050405020304" pitchFamily="18" charset="0"/>
              <a:ea typeface="Roboto" panose="02000000000000000000" pitchFamily="2" charset="0"/>
            </a:endParaRPr>
          </a:p>
        </p:txBody>
      </p:sp>
      <p:sp>
        <p:nvSpPr>
          <p:cNvPr id="21" name="Rounded Rectangle 20"/>
          <p:cNvSpPr/>
          <p:nvPr/>
        </p:nvSpPr>
        <p:spPr>
          <a:xfrm>
            <a:off x="8801275" y="6544508"/>
            <a:ext cx="2133600" cy="2410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ea typeface="Roboto" panose="02000000000000000000" pitchFamily="2" charset="0"/>
              </a:rPr>
              <a:t>TÍNH ÁNH KIM</a:t>
            </a:r>
            <a:endParaRPr lang="en-US" sz="3600" b="1">
              <a:solidFill>
                <a:schemeClr val="tx1"/>
              </a:solidFill>
              <a:latin typeface="Times New Roman" panose="02020603050405020304" pitchFamily="18"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pic>
        <p:nvPicPr>
          <p:cNvPr id="5" name="Picture Placeholder 5"/>
          <p:cNvPicPr>
            <a:picLocks noChangeAspect="1"/>
          </p:cNvPicPr>
          <p:nvPr/>
        </p:nvPicPr>
        <p:blipFill>
          <a:blip r:embed="rId1"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2">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3"/>
            <a:stretch>
              <a:fillRect/>
            </a:stretch>
          </a:blipFill>
        </p:spPr>
      </p:sp>
      <p:sp>
        <p:nvSpPr>
          <p:cNvPr id="8" name="TextBox 7"/>
          <p:cNvSpPr txBox="1"/>
          <p:nvPr/>
        </p:nvSpPr>
        <p:spPr>
          <a:xfrm>
            <a:off x="5562600" y="876300"/>
            <a:ext cx="11582400" cy="70675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smtClean="0">
                <a:latin typeface="Times New Roman" panose="02020603050405020304" pitchFamily="18" charset="0"/>
                <a:ea typeface="Roboto" panose="02000000000000000000" pitchFamily="2" charset="0"/>
              </a:rPr>
              <a:t>Phiếu học tập số 1</a:t>
            </a:r>
            <a:endParaRPr lang="en-US" sz="4000" b="1" smtClean="0">
              <a:latin typeface="Times New Roman" panose="02020603050405020304" pitchFamily="18" charset="0"/>
              <a:ea typeface="Roboto" panose="02000000000000000000" pitchFamily="2" charset="0"/>
            </a:endParaRPr>
          </a:p>
        </p:txBody>
      </p:sp>
      <p:sp>
        <p:nvSpPr>
          <p:cNvPr id="9" name="Rectangle 8"/>
          <p:cNvSpPr/>
          <p:nvPr/>
        </p:nvSpPr>
        <p:spPr>
          <a:xfrm>
            <a:off x="5283200" y="2224405"/>
            <a:ext cx="12652375" cy="7381240"/>
          </a:xfrm>
          <a:prstGeom prst="rect">
            <a:avLst/>
          </a:prstGeom>
          <a:ln w="57150">
            <a:solidFill>
              <a:srgbClr val="A6C7FB"/>
            </a:solidFill>
            <a:prstDash val="sysDash"/>
          </a:ln>
        </p:spPr>
        <p:txBody>
          <a:bodyPr wrap="square">
            <a:noAutofit/>
          </a:bodyPr>
          <a:lstStyle/>
          <a:p>
            <a:pPr algn="just">
              <a:spcAft>
                <a:spcPts val="0"/>
              </a:spcAft>
            </a:pPr>
            <a:r>
              <a:rPr lang="vi-VN" sz="3800">
                <a:solidFill>
                  <a:srgbClr val="000000"/>
                </a:solidFill>
                <a:latin typeface="Times New Roman" panose="02020603050405020304" pitchFamily="18" charset="0"/>
              </a:rPr>
              <a:t>Câu 1: Nhôm, thép có thể bị uốn cong mà không gãy → Kim loại có tính dẻo.</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2: Gỗ, sứ bị vỡ vụn; đồng, vàng, nhôm bị dát mỏng (cao su không vỡ vụn và không bị biến dạng) → Kim loại có tính dẻo.</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3: Nhúng thìa nhôm vào cốc nước sôi, cán thìa cũng thấy nóng, chứng tỏ nhôm có thể dẫn nhiệt → Kim loại dẫn nhiệt.</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2: Nhôm và đồng có khả năng dẫn điện tốt hơn sắt → Kim loại dẫn điện.</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5: Bề mặt mảnh nhôm, đồng có vẻ sáng lấp lánh → Kim loại có ánh kim.</a:t>
            </a:r>
            <a:endParaRPr lang="vi-VN" sz="38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rot="5400000">
            <a:off x="-2857500" y="3238500"/>
            <a:ext cx="10287000" cy="3810000"/>
            <a:chOff x="0" y="0"/>
            <a:chExt cx="1481396" cy="1713125"/>
          </a:xfrm>
        </p:grpSpPr>
        <p:sp>
          <p:nvSpPr>
            <p:cNvPr id="3"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4"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pic>
        <p:nvPicPr>
          <p:cNvPr id="5" name="Picture Placeholder 5"/>
          <p:cNvPicPr>
            <a:picLocks noChangeAspect="1"/>
          </p:cNvPicPr>
          <p:nvPr/>
        </p:nvPicPr>
        <p:blipFill>
          <a:blip r:embed="rId1" cstate="print">
            <a:extLst>
              <a:ext uri="{28A0092B-C50C-407E-A947-70E740481C1C}">
                <a14:useLocalDpi xmlns:a14="http://schemas.microsoft.com/office/drawing/2010/main" val="0"/>
              </a:ext>
            </a:extLst>
          </a:blip>
          <a:srcRect t="450" b="450"/>
          <a:stretch>
            <a:fillRect/>
          </a:stretch>
        </p:blipFill>
        <p:spPr>
          <a:xfrm>
            <a:off x="492854" y="3543300"/>
            <a:ext cx="3554605" cy="2667000"/>
          </a:xfrm>
          <a:prstGeom prst="rect">
            <a:avLst/>
          </a:prstGeom>
        </p:spPr>
      </p:pic>
      <p:pic>
        <p:nvPicPr>
          <p:cNvPr id="6" name="Picture Placeholder 18"/>
          <p:cNvPicPr>
            <a:picLocks noChangeAspect="1"/>
          </p:cNvPicPr>
          <p:nvPr/>
        </p:nvPicPr>
        <p:blipFill>
          <a:blip r:embed="rId2">
            <a:extLst>
              <a:ext uri="{28A0092B-C50C-407E-A947-70E740481C1C}">
                <a14:useLocalDpi xmlns:a14="http://schemas.microsoft.com/office/drawing/2010/main" val="0"/>
              </a:ext>
            </a:extLst>
          </a:blip>
          <a:srcRect t="16238" b="16238"/>
          <a:stretch>
            <a:fillRect/>
          </a:stretch>
        </p:blipFill>
        <p:spPr>
          <a:xfrm>
            <a:off x="524540" y="6743700"/>
            <a:ext cx="3522919" cy="2620736"/>
          </a:xfrm>
          <a:prstGeom prst="rect">
            <a:avLst/>
          </a:prstGeom>
        </p:spPr>
      </p:pic>
      <p:sp>
        <p:nvSpPr>
          <p:cNvPr id="7" name="Freeform 29"/>
          <p:cNvSpPr/>
          <p:nvPr/>
        </p:nvSpPr>
        <p:spPr>
          <a:xfrm flipH="1">
            <a:off x="1447800" y="38100"/>
            <a:ext cx="3615810" cy="3238500"/>
          </a:xfrm>
          <a:custGeom>
            <a:avLst/>
            <a:gdLst/>
            <a:ahLst/>
            <a:cxnLst/>
            <a:rect l="l" t="t" r="r" b="b"/>
            <a:pathLst>
              <a:path w="6234545" h="5486400">
                <a:moveTo>
                  <a:pt x="0" y="0"/>
                </a:moveTo>
                <a:lnTo>
                  <a:pt x="6234545" y="0"/>
                </a:lnTo>
                <a:lnTo>
                  <a:pt x="6234545" y="5486400"/>
                </a:lnTo>
                <a:lnTo>
                  <a:pt x="0" y="5486400"/>
                </a:lnTo>
                <a:lnTo>
                  <a:pt x="0" y="0"/>
                </a:lnTo>
                <a:close/>
              </a:path>
            </a:pathLst>
          </a:custGeom>
          <a:blipFill>
            <a:blip r:embed="rId3"/>
            <a:stretch>
              <a:fillRect/>
            </a:stretch>
          </a:blipFill>
        </p:spPr>
      </p:sp>
      <p:sp>
        <p:nvSpPr>
          <p:cNvPr id="8" name="TextBox 7"/>
          <p:cNvSpPr txBox="1"/>
          <p:nvPr/>
        </p:nvSpPr>
        <p:spPr>
          <a:xfrm>
            <a:off x="5562600" y="876300"/>
            <a:ext cx="11582400" cy="706755"/>
          </a:xfrm>
          <a:prstGeom prst="rect">
            <a:avLst/>
          </a:prstGeom>
          <a:noFill/>
          <a:ln w="57150">
            <a:prstDash val="sysDash"/>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b="1" smtClean="0">
                <a:latin typeface="Times New Roman" panose="02020603050405020304" pitchFamily="18" charset="0"/>
                <a:ea typeface="Roboto" panose="02000000000000000000" pitchFamily="2" charset="0"/>
              </a:rPr>
              <a:t>Phiếu học tập số 1</a:t>
            </a:r>
            <a:endParaRPr lang="en-US" sz="4000" b="1" smtClean="0">
              <a:latin typeface="Times New Roman" panose="02020603050405020304" pitchFamily="18" charset="0"/>
              <a:ea typeface="Roboto" panose="02000000000000000000" pitchFamily="2" charset="0"/>
            </a:endParaRPr>
          </a:p>
        </p:txBody>
      </p:sp>
      <p:sp>
        <p:nvSpPr>
          <p:cNvPr id="9" name="Rectangle 8"/>
          <p:cNvSpPr/>
          <p:nvPr/>
        </p:nvSpPr>
        <p:spPr>
          <a:xfrm>
            <a:off x="4765675" y="2224405"/>
            <a:ext cx="13169900" cy="7697470"/>
          </a:xfrm>
          <a:prstGeom prst="rect">
            <a:avLst/>
          </a:prstGeom>
          <a:ln w="57150">
            <a:solidFill>
              <a:srgbClr val="A6C7FB"/>
            </a:solidFill>
            <a:prstDash val="sysDash"/>
          </a:ln>
        </p:spPr>
        <p:txBody>
          <a:bodyPr wrap="square">
            <a:noAutofit/>
          </a:bodyPr>
          <a:lstStyle/>
          <a:p>
            <a:pPr algn="just">
              <a:spcAft>
                <a:spcPts val="0"/>
              </a:spcAft>
            </a:pPr>
            <a:r>
              <a:rPr lang="vi-VN" sz="3800">
                <a:solidFill>
                  <a:srgbClr val="000000"/>
                </a:solidFill>
                <a:latin typeface="Times New Roman" panose="02020603050405020304" pitchFamily="18" charset="0"/>
              </a:rPr>
              <a:t>Câu 1: Khi uốn các thanh thuỷ tinh, gỗ, nhôm (aluminium), thép (thành phẩn chính là sắt), thanh nào có thể bị uốn cong mà không gãy?</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2: Khi dùng búa đập vào các vật thể bằng đồng, gỗ, vàng, nhôm, cao su, sứ, vật thể nào bị biến dạng (vỡ vụn, dát mỏng,...)?</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3: Khi nhúng thìa nhôm vào cốc nước sôi, tay cầm cán thìa sẽ thấy nóng. Hiện tượng này chứng tỏ tính chất gì của nhôm?</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4: Dựa vào các số liệu trong Bảng 11.3 (trang 57), hãy giải thích vì sao dây dẫn điện thường làm bằng đồng và nhôm mà không làm bằng sắt.</a:t>
            </a:r>
            <a:endParaRPr lang="vi-VN" sz="3800">
              <a:solidFill>
                <a:srgbClr val="000000"/>
              </a:solidFill>
              <a:latin typeface="Times New Roman" panose="02020603050405020304" pitchFamily="18" charset="0"/>
            </a:endParaRPr>
          </a:p>
          <a:p>
            <a:pPr algn="just">
              <a:spcAft>
                <a:spcPts val="0"/>
              </a:spcAft>
            </a:pPr>
            <a:r>
              <a:rPr lang="vi-VN" sz="3800">
                <a:solidFill>
                  <a:srgbClr val="000000"/>
                </a:solidFill>
                <a:latin typeface="Times New Roman" panose="02020603050405020304" pitchFamily="18" charset="0"/>
              </a:rPr>
              <a:t>Câu 5: Quan sát bề mặt viên gạch, mảnh nhôm, mảnh đồng, bể mặt nào có vẻ sáng lấp lánh (ánh kim)?</a:t>
            </a:r>
            <a:endParaRPr lang="vi-VN" sz="38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67840" y="495300"/>
            <a:ext cx="6480720" cy="1728192"/>
          </a:xfrm>
        </p:spPr>
        <p:txBody>
          <a:bodyPr/>
          <a:lstStyle/>
          <a:p>
            <a:r>
              <a:rPr lang="en-US" sz="9600" b="1">
                <a:latin typeface="Times New Roman" panose="02020603050405020304" pitchFamily="18" charset="0"/>
                <a:ea typeface="Roboto" panose="02000000000000000000" pitchFamily="2" charset="0"/>
              </a:rPr>
              <a:t>TÍNH DẺO</a:t>
            </a:r>
            <a:endParaRPr lang="en-US" sz="9600" b="1">
              <a:latin typeface="Times New Roman" panose="02020603050405020304" pitchFamily="18" charset="0"/>
              <a:ea typeface="Roboto" panose="02000000000000000000" pitchFamily="2"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070820" y="4244668"/>
            <a:ext cx="4032448" cy="32766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548" y="4286479"/>
            <a:ext cx="4752528" cy="31929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200" y="4306856"/>
            <a:ext cx="4464496" cy="315222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502"/>
          <a:stretch>
            <a:fillRect/>
          </a:stretch>
        </p:blipFill>
        <p:spPr>
          <a:xfrm>
            <a:off x="0" y="4286479"/>
            <a:ext cx="3959424" cy="3192982"/>
          </a:xfrm>
          <a:prstGeom prst="rect">
            <a:avLst/>
          </a:prstGeom>
        </p:spPr>
      </p:pic>
      <p:sp>
        <p:nvSpPr>
          <p:cNvPr id="11" name="TextBox 10"/>
          <p:cNvSpPr txBox="1"/>
          <p:nvPr/>
        </p:nvSpPr>
        <p:spPr>
          <a:xfrm>
            <a:off x="179705" y="7777480"/>
            <a:ext cx="4086860" cy="645160"/>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Cuộn dây Copper</a:t>
            </a:r>
            <a:endParaRPr lang="en-US" sz="3600" b="1">
              <a:latin typeface="Times New Roman" panose="02020603050405020304" pitchFamily="18" charset="0"/>
              <a:ea typeface="Roboto" panose="02000000000000000000" pitchFamily="2" charset="0"/>
            </a:endParaRPr>
          </a:p>
        </p:txBody>
      </p:sp>
      <p:sp>
        <p:nvSpPr>
          <p:cNvPr id="12" name="TextBox 11"/>
          <p:cNvSpPr txBox="1"/>
          <p:nvPr/>
        </p:nvSpPr>
        <p:spPr>
          <a:xfrm>
            <a:off x="4953964" y="7777172"/>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Vỏ hộp kim loại</a:t>
            </a:r>
            <a:endParaRPr lang="en-US" sz="3600" b="1">
              <a:latin typeface="Times New Roman" panose="02020603050405020304" pitchFamily="18" charset="0"/>
              <a:ea typeface="Roboto" panose="02000000000000000000" pitchFamily="2" charset="0"/>
            </a:endParaRPr>
          </a:p>
        </p:txBody>
      </p:sp>
      <p:sp>
        <p:nvSpPr>
          <p:cNvPr id="13" name="TextBox 12"/>
          <p:cNvSpPr txBox="1"/>
          <p:nvPr/>
        </p:nvSpPr>
        <p:spPr>
          <a:xfrm>
            <a:off x="9728416" y="7777173"/>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Ống thép</a:t>
            </a:r>
            <a:endParaRPr lang="en-US" sz="3600" b="1">
              <a:latin typeface="Times New Roman" panose="02020603050405020304" pitchFamily="18" charset="0"/>
              <a:ea typeface="Roboto" panose="02000000000000000000" pitchFamily="2" charset="0"/>
            </a:endParaRPr>
          </a:p>
        </p:txBody>
      </p:sp>
      <p:sp>
        <p:nvSpPr>
          <p:cNvPr id="14" name="TextBox 13"/>
          <p:cNvSpPr txBox="1"/>
          <p:nvPr/>
        </p:nvSpPr>
        <p:spPr>
          <a:xfrm>
            <a:off x="14502868" y="7777173"/>
            <a:ext cx="3600400" cy="646331"/>
          </a:xfrm>
          <a:prstGeom prst="rect">
            <a:avLst/>
          </a:prstGeom>
          <a:noFill/>
        </p:spPr>
        <p:txBody>
          <a:bodyPr wrap="square" rtlCol="0">
            <a:spAutoFit/>
          </a:bodyPr>
          <a:lstStyle/>
          <a:p>
            <a:pPr algn="ctr"/>
            <a:r>
              <a:rPr lang="en-US" sz="3600" b="1">
                <a:latin typeface="Times New Roman" panose="02020603050405020304" pitchFamily="18" charset="0"/>
                <a:ea typeface="Roboto" panose="02000000000000000000" pitchFamily="2" charset="0"/>
              </a:rPr>
              <a:t>Trang sức</a:t>
            </a:r>
            <a:endParaRPr lang="en-US" sz="3600" b="1">
              <a:latin typeface="Times New Roman" panose="02020603050405020304" pitchFamily="18" charset="0"/>
              <a:ea typeface="Roboto" panose="02000000000000000000" pitchFamily="2" charset="0"/>
            </a:endParaRPr>
          </a:p>
        </p:txBody>
      </p:sp>
      <p:sp>
        <p:nvSpPr>
          <p:cNvPr id="19" name="TextBox 35"/>
          <p:cNvSpPr txBox="1"/>
          <p:nvPr/>
        </p:nvSpPr>
        <p:spPr>
          <a:xfrm>
            <a:off x="1418011" y="2460484"/>
            <a:ext cx="14272705" cy="1354217"/>
          </a:xfrm>
          <a:prstGeom prst="rect">
            <a:avLst/>
          </a:prstGeom>
        </p:spPr>
        <p:txBody>
          <a:bodyPr lIns="0" tIns="0" rIns="0" bIns="0" rtlCol="0" anchor="t">
            <a:spAutoFit/>
          </a:bodyPr>
          <a:lstStyle/>
          <a:p>
            <a:pPr algn="ctr"/>
            <a:r>
              <a:rPr lang="en-US" sz="4400" spc="273" smtClean="0">
                <a:solidFill>
                  <a:srgbClr val="000000"/>
                </a:solidFill>
                <a:latin typeface="Times New Roman" panose="02020603050405020304" pitchFamily="18" charset="0"/>
                <a:ea typeface="Roboto" panose="02000000000000000000" pitchFamily="2" charset="0"/>
              </a:rPr>
              <a:t>Quan sát các hình ảnh sau và nhận xét về tính chất của kim loại?</a:t>
            </a:r>
            <a:endParaRPr lang="en-US" sz="4400" spc="273">
              <a:solidFill>
                <a:srgbClr val="000000"/>
              </a:solidFill>
              <a:latin typeface="Times New Roman" panose="02020603050405020304" pitchFamily="18"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393861" y="67542"/>
            <a:ext cx="10287000" cy="2027957"/>
          </a:xfrm>
          <a:prstGeom prst="flowChartTerminator">
            <a:avLst/>
          </a:prstGeom>
          <a:solidFill>
            <a:srgbClr val="A6C7F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C7FB"/>
              </a:solidFill>
            </a:endParaRPr>
          </a:p>
        </p:txBody>
      </p:sp>
      <p:pic>
        <p:nvPicPr>
          <p:cNvPr id="6" name="Picture Placeholder 5"/>
          <p:cNvPicPr>
            <a:picLocks noGrp="1" noChangeAspect="1"/>
          </p:cNvPicPr>
          <p:nvPr>
            <p:ph type="pic" idx="4294967295"/>
          </p:nvPr>
        </p:nvPicPr>
        <p:blipFill>
          <a:blip r:embed="rId1" cstate="print">
            <a:extLst>
              <a:ext uri="{28A0092B-C50C-407E-A947-70E740481C1C}">
                <a14:useLocalDpi xmlns:a14="http://schemas.microsoft.com/office/drawing/2010/main" val="0"/>
              </a:ext>
            </a:extLst>
          </a:blip>
          <a:srcRect t="450" b="450"/>
          <a:stretch>
            <a:fillRect/>
          </a:stretch>
        </p:blipFill>
        <p:spPr>
          <a:xfrm>
            <a:off x="1367136" y="2942647"/>
            <a:ext cx="4824413" cy="3587750"/>
          </a:xfrm>
        </p:spPr>
      </p:pic>
      <p:pic>
        <p:nvPicPr>
          <p:cNvPr id="19" name="Picture Placeholder 18"/>
          <p:cNvPicPr>
            <a:picLocks noGrp="1" noChangeAspect="1"/>
          </p:cNvPicPr>
          <p:nvPr>
            <p:ph type="pic" idx="4294967295"/>
          </p:nvPr>
        </p:nvPicPr>
        <p:blipFill>
          <a:blip r:embed="rId2">
            <a:extLst>
              <a:ext uri="{28A0092B-C50C-407E-A947-70E740481C1C}">
                <a14:useLocalDpi xmlns:a14="http://schemas.microsoft.com/office/drawing/2010/main" val="0"/>
              </a:ext>
            </a:extLst>
          </a:blip>
          <a:srcRect t="16238" b="16238"/>
          <a:stretch>
            <a:fillRect/>
          </a:stretch>
        </p:blipFill>
        <p:spPr>
          <a:xfrm>
            <a:off x="6738163" y="2942647"/>
            <a:ext cx="4822825" cy="3587750"/>
          </a:xfrm>
        </p:spPr>
      </p:pic>
      <p:pic>
        <p:nvPicPr>
          <p:cNvPr id="21" name="Picture Placeholder 20"/>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t="12837" b="12837"/>
          <a:stretch>
            <a:fillRect/>
          </a:stretch>
        </p:blipFill>
        <p:spPr>
          <a:xfrm>
            <a:off x="12107603" y="2942647"/>
            <a:ext cx="4824412" cy="3587750"/>
          </a:xfrm>
        </p:spPr>
      </p:pic>
      <p:sp>
        <p:nvSpPr>
          <p:cNvPr id="2" name="Text Placeholder 1"/>
          <p:cNvSpPr>
            <a:spLocks noGrp="1"/>
          </p:cNvSpPr>
          <p:nvPr>
            <p:ph type="body" sz="quarter" idx="4294967295"/>
          </p:nvPr>
        </p:nvSpPr>
        <p:spPr>
          <a:xfrm>
            <a:off x="1119993" y="500164"/>
            <a:ext cx="8834736" cy="1137509"/>
          </a:xfrm>
        </p:spPr>
        <p:txBody>
          <a:bodyPr>
            <a:noAutofit/>
          </a:bodyPr>
          <a:lstStyle/>
          <a:p>
            <a:pPr marL="0" indent="0" algn="ctr">
              <a:buNone/>
            </a:pPr>
            <a:r>
              <a:rPr lang="en-US" altLang="ko-KR" sz="8000" b="1">
                <a:latin typeface="Times New Roman" panose="02020603050405020304" pitchFamily="18" charset="0"/>
                <a:ea typeface="Roboto" panose="02000000000000000000" pitchFamily="2" charset="0"/>
              </a:rPr>
              <a:t>TÍNH DẪN ĐIỆN</a:t>
            </a:r>
            <a:endParaRPr lang="ko-KR" altLang="en-US" sz="8000" b="1" dirty="0">
              <a:latin typeface="Times New Roman" panose="02020603050405020304" pitchFamily="18" charset="0"/>
            </a:endParaRPr>
          </a:p>
        </p:txBody>
      </p:sp>
      <p:sp>
        <p:nvSpPr>
          <p:cNvPr id="8" name="Text Placeholder 17"/>
          <p:cNvSpPr txBox="1"/>
          <p:nvPr/>
        </p:nvSpPr>
        <p:spPr>
          <a:xfrm>
            <a:off x="1367136" y="6833906"/>
            <a:ext cx="4824000" cy="720000"/>
          </a:xfrm>
          <a:prstGeom prst="rect">
            <a:avLst/>
          </a:prstGeom>
          <a:solidFill>
            <a:schemeClr val="accent2"/>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điện lõi Copper</a:t>
            </a:r>
            <a:endParaRPr lang="en-US" sz="2800" b="1">
              <a:solidFill>
                <a:schemeClr val="bg1"/>
              </a:solidFill>
              <a:cs typeface="Arial" panose="020B0604020202020204" pitchFamily="34" charset="0"/>
            </a:endParaRPr>
          </a:p>
        </p:txBody>
      </p:sp>
      <p:sp>
        <p:nvSpPr>
          <p:cNvPr id="12" name="Text Placeholder 17"/>
          <p:cNvSpPr txBox="1"/>
          <p:nvPr/>
        </p:nvSpPr>
        <p:spPr>
          <a:xfrm>
            <a:off x="6732000" y="6833906"/>
            <a:ext cx="4824000" cy="720000"/>
          </a:xfrm>
          <a:prstGeom prst="rect">
            <a:avLst/>
          </a:prstGeom>
          <a:solidFill>
            <a:schemeClr val="accent3"/>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lõi Aluminium</a:t>
            </a:r>
            <a:endParaRPr lang="en-US" sz="2800" b="1">
              <a:solidFill>
                <a:schemeClr val="bg1"/>
              </a:solidFill>
              <a:cs typeface="Arial" panose="020B0604020202020204" pitchFamily="34" charset="0"/>
            </a:endParaRPr>
          </a:p>
        </p:txBody>
      </p:sp>
      <p:sp>
        <p:nvSpPr>
          <p:cNvPr id="16" name="Text Placeholder 17"/>
          <p:cNvSpPr txBox="1"/>
          <p:nvPr/>
        </p:nvSpPr>
        <p:spPr>
          <a:xfrm>
            <a:off x="12096864" y="6833906"/>
            <a:ext cx="4824000" cy="720000"/>
          </a:xfrm>
          <a:prstGeom prst="rect">
            <a:avLst/>
          </a:prstGeom>
          <a:solidFill>
            <a:schemeClr val="accent4"/>
          </a:solidFill>
          <a:ln w="19050">
            <a:noFill/>
          </a:ln>
        </p:spPr>
        <p:txBody>
          <a:bodyPr anchor="ct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a:solidFill>
                  <a:schemeClr val="bg1"/>
                </a:solidFill>
                <a:cs typeface="Arial" panose="020B0604020202020204" pitchFamily="34" charset="0"/>
              </a:rPr>
              <a:t>Dây lõi Copper mạ Silver</a:t>
            </a:r>
            <a:endParaRPr lang="en-US" sz="2800" b="1">
              <a:solidFill>
                <a:schemeClr val="bg1"/>
              </a:solidFill>
              <a:cs typeface="Arial" panose="020B0604020202020204" pitchFamily="34" charset="0"/>
            </a:endParaRPr>
          </a:p>
        </p:txBody>
      </p:sp>
      <p:sp>
        <p:nvSpPr>
          <p:cNvPr id="22" name="TextBox 21"/>
          <p:cNvSpPr txBox="1"/>
          <p:nvPr/>
        </p:nvSpPr>
        <p:spPr>
          <a:xfrm>
            <a:off x="431032" y="7817715"/>
            <a:ext cx="17425936" cy="2175596"/>
          </a:xfrm>
          <a:prstGeom prst="rect">
            <a:avLst/>
          </a:prstGeom>
          <a:noFill/>
        </p:spPr>
        <p:txBody>
          <a:bodyPr wrap="square" rtlCol="0">
            <a:spAutoFit/>
          </a:bodyPr>
          <a:lstStyle/>
          <a:p>
            <a:pPr algn="just">
              <a:lnSpc>
                <a:spcPct val="150000"/>
              </a:lnSpc>
            </a:pPr>
            <a:r>
              <a:rPr lang="en-US" sz="4800" b="1" i="1">
                <a:latin typeface="Times New Roman" panose="02020603050405020304" pitchFamily="18" charset="0"/>
                <a:ea typeface="Roboto" panose="02000000000000000000" pitchFamily="2" charset="0"/>
              </a:rPr>
              <a:t>Chú ý:</a:t>
            </a:r>
            <a:r>
              <a:rPr lang="en-US" sz="4800">
                <a:latin typeface="Times New Roman" panose="02020603050405020304" pitchFamily="18" charset="0"/>
                <a:ea typeface="Roboto" panose="02000000000000000000" pitchFamily="2" charset="0"/>
              </a:rPr>
              <a:t> Không nên sử dụng dây điện trần hoặc dây điện bị hỏng lớp bọc cách điện để tránh bị điện giật hoặc chập cháy.</a:t>
            </a:r>
            <a:endParaRPr lang="en-US" sz="4800">
              <a:latin typeface="Times New Roman" panose="02020603050405020304" pitchFamily="18" charset="0"/>
              <a:ea typeface="Roboto" panose="02000000000000000000" pitchFamily="2"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00800" y="92529"/>
            <a:ext cx="12344400" cy="1915319"/>
            <a:chOff x="1600200" y="83811"/>
            <a:chExt cx="12344400" cy="1915319"/>
          </a:xfrm>
        </p:grpSpPr>
        <p:grpSp>
          <p:nvGrpSpPr>
            <p:cNvPr id="3" name="Group 5"/>
            <p:cNvGrpSpPr/>
            <p:nvPr/>
          </p:nvGrpSpPr>
          <p:grpSpPr>
            <a:xfrm rot="5400000">
              <a:off x="6624240" y="-4940229"/>
              <a:ext cx="1915319" cy="11963400"/>
              <a:chOff x="0" y="0"/>
              <a:chExt cx="1481396" cy="1713125"/>
            </a:xfrm>
          </p:grpSpPr>
          <p:sp>
            <p:nvSpPr>
              <p:cNvPr id="4" name="Freeform 6"/>
              <p:cNvSpPr/>
              <p:nvPr/>
            </p:nvSpPr>
            <p:spPr>
              <a:xfrm>
                <a:off x="0" y="0"/>
                <a:ext cx="1481396" cy="1713125"/>
              </a:xfrm>
              <a:custGeom>
                <a:avLst/>
                <a:gdLst/>
                <a:ahLst/>
                <a:cxnLst/>
                <a:rect l="l" t="t" r="r" b="b"/>
                <a:pathLst>
                  <a:path w="1481396" h="1713125">
                    <a:moveTo>
                      <a:pt x="70197" y="0"/>
                    </a:moveTo>
                    <a:lnTo>
                      <a:pt x="1411199" y="0"/>
                    </a:lnTo>
                    <a:cubicBezTo>
                      <a:pt x="1429816" y="0"/>
                      <a:pt x="1447671" y="7396"/>
                      <a:pt x="1460836" y="20560"/>
                    </a:cubicBezTo>
                    <a:cubicBezTo>
                      <a:pt x="1474000" y="33725"/>
                      <a:pt x="1481396" y="51580"/>
                      <a:pt x="1481396" y="70197"/>
                    </a:cubicBezTo>
                    <a:lnTo>
                      <a:pt x="1481396" y="1642928"/>
                    </a:lnTo>
                    <a:cubicBezTo>
                      <a:pt x="1481396" y="1661545"/>
                      <a:pt x="1474000" y="1679400"/>
                      <a:pt x="1460836" y="1692565"/>
                    </a:cubicBezTo>
                    <a:cubicBezTo>
                      <a:pt x="1447671" y="1705729"/>
                      <a:pt x="1429816" y="1713125"/>
                      <a:pt x="1411199" y="1713125"/>
                    </a:cubicBezTo>
                    <a:lnTo>
                      <a:pt x="70197" y="1713125"/>
                    </a:lnTo>
                    <a:cubicBezTo>
                      <a:pt x="51580" y="1713125"/>
                      <a:pt x="33725" y="1705729"/>
                      <a:pt x="20560" y="1692565"/>
                    </a:cubicBezTo>
                    <a:cubicBezTo>
                      <a:pt x="7396" y="1679400"/>
                      <a:pt x="0" y="1661545"/>
                      <a:pt x="0" y="1642928"/>
                    </a:cubicBezTo>
                    <a:lnTo>
                      <a:pt x="0" y="70197"/>
                    </a:lnTo>
                    <a:cubicBezTo>
                      <a:pt x="0" y="51580"/>
                      <a:pt x="7396" y="33725"/>
                      <a:pt x="20560" y="20560"/>
                    </a:cubicBezTo>
                    <a:cubicBezTo>
                      <a:pt x="33725" y="7396"/>
                      <a:pt x="51580" y="0"/>
                      <a:pt x="70197" y="0"/>
                    </a:cubicBezTo>
                    <a:close/>
                  </a:path>
                </a:pathLst>
              </a:custGeom>
              <a:solidFill>
                <a:srgbClr val="7FAFF9">
                  <a:alpha val="69804"/>
                </a:srgbClr>
              </a:solidFill>
            </p:spPr>
          </p:sp>
          <p:sp>
            <p:nvSpPr>
              <p:cNvPr id="5" name="TextBox 7"/>
              <p:cNvSpPr txBox="1"/>
              <p:nvPr/>
            </p:nvSpPr>
            <p:spPr>
              <a:xfrm>
                <a:off x="0" y="-57150"/>
                <a:ext cx="1481396" cy="1770275"/>
              </a:xfrm>
              <a:prstGeom prst="rect">
                <a:avLst/>
              </a:prstGeom>
            </p:spPr>
            <p:txBody>
              <a:bodyPr lIns="50800" tIns="50800" rIns="50800" bIns="50800" rtlCol="0" anchor="ctr"/>
              <a:lstStyle/>
              <a:p>
                <a:pPr algn="ctr">
                  <a:lnSpc>
                    <a:spcPts val="2660"/>
                  </a:lnSpc>
                </a:pPr>
              </a:p>
            </p:txBody>
          </p:sp>
        </p:grpSp>
        <p:sp>
          <p:nvSpPr>
            <p:cNvPr id="2" name="Text Placeholder 1"/>
            <p:cNvSpPr txBox="1"/>
            <p:nvPr/>
          </p:nvSpPr>
          <p:spPr>
            <a:xfrm>
              <a:off x="2408564" y="251809"/>
              <a:ext cx="11536036" cy="157932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9600" b="1" smtClean="0">
                  <a:solidFill>
                    <a:schemeClr val="tx1"/>
                  </a:solidFill>
                  <a:latin typeface="Times New Roman" panose="02020603050405020304" pitchFamily="18" charset="0"/>
                  <a:ea typeface="Roboto" panose="02000000000000000000" pitchFamily="2" charset="0"/>
                </a:rPr>
                <a:t>TÍNH DẪN NHIỆT</a:t>
              </a:r>
              <a:endParaRPr lang="ko-KR" altLang="en-US" sz="9600" b="1" dirty="0">
                <a:solidFill>
                  <a:schemeClr val="tx1"/>
                </a:solidFill>
                <a:latin typeface="Times New Roman" panose="02020603050405020304" pitchFamily="18" charset="0"/>
              </a:endParaRPr>
            </a:p>
          </p:txBody>
        </p:sp>
      </p:gr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91800" y="2628899"/>
            <a:ext cx="7039762" cy="4657725"/>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628900"/>
            <a:ext cx="6953250" cy="4657725"/>
          </a:xfrm>
          <a:prstGeom prst="rect">
            <a:avLst/>
          </a:prstGeom>
        </p:spPr>
      </p:pic>
      <p:sp>
        <p:nvSpPr>
          <p:cNvPr id="10" name="TextBox 9"/>
          <p:cNvSpPr txBox="1"/>
          <p:nvPr/>
        </p:nvSpPr>
        <p:spPr>
          <a:xfrm>
            <a:off x="1219200" y="7734300"/>
            <a:ext cx="15989696" cy="2308324"/>
          </a:xfrm>
          <a:prstGeom prst="rect">
            <a:avLst/>
          </a:prstGeom>
          <a:noFill/>
        </p:spPr>
        <p:txBody>
          <a:bodyPr wrap="square" rtlCol="0">
            <a:spAutoFit/>
          </a:bodyPr>
          <a:lstStyle/>
          <a:p>
            <a:pPr algn="just"/>
            <a:r>
              <a:rPr lang="en-US" sz="4800" smtClean="0">
                <a:latin typeface="Times New Roman" panose="02020603050405020304" pitchFamily="18" charset="0"/>
                <a:ea typeface="Roboto" panose="02000000000000000000" pitchFamily="2" charset="0"/>
              </a:rPr>
              <a:t>Kim </a:t>
            </a:r>
            <a:r>
              <a:rPr lang="en-US" sz="4800">
                <a:latin typeface="Times New Roman" panose="02020603050405020304" pitchFamily="18" charset="0"/>
                <a:ea typeface="Roboto" panose="02000000000000000000" pitchFamily="2" charset="0"/>
              </a:rPr>
              <a:t>loại có tính dẫn nhiệt, các kim loại khác nhau có tính dẫn nhiệt khác nhau. Kim loại nào dẫn điện tốt thường cũng dẫn nhiệt </a:t>
            </a:r>
            <a:r>
              <a:rPr lang="en-US" sz="4800" smtClean="0">
                <a:latin typeface="Times New Roman" panose="02020603050405020304" pitchFamily="18" charset="0"/>
                <a:ea typeface="Roboto" panose="02000000000000000000" pitchFamily="2" charset="0"/>
              </a:rPr>
              <a:t>tốt</a:t>
            </a:r>
            <a:r>
              <a:rPr lang="vi-VN" sz="4800" smtClean="0">
                <a:latin typeface="Times New Roman" panose="02020603050405020304" pitchFamily="18" charset="0"/>
                <a:ea typeface="Roboto" panose="02000000000000000000" pitchFamily="2" charset="0"/>
              </a:rPr>
              <a:t>.</a:t>
            </a:r>
            <a:endParaRPr lang="en-US" sz="4800">
              <a:latin typeface="Times New Roman" panose="02020603050405020304" pitchFamily="18"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10173</Words>
  <PresentationFormat>Custom</PresentationFormat>
  <Paragraphs>417</Paragraphs>
  <Slides>38</Slides>
  <Notes>1</Notes>
  <HiddenSlides>0</HiddenSlides>
  <MMClips>5</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38</vt:i4>
      </vt:variant>
    </vt:vector>
  </HeadingPairs>
  <TitlesOfParts>
    <vt:vector size="55" baseType="lpstr">
      <vt:lpstr>Arial</vt:lpstr>
      <vt:lpstr>SimSun</vt:lpstr>
      <vt:lpstr>Wingdings</vt:lpstr>
      <vt:lpstr>Times New Roman</vt:lpstr>
      <vt:lpstr>Roboto</vt:lpstr>
      <vt:lpstr>Montserrat</vt:lpstr>
      <vt:lpstr>Segoe Print</vt:lpstr>
      <vt:lpstr>Poppins</vt:lpstr>
      <vt:lpstr>Poppins Semi-Bold</vt:lpstr>
      <vt:lpstr>Calibri</vt:lpstr>
      <vt:lpstr>Microsoft YaHei</vt:lpstr>
      <vt:lpstr>Arial Unicode MS</vt:lpstr>
      <vt:lpstr>Cambria Math</vt:lpstr>
      <vt:lpstr>Poppins Bold</vt:lpstr>
      <vt:lpstr>League Spartan</vt:lpstr>
      <vt:lpstr>Malgun 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2024-07-14T09:14:06Z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ABE76BA6EC3A48B58BEA93219E62F8E8_12</vt:lpwstr>
  </property>
  <property fmtid="{D5CDD505-2E9C-101B-9397-08002B2CF9AE}" pid="3" name="KSOProductBuildVer">
    <vt:lpwstr>1033-12.2.0.17153</vt:lpwstr>
  </property>
</Properties>
</file>