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72"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4" r:id="rId21"/>
    <p:sldId id="270" r:id="rId22"/>
    <p:sldId id="2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96" d="100"/>
          <a:sy n="96" d="100"/>
        </p:scale>
        <p:origin x="-72"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B2C2A-0645-40B0-B27D-D1763B9EEB9D}"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C6ADE-8721-41D7-AB9F-4E87E079A19A}" type="slidenum">
              <a:rPr lang="en-US" smtClean="0"/>
              <a:t>‹#›</a:t>
            </a:fld>
            <a:endParaRPr lang="en-US"/>
          </a:p>
        </p:txBody>
      </p:sp>
    </p:spTree>
    <p:extLst>
      <p:ext uri="{BB962C8B-B14F-4D97-AF65-F5344CB8AC3E}">
        <p14:creationId xmlns:p14="http://schemas.microsoft.com/office/powerpoint/2010/main" val="134151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D17589-94FB-429D-9200-4C599E16B855}" type="slidenum">
              <a:rPr lang="en-US" smtClean="0"/>
              <a:t>18</a:t>
            </a:fld>
            <a:endParaRPr lang="en-US"/>
          </a:p>
        </p:txBody>
      </p:sp>
    </p:spTree>
    <p:extLst>
      <p:ext uri="{BB962C8B-B14F-4D97-AF65-F5344CB8AC3E}">
        <p14:creationId xmlns:p14="http://schemas.microsoft.com/office/powerpoint/2010/main" val="305742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317A9F-F6FD-40CA-90AD-CF0B5CBA69FD}"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C99F9-C899-438A-9AA4-BA47B1D923C8}" type="slidenum">
              <a:rPr lang="en-US" smtClean="0"/>
              <a:t>‹#›</a:t>
            </a:fld>
            <a:endParaRPr lang="en-US"/>
          </a:p>
        </p:txBody>
      </p:sp>
    </p:spTree>
    <p:extLst>
      <p:ext uri="{BB962C8B-B14F-4D97-AF65-F5344CB8AC3E}">
        <p14:creationId xmlns:p14="http://schemas.microsoft.com/office/powerpoint/2010/main" val="1189069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317A9F-F6FD-40CA-90AD-CF0B5CBA69FD}"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C99F9-C899-438A-9AA4-BA47B1D923C8}" type="slidenum">
              <a:rPr lang="en-US" smtClean="0"/>
              <a:t>‹#›</a:t>
            </a:fld>
            <a:endParaRPr lang="en-US"/>
          </a:p>
        </p:txBody>
      </p:sp>
    </p:spTree>
    <p:extLst>
      <p:ext uri="{BB962C8B-B14F-4D97-AF65-F5344CB8AC3E}">
        <p14:creationId xmlns:p14="http://schemas.microsoft.com/office/powerpoint/2010/main" val="2044782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317A9F-F6FD-40CA-90AD-CF0B5CBA69FD}"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C99F9-C899-438A-9AA4-BA47B1D923C8}" type="slidenum">
              <a:rPr lang="en-US" smtClean="0"/>
              <a:t>‹#›</a:t>
            </a:fld>
            <a:endParaRPr lang="en-US"/>
          </a:p>
        </p:txBody>
      </p:sp>
    </p:spTree>
    <p:extLst>
      <p:ext uri="{BB962C8B-B14F-4D97-AF65-F5344CB8AC3E}">
        <p14:creationId xmlns:p14="http://schemas.microsoft.com/office/powerpoint/2010/main" val="298003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317A9F-F6FD-40CA-90AD-CF0B5CBA69FD}"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C99F9-C899-438A-9AA4-BA47B1D923C8}" type="slidenum">
              <a:rPr lang="en-US" smtClean="0"/>
              <a:t>‹#›</a:t>
            </a:fld>
            <a:endParaRPr lang="en-US"/>
          </a:p>
        </p:txBody>
      </p:sp>
    </p:spTree>
    <p:extLst>
      <p:ext uri="{BB962C8B-B14F-4D97-AF65-F5344CB8AC3E}">
        <p14:creationId xmlns:p14="http://schemas.microsoft.com/office/powerpoint/2010/main" val="2359528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317A9F-F6FD-40CA-90AD-CF0B5CBA69FD}"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C99F9-C899-438A-9AA4-BA47B1D923C8}" type="slidenum">
              <a:rPr lang="en-US" smtClean="0"/>
              <a:t>‹#›</a:t>
            </a:fld>
            <a:endParaRPr lang="en-US"/>
          </a:p>
        </p:txBody>
      </p:sp>
    </p:spTree>
    <p:extLst>
      <p:ext uri="{BB962C8B-B14F-4D97-AF65-F5344CB8AC3E}">
        <p14:creationId xmlns:p14="http://schemas.microsoft.com/office/powerpoint/2010/main" val="428888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317A9F-F6FD-40CA-90AD-CF0B5CBA69FD}"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C99F9-C899-438A-9AA4-BA47B1D923C8}" type="slidenum">
              <a:rPr lang="en-US" smtClean="0"/>
              <a:t>‹#›</a:t>
            </a:fld>
            <a:endParaRPr lang="en-US"/>
          </a:p>
        </p:txBody>
      </p:sp>
    </p:spTree>
    <p:extLst>
      <p:ext uri="{BB962C8B-B14F-4D97-AF65-F5344CB8AC3E}">
        <p14:creationId xmlns:p14="http://schemas.microsoft.com/office/powerpoint/2010/main" val="336810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317A9F-F6FD-40CA-90AD-CF0B5CBA69FD}" type="datetimeFigureOut">
              <a:rPr lang="en-US" smtClean="0"/>
              <a:t>5/16/2024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0C99F9-C899-438A-9AA4-BA47B1D923C8}" type="slidenum">
              <a:rPr lang="en-US" smtClean="0"/>
              <a:t>‹#›</a:t>
            </a:fld>
            <a:endParaRPr lang="en-US"/>
          </a:p>
        </p:txBody>
      </p:sp>
    </p:spTree>
    <p:extLst>
      <p:ext uri="{BB962C8B-B14F-4D97-AF65-F5344CB8AC3E}">
        <p14:creationId xmlns:p14="http://schemas.microsoft.com/office/powerpoint/2010/main" val="304759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317A9F-F6FD-40CA-90AD-CF0B5CBA69FD}" type="datetimeFigureOut">
              <a:rPr lang="en-US" smtClean="0"/>
              <a:t>5/16/2024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0C99F9-C899-438A-9AA4-BA47B1D923C8}" type="slidenum">
              <a:rPr lang="en-US" smtClean="0"/>
              <a:t>‹#›</a:t>
            </a:fld>
            <a:endParaRPr lang="en-US"/>
          </a:p>
        </p:txBody>
      </p:sp>
    </p:spTree>
    <p:extLst>
      <p:ext uri="{BB962C8B-B14F-4D97-AF65-F5344CB8AC3E}">
        <p14:creationId xmlns:p14="http://schemas.microsoft.com/office/powerpoint/2010/main" val="3163618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317A9F-F6FD-40CA-90AD-CF0B5CBA69FD}" type="datetimeFigureOut">
              <a:rPr lang="en-US" smtClean="0"/>
              <a:t>5/16/2024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0C99F9-C899-438A-9AA4-BA47B1D923C8}" type="slidenum">
              <a:rPr lang="en-US" smtClean="0"/>
              <a:t>‹#›</a:t>
            </a:fld>
            <a:endParaRPr lang="en-US"/>
          </a:p>
        </p:txBody>
      </p:sp>
    </p:spTree>
    <p:extLst>
      <p:ext uri="{BB962C8B-B14F-4D97-AF65-F5344CB8AC3E}">
        <p14:creationId xmlns:p14="http://schemas.microsoft.com/office/powerpoint/2010/main" val="1729589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317A9F-F6FD-40CA-90AD-CF0B5CBA69FD}"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C99F9-C899-438A-9AA4-BA47B1D923C8}" type="slidenum">
              <a:rPr lang="en-US" smtClean="0"/>
              <a:t>‹#›</a:t>
            </a:fld>
            <a:endParaRPr lang="en-US"/>
          </a:p>
        </p:txBody>
      </p:sp>
    </p:spTree>
    <p:extLst>
      <p:ext uri="{BB962C8B-B14F-4D97-AF65-F5344CB8AC3E}">
        <p14:creationId xmlns:p14="http://schemas.microsoft.com/office/powerpoint/2010/main" val="2182260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317A9F-F6FD-40CA-90AD-CF0B5CBA69FD}"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C99F9-C899-438A-9AA4-BA47B1D923C8}" type="slidenum">
              <a:rPr lang="en-US" smtClean="0"/>
              <a:t>‹#›</a:t>
            </a:fld>
            <a:endParaRPr lang="en-US"/>
          </a:p>
        </p:txBody>
      </p:sp>
    </p:spTree>
    <p:extLst>
      <p:ext uri="{BB962C8B-B14F-4D97-AF65-F5344CB8AC3E}">
        <p14:creationId xmlns:p14="http://schemas.microsoft.com/office/powerpoint/2010/main" val="575812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7000" r="-7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17A9F-F6FD-40CA-90AD-CF0B5CBA69FD}" type="datetimeFigureOut">
              <a:rPr lang="en-US" smtClean="0"/>
              <a:t>5/16/2024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C99F9-C899-438A-9AA4-BA47B1D923C8}" type="slidenum">
              <a:rPr lang="en-US" smtClean="0"/>
              <a:t>‹#›</a:t>
            </a:fld>
            <a:endParaRPr lang="en-US"/>
          </a:p>
        </p:txBody>
      </p:sp>
    </p:spTree>
    <p:extLst>
      <p:ext uri="{BB962C8B-B14F-4D97-AF65-F5344CB8AC3E}">
        <p14:creationId xmlns:p14="http://schemas.microsoft.com/office/powerpoint/2010/main" val="1409134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2283545" y="1202607"/>
            <a:ext cx="792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sz="5400" dirty="0">
                <a:solidFill>
                  <a:srgbClr val="FF0000"/>
                </a:solidFill>
                <a:latin typeface="Rockwell-ExtraBold" panose="02020500000000000000" pitchFamily="18" charset="0"/>
                <a:cs typeface="Rockwell-ExtraBold" panose="02020500000000000000" pitchFamily="18" charset="0"/>
              </a:rPr>
              <a:t>LỄ KHAI MẠC</a:t>
            </a:r>
          </a:p>
        </p:txBody>
      </p:sp>
      <p:sp>
        <p:nvSpPr>
          <p:cNvPr id="5" name="Text Box 9"/>
          <p:cNvSpPr txBox="1">
            <a:spLocks noChangeArrowheads="1"/>
          </p:cNvSpPr>
          <p:nvPr/>
        </p:nvSpPr>
        <p:spPr bwMode="auto">
          <a:xfrm>
            <a:off x="838055" y="2263777"/>
            <a:ext cx="108157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sz="3200" b="1" dirty="0">
                <a:solidFill>
                  <a:srgbClr val="0000FF"/>
                </a:solidFill>
                <a:latin typeface="Arrus-Black" pitchFamily="18" charset="0"/>
              </a:rPr>
              <a:t>TUẦN LỄ HƯỞNG ỨNG HỌC TẬP SUỐT ĐỜI NĂM 2021</a:t>
            </a:r>
          </a:p>
        </p:txBody>
      </p:sp>
      <p:sp>
        <p:nvSpPr>
          <p:cNvPr id="6" name="Text Box 10"/>
          <p:cNvSpPr txBox="1">
            <a:spLocks noChangeArrowheads="1"/>
          </p:cNvSpPr>
          <p:nvPr/>
        </p:nvSpPr>
        <p:spPr bwMode="auto">
          <a:xfrm>
            <a:off x="2043616" y="3217521"/>
            <a:ext cx="840465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b="1" dirty="0" err="1">
                <a:solidFill>
                  <a:srgbClr val="0000FF"/>
                </a:solidFill>
                <a:latin typeface="Arrus-Black" pitchFamily="18" charset="0"/>
              </a:rPr>
              <a:t>Chủ</a:t>
            </a:r>
            <a:r>
              <a:rPr lang="en-US" b="1" dirty="0">
                <a:solidFill>
                  <a:srgbClr val="0000FF"/>
                </a:solidFill>
                <a:latin typeface="Arrus-Black" pitchFamily="18" charset="0"/>
              </a:rPr>
              <a:t> </a:t>
            </a:r>
            <a:r>
              <a:rPr lang="en-US" b="1" dirty="0" err="1">
                <a:solidFill>
                  <a:srgbClr val="0000FF"/>
                </a:solidFill>
                <a:latin typeface="Arrus-Black" pitchFamily="18" charset="0"/>
              </a:rPr>
              <a:t>đề</a:t>
            </a:r>
            <a:r>
              <a:rPr lang="en-US" b="1" dirty="0">
                <a:solidFill>
                  <a:srgbClr val="0000FF"/>
                </a:solidFill>
                <a:latin typeface="Arrus-Black" pitchFamily="18" charset="0"/>
              </a:rPr>
              <a:t> “</a:t>
            </a:r>
            <a:r>
              <a:rPr lang="en-US" b="1" dirty="0" err="1">
                <a:solidFill>
                  <a:srgbClr val="0000FF"/>
                </a:solidFill>
                <a:latin typeface="Arrus-Black" pitchFamily="18" charset="0"/>
              </a:rPr>
              <a:t>Chuyển</a:t>
            </a:r>
            <a:r>
              <a:rPr lang="en-US" b="1" dirty="0">
                <a:solidFill>
                  <a:srgbClr val="0000FF"/>
                </a:solidFill>
                <a:latin typeface="Arrus-Black" pitchFamily="18" charset="0"/>
              </a:rPr>
              <a:t> </a:t>
            </a:r>
            <a:r>
              <a:rPr lang="en-US" b="1" dirty="0" err="1">
                <a:solidFill>
                  <a:srgbClr val="0000FF"/>
                </a:solidFill>
                <a:latin typeface="Arrus-Black" pitchFamily="18" charset="0"/>
              </a:rPr>
              <a:t>đổi</a:t>
            </a:r>
            <a:r>
              <a:rPr lang="en-US" b="1" dirty="0">
                <a:solidFill>
                  <a:srgbClr val="0000FF"/>
                </a:solidFill>
                <a:latin typeface="Arrus-Black" pitchFamily="18" charset="0"/>
              </a:rPr>
              <a:t> </a:t>
            </a:r>
            <a:r>
              <a:rPr lang="en-US" b="1" dirty="0" err="1">
                <a:solidFill>
                  <a:srgbClr val="0000FF"/>
                </a:solidFill>
                <a:latin typeface="Arrus-Black" pitchFamily="18" charset="0"/>
              </a:rPr>
              <a:t>số</a:t>
            </a:r>
            <a:r>
              <a:rPr lang="en-US" b="1" dirty="0">
                <a:solidFill>
                  <a:srgbClr val="0000FF"/>
                </a:solidFill>
                <a:latin typeface="Arrus-Black" pitchFamily="18" charset="0"/>
              </a:rPr>
              <a:t> </a:t>
            </a:r>
            <a:r>
              <a:rPr lang="en-US" b="1" dirty="0" err="1">
                <a:solidFill>
                  <a:srgbClr val="0000FF"/>
                </a:solidFill>
                <a:latin typeface="Arrus-Black" pitchFamily="18" charset="0"/>
              </a:rPr>
              <a:t>và</a:t>
            </a:r>
            <a:r>
              <a:rPr lang="en-US" b="1" dirty="0">
                <a:solidFill>
                  <a:srgbClr val="0000FF"/>
                </a:solidFill>
                <a:latin typeface="Arrus-Black" pitchFamily="18" charset="0"/>
              </a:rPr>
              <a:t> </a:t>
            </a:r>
            <a:r>
              <a:rPr lang="en-US" b="1" dirty="0" err="1">
                <a:solidFill>
                  <a:srgbClr val="0000FF"/>
                </a:solidFill>
                <a:latin typeface="Arrus-Black" pitchFamily="18" charset="0"/>
              </a:rPr>
              <a:t>cơ</a:t>
            </a:r>
            <a:r>
              <a:rPr lang="en-US" b="1" dirty="0">
                <a:solidFill>
                  <a:srgbClr val="0000FF"/>
                </a:solidFill>
                <a:latin typeface="Arrus-Black" pitchFamily="18" charset="0"/>
              </a:rPr>
              <a:t> </a:t>
            </a:r>
            <a:r>
              <a:rPr lang="en-US" b="1" dirty="0" err="1">
                <a:solidFill>
                  <a:srgbClr val="0000FF"/>
                </a:solidFill>
                <a:latin typeface="Arrus-Black" pitchFamily="18" charset="0"/>
              </a:rPr>
              <a:t>hội</a:t>
            </a:r>
            <a:r>
              <a:rPr lang="en-US" b="1" dirty="0">
                <a:solidFill>
                  <a:srgbClr val="0000FF"/>
                </a:solidFill>
                <a:latin typeface="Arrus-Black" pitchFamily="18" charset="0"/>
              </a:rPr>
              <a:t> </a:t>
            </a:r>
            <a:r>
              <a:rPr lang="en-US" b="1" dirty="0" err="1">
                <a:solidFill>
                  <a:srgbClr val="0000FF"/>
                </a:solidFill>
                <a:latin typeface="Arrus-Black" pitchFamily="18" charset="0"/>
              </a:rPr>
              <a:t>học</a:t>
            </a:r>
            <a:r>
              <a:rPr lang="en-US" b="1" dirty="0">
                <a:solidFill>
                  <a:srgbClr val="0000FF"/>
                </a:solidFill>
                <a:latin typeface="Arrus-Black" pitchFamily="18" charset="0"/>
              </a:rPr>
              <a:t> </a:t>
            </a:r>
            <a:r>
              <a:rPr lang="en-US" b="1" dirty="0" err="1">
                <a:solidFill>
                  <a:srgbClr val="0000FF"/>
                </a:solidFill>
                <a:latin typeface="Arrus-Black" pitchFamily="18" charset="0"/>
              </a:rPr>
              <a:t>tập</a:t>
            </a:r>
            <a:r>
              <a:rPr lang="en-US" b="1" dirty="0">
                <a:solidFill>
                  <a:srgbClr val="0000FF"/>
                </a:solidFill>
                <a:latin typeface="Arrus-Black" pitchFamily="18" charset="0"/>
              </a:rPr>
              <a:t> </a:t>
            </a:r>
            <a:r>
              <a:rPr lang="en-US" b="1" dirty="0" err="1">
                <a:solidFill>
                  <a:srgbClr val="0000FF"/>
                </a:solidFill>
                <a:latin typeface="Arrus-Black" pitchFamily="18" charset="0"/>
              </a:rPr>
              <a:t>suốt</a:t>
            </a:r>
            <a:r>
              <a:rPr lang="en-US" b="1" dirty="0">
                <a:solidFill>
                  <a:srgbClr val="0000FF"/>
                </a:solidFill>
                <a:latin typeface="Arrus-Black" pitchFamily="18" charset="0"/>
              </a:rPr>
              <a:t> </a:t>
            </a:r>
            <a:r>
              <a:rPr lang="en-US" b="1" dirty="0" err="1">
                <a:solidFill>
                  <a:srgbClr val="0000FF"/>
                </a:solidFill>
                <a:latin typeface="Arrus-Black" pitchFamily="18" charset="0"/>
              </a:rPr>
              <a:t>đời</a:t>
            </a:r>
            <a:r>
              <a:rPr lang="en-US" b="1" dirty="0">
                <a:solidFill>
                  <a:srgbClr val="0000FF"/>
                </a:solidFill>
                <a:latin typeface="Arrus-Black" pitchFamily="18" charset="0"/>
              </a:rPr>
              <a:t> </a:t>
            </a:r>
            <a:r>
              <a:rPr lang="en-US" b="1" dirty="0" err="1">
                <a:solidFill>
                  <a:srgbClr val="0000FF"/>
                </a:solidFill>
                <a:latin typeface="Arrus-Black" pitchFamily="18" charset="0"/>
              </a:rPr>
              <a:t>cho</a:t>
            </a:r>
            <a:r>
              <a:rPr lang="en-US" b="1" dirty="0">
                <a:solidFill>
                  <a:srgbClr val="0000FF"/>
                </a:solidFill>
                <a:latin typeface="Arrus-Black" pitchFamily="18" charset="0"/>
              </a:rPr>
              <a:t> </a:t>
            </a:r>
            <a:r>
              <a:rPr lang="en-US" b="1" dirty="0" err="1">
                <a:solidFill>
                  <a:srgbClr val="0000FF"/>
                </a:solidFill>
                <a:latin typeface="Arrus-Black" pitchFamily="18" charset="0"/>
              </a:rPr>
              <a:t>tất</a:t>
            </a:r>
            <a:r>
              <a:rPr lang="en-US" b="1" dirty="0">
                <a:solidFill>
                  <a:srgbClr val="0000FF"/>
                </a:solidFill>
                <a:latin typeface="Arrus-Black" pitchFamily="18" charset="0"/>
              </a:rPr>
              <a:t> </a:t>
            </a:r>
            <a:r>
              <a:rPr lang="en-US" b="1" dirty="0" err="1">
                <a:solidFill>
                  <a:srgbClr val="0000FF"/>
                </a:solidFill>
                <a:latin typeface="Arrus-Black" pitchFamily="18" charset="0"/>
              </a:rPr>
              <a:t>cả</a:t>
            </a:r>
            <a:r>
              <a:rPr lang="en-US" b="1" dirty="0">
                <a:solidFill>
                  <a:srgbClr val="0000FF"/>
                </a:solidFill>
                <a:latin typeface="Arrus-Black" pitchFamily="18" charset="0"/>
              </a:rPr>
              <a:t> </a:t>
            </a:r>
            <a:r>
              <a:rPr lang="en-US" b="1" dirty="0" err="1">
                <a:solidFill>
                  <a:srgbClr val="0000FF"/>
                </a:solidFill>
                <a:latin typeface="Arrus-Black" pitchFamily="18" charset="0"/>
              </a:rPr>
              <a:t>mọi</a:t>
            </a:r>
            <a:r>
              <a:rPr lang="en-US" b="1" dirty="0">
                <a:solidFill>
                  <a:srgbClr val="0000FF"/>
                </a:solidFill>
                <a:latin typeface="Arrus-Black" pitchFamily="18" charset="0"/>
              </a:rPr>
              <a:t> </a:t>
            </a:r>
            <a:r>
              <a:rPr lang="en-US" b="1" dirty="0" err="1">
                <a:solidFill>
                  <a:srgbClr val="0000FF"/>
                </a:solidFill>
                <a:latin typeface="Arrus-Black" pitchFamily="18" charset="0"/>
              </a:rPr>
              <a:t>người</a:t>
            </a:r>
            <a:r>
              <a:rPr lang="en-US" b="1" dirty="0">
                <a:solidFill>
                  <a:srgbClr val="0000FF"/>
                </a:solidFill>
                <a:latin typeface="Arrus-Black" pitchFamily="18" charset="0"/>
              </a:rPr>
              <a:t> </a:t>
            </a:r>
            <a:r>
              <a:rPr lang="en-US" b="1" dirty="0" err="1">
                <a:solidFill>
                  <a:srgbClr val="0000FF"/>
                </a:solidFill>
                <a:latin typeface="Arrus-Black" pitchFamily="18" charset="0"/>
              </a:rPr>
              <a:t>trong</a:t>
            </a:r>
            <a:r>
              <a:rPr lang="en-US" b="1" dirty="0">
                <a:solidFill>
                  <a:srgbClr val="0000FF"/>
                </a:solidFill>
                <a:latin typeface="Arrus-Black" pitchFamily="18" charset="0"/>
              </a:rPr>
              <a:t> </a:t>
            </a:r>
            <a:r>
              <a:rPr lang="en-US" b="1" dirty="0" err="1">
                <a:solidFill>
                  <a:srgbClr val="0000FF"/>
                </a:solidFill>
                <a:latin typeface="Arrus-Black" pitchFamily="18" charset="0"/>
              </a:rPr>
              <a:t>bối</a:t>
            </a:r>
            <a:r>
              <a:rPr lang="en-US" b="1" dirty="0">
                <a:solidFill>
                  <a:srgbClr val="0000FF"/>
                </a:solidFill>
                <a:latin typeface="Arrus-Black" pitchFamily="18" charset="0"/>
              </a:rPr>
              <a:t> </a:t>
            </a:r>
            <a:r>
              <a:rPr lang="en-US" b="1" dirty="0" err="1">
                <a:solidFill>
                  <a:srgbClr val="0000FF"/>
                </a:solidFill>
                <a:latin typeface="Arrus-Black" pitchFamily="18" charset="0"/>
              </a:rPr>
              <a:t>cảnh</a:t>
            </a:r>
            <a:r>
              <a:rPr lang="en-US" b="1" dirty="0">
                <a:solidFill>
                  <a:srgbClr val="0000FF"/>
                </a:solidFill>
                <a:latin typeface="Arrus-Black" pitchFamily="18" charset="0"/>
              </a:rPr>
              <a:t> </a:t>
            </a:r>
            <a:r>
              <a:rPr lang="en-US" b="1" dirty="0" err="1">
                <a:solidFill>
                  <a:srgbClr val="0000FF"/>
                </a:solidFill>
                <a:latin typeface="Arrus-Black" pitchFamily="18" charset="0"/>
              </a:rPr>
              <a:t>đại</a:t>
            </a:r>
            <a:r>
              <a:rPr lang="en-US" b="1" dirty="0">
                <a:solidFill>
                  <a:srgbClr val="0000FF"/>
                </a:solidFill>
                <a:latin typeface="Arrus-Black" pitchFamily="18" charset="0"/>
              </a:rPr>
              <a:t> </a:t>
            </a:r>
            <a:r>
              <a:rPr lang="en-US" b="1" dirty="0" err="1">
                <a:solidFill>
                  <a:srgbClr val="0000FF"/>
                </a:solidFill>
                <a:latin typeface="Arrus-Black" pitchFamily="18" charset="0"/>
              </a:rPr>
              <a:t>dịch</a:t>
            </a:r>
            <a:r>
              <a:rPr lang="en-US" b="1" dirty="0">
                <a:solidFill>
                  <a:srgbClr val="0000FF"/>
                </a:solidFill>
                <a:latin typeface="Arrus-Black" pitchFamily="18" charset="0"/>
              </a:rPr>
              <a:t> Covid-19”</a:t>
            </a:r>
          </a:p>
        </p:txBody>
      </p:sp>
      <p:sp>
        <p:nvSpPr>
          <p:cNvPr id="7" name="Text Box 11"/>
          <p:cNvSpPr txBox="1">
            <a:spLocks noChangeArrowheads="1"/>
          </p:cNvSpPr>
          <p:nvPr/>
        </p:nvSpPr>
        <p:spPr bwMode="auto">
          <a:xfrm>
            <a:off x="6935210" y="4744780"/>
            <a:ext cx="54573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sz="2000" i="1" dirty="0">
                <a:solidFill>
                  <a:srgbClr val="660066"/>
                </a:solidFill>
                <a:latin typeface="Times New Roman" panose="02020603050405020304" pitchFamily="18" charset="0"/>
              </a:rPr>
              <a:t>Lê </a:t>
            </a:r>
            <a:r>
              <a:rPr lang="en-US" sz="2000" i="1" dirty="0" err="1">
                <a:solidFill>
                  <a:srgbClr val="660066"/>
                </a:solidFill>
                <a:latin typeface="Times New Roman" panose="02020603050405020304" pitchFamily="18" charset="0"/>
              </a:rPr>
              <a:t>Lợi</a:t>
            </a:r>
            <a:r>
              <a:rPr lang="en-US" sz="2000" i="1" dirty="0">
                <a:solidFill>
                  <a:srgbClr val="660066"/>
                </a:solidFill>
                <a:latin typeface="Times New Roman" panose="02020603050405020304" pitchFamily="18" charset="0"/>
              </a:rPr>
              <a:t>, </a:t>
            </a:r>
            <a:r>
              <a:rPr lang="en-US" sz="2000" i="1" dirty="0" err="1">
                <a:solidFill>
                  <a:srgbClr val="660066"/>
                </a:solidFill>
                <a:latin typeface="Times New Roman" panose="02020603050405020304" pitchFamily="18" charset="0"/>
              </a:rPr>
              <a:t>ngày</a:t>
            </a:r>
            <a:r>
              <a:rPr lang="en-US" sz="2000" i="1" dirty="0">
                <a:solidFill>
                  <a:srgbClr val="660066"/>
                </a:solidFill>
                <a:latin typeface="Times New Roman" panose="02020603050405020304" pitchFamily="18" charset="0"/>
              </a:rPr>
              <a:t> </a:t>
            </a:r>
            <a:r>
              <a:rPr lang="vi-VN" sz="2000" i="1" dirty="0">
                <a:solidFill>
                  <a:srgbClr val="660066"/>
                </a:solidFill>
                <a:latin typeface="Times New Roman" panose="02020603050405020304" pitchFamily="18" charset="0"/>
              </a:rPr>
              <a:t>0</a:t>
            </a:r>
            <a:r>
              <a:rPr lang="en-US" sz="2000" i="1" dirty="0">
                <a:solidFill>
                  <a:srgbClr val="660066"/>
                </a:solidFill>
                <a:latin typeface="Times New Roman" panose="02020603050405020304" pitchFamily="18" charset="0"/>
              </a:rPr>
              <a:t>8 </a:t>
            </a:r>
            <a:r>
              <a:rPr lang="en-US" sz="2000" i="1" dirty="0" err="1">
                <a:solidFill>
                  <a:srgbClr val="660066"/>
                </a:solidFill>
                <a:latin typeface="Times New Roman" panose="02020603050405020304" pitchFamily="18" charset="0"/>
              </a:rPr>
              <a:t>tháng</a:t>
            </a:r>
            <a:r>
              <a:rPr lang="en-US" sz="2000" i="1" dirty="0">
                <a:solidFill>
                  <a:srgbClr val="660066"/>
                </a:solidFill>
                <a:latin typeface="Times New Roman" panose="02020603050405020304" pitchFamily="18" charset="0"/>
              </a:rPr>
              <a:t> </a:t>
            </a:r>
            <a:r>
              <a:rPr lang="vi-VN" sz="2000" i="1" dirty="0">
                <a:solidFill>
                  <a:srgbClr val="660066"/>
                </a:solidFill>
                <a:latin typeface="Times New Roman" panose="02020603050405020304" pitchFamily="18" charset="0"/>
              </a:rPr>
              <a:t>10</a:t>
            </a:r>
            <a:r>
              <a:rPr lang="en-US" sz="2000" i="1" dirty="0">
                <a:solidFill>
                  <a:srgbClr val="660066"/>
                </a:solidFill>
                <a:latin typeface="Times New Roman" panose="02020603050405020304" pitchFamily="18" charset="0"/>
              </a:rPr>
              <a:t> </a:t>
            </a:r>
            <a:r>
              <a:rPr lang="en-US" sz="2000" i="1" dirty="0" err="1">
                <a:solidFill>
                  <a:srgbClr val="660066"/>
                </a:solidFill>
                <a:latin typeface="Times New Roman" panose="02020603050405020304" pitchFamily="18" charset="0"/>
              </a:rPr>
              <a:t>năm</a:t>
            </a:r>
            <a:r>
              <a:rPr lang="en-US" sz="2000" i="1" dirty="0">
                <a:solidFill>
                  <a:srgbClr val="660066"/>
                </a:solidFill>
                <a:latin typeface="Times New Roman" panose="02020603050405020304" pitchFamily="18" charset="0"/>
              </a:rPr>
              <a:t> 2021</a:t>
            </a:r>
          </a:p>
        </p:txBody>
      </p:sp>
      <p:sp>
        <p:nvSpPr>
          <p:cNvPr id="8" name="TextBox 7"/>
          <p:cNvSpPr txBox="1"/>
          <p:nvPr/>
        </p:nvSpPr>
        <p:spPr>
          <a:xfrm>
            <a:off x="127720" y="216043"/>
            <a:ext cx="3831792" cy="646331"/>
          </a:xfrm>
          <a:prstGeom prst="rect">
            <a:avLst/>
          </a:prstGeom>
          <a:noFill/>
        </p:spPr>
        <p:txBody>
          <a:bodyPr wrap="square" rtlCol="0">
            <a:spAutoFit/>
          </a:bodyPr>
          <a:lstStyle/>
          <a:p>
            <a:pPr algn="ctr"/>
            <a:r>
              <a:rPr lang="en-US"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UBND HUYỆN </a:t>
            </a:r>
            <a:r>
              <a:rPr lang="vi-VN"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THƯỜNG TÍN</a:t>
            </a:r>
            <a:endParaRPr lang="en-US"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a:t>
            </a:r>
            <a:r>
              <a:rPr lang="vi-VN"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THCS </a:t>
            </a:r>
            <a:r>
              <a:rPr lang="en-US"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 LỢI</a:t>
            </a:r>
          </a:p>
        </p:txBody>
      </p:sp>
    </p:spTree>
    <p:extLst>
      <p:ext uri="{BB962C8B-B14F-4D97-AF65-F5344CB8AC3E}">
        <p14:creationId xmlns:p14="http://schemas.microsoft.com/office/powerpoint/2010/main" val="238695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barn(inVertical)">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1000"/>
                                        <p:tgtEl>
                                          <p:spTgt spid="6">
                                            <p:txEl>
                                              <p:pRg st="0" end="0"/>
                                            </p:txEl>
                                          </p:spTgt>
                                        </p:tgtEl>
                                      </p:cBhvr>
                                    </p:animEffect>
                                    <p:anim calcmode="lin" valueType="num">
                                      <p:cBhvr>
                                        <p:cTn id="3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fade">
                                      <p:cBhvr>
                                        <p:cTn id="36" dur="1000"/>
                                        <p:tgtEl>
                                          <p:spTgt spid="7">
                                            <p:txEl>
                                              <p:pRg st="0" end="0"/>
                                            </p:txEl>
                                          </p:spTgt>
                                        </p:tgtEl>
                                      </p:cBhvr>
                                    </p:animEffect>
                                    <p:anim calcmode="lin" valueType="num">
                                      <p:cBhvr>
                                        <p:cTn id="3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4421" y="-433136"/>
            <a:ext cx="9144000" cy="7417415"/>
          </a:xfrm>
          <a:prstGeom prst="rect">
            <a:avLst/>
          </a:prstGeom>
          <a:noFill/>
        </p:spPr>
        <p:txBody>
          <a:bodyPr wrap="square" rtlCol="0">
            <a:spAutoFit/>
          </a:bodyPr>
          <a:lstStyle/>
          <a:p>
            <a:endParaRPr lang="vi-VN" sz="3600" dirty="0">
              <a:solidFill>
                <a:srgbClr val="FF0000"/>
              </a:solidFill>
              <a:latin typeface="Times New Roman" pitchFamily="18" charset="0"/>
              <a:cs typeface="Times New Roman" pitchFamily="18" charset="0"/>
            </a:endParaRPr>
          </a:p>
          <a:p>
            <a:r>
              <a:rPr lang="vi-VN" sz="3600" dirty="0">
                <a:solidFill>
                  <a:srgbClr val="FF0000"/>
                </a:solidFill>
                <a:latin typeface="Times New Roman" pitchFamily="18" charset="0"/>
                <a:cs typeface="Times New Roman" pitchFamily="18" charset="0"/>
              </a:rPr>
              <a:t>(Chương I: Thời thơ ấu: Từ trang 5 đến 156)</a:t>
            </a:r>
            <a:endParaRPr lang="vi-VN" sz="3600" dirty="0">
              <a:solidFill>
                <a:srgbClr val="7030A0"/>
              </a:solidFill>
              <a:latin typeface="Times New Roman" pitchFamily="18" charset="0"/>
              <a:cs typeface="Times New Roman" pitchFamily="18" charset="0"/>
            </a:endParaRPr>
          </a:p>
          <a:p>
            <a:pPr algn="just"/>
            <a:r>
              <a:rPr lang="en-US" sz="5000" dirty="0">
                <a:solidFill>
                  <a:srgbClr val="7030A0"/>
                </a:solidFill>
                <a:latin typeface="Times New Roman" pitchFamily="18" charset="0"/>
                <a:cs typeface="Times New Roman" pitchFamily="18" charset="0"/>
              </a:rPr>
              <a:t>“</a:t>
            </a:r>
            <a:r>
              <a:rPr lang="en-US" sz="5000" dirty="0" err="1">
                <a:solidFill>
                  <a:srgbClr val="7030A0"/>
                </a:solidFill>
                <a:latin typeface="Times New Roman" pitchFamily="18" charset="0"/>
                <a:cs typeface="Times New Roman" pitchFamily="18" charset="0"/>
              </a:rPr>
              <a:t>Từ</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ngày</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mai</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mỗi</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bữa</a:t>
            </a:r>
            <a:r>
              <a:rPr lang="en-US" sz="5000" dirty="0">
                <a:solidFill>
                  <a:srgbClr val="7030A0"/>
                </a:solidFill>
                <a:latin typeface="Times New Roman" pitchFamily="18" charset="0"/>
                <a:cs typeface="Times New Roman" pitchFamily="18" charset="0"/>
              </a:rPr>
              <a:t> con </a:t>
            </a:r>
            <a:r>
              <a:rPr lang="en-US" sz="5000" dirty="0" err="1">
                <a:solidFill>
                  <a:srgbClr val="7030A0"/>
                </a:solidFill>
                <a:latin typeface="Times New Roman" pitchFamily="18" charset="0"/>
                <a:cs typeface="Times New Roman" pitchFamily="18" charset="0"/>
              </a:rPr>
              <a:t>ăn</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bớt</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một</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bát</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cơm</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quẩy</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sọt</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đi</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nhặt</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phân</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bò</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chiều</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về</a:t>
            </a:r>
            <a:r>
              <a:rPr lang="en-US" sz="5000" dirty="0">
                <a:solidFill>
                  <a:srgbClr val="7030A0"/>
                </a:solidFill>
                <a:latin typeface="Times New Roman" pitchFamily="18" charset="0"/>
                <a:cs typeface="Times New Roman" pitchFamily="18" charset="0"/>
              </a:rPr>
              <a:t> con </a:t>
            </a:r>
            <a:r>
              <a:rPr lang="en-US" sz="5000" dirty="0" err="1">
                <a:solidFill>
                  <a:srgbClr val="7030A0"/>
                </a:solidFill>
                <a:latin typeface="Times New Roman" pitchFamily="18" charset="0"/>
                <a:cs typeface="Times New Roman" pitchFamily="18" charset="0"/>
              </a:rPr>
              <a:t>viết</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hai</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chữ</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Nhân</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Cách</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vào</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năm</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mươi</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trang</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giấy</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khổ</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rộng</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mỗi</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trang</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tám</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hàng</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rồi</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nộp</a:t>
            </a:r>
            <a:r>
              <a:rPr lang="en-US" sz="5000" dirty="0">
                <a:solidFill>
                  <a:srgbClr val="7030A0"/>
                </a:solidFill>
                <a:latin typeface="Times New Roman" pitchFamily="18" charset="0"/>
                <a:cs typeface="Times New Roman" pitchFamily="18" charset="0"/>
              </a:rPr>
              <a:t> </a:t>
            </a:r>
            <a:r>
              <a:rPr lang="en-US" sz="5000" dirty="0" err="1">
                <a:solidFill>
                  <a:srgbClr val="7030A0"/>
                </a:solidFill>
                <a:latin typeface="Times New Roman" pitchFamily="18" charset="0"/>
                <a:cs typeface="Times New Roman" pitchFamily="18" charset="0"/>
              </a:rPr>
              <a:t>cho</a:t>
            </a:r>
            <a:r>
              <a:rPr lang="en-US" sz="5000" dirty="0">
                <a:solidFill>
                  <a:srgbClr val="7030A0"/>
                </a:solidFill>
                <a:latin typeface="Times New Roman" pitchFamily="18" charset="0"/>
                <a:cs typeface="Times New Roman" pitchFamily="18" charset="0"/>
              </a:rPr>
              <a:t> cha…”</a:t>
            </a:r>
          </a:p>
          <a:p>
            <a:pPr algn="just"/>
            <a:r>
              <a:rPr lang="en-US" sz="4400" dirty="0">
                <a:solidFill>
                  <a:srgbClr val="7030A0"/>
                </a:solidFill>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a:t>
            </a:r>
            <a:r>
              <a:rPr lang="en-US" sz="3600" dirty="0" err="1">
                <a:solidFill>
                  <a:srgbClr val="FF0000"/>
                </a:solidFill>
                <a:latin typeface="Times New Roman" pitchFamily="18" charset="0"/>
                <a:cs typeface="Times New Roman" pitchFamily="18" charset="0"/>
              </a:rPr>
              <a:t>trang</a:t>
            </a:r>
            <a:r>
              <a:rPr lang="en-US" sz="3600" dirty="0">
                <a:solidFill>
                  <a:srgbClr val="FF0000"/>
                </a:solidFill>
                <a:latin typeface="Times New Roman" pitchFamily="18" charset="0"/>
                <a:cs typeface="Times New Roman" pitchFamily="18" charset="0"/>
              </a:rPr>
              <a:t> 135)</a:t>
            </a:r>
            <a:endParaRPr lang="vi-VN" sz="3600" dirty="0">
              <a:solidFill>
                <a:srgbClr val="FF0000"/>
              </a:solidFill>
              <a:latin typeface="Times New Roman" pitchFamily="18" charset="0"/>
              <a:cs typeface="Times New Roman" pitchFamily="18" charset="0"/>
            </a:endParaRPr>
          </a:p>
          <a:p>
            <a:pPr algn="just"/>
            <a:r>
              <a:rPr lang="vi-VN" sz="5400" dirty="0">
                <a:solidFill>
                  <a:srgbClr val="FF0000"/>
                </a:solidFill>
                <a:latin typeface="Times New Roman" pitchFamily="18" charset="0"/>
                <a:cs typeface="Times New Roman" pitchFamily="18" charset="0"/>
              </a:rPr>
              <a:t>                       </a:t>
            </a:r>
            <a:endParaRPr lang="en-US" sz="36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422586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circle(in)">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arn(inVertic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edg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9011" y="164433"/>
            <a:ext cx="9144000" cy="5078313"/>
          </a:xfrm>
          <a:prstGeom prst="rect">
            <a:avLst/>
          </a:prstGeom>
          <a:noFill/>
        </p:spPr>
        <p:txBody>
          <a:bodyPr wrap="square" rtlCol="0">
            <a:spAutoFit/>
          </a:bodyPr>
          <a:lstStyle/>
          <a:p>
            <a:r>
              <a:rPr lang="vi-VN" sz="3600" dirty="0">
                <a:solidFill>
                  <a:srgbClr val="FF0000"/>
                </a:solidFill>
                <a:latin typeface="Times New Roman" pitchFamily="18" charset="0"/>
                <a:cs typeface="Times New Roman" pitchFamily="18" charset="0"/>
              </a:rPr>
              <a:t>(Chương I: Thời thơ ấu: Từ trang 5 đến 15</a:t>
            </a:r>
            <a:r>
              <a:rPr lang="en-US" sz="3600" dirty="0">
                <a:solidFill>
                  <a:srgbClr val="FF0000"/>
                </a:solidFill>
                <a:latin typeface="Times New Roman" pitchFamily="18" charset="0"/>
                <a:cs typeface="Times New Roman" pitchFamily="18" charset="0"/>
              </a:rPr>
              <a:t>7</a:t>
            </a:r>
            <a:r>
              <a:rPr lang="vi-VN" sz="3600" dirty="0">
                <a:solidFill>
                  <a:srgbClr val="FF0000"/>
                </a:solidFill>
                <a:latin typeface="Times New Roman" pitchFamily="18" charset="0"/>
                <a:cs typeface="Times New Roman" pitchFamily="18" charset="0"/>
              </a:rPr>
              <a:t>)</a:t>
            </a:r>
            <a:endParaRPr lang="en-US" sz="3600" dirty="0">
              <a:solidFill>
                <a:srgbClr val="00B050"/>
              </a:solidFill>
              <a:latin typeface="Times New Roman" pitchFamily="18" charset="0"/>
              <a:cs typeface="Times New Roman" pitchFamily="18" charset="0"/>
            </a:endParaRPr>
          </a:p>
          <a:p>
            <a:r>
              <a:rPr lang="en-US" sz="5400" dirty="0" err="1">
                <a:solidFill>
                  <a:srgbClr val="00B050"/>
                </a:solidFill>
                <a:latin typeface="Times New Roman" pitchFamily="18" charset="0"/>
                <a:cs typeface="Times New Roman" pitchFamily="18" charset="0"/>
              </a:rPr>
              <a:t>Kìa</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ba</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ông</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lão</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bé</a:t>
            </a:r>
            <a:r>
              <a:rPr lang="en-US" sz="5400" dirty="0">
                <a:solidFill>
                  <a:srgbClr val="00B050"/>
                </a:solidFill>
                <a:latin typeface="Times New Roman" pitchFamily="18" charset="0"/>
                <a:cs typeface="Times New Roman" pitchFamily="18" charset="0"/>
              </a:rPr>
              <a:t> con </a:t>
            </a:r>
            <a:r>
              <a:rPr lang="en-US" sz="5400" dirty="0" err="1">
                <a:solidFill>
                  <a:srgbClr val="00B050"/>
                </a:solidFill>
                <a:latin typeface="Times New Roman" pitchFamily="18" charset="0"/>
                <a:cs typeface="Times New Roman" pitchFamily="18" charset="0"/>
              </a:rPr>
              <a:t>con</a:t>
            </a:r>
            <a:r>
              <a:rPr lang="en-US" sz="5400" dirty="0">
                <a:solidFill>
                  <a:srgbClr val="00B050"/>
                </a:solidFill>
                <a:latin typeface="Times New Roman" pitchFamily="18" charset="0"/>
                <a:cs typeface="Times New Roman" pitchFamily="18" charset="0"/>
              </a:rPr>
              <a:t> </a:t>
            </a:r>
          </a:p>
          <a:p>
            <a:r>
              <a:rPr lang="en-US" sz="5400" dirty="0" err="1">
                <a:solidFill>
                  <a:srgbClr val="00B050"/>
                </a:solidFill>
                <a:latin typeface="Times New Roman" pitchFamily="18" charset="0"/>
                <a:cs typeface="Times New Roman" pitchFamily="18" charset="0"/>
              </a:rPr>
              <a:t>Biết</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có</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tình</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gì</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với</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nước</a:t>
            </a:r>
            <a:r>
              <a:rPr lang="en-US" sz="5400" dirty="0">
                <a:solidFill>
                  <a:srgbClr val="00B050"/>
                </a:solidFill>
                <a:latin typeface="Times New Roman" pitchFamily="18" charset="0"/>
                <a:cs typeface="Times New Roman" pitchFamily="18" charset="0"/>
              </a:rPr>
              <a:t> non </a:t>
            </a:r>
          </a:p>
          <a:p>
            <a:r>
              <a:rPr lang="en-US" sz="5400" dirty="0" err="1">
                <a:solidFill>
                  <a:srgbClr val="00B050"/>
                </a:solidFill>
                <a:latin typeface="Times New Roman" pitchFamily="18" charset="0"/>
                <a:cs typeface="Times New Roman" pitchFamily="18" charset="0"/>
              </a:rPr>
              <a:t>Trương</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mắt</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làm</a:t>
            </a:r>
            <a:r>
              <a:rPr lang="en-US" sz="5400" dirty="0">
                <a:solidFill>
                  <a:srgbClr val="00B050"/>
                </a:solidFill>
                <a:latin typeface="Times New Roman" pitchFamily="18" charset="0"/>
                <a:cs typeface="Times New Roman" pitchFamily="18" charset="0"/>
              </a:rPr>
              <a:t> chi </a:t>
            </a:r>
            <a:r>
              <a:rPr lang="en-US" sz="5400" dirty="0" err="1">
                <a:solidFill>
                  <a:srgbClr val="00B050"/>
                </a:solidFill>
                <a:latin typeface="Times New Roman" pitchFamily="18" charset="0"/>
                <a:cs typeface="Times New Roman" pitchFamily="18" charset="0"/>
              </a:rPr>
              <a:t>ngồi</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mãi</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đó</a:t>
            </a:r>
            <a:endParaRPr lang="en-US" sz="5400" dirty="0">
              <a:solidFill>
                <a:srgbClr val="00B050"/>
              </a:solidFill>
              <a:latin typeface="Times New Roman" pitchFamily="18" charset="0"/>
              <a:cs typeface="Times New Roman" pitchFamily="18" charset="0"/>
            </a:endParaRPr>
          </a:p>
          <a:p>
            <a:r>
              <a:rPr lang="en-US" sz="5400" dirty="0" err="1">
                <a:solidFill>
                  <a:srgbClr val="00B050"/>
                </a:solidFill>
                <a:latin typeface="Times New Roman" pitchFamily="18" charset="0"/>
                <a:cs typeface="Times New Roman" pitchFamily="18" charset="0"/>
              </a:rPr>
              <a:t>Hỏi</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xem</a:t>
            </a:r>
            <a:r>
              <a:rPr lang="en-US" sz="5400" dirty="0">
                <a:solidFill>
                  <a:srgbClr val="00B050"/>
                </a:solidFill>
                <a:latin typeface="Times New Roman" pitchFamily="18" charset="0"/>
                <a:cs typeface="Times New Roman" pitchFamily="18" charset="0"/>
              </a:rPr>
              <a:t> non </a:t>
            </a:r>
            <a:r>
              <a:rPr lang="en-US" sz="5400" dirty="0" err="1">
                <a:solidFill>
                  <a:srgbClr val="00B050"/>
                </a:solidFill>
                <a:latin typeface="Times New Roman" pitchFamily="18" charset="0"/>
                <a:cs typeface="Times New Roman" pitchFamily="18" charset="0"/>
              </a:rPr>
              <a:t>nước</a:t>
            </a:r>
            <a:r>
              <a:rPr lang="en-US" sz="5400" dirty="0">
                <a:solidFill>
                  <a:srgbClr val="00B050"/>
                </a:solidFill>
                <a:latin typeface="Times New Roman" pitchFamily="18" charset="0"/>
                <a:cs typeface="Times New Roman" pitchFamily="18" charset="0"/>
              </a:rPr>
              <a:t> </a:t>
            </a:r>
            <a:r>
              <a:rPr lang="en-US" sz="5400" dirty="0" err="1">
                <a:solidFill>
                  <a:srgbClr val="00B050"/>
                </a:solidFill>
                <a:latin typeface="Times New Roman" pitchFamily="18" charset="0"/>
                <a:cs typeface="Times New Roman" pitchFamily="18" charset="0"/>
              </a:rPr>
              <a:t>mất</a:t>
            </a:r>
            <a:r>
              <a:rPr lang="en-US" sz="5400" dirty="0">
                <a:solidFill>
                  <a:srgbClr val="00B050"/>
                </a:solidFill>
                <a:latin typeface="Times New Roman" pitchFamily="18" charset="0"/>
                <a:cs typeface="Times New Roman" pitchFamily="18" charset="0"/>
              </a:rPr>
              <a:t> hay </a:t>
            </a:r>
            <a:r>
              <a:rPr lang="en-US" sz="5400" dirty="0" err="1">
                <a:solidFill>
                  <a:srgbClr val="00B050"/>
                </a:solidFill>
                <a:latin typeface="Times New Roman" pitchFamily="18" charset="0"/>
                <a:cs typeface="Times New Roman" pitchFamily="18" charset="0"/>
              </a:rPr>
              <a:t>còn</a:t>
            </a:r>
            <a:r>
              <a:rPr lang="en-US" sz="5400" dirty="0">
                <a:solidFill>
                  <a:srgbClr val="00B050"/>
                </a:solidFill>
                <a:latin typeface="Times New Roman" pitchFamily="18" charset="0"/>
                <a:cs typeface="Times New Roman" pitchFamily="18" charset="0"/>
              </a:rPr>
              <a:t>.</a:t>
            </a:r>
          </a:p>
          <a:p>
            <a:endParaRPr lang="en-US" sz="3600" dirty="0">
              <a:solidFill>
                <a:srgbClr val="FF0000"/>
              </a:solidFill>
              <a:latin typeface="Times New Roman" pitchFamily="18" charset="0"/>
              <a:cs typeface="Times New Roman" pitchFamily="18" charset="0"/>
            </a:endParaRPr>
          </a:p>
          <a:p>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trang</a:t>
            </a:r>
            <a:r>
              <a:rPr lang="en-US" sz="3600" dirty="0">
                <a:solidFill>
                  <a:srgbClr val="FF0000"/>
                </a:solidFill>
                <a:latin typeface="Times New Roman" pitchFamily="18" charset="0"/>
                <a:cs typeface="Times New Roman" pitchFamily="18" charset="0"/>
              </a:rPr>
              <a:t> 146 – 147)</a:t>
            </a:r>
          </a:p>
        </p:txBody>
      </p:sp>
    </p:spTree>
    <p:extLst>
      <p:ext uri="{BB962C8B-B14F-4D97-AF65-F5344CB8AC3E}">
        <p14:creationId xmlns:p14="http://schemas.microsoft.com/office/powerpoint/2010/main" val="58553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dmin\Desktop\20180709_1513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3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arn(inVertical)">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3080" y="300790"/>
            <a:ext cx="7924800" cy="4770537"/>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Chương</a:t>
            </a:r>
            <a:r>
              <a:rPr lang="en-US" sz="2800" dirty="0">
                <a:solidFill>
                  <a:srgbClr val="FF0000"/>
                </a:solidFill>
                <a:latin typeface="Times New Roman" pitchFamily="18" charset="0"/>
                <a:cs typeface="Times New Roman" pitchFamily="18" charset="0"/>
              </a:rPr>
              <a:t> II: </a:t>
            </a:r>
            <a:r>
              <a:rPr lang="en-US" sz="2800" dirty="0" err="1">
                <a:solidFill>
                  <a:srgbClr val="FF0000"/>
                </a:solidFill>
                <a:latin typeface="Times New Roman" pitchFamily="18" charset="0"/>
                <a:cs typeface="Times New Roman" pitchFamily="18" charset="0"/>
              </a:rPr>
              <a:t>Thời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ấu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trang</a:t>
            </a:r>
            <a:r>
              <a:rPr lang="en-US" sz="2800" dirty="0">
                <a:solidFill>
                  <a:srgbClr val="FF0000"/>
                </a:solidFill>
                <a:latin typeface="Times New Roman" pitchFamily="18" charset="0"/>
                <a:cs typeface="Times New Roman" pitchFamily="18" charset="0"/>
              </a:rPr>
              <a:t> 5 </a:t>
            </a:r>
            <a:r>
              <a:rPr lang="en-US" sz="2800" dirty="0" err="1">
                <a:solidFill>
                  <a:srgbClr val="FF0000"/>
                </a:solidFill>
                <a:latin typeface="Times New Roman" pitchFamily="18" charset="0"/>
                <a:cs typeface="Times New Roman" pitchFamily="18" charset="0"/>
              </a:rPr>
              <a:t>đến</a:t>
            </a:r>
            <a:r>
              <a:rPr lang="en-US" sz="2800" dirty="0">
                <a:solidFill>
                  <a:srgbClr val="FF0000"/>
                </a:solidFill>
                <a:latin typeface="Times New Roman" pitchFamily="18" charset="0"/>
                <a:cs typeface="Times New Roman" pitchFamily="18" charset="0"/>
              </a:rPr>
              <a:t> 157)</a:t>
            </a:r>
          </a:p>
          <a:p>
            <a:pPr algn="just"/>
            <a:endParaRPr lang="en-US" sz="6000" dirty="0">
              <a:solidFill>
                <a:srgbClr val="0070C0"/>
              </a:solidFill>
              <a:latin typeface="Times New Roman" pitchFamily="18" charset="0"/>
              <a:cs typeface="Times New Roman" pitchFamily="18" charset="0"/>
            </a:endParaRPr>
          </a:p>
          <a:p>
            <a:pPr algn="just"/>
            <a:r>
              <a:rPr lang="en-US" sz="6000" dirty="0">
                <a:solidFill>
                  <a:srgbClr val="0070C0"/>
                </a:solidFill>
                <a:latin typeface="Times New Roman" pitchFamily="18" charset="0"/>
                <a:cs typeface="Times New Roman" pitchFamily="18" charset="0"/>
              </a:rPr>
              <a:t>“</a:t>
            </a:r>
            <a:r>
              <a:rPr lang="en-US" sz="6000" dirty="0" err="1">
                <a:solidFill>
                  <a:srgbClr val="0070C0"/>
                </a:solidFill>
                <a:latin typeface="Times New Roman" pitchFamily="18" charset="0"/>
                <a:cs typeface="Times New Roman" pitchFamily="18" charset="0"/>
              </a:rPr>
              <a:t>Ái</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quốc</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bất</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phân</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nhân</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vị</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bản</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anh</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hùng</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vô</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luận</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thiếu</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niên</a:t>
            </a:r>
            <a:r>
              <a:rPr lang="en-US" sz="6000" dirty="0">
                <a:solidFill>
                  <a:srgbClr val="0070C0"/>
                </a:solidFill>
                <a:latin typeface="Times New Roman" pitchFamily="18" charset="0"/>
                <a:cs typeface="Times New Roman" pitchFamily="18" charset="0"/>
              </a:rPr>
              <a:t> do…”</a:t>
            </a:r>
          </a:p>
          <a:p>
            <a:pPr algn="just"/>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trang</a:t>
            </a:r>
            <a:r>
              <a:rPr lang="en-US" sz="3600" dirty="0">
                <a:solidFill>
                  <a:srgbClr val="FF0000"/>
                </a:solidFill>
                <a:latin typeface="Times New Roman" pitchFamily="18" charset="0"/>
                <a:cs typeface="Times New Roman" pitchFamily="18" charset="0"/>
              </a:rPr>
              <a:t> 154)</a:t>
            </a:r>
          </a:p>
        </p:txBody>
      </p:sp>
    </p:spTree>
    <p:extLst>
      <p:ext uri="{BB962C8B-B14F-4D97-AF65-F5344CB8AC3E}">
        <p14:creationId xmlns:p14="http://schemas.microsoft.com/office/powerpoint/2010/main" val="159314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amond(in)">
                                      <p:cBhvr>
                                        <p:cTn id="7" dur="2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amond(in)">
                                      <p:cBhvr>
                                        <p:cTn id="12" dur="2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amond(in)">
                                      <p:cBhvr>
                                        <p:cTn id="1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dmin\Desktop\LĂNG NHĂNG\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152402"/>
            <a:ext cx="5883441" cy="670559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Admin\Desktop\ng-sinh-s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2402"/>
            <a:ext cx="6400800" cy="670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33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circle(in)">
                                      <p:cBhvr>
                                        <p:cTn id="7" dur="2000"/>
                                        <p:tgtEl>
                                          <p:spTgt spid="194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 calcmode="lin" valueType="num">
                                      <p:cBhvr>
                                        <p:cTn id="12" dur="500" fill="hold"/>
                                        <p:tgtEl>
                                          <p:spTgt spid="19458"/>
                                        </p:tgtEl>
                                        <p:attrNameLst>
                                          <p:attrName>ppt_w</p:attrName>
                                        </p:attrNameLst>
                                      </p:cBhvr>
                                      <p:tavLst>
                                        <p:tav tm="0">
                                          <p:val>
                                            <p:fltVal val="0"/>
                                          </p:val>
                                        </p:tav>
                                        <p:tav tm="100000">
                                          <p:val>
                                            <p:strVal val="#ppt_w"/>
                                          </p:val>
                                        </p:tav>
                                      </p:tavLst>
                                    </p:anim>
                                    <p:anim calcmode="lin" valueType="num">
                                      <p:cBhvr>
                                        <p:cTn id="13" dur="500" fill="hold"/>
                                        <p:tgtEl>
                                          <p:spTgt spid="19458"/>
                                        </p:tgtEl>
                                        <p:attrNameLst>
                                          <p:attrName>ppt_h</p:attrName>
                                        </p:attrNameLst>
                                      </p:cBhvr>
                                      <p:tavLst>
                                        <p:tav tm="0">
                                          <p:val>
                                            <p:fltVal val="0"/>
                                          </p:val>
                                        </p:tav>
                                        <p:tav tm="100000">
                                          <p:val>
                                            <p:strVal val="#ppt_h"/>
                                          </p:val>
                                        </p:tav>
                                      </p:tavLst>
                                    </p:anim>
                                    <p:animEffect transition="in" filter="fade">
                                      <p:cBhvr>
                                        <p:cTn id="14"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4894" y="272717"/>
            <a:ext cx="8686800" cy="4955203"/>
          </a:xfrm>
          <a:prstGeom prst="rect">
            <a:avLst/>
          </a:prstGeom>
          <a:noFill/>
        </p:spPr>
        <p:txBody>
          <a:bodyPr wrap="square" rtlCol="0">
            <a:spAutoFit/>
          </a:bodyPr>
          <a:lstStyle/>
          <a:p>
            <a:r>
              <a:rPr lang="en-US" sz="2800" dirty="0" err="1">
                <a:solidFill>
                  <a:srgbClr val="C00000"/>
                </a:solidFill>
                <a:latin typeface="Times New Roman" pitchFamily="18" charset="0"/>
                <a:cs typeface="Times New Roman" pitchFamily="18" charset="0"/>
              </a:rPr>
              <a:t>Chương</a:t>
            </a:r>
            <a:r>
              <a:rPr lang="en-US" sz="2800" dirty="0">
                <a:solidFill>
                  <a:srgbClr val="C00000"/>
                </a:solidFill>
                <a:latin typeface="Times New Roman" pitchFamily="18" charset="0"/>
                <a:cs typeface="Times New Roman" pitchFamily="18" charset="0"/>
              </a:rPr>
              <a:t> II: </a:t>
            </a:r>
            <a:r>
              <a:rPr lang="en-US" sz="2800" dirty="0" err="1">
                <a:solidFill>
                  <a:srgbClr val="C00000"/>
                </a:solidFill>
                <a:latin typeface="Times New Roman" pitchFamily="18" charset="0"/>
                <a:cs typeface="Times New Roman" pitchFamily="18" charset="0"/>
              </a:rPr>
              <a:t>Thời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niên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thiếu</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từ</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trang</a:t>
            </a:r>
            <a:r>
              <a:rPr lang="en-US" sz="2800" dirty="0">
                <a:solidFill>
                  <a:srgbClr val="C00000"/>
                </a:solidFill>
                <a:latin typeface="Times New Roman" pitchFamily="18" charset="0"/>
                <a:cs typeface="Times New Roman" pitchFamily="18" charset="0"/>
              </a:rPr>
              <a:t> 157 </a:t>
            </a:r>
            <a:r>
              <a:rPr lang="en-US" sz="2800" dirty="0" err="1">
                <a:solidFill>
                  <a:srgbClr val="C00000"/>
                </a:solidFill>
                <a:latin typeface="Times New Roman" pitchFamily="18" charset="0"/>
                <a:cs typeface="Times New Roman" pitchFamily="18" charset="0"/>
              </a:rPr>
              <a:t>đến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trang</a:t>
            </a:r>
            <a:r>
              <a:rPr lang="en-US" sz="2800" dirty="0">
                <a:solidFill>
                  <a:srgbClr val="C00000"/>
                </a:solidFill>
                <a:latin typeface="Times New Roman" pitchFamily="18" charset="0"/>
                <a:cs typeface="Times New Roman" pitchFamily="18" charset="0"/>
              </a:rPr>
              <a:t> 277)</a:t>
            </a:r>
          </a:p>
          <a:p>
            <a:r>
              <a:rPr lang="en-US" sz="4800" dirty="0">
                <a:solidFill>
                  <a:srgbClr val="C00000"/>
                </a:solidFill>
                <a:latin typeface="Times New Roman" pitchFamily="18" charset="0"/>
                <a:cs typeface="Times New Roman" pitchFamily="18" charset="0"/>
              </a:rPr>
              <a:t>“Qua </a:t>
            </a:r>
            <a:r>
              <a:rPr lang="en-US" sz="4800" dirty="0" err="1">
                <a:solidFill>
                  <a:srgbClr val="C00000"/>
                </a:solidFill>
                <a:latin typeface="Times New Roman" pitchFamily="18" charset="0"/>
                <a:cs typeface="Times New Roman" pitchFamily="18" charset="0"/>
              </a:rPr>
              <a:t>những</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trang</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sách</a:t>
            </a:r>
            <a:r>
              <a:rPr lang="en-US" sz="4800" dirty="0">
                <a:solidFill>
                  <a:srgbClr val="C00000"/>
                </a:solidFill>
                <a:latin typeface="Times New Roman" pitchFamily="18" charset="0"/>
                <a:cs typeface="Times New Roman" pitchFamily="18" charset="0"/>
              </a:rPr>
              <a:t>, con </a:t>
            </a:r>
            <a:r>
              <a:rPr lang="en-US" sz="4800" dirty="0" err="1">
                <a:solidFill>
                  <a:srgbClr val="C00000"/>
                </a:solidFill>
                <a:latin typeface="Times New Roman" pitchFamily="18" charset="0"/>
                <a:cs typeface="Times New Roman" pitchFamily="18" charset="0"/>
              </a:rPr>
              <a:t>thấy</a:t>
            </a:r>
            <a:r>
              <a:rPr lang="en-US" sz="4800" dirty="0">
                <a:solidFill>
                  <a:srgbClr val="C00000"/>
                </a:solidFill>
                <a:latin typeface="Times New Roman" pitchFamily="18" charset="0"/>
                <a:cs typeface="Times New Roman" pitchFamily="18" charset="0"/>
              </a:rPr>
              <a:t> ở </a:t>
            </a:r>
            <a:r>
              <a:rPr lang="en-US" sz="4800" dirty="0" err="1">
                <a:solidFill>
                  <a:srgbClr val="C00000"/>
                </a:solidFill>
                <a:latin typeface="Times New Roman" pitchFamily="18" charset="0"/>
                <a:cs typeface="Times New Roman" pitchFamily="18" charset="0"/>
              </a:rPr>
              <a:t>bên</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Tây</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có</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vô</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số</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người</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khốn</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nạn</a:t>
            </a:r>
            <a:r>
              <a:rPr lang="en-US" sz="4800" dirty="0">
                <a:solidFill>
                  <a:srgbClr val="C00000"/>
                </a:solidFill>
                <a:latin typeface="Times New Roman" pitchFamily="18" charset="0"/>
                <a:cs typeface="Times New Roman" pitchFamily="18" charset="0"/>
              </a:rPr>
              <a:t>, Cha ạ. </a:t>
            </a:r>
            <a:r>
              <a:rPr lang="en-US" sz="4800" dirty="0" err="1">
                <a:solidFill>
                  <a:srgbClr val="C00000"/>
                </a:solidFill>
                <a:latin typeface="Times New Roman" pitchFamily="18" charset="0"/>
                <a:cs typeface="Times New Roman" pitchFamily="18" charset="0"/>
              </a:rPr>
              <a:t>Vẫn</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cái</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bất</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công</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Kẻ</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ăn</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không</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hết</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người</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lần</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không</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ra</a:t>
            </a:r>
            <a:r>
              <a:rPr lang="en-US" sz="4800" dirty="0">
                <a:solidFill>
                  <a:srgbClr val="C00000"/>
                </a:solidFill>
                <a:latin typeface="Times New Roman" pitchFamily="18" charset="0"/>
                <a:cs typeface="Times New Roman" pitchFamily="18" charset="0"/>
              </a:rPr>
              <a:t>”. Con </a:t>
            </a:r>
            <a:r>
              <a:rPr lang="en-US" sz="4800" dirty="0" err="1">
                <a:solidFill>
                  <a:srgbClr val="C00000"/>
                </a:solidFill>
                <a:latin typeface="Times New Roman" pitchFamily="18" charset="0"/>
                <a:cs typeface="Times New Roman" pitchFamily="18" charset="0"/>
              </a:rPr>
              <a:t>người</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bị</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đày</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đọa</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kinh</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khủng</a:t>
            </a:r>
            <a:r>
              <a:rPr lang="en-US" sz="4800" dirty="0">
                <a:solidFill>
                  <a:srgbClr val="C00000"/>
                </a:solidFill>
                <a:latin typeface="Times New Roman" pitchFamily="18" charset="0"/>
                <a:cs typeface="Times New Roman" pitchFamily="18" charset="0"/>
              </a:rPr>
              <a:t>.</a:t>
            </a:r>
          </a:p>
          <a:p>
            <a:r>
              <a:rPr lang="en-US" sz="4800" dirty="0">
                <a:solidFill>
                  <a:srgbClr val="C00000"/>
                </a:solidFill>
                <a:latin typeface="Times New Roman" pitchFamily="18" charset="0"/>
                <a:cs typeface="Times New Roman" pitchFamily="18" charset="0"/>
              </a:rPr>
              <a:t>                                          </a:t>
            </a:r>
            <a:r>
              <a:rPr lang="en-US" sz="2800" dirty="0">
                <a:solidFill>
                  <a:srgbClr val="C00000"/>
                </a:solidFill>
                <a:latin typeface="Times New Roman" pitchFamily="18" charset="0"/>
                <a:cs typeface="Times New Roman" pitchFamily="18" charset="0"/>
              </a:rPr>
              <a:t>(</a:t>
            </a:r>
            <a:r>
              <a:rPr lang="en-US" sz="2800" dirty="0" err="1">
                <a:solidFill>
                  <a:srgbClr val="C00000"/>
                </a:solidFill>
                <a:latin typeface="Times New Roman" pitchFamily="18" charset="0"/>
                <a:cs typeface="Times New Roman" pitchFamily="18" charset="0"/>
              </a:rPr>
              <a:t>trang</a:t>
            </a:r>
            <a:r>
              <a:rPr lang="en-US" sz="2800" dirty="0">
                <a:solidFill>
                  <a:srgbClr val="C00000"/>
                </a:solidFill>
                <a:latin typeface="Times New Roman" pitchFamily="18" charset="0"/>
                <a:cs typeface="Times New Roman" pitchFamily="18" charset="0"/>
              </a:rPr>
              <a:t> 210)</a:t>
            </a:r>
          </a:p>
        </p:txBody>
      </p:sp>
    </p:spTree>
    <p:extLst>
      <p:ext uri="{BB962C8B-B14F-4D97-AF65-F5344CB8AC3E}">
        <p14:creationId xmlns:p14="http://schemas.microsoft.com/office/powerpoint/2010/main" val="88011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8042" y="232611"/>
            <a:ext cx="11077074" cy="5324535"/>
          </a:xfrm>
          <a:prstGeom prst="rect">
            <a:avLst/>
          </a:prstGeom>
          <a:noFill/>
        </p:spPr>
        <p:txBody>
          <a:bodyPr wrap="square" rtlCol="0">
            <a:spAutoFit/>
          </a:bodyPr>
          <a:lstStyle/>
          <a:p>
            <a:pPr algn="just"/>
            <a:r>
              <a:rPr lang="vi-VN" sz="2800" dirty="0">
                <a:solidFill>
                  <a:srgbClr val="FF0000"/>
                </a:solidFill>
                <a:latin typeface="Times New Roman" pitchFamily="18" charset="0"/>
                <a:cs typeface="Times New Roman" pitchFamily="18" charset="0"/>
              </a:rPr>
              <a:t>Chương III: Tuổi hai mươi (từ trang 276 đến trang 352)</a:t>
            </a:r>
            <a:endParaRPr lang="en-US" sz="4000" dirty="0">
              <a:solidFill>
                <a:srgbClr val="FF0000"/>
              </a:solidFill>
              <a:latin typeface="Times New Roman" pitchFamily="18" charset="0"/>
              <a:cs typeface="Times New Roman" pitchFamily="18" charset="0"/>
            </a:endParaRPr>
          </a:p>
          <a:p>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Từ</a:t>
            </a:r>
            <a:r>
              <a:rPr lang="en-US" sz="4000" dirty="0">
                <a:solidFill>
                  <a:srgbClr val="FF0000"/>
                </a:solidFill>
                <a:latin typeface="Times New Roman" pitchFamily="18" charset="0"/>
                <a:cs typeface="Times New Roman" pitchFamily="18" charset="0"/>
              </a:rPr>
              <a:t> nay con </a:t>
            </a:r>
            <a:r>
              <a:rPr lang="en-US" sz="4000" dirty="0" err="1">
                <a:solidFill>
                  <a:srgbClr val="FF0000"/>
                </a:solidFill>
                <a:latin typeface="Times New Roman" pitchFamily="18" charset="0"/>
                <a:cs typeface="Times New Roman" pitchFamily="18" charset="0"/>
              </a:rPr>
              <a:t>đi</a:t>
            </a:r>
            <a:r>
              <a:rPr lang="en-US" sz="4000" dirty="0">
                <a:solidFill>
                  <a:srgbClr val="FF0000"/>
                </a:solidFill>
                <a:latin typeface="Times New Roman" pitchFamily="18" charset="0"/>
                <a:cs typeface="Times New Roman" pitchFamily="18" charset="0"/>
              </a:rPr>
              <a:t> … </a:t>
            </a:r>
            <a:r>
              <a:rPr lang="en-US" sz="4000" dirty="0" err="1">
                <a:solidFill>
                  <a:srgbClr val="FF0000"/>
                </a:solidFill>
                <a:latin typeface="Times New Roman" pitchFamily="18" charset="0"/>
                <a:cs typeface="Times New Roman" pitchFamily="18" charset="0"/>
              </a:rPr>
              <a:t>đi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vào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tương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lai</a:t>
            </a:r>
            <a:r>
              <a:rPr lang="en-US" sz="4000" dirty="0">
                <a:solidFill>
                  <a:srgbClr val="FF0000"/>
                </a:solidFill>
                <a:latin typeface="Times New Roman" pitchFamily="18" charset="0"/>
                <a:cs typeface="Times New Roman" pitchFamily="18" charset="0"/>
              </a:rPr>
              <a:t>. Cha </a:t>
            </a:r>
            <a:r>
              <a:rPr lang="en-US" sz="4000" dirty="0" err="1">
                <a:solidFill>
                  <a:srgbClr val="FF0000"/>
                </a:solidFill>
                <a:latin typeface="Times New Roman" pitchFamily="18" charset="0"/>
                <a:cs typeface="Times New Roman" pitchFamily="18" charset="0"/>
              </a:rPr>
              <a:t>từ</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đây</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thuộc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về</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dĩ</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vãng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Đừng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khóc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lúc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nầy</a:t>
            </a:r>
            <a:r>
              <a:rPr lang="en-US" sz="4000" dirty="0">
                <a:solidFill>
                  <a:srgbClr val="FF0000"/>
                </a:solidFill>
                <a:latin typeface="Times New Roman" pitchFamily="18" charset="0"/>
                <a:cs typeface="Times New Roman" pitchFamily="18" charset="0"/>
              </a:rPr>
              <a:t>, con! </a:t>
            </a:r>
            <a:r>
              <a:rPr lang="en-US" sz="4000" dirty="0" err="1">
                <a:solidFill>
                  <a:srgbClr val="FF0000"/>
                </a:solidFill>
                <a:latin typeface="Times New Roman" pitchFamily="18" charset="0"/>
                <a:cs typeface="Times New Roman" pitchFamily="18" charset="0"/>
              </a:rPr>
              <a:t>Phút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quyết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định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đừng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nhỏ</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lệ</a:t>
            </a:r>
            <a:r>
              <a:rPr lang="en-US" sz="4000" dirty="0">
                <a:solidFill>
                  <a:srgbClr val="FF0000"/>
                </a:solidFill>
                <a:latin typeface="Times New Roman" pitchFamily="18" charset="0"/>
                <a:cs typeface="Times New Roman" pitchFamily="18" charset="0"/>
              </a:rPr>
              <a:t>. Con </a:t>
            </a:r>
            <a:r>
              <a:rPr lang="en-US" sz="4000" dirty="0" err="1">
                <a:solidFill>
                  <a:srgbClr val="FF0000"/>
                </a:solidFill>
                <a:latin typeface="Times New Roman" pitchFamily="18" charset="0"/>
                <a:cs typeface="Times New Roman" pitchFamily="18" charset="0"/>
              </a:rPr>
              <a:t>nhìn</a:t>
            </a:r>
            <a:r>
              <a:rPr lang="en-US" sz="4000" dirty="0">
                <a:solidFill>
                  <a:srgbClr val="FF0000"/>
                </a:solidFill>
                <a:latin typeface="Times New Roman" pitchFamily="18" charset="0"/>
                <a:cs typeface="Times New Roman" pitchFamily="18" charset="0"/>
              </a:rPr>
              <a:t> Cha </a:t>
            </a:r>
            <a:r>
              <a:rPr lang="en-US" sz="4000" dirty="0" err="1">
                <a:solidFill>
                  <a:srgbClr val="FF0000"/>
                </a:solidFill>
                <a:latin typeface="Times New Roman" pitchFamily="18" charset="0"/>
                <a:cs typeface="Times New Roman" pitchFamily="18" charset="0"/>
              </a:rPr>
              <a:t>xem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Mắt</a:t>
            </a:r>
            <a:r>
              <a:rPr lang="en-US" sz="4000" dirty="0">
                <a:solidFill>
                  <a:srgbClr val="FF0000"/>
                </a:solidFill>
                <a:latin typeface="Times New Roman" pitchFamily="18" charset="0"/>
                <a:cs typeface="Times New Roman" pitchFamily="18" charset="0"/>
              </a:rPr>
              <a:t> Cha </a:t>
            </a:r>
            <a:r>
              <a:rPr lang="en-US" sz="4000" dirty="0" err="1">
                <a:solidFill>
                  <a:srgbClr val="FF0000"/>
                </a:solidFill>
                <a:latin typeface="Times New Roman" pitchFamily="18" charset="0"/>
                <a:cs typeface="Times New Roman" pitchFamily="18" charset="0"/>
              </a:rPr>
              <a:t>chỉ</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còn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lại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niềm</a:t>
            </a:r>
            <a:r>
              <a:rPr lang="en-US" sz="4000" dirty="0">
                <a:solidFill>
                  <a:srgbClr val="FF0000"/>
                </a:solidFill>
                <a:latin typeface="Times New Roman" pitchFamily="18" charset="0"/>
                <a:cs typeface="Times New Roman" pitchFamily="18" charset="0"/>
              </a:rPr>
              <a:t> tin </a:t>
            </a:r>
            <a:r>
              <a:rPr lang="en-US" sz="4000" dirty="0" err="1">
                <a:solidFill>
                  <a:srgbClr val="FF0000"/>
                </a:solidFill>
                <a:latin typeface="Times New Roman" pitchFamily="18" charset="0"/>
                <a:cs typeface="Times New Roman" pitchFamily="18" charset="0"/>
              </a:rPr>
              <a:t>đợi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chờ</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nước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độc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lập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dân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hạnh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phúc</a:t>
            </a:r>
            <a:r>
              <a:rPr lang="en-US" sz="4000" dirty="0">
                <a:solidFill>
                  <a:srgbClr val="FF0000"/>
                </a:solidFill>
                <a:latin typeface="Times New Roman" pitchFamily="18" charset="0"/>
                <a:cs typeface="Times New Roman" pitchFamily="18" charset="0"/>
              </a:rPr>
              <a:t>”.</a:t>
            </a:r>
          </a:p>
          <a:p>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Đừng</a:t>
            </a:r>
            <a:r>
              <a:rPr lang="en-US" sz="4000" dirty="0">
                <a:solidFill>
                  <a:srgbClr val="FF0000"/>
                </a:solidFill>
                <a:latin typeface="Times New Roman" pitchFamily="18" charset="0"/>
                <a:cs typeface="Times New Roman" pitchFamily="18" charset="0"/>
              </a:rPr>
              <a:t>! Con </a:t>
            </a:r>
            <a:r>
              <a:rPr lang="en-US" sz="4000" dirty="0" err="1">
                <a:solidFill>
                  <a:srgbClr val="FF0000"/>
                </a:solidFill>
                <a:latin typeface="Times New Roman" pitchFamily="18" charset="0"/>
                <a:cs typeface="Times New Roman" pitchFamily="18" charset="0"/>
              </a:rPr>
              <a:t>đừng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gọi</a:t>
            </a:r>
            <a:r>
              <a:rPr lang="en-US" sz="4000" dirty="0">
                <a:solidFill>
                  <a:srgbClr val="FF0000"/>
                </a:solidFill>
                <a:latin typeface="Times New Roman" pitchFamily="18" charset="0"/>
                <a:cs typeface="Times New Roman" pitchFamily="18" charset="0"/>
              </a:rPr>
              <a:t> Cha </a:t>
            </a:r>
            <a:r>
              <a:rPr lang="en-US" sz="4000" dirty="0" err="1">
                <a:solidFill>
                  <a:srgbClr val="FF0000"/>
                </a:solidFill>
                <a:latin typeface="Times New Roman" pitchFamily="18" charset="0"/>
                <a:cs typeface="Times New Roman" pitchFamily="18" charset="0"/>
              </a:rPr>
              <a:t>lúc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này</a:t>
            </a:r>
            <a:r>
              <a:rPr lang="en-US" sz="4000" dirty="0">
                <a:solidFill>
                  <a:srgbClr val="FF0000"/>
                </a:solidFill>
                <a:latin typeface="Times New Roman" pitchFamily="18" charset="0"/>
                <a:cs typeface="Times New Roman" pitchFamily="18" charset="0"/>
              </a:rPr>
              <a:t>! Con </a:t>
            </a:r>
            <a:r>
              <a:rPr lang="en-US" sz="4000" dirty="0" err="1">
                <a:solidFill>
                  <a:srgbClr val="FF0000"/>
                </a:solidFill>
                <a:latin typeface="Times New Roman" pitchFamily="18" charset="0"/>
                <a:cs typeface="Times New Roman" pitchFamily="18" charset="0"/>
              </a:rPr>
              <a:t>phải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gọi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Tổ</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quốc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Đồng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bào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Đi</a:t>
            </a:r>
            <a:r>
              <a:rPr lang="en-US" sz="4000" dirty="0">
                <a:solidFill>
                  <a:srgbClr val="FF0000"/>
                </a:solidFill>
                <a:latin typeface="Times New Roman" pitchFamily="18" charset="0"/>
                <a:cs typeface="Times New Roman" pitchFamily="18" charset="0"/>
              </a:rPr>
              <a:t>…</a:t>
            </a:r>
            <a:r>
              <a:rPr lang="en-US" sz="4000" dirty="0" err="1">
                <a:solidFill>
                  <a:srgbClr val="FF0000"/>
                </a:solidFill>
                <a:latin typeface="Times New Roman" pitchFamily="18" charset="0"/>
                <a:cs typeface="Times New Roman" pitchFamily="18" charset="0"/>
              </a:rPr>
              <a:t>đi</a:t>
            </a:r>
            <a:r>
              <a:rPr lang="en-US" sz="4000" dirty="0">
                <a:solidFill>
                  <a:srgbClr val="FF0000"/>
                </a:solidFill>
                <a:latin typeface="Times New Roman" pitchFamily="18" charset="0"/>
                <a:cs typeface="Times New Roman" pitchFamily="18" charset="0"/>
              </a:rPr>
              <a:t> con!”                                          					               </a:t>
            </a:r>
            <a:r>
              <a:rPr lang="en-US" sz="3200" dirty="0">
                <a:solidFill>
                  <a:srgbClr val="002060"/>
                </a:solidFill>
                <a:latin typeface="Times New Roman" pitchFamily="18" charset="0"/>
                <a:cs typeface="Times New Roman" pitchFamily="18" charset="0"/>
              </a:rPr>
              <a:t>(</a:t>
            </a:r>
            <a:r>
              <a:rPr lang="en-US" sz="3200" dirty="0" err="1">
                <a:solidFill>
                  <a:srgbClr val="002060"/>
                </a:solidFill>
                <a:latin typeface="Times New Roman" pitchFamily="18" charset="0"/>
                <a:cs typeface="Times New Roman" pitchFamily="18" charset="0"/>
              </a:rPr>
              <a:t>trang</a:t>
            </a:r>
            <a:r>
              <a:rPr lang="en-US" sz="3200" dirty="0">
                <a:solidFill>
                  <a:srgbClr val="002060"/>
                </a:solidFill>
                <a:latin typeface="Times New Roman" pitchFamily="18" charset="0"/>
                <a:cs typeface="Times New Roman" pitchFamily="18" charset="0"/>
              </a:rPr>
              <a:t> 335)</a:t>
            </a:r>
            <a:endParaRPr lang="en-US" sz="3200" dirty="0">
              <a:latin typeface="Times New Roman" pitchFamily="18" charset="0"/>
              <a:cs typeface="Times New Roman" pitchFamily="18" charset="0"/>
            </a:endParaRPr>
          </a:p>
          <a:p>
            <a:r>
              <a:rPr lang="en-US" sz="3200" dirty="0">
                <a:solidFill>
                  <a:srgbClr val="002060"/>
                </a:solidFill>
                <a:latin typeface="Times New Roman" pitchFamily="18" charset="0"/>
                <a:cs typeface="Times New Roman" pitchFamily="18" charset="0"/>
              </a:rPr>
              <a:t>                                      </a:t>
            </a:r>
          </a:p>
        </p:txBody>
      </p:sp>
    </p:spTree>
    <p:extLst>
      <p:ext uri="{BB962C8B-B14F-4D97-AF65-F5344CB8AC3E}">
        <p14:creationId xmlns:p14="http://schemas.microsoft.com/office/powerpoint/2010/main" val="2667027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chau\Desktop\ẢNH THI GTS\11-1496627183837.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90953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dmin\Desktop\20180709_1555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991474" cy="4948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45893" y="5040596"/>
            <a:ext cx="9135980" cy="615553"/>
          </a:xfrm>
          <a:prstGeom prst="rect">
            <a:avLst/>
          </a:prstGeom>
          <a:noFill/>
        </p:spPr>
        <p:txBody>
          <a:bodyPr wrap="square" rtlCol="0">
            <a:spAutoFit/>
          </a:bodyPr>
          <a:lstStyle/>
          <a:p>
            <a:r>
              <a:rPr lang="en-US" sz="3400" dirty="0" err="1">
                <a:solidFill>
                  <a:srgbClr val="FF0000"/>
                </a:solidFill>
                <a:latin typeface="Times New Roman" pitchFamily="18" charset="0"/>
                <a:cs typeface="Times New Roman" pitchFamily="18" charset="0"/>
              </a:rPr>
              <a:t>Cuộc</a:t>
            </a:r>
            <a:r>
              <a:rPr lang="en-US" sz="3400" dirty="0">
                <a:solidFill>
                  <a:srgbClr val="FF0000"/>
                </a:solidFill>
                <a:latin typeface="Times New Roman" pitchFamily="18" charset="0"/>
                <a:cs typeface="Times New Roman" pitchFamily="18" charset="0"/>
              </a:rPr>
              <a:t> </a:t>
            </a:r>
            <a:r>
              <a:rPr lang="en-US" sz="3400" dirty="0" err="1">
                <a:solidFill>
                  <a:srgbClr val="FF0000"/>
                </a:solidFill>
                <a:latin typeface="Times New Roman" pitchFamily="18" charset="0"/>
                <a:cs typeface="Times New Roman" pitchFamily="18" charset="0"/>
              </a:rPr>
              <a:t>chia</a:t>
            </a:r>
            <a:r>
              <a:rPr lang="en-US" sz="3400" dirty="0">
                <a:solidFill>
                  <a:srgbClr val="FF0000"/>
                </a:solidFill>
                <a:latin typeface="Times New Roman" pitchFamily="18" charset="0"/>
                <a:cs typeface="Times New Roman" pitchFamily="18" charset="0"/>
              </a:rPr>
              <a:t> </a:t>
            </a:r>
            <a:r>
              <a:rPr lang="en-US" sz="3400" dirty="0" err="1">
                <a:solidFill>
                  <a:srgbClr val="FF0000"/>
                </a:solidFill>
                <a:latin typeface="Times New Roman" pitchFamily="18" charset="0"/>
                <a:cs typeface="Times New Roman" pitchFamily="18" charset="0"/>
              </a:rPr>
              <a:t>tay</a:t>
            </a:r>
            <a:r>
              <a:rPr lang="en-US" sz="3400" dirty="0">
                <a:solidFill>
                  <a:srgbClr val="FF0000"/>
                </a:solidFill>
                <a:latin typeface="Times New Roman" pitchFamily="18" charset="0"/>
                <a:cs typeface="Times New Roman" pitchFamily="18" charset="0"/>
              </a:rPr>
              <a:t> </a:t>
            </a:r>
            <a:r>
              <a:rPr lang="en-US" sz="3400" dirty="0" err="1">
                <a:solidFill>
                  <a:srgbClr val="FF0000"/>
                </a:solidFill>
                <a:latin typeface="Times New Roman" pitchFamily="18" charset="0"/>
                <a:cs typeface="Times New Roman" pitchFamily="18" charset="0"/>
              </a:rPr>
              <a:t>trên</a:t>
            </a:r>
            <a:r>
              <a:rPr lang="en-US" sz="3400" dirty="0">
                <a:solidFill>
                  <a:srgbClr val="FF0000"/>
                </a:solidFill>
                <a:latin typeface="Times New Roman" pitchFamily="18" charset="0"/>
                <a:cs typeface="Times New Roman" pitchFamily="18" charset="0"/>
              </a:rPr>
              <a:t> </a:t>
            </a:r>
            <a:r>
              <a:rPr lang="en-US" sz="3400" dirty="0" err="1">
                <a:solidFill>
                  <a:srgbClr val="FF0000"/>
                </a:solidFill>
                <a:latin typeface="Times New Roman" pitchFamily="18" charset="0"/>
                <a:cs typeface="Times New Roman" pitchFamily="18" charset="0"/>
              </a:rPr>
              <a:t>bến</a:t>
            </a:r>
            <a:r>
              <a:rPr lang="en-US" sz="3400" dirty="0">
                <a:solidFill>
                  <a:srgbClr val="FF0000"/>
                </a:solidFill>
                <a:latin typeface="Times New Roman" pitchFamily="18" charset="0"/>
                <a:cs typeface="Times New Roman" pitchFamily="18" charset="0"/>
              </a:rPr>
              <a:t> </a:t>
            </a:r>
            <a:r>
              <a:rPr lang="en-US" sz="3400" dirty="0" err="1">
                <a:solidFill>
                  <a:srgbClr val="FF0000"/>
                </a:solidFill>
                <a:latin typeface="Times New Roman" pitchFamily="18" charset="0"/>
                <a:cs typeface="Times New Roman" pitchFamily="18" charset="0"/>
              </a:rPr>
              <a:t>cảng</a:t>
            </a:r>
            <a:r>
              <a:rPr lang="en-US" sz="3400" dirty="0">
                <a:solidFill>
                  <a:srgbClr val="FF0000"/>
                </a:solidFill>
                <a:latin typeface="Times New Roman" pitchFamily="18" charset="0"/>
                <a:cs typeface="Times New Roman" pitchFamily="18" charset="0"/>
              </a:rPr>
              <a:t> </a:t>
            </a:r>
            <a:r>
              <a:rPr lang="en-US" sz="3400" dirty="0" err="1">
                <a:solidFill>
                  <a:srgbClr val="FF0000"/>
                </a:solidFill>
                <a:latin typeface="Times New Roman" pitchFamily="18" charset="0"/>
                <a:cs typeface="Times New Roman" pitchFamily="18" charset="0"/>
              </a:rPr>
              <a:t>nhà</a:t>
            </a:r>
            <a:r>
              <a:rPr lang="en-US" sz="3400" dirty="0">
                <a:solidFill>
                  <a:srgbClr val="FF0000"/>
                </a:solidFill>
                <a:latin typeface="Times New Roman" pitchFamily="18" charset="0"/>
                <a:cs typeface="Times New Roman" pitchFamily="18" charset="0"/>
              </a:rPr>
              <a:t> </a:t>
            </a:r>
            <a:r>
              <a:rPr lang="en-US" sz="3400" dirty="0" err="1">
                <a:solidFill>
                  <a:srgbClr val="FF0000"/>
                </a:solidFill>
                <a:latin typeface="Times New Roman" pitchFamily="18" charset="0"/>
                <a:cs typeface="Times New Roman" pitchFamily="18" charset="0"/>
              </a:rPr>
              <a:t>Rồng</a:t>
            </a:r>
            <a:r>
              <a:rPr lang="en-US" sz="3400" dirty="0">
                <a:solidFill>
                  <a:srgbClr val="FF0000"/>
                </a:solidFill>
                <a:latin typeface="Times New Roman" pitchFamily="18" charset="0"/>
                <a:cs typeface="Times New Roman" pitchFamily="18" charset="0"/>
              </a:rPr>
              <a:t> (</a:t>
            </a:r>
            <a:r>
              <a:rPr lang="en-US" sz="3400" dirty="0" err="1">
                <a:solidFill>
                  <a:srgbClr val="FF0000"/>
                </a:solidFill>
                <a:latin typeface="Times New Roman" pitchFamily="18" charset="0"/>
                <a:cs typeface="Times New Roman" pitchFamily="18" charset="0"/>
              </a:rPr>
              <a:t>trang</a:t>
            </a:r>
            <a:r>
              <a:rPr lang="en-US" sz="3400" dirty="0">
                <a:solidFill>
                  <a:srgbClr val="FF0000"/>
                </a:solidFill>
                <a:latin typeface="Times New Roman" pitchFamily="18" charset="0"/>
                <a:cs typeface="Times New Roman" pitchFamily="18" charset="0"/>
              </a:rPr>
              <a:t> 351)</a:t>
            </a:r>
          </a:p>
        </p:txBody>
      </p:sp>
    </p:spTree>
    <p:extLst>
      <p:ext uri="{BB962C8B-B14F-4D97-AF65-F5344CB8AC3E}">
        <p14:creationId xmlns:p14="http://schemas.microsoft.com/office/powerpoint/2010/main" val="101480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842" y="-625641"/>
            <a:ext cx="11782925" cy="5632311"/>
          </a:xfrm>
          <a:prstGeom prst="rect">
            <a:avLst/>
          </a:prstGeom>
          <a:noFill/>
        </p:spPr>
        <p:txBody>
          <a:bodyPr wrap="square" rtlCol="0">
            <a:spAutoFit/>
          </a:bodyPr>
          <a:lstStyle/>
          <a:p>
            <a:pPr algn="just"/>
            <a:endParaRPr lang="en-US" sz="6000" dirty="0">
              <a:solidFill>
                <a:srgbClr val="002060"/>
              </a:solidFill>
              <a:latin typeface="Times New Roman" pitchFamily="18" charset="0"/>
              <a:cs typeface="Times New Roman" pitchFamily="18" charset="0"/>
            </a:endParaRPr>
          </a:p>
          <a:p>
            <a:r>
              <a:rPr lang="en-US" sz="6000" dirty="0">
                <a:solidFill>
                  <a:srgbClr val="002060"/>
                </a:solidFill>
                <a:latin typeface="Times New Roman" pitchFamily="18" charset="0"/>
                <a:cs typeface="Times New Roman" pitchFamily="18" charset="0"/>
              </a:rPr>
              <a:t>“</a:t>
            </a:r>
            <a:r>
              <a:rPr lang="en-US" sz="6000" dirty="0" err="1">
                <a:solidFill>
                  <a:srgbClr val="002060"/>
                </a:solidFill>
                <a:latin typeface="Times New Roman" pitchFamily="18" charset="0"/>
                <a:cs typeface="Times New Roman" pitchFamily="18" charset="0"/>
              </a:rPr>
              <a:t>Các</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bậc</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thiên</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tài</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không</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có</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sẵn</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Chính</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truyền</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thống</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gia</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đình</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quê</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hương</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là</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khởi</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thủy</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tạo</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nên</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những</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tính</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cách</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đầu</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tiên</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của</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mỗi</a:t>
            </a:r>
            <a:r>
              <a:rPr lang="en-US" sz="6000" dirty="0">
                <a:solidFill>
                  <a:srgbClr val="002060"/>
                </a:solidFill>
                <a:latin typeface="Times New Roman" pitchFamily="18" charset="0"/>
                <a:cs typeface="Times New Roman" pitchFamily="18" charset="0"/>
              </a:rPr>
              <a:t> con </a:t>
            </a:r>
            <a:r>
              <a:rPr lang="en-US" sz="6000" dirty="0" err="1">
                <a:solidFill>
                  <a:srgbClr val="002060"/>
                </a:solidFill>
                <a:latin typeface="Times New Roman" pitchFamily="18" charset="0"/>
                <a:cs typeface="Times New Roman" pitchFamily="18" charset="0"/>
              </a:rPr>
              <a:t>người</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và</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đi</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vào</a:t>
            </a:r>
            <a:r>
              <a:rPr lang="en-US" sz="6000" dirty="0">
                <a:solidFill>
                  <a:srgbClr val="002060"/>
                </a:solidFill>
                <a:latin typeface="Times New Roman" pitchFamily="18" charset="0"/>
                <a:cs typeface="Times New Roman" pitchFamily="18" charset="0"/>
              </a:rPr>
              <a:t> </a:t>
            </a:r>
            <a:r>
              <a:rPr lang="en-US" sz="6000" dirty="0" err="1">
                <a:solidFill>
                  <a:srgbClr val="002060"/>
                </a:solidFill>
                <a:latin typeface="Times New Roman" pitchFamily="18" charset="0"/>
                <a:cs typeface="Times New Roman" pitchFamily="18" charset="0"/>
              </a:rPr>
              <a:t>đời</a:t>
            </a:r>
            <a:r>
              <a:rPr lang="en-US" sz="60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372297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edge">
                                      <p:cBhvr>
                                        <p:cTn id="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926" y="2450599"/>
            <a:ext cx="10515600" cy="1325563"/>
          </a:xfrm>
        </p:spPr>
        <p:txBody>
          <a:bodyPr>
            <a:normAutofit fontScale="90000"/>
          </a:bodyPr>
          <a:lstStyle/>
          <a:p>
            <a:r>
              <a:rPr lang="vi-VN" sz="2700" b="1" dirty="0">
                <a:latin typeface="Times New Roman" panose="02020603050405020304" pitchFamily="18" charset="0"/>
                <a:cs typeface="Times New Roman" panose="02020603050405020304" pitchFamily="18" charset="0"/>
              </a:rPr>
              <a:t>I. </a:t>
            </a:r>
            <a:r>
              <a:rPr lang="en-US" sz="2700" b="1" dirty="0">
                <a:latin typeface="Times New Roman" panose="02020603050405020304" pitchFamily="18" charset="0"/>
                <a:cs typeface="Times New Roman" panose="02020603050405020304" pitchFamily="18" charset="0"/>
              </a:rPr>
              <a:t> MỤC ĐÍCH, YÊU CẦU</a:t>
            </a:r>
            <a:r>
              <a:rPr lang="en-US" sz="2700" dirty="0">
                <a:latin typeface="Times New Roman" panose="02020603050405020304" pitchFamily="18" charset="0"/>
                <a:cs typeface="Times New Roman" panose="02020603050405020304" pitchFamily="18" charset="0"/>
              </a:rPr>
              <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Đẩy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mạnh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tập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sâu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huynh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nâng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thức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mỗi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vai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trò</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chuyển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đổi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tập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suốt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đời</a:t>
            </a:r>
            <a:r>
              <a:rPr lang="en-US" sz="2700" dirty="0">
                <a:latin typeface="Times New Roman" panose="02020603050405020304" pitchFamily="18" charset="0"/>
                <a:cs typeface="Times New Roman" panose="02020603050405020304" pitchFamily="18" charset="0"/>
              </a:rPr>
              <a:t>.</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nhiệm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huy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quan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tâm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tham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quyền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tổ</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chức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hội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dụng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nghệ</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nhằm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kênh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tập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suốt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tập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cảnh</a:t>
            </a:r>
            <a:r>
              <a:rPr lang="en-US" sz="2700" dirty="0">
                <a:latin typeface="Times New Roman" panose="02020603050405020304" pitchFamily="18" charset="0"/>
                <a:cs typeface="Times New Roman" panose="02020603050405020304" pitchFamily="18" charset="0"/>
              </a:rPr>
              <a:t> COVID-19 </a:t>
            </a:r>
            <a:r>
              <a:rPr lang="en-US" sz="2700" dirty="0" err="1">
                <a:latin typeface="Times New Roman" panose="02020603050405020304" pitchFamily="18" charset="0"/>
                <a:cs typeface="Times New Roman" panose="02020603050405020304" pitchFamily="18" charset="0"/>
              </a:rPr>
              <a:t>diễn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sức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phức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tạp</a:t>
            </a:r>
            <a:r>
              <a:rPr lang="en-US" sz="2700" dirty="0">
                <a:latin typeface="Times New Roman" panose="02020603050405020304" pitchFamily="18" charset="0"/>
                <a:cs typeface="Times New Roman" panose="02020603050405020304" pitchFamily="18" charset="0"/>
              </a:rPr>
              <a:t>.</a:t>
            </a:r>
            <a:br>
              <a:rPr lang="en-US" sz="2700" dirty="0">
                <a:latin typeface="Times New Roman" panose="02020603050405020304" pitchFamily="18" charset="0"/>
                <a:cs typeface="Times New Roman" panose="02020603050405020304" pitchFamily="18" charset="0"/>
              </a:rPr>
            </a:br>
            <a:r>
              <a:rPr lang="vi-VN" sz="2700" dirty="0">
                <a:latin typeface="Times New Roman" panose="02020603050405020304" pitchFamily="18" charset="0"/>
                <a:cs typeface="Times New Roman" panose="02020603050405020304" pitchFamily="18" charset="0"/>
              </a:rPr>
              <a:t>- Tuần lễ hưởng ứng học tập suốt đời năm 2021 được tổ chức với nội dung, hình thức thiết thực, hiệu quả, phù hợp với diễn biến dịch COVID-19, gắn với việc triển khai Nghị quyết Đại hội Đảng lần thứ VIII, Nghị quyết Đại hội Đảng các cấp và quyết định số 1373/QĐ-TTg ngày 30/7/2021 của Thủ tướng Chính phủ ban hành Đề án xây dựng xã hội học tập giai đoạn 2021 – 2030.</a:t>
            </a:r>
            <a:r>
              <a:rPr lang="en-US" dirty="0"/>
              <a:t/>
            </a:r>
            <a:br>
              <a:rPr lang="en-US" dirty="0"/>
            </a:br>
            <a:endParaRPr lang="en-US" dirty="0"/>
          </a:p>
        </p:txBody>
      </p:sp>
    </p:spTree>
    <p:extLst>
      <p:ext uri="{BB962C8B-B14F-4D97-AF65-F5344CB8AC3E}">
        <p14:creationId xmlns:p14="http://schemas.microsoft.com/office/powerpoint/2010/main" val="7533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chau\Desktop\ẢNH THI GTS\c525c7e26d1018a6ab90e75f3e98cb4b.jpg"/>
          <p:cNvPicPr>
            <a:picLocks noChangeAspect="1" noChangeArrowheads="1"/>
          </p:cNvPicPr>
          <p:nvPr/>
        </p:nvPicPr>
        <p:blipFill>
          <a:blip r:embed="rId2"/>
          <a:srcRect/>
          <a:stretch>
            <a:fillRect/>
          </a:stretch>
        </p:blipFill>
        <p:spPr bwMode="auto">
          <a:xfrm>
            <a:off x="1" y="0"/>
            <a:ext cx="12119810" cy="6858000"/>
          </a:xfrm>
          <a:prstGeom prst="rect">
            <a:avLst/>
          </a:prstGeom>
          <a:noFill/>
        </p:spPr>
      </p:pic>
    </p:spTree>
    <p:extLst>
      <p:ext uri="{BB962C8B-B14F-4D97-AF65-F5344CB8AC3E}">
        <p14:creationId xmlns:p14="http://schemas.microsoft.com/office/powerpoint/2010/main" val="35410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blinds(horizontal)">
                                      <p:cBhvr>
                                        <p:cTn id="7" dur="50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432" y="1239419"/>
            <a:ext cx="10515600" cy="2073275"/>
          </a:xfrm>
        </p:spPr>
        <p:txBody>
          <a:bodyPr/>
          <a:lstStyle/>
          <a:p>
            <a:pPr algn="ctr"/>
            <a:r>
              <a:rPr lang="vi-VN" dirty="0">
                <a:solidFill>
                  <a:srgbClr val="FF0000"/>
                </a:solidFill>
              </a:rPr>
              <a:t>ĐỌC VÀ HỌC TẬP SUỐT ĐỜI THEO </a:t>
            </a:r>
            <a:br>
              <a:rPr lang="vi-VN" dirty="0">
                <a:solidFill>
                  <a:srgbClr val="FF0000"/>
                </a:solidFill>
              </a:rPr>
            </a:br>
            <a:r>
              <a:rPr lang="vi-VN" dirty="0">
                <a:solidFill>
                  <a:srgbClr val="FF0000"/>
                </a:solidFill>
              </a:rPr>
              <a:t>TẤM GƯƠNG BÁC HỒ VĨ ĐẠI </a:t>
            </a:r>
            <a:endParaRPr lang="en-US" dirty="0">
              <a:solidFill>
                <a:srgbClr val="FF0000"/>
              </a:solidFill>
            </a:endParaRPr>
          </a:p>
        </p:txBody>
      </p:sp>
    </p:spTree>
    <p:extLst>
      <p:ext uri="{BB962C8B-B14F-4D97-AF65-F5344CB8AC3E}">
        <p14:creationId xmlns:p14="http://schemas.microsoft.com/office/powerpoint/2010/main" val="39197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328862"/>
            <a:ext cx="10928683" cy="4379495"/>
          </a:xfrm>
        </p:spPr>
        <p:txBody>
          <a:bodyPr>
            <a:normAutofit fontScale="90000"/>
          </a:bodyPr>
          <a:lstStyle/>
          <a:p>
            <a:r>
              <a:rPr lang="vi-VN" sz="2700" dirty="0">
                <a:solidFill>
                  <a:srgbClr val="FF0000"/>
                </a:solidFill>
              </a:rPr>
              <a:t>IV. HƯỚNG DẪN THỰC HIỆN VÀ ĐĂNG TẢI Ý TƯỞNG SÁNG TẠO NĂM 2021 CỦA THIẾU NHI </a:t>
            </a:r>
            <a:r>
              <a:rPr lang="vi-VN" sz="2700" dirty="0"/>
              <a:t/>
            </a:r>
            <a:br>
              <a:rPr lang="vi-VN" sz="2700" dirty="0"/>
            </a:br>
            <a:r>
              <a:rPr lang="vi-VN" sz="2700" dirty="0"/>
              <a:t>- Đối tượng: thiếu nhi từ lớp 1 đến lớp 9.</a:t>
            </a:r>
            <a:br>
              <a:rPr lang="vi-VN" sz="2700" dirty="0"/>
            </a:br>
            <a:r>
              <a:rPr lang="vi-VN" sz="2700" dirty="0"/>
              <a:t>- Thời gian: từ 27/9 đến hết ngày 15/10/2021.</a:t>
            </a:r>
            <a:br>
              <a:rPr lang="vi-VN" sz="2700" dirty="0"/>
            </a:br>
            <a:r>
              <a:rPr lang="vi-VN" sz="2700" dirty="0"/>
              <a:t>- Tác giả của mỗi ý tưởng có thể là cá nhân hoặc nhóm ( tối đa không quá 3 người/ nhóm), một tác giả có thể tham gia nhiều ý tưởng).</a:t>
            </a:r>
            <a:br>
              <a:rPr lang="vi-VN" sz="2700" dirty="0"/>
            </a:br>
            <a:r>
              <a:rPr lang="vi-VN" sz="2700" dirty="0"/>
              <a:t>- Nội dung: ý tưởng sáng tạo có tính mới, tính sáng tạo và khả năng ứng dụng cao. Bao gồm các chủ đề: Ẩm thực; công nghệ, kỹ thuật; công nghệ thông tin; du lịch; giải trí; giáo dục đào tạo; kinh doanh; môi trường; quảng cáo; sự kiện; thời trang; thủ công mỹ nghệ; tiết kiệm; ứng dụng công nghệ thông tin; văn hóa nghệ thuật; xã hội cộng đồng và ý tưởng khác. </a:t>
            </a:r>
            <a:br>
              <a:rPr lang="vi-VN" sz="2700" dirty="0"/>
            </a:br>
            <a:r>
              <a:rPr lang="vi-VN" sz="2700" dirty="0"/>
              <a:t>- Mỗi lớp tối thiểu 5 ý tưởng.</a:t>
            </a:r>
            <a:endParaRPr lang="en-US" sz="2700" dirty="0"/>
          </a:p>
        </p:txBody>
      </p:sp>
    </p:spTree>
    <p:extLst>
      <p:ext uri="{BB962C8B-B14F-4D97-AF65-F5344CB8AC3E}">
        <p14:creationId xmlns:p14="http://schemas.microsoft.com/office/powerpoint/2010/main" val="2024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II. GIỚI THIỆU SÁCH </a:t>
            </a:r>
            <a:endParaRPr lang="en-US" dirty="0"/>
          </a:p>
        </p:txBody>
      </p:sp>
    </p:spTree>
    <p:extLst>
      <p:ext uri="{BB962C8B-B14F-4D97-AF65-F5344CB8AC3E}">
        <p14:creationId xmlns:p14="http://schemas.microsoft.com/office/powerpoint/2010/main" val="329729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Admin\Desktop\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57" y="0"/>
            <a:ext cx="119754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6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1000" fill="hold"/>
                                        <p:tgtEl>
                                          <p:spTgt spid="34818"/>
                                        </p:tgtEl>
                                        <p:attrNameLst>
                                          <p:attrName>ppt_w</p:attrName>
                                        </p:attrNameLst>
                                      </p:cBhvr>
                                      <p:tavLst>
                                        <p:tav tm="0">
                                          <p:val>
                                            <p:fltVal val="0"/>
                                          </p:val>
                                        </p:tav>
                                        <p:tav tm="100000">
                                          <p:val>
                                            <p:strVal val="#ppt_w"/>
                                          </p:val>
                                        </p:tav>
                                      </p:tavLst>
                                    </p:anim>
                                    <p:anim calcmode="lin" valueType="num">
                                      <p:cBhvr>
                                        <p:cTn id="8" dur="1000" fill="hold"/>
                                        <p:tgtEl>
                                          <p:spTgt spid="34818"/>
                                        </p:tgtEl>
                                        <p:attrNameLst>
                                          <p:attrName>ppt_h</p:attrName>
                                        </p:attrNameLst>
                                      </p:cBhvr>
                                      <p:tavLst>
                                        <p:tav tm="0">
                                          <p:val>
                                            <p:fltVal val="0"/>
                                          </p:val>
                                        </p:tav>
                                        <p:tav tm="100000">
                                          <p:val>
                                            <p:strVal val="#ppt_h"/>
                                          </p:val>
                                        </p:tav>
                                      </p:tavLst>
                                    </p:anim>
                                    <p:anim calcmode="lin" valueType="num">
                                      <p:cBhvr>
                                        <p:cTn id="9" dur="1000" fill="hold"/>
                                        <p:tgtEl>
                                          <p:spTgt spid="34818"/>
                                        </p:tgtEl>
                                        <p:attrNameLst>
                                          <p:attrName>style.rotation</p:attrName>
                                        </p:attrNameLst>
                                      </p:cBhvr>
                                      <p:tavLst>
                                        <p:tav tm="0">
                                          <p:val>
                                            <p:fltVal val="90"/>
                                          </p:val>
                                        </p:tav>
                                        <p:tav tm="100000">
                                          <p:val>
                                            <p:fltVal val="0"/>
                                          </p:val>
                                        </p:tav>
                                      </p:tavLst>
                                    </p:anim>
                                    <p:animEffect transition="in" filter="fade">
                                      <p:cBhvr>
                                        <p:cTn id="10" dur="1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Hình ảnh Làng Sen - Quê Nội Bác Hồ"/>
          <p:cNvPicPr>
            <a:picLocks noChangeAspect="1" noChangeArrowheads="1"/>
          </p:cNvPicPr>
          <p:nvPr/>
        </p:nvPicPr>
        <p:blipFill>
          <a:blip r:embed="rId2"/>
          <a:srcRect/>
          <a:stretch>
            <a:fillRect/>
          </a:stretch>
        </p:blipFill>
        <p:spPr bwMode="auto">
          <a:xfrm>
            <a:off x="-1" y="0"/>
            <a:ext cx="12264189" cy="6858000"/>
          </a:xfrm>
          <a:prstGeom prst="rect">
            <a:avLst/>
          </a:prstGeom>
          <a:noFill/>
          <a:ln w="9525">
            <a:noFill/>
            <a:miter lim="800000"/>
            <a:headEnd/>
            <a:tailEnd/>
          </a:ln>
        </p:spPr>
      </p:pic>
    </p:spTree>
    <p:extLst>
      <p:ext uri="{BB962C8B-B14F-4D97-AF65-F5344CB8AC3E}">
        <p14:creationId xmlns:p14="http://schemas.microsoft.com/office/powerpoint/2010/main" val="2213594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1000" fill="hold"/>
                                        <p:tgtEl>
                                          <p:spTgt spid="27652"/>
                                        </p:tgtEl>
                                        <p:attrNameLst>
                                          <p:attrName>ppt_w</p:attrName>
                                        </p:attrNameLst>
                                      </p:cBhvr>
                                      <p:tavLst>
                                        <p:tav tm="0">
                                          <p:val>
                                            <p:fltVal val="0"/>
                                          </p:val>
                                        </p:tav>
                                        <p:tav tm="100000">
                                          <p:val>
                                            <p:strVal val="#ppt_w"/>
                                          </p:val>
                                        </p:tav>
                                      </p:tavLst>
                                    </p:anim>
                                    <p:anim calcmode="lin" valueType="num">
                                      <p:cBhvr>
                                        <p:cTn id="8" dur="1000" fill="hold"/>
                                        <p:tgtEl>
                                          <p:spTgt spid="27652"/>
                                        </p:tgtEl>
                                        <p:attrNameLst>
                                          <p:attrName>ppt_h</p:attrName>
                                        </p:attrNameLst>
                                      </p:cBhvr>
                                      <p:tavLst>
                                        <p:tav tm="0">
                                          <p:val>
                                            <p:fltVal val="0"/>
                                          </p:val>
                                        </p:tav>
                                        <p:tav tm="100000">
                                          <p:val>
                                            <p:strVal val="#ppt_h"/>
                                          </p:val>
                                        </p:tav>
                                      </p:tavLst>
                                    </p:anim>
                                    <p:animEffect transition="in" filter="fade">
                                      <p:cBhvr>
                                        <p:cTn id="9"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ình ảnh Hoàng Trù - Quê ngoại Bác Hồ"/>
          <p:cNvPicPr>
            <a:picLocks noGrp="1" noChangeAspect="1" noChangeArrowheads="1"/>
          </p:cNvPicPr>
          <p:nvPr>
            <p:ph type="body" idx="1"/>
          </p:nvPr>
        </p:nvPicPr>
        <p:blipFill>
          <a:blip r:embed="rId2"/>
          <a:srcRect/>
          <a:stretch>
            <a:fillRect/>
          </a:stretch>
        </p:blipFill>
        <p:spPr>
          <a:xfrm>
            <a:off x="-120317" y="0"/>
            <a:ext cx="12384505" cy="6858000"/>
          </a:xfrm>
          <a:noFill/>
        </p:spPr>
      </p:pic>
    </p:spTree>
    <p:extLst>
      <p:ext uri="{BB962C8B-B14F-4D97-AF65-F5344CB8AC3E}">
        <p14:creationId xmlns:p14="http://schemas.microsoft.com/office/powerpoint/2010/main" val="715405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Scale>
                                      <p:cBhvr>
                                        <p:cTn id="7" dur="1000" decel="50000" fill="hold">
                                          <p:stCondLst>
                                            <p:cond delay="0"/>
                                          </p:stCondLst>
                                        </p:cTn>
                                        <p:tgtEl>
                                          <p:spTgt spid="2355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556"/>
                                        </p:tgtEl>
                                        <p:attrNameLst>
                                          <p:attrName>ppt_x</p:attrName>
                                          <p:attrName>ppt_y</p:attrName>
                                        </p:attrNameLst>
                                      </p:cBhvr>
                                    </p:animMotion>
                                    <p:animEffect transition="in" filter="fade">
                                      <p:cBhvr>
                                        <p:cTn id="9" dur="1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C:\Users\chau\Desktop\ẢNH THI GTS\nguye1bb85n-c3a1i-que1bb91c.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78567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9393"/>
                                        </p:tgtEl>
                                        <p:attrNameLst>
                                          <p:attrName>style.visibility</p:attrName>
                                        </p:attrNameLst>
                                      </p:cBhvr>
                                      <p:to>
                                        <p:strVal val="visible"/>
                                      </p:to>
                                    </p:set>
                                    <p:animEffect transition="in" filter="strips(downLeft)">
                                      <p:cBhvr>
                                        <p:cTn id="7" dur="500"/>
                                        <p:tgtEl>
                                          <p:spTgt spid="59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0421" y="0"/>
            <a:ext cx="12031579" cy="6858000"/>
            <a:chOff x="0" y="0"/>
            <a:chExt cx="9144000" cy="6858000"/>
          </a:xfrm>
        </p:grpSpPr>
        <p:pic>
          <p:nvPicPr>
            <p:cNvPr id="15362" name="Picture 2" descr="C:\Users\chau\Desktop\ẢNH THI GTS\ra-di-tu-mai-truong-xu-hue-8-15178021534691628399207.jpg"/>
            <p:cNvPicPr>
              <a:picLocks noChangeAspect="1" noChangeArrowheads="1"/>
            </p:cNvPicPr>
            <p:nvPr/>
          </p:nvPicPr>
          <p:blipFill>
            <a:blip r:embed="rId2"/>
            <a:srcRect/>
            <a:stretch>
              <a:fillRect/>
            </a:stretch>
          </p:blipFill>
          <p:spPr bwMode="auto">
            <a:xfrm>
              <a:off x="0" y="0"/>
              <a:ext cx="9144000" cy="6019800"/>
            </a:xfrm>
            <a:prstGeom prst="rect">
              <a:avLst/>
            </a:prstGeom>
            <a:noFill/>
          </p:spPr>
        </p:pic>
        <p:sp>
          <p:nvSpPr>
            <p:cNvPr id="2" name="TextBox 1"/>
            <p:cNvSpPr txBox="1"/>
            <p:nvPr/>
          </p:nvSpPr>
          <p:spPr>
            <a:xfrm>
              <a:off x="1905000" y="6088559"/>
              <a:ext cx="6096000" cy="769441"/>
            </a:xfrm>
            <a:prstGeom prst="rect">
              <a:avLst/>
            </a:prstGeom>
            <a:noFill/>
          </p:spPr>
          <p:txBody>
            <a:bodyPr wrap="square" rtlCol="0">
              <a:spAutoFit/>
            </a:bodyPr>
            <a:lstStyle/>
            <a:p>
              <a:r>
                <a:rPr lang="vi-VN" sz="4400" dirty="0">
                  <a:solidFill>
                    <a:srgbClr val="C00000"/>
                  </a:solidFill>
                  <a:latin typeface="Times New Roman" pitchFamily="18" charset="0"/>
                  <a:cs typeface="Times New Roman" pitchFamily="18" charset="0"/>
                </a:rPr>
                <a:t>Trường Quốc Học Huế</a:t>
              </a:r>
              <a:endParaRPr lang="en-US" sz="4400" dirty="0">
                <a:solidFill>
                  <a:srgbClr val="C0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46091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0" y="0"/>
            <a:ext cx="9144000" cy="5698377"/>
            <a:chOff x="0" y="0"/>
            <a:chExt cx="9144000" cy="5698377"/>
          </a:xfrm>
        </p:grpSpPr>
        <p:pic>
          <p:nvPicPr>
            <p:cNvPr id="14338" name="Picture 2" descr="C:\Users\chau\Desktop\ẢNH THI GTS\hc3acnh-e1baa3nh-be1babfn-ce1baa3ng-nhc3a0-re1bb93ng-xc6b0a.jpg"/>
            <p:cNvPicPr>
              <a:picLocks noChangeAspect="1" noChangeArrowheads="1"/>
            </p:cNvPicPr>
            <p:nvPr/>
          </p:nvPicPr>
          <p:blipFill>
            <a:blip r:embed="rId2"/>
            <a:srcRect/>
            <a:stretch>
              <a:fillRect/>
            </a:stretch>
          </p:blipFill>
          <p:spPr bwMode="auto">
            <a:xfrm>
              <a:off x="0" y="0"/>
              <a:ext cx="9144000" cy="5149516"/>
            </a:xfrm>
            <a:prstGeom prst="rect">
              <a:avLst/>
            </a:prstGeom>
            <a:noFill/>
          </p:spPr>
        </p:pic>
        <p:sp>
          <p:nvSpPr>
            <p:cNvPr id="2" name="TextBox 1"/>
            <p:cNvSpPr txBox="1"/>
            <p:nvPr/>
          </p:nvSpPr>
          <p:spPr>
            <a:xfrm>
              <a:off x="2221832" y="4928936"/>
              <a:ext cx="6705600" cy="769441"/>
            </a:xfrm>
            <a:prstGeom prst="rect">
              <a:avLst/>
            </a:prstGeom>
            <a:noFill/>
          </p:spPr>
          <p:txBody>
            <a:bodyPr wrap="square" rtlCol="0">
              <a:spAutoFit/>
            </a:bodyPr>
            <a:lstStyle/>
            <a:p>
              <a:r>
                <a:rPr lang="vi-VN" sz="4400" dirty="0">
                  <a:solidFill>
                    <a:srgbClr val="002060"/>
                  </a:solidFill>
                  <a:latin typeface="Times New Roman" pitchFamily="18" charset="0"/>
                  <a:cs typeface="Times New Roman" pitchFamily="18" charset="0"/>
                </a:rPr>
                <a:t>Bến cảng Nhà Rồng</a:t>
              </a:r>
              <a:endParaRPr lang="en-US" sz="4400"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77880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459</Words>
  <Application>Microsoft Office PowerPoint</Application>
  <PresentationFormat>Custom</PresentationFormat>
  <Paragraphs>39</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I.  MỤC ĐÍCH, YÊU CẦU - Đẩy mạnh phong trào học tập sâu rộng trong cán bộ, giáo viên, nhân viên, học sinh và phụ huynh học sinh, giúp nâng cao nhận thức của mỗi người về vai trò chuyển đổi số với việc học tập suốt đời. - Tăng cường trách nhiệm và huy động được sự quan tâm, tham gia của chính quyền, các ngành, các tổ chức, đoàn thể, lực lượng xã hội trong việc tận dụng các nền tảng công nghệ nhằm đa dạng các kênh và công cụ học tập suốt đời, đáp ứng nhu cầu học tập của tất cả mọi người trong bối cảnh COVID-19 diễn biến hết sức phức tạp. - Tuần lễ hưởng ứng học tập suốt đời năm 2021 được tổ chức với nội dung, hình thức thiết thực, hiệu quả, phù hợp với diễn biến dịch COVID-19, gắn với việc triển khai Nghị quyết Đại hội Đảng lần thứ VIII, Nghị quyết Đại hội Đảng các cấp và quyết định số 1373/QĐ-TTg ngày 30/7/2021 của Thủ tướng Chính phủ ban hành Đề án xây dựng xã hội học tập giai đoạn 2021 – 2030. </vt:lpstr>
      <vt:lpstr>II. GIỚI THIỆU SÁCH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VÀ HỌC TẬP SUỐT ĐỜI THEO  TẤM GƯƠNG BÁC HỒ VĨ ĐẠI </vt:lpstr>
      <vt:lpstr>IV. HƯỚNG DẪN THỰC HIỆN VÀ ĐĂNG TẢI Ý TƯỞNG SÁNG TẠO NĂM 2021 CỦA THIẾU NHI  - Đối tượng: thiếu nhi từ lớp 1 đến lớp 9. - Thời gian: từ 27/9 đến hết ngày 15/10/2021. - Tác giả của mỗi ý tưởng có thể là cá nhân hoặc nhóm ( tối đa không quá 3 người/ nhóm), một tác giả có thể tham gia nhiều ý tưởng). - Nội dung: ý tưởng sáng tạo có tính mới, tính sáng tạo và khả năng ứng dụng cao. Bao gồm các chủ đề: Ẩm thực; công nghệ, kỹ thuật; công nghệ thông tin; du lịch; giải trí; giáo dục đào tạo; kinh doanh; môi trường; quảng cáo; sự kiện; thời trang; thủ công mỹ nghệ; tiết kiệm; ứng dụng công nghệ thông tin; văn hóa nghệ thuật; xã hội cộng đồng và ý tưởng khác.  - Mỗi lớp tối thiểu 5 ý tưởng.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15</cp:revision>
  <dcterms:created xsi:type="dcterms:W3CDTF">2021-09-28T13:10:12Z</dcterms:created>
  <dcterms:modified xsi:type="dcterms:W3CDTF">2024-05-16T03:18:29Z</dcterms:modified>
</cp:coreProperties>
</file>