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media/image1.svg" ContentType="image/svg+xml"/>
  <Override PartName="/ppt/media/image10.svg" ContentType="image/svg+xml"/>
  <Override PartName="/ppt/media/image11.svg" ContentType="image/svg+xml"/>
  <Override PartName="/ppt/media/image12.svg" ContentType="image/svg+xml"/>
  <Override PartName="/ppt/media/image13.svg" ContentType="image/svg+xml"/>
  <Override PartName="/ppt/media/image14.svg" ContentType="image/svg+xml"/>
  <Override PartName="/ppt/media/image15.svg" ContentType="image/svg+xml"/>
  <Override PartName="/ppt/media/image16.svg" ContentType="image/svg+xml"/>
  <Override PartName="/ppt/media/image17.svg" ContentType="image/svg+xml"/>
  <Override PartName="/ppt/media/image18.svg" ContentType="image/svg+xml"/>
  <Override PartName="/ppt/media/image19.svg" ContentType="image/svg+xml"/>
  <Override PartName="/ppt/media/image2.svg" ContentType="image/svg+xml"/>
  <Override PartName="/ppt/media/image20.svg" ContentType="image/svg+xml"/>
  <Override PartName="/ppt/media/image21.svg" ContentType="image/svg+xml"/>
  <Override PartName="/ppt/media/image22.svg" ContentType="image/svg+xml"/>
  <Override PartName="/ppt/media/image23.svg" ContentType="image/svg+xml"/>
  <Override PartName="/ppt/media/image24.svg" ContentType="image/svg+xml"/>
  <Override PartName="/ppt/media/image25.svg" ContentType="image/svg+xml"/>
  <Override PartName="/ppt/media/image26.svg" ContentType="image/svg+xml"/>
  <Override PartName="/ppt/media/image27.svg" ContentType="image/svg+xml"/>
  <Override PartName="/ppt/media/image28.svg" ContentType="image/svg+xml"/>
  <Override PartName="/ppt/media/image29.svg" ContentType="image/svg+xml"/>
  <Override PartName="/ppt/media/image3.svg" ContentType="image/svg+xml"/>
  <Override PartName="/ppt/media/image30.svg" ContentType="image/svg+xml"/>
  <Override PartName="/ppt/media/image31.svg" ContentType="image/svg+xml"/>
  <Override PartName="/ppt/media/image32.svg" ContentType="image/svg+xml"/>
  <Override PartName="/ppt/media/image33.svg" ContentType="image/svg+xml"/>
  <Override PartName="/ppt/media/image34.svg" ContentType="image/svg+xml"/>
  <Override PartName="/ppt/media/image35.svg" ContentType="image/svg+xml"/>
  <Override PartName="/ppt/media/image36.svg" ContentType="image/svg+xml"/>
  <Override PartName="/ppt/media/image37.svg" ContentType="image/svg+xml"/>
  <Override PartName="/ppt/media/image38.svg" ContentType="image/svg+xml"/>
  <Override PartName="/ppt/media/image39.svg" ContentType="image/svg+xml"/>
  <Override PartName="/ppt/media/image4.svg" ContentType="image/svg+xml"/>
  <Override PartName="/ppt/media/image40.svg" ContentType="image/svg+xml"/>
  <Override PartName="/ppt/media/image41.svg" ContentType="image/svg+xml"/>
  <Override PartName="/ppt/media/image42.svg" ContentType="image/svg+xml"/>
  <Override PartName="/ppt/media/image43.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3"/>
    <p:sldId id="269" r:id="rId4"/>
    <p:sldId id="315" r:id="rId5"/>
    <p:sldId id="263" r:id="rId6"/>
    <p:sldId id="257" r:id="rId7"/>
    <p:sldId id="267" r:id="rId8"/>
    <p:sldId id="259" r:id="rId9"/>
    <p:sldId id="258" r:id="rId10"/>
    <p:sldId id="268" r:id="rId11"/>
    <p:sldId id="279" r:id="rId12"/>
    <p:sldId id="278" r:id="rId13"/>
    <p:sldId id="288" r:id="rId14"/>
    <p:sldId id="274" r:id="rId15"/>
    <p:sldId id="265" r:id="rId16"/>
    <p:sldId id="306" r:id="rId17"/>
    <p:sldId id="271" r:id="rId18"/>
    <p:sldId id="280" r:id="rId19"/>
    <p:sldId id="272" r:id="rId20"/>
    <p:sldId id="283" r:id="rId21"/>
    <p:sldId id="310" r:id="rId22"/>
    <p:sldId id="311" r:id="rId23"/>
    <p:sldId id="312" r:id="rId24"/>
    <p:sldId id="314" r:id="rId25"/>
    <p:sldId id="260" r:id="rId26"/>
    <p:sldId id="290" r:id="rId27"/>
    <p:sldId id="318" r:id="rId28"/>
    <p:sldId id="325" r:id="rId29"/>
    <p:sldId id="322" r:id="rId30"/>
    <p:sldId id="281" r:id="rId31"/>
    <p:sldId id="292" r:id="rId32"/>
    <p:sldId id="291" r:id="rId33"/>
    <p:sldId id="285" r:id="rId34"/>
    <p:sldId id="262" r:id="rId35"/>
    <p:sldId id="289" r:id="rId36"/>
    <p:sldId id="287" r:id="rId37"/>
    <p:sldId id="264" r:id="rId38"/>
    <p:sldId id="277" r:id="rId39"/>
    <p:sldId id="282" r:id="rId40"/>
    <p:sldId id="261" r:id="rId41"/>
    <p:sldId id="293" r:id="rId42"/>
    <p:sldId id="327" r:id="rId43"/>
    <p:sldId id="328" r:id="rId44"/>
    <p:sldId id="294" r:id="rId45"/>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Public Sans"/>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3" Type="http://schemas.openxmlformats.org/officeDocument/2006/relationships/font" Target="fonts/font5.fntdata"/><Relationship Id="rId52" Type="http://schemas.openxmlformats.org/officeDocument/2006/relationships/font" Target="fonts/font4.fntdata"/><Relationship Id="rId51" Type="http://schemas.openxmlformats.org/officeDocument/2006/relationships/font" Target="fonts/font3.fntdata"/><Relationship Id="rId50" Type="http://schemas.openxmlformats.org/officeDocument/2006/relationships/font" Target="fonts/font2.fntdata"/><Relationship Id="rId5" Type="http://schemas.openxmlformats.org/officeDocument/2006/relationships/slide" Target="slides/slide3.xml"/><Relationship Id="rId49" Type="http://schemas.openxmlformats.org/officeDocument/2006/relationships/font" Target="fonts/font1.fntdata"/><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svg"/><Relationship Id="rId7" Type="http://schemas.openxmlformats.org/officeDocument/2006/relationships/image" Target="../media/image4.png"/><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image" Target="../media/image2.svg"/><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sv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9.png"/><Relationship Id="rId3" Type="http://schemas.openxmlformats.org/officeDocument/2006/relationships/image" Target="../media/image13.svg"/><Relationship Id="rId2" Type="http://schemas.openxmlformats.org/officeDocument/2006/relationships/image" Target="../media/image18.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image" Target="../media/image15.svg"/><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svg"/><Relationship Id="rId3" Type="http://schemas.openxmlformats.org/officeDocument/2006/relationships/image" Target="../media/image23.png"/><Relationship Id="rId2" Type="http://schemas.openxmlformats.org/officeDocument/2006/relationships/image" Target="../media/image16.sv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svg"/><Relationship Id="rId2" Type="http://schemas.openxmlformats.org/officeDocument/2006/relationships/image" Target="../media/image27.pn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1.png"/><Relationship Id="rId6" Type="http://schemas.openxmlformats.org/officeDocument/2006/relationships/image" Target="../media/image21.svg"/><Relationship Id="rId5" Type="http://schemas.openxmlformats.org/officeDocument/2006/relationships/image" Target="../media/image30.png"/><Relationship Id="rId4" Type="http://schemas.openxmlformats.org/officeDocument/2006/relationships/image" Target="../media/image20.svg"/><Relationship Id="rId3" Type="http://schemas.openxmlformats.org/officeDocument/2006/relationships/image" Target="../media/image29.png"/><Relationship Id="rId2" Type="http://schemas.openxmlformats.org/officeDocument/2006/relationships/image" Target="../media/image19.sv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5.svg"/><Relationship Id="rId7" Type="http://schemas.openxmlformats.org/officeDocument/2006/relationships/image" Target="../media/image35.png"/><Relationship Id="rId6" Type="http://schemas.openxmlformats.org/officeDocument/2006/relationships/image" Target="../media/image24.svg"/><Relationship Id="rId5" Type="http://schemas.openxmlformats.org/officeDocument/2006/relationships/image" Target="../media/image34.png"/><Relationship Id="rId4" Type="http://schemas.openxmlformats.org/officeDocument/2006/relationships/image" Target="../media/image23.svg"/><Relationship Id="rId3" Type="http://schemas.openxmlformats.org/officeDocument/2006/relationships/image" Target="../media/image33.png"/><Relationship Id="rId2" Type="http://schemas.openxmlformats.org/officeDocument/2006/relationships/image" Target="../media/image22.svg"/><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7.svg"/><Relationship Id="rId3" Type="http://schemas.openxmlformats.org/officeDocument/2006/relationships/image" Target="../media/image37.png"/><Relationship Id="rId2" Type="http://schemas.openxmlformats.org/officeDocument/2006/relationships/image" Target="../media/image26.svg"/><Relationship Id="rId1" Type="http://schemas.openxmlformats.org/officeDocument/2006/relationships/image" Target="../media/image36.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svg"/><Relationship Id="rId2" Type="http://schemas.openxmlformats.org/officeDocument/2006/relationships/image" Target="../media/image38.png"/><Relationship Id="rId1"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0.svg"/><Relationship Id="rId3" Type="http://schemas.openxmlformats.org/officeDocument/2006/relationships/image" Target="../media/image42.png"/><Relationship Id="rId2" Type="http://schemas.openxmlformats.org/officeDocument/2006/relationships/image" Target="../media/image29.svg"/><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svg"/><Relationship Id="rId2" Type="http://schemas.openxmlformats.org/officeDocument/2006/relationships/image" Target="../media/image45.png"/><Relationship Id="rId1" Type="http://schemas.openxmlformats.org/officeDocument/2006/relationships/image" Target="../media/image8.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3.svg"/><Relationship Id="rId3" Type="http://schemas.openxmlformats.org/officeDocument/2006/relationships/image" Target="../media/image47.png"/><Relationship Id="rId2" Type="http://schemas.openxmlformats.org/officeDocument/2006/relationships/image" Target="../media/image32.svg"/><Relationship Id="rId1" Type="http://schemas.openxmlformats.org/officeDocument/2006/relationships/image" Target="../media/image46.png"/></Relationships>
</file>

<file path=ppt/slides/_rels/slide34.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10.png"/><Relationship Id="rId7" Type="http://schemas.openxmlformats.org/officeDocument/2006/relationships/image" Target="../media/image36.svg"/><Relationship Id="rId6" Type="http://schemas.openxmlformats.org/officeDocument/2006/relationships/image" Target="../media/image50.png"/><Relationship Id="rId5" Type="http://schemas.openxmlformats.org/officeDocument/2006/relationships/image" Target="../media/image35.svg"/><Relationship Id="rId4" Type="http://schemas.openxmlformats.org/officeDocument/2006/relationships/image" Target="../media/image49.png"/><Relationship Id="rId3" Type="http://schemas.openxmlformats.org/officeDocument/2006/relationships/image" Target="../media/image9.png"/><Relationship Id="rId2" Type="http://schemas.openxmlformats.org/officeDocument/2006/relationships/image" Target="../media/image34.svg"/><Relationship Id="rId11" Type="http://schemas.openxmlformats.org/officeDocument/2006/relationships/slideLayout" Target="../slideLayouts/slideLayout7.xml"/><Relationship Id="rId10" Type="http://schemas.openxmlformats.org/officeDocument/2006/relationships/image" Target="../media/image37.svg"/><Relationship Id="rId1" Type="http://schemas.openxmlformats.org/officeDocument/2006/relationships/image" Target="../media/image48.pn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12.pn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0.svg"/><Relationship Id="rId7" Type="http://schemas.openxmlformats.org/officeDocument/2006/relationships/image" Target="../media/image58.png"/><Relationship Id="rId6" Type="http://schemas.openxmlformats.org/officeDocument/2006/relationships/image" Target="../media/image21.svg"/><Relationship Id="rId5" Type="http://schemas.openxmlformats.org/officeDocument/2006/relationships/image" Target="../media/image30.png"/><Relationship Id="rId4" Type="http://schemas.openxmlformats.org/officeDocument/2006/relationships/image" Target="../media/image39.svg"/><Relationship Id="rId3" Type="http://schemas.openxmlformats.org/officeDocument/2006/relationships/image" Target="../media/image57.png"/><Relationship Id="rId2" Type="http://schemas.openxmlformats.org/officeDocument/2006/relationships/image" Target="../media/image38.svg"/><Relationship Id="rId1" Type="http://schemas.openxmlformats.org/officeDocument/2006/relationships/image" Target="../media/image56.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2.svg"/><Relationship Id="rId3" Type="http://schemas.openxmlformats.org/officeDocument/2006/relationships/image" Target="../media/image60.png"/><Relationship Id="rId2" Type="http://schemas.openxmlformats.org/officeDocument/2006/relationships/image" Target="../media/image41.svg"/><Relationship Id="rId1"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svg"/><Relationship Id="rId1" Type="http://schemas.openxmlformats.org/officeDocument/2006/relationships/image" Target="../media/image61.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svg"/><Relationship Id="rId2" Type="http://schemas.openxmlformats.org/officeDocument/2006/relationships/image" Target="../media/image29.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0.png"/><Relationship Id="rId4" Type="http://schemas.openxmlformats.org/officeDocument/2006/relationships/image" Target="../media/image8.svg"/><Relationship Id="rId3" Type="http://schemas.openxmlformats.org/officeDocument/2006/relationships/image" Target="../media/image9.png"/><Relationship Id="rId2" Type="http://schemas.openxmlformats.org/officeDocument/2006/relationships/image" Target="../media/image7.svg"/><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sv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svg"/><Relationship Id="rId3" Type="http://schemas.openxmlformats.org/officeDocument/2006/relationships/image" Target="../media/image11.png"/><Relationship Id="rId2" Type="http://schemas.openxmlformats.org/officeDocument/2006/relationships/image" Target="../media/image11.sv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5CE4B"/>
        </a:solidFill>
        <a:effectLst/>
      </p:bgPr>
    </p:bg>
    <p:spTree>
      <p:nvGrpSpPr>
        <p:cNvPr id="1" name=""/>
        <p:cNvGrpSpPr/>
        <p:nvPr/>
      </p:nvGrpSpPr>
      <p:grpSpPr>
        <a:xfrm>
          <a:off x="0" y="0"/>
          <a:ext cx="0" cy="0"/>
          <a:chOff x="0" y="0"/>
          <a:chExt cx="0" cy="0"/>
        </a:xfrm>
      </p:grpSpPr>
      <p:sp>
        <p:nvSpPr>
          <p:cNvPr id="2" name="AutoShape 2"/>
          <p:cNvSpPr/>
          <p:nvPr/>
        </p:nvSpPr>
        <p:spPr>
          <a:xfrm>
            <a:off x="455209" y="495300"/>
            <a:ext cx="17377583" cy="9312861"/>
          </a:xfrm>
          <a:prstGeom prst="rect">
            <a:avLst/>
          </a:prstGeom>
          <a:solidFill>
            <a:srgbClr val="F5FBF6"/>
          </a:solidFill>
        </p:spPr>
      </p:sp>
      <p:sp>
        <p:nvSpPr>
          <p:cNvPr id="4" name="TextBox 4"/>
          <p:cNvSpPr txBox="1"/>
          <p:nvPr/>
        </p:nvSpPr>
        <p:spPr>
          <a:xfrm>
            <a:off x="455209" y="2352235"/>
            <a:ext cx="17377582" cy="2221185"/>
          </a:xfrm>
          <a:prstGeom prst="rect">
            <a:avLst/>
          </a:prstGeom>
        </p:spPr>
        <p:txBody>
          <a:bodyPr wrap="square" lIns="0" tIns="0" rIns="0" bIns="0" rtlCol="0" anchor="t">
            <a:spAutoFit/>
          </a:bodyPr>
          <a:lstStyle/>
          <a:p>
            <a:pPr algn="ctr">
              <a:lnSpc>
                <a:spcPts val="9000"/>
              </a:lnSpc>
            </a:pPr>
            <a:r>
              <a:rPr lang="en-US" sz="6900" b="1" spc="634" dirty="0">
                <a:solidFill>
                  <a:srgbClr val="E5CE4B"/>
                </a:solidFill>
                <a:latin typeface="Arial" panose="020B0604020202020204" pitchFamily="34" charset="0"/>
                <a:cs typeface="Arial" panose="020B0604020202020204" pitchFamily="34" charset="0"/>
              </a:rPr>
              <a:t>CHÀO MỪNG CÁC EM</a:t>
            </a:r>
            <a:endParaRPr lang="en-US" sz="6900" b="1" spc="634" dirty="0">
              <a:solidFill>
                <a:srgbClr val="E5CE4B"/>
              </a:solidFill>
              <a:latin typeface="Arial" panose="020B0604020202020204" pitchFamily="34" charset="0"/>
              <a:cs typeface="Arial" panose="020B0604020202020204" pitchFamily="34" charset="0"/>
            </a:endParaRPr>
          </a:p>
          <a:p>
            <a:pPr algn="ctr">
              <a:lnSpc>
                <a:spcPts val="9000"/>
              </a:lnSpc>
            </a:pPr>
            <a:r>
              <a:rPr lang="en-US" sz="6900" b="1" spc="634" dirty="0">
                <a:solidFill>
                  <a:srgbClr val="E5CE4B"/>
                </a:solidFill>
                <a:latin typeface="Arial" panose="020B0604020202020204" pitchFamily="34" charset="0"/>
                <a:cs typeface="Arial" panose="020B0604020202020204" pitchFamily="34" charset="0"/>
              </a:rPr>
              <a:t>ĐẾN VỚI BÀI HỌC NGÀY HÔM NAY!</a:t>
            </a:r>
            <a:endParaRPr lang="en-US" sz="6900" b="1" spc="634" dirty="0">
              <a:solidFill>
                <a:srgbClr val="E5CE4B"/>
              </a:solidFill>
              <a:latin typeface="Arial" panose="020B0604020202020204" pitchFamily="34" charset="0"/>
              <a:cs typeface="Arial" panose="020B0604020202020204" pitchFamily="34" charset="0"/>
            </a:endParaRPr>
          </a:p>
        </p:txBody>
      </p:sp>
      <p:pic>
        <p:nvPicPr>
          <p:cNvPr id="8" name="Picture 5"/>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444121" y="7481627"/>
            <a:ext cx="5044923" cy="2393289"/>
          </a:xfrm>
          <a:prstGeom prst="rect">
            <a:avLst/>
          </a:prstGeom>
        </p:spPr>
      </p:pic>
      <p:pic>
        <p:nvPicPr>
          <p:cNvPr id="9"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71528" y="8010503"/>
            <a:ext cx="7632933" cy="2238397"/>
          </a:xfrm>
          <a:prstGeom prst="rect">
            <a:avLst/>
          </a:prstGeom>
        </p:spPr>
      </p:pic>
      <p:pic>
        <p:nvPicPr>
          <p:cNvPr id="10"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44940" y="9017756"/>
            <a:ext cx="6844104" cy="1157033"/>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324600" y="4764515"/>
            <a:ext cx="6400247" cy="48525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137" y="0"/>
            <a:ext cx="8095945" cy="10287000"/>
          </a:xfrm>
          <a:prstGeom prst="rect">
            <a:avLst/>
          </a:prstGeom>
          <a:solidFill>
            <a:srgbClr val="FDCF60"/>
          </a:solidFill>
        </p:spPr>
      </p:sp>
      <p:grpSp>
        <p:nvGrpSpPr>
          <p:cNvPr id="6" name="Group 6"/>
          <p:cNvGrpSpPr/>
          <p:nvPr/>
        </p:nvGrpSpPr>
        <p:grpSpPr>
          <a:xfrm>
            <a:off x="-245137" y="445807"/>
            <a:ext cx="8095945" cy="4129361"/>
            <a:chOff x="-1951982" y="-1612137"/>
            <a:chExt cx="10794593" cy="5505815"/>
          </a:xfrm>
        </p:grpSpPr>
        <p:sp>
          <p:nvSpPr>
            <p:cNvPr id="7" name="TextBox 7"/>
            <p:cNvSpPr txBox="1"/>
            <p:nvPr/>
          </p:nvSpPr>
          <p:spPr>
            <a:xfrm>
              <a:off x="-1951982" y="1568255"/>
              <a:ext cx="10794593" cy="2325423"/>
            </a:xfrm>
            <a:prstGeom prst="rect">
              <a:avLst/>
            </a:prstGeom>
          </p:spPr>
          <p:txBody>
            <a:bodyPr wrap="square" lIns="0" tIns="0" rIns="0" bIns="0" rtlCol="0" anchor="t">
              <a:spAutoFit/>
            </a:bodyPr>
            <a:lstStyle/>
            <a:p>
              <a:pPr algn="ctr">
                <a:lnSpc>
                  <a:spcPts val="6800"/>
                </a:lnSpc>
              </a:pPr>
              <a:r>
                <a:rPr lang="en-US" sz="6000" b="1" dirty="0">
                  <a:solidFill>
                    <a:srgbClr val="0C45A6"/>
                  </a:solidFill>
                  <a:latin typeface="Arial" panose="020B0604020202020204" pitchFamily="34" charset="0"/>
                  <a:cs typeface="Arial" panose="020B0604020202020204" pitchFamily="34" charset="0"/>
                </a:rPr>
                <a:t>Thảo luận và </a:t>
              </a:r>
              <a:endParaRPr lang="en-US" sz="6000" b="1" dirty="0">
                <a:solidFill>
                  <a:srgbClr val="0C45A6"/>
                </a:solidFill>
                <a:latin typeface="Arial" panose="020B0604020202020204" pitchFamily="34" charset="0"/>
                <a:cs typeface="Arial" panose="020B0604020202020204" pitchFamily="34" charset="0"/>
              </a:endParaRPr>
            </a:p>
            <a:p>
              <a:pPr algn="ctr">
                <a:lnSpc>
                  <a:spcPts val="6800"/>
                </a:lnSpc>
              </a:pPr>
              <a:r>
                <a:rPr lang="en-US" sz="6000" b="1" dirty="0">
                  <a:solidFill>
                    <a:srgbClr val="0C45A6"/>
                  </a:solidFill>
                  <a:latin typeface="Arial" panose="020B0604020202020204" pitchFamily="34" charset="0"/>
                  <a:cs typeface="Arial" panose="020B0604020202020204" pitchFamily="34" charset="0"/>
                </a:rPr>
                <a:t>trả lời câu hỏi</a:t>
              </a:r>
              <a:endParaRPr lang="en-US" sz="6000" b="1" dirty="0">
                <a:solidFill>
                  <a:srgbClr val="0C45A6"/>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362164" y="-1612137"/>
              <a:ext cx="2166299" cy="2625816"/>
            </a:xfrm>
            <a:prstGeom prst="rect">
              <a:avLst/>
            </a:prstGeom>
          </p:spPr>
        </p:pic>
      </p:grpSp>
      <p:pic>
        <p:nvPicPr>
          <p:cNvPr id="15" name="Picture 6"/>
          <p:cNvPicPr>
            <a:picLocks noChangeAspect="1"/>
          </p:cNvPicPr>
          <p:nvPr/>
        </p:nvPicPr>
        <p:blipFill>
          <a:blip/>
          <a:srcRect/>
          <a:stretch>
            <a:fillRect/>
          </a:stretch>
        </p:blipFill>
        <p:spPr>
          <a:xfrm>
            <a:off x="914400" y="4991100"/>
            <a:ext cx="5728841" cy="4800600"/>
          </a:xfrm>
          <a:prstGeom prst="rect">
            <a:avLst/>
          </a:prstGeom>
        </p:spPr>
      </p:pic>
      <p:sp>
        <p:nvSpPr>
          <p:cNvPr id="16" name="Rectangle 15"/>
          <p:cNvSpPr/>
          <p:nvPr/>
        </p:nvSpPr>
        <p:spPr>
          <a:xfrm>
            <a:off x="7858065" y="2464509"/>
            <a:ext cx="9753600" cy="6376104"/>
          </a:xfrm>
          <a:prstGeom prst="rect">
            <a:avLst/>
          </a:prstGeom>
        </p:spPr>
        <p:txBody>
          <a:bodyPr wrap="square">
            <a:spAutoFit/>
          </a:bodyPr>
          <a:lstStyle/>
          <a:p>
            <a:pPr marL="685800" indent="-685800" algn="just">
              <a:lnSpc>
                <a:spcPts val="7000"/>
              </a:lnSpc>
              <a:buFont typeface="Arial" panose="020B0604020202020204" pitchFamily="34" charset="0"/>
              <a:buChar char="•"/>
            </a:pPr>
            <a:r>
              <a:rPr lang="nl-NL" sz="5000" dirty="0">
                <a:solidFill>
                  <a:srgbClr val="002060"/>
                </a:solidFill>
                <a:latin typeface="Arial" panose="020B0604020202020204" pitchFamily="34" charset="0"/>
                <a:ea typeface="Calibri" panose="020F0502020204030204" pitchFamily="34" charset="0"/>
                <a:cs typeface="Arial" panose="020B0604020202020204" pitchFamily="34" charset="0"/>
              </a:rPr>
              <a:t>Em hãy cho biết những việc làm của Khúc Thừa Dụ và Khúc Hạo để xây dựng nền tự chủ cho dân tộc?</a:t>
            </a:r>
            <a:endParaRPr lang="en-US" sz="5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Theo em, những việc làm của cha con Khúc Thừa Dụ có ý nghĩa như thế nào?</a:t>
            </a:r>
            <a:endParaRPr lang="en-US" sz="50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514600" y="495300"/>
            <a:ext cx="13792200" cy="9377240"/>
          </a:xfrm>
          <a:prstGeom prst="rect">
            <a:avLst/>
          </a:prstGeom>
          <a:ln>
            <a:noFill/>
          </a:ln>
          <a:effectLst>
            <a:softEdge rad="112500"/>
          </a:effectLst>
        </p:spPr>
      </p:pic>
      <p:pic>
        <p:nvPicPr>
          <p:cNvPr id="5" name="Graphic 4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5676824"/>
            <a:ext cx="1828800" cy="4419676"/>
          </a:xfrm>
          <a:prstGeom prst="rect">
            <a:avLst/>
          </a:prstGeom>
        </p:spPr>
      </p:pic>
      <p:pic>
        <p:nvPicPr>
          <p:cNvPr id="6" name="Graphic 4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143" y="7962900"/>
            <a:ext cx="3023149"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57200" y="2324100"/>
            <a:ext cx="2435257" cy="2362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609563" y="5999843"/>
            <a:ext cx="4656666" cy="4267200"/>
          </a:xfrm>
          <a:prstGeom prst="rect">
            <a:avLst/>
          </a:prstGeom>
        </p:spPr>
      </p:pic>
      <p:sp>
        <p:nvSpPr>
          <p:cNvPr id="5" name="Rectangle 4"/>
          <p:cNvSpPr/>
          <p:nvPr/>
        </p:nvSpPr>
        <p:spPr>
          <a:xfrm>
            <a:off x="3059371" y="2781300"/>
            <a:ext cx="12436204" cy="5399940"/>
          </a:xfrm>
          <a:prstGeom prst="rect">
            <a:avLst/>
          </a:prstGeom>
        </p:spPr>
        <p:txBody>
          <a:bodyPr wrap="square">
            <a:spAutoFit/>
          </a:bodyPr>
          <a:lstStyle/>
          <a:p>
            <a:pPr algn="just">
              <a:lnSpc>
                <a:spcPts val="7000"/>
              </a:lnSpc>
            </a:pPr>
            <a:r>
              <a:rPr lang="fr-FR" sz="5000" i="1" u="sng" dirty="0">
                <a:solidFill>
                  <a:srgbClr val="002060"/>
                </a:solidFill>
                <a:latin typeface="Arial" panose="020B0604020202020204" pitchFamily="34" charset="0"/>
                <a:ea typeface="Calibri" panose="020F0502020204030204" pitchFamily="34" charset="0"/>
                <a:cs typeface="Arial" panose="020B0604020202020204" pitchFamily="34" charset="0"/>
              </a:rPr>
              <a:t>Những việc làm của cha con Khúc Thừa Dụ có ý nghĩa: </a:t>
            </a:r>
            <a:endParaRPr lang="fr-FR" sz="5000" i="1" u="sng"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fr-FR" sz="5000" dirty="0" err="1">
                <a:solidFill>
                  <a:srgbClr val="002060"/>
                </a:solidFill>
                <a:latin typeface="Arial" panose="020B0604020202020204" pitchFamily="34" charset="0"/>
                <a:ea typeface="Calibri" panose="020F0502020204030204" pitchFamily="34" charset="0"/>
                <a:cs typeface="Arial" panose="020B0604020202020204" pitchFamily="34" charset="0"/>
              </a:rPr>
              <a:t>Xây</a:t>
            </a: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 dựng chính quyền tự chủ, độc lập với phong kiến phương Bắc cho </a:t>
            </a:r>
            <a:r>
              <a:rPr lang="fr-FR" sz="5000" dirty="0"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fr-FR" sz="5000" dirty="0" err="1">
                <a:solidFill>
                  <a:srgbClr val="002060"/>
                </a:solidFill>
                <a:latin typeface="Arial" panose="020B0604020202020204" pitchFamily="34" charset="0"/>
                <a:ea typeface="Calibri" panose="020F0502020204030204" pitchFamily="34" charset="0"/>
                <a:cs typeface="Arial" panose="020B0604020202020204" pitchFamily="34" charset="0"/>
              </a:rPr>
              <a:t>Việt</a:t>
            </a:r>
            <a:endParaRPr lang="fr-FR" sz="5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fr-FR" sz="5000" dirty="0" err="1">
                <a:solidFill>
                  <a:srgbClr val="002060"/>
                </a:solidFill>
                <a:latin typeface="Arial" panose="020B0604020202020204" pitchFamily="34" charset="0"/>
                <a:ea typeface="Calibri" panose="020F0502020204030204" pitchFamily="34" charset="0"/>
                <a:cs typeface="Arial" panose="020B0604020202020204" pitchFamily="34" charset="0"/>
              </a:rPr>
              <a:t>Chính</a:t>
            </a: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 quyền của riêng người Việt - do người Việt nắm giữ.</a:t>
            </a:r>
            <a:endParaRPr lang="en-US" sz="5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844139"/>
            <a:ext cx="16230600" cy="6414161"/>
            <a:chOff x="0" y="0"/>
            <a:chExt cx="12456187" cy="4922553"/>
          </a:xfrm>
        </p:grpSpPr>
        <p:sp>
          <p:nvSpPr>
            <p:cNvPr id="3" name="Freeform 3"/>
            <p:cNvSpPr/>
            <p:nvPr/>
          </p:nvSpPr>
          <p:spPr>
            <a:xfrm>
              <a:off x="0" y="0"/>
              <a:ext cx="12456187" cy="4922553"/>
            </a:xfrm>
            <a:custGeom>
              <a:avLst/>
              <a:gdLst/>
              <a:ahLst/>
              <a:cxnLst/>
              <a:rect l="l" t="t" r="r" b="b"/>
              <a:pathLst>
                <a:path w="12456187" h="4922553">
                  <a:moveTo>
                    <a:pt x="12331726" y="4922553"/>
                  </a:moveTo>
                  <a:lnTo>
                    <a:pt x="124460" y="4922553"/>
                  </a:lnTo>
                  <a:cubicBezTo>
                    <a:pt x="55880" y="4922553"/>
                    <a:pt x="0" y="4866673"/>
                    <a:pt x="0" y="4798093"/>
                  </a:cubicBezTo>
                  <a:lnTo>
                    <a:pt x="0" y="124460"/>
                  </a:lnTo>
                  <a:cubicBezTo>
                    <a:pt x="0" y="55880"/>
                    <a:pt x="55880" y="0"/>
                    <a:pt x="124460" y="0"/>
                  </a:cubicBezTo>
                  <a:lnTo>
                    <a:pt x="12331727" y="0"/>
                  </a:lnTo>
                  <a:cubicBezTo>
                    <a:pt x="12400307" y="0"/>
                    <a:pt x="12456187" y="55880"/>
                    <a:pt x="12456187" y="124460"/>
                  </a:cubicBezTo>
                  <a:lnTo>
                    <a:pt x="12456187" y="4798093"/>
                  </a:lnTo>
                  <a:cubicBezTo>
                    <a:pt x="12456187" y="4866673"/>
                    <a:pt x="12400307" y="4922553"/>
                    <a:pt x="12331727" y="4922553"/>
                  </a:cubicBezTo>
                  <a:close/>
                </a:path>
              </a:pathLst>
            </a:custGeom>
            <a:solidFill>
              <a:schemeClr val="accent6">
                <a:lumMod val="20000"/>
                <a:lumOff val="80000"/>
              </a:schemeClr>
            </a:solidFill>
          </p:spPr>
        </p:sp>
      </p:grpSp>
      <p:grpSp>
        <p:nvGrpSpPr>
          <p:cNvPr id="4" name="Group 4"/>
          <p:cNvGrpSpPr/>
          <p:nvPr/>
        </p:nvGrpSpPr>
        <p:grpSpPr>
          <a:xfrm>
            <a:off x="15453596" y="5600700"/>
            <a:ext cx="3043084" cy="5388127"/>
            <a:chOff x="0" y="0"/>
            <a:chExt cx="4057446" cy="7184169"/>
          </a:xfrm>
        </p:grpSpPr>
        <p:pic>
          <p:nvPicPr>
            <p:cNvPr id="5" name="Picture 5"/>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073677" y="0"/>
              <a:ext cx="1902086" cy="331587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180592"/>
              <a:ext cx="4057446" cy="5003577"/>
            </a:xfrm>
            <a:prstGeom prst="rect">
              <a:avLst/>
            </a:prstGeom>
          </p:spPr>
        </p:pic>
      </p:grpSp>
      <p:grpSp>
        <p:nvGrpSpPr>
          <p:cNvPr id="7" name="Group 7"/>
          <p:cNvGrpSpPr/>
          <p:nvPr/>
        </p:nvGrpSpPr>
        <p:grpSpPr>
          <a:xfrm>
            <a:off x="210771" y="8877300"/>
            <a:ext cx="1162071" cy="1141700"/>
            <a:chOff x="0" y="0"/>
            <a:chExt cx="1549428" cy="1522266"/>
          </a:xfrm>
        </p:grpSpPr>
        <p:grpSp>
          <p:nvGrpSpPr>
            <p:cNvPr id="8" name="Group 8"/>
            <p:cNvGrpSpPr/>
            <p:nvPr/>
          </p:nvGrpSpPr>
          <p:grpSpPr>
            <a:xfrm>
              <a:off x="0" y="0"/>
              <a:ext cx="1549428" cy="1522266"/>
              <a:chOff x="0" y="0"/>
              <a:chExt cx="3216910" cy="3160517"/>
            </a:xfrm>
          </p:grpSpPr>
          <p:sp>
            <p:nvSpPr>
              <p:cNvPr id="9" name="Freeform 9"/>
              <p:cNvSpPr/>
              <p:nvPr/>
            </p:nvSpPr>
            <p:spPr>
              <a:xfrm>
                <a:off x="19050" y="223520"/>
                <a:ext cx="3178810" cy="2929376"/>
              </a:xfrm>
              <a:custGeom>
                <a:avLst/>
                <a:gdLst/>
                <a:ahLst/>
                <a:cxnLst/>
                <a:rect l="l" t="t" r="r" b="b"/>
                <a:pathLst>
                  <a:path w="3178810" h="2929376">
                    <a:moveTo>
                      <a:pt x="0" y="11430"/>
                    </a:moveTo>
                    <a:cubicBezTo>
                      <a:pt x="0" y="11430"/>
                      <a:pt x="2540" y="340360"/>
                      <a:pt x="2540" y="749300"/>
                    </a:cubicBezTo>
                    <a:cubicBezTo>
                      <a:pt x="2540" y="1158039"/>
                      <a:pt x="7620" y="1748277"/>
                      <a:pt x="7620" y="2008627"/>
                    </a:cubicBezTo>
                    <a:cubicBezTo>
                      <a:pt x="7620" y="2202937"/>
                      <a:pt x="16510" y="2601717"/>
                      <a:pt x="21590" y="2793487"/>
                    </a:cubicBezTo>
                    <a:lnTo>
                      <a:pt x="130810" y="2907787"/>
                    </a:lnTo>
                    <a:cubicBezTo>
                      <a:pt x="275590" y="2915407"/>
                      <a:pt x="543560" y="2929377"/>
                      <a:pt x="793750" y="2929377"/>
                    </a:cubicBezTo>
                    <a:lnTo>
                      <a:pt x="3178810" y="2929377"/>
                    </a:lnTo>
                    <a:lnTo>
                      <a:pt x="3178810" y="693420"/>
                    </a:lnTo>
                    <a:cubicBezTo>
                      <a:pt x="3178810" y="318770"/>
                      <a:pt x="3169920" y="41910"/>
                      <a:pt x="3169920" y="41910"/>
                    </a:cubicBezTo>
                    <a:cubicBezTo>
                      <a:pt x="3014980" y="21590"/>
                      <a:pt x="2858770" y="11430"/>
                      <a:pt x="2701290" y="12700"/>
                    </a:cubicBezTo>
                    <a:cubicBezTo>
                      <a:pt x="2428240" y="12700"/>
                      <a:pt x="1179830" y="21590"/>
                      <a:pt x="929640" y="12700"/>
                    </a:cubicBezTo>
                    <a:cubicBezTo>
                      <a:pt x="594360" y="0"/>
                      <a:pt x="0" y="11430"/>
                      <a:pt x="0" y="11430"/>
                    </a:cubicBezTo>
                    <a:close/>
                  </a:path>
                </a:pathLst>
              </a:custGeom>
              <a:solidFill>
                <a:srgbClr val="FFFFFF"/>
              </a:solidFill>
            </p:spPr>
          </p:sp>
          <p:sp>
            <p:nvSpPr>
              <p:cNvPr id="10" name="Freeform 10"/>
              <p:cNvSpPr/>
              <p:nvPr/>
            </p:nvSpPr>
            <p:spPr>
              <a:xfrm>
                <a:off x="12700" y="217170"/>
                <a:ext cx="3191510" cy="2942077"/>
              </a:xfrm>
              <a:custGeom>
                <a:avLst/>
                <a:gdLst/>
                <a:ahLst/>
                <a:cxnLst/>
                <a:rect l="l" t="t" r="r" b="b"/>
                <a:pathLst>
                  <a:path w="3191510" h="2942077">
                    <a:moveTo>
                      <a:pt x="3191510" y="2942077"/>
                    </a:moveTo>
                    <a:lnTo>
                      <a:pt x="800100" y="2942077"/>
                    </a:lnTo>
                    <a:cubicBezTo>
                      <a:pt x="547370" y="2942077"/>
                      <a:pt x="270510" y="2928107"/>
                      <a:pt x="137160" y="2920487"/>
                    </a:cubicBezTo>
                    <a:lnTo>
                      <a:pt x="134620" y="2920487"/>
                    </a:lnTo>
                    <a:lnTo>
                      <a:pt x="21590" y="2802377"/>
                    </a:lnTo>
                    <a:lnTo>
                      <a:pt x="21590" y="2799837"/>
                    </a:lnTo>
                    <a:cubicBezTo>
                      <a:pt x="16510" y="2596637"/>
                      <a:pt x="7620" y="2202937"/>
                      <a:pt x="7620" y="2014977"/>
                    </a:cubicBezTo>
                    <a:cubicBezTo>
                      <a:pt x="7620" y="1899407"/>
                      <a:pt x="6350" y="1722877"/>
                      <a:pt x="5080" y="1518468"/>
                    </a:cubicBezTo>
                    <a:cubicBezTo>
                      <a:pt x="3810" y="1267186"/>
                      <a:pt x="2540" y="982908"/>
                      <a:pt x="2540" y="755650"/>
                    </a:cubicBezTo>
                    <a:cubicBezTo>
                      <a:pt x="2540" y="351790"/>
                      <a:pt x="0" y="21590"/>
                      <a:pt x="0" y="17780"/>
                    </a:cubicBezTo>
                    <a:lnTo>
                      <a:pt x="0" y="11430"/>
                    </a:lnTo>
                    <a:lnTo>
                      <a:pt x="6350" y="11430"/>
                    </a:lnTo>
                    <a:cubicBezTo>
                      <a:pt x="12700" y="11430"/>
                      <a:pt x="604520" y="0"/>
                      <a:pt x="935990" y="12700"/>
                    </a:cubicBezTo>
                    <a:cubicBezTo>
                      <a:pt x="1121410" y="19050"/>
                      <a:pt x="1852930" y="16510"/>
                      <a:pt x="2338070" y="13970"/>
                    </a:cubicBezTo>
                    <a:cubicBezTo>
                      <a:pt x="2503170" y="12700"/>
                      <a:pt x="2637790" y="12700"/>
                      <a:pt x="2707640" y="12700"/>
                    </a:cubicBezTo>
                    <a:cubicBezTo>
                      <a:pt x="2861310" y="11430"/>
                      <a:pt x="3020060" y="21590"/>
                      <a:pt x="3177540" y="41910"/>
                    </a:cubicBezTo>
                    <a:lnTo>
                      <a:pt x="3182620" y="43180"/>
                    </a:lnTo>
                    <a:lnTo>
                      <a:pt x="3182620" y="48260"/>
                    </a:lnTo>
                    <a:cubicBezTo>
                      <a:pt x="3182620" y="50800"/>
                      <a:pt x="3191510" y="328930"/>
                      <a:pt x="3191510" y="699770"/>
                    </a:cubicBezTo>
                    <a:lnTo>
                      <a:pt x="3191510" y="2942077"/>
                    </a:lnTo>
                    <a:close/>
                    <a:moveTo>
                      <a:pt x="139700" y="2907787"/>
                    </a:moveTo>
                    <a:cubicBezTo>
                      <a:pt x="273050" y="2915407"/>
                      <a:pt x="548640" y="2929377"/>
                      <a:pt x="800100" y="2929377"/>
                    </a:cubicBezTo>
                    <a:lnTo>
                      <a:pt x="3178810" y="2929377"/>
                    </a:lnTo>
                    <a:lnTo>
                      <a:pt x="3178810" y="699770"/>
                    </a:lnTo>
                    <a:cubicBezTo>
                      <a:pt x="3178810" y="358140"/>
                      <a:pt x="3171190" y="93980"/>
                      <a:pt x="3169920" y="53340"/>
                    </a:cubicBezTo>
                    <a:cubicBezTo>
                      <a:pt x="3014980" y="33020"/>
                      <a:pt x="2858770" y="24130"/>
                      <a:pt x="2707640" y="25400"/>
                    </a:cubicBezTo>
                    <a:cubicBezTo>
                      <a:pt x="2637790" y="25400"/>
                      <a:pt x="2503170" y="27940"/>
                      <a:pt x="2338070" y="26670"/>
                    </a:cubicBezTo>
                    <a:cubicBezTo>
                      <a:pt x="1828800" y="22860"/>
                      <a:pt x="1304290" y="22860"/>
                      <a:pt x="935990" y="25400"/>
                    </a:cubicBezTo>
                    <a:cubicBezTo>
                      <a:pt x="622300" y="27940"/>
                      <a:pt x="77470" y="22860"/>
                      <a:pt x="12700" y="24130"/>
                    </a:cubicBezTo>
                    <a:cubicBezTo>
                      <a:pt x="12700" y="71120"/>
                      <a:pt x="15240" y="382270"/>
                      <a:pt x="15240" y="755650"/>
                    </a:cubicBezTo>
                    <a:cubicBezTo>
                      <a:pt x="15240" y="982908"/>
                      <a:pt x="16510" y="1267186"/>
                      <a:pt x="17780" y="1518468"/>
                    </a:cubicBezTo>
                    <a:cubicBezTo>
                      <a:pt x="19050" y="1722877"/>
                      <a:pt x="20320" y="1899407"/>
                      <a:pt x="20320" y="2014977"/>
                    </a:cubicBezTo>
                    <a:cubicBezTo>
                      <a:pt x="20320" y="2201667"/>
                      <a:pt x="29210" y="2592827"/>
                      <a:pt x="34290" y="2797297"/>
                    </a:cubicBezTo>
                    <a:lnTo>
                      <a:pt x="139700" y="2907787"/>
                    </a:lnTo>
                    <a:close/>
                    <a:moveTo>
                      <a:pt x="139700" y="2907787"/>
                    </a:moveTo>
                    <a:lnTo>
                      <a:pt x="133350" y="2782057"/>
                    </a:lnTo>
                    <a:lnTo>
                      <a:pt x="34290" y="2796027"/>
                    </a:lnTo>
                    <a:lnTo>
                      <a:pt x="139700" y="2907787"/>
                    </a:lnTo>
                    <a:close/>
                  </a:path>
                </a:pathLst>
              </a:custGeom>
              <a:solidFill>
                <a:srgbClr val="000000"/>
              </a:solidFill>
            </p:spPr>
          </p:sp>
          <p:sp>
            <p:nvSpPr>
              <p:cNvPr id="11" name="Freeform 11"/>
              <p:cNvSpPr/>
              <p:nvPr/>
            </p:nvSpPr>
            <p:spPr>
              <a:xfrm>
                <a:off x="299720" y="19050"/>
                <a:ext cx="617220" cy="304800"/>
              </a:xfrm>
              <a:custGeom>
                <a:avLst/>
                <a:gdLst/>
                <a:ahLst/>
                <a:cxnLst/>
                <a:rect l="l" t="t" r="r" b="b"/>
                <a:pathLst>
                  <a:path w="617220" h="304800">
                    <a:moveTo>
                      <a:pt x="600710" y="0"/>
                    </a:moveTo>
                    <a:lnTo>
                      <a:pt x="617220" y="77470"/>
                    </a:lnTo>
                    <a:lnTo>
                      <a:pt x="600710" y="190500"/>
                    </a:lnTo>
                    <a:lnTo>
                      <a:pt x="589280" y="297180"/>
                    </a:lnTo>
                    <a:lnTo>
                      <a:pt x="5080" y="304800"/>
                    </a:lnTo>
                    <a:lnTo>
                      <a:pt x="5080" y="255270"/>
                    </a:lnTo>
                    <a:lnTo>
                      <a:pt x="16510" y="148590"/>
                    </a:lnTo>
                    <a:lnTo>
                      <a:pt x="0" y="21590"/>
                    </a:lnTo>
                    <a:lnTo>
                      <a:pt x="600710" y="0"/>
                    </a:lnTo>
                    <a:close/>
                  </a:path>
                </a:pathLst>
              </a:custGeom>
              <a:solidFill>
                <a:srgbClr val="000000"/>
              </a:solidFill>
            </p:spPr>
          </p:sp>
        </p:grpSp>
        <p:sp>
          <p:nvSpPr>
            <p:cNvPr id="12" name="TextBox 12"/>
            <p:cNvSpPr txBox="1"/>
            <p:nvPr/>
          </p:nvSpPr>
          <p:spPr>
            <a:xfrm>
              <a:off x="326931" y="280727"/>
              <a:ext cx="895567" cy="975351"/>
            </a:xfrm>
            <a:prstGeom prst="rect">
              <a:avLst/>
            </a:prstGeom>
          </p:spPr>
          <p:txBody>
            <a:bodyPr lIns="0" tIns="0" rIns="0" bIns="0" rtlCol="0" anchor="t">
              <a:spAutoFit/>
            </a:bodyPr>
            <a:lstStyle/>
            <a:p>
              <a:pPr marL="0" lvl="0" indent="0" algn="ctr">
                <a:lnSpc>
                  <a:spcPts val="5980"/>
                </a:lnSpc>
                <a:spcBef>
                  <a:spcPct val="0"/>
                </a:spcBef>
              </a:pPr>
              <a:r>
                <a:rPr lang="en-US" sz="4565" dirty="0">
                  <a:solidFill>
                    <a:srgbClr val="000000"/>
                  </a:solidFill>
                  <a:latin typeface="Public Sans"/>
                </a:rPr>
                <a:t>10</a:t>
              </a:r>
              <a:endParaRPr lang="en-US" sz="4565" dirty="0">
                <a:solidFill>
                  <a:srgbClr val="000000"/>
                </a:solidFill>
                <a:latin typeface="Public Sans"/>
              </a:endParaRPr>
            </a:p>
          </p:txBody>
        </p:sp>
      </p:grpSp>
      <p:grpSp>
        <p:nvGrpSpPr>
          <p:cNvPr id="13" name="Group 13"/>
          <p:cNvGrpSpPr/>
          <p:nvPr/>
        </p:nvGrpSpPr>
        <p:grpSpPr>
          <a:xfrm>
            <a:off x="1667486" y="8877300"/>
            <a:ext cx="1162071" cy="1141700"/>
            <a:chOff x="0" y="0"/>
            <a:chExt cx="1549428" cy="1522266"/>
          </a:xfrm>
        </p:grpSpPr>
        <p:grpSp>
          <p:nvGrpSpPr>
            <p:cNvPr id="14" name="Group 14"/>
            <p:cNvGrpSpPr/>
            <p:nvPr/>
          </p:nvGrpSpPr>
          <p:grpSpPr>
            <a:xfrm>
              <a:off x="0" y="0"/>
              <a:ext cx="1549428" cy="1522266"/>
              <a:chOff x="0" y="0"/>
              <a:chExt cx="3216910" cy="3160517"/>
            </a:xfrm>
          </p:grpSpPr>
          <p:sp>
            <p:nvSpPr>
              <p:cNvPr id="15" name="Freeform 15"/>
              <p:cNvSpPr/>
              <p:nvPr/>
            </p:nvSpPr>
            <p:spPr>
              <a:xfrm>
                <a:off x="19050" y="223520"/>
                <a:ext cx="3178810" cy="2929376"/>
              </a:xfrm>
              <a:custGeom>
                <a:avLst/>
                <a:gdLst/>
                <a:ahLst/>
                <a:cxnLst/>
                <a:rect l="l" t="t" r="r" b="b"/>
                <a:pathLst>
                  <a:path w="3178810" h="2929376">
                    <a:moveTo>
                      <a:pt x="0" y="11430"/>
                    </a:moveTo>
                    <a:cubicBezTo>
                      <a:pt x="0" y="11430"/>
                      <a:pt x="2540" y="340360"/>
                      <a:pt x="2540" y="749300"/>
                    </a:cubicBezTo>
                    <a:cubicBezTo>
                      <a:pt x="2540" y="1158039"/>
                      <a:pt x="7620" y="1748277"/>
                      <a:pt x="7620" y="2008627"/>
                    </a:cubicBezTo>
                    <a:cubicBezTo>
                      <a:pt x="7620" y="2202937"/>
                      <a:pt x="16510" y="2601717"/>
                      <a:pt x="21590" y="2793487"/>
                    </a:cubicBezTo>
                    <a:lnTo>
                      <a:pt x="130810" y="2907787"/>
                    </a:lnTo>
                    <a:cubicBezTo>
                      <a:pt x="275590" y="2915407"/>
                      <a:pt x="543560" y="2929377"/>
                      <a:pt x="793750" y="2929377"/>
                    </a:cubicBezTo>
                    <a:lnTo>
                      <a:pt x="3178810" y="2929377"/>
                    </a:lnTo>
                    <a:lnTo>
                      <a:pt x="3178810" y="693420"/>
                    </a:lnTo>
                    <a:cubicBezTo>
                      <a:pt x="3178810" y="318770"/>
                      <a:pt x="3169920" y="41910"/>
                      <a:pt x="3169920" y="41910"/>
                    </a:cubicBezTo>
                    <a:cubicBezTo>
                      <a:pt x="3014980" y="21590"/>
                      <a:pt x="2858770" y="11430"/>
                      <a:pt x="2701290" y="12700"/>
                    </a:cubicBezTo>
                    <a:cubicBezTo>
                      <a:pt x="2428240" y="12700"/>
                      <a:pt x="1179830" y="21590"/>
                      <a:pt x="929640" y="12700"/>
                    </a:cubicBezTo>
                    <a:cubicBezTo>
                      <a:pt x="594360" y="0"/>
                      <a:pt x="0" y="11430"/>
                      <a:pt x="0" y="11430"/>
                    </a:cubicBezTo>
                    <a:close/>
                  </a:path>
                </a:pathLst>
              </a:custGeom>
              <a:solidFill>
                <a:srgbClr val="FFFFFF"/>
              </a:solidFill>
            </p:spPr>
          </p:sp>
          <p:sp>
            <p:nvSpPr>
              <p:cNvPr id="16" name="Freeform 16"/>
              <p:cNvSpPr/>
              <p:nvPr/>
            </p:nvSpPr>
            <p:spPr>
              <a:xfrm>
                <a:off x="12700" y="217170"/>
                <a:ext cx="3191510" cy="2942077"/>
              </a:xfrm>
              <a:custGeom>
                <a:avLst/>
                <a:gdLst/>
                <a:ahLst/>
                <a:cxnLst/>
                <a:rect l="l" t="t" r="r" b="b"/>
                <a:pathLst>
                  <a:path w="3191510" h="2942077">
                    <a:moveTo>
                      <a:pt x="3191510" y="2942077"/>
                    </a:moveTo>
                    <a:lnTo>
                      <a:pt x="800100" y="2942077"/>
                    </a:lnTo>
                    <a:cubicBezTo>
                      <a:pt x="547370" y="2942077"/>
                      <a:pt x="270510" y="2928107"/>
                      <a:pt x="137160" y="2920487"/>
                    </a:cubicBezTo>
                    <a:lnTo>
                      <a:pt x="134620" y="2920487"/>
                    </a:lnTo>
                    <a:lnTo>
                      <a:pt x="21590" y="2802377"/>
                    </a:lnTo>
                    <a:lnTo>
                      <a:pt x="21590" y="2799837"/>
                    </a:lnTo>
                    <a:cubicBezTo>
                      <a:pt x="16510" y="2596637"/>
                      <a:pt x="7620" y="2202937"/>
                      <a:pt x="7620" y="2014977"/>
                    </a:cubicBezTo>
                    <a:cubicBezTo>
                      <a:pt x="7620" y="1899407"/>
                      <a:pt x="6350" y="1722877"/>
                      <a:pt x="5080" y="1518468"/>
                    </a:cubicBezTo>
                    <a:cubicBezTo>
                      <a:pt x="3810" y="1267186"/>
                      <a:pt x="2540" y="982908"/>
                      <a:pt x="2540" y="755650"/>
                    </a:cubicBezTo>
                    <a:cubicBezTo>
                      <a:pt x="2540" y="351790"/>
                      <a:pt x="0" y="21590"/>
                      <a:pt x="0" y="17780"/>
                    </a:cubicBezTo>
                    <a:lnTo>
                      <a:pt x="0" y="11430"/>
                    </a:lnTo>
                    <a:lnTo>
                      <a:pt x="6350" y="11430"/>
                    </a:lnTo>
                    <a:cubicBezTo>
                      <a:pt x="12700" y="11430"/>
                      <a:pt x="604520" y="0"/>
                      <a:pt x="935990" y="12700"/>
                    </a:cubicBezTo>
                    <a:cubicBezTo>
                      <a:pt x="1121410" y="19050"/>
                      <a:pt x="1852930" y="16510"/>
                      <a:pt x="2338070" y="13970"/>
                    </a:cubicBezTo>
                    <a:cubicBezTo>
                      <a:pt x="2503170" y="12700"/>
                      <a:pt x="2637790" y="12700"/>
                      <a:pt x="2707640" y="12700"/>
                    </a:cubicBezTo>
                    <a:cubicBezTo>
                      <a:pt x="2861310" y="11430"/>
                      <a:pt x="3020060" y="21590"/>
                      <a:pt x="3177540" y="41910"/>
                    </a:cubicBezTo>
                    <a:lnTo>
                      <a:pt x="3182620" y="43180"/>
                    </a:lnTo>
                    <a:lnTo>
                      <a:pt x="3182620" y="48260"/>
                    </a:lnTo>
                    <a:cubicBezTo>
                      <a:pt x="3182620" y="50800"/>
                      <a:pt x="3191510" y="328930"/>
                      <a:pt x="3191510" y="699770"/>
                    </a:cubicBezTo>
                    <a:lnTo>
                      <a:pt x="3191510" y="2942077"/>
                    </a:lnTo>
                    <a:close/>
                    <a:moveTo>
                      <a:pt x="139700" y="2907787"/>
                    </a:moveTo>
                    <a:cubicBezTo>
                      <a:pt x="273050" y="2915407"/>
                      <a:pt x="548640" y="2929377"/>
                      <a:pt x="800100" y="2929377"/>
                    </a:cubicBezTo>
                    <a:lnTo>
                      <a:pt x="3178810" y="2929377"/>
                    </a:lnTo>
                    <a:lnTo>
                      <a:pt x="3178810" y="699770"/>
                    </a:lnTo>
                    <a:cubicBezTo>
                      <a:pt x="3178810" y="358140"/>
                      <a:pt x="3171190" y="93980"/>
                      <a:pt x="3169920" y="53340"/>
                    </a:cubicBezTo>
                    <a:cubicBezTo>
                      <a:pt x="3014980" y="33020"/>
                      <a:pt x="2858770" y="24130"/>
                      <a:pt x="2707640" y="25400"/>
                    </a:cubicBezTo>
                    <a:cubicBezTo>
                      <a:pt x="2637790" y="25400"/>
                      <a:pt x="2503170" y="27940"/>
                      <a:pt x="2338070" y="26670"/>
                    </a:cubicBezTo>
                    <a:cubicBezTo>
                      <a:pt x="1828800" y="22860"/>
                      <a:pt x="1304290" y="22860"/>
                      <a:pt x="935990" y="25400"/>
                    </a:cubicBezTo>
                    <a:cubicBezTo>
                      <a:pt x="622300" y="27940"/>
                      <a:pt x="77470" y="22860"/>
                      <a:pt x="12700" y="24130"/>
                    </a:cubicBezTo>
                    <a:cubicBezTo>
                      <a:pt x="12700" y="71120"/>
                      <a:pt x="15240" y="382270"/>
                      <a:pt x="15240" y="755650"/>
                    </a:cubicBezTo>
                    <a:cubicBezTo>
                      <a:pt x="15240" y="982908"/>
                      <a:pt x="16510" y="1267186"/>
                      <a:pt x="17780" y="1518468"/>
                    </a:cubicBezTo>
                    <a:cubicBezTo>
                      <a:pt x="19050" y="1722877"/>
                      <a:pt x="20320" y="1899407"/>
                      <a:pt x="20320" y="2014977"/>
                    </a:cubicBezTo>
                    <a:cubicBezTo>
                      <a:pt x="20320" y="2201667"/>
                      <a:pt x="29210" y="2592827"/>
                      <a:pt x="34290" y="2797297"/>
                    </a:cubicBezTo>
                    <a:lnTo>
                      <a:pt x="139700" y="2907787"/>
                    </a:lnTo>
                    <a:close/>
                    <a:moveTo>
                      <a:pt x="139700" y="2907787"/>
                    </a:moveTo>
                    <a:lnTo>
                      <a:pt x="133350" y="2782057"/>
                    </a:lnTo>
                    <a:lnTo>
                      <a:pt x="34290" y="2796027"/>
                    </a:lnTo>
                    <a:lnTo>
                      <a:pt x="139700" y="2907787"/>
                    </a:lnTo>
                    <a:close/>
                  </a:path>
                </a:pathLst>
              </a:custGeom>
              <a:solidFill>
                <a:srgbClr val="000000"/>
              </a:solidFill>
            </p:spPr>
          </p:sp>
          <p:sp>
            <p:nvSpPr>
              <p:cNvPr id="17" name="Freeform 17"/>
              <p:cNvSpPr/>
              <p:nvPr/>
            </p:nvSpPr>
            <p:spPr>
              <a:xfrm>
                <a:off x="299720" y="19050"/>
                <a:ext cx="617220" cy="304800"/>
              </a:xfrm>
              <a:custGeom>
                <a:avLst/>
                <a:gdLst/>
                <a:ahLst/>
                <a:cxnLst/>
                <a:rect l="l" t="t" r="r" b="b"/>
                <a:pathLst>
                  <a:path w="617220" h="304800">
                    <a:moveTo>
                      <a:pt x="600710" y="0"/>
                    </a:moveTo>
                    <a:lnTo>
                      <a:pt x="617220" y="77470"/>
                    </a:lnTo>
                    <a:lnTo>
                      <a:pt x="600710" y="190500"/>
                    </a:lnTo>
                    <a:lnTo>
                      <a:pt x="589280" y="297180"/>
                    </a:lnTo>
                    <a:lnTo>
                      <a:pt x="5080" y="304800"/>
                    </a:lnTo>
                    <a:lnTo>
                      <a:pt x="5080" y="255270"/>
                    </a:lnTo>
                    <a:lnTo>
                      <a:pt x="16510" y="148590"/>
                    </a:lnTo>
                    <a:lnTo>
                      <a:pt x="0" y="21590"/>
                    </a:lnTo>
                    <a:lnTo>
                      <a:pt x="600710" y="0"/>
                    </a:lnTo>
                    <a:close/>
                  </a:path>
                </a:pathLst>
              </a:custGeom>
              <a:solidFill>
                <a:srgbClr val="000000"/>
              </a:solidFill>
            </p:spPr>
          </p:sp>
        </p:grpSp>
        <p:sp>
          <p:nvSpPr>
            <p:cNvPr id="18" name="TextBox 18"/>
            <p:cNvSpPr txBox="1"/>
            <p:nvPr/>
          </p:nvSpPr>
          <p:spPr>
            <a:xfrm>
              <a:off x="326931" y="280727"/>
              <a:ext cx="895567" cy="975351"/>
            </a:xfrm>
            <a:prstGeom prst="rect">
              <a:avLst/>
            </a:prstGeom>
          </p:spPr>
          <p:txBody>
            <a:bodyPr lIns="0" tIns="0" rIns="0" bIns="0" rtlCol="0" anchor="t">
              <a:spAutoFit/>
            </a:bodyPr>
            <a:lstStyle/>
            <a:p>
              <a:pPr marL="0" lvl="0" indent="0" algn="ctr">
                <a:lnSpc>
                  <a:spcPts val="5980"/>
                </a:lnSpc>
                <a:spcBef>
                  <a:spcPct val="0"/>
                </a:spcBef>
              </a:pPr>
              <a:r>
                <a:rPr lang="en-US" sz="4565">
                  <a:solidFill>
                    <a:srgbClr val="000000"/>
                  </a:solidFill>
                  <a:latin typeface="Public Sans"/>
                </a:rPr>
                <a:t>10</a:t>
              </a:r>
              <a:endParaRPr lang="en-US" sz="4565">
                <a:solidFill>
                  <a:srgbClr val="000000"/>
                </a:solidFill>
                <a:latin typeface="Public Sans"/>
              </a:endParaRPr>
            </a:p>
          </p:txBody>
        </p:sp>
      </p:grpSp>
      <p:grpSp>
        <p:nvGrpSpPr>
          <p:cNvPr id="19" name="Group 19"/>
          <p:cNvGrpSpPr/>
          <p:nvPr/>
        </p:nvGrpSpPr>
        <p:grpSpPr>
          <a:xfrm>
            <a:off x="3124200" y="8877300"/>
            <a:ext cx="1162071" cy="1141700"/>
            <a:chOff x="0" y="0"/>
            <a:chExt cx="1549428" cy="1522266"/>
          </a:xfrm>
        </p:grpSpPr>
        <p:grpSp>
          <p:nvGrpSpPr>
            <p:cNvPr id="20" name="Group 20"/>
            <p:cNvGrpSpPr/>
            <p:nvPr/>
          </p:nvGrpSpPr>
          <p:grpSpPr>
            <a:xfrm>
              <a:off x="0" y="0"/>
              <a:ext cx="1549428" cy="1522266"/>
              <a:chOff x="0" y="0"/>
              <a:chExt cx="3216910" cy="3160517"/>
            </a:xfrm>
          </p:grpSpPr>
          <p:sp>
            <p:nvSpPr>
              <p:cNvPr id="21" name="Freeform 21"/>
              <p:cNvSpPr/>
              <p:nvPr/>
            </p:nvSpPr>
            <p:spPr>
              <a:xfrm>
                <a:off x="19050" y="223520"/>
                <a:ext cx="3178810" cy="2929376"/>
              </a:xfrm>
              <a:custGeom>
                <a:avLst/>
                <a:gdLst/>
                <a:ahLst/>
                <a:cxnLst/>
                <a:rect l="l" t="t" r="r" b="b"/>
                <a:pathLst>
                  <a:path w="3178810" h="2929376">
                    <a:moveTo>
                      <a:pt x="0" y="11430"/>
                    </a:moveTo>
                    <a:cubicBezTo>
                      <a:pt x="0" y="11430"/>
                      <a:pt x="2540" y="340360"/>
                      <a:pt x="2540" y="749300"/>
                    </a:cubicBezTo>
                    <a:cubicBezTo>
                      <a:pt x="2540" y="1158039"/>
                      <a:pt x="7620" y="1748277"/>
                      <a:pt x="7620" y="2008627"/>
                    </a:cubicBezTo>
                    <a:cubicBezTo>
                      <a:pt x="7620" y="2202937"/>
                      <a:pt x="16510" y="2601717"/>
                      <a:pt x="21590" y="2793487"/>
                    </a:cubicBezTo>
                    <a:lnTo>
                      <a:pt x="130810" y="2907787"/>
                    </a:lnTo>
                    <a:cubicBezTo>
                      <a:pt x="275590" y="2915407"/>
                      <a:pt x="543560" y="2929377"/>
                      <a:pt x="793750" y="2929377"/>
                    </a:cubicBezTo>
                    <a:lnTo>
                      <a:pt x="3178810" y="2929377"/>
                    </a:lnTo>
                    <a:lnTo>
                      <a:pt x="3178810" y="693420"/>
                    </a:lnTo>
                    <a:cubicBezTo>
                      <a:pt x="3178810" y="318770"/>
                      <a:pt x="3169920" y="41910"/>
                      <a:pt x="3169920" y="41910"/>
                    </a:cubicBezTo>
                    <a:cubicBezTo>
                      <a:pt x="3014980" y="21590"/>
                      <a:pt x="2858770" y="11430"/>
                      <a:pt x="2701290" y="12700"/>
                    </a:cubicBezTo>
                    <a:cubicBezTo>
                      <a:pt x="2428240" y="12700"/>
                      <a:pt x="1179830" y="21590"/>
                      <a:pt x="929640" y="12700"/>
                    </a:cubicBezTo>
                    <a:cubicBezTo>
                      <a:pt x="594360" y="0"/>
                      <a:pt x="0" y="11430"/>
                      <a:pt x="0" y="11430"/>
                    </a:cubicBezTo>
                    <a:close/>
                  </a:path>
                </a:pathLst>
              </a:custGeom>
              <a:solidFill>
                <a:srgbClr val="FFFFFF"/>
              </a:solidFill>
            </p:spPr>
          </p:sp>
          <p:sp>
            <p:nvSpPr>
              <p:cNvPr id="22" name="Freeform 22"/>
              <p:cNvSpPr/>
              <p:nvPr/>
            </p:nvSpPr>
            <p:spPr>
              <a:xfrm>
                <a:off x="12700" y="217170"/>
                <a:ext cx="3191510" cy="2942077"/>
              </a:xfrm>
              <a:custGeom>
                <a:avLst/>
                <a:gdLst/>
                <a:ahLst/>
                <a:cxnLst/>
                <a:rect l="l" t="t" r="r" b="b"/>
                <a:pathLst>
                  <a:path w="3191510" h="2942077">
                    <a:moveTo>
                      <a:pt x="3191510" y="2942077"/>
                    </a:moveTo>
                    <a:lnTo>
                      <a:pt x="800100" y="2942077"/>
                    </a:lnTo>
                    <a:cubicBezTo>
                      <a:pt x="547370" y="2942077"/>
                      <a:pt x="270510" y="2928107"/>
                      <a:pt x="137160" y="2920487"/>
                    </a:cubicBezTo>
                    <a:lnTo>
                      <a:pt x="134620" y="2920487"/>
                    </a:lnTo>
                    <a:lnTo>
                      <a:pt x="21590" y="2802377"/>
                    </a:lnTo>
                    <a:lnTo>
                      <a:pt x="21590" y="2799837"/>
                    </a:lnTo>
                    <a:cubicBezTo>
                      <a:pt x="16510" y="2596637"/>
                      <a:pt x="7620" y="2202937"/>
                      <a:pt x="7620" y="2014977"/>
                    </a:cubicBezTo>
                    <a:cubicBezTo>
                      <a:pt x="7620" y="1899407"/>
                      <a:pt x="6350" y="1722877"/>
                      <a:pt x="5080" y="1518468"/>
                    </a:cubicBezTo>
                    <a:cubicBezTo>
                      <a:pt x="3810" y="1267186"/>
                      <a:pt x="2540" y="982908"/>
                      <a:pt x="2540" y="755650"/>
                    </a:cubicBezTo>
                    <a:cubicBezTo>
                      <a:pt x="2540" y="351790"/>
                      <a:pt x="0" y="21590"/>
                      <a:pt x="0" y="17780"/>
                    </a:cubicBezTo>
                    <a:lnTo>
                      <a:pt x="0" y="11430"/>
                    </a:lnTo>
                    <a:lnTo>
                      <a:pt x="6350" y="11430"/>
                    </a:lnTo>
                    <a:cubicBezTo>
                      <a:pt x="12700" y="11430"/>
                      <a:pt x="604520" y="0"/>
                      <a:pt x="935990" y="12700"/>
                    </a:cubicBezTo>
                    <a:cubicBezTo>
                      <a:pt x="1121410" y="19050"/>
                      <a:pt x="1852930" y="16510"/>
                      <a:pt x="2338070" y="13970"/>
                    </a:cubicBezTo>
                    <a:cubicBezTo>
                      <a:pt x="2503170" y="12700"/>
                      <a:pt x="2637790" y="12700"/>
                      <a:pt x="2707640" y="12700"/>
                    </a:cubicBezTo>
                    <a:cubicBezTo>
                      <a:pt x="2861310" y="11430"/>
                      <a:pt x="3020060" y="21590"/>
                      <a:pt x="3177540" y="41910"/>
                    </a:cubicBezTo>
                    <a:lnTo>
                      <a:pt x="3182620" y="43180"/>
                    </a:lnTo>
                    <a:lnTo>
                      <a:pt x="3182620" y="48260"/>
                    </a:lnTo>
                    <a:cubicBezTo>
                      <a:pt x="3182620" y="50800"/>
                      <a:pt x="3191510" y="328930"/>
                      <a:pt x="3191510" y="699770"/>
                    </a:cubicBezTo>
                    <a:lnTo>
                      <a:pt x="3191510" y="2942077"/>
                    </a:lnTo>
                    <a:close/>
                    <a:moveTo>
                      <a:pt x="139700" y="2907787"/>
                    </a:moveTo>
                    <a:cubicBezTo>
                      <a:pt x="273050" y="2915407"/>
                      <a:pt x="548640" y="2929377"/>
                      <a:pt x="800100" y="2929377"/>
                    </a:cubicBezTo>
                    <a:lnTo>
                      <a:pt x="3178810" y="2929377"/>
                    </a:lnTo>
                    <a:lnTo>
                      <a:pt x="3178810" y="699770"/>
                    </a:lnTo>
                    <a:cubicBezTo>
                      <a:pt x="3178810" y="358140"/>
                      <a:pt x="3171190" y="93980"/>
                      <a:pt x="3169920" y="53340"/>
                    </a:cubicBezTo>
                    <a:cubicBezTo>
                      <a:pt x="3014980" y="33020"/>
                      <a:pt x="2858770" y="24130"/>
                      <a:pt x="2707640" y="25400"/>
                    </a:cubicBezTo>
                    <a:cubicBezTo>
                      <a:pt x="2637790" y="25400"/>
                      <a:pt x="2503170" y="27940"/>
                      <a:pt x="2338070" y="26670"/>
                    </a:cubicBezTo>
                    <a:cubicBezTo>
                      <a:pt x="1828800" y="22860"/>
                      <a:pt x="1304290" y="22860"/>
                      <a:pt x="935990" y="25400"/>
                    </a:cubicBezTo>
                    <a:cubicBezTo>
                      <a:pt x="622300" y="27940"/>
                      <a:pt x="77470" y="22860"/>
                      <a:pt x="12700" y="24130"/>
                    </a:cubicBezTo>
                    <a:cubicBezTo>
                      <a:pt x="12700" y="71120"/>
                      <a:pt x="15240" y="382270"/>
                      <a:pt x="15240" y="755650"/>
                    </a:cubicBezTo>
                    <a:cubicBezTo>
                      <a:pt x="15240" y="982908"/>
                      <a:pt x="16510" y="1267186"/>
                      <a:pt x="17780" y="1518468"/>
                    </a:cubicBezTo>
                    <a:cubicBezTo>
                      <a:pt x="19050" y="1722877"/>
                      <a:pt x="20320" y="1899407"/>
                      <a:pt x="20320" y="2014977"/>
                    </a:cubicBezTo>
                    <a:cubicBezTo>
                      <a:pt x="20320" y="2201667"/>
                      <a:pt x="29210" y="2592827"/>
                      <a:pt x="34290" y="2797297"/>
                    </a:cubicBezTo>
                    <a:lnTo>
                      <a:pt x="139700" y="2907787"/>
                    </a:lnTo>
                    <a:close/>
                    <a:moveTo>
                      <a:pt x="139700" y="2907787"/>
                    </a:moveTo>
                    <a:lnTo>
                      <a:pt x="133350" y="2782057"/>
                    </a:lnTo>
                    <a:lnTo>
                      <a:pt x="34290" y="2796027"/>
                    </a:lnTo>
                    <a:lnTo>
                      <a:pt x="139700" y="2907787"/>
                    </a:lnTo>
                    <a:close/>
                  </a:path>
                </a:pathLst>
              </a:custGeom>
              <a:solidFill>
                <a:srgbClr val="000000"/>
              </a:solidFill>
            </p:spPr>
          </p:sp>
          <p:sp>
            <p:nvSpPr>
              <p:cNvPr id="23" name="Freeform 23"/>
              <p:cNvSpPr/>
              <p:nvPr/>
            </p:nvSpPr>
            <p:spPr>
              <a:xfrm>
                <a:off x="299720" y="19050"/>
                <a:ext cx="617220" cy="304800"/>
              </a:xfrm>
              <a:custGeom>
                <a:avLst/>
                <a:gdLst/>
                <a:ahLst/>
                <a:cxnLst/>
                <a:rect l="l" t="t" r="r" b="b"/>
                <a:pathLst>
                  <a:path w="617220" h="304800">
                    <a:moveTo>
                      <a:pt x="600710" y="0"/>
                    </a:moveTo>
                    <a:lnTo>
                      <a:pt x="617220" y="77470"/>
                    </a:lnTo>
                    <a:lnTo>
                      <a:pt x="600710" y="190500"/>
                    </a:lnTo>
                    <a:lnTo>
                      <a:pt x="589280" y="297180"/>
                    </a:lnTo>
                    <a:lnTo>
                      <a:pt x="5080" y="304800"/>
                    </a:lnTo>
                    <a:lnTo>
                      <a:pt x="5080" y="255270"/>
                    </a:lnTo>
                    <a:lnTo>
                      <a:pt x="16510" y="148590"/>
                    </a:lnTo>
                    <a:lnTo>
                      <a:pt x="0" y="21590"/>
                    </a:lnTo>
                    <a:lnTo>
                      <a:pt x="600710" y="0"/>
                    </a:lnTo>
                    <a:close/>
                  </a:path>
                </a:pathLst>
              </a:custGeom>
              <a:solidFill>
                <a:srgbClr val="000000"/>
              </a:solidFill>
            </p:spPr>
          </p:sp>
        </p:grpSp>
        <p:sp>
          <p:nvSpPr>
            <p:cNvPr id="24" name="TextBox 24"/>
            <p:cNvSpPr txBox="1"/>
            <p:nvPr/>
          </p:nvSpPr>
          <p:spPr>
            <a:xfrm>
              <a:off x="326931" y="280727"/>
              <a:ext cx="895567" cy="975351"/>
            </a:xfrm>
            <a:prstGeom prst="rect">
              <a:avLst/>
            </a:prstGeom>
          </p:spPr>
          <p:txBody>
            <a:bodyPr lIns="0" tIns="0" rIns="0" bIns="0" rtlCol="0" anchor="t">
              <a:spAutoFit/>
            </a:bodyPr>
            <a:lstStyle/>
            <a:p>
              <a:pPr marL="0" lvl="0" indent="0" algn="ctr">
                <a:lnSpc>
                  <a:spcPts val="5980"/>
                </a:lnSpc>
                <a:spcBef>
                  <a:spcPct val="0"/>
                </a:spcBef>
              </a:pPr>
              <a:r>
                <a:rPr lang="en-US" sz="4565">
                  <a:solidFill>
                    <a:srgbClr val="000000"/>
                  </a:solidFill>
                  <a:latin typeface="Public Sans"/>
                </a:rPr>
                <a:t>10</a:t>
              </a:r>
              <a:endParaRPr lang="en-US" sz="4565">
                <a:solidFill>
                  <a:srgbClr val="000000"/>
                </a:solidFill>
                <a:latin typeface="Public Sans"/>
              </a:endParaRPr>
            </a:p>
          </p:txBody>
        </p:sp>
      </p:grpSp>
      <p:sp>
        <p:nvSpPr>
          <p:cNvPr id="25" name="TextBox 25"/>
          <p:cNvSpPr txBox="1"/>
          <p:nvPr/>
        </p:nvSpPr>
        <p:spPr>
          <a:xfrm>
            <a:off x="0" y="964777"/>
            <a:ext cx="18288000" cy="1888594"/>
          </a:xfrm>
          <a:prstGeom prst="rect">
            <a:avLst/>
          </a:prstGeom>
        </p:spPr>
        <p:txBody>
          <a:bodyPr wrap="square" lIns="0" tIns="0" rIns="0" bIns="0" rtlCol="0" anchor="t">
            <a:spAutoFit/>
          </a:bodyPr>
          <a:lstStyle/>
          <a:p>
            <a:pPr marL="0" lvl="0" indent="0" algn="ctr">
              <a:lnSpc>
                <a:spcPts val="7700"/>
              </a:lnSpc>
            </a:pPr>
            <a:r>
              <a:rPr lang="en-US" sz="5500" b="1" dirty="0">
                <a:solidFill>
                  <a:srgbClr val="000000"/>
                </a:solidFill>
                <a:latin typeface="Arial" panose="020B0604020202020204" pitchFamily="34" charset="0"/>
                <a:cs typeface="Arial" panose="020B0604020202020204" pitchFamily="34" charset="0"/>
              </a:rPr>
              <a:t>2. DƯƠNG ĐÌNH NGHỆ CHỐNG QUÂN</a:t>
            </a:r>
            <a:endParaRPr lang="en-US" sz="5500" b="1" dirty="0">
              <a:solidFill>
                <a:srgbClr val="000000"/>
              </a:solidFill>
              <a:latin typeface="Arial" panose="020B0604020202020204" pitchFamily="34" charset="0"/>
              <a:cs typeface="Arial" panose="020B0604020202020204" pitchFamily="34" charset="0"/>
            </a:endParaRPr>
          </a:p>
          <a:p>
            <a:pPr marL="0" lvl="0" indent="0" algn="ctr">
              <a:lnSpc>
                <a:spcPts val="7700"/>
              </a:lnSpc>
            </a:pPr>
            <a:r>
              <a:rPr lang="en-US" sz="5500" b="1" dirty="0">
                <a:solidFill>
                  <a:srgbClr val="000000"/>
                </a:solidFill>
                <a:latin typeface="Arial" panose="020B0604020202020204" pitchFamily="34" charset="0"/>
                <a:cs typeface="Arial" panose="020B0604020202020204" pitchFamily="34" charset="0"/>
              </a:rPr>
              <a:t> NAM HÁN, CỦNG CỐ NỀN TỰ CHỦ</a:t>
            </a:r>
            <a:endParaRPr lang="en-US" sz="5500" b="1" dirty="0">
              <a:solidFill>
                <a:srgbClr val="000000"/>
              </a:solidFill>
              <a:latin typeface="Arial" panose="020B0604020202020204" pitchFamily="34" charset="0"/>
              <a:cs typeface="Arial" panose="020B0604020202020204" pitchFamily="34" charset="0"/>
            </a:endParaRPr>
          </a:p>
        </p:txBody>
      </p:sp>
      <p:sp>
        <p:nvSpPr>
          <p:cNvPr id="27" name="Rectangle 26"/>
          <p:cNvSpPr/>
          <p:nvPr/>
        </p:nvSpPr>
        <p:spPr>
          <a:xfrm>
            <a:off x="1928700" y="3287354"/>
            <a:ext cx="14430600" cy="5399940"/>
          </a:xfrm>
          <a:prstGeom prst="rect">
            <a:avLst/>
          </a:prstGeom>
        </p:spPr>
        <p:txBody>
          <a:bodyPr wrap="square">
            <a:spAutoFit/>
          </a:bodyPr>
          <a:lstStyle/>
          <a:p>
            <a:pPr marL="685800" indent="-685800" algn="just">
              <a:lnSpc>
                <a:spcPts val="7000"/>
              </a:lnSpc>
              <a:buFont typeface="Arial" panose="020B0604020202020204" pitchFamily="34" charset="0"/>
              <a:buChar char="•"/>
            </a:pPr>
            <a:r>
              <a:rPr lang="nl-NL" sz="5000" dirty="0">
                <a:solidFill>
                  <a:srgbClr val="002060"/>
                </a:solidFill>
                <a:latin typeface="Arial" panose="020B0604020202020204" pitchFamily="34" charset="0"/>
                <a:ea typeface="Calibri" panose="020F0502020204030204" pitchFamily="34" charset="0"/>
                <a:cs typeface="Arial" panose="020B0604020202020204" pitchFamily="34" charset="0"/>
              </a:rPr>
              <a:t>Phong kiến phương Bắc vẫn chưa từ bỏ ý định thống trị. Nhà Nam Hán tiến sang đánh nước ta vào mùa thu năm 930. </a:t>
            </a:r>
            <a:endParaRPr lang="nl-NL" sz="5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nl-NL" sz="5000" dirty="0">
                <a:solidFill>
                  <a:srgbClr val="002060"/>
                </a:solidFill>
                <a:latin typeface="Arial" panose="020B0604020202020204" pitchFamily="34" charset="0"/>
                <a:ea typeface="Calibri" panose="020F0502020204030204" pitchFamily="34" charset="0"/>
                <a:cs typeface="Arial" panose="020B0604020202020204" pitchFamily="34" charset="0"/>
              </a:rPr>
              <a:t>Dương Đình Nghệ - một vị tướng của Khúc Hạo, lãnh đạo nhân dân ta tiếp tục đấu tranh chống Nam Hán. </a:t>
            </a:r>
            <a:endParaRPr lang="en-US" sz="50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050" name="Picture 2" descr="Dương Đình Nghệ - một hào trưởng có lòng yêu nước thương dâ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62200" y="805543"/>
            <a:ext cx="14020800" cy="838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2362200" y="9187543"/>
            <a:ext cx="14020800" cy="784830"/>
          </a:xfrm>
          <a:prstGeom prst="rect">
            <a:avLst/>
          </a:prstGeom>
        </p:spPr>
        <p:txBody>
          <a:bodyPr wrap="square">
            <a:spAutoFit/>
          </a:bodyPr>
          <a:lstStyle/>
          <a:p>
            <a:pPr algn="ctr"/>
            <a:r>
              <a:rPr lang="nl-NL" sz="4500" b="1" dirty="0">
                <a:solidFill>
                  <a:srgbClr val="002060"/>
                </a:solidFill>
                <a:latin typeface="Arial" panose="020B0604020202020204" pitchFamily="34" charset="0"/>
                <a:ea typeface="Calibri" panose="020F0502020204030204" pitchFamily="34" charset="0"/>
                <a:cs typeface="Arial" panose="020B0604020202020204" pitchFamily="34" charset="0"/>
              </a:rPr>
              <a:t>Dương Đình Nghệ </a:t>
            </a:r>
            <a:endParaRPr lang="en-US" sz="4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4180582" y="-3990082"/>
            <a:ext cx="10307836" cy="17907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grpSp>
        <p:nvGrpSpPr>
          <p:cNvPr id="2" name="Group 2"/>
          <p:cNvGrpSpPr/>
          <p:nvPr/>
        </p:nvGrpSpPr>
        <p:grpSpPr>
          <a:xfrm>
            <a:off x="304800" y="1860018"/>
            <a:ext cx="18288000" cy="6026682"/>
            <a:chOff x="-12963403" y="-61199"/>
            <a:chExt cx="24383998" cy="4986930"/>
          </a:xfrm>
        </p:grpSpPr>
        <p:grpSp>
          <p:nvGrpSpPr>
            <p:cNvPr id="3" name="Group 3"/>
            <p:cNvGrpSpPr/>
            <p:nvPr/>
          </p:nvGrpSpPr>
          <p:grpSpPr>
            <a:xfrm>
              <a:off x="-5916762" y="1084414"/>
              <a:ext cx="13263895" cy="3841317"/>
              <a:chOff x="-3584461" y="-1554814"/>
              <a:chExt cx="8035461" cy="2327126"/>
            </a:xfrm>
          </p:grpSpPr>
          <p:sp>
            <p:nvSpPr>
              <p:cNvPr id="4" name="Freeform 4"/>
              <p:cNvSpPr/>
              <p:nvPr/>
            </p:nvSpPr>
            <p:spPr>
              <a:xfrm>
                <a:off x="-3584461" y="-1554814"/>
                <a:ext cx="8035461" cy="2327126"/>
              </a:xfrm>
              <a:custGeom>
                <a:avLst/>
                <a:gdLst/>
                <a:ahLst/>
                <a:cxnLst/>
                <a:rect l="l" t="t" r="r" b="b"/>
                <a:pathLst>
                  <a:path w="5237988" h="2828670">
                    <a:moveTo>
                      <a:pt x="5113528" y="2828670"/>
                    </a:moveTo>
                    <a:lnTo>
                      <a:pt x="124460" y="2828670"/>
                    </a:lnTo>
                    <a:cubicBezTo>
                      <a:pt x="55880" y="2828670"/>
                      <a:pt x="0" y="2772790"/>
                      <a:pt x="0" y="2704210"/>
                    </a:cubicBezTo>
                    <a:lnTo>
                      <a:pt x="0" y="124460"/>
                    </a:lnTo>
                    <a:cubicBezTo>
                      <a:pt x="0" y="55880"/>
                      <a:pt x="55880" y="0"/>
                      <a:pt x="124460" y="0"/>
                    </a:cubicBezTo>
                    <a:lnTo>
                      <a:pt x="5113528" y="0"/>
                    </a:lnTo>
                    <a:cubicBezTo>
                      <a:pt x="5182108" y="0"/>
                      <a:pt x="5237988" y="55880"/>
                      <a:pt x="5237988" y="124460"/>
                    </a:cubicBezTo>
                    <a:lnTo>
                      <a:pt x="5237988" y="2704210"/>
                    </a:lnTo>
                    <a:cubicBezTo>
                      <a:pt x="5237988" y="2772790"/>
                      <a:pt x="5182108" y="2828670"/>
                      <a:pt x="5113528" y="2828670"/>
                    </a:cubicBezTo>
                    <a:close/>
                  </a:path>
                </a:pathLst>
              </a:custGeom>
              <a:solidFill>
                <a:srgbClr val="FFF3E2">
                  <a:alpha val="69804"/>
                </a:srgbClr>
              </a:solidFill>
            </p:spPr>
          </p:sp>
        </p:grpSp>
        <p:sp>
          <p:nvSpPr>
            <p:cNvPr id="5" name="TextBox 5"/>
            <p:cNvSpPr txBox="1"/>
            <p:nvPr/>
          </p:nvSpPr>
          <p:spPr>
            <a:xfrm>
              <a:off x="-12963403" y="-61199"/>
              <a:ext cx="24383998" cy="1145613"/>
            </a:xfrm>
            <a:prstGeom prst="rect">
              <a:avLst/>
            </a:prstGeom>
          </p:spPr>
          <p:txBody>
            <a:bodyPr wrap="square" lIns="0" tIns="0" rIns="0" bIns="0" rtlCol="0" anchor="t">
              <a:spAutoFit/>
            </a:bodyPr>
            <a:lstStyle/>
            <a:p>
              <a:pPr algn="ctr">
                <a:lnSpc>
                  <a:spcPts val="6675"/>
                </a:lnSpc>
              </a:pPr>
              <a:r>
                <a:rPr lang="en-US" sz="6000" b="1" spc="-111" dirty="0">
                  <a:solidFill>
                    <a:srgbClr val="632B2B"/>
                  </a:solidFill>
                  <a:latin typeface="Arial" panose="020B0604020202020204" pitchFamily="34" charset="0"/>
                  <a:cs typeface="Arial" panose="020B0604020202020204" pitchFamily="34" charset="0"/>
                </a:rPr>
                <a:t>Thảo luận và trả lời câu hỏi</a:t>
              </a:r>
              <a:endParaRPr lang="en-US" sz="6000" b="1" spc="-111" dirty="0">
                <a:solidFill>
                  <a:srgbClr val="632B2B"/>
                </a:solidFill>
                <a:latin typeface="Arial" panose="020B0604020202020204" pitchFamily="34" charset="0"/>
                <a:cs typeface="Arial" panose="020B0604020202020204" pitchFamily="34" charset="0"/>
              </a:endParaRPr>
            </a:p>
          </p:txBody>
        </p:sp>
      </p:grpSp>
      <p:pic>
        <p:nvPicPr>
          <p:cNvPr id="7" name="Picture 7"/>
          <p:cNvPicPr>
            <a:picLocks noChangeAspect="1"/>
          </p:cNvPicPr>
          <p:nvPr/>
        </p:nvPicPr>
        <p:blipFill>
          <a:blip r:embed="rId1"/>
          <a:srcRect/>
          <a:stretch>
            <a:fillRect/>
          </a:stretch>
        </p:blipFill>
        <p:spPr>
          <a:xfrm>
            <a:off x="-533400" y="4574434"/>
            <a:ext cx="6275581" cy="6307116"/>
          </a:xfrm>
          <a:prstGeom prst="rect">
            <a:avLst/>
          </a:prstGeom>
        </p:spPr>
      </p:pic>
      <p:grpSp>
        <p:nvGrpSpPr>
          <p:cNvPr id="8" name="Group 8"/>
          <p:cNvGrpSpPr/>
          <p:nvPr/>
        </p:nvGrpSpPr>
        <p:grpSpPr>
          <a:xfrm>
            <a:off x="1038515" y="1028700"/>
            <a:ext cx="358140" cy="358140"/>
            <a:chOff x="0" y="0"/>
            <a:chExt cx="477520" cy="477520"/>
          </a:xfrm>
        </p:grpSpPr>
        <p:grpSp>
          <p:nvGrpSpPr>
            <p:cNvPr id="9" name="Group 9"/>
            <p:cNvGrpSpPr/>
            <p:nvPr/>
          </p:nvGrpSpPr>
          <p:grpSpPr>
            <a:xfrm>
              <a:off x="0" y="0"/>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1" name="Group 11"/>
            <p:cNvGrpSpPr/>
            <p:nvPr/>
          </p:nvGrpSpPr>
          <p:grpSpPr>
            <a:xfrm>
              <a:off x="0" y="199964"/>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3" name="Group 13"/>
            <p:cNvGrpSpPr/>
            <p:nvPr/>
          </p:nvGrpSpPr>
          <p:grpSpPr>
            <a:xfrm>
              <a:off x="0" y="399927"/>
              <a:ext cx="477520" cy="77593"/>
              <a:chOff x="0" y="0"/>
              <a:chExt cx="1913890" cy="310990"/>
            </a:xfrm>
          </p:grpSpPr>
          <p:sp>
            <p:nvSpPr>
              <p:cNvPr id="14" name="Freeform 1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15" name="Group 15"/>
          <p:cNvGrpSpPr/>
          <p:nvPr/>
        </p:nvGrpSpPr>
        <p:grpSpPr>
          <a:xfrm>
            <a:off x="17259300" y="3131410"/>
            <a:ext cx="176115" cy="4024179"/>
            <a:chOff x="0" y="0"/>
            <a:chExt cx="234820" cy="5365572"/>
          </a:xfrm>
        </p:grpSpPr>
        <p:grpSp>
          <p:nvGrpSpPr>
            <p:cNvPr id="16" name="Group 16"/>
            <p:cNvGrpSpPr/>
            <p:nvPr/>
          </p:nvGrpSpPr>
          <p:grpSpPr>
            <a:xfrm>
              <a:off x="0" y="0"/>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8" name="Group 18"/>
            <p:cNvGrpSpPr/>
            <p:nvPr/>
          </p:nvGrpSpPr>
          <p:grpSpPr>
            <a:xfrm>
              <a:off x="0" y="641344"/>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0" name="Group 20"/>
            <p:cNvGrpSpPr/>
            <p:nvPr/>
          </p:nvGrpSpPr>
          <p:grpSpPr>
            <a:xfrm>
              <a:off x="0" y="1282688"/>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2" name="Group 22"/>
            <p:cNvGrpSpPr/>
            <p:nvPr/>
          </p:nvGrpSpPr>
          <p:grpSpPr>
            <a:xfrm>
              <a:off x="0" y="1924032"/>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4" name="Group 24"/>
            <p:cNvGrpSpPr/>
            <p:nvPr/>
          </p:nvGrpSpPr>
          <p:grpSpPr>
            <a:xfrm>
              <a:off x="0" y="2565376"/>
              <a:ext cx="234820" cy="23482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6" name="Group 26"/>
            <p:cNvGrpSpPr/>
            <p:nvPr/>
          </p:nvGrpSpPr>
          <p:grpSpPr>
            <a:xfrm>
              <a:off x="0" y="3206720"/>
              <a:ext cx="234820" cy="23482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8" name="Group 28"/>
            <p:cNvGrpSpPr/>
            <p:nvPr/>
          </p:nvGrpSpPr>
          <p:grpSpPr>
            <a:xfrm>
              <a:off x="0" y="3848064"/>
              <a:ext cx="234820" cy="234820"/>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30" name="Group 30"/>
            <p:cNvGrpSpPr/>
            <p:nvPr/>
          </p:nvGrpSpPr>
          <p:grpSpPr>
            <a:xfrm>
              <a:off x="0" y="4489409"/>
              <a:ext cx="234820" cy="234820"/>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32" name="Group 32"/>
            <p:cNvGrpSpPr/>
            <p:nvPr/>
          </p:nvGrpSpPr>
          <p:grpSpPr>
            <a:xfrm>
              <a:off x="0" y="5130753"/>
              <a:ext cx="234820" cy="234820"/>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34" name="Picture 3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07767" y="9017092"/>
            <a:ext cx="679181" cy="300074"/>
          </a:xfrm>
          <a:prstGeom prst="rect">
            <a:avLst/>
          </a:prstGeom>
        </p:spPr>
      </p:pic>
      <p:sp>
        <p:nvSpPr>
          <p:cNvPr id="36" name="Rectangle 35"/>
          <p:cNvSpPr/>
          <p:nvPr/>
        </p:nvSpPr>
        <p:spPr>
          <a:xfrm>
            <a:off x="6093342" y="3854387"/>
            <a:ext cx="9144000" cy="3364126"/>
          </a:xfrm>
          <a:prstGeom prst="rect">
            <a:avLst/>
          </a:prstGeom>
        </p:spPr>
        <p:txBody>
          <a:bodyPr>
            <a:spAutoFit/>
          </a:bodyPr>
          <a:lstStyle/>
          <a:p>
            <a:pPr algn="just">
              <a:lnSpc>
                <a:spcPts val="6500"/>
              </a:lnSpc>
              <a:spcBef>
                <a:spcPts val="800"/>
              </a:spcBef>
              <a:spcAft>
                <a:spcPts val="800"/>
              </a:spcAft>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Trình bày những điểm chính về diễn biến và kết quả chống quân Nam Hán do Dương Đình Nghệ lãnh đạo.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7" name="Google Shape;201;p25"/>
          <p:cNvGrpSpPr/>
          <p:nvPr/>
        </p:nvGrpSpPr>
        <p:grpSpPr>
          <a:xfrm rot="1543543">
            <a:off x="15349288" y="7734187"/>
            <a:ext cx="1566192" cy="2330848"/>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3259">
            <a:off x="510517" y="236958"/>
            <a:ext cx="17608125" cy="10050754"/>
          </a:xfrm>
          <a:prstGeom prst="rect">
            <a:avLst/>
          </a:prstGeom>
        </p:spPr>
      </p:pic>
      <p:pic>
        <p:nvPicPr>
          <p:cNvPr id="6"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20262" y="2554746"/>
            <a:ext cx="3952275" cy="502935"/>
          </a:xfrm>
          <a:prstGeom prst="rect">
            <a:avLst/>
          </a:prstGeom>
        </p:spPr>
      </p:pic>
      <p:sp>
        <p:nvSpPr>
          <p:cNvPr id="7" name="Rectangle 6"/>
          <p:cNvSpPr/>
          <p:nvPr/>
        </p:nvSpPr>
        <p:spPr>
          <a:xfrm>
            <a:off x="685800" y="1534450"/>
            <a:ext cx="17221200" cy="925894"/>
          </a:xfrm>
          <a:prstGeom prst="rect">
            <a:avLst/>
          </a:prstGeom>
        </p:spPr>
        <p:txBody>
          <a:bodyPr wrap="square">
            <a:spAutoFit/>
          </a:bodyPr>
          <a:lstStyle/>
          <a:p>
            <a:pPr algn="ctr">
              <a:lnSpc>
                <a:spcPts val="6500"/>
              </a:lnSpc>
              <a:spcBef>
                <a:spcPts val="800"/>
              </a:spcBef>
              <a:spcAft>
                <a:spcPts val="800"/>
              </a:spcAft>
            </a:pPr>
            <a:r>
              <a:rPr lang="nl-NL" sz="5500" b="1" dirty="0">
                <a:solidFill>
                  <a:srgbClr val="002060"/>
                </a:solidFill>
                <a:latin typeface="Arial" panose="020B0604020202020204" pitchFamily="34" charset="0"/>
                <a:ea typeface="Calibri" panose="020F0502020204030204" pitchFamily="34" charset="0"/>
                <a:cs typeface="Arial" panose="020B0604020202020204" pitchFamily="34" charset="0"/>
              </a:rPr>
              <a:t>Diễn biến chính của cuộc khởi nghĩa</a:t>
            </a:r>
            <a:endParaRPr lang="en-US" sz="5500" b="1"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15410" y="7671719"/>
            <a:ext cx="2510984" cy="2900152"/>
          </a:xfrm>
          <a:prstGeom prst="rect">
            <a:avLst/>
          </a:prstGeom>
        </p:spPr>
      </p:pic>
      <p:sp>
        <p:nvSpPr>
          <p:cNvPr id="10" name="Rectangle 9"/>
          <p:cNvSpPr/>
          <p:nvPr/>
        </p:nvSpPr>
        <p:spPr>
          <a:xfrm>
            <a:off x="2590800" y="3045028"/>
            <a:ext cx="14511557" cy="6375400"/>
          </a:xfrm>
          <a:prstGeom prst="rect">
            <a:avLst/>
          </a:prstGeom>
        </p:spPr>
        <p:txBody>
          <a:bodyPr wrap="square">
            <a:spAutoFit/>
          </a:bodyPr>
          <a:lstStyle/>
          <a:p>
            <a:pPr marL="685800" indent="-685800">
              <a:lnSpc>
                <a:spcPts val="7000"/>
              </a:lnSpc>
              <a:buFont typeface="Arial" panose="020B0604020202020204" pitchFamily="34" charset="0"/>
              <a:buChar char="•"/>
            </a:pPr>
            <a:r>
              <a:rPr lang="nl-NL" sz="5000" dirty="0">
                <a:solidFill>
                  <a:srgbClr val="002060"/>
                </a:solidFill>
                <a:latin typeface="Arial" panose="020B0604020202020204" pitchFamily="34" charset="0"/>
                <a:ea typeface="Calibri" panose="020F0502020204030204" pitchFamily="34" charset="0"/>
                <a:cs typeface="Arial" panose="020B0604020202020204" pitchFamily="34" charset="0"/>
              </a:rPr>
              <a:t>Năm 931, Dương Đình Nghệ đem quân ra tấn công thành Đại La. Quân Nam Hán cho người về nước xin viện binh.</a:t>
            </a:r>
            <a:endParaRPr lang="nl-NL" sz="5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0">
              <a:lnSpc>
                <a:spcPts val="7000"/>
              </a:lnSpc>
              <a:buFont typeface="Arial" panose="020B0604020202020204" pitchFamily="34" charset="0"/>
              <a:buNone/>
            </a:pPr>
            <a:r>
              <a:rPr lang="en-US" sz="5000" dirty="0">
                <a:solidFill>
                  <a:srgbClr val="002060"/>
                </a:solidFill>
                <a:latin typeface="Arial" panose="020B0604020202020204" pitchFamily="34" charset="0"/>
                <a:ea typeface="Calibri" panose="020F0502020204030204" pitchFamily="34" charset="0"/>
                <a:cs typeface="Arial" panose="020B0604020202020204" pitchFamily="34" charset="0"/>
              </a:rPr>
              <a:t> Dương Đình Nghệ </a:t>
            </a:r>
            <a:r>
              <a:rPr lang="vi-VN" sz="5000" dirty="0">
                <a:solidFill>
                  <a:srgbClr val="002060"/>
                </a:solidFill>
                <a:latin typeface="Arial" panose="020B0604020202020204" pitchFamily="34" charset="0"/>
                <a:ea typeface="Calibri" panose="020F0502020204030204" pitchFamily="34" charset="0"/>
                <a:cs typeface="Arial" panose="020B0604020202020204" pitchFamily="34" charset="0"/>
              </a:rPr>
              <a:t>chiếm được Đại La và chủ động đón đánh quân tiếp viện</a:t>
            </a:r>
            <a:r>
              <a:rPr lang="en-US" sz="50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US" sz="5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85800" indent="-685800">
              <a:lnSpc>
                <a:spcPts val="7000"/>
              </a:lnSpc>
              <a:buFont typeface="Arial" panose="020B0604020202020204" pitchFamily="34" charset="0"/>
              <a:buChar char="•"/>
            </a:pPr>
            <a:r>
              <a:rPr lang="vi-VN" sz="5000" dirty="0">
                <a:solidFill>
                  <a:srgbClr val="002060"/>
                </a:solidFill>
                <a:latin typeface="Arial" panose="020B0604020202020204" pitchFamily="34" charset="0"/>
                <a:ea typeface="Calibri" panose="020F0502020204030204" pitchFamily="34" charset="0"/>
                <a:cs typeface="Arial" panose="020B0604020202020204" pitchFamily="34" charset="0"/>
              </a:rPr>
              <a:t>Quân Nam Hán đại bại, chủ tướng Trình Bảo bị chém đầu.</a:t>
            </a:r>
            <a:endParaRPr lang="nl-NL" sz="50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52400" y="3238500"/>
            <a:ext cx="3097200" cy="716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CB63"/>
        </a:solidFill>
        <a:effectLst/>
      </p:bgPr>
    </p:bg>
    <p:spTree>
      <p:nvGrpSpPr>
        <p:cNvPr id="1" name=""/>
        <p:cNvGrpSpPr/>
        <p:nvPr/>
      </p:nvGrpSpPr>
      <p:grpSpPr>
        <a:xfrm>
          <a:off x="0" y="0"/>
          <a:ext cx="0" cy="0"/>
          <a:chOff x="0" y="0"/>
          <a:chExt cx="0" cy="0"/>
        </a:xfrm>
      </p:grpSpPr>
      <p:sp>
        <p:nvSpPr>
          <p:cNvPr id="2" name="TextBox 2"/>
          <p:cNvSpPr txBox="1"/>
          <p:nvPr/>
        </p:nvSpPr>
        <p:spPr>
          <a:xfrm>
            <a:off x="0" y="942975"/>
            <a:ext cx="18288000" cy="1160831"/>
          </a:xfrm>
          <a:prstGeom prst="rect">
            <a:avLst/>
          </a:prstGeom>
        </p:spPr>
        <p:txBody>
          <a:bodyPr wrap="square" lIns="0" tIns="0" rIns="0" bIns="0" rtlCol="0" anchor="t">
            <a:spAutoFit/>
          </a:bodyPr>
          <a:lstStyle/>
          <a:p>
            <a:pPr marL="0" lvl="0" indent="0" algn="ctr">
              <a:lnSpc>
                <a:spcPts val="10400"/>
              </a:lnSpc>
            </a:pPr>
            <a:r>
              <a:rPr lang="en-US" sz="5500" b="1" dirty="0">
                <a:solidFill>
                  <a:srgbClr val="2F2325"/>
                </a:solidFill>
                <a:latin typeface="Arial" panose="020B0604020202020204" pitchFamily="34" charset="0"/>
                <a:cs typeface="Arial" panose="020B0604020202020204" pitchFamily="34" charset="0"/>
              </a:rPr>
              <a:t>Kết quả của cuộc khởi nghĩa</a:t>
            </a:r>
            <a:endParaRPr lang="en-US" sz="5500" b="1" dirty="0">
              <a:solidFill>
                <a:srgbClr val="2F2325"/>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971800" y="3698831"/>
            <a:ext cx="12344400" cy="2130469"/>
          </a:xfrm>
          <a:prstGeom prst="rect">
            <a:avLst/>
          </a:prstGeom>
        </p:spPr>
      </p:pic>
      <p:pic>
        <p:nvPicPr>
          <p:cNvPr id="7" name="Picture 7"/>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648200" y="6748205"/>
            <a:ext cx="12801600" cy="2510096"/>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58549" y="2563737"/>
            <a:ext cx="6751632" cy="675163"/>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0049" y="5997272"/>
            <a:ext cx="5654645" cy="5654645"/>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325600" y="1009725"/>
            <a:ext cx="4595891" cy="4595891"/>
          </a:xfrm>
          <a:prstGeom prst="rect">
            <a:avLst/>
          </a:prstGeom>
        </p:spPr>
      </p:pic>
      <p:sp>
        <p:nvSpPr>
          <p:cNvPr id="14" name="Rectangle 13"/>
          <p:cNvSpPr/>
          <p:nvPr/>
        </p:nvSpPr>
        <p:spPr>
          <a:xfrm>
            <a:off x="5410200" y="4333178"/>
            <a:ext cx="7980070" cy="861774"/>
          </a:xfrm>
          <a:prstGeom prst="rect">
            <a:avLst/>
          </a:prstGeom>
        </p:spPr>
        <p:txBody>
          <a:bodyPr wrap="none">
            <a:spAutoFit/>
          </a:bodyPr>
          <a:lstStyle/>
          <a:p>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Quân Nam Hán bị đánh tan</a:t>
            </a:r>
            <a:endParaRPr lang="en-US" sz="5000" dirty="0">
              <a:latin typeface="Arial" panose="020B0604020202020204" pitchFamily="34" charset="0"/>
              <a:cs typeface="Arial" panose="020B0604020202020204" pitchFamily="34" charset="0"/>
            </a:endParaRPr>
          </a:p>
        </p:txBody>
      </p:sp>
      <p:sp>
        <p:nvSpPr>
          <p:cNvPr id="15" name="Rectangle 14"/>
          <p:cNvSpPr/>
          <p:nvPr/>
        </p:nvSpPr>
        <p:spPr>
          <a:xfrm>
            <a:off x="6477000" y="7200641"/>
            <a:ext cx="9677400" cy="1809213"/>
          </a:xfrm>
          <a:prstGeom prst="rect">
            <a:avLst/>
          </a:prstGeom>
        </p:spPr>
        <p:txBody>
          <a:bodyPr wrap="square">
            <a:spAutoFit/>
          </a:bodyPr>
          <a:lstStyle/>
          <a:p>
            <a:pPr>
              <a:lnSpc>
                <a:spcPts val="70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Dương Đình Nghệ tự xưng là Tiết độ sứ,khôi phục nền tự chủ. </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t="39357"/>
          <a:stretch>
            <a:fillRect/>
          </a:stretch>
        </p:blipFill>
        <p:spPr>
          <a:xfrm flipH="1">
            <a:off x="1677964" y="1866899"/>
            <a:ext cx="14932072" cy="794860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4675">
            <a:off x="15249347" y="5084432"/>
            <a:ext cx="2111778" cy="4921517"/>
          </a:xfrm>
          <a:prstGeom prst="rect">
            <a:avLst/>
          </a:prstGeom>
        </p:spPr>
      </p:pic>
      <p:sp>
        <p:nvSpPr>
          <p:cNvPr id="4" name="TextBox 4"/>
          <p:cNvSpPr txBox="1"/>
          <p:nvPr/>
        </p:nvSpPr>
        <p:spPr>
          <a:xfrm>
            <a:off x="2590800" y="3619500"/>
            <a:ext cx="12649200" cy="3693319"/>
          </a:xfrm>
          <a:prstGeom prst="rect">
            <a:avLst/>
          </a:prstGeom>
        </p:spPr>
        <p:txBody>
          <a:bodyPr wrap="square" lIns="0" tIns="0" rIns="0" bIns="0" rtlCol="0" anchor="t">
            <a:spAutoFit/>
          </a:bodyPr>
          <a:lstStyle/>
          <a:p>
            <a:pPr algn="just">
              <a:lnSpc>
                <a:spcPts val="7200"/>
              </a:lnSpc>
            </a:pPr>
            <a:r>
              <a:rPr lang="en-US" sz="5000" dirty="0">
                <a:solidFill>
                  <a:srgbClr val="39484F"/>
                </a:solidFill>
                <a:latin typeface="Arial" panose="020B0604020202020204" pitchFamily="34" charset="0"/>
                <a:cs typeface="Arial" panose="020B0604020202020204" pitchFamily="34" charset="0"/>
              </a:rPr>
              <a:t>C</a:t>
            </a:r>
            <a:r>
              <a:rPr lang="vi-VN" sz="5000" dirty="0">
                <a:solidFill>
                  <a:srgbClr val="39484F"/>
                </a:solidFill>
                <a:latin typeface="Arial" panose="020B0604020202020204" pitchFamily="34" charset="0"/>
                <a:cs typeface="Arial" panose="020B0604020202020204" pitchFamily="34" charset="0"/>
              </a:rPr>
              <a:t>uộc kháng chiến chống quân Nam Hán -  thời gian rất gần chỉ trong vòng 10 năm Dương Đình Nghệ đã khôi phục và củng cố tiếp nền tự chủ bắt đầu từ Khúc Thừa Dụ.</a:t>
            </a:r>
            <a:endParaRPr lang="en-US" sz="5000" dirty="0">
              <a:solidFill>
                <a:srgbClr val="39484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79510" y="1480177"/>
            <a:ext cx="11136238" cy="1593251"/>
            <a:chOff x="4839" y="-2529336"/>
            <a:chExt cx="14848317" cy="4574799"/>
          </a:xfrm>
        </p:grpSpPr>
        <p:grpSp>
          <p:nvGrpSpPr>
            <p:cNvPr id="3" name="Group 3"/>
            <p:cNvGrpSpPr/>
            <p:nvPr/>
          </p:nvGrpSpPr>
          <p:grpSpPr>
            <a:xfrm>
              <a:off x="4839" y="-2529336"/>
              <a:ext cx="14848317" cy="4574799"/>
              <a:chOff x="5562" y="-2907476"/>
              <a:chExt cx="17068167" cy="5258740"/>
            </a:xfrm>
          </p:grpSpPr>
          <p:sp>
            <p:nvSpPr>
              <p:cNvPr id="4" name="Freeform 4"/>
              <p:cNvSpPr/>
              <p:nvPr/>
            </p:nvSpPr>
            <p:spPr>
              <a:xfrm>
                <a:off x="5562" y="-2907476"/>
                <a:ext cx="17068167" cy="5258740"/>
              </a:xfrm>
              <a:custGeom>
                <a:avLst/>
                <a:gdLst/>
                <a:ahLst/>
                <a:cxnLst/>
                <a:rect l="l" t="t" r="r" b="b"/>
                <a:pathLst>
                  <a:path w="17068167" h="5258741">
                    <a:moveTo>
                      <a:pt x="16445867" y="4688511"/>
                    </a:moveTo>
                    <a:cubicBezTo>
                      <a:pt x="16445867" y="4682161"/>
                      <a:pt x="16447137" y="4677081"/>
                      <a:pt x="16447137" y="4669461"/>
                    </a:cubicBezTo>
                    <a:lnTo>
                      <a:pt x="16447137" y="490220"/>
                    </a:lnTo>
                    <a:cubicBezTo>
                      <a:pt x="16447137" y="220980"/>
                      <a:pt x="16237587" y="0"/>
                      <a:pt x="15981048" y="0"/>
                    </a:cubicBezTo>
                    <a:lnTo>
                      <a:pt x="467360" y="0"/>
                    </a:lnTo>
                    <a:cubicBezTo>
                      <a:pt x="210820" y="0"/>
                      <a:pt x="0" y="220980"/>
                      <a:pt x="0" y="490220"/>
                    </a:cubicBezTo>
                    <a:lnTo>
                      <a:pt x="0" y="4669461"/>
                    </a:lnTo>
                    <a:cubicBezTo>
                      <a:pt x="0" y="4938700"/>
                      <a:pt x="209550" y="5159681"/>
                      <a:pt x="466090" y="5159681"/>
                    </a:cubicBezTo>
                    <a:lnTo>
                      <a:pt x="15979777" y="5159681"/>
                    </a:lnTo>
                    <a:cubicBezTo>
                      <a:pt x="16092807" y="5159681"/>
                      <a:pt x="16196948" y="5116500"/>
                      <a:pt x="16276957" y="5046650"/>
                    </a:cubicBezTo>
                    <a:cubicBezTo>
                      <a:pt x="16407767" y="5117771"/>
                      <a:pt x="16720187" y="5258741"/>
                      <a:pt x="17066898" y="5051731"/>
                    </a:cubicBezTo>
                    <a:cubicBezTo>
                      <a:pt x="17068167" y="5051731"/>
                      <a:pt x="16755748" y="5053001"/>
                      <a:pt x="16445867" y="4688511"/>
                    </a:cubicBezTo>
                    <a:lnTo>
                      <a:pt x="16445867" y="4688511"/>
                    </a:lnTo>
                    <a:close/>
                  </a:path>
                </a:pathLst>
              </a:custGeom>
              <a:solidFill>
                <a:srgbClr val="FFB001"/>
              </a:solidFill>
            </p:spPr>
          </p:sp>
        </p:grpSp>
        <p:sp>
          <p:nvSpPr>
            <p:cNvPr id="5" name="TextBox 5"/>
            <p:cNvSpPr txBox="1"/>
            <p:nvPr/>
          </p:nvSpPr>
          <p:spPr>
            <a:xfrm>
              <a:off x="354197" y="-2340630"/>
              <a:ext cx="13452172" cy="1949252"/>
            </a:xfrm>
            <a:prstGeom prst="rect">
              <a:avLst/>
            </a:prstGeom>
          </p:spPr>
          <p:txBody>
            <a:bodyPr lIns="0" tIns="0" rIns="0" bIns="0" rtlCol="0" anchor="t">
              <a:spAutoFit/>
            </a:bodyPr>
            <a:lstStyle/>
            <a:p>
              <a:pPr marL="0" lvl="0" indent="0" algn="ctr">
                <a:lnSpc>
                  <a:spcPts val="11440"/>
                </a:lnSpc>
              </a:pPr>
              <a:r>
                <a:rPr lang="en-US" sz="6000" b="1" spc="-103" dirty="0">
                  <a:solidFill>
                    <a:srgbClr val="FFFFFF"/>
                  </a:solidFill>
                  <a:latin typeface="Arial" panose="020B0604020202020204" pitchFamily="34" charset="0"/>
                  <a:cs typeface="Arial" panose="020B0604020202020204" pitchFamily="34" charset="0"/>
                </a:rPr>
                <a:t>KHỞI ĐỘNG</a:t>
              </a:r>
              <a:endParaRPr lang="en-US" sz="6000" b="1" spc="-103" dirty="0">
                <a:solidFill>
                  <a:srgbClr val="FFFFFF"/>
                </a:solidFill>
                <a:latin typeface="Arial" panose="020B0604020202020204" pitchFamily="34" charset="0"/>
                <a:cs typeface="Arial" panose="020B0604020202020204" pitchFamily="34" charset="0"/>
              </a:endParaRPr>
            </a:p>
          </p:txBody>
        </p:sp>
      </p:grpSp>
      <p:grpSp>
        <p:nvGrpSpPr>
          <p:cNvPr id="6" name="Group 6"/>
          <p:cNvGrpSpPr/>
          <p:nvPr/>
        </p:nvGrpSpPr>
        <p:grpSpPr>
          <a:xfrm>
            <a:off x="6705600" y="4076700"/>
            <a:ext cx="9865798" cy="4404799"/>
            <a:chOff x="7366741" y="-2261755"/>
            <a:chExt cx="9112211" cy="7905061"/>
          </a:xfrm>
        </p:grpSpPr>
        <p:grpSp>
          <p:nvGrpSpPr>
            <p:cNvPr id="7" name="Group 7"/>
            <p:cNvGrpSpPr/>
            <p:nvPr/>
          </p:nvGrpSpPr>
          <p:grpSpPr>
            <a:xfrm>
              <a:off x="7366741" y="-2261755"/>
              <a:ext cx="9112211" cy="7905061"/>
              <a:chOff x="7962397" y="-2444634"/>
              <a:chExt cx="9849001" cy="8544246"/>
            </a:xfrm>
          </p:grpSpPr>
          <p:sp>
            <p:nvSpPr>
              <p:cNvPr id="8" name="Freeform 8"/>
              <p:cNvSpPr/>
              <p:nvPr/>
            </p:nvSpPr>
            <p:spPr>
              <a:xfrm>
                <a:off x="7962397" y="-2444634"/>
                <a:ext cx="9849001" cy="8544246"/>
              </a:xfrm>
              <a:custGeom>
                <a:avLst/>
                <a:gdLst/>
                <a:ahLst/>
                <a:cxnLst/>
                <a:rect l="l" t="t" r="r" b="b"/>
                <a:pathLst>
                  <a:path w="15455252" h="2311400">
                    <a:moveTo>
                      <a:pt x="15150452" y="0"/>
                    </a:moveTo>
                    <a:lnTo>
                      <a:pt x="304800" y="0"/>
                    </a:lnTo>
                    <a:cubicBezTo>
                      <a:pt x="135890" y="0"/>
                      <a:pt x="0" y="135890"/>
                      <a:pt x="0" y="304800"/>
                    </a:cubicBezTo>
                    <a:lnTo>
                      <a:pt x="0" y="2006600"/>
                    </a:lnTo>
                    <a:cubicBezTo>
                      <a:pt x="0" y="2175510"/>
                      <a:pt x="135890" y="2311400"/>
                      <a:pt x="304800" y="2311400"/>
                    </a:cubicBezTo>
                    <a:lnTo>
                      <a:pt x="15150452" y="2311400"/>
                    </a:lnTo>
                    <a:cubicBezTo>
                      <a:pt x="15319361" y="2311400"/>
                      <a:pt x="15455252" y="2175510"/>
                      <a:pt x="15455252" y="2006600"/>
                    </a:cubicBezTo>
                    <a:lnTo>
                      <a:pt x="15455252" y="304800"/>
                    </a:lnTo>
                    <a:cubicBezTo>
                      <a:pt x="15455252" y="135890"/>
                      <a:pt x="15319361" y="0"/>
                      <a:pt x="15150452" y="0"/>
                    </a:cubicBezTo>
                    <a:close/>
                  </a:path>
                </a:pathLst>
              </a:custGeom>
              <a:solidFill>
                <a:srgbClr val="EDF0F2"/>
              </a:solidFill>
            </p:spPr>
          </p:sp>
        </p:grpSp>
        <p:sp>
          <p:nvSpPr>
            <p:cNvPr id="9" name="TextBox 9"/>
            <p:cNvSpPr txBox="1"/>
            <p:nvPr/>
          </p:nvSpPr>
          <p:spPr>
            <a:xfrm>
              <a:off x="7718638" y="-1642137"/>
              <a:ext cx="8564474" cy="6444089"/>
            </a:xfrm>
            <a:prstGeom prst="rect">
              <a:avLst/>
            </a:prstGeom>
          </p:spPr>
          <p:txBody>
            <a:bodyPr wrap="square" lIns="0" tIns="0" rIns="0" bIns="0" rtlCol="0" anchor="t">
              <a:spAutoFit/>
            </a:bodyPr>
            <a:lstStyle/>
            <a:p>
              <a:pPr algn="just">
                <a:lnSpc>
                  <a:spcPts val="7000"/>
                </a:lnSpc>
              </a:pPr>
              <a:r>
                <a:rPr lang="fr-FR" sz="4500" dirty="0">
                  <a:latin typeface="Arial" panose="020B0604020202020204" pitchFamily="34" charset="0"/>
                  <a:cs typeface="Arial" panose="020B0604020202020204" pitchFamily="34" charset="0"/>
                </a:rPr>
                <a:t>Nhìn vào bức tranh, em có biết cuối cùng ai là người đã hoàn thành trọn vẹn được ước nguyện độc lập thiêng liêng cho dân tộc ra không?</a:t>
              </a:r>
              <a:endParaRPr lang="en-US" sz="4500" dirty="0">
                <a:latin typeface="Arial" panose="020B0604020202020204" pitchFamily="34" charset="0"/>
                <a:cs typeface="Arial" panose="020B0604020202020204" pitchFamily="34" charset="0"/>
              </a:endParaRPr>
            </a:p>
          </p:txBody>
        </p:sp>
      </p:grpSp>
      <p:grpSp>
        <p:nvGrpSpPr>
          <p:cNvPr id="10" name="Group 10"/>
          <p:cNvGrpSpPr/>
          <p:nvPr/>
        </p:nvGrpSpPr>
        <p:grpSpPr>
          <a:xfrm>
            <a:off x="13879857" y="5389023"/>
            <a:ext cx="4970329" cy="5105400"/>
            <a:chOff x="0" y="0"/>
            <a:chExt cx="5292233" cy="5247002"/>
          </a:xfrm>
        </p:grpSpPr>
        <p:pic>
          <p:nvPicPr>
            <p:cNvPr id="11" name="Picture 11"/>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673164" y="0"/>
              <a:ext cx="1799389" cy="2772168"/>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0" y="2013929"/>
              <a:ext cx="5292233" cy="3233073"/>
            </a:xfrm>
            <a:prstGeom prst="rect">
              <a:avLst/>
            </a:prstGeom>
          </p:spPr>
        </p:pic>
      </p:grpSp>
      <p:pic>
        <p:nvPicPr>
          <p:cNvPr id="15" name="Picture 14" descr="C:\Users\HP\OneDrive\Desktop\Screenshot_2.png"/>
          <p:cNvPicPr/>
          <p:nvPr/>
        </p:nvPicPr>
        <p:blipFill>
          <a:blip r:embed="rId5">
            <a:extLst>
              <a:ext uri="{28A0092B-C50C-407E-A947-70E740481C1C}">
                <a14:useLocalDpi xmlns:a14="http://schemas.microsoft.com/office/drawing/2010/main" val="0"/>
              </a:ext>
            </a:extLst>
          </a:blip>
          <a:srcRect/>
          <a:stretch>
            <a:fillRect/>
          </a:stretch>
        </p:blipFill>
        <p:spPr bwMode="auto">
          <a:xfrm>
            <a:off x="160366" y="3390900"/>
            <a:ext cx="6449612" cy="6096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heel(1)">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571500"/>
            <a:ext cx="15773400" cy="6986528"/>
          </a:xfrm>
          <a:prstGeom prst="rect">
            <a:avLst/>
          </a:prstGeom>
        </p:spPr>
        <p:txBody>
          <a:bodyPr wrap="square">
            <a:spAutoFit/>
          </a:bodyPr>
          <a:lstStyle/>
          <a:p>
            <a:r>
              <a:rPr lang="vi-VN" sz="3200" b="1" u="sng" dirty="0"/>
              <a:t>Câu </a:t>
            </a:r>
            <a:r>
              <a:rPr lang="en-US" sz="3200" b="1" u="sng" dirty="0"/>
              <a:t>1</a:t>
            </a:r>
            <a:r>
              <a:rPr lang="vi-VN" sz="3200" b="1" u="sng" dirty="0"/>
              <a:t>.</a:t>
            </a:r>
            <a:r>
              <a:rPr lang="vi-VN" sz="3200" dirty="0"/>
              <a:t> Đầu năm 906, vua Đường buộc phải phong Khúc Thừa Dụ làm</a:t>
            </a:r>
            <a:endParaRPr lang="vi-VN" sz="3200" dirty="0"/>
          </a:p>
          <a:p>
            <a:r>
              <a:rPr lang="vi-VN" sz="3200" dirty="0"/>
              <a:t>A. Thái thú.</a:t>
            </a:r>
            <a:endParaRPr lang="vi-VN" sz="3200" dirty="0"/>
          </a:p>
          <a:p>
            <a:r>
              <a:rPr lang="vi-VN" sz="3200" dirty="0"/>
              <a:t>B. Thái úy.</a:t>
            </a:r>
            <a:endParaRPr lang="vi-VN" sz="3200" dirty="0"/>
          </a:p>
          <a:p>
            <a:r>
              <a:rPr lang="vi-VN" sz="3200" dirty="0"/>
              <a:t>C. Tiết độ sứ An Nam.</a:t>
            </a:r>
            <a:endParaRPr lang="vi-VN" sz="3200" dirty="0"/>
          </a:p>
          <a:p>
            <a:r>
              <a:rPr lang="vi-VN" sz="3200" dirty="0"/>
              <a:t>D. Thứ sử An Nam.</a:t>
            </a:r>
            <a:endParaRPr lang="en-US" sz="3200" dirty="0"/>
          </a:p>
          <a:p>
            <a:r>
              <a:rPr lang="vi-VN" sz="3200" b="1" u="sng" dirty="0"/>
              <a:t>Câu </a:t>
            </a:r>
            <a:r>
              <a:rPr lang="en-US" sz="3200" b="1" u="sng" dirty="0"/>
              <a:t>2</a:t>
            </a:r>
            <a:r>
              <a:rPr lang="vi-VN" sz="3200" dirty="0"/>
              <a:t> Nội dung nào phản ảnh đúng điều kiện khách quan thuận lợi để Khúc Thừa Dụ nổi dậy giành quyền tự chủ thành công?</a:t>
            </a:r>
            <a:endParaRPr lang="vi-VN" sz="3200" dirty="0"/>
          </a:p>
          <a:p>
            <a:r>
              <a:rPr lang="vi-VN" sz="3200" dirty="0"/>
              <a:t>A. Sự ủng hộ của nhân dân.</a:t>
            </a:r>
            <a:endParaRPr lang="vi-VN" sz="3200" dirty="0"/>
          </a:p>
          <a:p>
            <a:r>
              <a:rPr lang="vi-VN" sz="3200" dirty="0"/>
              <a:t>B. Sự suy yếu của nhà Đường.</a:t>
            </a:r>
            <a:endParaRPr lang="vi-VN" sz="3200" dirty="0"/>
          </a:p>
          <a:p>
            <a:r>
              <a:rPr lang="vi-VN" sz="3200" dirty="0"/>
              <a:t>C. Khúc Thừa Dụ đã xây dựng được một lực lượng mạnh trước đó.</a:t>
            </a:r>
            <a:endParaRPr lang="vi-VN" sz="3200" dirty="0"/>
          </a:p>
          <a:p>
            <a:r>
              <a:rPr lang="vi-VN" sz="3200" dirty="0"/>
              <a:t>D. Nền kinh tế trong nước đã phát triển hơn trước.</a:t>
            </a:r>
            <a:endParaRPr lang="vi-VN" sz="3200" dirty="0"/>
          </a:p>
          <a:p>
            <a:endParaRPr lang="vi-VN" sz="3200" dirty="0"/>
          </a:p>
          <a:p>
            <a:endParaRPr lang="vi-VN" sz="3200" dirty="0"/>
          </a:p>
          <a:p>
            <a:endParaRPr lang="vi-VN"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3" end="3"/>
                                            </p:txEl>
                                          </p:spTgt>
                                        </p:tgtEl>
                                        <p:attrNameLst>
                                          <p:attrName>style.color</p:attrName>
                                        </p:attrNameLst>
                                      </p:cBhvr>
                                      <p:to>
                                        <p:clrVal>
                                          <a:schemeClr val="accent2"/>
                                        </p:clrVal>
                                      </p:to>
                                    </p:set>
                                    <p:set>
                                      <p:cBhvr>
                                        <p:cTn id="7" dur="500" fill="hold"/>
                                        <p:tgtEl>
                                          <p:spTgt spid="2">
                                            <p:txEl>
                                              <p:pRg st="3" end="3"/>
                                            </p:txEl>
                                          </p:spTgt>
                                        </p:tgtEl>
                                        <p:attrNameLst>
                                          <p:attrName>fillcolor</p:attrName>
                                        </p:attrNameLst>
                                      </p:cBhvr>
                                      <p:to>
                                        <p:clrVal>
                                          <a:schemeClr val="accent2"/>
                                        </p:clrVal>
                                      </p:to>
                                    </p:set>
                                    <p:set>
                                      <p:cBhvr>
                                        <p:cTn id="8" dur="500" fill="hold"/>
                                        <p:tgtEl>
                                          <p:spTgt spid="2">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2">
                                            <p:txEl>
                                              <p:pRg st="7" end="7"/>
                                            </p:txEl>
                                          </p:spTgt>
                                        </p:tgtEl>
                                        <p:attrNameLst>
                                          <p:attrName>style.color</p:attrName>
                                        </p:attrNameLst>
                                      </p:cBhvr>
                                      <p:to>
                                        <p:clrVal>
                                          <a:schemeClr val="accent2"/>
                                        </p:clrVal>
                                      </p:to>
                                    </p:set>
                                    <p:set>
                                      <p:cBhvr>
                                        <p:cTn id="13" dur="500" fill="hold"/>
                                        <p:tgtEl>
                                          <p:spTgt spid="2">
                                            <p:txEl>
                                              <p:pRg st="7" end="7"/>
                                            </p:txEl>
                                          </p:spTgt>
                                        </p:tgtEl>
                                        <p:attrNameLst>
                                          <p:attrName>fillcolor</p:attrName>
                                        </p:attrNameLst>
                                      </p:cBhvr>
                                      <p:to>
                                        <p:clrVal>
                                          <a:schemeClr val="accent2"/>
                                        </p:clrVal>
                                      </p:to>
                                    </p:set>
                                    <p:set>
                                      <p:cBhvr>
                                        <p:cTn id="14" dur="500" fill="hold"/>
                                        <p:tgtEl>
                                          <p:spTgt spid="2">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181100"/>
            <a:ext cx="16764000" cy="4247317"/>
          </a:xfrm>
          <a:prstGeom prst="rect">
            <a:avLst/>
          </a:prstGeom>
        </p:spPr>
        <p:txBody>
          <a:bodyPr wrap="square">
            <a:spAutoFit/>
          </a:bodyPr>
          <a:lstStyle/>
          <a:p>
            <a:r>
              <a:rPr lang="vi-VN" sz="3600" b="1" u="sng" dirty="0"/>
              <a:t>Câu</a:t>
            </a:r>
            <a:r>
              <a:rPr lang="en-US" sz="3600" b="1" u="sng" dirty="0"/>
              <a:t>3</a:t>
            </a:r>
            <a:r>
              <a:rPr lang="en-US" sz="3600" dirty="0"/>
              <a:t>:</a:t>
            </a:r>
            <a:r>
              <a:rPr lang="vi-VN" sz="3600" dirty="0"/>
              <a:t>Sau khi nổi dậy chiếm thành Đại La (Hà Nội), Khúc Thừa Dụ không xưng Vương mà xưng Tiết độ sứ vì</a:t>
            </a:r>
            <a:endParaRPr lang="vi-VN" sz="3600" dirty="0"/>
          </a:p>
          <a:p>
            <a:r>
              <a:rPr lang="vi-VN" sz="3600" dirty="0"/>
              <a:t>A. ông muốn lợi dụng danh nghĩa quan lại nhà Đường để xây dựng nền tự chủ.</a:t>
            </a:r>
            <a:endParaRPr lang="vi-VN" sz="3600" dirty="0"/>
          </a:p>
          <a:p>
            <a:r>
              <a:rPr lang="vi-VN" sz="3600" dirty="0"/>
              <a:t>B. nhân dân không ủng hộ Khúc Thừa Dụ xưng vương.</a:t>
            </a:r>
            <a:endParaRPr lang="vi-VN" sz="3600" dirty="0"/>
          </a:p>
          <a:p>
            <a:r>
              <a:rPr lang="vi-VN" sz="3600" dirty="0"/>
              <a:t>C. Khúc Thừa Dụ không đủ thực lực để xưng vương.</a:t>
            </a:r>
            <a:endParaRPr lang="vi-VN" sz="3600" dirty="0"/>
          </a:p>
          <a:p>
            <a:r>
              <a:rPr lang="vi-VN" sz="3600" dirty="0"/>
              <a:t>D.Khúc Thừa Dụ không muốn tạo ra khoảng cách với nhân dân.</a:t>
            </a:r>
            <a:endParaRPr lang="en-US" sz="3600" dirty="0"/>
          </a:p>
          <a:p>
            <a:endParaRPr lang="en-US" sz="3600" dirty="0"/>
          </a:p>
          <a:p>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style.color</p:attrName>
                                        </p:attrNameLst>
                                      </p:cBhvr>
                                      <p:to>
                                        <p:clrVal>
                                          <a:schemeClr val="accent2"/>
                                        </p:clrVal>
                                      </p:to>
                                    </p:set>
                                    <p:set>
                                      <p:cBhvr>
                                        <p:cTn id="7" dur="500" fill="hold"/>
                                        <p:tgtEl>
                                          <p:spTgt spid="2">
                                            <p:txEl>
                                              <p:pRg st="1" end="1"/>
                                            </p:txEl>
                                          </p:spTgt>
                                        </p:tgtEl>
                                        <p:attrNameLst>
                                          <p:attrName>fillcolor</p:attrName>
                                        </p:attrNameLst>
                                      </p:cBhvr>
                                      <p:to>
                                        <p:clrVal>
                                          <a:schemeClr val="accent2"/>
                                        </p:clrVal>
                                      </p:to>
                                    </p:set>
                                    <p:set>
                                      <p:cBhvr>
                                        <p:cTn id="8" dur="500" fill="hold"/>
                                        <p:tgtEl>
                                          <p:spTgt spid="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52500"/>
            <a:ext cx="16916400" cy="10555605"/>
          </a:xfrm>
          <a:prstGeom prst="rect">
            <a:avLst/>
          </a:prstGeom>
        </p:spPr>
        <p:txBody>
          <a:bodyPr wrap="square">
            <a:spAutoFit/>
          </a:bodyPr>
          <a:lstStyle/>
          <a:p>
            <a:r>
              <a:rPr lang="vi-VN" sz="3200" b="1" u="sng" dirty="0"/>
              <a:t>Câu </a:t>
            </a:r>
            <a:r>
              <a:rPr lang="en-US" sz="3200" b="1" u="sng" dirty="0"/>
              <a:t>4</a:t>
            </a:r>
            <a:r>
              <a:rPr lang="vi-VN" sz="3200" dirty="0"/>
              <a:t> Việc vua Đường phong Khúc Thừa Dụ làm Tiết độ sứ có ý nghĩa như thế nào đối với cuộc đấu tranh chống Bắc thuộc của nhân dân ta?</a:t>
            </a:r>
            <a:endParaRPr lang="vi-VN" sz="3200" dirty="0"/>
          </a:p>
          <a:p>
            <a:r>
              <a:rPr lang="vi-VN" sz="3200" dirty="0"/>
              <a:t>A. Mua chuộc Khúc Thừa Dụ phục vụ cho nhà Đường.</a:t>
            </a:r>
            <a:endParaRPr lang="vi-VN" sz="3200" dirty="0"/>
          </a:p>
          <a:p>
            <a:r>
              <a:rPr lang="vi-VN" sz="3200" dirty="0"/>
              <a:t>B. Xoa dịu mâu thuẫn giũa nhân dân An Nam với nhà Đường.</a:t>
            </a:r>
            <a:endParaRPr lang="vi-VN" sz="3200" dirty="0"/>
          </a:p>
          <a:p>
            <a:r>
              <a:rPr lang="vi-VN" sz="3200" dirty="0"/>
              <a:t>C. Đem lại quyền tự chủ cho người Việt, tạo điều kiện để giành độc lập hoàn toàn.</a:t>
            </a:r>
            <a:endParaRPr lang="vi-VN" sz="3200" dirty="0"/>
          </a:p>
          <a:p>
            <a:r>
              <a:rPr lang="vi-VN" sz="3200" dirty="0"/>
              <a:t>D. Bảo đảm sự yên ổn cho vùng biên cương nhà Đường.</a:t>
            </a:r>
            <a:endParaRPr lang="en-US" sz="3200" dirty="0"/>
          </a:p>
          <a:p>
            <a:r>
              <a:rPr lang="vi-VN" sz="3200" b="1" u="sng" dirty="0"/>
              <a:t>Câu </a:t>
            </a:r>
            <a:r>
              <a:rPr lang="en-US" sz="3200" b="1" u="sng" dirty="0"/>
              <a:t>5</a:t>
            </a:r>
            <a:r>
              <a:rPr lang="vi-VN" sz="3200" b="1" dirty="0"/>
              <a:t>.</a:t>
            </a:r>
            <a:r>
              <a:rPr lang="vi-VN" sz="3200" dirty="0"/>
              <a:t> Ai lên thay Khúc Thừa Dụ sau khi ông qua đời?</a:t>
            </a:r>
            <a:endParaRPr lang="vi-VN" sz="3200" dirty="0"/>
          </a:p>
          <a:p>
            <a:r>
              <a:rPr lang="vi-VN" sz="3200" dirty="0"/>
              <a:t>A. Khúc Thừa Mỹ.</a:t>
            </a:r>
            <a:endParaRPr lang="vi-VN" sz="3200" dirty="0"/>
          </a:p>
          <a:p>
            <a:r>
              <a:rPr lang="vi-VN" sz="3200" dirty="0"/>
              <a:t>B. Dương Đình Nghệ.</a:t>
            </a:r>
            <a:endParaRPr lang="vi-VN" sz="3200" dirty="0"/>
          </a:p>
          <a:p>
            <a:r>
              <a:rPr lang="vi-VN" sz="3200" dirty="0"/>
              <a:t>C. Khúc Hạo.</a:t>
            </a:r>
            <a:endParaRPr lang="vi-VN" sz="3200" dirty="0"/>
          </a:p>
          <a:p>
            <a:r>
              <a:rPr lang="vi-VN" sz="3200" dirty="0"/>
              <a:t>D. Mai Thúc Loan.</a:t>
            </a:r>
            <a:endParaRPr lang="vi-VN" sz="3200" dirty="0"/>
          </a:p>
          <a:p>
            <a:r>
              <a:rPr lang="vi-VN" sz="3200" b="1" u="sng" dirty="0"/>
              <a:t>Câu </a:t>
            </a:r>
            <a:r>
              <a:rPr lang="en-US" sz="3200" b="1" u="sng" dirty="0"/>
              <a:t>6</a:t>
            </a:r>
            <a:r>
              <a:rPr lang="vi-VN" sz="3200" dirty="0"/>
              <a:t>. Sau khi lên thay cha, Khúc Hạo đã</a:t>
            </a:r>
            <a:endParaRPr lang="vi-VN" sz="3200" dirty="0"/>
          </a:p>
          <a:p>
            <a:r>
              <a:rPr lang="vi-VN" sz="3200" dirty="0"/>
              <a:t>A. tiến hành nhiều chính sách tiến bộ.</a:t>
            </a:r>
            <a:endParaRPr lang="vi-VN" sz="3200" dirty="0"/>
          </a:p>
          <a:p>
            <a:r>
              <a:rPr lang="vi-VN" sz="3200" dirty="0"/>
              <a:t>B. thi hành luật pháp nghiêm khắc.</a:t>
            </a:r>
            <a:endParaRPr lang="vi-VN" sz="3200" dirty="0"/>
          </a:p>
          <a:p>
            <a:r>
              <a:rPr lang="vi-VN" sz="3200" dirty="0"/>
              <a:t>C. làm theo những chính sách trước kia của Khúc Thừa Dụ.</a:t>
            </a:r>
            <a:endParaRPr lang="vi-VN" sz="3200" dirty="0"/>
          </a:p>
          <a:p>
            <a:r>
              <a:rPr lang="vi-VN" sz="3200" dirty="0"/>
              <a:t>D. chia ruộng đất cho dân nghèo.</a:t>
            </a:r>
            <a:endParaRPr lang="vi-VN" sz="3200" dirty="0"/>
          </a:p>
          <a:p>
            <a:endParaRPr lang="en-US" sz="3200" dirty="0"/>
          </a:p>
          <a:p>
            <a:endParaRPr lang="en-US" sz="3200" dirty="0"/>
          </a:p>
          <a:p>
            <a:endParaRPr lang="en-US" sz="3200" dirty="0"/>
          </a:p>
          <a:p>
            <a:endParaRPr lang="en-US" dirty="0"/>
          </a:p>
          <a:p>
            <a:endParaRPr lang="en-US" dirty="0"/>
          </a:p>
          <a:p>
            <a:endParaRPr lang="en-US" dirty="0"/>
          </a:p>
          <a:p>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3" end="3"/>
                                            </p:txEl>
                                          </p:spTgt>
                                        </p:tgtEl>
                                        <p:attrNameLst>
                                          <p:attrName>style.color</p:attrName>
                                        </p:attrNameLst>
                                      </p:cBhvr>
                                      <p:to>
                                        <p:clrVal>
                                          <a:schemeClr val="accent2"/>
                                        </p:clrVal>
                                      </p:to>
                                    </p:set>
                                    <p:set>
                                      <p:cBhvr>
                                        <p:cTn id="7" dur="500" fill="hold"/>
                                        <p:tgtEl>
                                          <p:spTgt spid="2">
                                            <p:txEl>
                                              <p:pRg st="3" end="3"/>
                                            </p:txEl>
                                          </p:spTgt>
                                        </p:tgtEl>
                                        <p:attrNameLst>
                                          <p:attrName>fillcolor</p:attrName>
                                        </p:attrNameLst>
                                      </p:cBhvr>
                                      <p:to>
                                        <p:clrVal>
                                          <a:schemeClr val="accent2"/>
                                        </p:clrVal>
                                      </p:to>
                                    </p:set>
                                    <p:set>
                                      <p:cBhvr>
                                        <p:cTn id="8" dur="500" fill="hold"/>
                                        <p:tgtEl>
                                          <p:spTgt spid="2">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2">
                                            <p:txEl>
                                              <p:pRg st="8" end="8"/>
                                            </p:txEl>
                                          </p:spTgt>
                                        </p:tgtEl>
                                        <p:attrNameLst>
                                          <p:attrName>style.color</p:attrName>
                                        </p:attrNameLst>
                                      </p:cBhvr>
                                      <p:to>
                                        <p:clrVal>
                                          <a:schemeClr val="accent2"/>
                                        </p:clrVal>
                                      </p:to>
                                    </p:set>
                                    <p:set>
                                      <p:cBhvr>
                                        <p:cTn id="13" dur="500" fill="hold"/>
                                        <p:tgtEl>
                                          <p:spTgt spid="2">
                                            <p:txEl>
                                              <p:pRg st="8" end="8"/>
                                            </p:txEl>
                                          </p:spTgt>
                                        </p:tgtEl>
                                        <p:attrNameLst>
                                          <p:attrName>fillcolor</p:attrName>
                                        </p:attrNameLst>
                                      </p:cBhvr>
                                      <p:to>
                                        <p:clrVal>
                                          <a:schemeClr val="accent2"/>
                                        </p:clrVal>
                                      </p:to>
                                    </p:set>
                                    <p:set>
                                      <p:cBhvr>
                                        <p:cTn id="14" dur="500" fill="hold"/>
                                        <p:tgtEl>
                                          <p:spTgt spid="2">
                                            <p:txEl>
                                              <p:pRg st="8" end="8"/>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2">
                                            <p:txEl>
                                              <p:pRg st="11" end="11"/>
                                            </p:txEl>
                                          </p:spTgt>
                                        </p:tgtEl>
                                        <p:attrNameLst>
                                          <p:attrName>style.color</p:attrName>
                                        </p:attrNameLst>
                                      </p:cBhvr>
                                      <p:to>
                                        <p:clrVal>
                                          <a:schemeClr val="accent2"/>
                                        </p:clrVal>
                                      </p:to>
                                    </p:set>
                                    <p:set>
                                      <p:cBhvr>
                                        <p:cTn id="19" dur="500" fill="hold"/>
                                        <p:tgtEl>
                                          <p:spTgt spid="2">
                                            <p:txEl>
                                              <p:pRg st="11" end="11"/>
                                            </p:txEl>
                                          </p:spTgt>
                                        </p:tgtEl>
                                        <p:attrNameLst>
                                          <p:attrName>fillcolor</p:attrName>
                                        </p:attrNameLst>
                                      </p:cBhvr>
                                      <p:to>
                                        <p:clrVal>
                                          <a:schemeClr val="accent2"/>
                                        </p:clrVal>
                                      </p:to>
                                    </p:set>
                                    <p:set>
                                      <p:cBhvr>
                                        <p:cTn id="20" dur="500" fill="hold"/>
                                        <p:tgtEl>
                                          <p:spTgt spid="2">
                                            <p:txEl>
                                              <p:pRg st="11" end="1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00100"/>
            <a:ext cx="15679420" cy="8124190"/>
          </a:xfrm>
          <a:prstGeom prst="rect">
            <a:avLst/>
          </a:prstGeom>
        </p:spPr>
        <p:txBody>
          <a:bodyPr wrap="square">
            <a:spAutoFit/>
          </a:bodyPr>
          <a:lstStyle/>
          <a:p>
            <a:r>
              <a:rPr lang="vi-VN" sz="2800" b="1" u="sng" dirty="0"/>
              <a:t>Câu </a:t>
            </a:r>
            <a:r>
              <a:rPr lang="en-US" sz="2800" b="1" u="sng" dirty="0"/>
              <a:t>7</a:t>
            </a:r>
            <a:r>
              <a:rPr lang="vi-VN" sz="2800" dirty="0"/>
              <a:t> Khúc Hạo chủ trương xây dựng đất nước tự chủ theo đường lối nào?</a:t>
            </a:r>
            <a:endParaRPr lang="vi-VN" sz="2800" dirty="0"/>
          </a:p>
          <a:p>
            <a:r>
              <a:rPr lang="vi-VN" sz="2800" dirty="0"/>
              <a:t>A. Khoan thư sức dân là kế sâu rễ bền gốc.</a:t>
            </a:r>
            <a:endParaRPr lang="vi-VN" sz="2800" dirty="0"/>
          </a:p>
          <a:p>
            <a:r>
              <a:rPr lang="vi-VN" sz="2800" dirty="0"/>
              <a:t>B. Đẩy thuyền cũng là dân, lật thuyền cũng là dân.</a:t>
            </a:r>
            <a:endParaRPr lang="vi-VN" sz="2800" dirty="0"/>
          </a:p>
          <a:p>
            <a:r>
              <a:rPr lang="vi-VN" sz="2800" dirty="0"/>
              <a:t>C. Dân vi quý, xã tắc thứ chi, quân vi khinh.</a:t>
            </a:r>
            <a:endParaRPr lang="vi-VN" sz="2800" dirty="0"/>
          </a:p>
          <a:p>
            <a:r>
              <a:rPr lang="vi-VN" sz="2800" dirty="0"/>
              <a:t>D. Chính sự cốt chuộng khoan dân giản dị.</a:t>
            </a:r>
            <a:endParaRPr lang="en-US" sz="2800" dirty="0"/>
          </a:p>
          <a:p>
            <a:endParaRPr lang="en-US" sz="2800" dirty="0"/>
          </a:p>
          <a:p>
            <a:r>
              <a:rPr lang="vi-VN" sz="2800" b="1" u="sng" dirty="0"/>
              <a:t>Câu </a:t>
            </a:r>
            <a:r>
              <a:rPr lang="en-US" sz="2800" b="1" u="sng" dirty="0"/>
              <a:t>8</a:t>
            </a:r>
            <a:r>
              <a:rPr lang="en-US" sz="2800" dirty="0"/>
              <a:t>:</a:t>
            </a:r>
            <a:r>
              <a:rPr lang="vi-VN" sz="2800" dirty="0"/>
              <a:t> Đâu không phải là chính sách của Khúc Hạo nhằm xây dựng một đất nước tự chủ?</a:t>
            </a:r>
            <a:endParaRPr lang="vi-VN" sz="2800" dirty="0"/>
          </a:p>
          <a:p>
            <a:r>
              <a:rPr lang="vi-VN" sz="2800" dirty="0"/>
              <a:t>A. Bình quân thuế ruộng, tha bỏ lực dịch.</a:t>
            </a:r>
            <a:endParaRPr lang="vi-VN" sz="2800" dirty="0"/>
          </a:p>
          <a:p>
            <a:r>
              <a:rPr lang="vi-VN" sz="2800" dirty="0"/>
              <a:t>B. Chia đặt các lộ, phủ, châu và xã ở các xứ.</a:t>
            </a:r>
            <a:endParaRPr lang="vi-VN" sz="2800" dirty="0"/>
          </a:p>
          <a:p>
            <a:r>
              <a:rPr lang="vi-VN" sz="2800" dirty="0"/>
              <a:t>C. Lập sổ khai hộ khẩu, kê rõ họ tên quê quán.</a:t>
            </a:r>
            <a:endParaRPr lang="vi-VN" sz="2800" dirty="0"/>
          </a:p>
          <a:p>
            <a:r>
              <a:rPr lang="vi-VN" sz="2800" dirty="0"/>
              <a:t>D. Xưng vương, xây dựng một bộ máy nhà nước mới.</a:t>
            </a:r>
            <a:endParaRPr lang="vi-VN" sz="2800" dirty="0"/>
          </a:p>
          <a:p>
            <a:endParaRPr lang="en-US" sz="2800" dirty="0"/>
          </a:p>
          <a:p>
            <a:r>
              <a:rPr lang="vi-VN" sz="2800" b="1" u="sng" dirty="0"/>
              <a:t>Câu</a:t>
            </a:r>
            <a:r>
              <a:rPr lang="en-US" altLang="vi-VN" sz="2800" b="1" u="sng" dirty="0"/>
              <a:t> </a:t>
            </a:r>
            <a:r>
              <a:rPr lang="en-US" sz="2800" b="1" u="sng" dirty="0"/>
              <a:t>9</a:t>
            </a:r>
            <a:r>
              <a:rPr lang="vi-VN" sz="2800" dirty="0"/>
              <a:t> Nhân vật nào được đánh giá là nhà cải cách đầu tiên trong lịch sử Việt Nam?</a:t>
            </a:r>
            <a:endParaRPr lang="vi-VN" sz="2800" dirty="0"/>
          </a:p>
          <a:p>
            <a:r>
              <a:rPr lang="vi-VN" sz="2800" dirty="0"/>
              <a:t>A. Ngô Quyền.</a:t>
            </a:r>
            <a:endParaRPr lang="vi-VN" sz="2800" dirty="0"/>
          </a:p>
          <a:p>
            <a:r>
              <a:rPr lang="vi-VN" sz="2800" dirty="0"/>
              <a:t>B. Khúc Thừa Dụ.</a:t>
            </a:r>
            <a:endParaRPr lang="vi-VN" sz="2800" dirty="0"/>
          </a:p>
          <a:p>
            <a:r>
              <a:rPr lang="vi-VN" sz="2800" dirty="0"/>
              <a:t>C. Khúc Hạo.</a:t>
            </a:r>
            <a:endParaRPr lang="vi-VN" sz="2800" dirty="0"/>
          </a:p>
          <a:p>
            <a:r>
              <a:rPr lang="vi-VN" sz="2800" dirty="0"/>
              <a:t>D. Dương Đình Nghệ.</a:t>
            </a:r>
            <a:endParaRPr lang="vi-VN" sz="2800" dirty="0"/>
          </a:p>
          <a:p>
            <a:endParaRPr lang="en-US" sz="2800" dirty="0"/>
          </a:p>
          <a:p>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style.color</p:attrName>
                                        </p:attrNameLst>
                                      </p:cBhvr>
                                      <p:to>
                                        <p:clrVal>
                                          <a:schemeClr val="accent2"/>
                                        </p:clrVal>
                                      </p:to>
                                    </p:set>
                                    <p:set>
                                      <p:cBhvr>
                                        <p:cTn id="7" dur="500" fill="hold"/>
                                        <p:tgtEl>
                                          <p:spTgt spid="2">
                                            <p:txEl>
                                              <p:pRg st="1" end="1"/>
                                            </p:txEl>
                                          </p:spTgt>
                                        </p:tgtEl>
                                        <p:attrNameLst>
                                          <p:attrName>fillcolor</p:attrName>
                                        </p:attrNameLst>
                                      </p:cBhvr>
                                      <p:to>
                                        <p:clrVal>
                                          <a:schemeClr val="accent2"/>
                                        </p:clrVal>
                                      </p:to>
                                    </p:set>
                                    <p:set>
                                      <p:cBhvr>
                                        <p:cTn id="8" dur="500" fill="hold"/>
                                        <p:tgtEl>
                                          <p:spTgt spid="2">
                                            <p:txEl>
                                              <p:pRg st="1" end="1"/>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2">
                                            <p:txEl>
                                              <p:pRg st="10" end="10"/>
                                            </p:txEl>
                                          </p:spTgt>
                                        </p:tgtEl>
                                        <p:attrNameLst>
                                          <p:attrName>style.color</p:attrName>
                                        </p:attrNameLst>
                                      </p:cBhvr>
                                      <p:to>
                                        <p:clrVal>
                                          <a:schemeClr val="accent2"/>
                                        </p:clrVal>
                                      </p:to>
                                    </p:set>
                                    <p:set>
                                      <p:cBhvr>
                                        <p:cTn id="13" dur="500" fill="hold"/>
                                        <p:tgtEl>
                                          <p:spTgt spid="2">
                                            <p:txEl>
                                              <p:pRg st="10" end="10"/>
                                            </p:txEl>
                                          </p:spTgt>
                                        </p:tgtEl>
                                        <p:attrNameLst>
                                          <p:attrName>fillcolor</p:attrName>
                                        </p:attrNameLst>
                                      </p:cBhvr>
                                      <p:to>
                                        <p:clrVal>
                                          <a:schemeClr val="accent2"/>
                                        </p:clrVal>
                                      </p:to>
                                    </p:set>
                                    <p:set>
                                      <p:cBhvr>
                                        <p:cTn id="14" dur="500" fill="hold"/>
                                        <p:tgtEl>
                                          <p:spTgt spid="2">
                                            <p:txEl>
                                              <p:pRg st="10" end="1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2">
                                            <p:txEl>
                                              <p:pRg st="15" end="15"/>
                                            </p:txEl>
                                          </p:spTgt>
                                        </p:tgtEl>
                                        <p:attrNameLst>
                                          <p:attrName>style.color</p:attrName>
                                        </p:attrNameLst>
                                      </p:cBhvr>
                                      <p:to>
                                        <p:clrVal>
                                          <a:schemeClr val="accent2"/>
                                        </p:clrVal>
                                      </p:to>
                                    </p:set>
                                    <p:set>
                                      <p:cBhvr>
                                        <p:cTn id="19" dur="500" fill="hold"/>
                                        <p:tgtEl>
                                          <p:spTgt spid="2">
                                            <p:txEl>
                                              <p:pRg st="15" end="15"/>
                                            </p:txEl>
                                          </p:spTgt>
                                        </p:tgtEl>
                                        <p:attrNameLst>
                                          <p:attrName>fillcolor</p:attrName>
                                        </p:attrNameLst>
                                      </p:cBhvr>
                                      <p:to>
                                        <p:clrVal>
                                          <a:schemeClr val="accent2"/>
                                        </p:clrVal>
                                      </p:to>
                                    </p:set>
                                    <p:set>
                                      <p:cBhvr>
                                        <p:cTn id="20" dur="500" fill="hold"/>
                                        <p:tgtEl>
                                          <p:spTgt spid="2">
                                            <p:txEl>
                                              <p:pRg st="15" end="1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rcRect l="155" b="4383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6324600" y="4200390"/>
            <a:ext cx="5657850" cy="212511"/>
            <a:chOff x="0" y="0"/>
            <a:chExt cx="3927252" cy="152237"/>
          </a:xfrm>
        </p:grpSpPr>
        <p:sp>
          <p:nvSpPr>
            <p:cNvPr id="3" name="Freeform 3"/>
            <p:cNvSpPr/>
            <p:nvPr/>
          </p:nvSpPr>
          <p:spPr>
            <a:xfrm>
              <a:off x="-28960" y="-488"/>
              <a:ext cx="3963901" cy="154038"/>
            </a:xfrm>
            <a:custGeom>
              <a:avLst/>
              <a:gdLst/>
              <a:ahLst/>
              <a:cxnLst/>
              <a:rect l="l" t="t" r="r" b="b"/>
              <a:pathLst>
                <a:path w="3963901" h="154038">
                  <a:moveTo>
                    <a:pt x="83139" y="152711"/>
                  </a:moveTo>
                  <a:cubicBezTo>
                    <a:pt x="0" y="154039"/>
                    <a:pt x="20033" y="56470"/>
                    <a:pt x="92578" y="55311"/>
                  </a:cubicBezTo>
                  <a:cubicBezTo>
                    <a:pt x="519198" y="48503"/>
                    <a:pt x="945864" y="45062"/>
                    <a:pt x="1372479" y="37947"/>
                  </a:cubicBezTo>
                  <a:cubicBezTo>
                    <a:pt x="1948912" y="28333"/>
                    <a:pt x="2525290" y="1405"/>
                    <a:pt x="2975967" y="496"/>
                  </a:cubicBezTo>
                  <a:cubicBezTo>
                    <a:pt x="3289907" y="0"/>
                    <a:pt x="3602064" y="21244"/>
                    <a:pt x="3914856" y="46119"/>
                  </a:cubicBezTo>
                  <a:cubicBezTo>
                    <a:pt x="3943825" y="48423"/>
                    <a:pt x="3963901" y="76080"/>
                    <a:pt x="3953374" y="103401"/>
                  </a:cubicBezTo>
                  <a:cubicBezTo>
                    <a:pt x="3941479" y="134271"/>
                    <a:pt x="3903134" y="144247"/>
                    <a:pt x="3873638" y="141901"/>
                  </a:cubicBezTo>
                  <a:cubicBezTo>
                    <a:pt x="3697882" y="127924"/>
                    <a:pt x="3522044" y="113278"/>
                    <a:pt x="3345882" y="105384"/>
                  </a:cubicBezTo>
                  <a:cubicBezTo>
                    <a:pt x="2974254" y="87846"/>
                    <a:pt x="2687818" y="102526"/>
                    <a:pt x="2296484" y="112977"/>
                  </a:cubicBezTo>
                  <a:cubicBezTo>
                    <a:pt x="1558727" y="132681"/>
                    <a:pt x="821041" y="140936"/>
                    <a:pt x="83139" y="152711"/>
                  </a:cubicBezTo>
                  <a:lnTo>
                    <a:pt x="83139" y="152711"/>
                  </a:lnTo>
                  <a:close/>
                </a:path>
              </a:pathLst>
            </a:custGeom>
            <a:solidFill>
              <a:srgbClr val="000000"/>
            </a:solidFill>
          </p:spPr>
        </p:sp>
      </p:grpSp>
      <p:grpSp>
        <p:nvGrpSpPr>
          <p:cNvPr id="4" name="Group 4"/>
          <p:cNvGrpSpPr/>
          <p:nvPr/>
        </p:nvGrpSpPr>
        <p:grpSpPr>
          <a:xfrm>
            <a:off x="2590800" y="1424004"/>
            <a:ext cx="13944600" cy="2500296"/>
            <a:chOff x="0" y="0"/>
            <a:chExt cx="11952924" cy="2138280"/>
          </a:xfrm>
        </p:grpSpPr>
        <p:sp>
          <p:nvSpPr>
            <p:cNvPr id="5" name="Freeform 5"/>
            <p:cNvSpPr/>
            <p:nvPr/>
          </p:nvSpPr>
          <p:spPr>
            <a:xfrm>
              <a:off x="0" y="-4073"/>
              <a:ext cx="11959314" cy="2144883"/>
            </a:xfrm>
            <a:custGeom>
              <a:avLst/>
              <a:gdLst/>
              <a:ahLst/>
              <a:cxnLst/>
              <a:rect l="l" t="t" r="r" b="b"/>
              <a:pathLst>
                <a:path w="11959314" h="2144883">
                  <a:moveTo>
                    <a:pt x="11331537" y="2090405"/>
                  </a:moveTo>
                  <a:cubicBezTo>
                    <a:pt x="11331537" y="2090405"/>
                    <a:pt x="10600662" y="2144883"/>
                    <a:pt x="8983549" y="2142261"/>
                  </a:cubicBezTo>
                  <a:cubicBezTo>
                    <a:pt x="4416811" y="2140099"/>
                    <a:pt x="1057074" y="2132274"/>
                    <a:pt x="1057074" y="2132274"/>
                  </a:cubicBezTo>
                  <a:cubicBezTo>
                    <a:pt x="812932" y="2123440"/>
                    <a:pt x="449110" y="2102209"/>
                    <a:pt x="282371" y="2044032"/>
                  </a:cubicBezTo>
                  <a:cubicBezTo>
                    <a:pt x="4469" y="1947069"/>
                    <a:pt x="0" y="1773790"/>
                    <a:pt x="0" y="1409542"/>
                  </a:cubicBezTo>
                  <a:lnTo>
                    <a:pt x="0" y="1409531"/>
                  </a:lnTo>
                  <a:cubicBezTo>
                    <a:pt x="8536" y="491230"/>
                    <a:pt x="0" y="345608"/>
                    <a:pt x="77597" y="223930"/>
                  </a:cubicBezTo>
                  <a:cubicBezTo>
                    <a:pt x="217372" y="4759"/>
                    <a:pt x="519255" y="4073"/>
                    <a:pt x="937909" y="4073"/>
                  </a:cubicBezTo>
                  <a:cubicBezTo>
                    <a:pt x="937909" y="4073"/>
                    <a:pt x="2500654" y="15681"/>
                    <a:pt x="7299640" y="7673"/>
                  </a:cubicBezTo>
                  <a:cubicBezTo>
                    <a:pt x="10381735" y="0"/>
                    <a:pt x="11098468" y="6979"/>
                    <a:pt x="11098468" y="6979"/>
                  </a:cubicBezTo>
                  <a:cubicBezTo>
                    <a:pt x="11466775" y="14458"/>
                    <a:pt x="11605035" y="42638"/>
                    <a:pt x="11802775" y="165219"/>
                  </a:cubicBezTo>
                  <a:cubicBezTo>
                    <a:pt x="11953792" y="258836"/>
                    <a:pt x="11959314" y="476157"/>
                    <a:pt x="11950174" y="1409531"/>
                  </a:cubicBezTo>
                  <a:lnTo>
                    <a:pt x="11950174" y="1409542"/>
                  </a:lnTo>
                  <a:cubicBezTo>
                    <a:pt x="11950173" y="1891755"/>
                    <a:pt x="11907389" y="2040343"/>
                    <a:pt x="11331537" y="2090405"/>
                  </a:cubicBezTo>
                  <a:close/>
                </a:path>
              </a:pathLst>
            </a:custGeom>
            <a:solidFill>
              <a:srgbClr val="EFC44B"/>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89336">
            <a:off x="14817457" y="9197062"/>
            <a:ext cx="3893086" cy="902838"/>
          </a:xfrm>
          <a:prstGeom prst="rect">
            <a:avLst/>
          </a:prstGeom>
        </p:spPr>
      </p:pic>
      <p:sp>
        <p:nvSpPr>
          <p:cNvPr id="10" name="TextBox 25"/>
          <p:cNvSpPr txBox="1"/>
          <p:nvPr/>
        </p:nvSpPr>
        <p:spPr>
          <a:xfrm>
            <a:off x="2590800" y="1798629"/>
            <a:ext cx="13952056" cy="1974900"/>
          </a:xfrm>
          <a:prstGeom prst="rect">
            <a:avLst/>
          </a:prstGeom>
        </p:spPr>
        <p:txBody>
          <a:bodyPr wrap="square" lIns="0" tIns="0" rIns="0" bIns="0" rtlCol="0" anchor="t">
            <a:spAutoFit/>
          </a:bodyPr>
          <a:lstStyle/>
          <a:p>
            <a:pPr marL="0" lvl="0" indent="0" algn="ctr">
              <a:lnSpc>
                <a:spcPts val="7700"/>
              </a:lnSpc>
            </a:pPr>
            <a:r>
              <a:rPr lang="en-US" sz="5500" b="1" dirty="0">
                <a:solidFill>
                  <a:srgbClr val="000000"/>
                </a:solidFill>
                <a:latin typeface="Arial" panose="020B0604020202020204" pitchFamily="34" charset="0"/>
                <a:cs typeface="Arial" panose="020B0604020202020204" pitchFamily="34" charset="0"/>
              </a:rPr>
              <a:t>II. NGÔ QUYỀN VÀ CHIẾN THẮNG </a:t>
            </a:r>
            <a:endParaRPr lang="en-US" sz="5500" b="1" dirty="0">
              <a:solidFill>
                <a:srgbClr val="000000"/>
              </a:solidFill>
              <a:latin typeface="Arial" panose="020B0604020202020204" pitchFamily="34" charset="0"/>
              <a:cs typeface="Arial" panose="020B0604020202020204" pitchFamily="34" charset="0"/>
            </a:endParaRPr>
          </a:p>
          <a:p>
            <a:pPr marL="0" lvl="0" indent="0" algn="ctr">
              <a:lnSpc>
                <a:spcPts val="7700"/>
              </a:lnSpc>
            </a:pPr>
            <a:r>
              <a:rPr lang="en-US" sz="5500" b="1" dirty="0">
                <a:solidFill>
                  <a:srgbClr val="000000"/>
                </a:solidFill>
                <a:latin typeface="Arial" panose="020B0604020202020204" pitchFamily="34" charset="0"/>
                <a:cs typeface="Arial" panose="020B0604020202020204" pitchFamily="34" charset="0"/>
              </a:rPr>
              <a:t>BẠCH ĐẰNG NĂM 938</a:t>
            </a:r>
            <a:endParaRPr lang="en-US" sz="5500" b="1" dirty="0">
              <a:solidFill>
                <a:srgbClr val="000000"/>
              </a:solidFill>
              <a:latin typeface="Arial" panose="020B0604020202020204" pitchFamily="34" charset="0"/>
              <a:cs typeface="Arial" panose="020B0604020202020204" pitchFamily="34" charset="0"/>
            </a:endParaRPr>
          </a:p>
        </p:txBody>
      </p:sp>
      <p:sp>
        <p:nvSpPr>
          <p:cNvPr id="11" name="Rectangle 10"/>
          <p:cNvSpPr/>
          <p:nvPr/>
        </p:nvSpPr>
        <p:spPr>
          <a:xfrm>
            <a:off x="1442002" y="4934057"/>
            <a:ext cx="15392400" cy="4708981"/>
          </a:xfrm>
          <a:prstGeom prst="rect">
            <a:avLst/>
          </a:prstGeom>
        </p:spPr>
        <p:txBody>
          <a:bodyPr wrap="square">
            <a:spAutoFit/>
          </a:bodyPr>
          <a:lstStyle/>
          <a:p>
            <a:pPr marL="685800" indent="-685800" algn="just">
              <a:lnSpc>
                <a:spcPts val="7200"/>
              </a:lnSpc>
              <a:buFont typeface="Arial" panose="020B0604020202020204" pitchFamily="34" charset="0"/>
              <a:buChar char="•"/>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Ngô Quyền (898-944), người Đường Lâm (Sơn Tây, Hà Nội). </a:t>
            </a:r>
            <a:endParaRPr lang="nl-NL" sz="5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Ông là người “khôi ngô, mắt sáng như chớp, dáng đi thong thả như hổ, có trí dũng, sức có thể nâng được vạc”; làm nha tướng của Dương Đình Nghệ</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6" name="Rectangle 15"/>
          <p:cNvSpPr/>
          <p:nvPr/>
        </p:nvSpPr>
        <p:spPr>
          <a:xfrm>
            <a:off x="2362200" y="9187543"/>
            <a:ext cx="14020800" cy="784830"/>
          </a:xfrm>
          <a:prstGeom prst="rect">
            <a:avLst/>
          </a:prstGeom>
        </p:spPr>
        <p:txBody>
          <a:bodyPr wrap="square">
            <a:spAutoFit/>
          </a:bodyPr>
          <a:lstStyle/>
          <a:p>
            <a:pPr algn="ctr"/>
            <a:r>
              <a:rPr lang="nl-NL" sz="4500" b="1" dirty="0">
                <a:solidFill>
                  <a:srgbClr val="002060"/>
                </a:solidFill>
                <a:latin typeface="Arial" panose="020B0604020202020204" pitchFamily="34" charset="0"/>
                <a:ea typeface="Calibri" panose="020F0502020204030204" pitchFamily="34" charset="0"/>
                <a:cs typeface="Arial" panose="020B0604020202020204" pitchFamily="34" charset="0"/>
              </a:rPr>
              <a:t>Ngô Quyền</a:t>
            </a:r>
            <a:endParaRPr lang="en-US" sz="4500" b="1" dirty="0"/>
          </a:p>
        </p:txBody>
      </p:sp>
      <p:pic>
        <p:nvPicPr>
          <p:cNvPr id="3074" name="Picture 2" descr="Ngô Vương Quyền và kinh đô Cổ Loa – Hoàng Thành Thăng Lo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09800" y="546100"/>
            <a:ext cx="14325600" cy="8610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838200" y="0"/>
            <a:ext cx="15240000" cy="1000147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47900"/>
            <a:ext cx="17145000" cy="5078313"/>
          </a:xfrm>
          <a:prstGeom prst="rect">
            <a:avLst/>
          </a:prstGeom>
        </p:spPr>
        <p:txBody>
          <a:bodyPr wrap="square">
            <a:spAutoFit/>
          </a:bodyPr>
          <a:lstStyle/>
          <a:p>
            <a:r>
              <a:rPr lang="vi-VN" sz="5400" dirty="0"/>
              <a:t>1/Ngô Quyền là người như thế nào ?</a:t>
            </a:r>
            <a:endParaRPr lang="vi-VN" sz="5400" dirty="0"/>
          </a:p>
          <a:p>
            <a:r>
              <a:rPr lang="vi-VN" sz="5400" dirty="0"/>
              <a:t>2/Ngô Quyền kéo quân ra Bắc để làm gì ?</a:t>
            </a:r>
            <a:endParaRPr lang="vi-VN" sz="5400" dirty="0"/>
          </a:p>
          <a:p>
            <a:r>
              <a:rPr lang="vi-VN" sz="5400" dirty="0"/>
              <a:t>3/Ông đánh giá và nhận định về điểm yếu và điểm mạnh của địch như thế nào ?</a:t>
            </a:r>
            <a:endParaRPr lang="vi-VN" sz="5400" dirty="0"/>
          </a:p>
          <a:p>
            <a:r>
              <a:rPr lang="vi-VN" sz="5400" dirty="0"/>
              <a:t>4/Ngô Quyền đã vạch ra kế hoạch đánh địch như thế nào ?vị trí quyết chiến nằm ở đâu?cách đánh ra sao ?</a:t>
            </a:r>
            <a:endParaRPr lang="vi-VN" sz="5400" dirty="0"/>
          </a:p>
        </p:txBody>
      </p:sp>
      <p:sp>
        <p:nvSpPr>
          <p:cNvPr id="3" name="Rectangle 2"/>
          <p:cNvSpPr/>
          <p:nvPr/>
        </p:nvSpPr>
        <p:spPr>
          <a:xfrm>
            <a:off x="1295400" y="647700"/>
            <a:ext cx="9281678" cy="923330"/>
          </a:xfrm>
          <a:prstGeom prst="rect">
            <a:avLst/>
          </a:prstGeom>
        </p:spPr>
        <p:txBody>
          <a:bodyPr wrap="square">
            <a:spAutoFit/>
          </a:bodyPr>
          <a:lstStyle/>
          <a:p>
            <a:r>
              <a:rPr lang="en-US" sz="5400" b="1" i="1" dirty="0" err="1">
                <a:solidFill>
                  <a:srgbClr val="C00000"/>
                </a:solidFill>
              </a:rPr>
              <a:t>Thảo</a:t>
            </a:r>
            <a:r>
              <a:rPr lang="en-US" sz="5400" b="1" i="1" dirty="0">
                <a:solidFill>
                  <a:srgbClr val="C00000"/>
                </a:solidFill>
              </a:rPr>
              <a:t> </a:t>
            </a:r>
            <a:r>
              <a:rPr lang="en-US" sz="5400" b="1" i="1" dirty="0" err="1">
                <a:solidFill>
                  <a:srgbClr val="C00000"/>
                </a:solidFill>
              </a:rPr>
              <a:t>luận</a:t>
            </a:r>
            <a:r>
              <a:rPr lang="en-US" sz="5400" b="1" i="1" dirty="0">
                <a:solidFill>
                  <a:srgbClr val="C00000"/>
                </a:solidFill>
              </a:rPr>
              <a:t> </a:t>
            </a:r>
            <a:r>
              <a:rPr lang="en-US" sz="5400" b="1" i="1" dirty="0" err="1">
                <a:solidFill>
                  <a:srgbClr val="C00000"/>
                </a:solidFill>
              </a:rPr>
              <a:t>và</a:t>
            </a:r>
            <a:r>
              <a:rPr lang="en-US" sz="5400" b="1" i="1" dirty="0">
                <a:solidFill>
                  <a:srgbClr val="C00000"/>
                </a:solidFill>
              </a:rPr>
              <a:t> </a:t>
            </a:r>
            <a:r>
              <a:rPr lang="en-US" sz="5400" b="1" i="1" dirty="0" err="1">
                <a:solidFill>
                  <a:srgbClr val="C00000"/>
                </a:solidFill>
              </a:rPr>
              <a:t>trả</a:t>
            </a:r>
            <a:r>
              <a:rPr lang="en-US" sz="5400" b="1" i="1" dirty="0">
                <a:solidFill>
                  <a:srgbClr val="C00000"/>
                </a:solidFill>
              </a:rPr>
              <a:t> </a:t>
            </a:r>
            <a:r>
              <a:rPr lang="en-US" sz="5400" b="1" i="1" dirty="0" err="1">
                <a:solidFill>
                  <a:srgbClr val="C00000"/>
                </a:solidFill>
              </a:rPr>
              <a:t>lời</a:t>
            </a:r>
            <a:r>
              <a:rPr lang="en-US" sz="5400" b="1" i="1" dirty="0">
                <a:solidFill>
                  <a:srgbClr val="C00000"/>
                </a:solidFill>
              </a:rPr>
              <a:t> </a:t>
            </a:r>
            <a:r>
              <a:rPr lang="en-US" sz="5400" b="1" i="1" dirty="0" err="1">
                <a:solidFill>
                  <a:srgbClr val="C00000"/>
                </a:solidFill>
              </a:rPr>
              <a:t>câu</a:t>
            </a:r>
            <a:r>
              <a:rPr lang="en-US" sz="5400" b="1" i="1" dirty="0">
                <a:solidFill>
                  <a:srgbClr val="C00000"/>
                </a:solidFill>
              </a:rPr>
              <a:t> </a:t>
            </a:r>
            <a:r>
              <a:rPr lang="en-US" sz="5400" b="1" i="1" dirty="0" err="1">
                <a:solidFill>
                  <a:srgbClr val="C00000"/>
                </a:solidFill>
              </a:rPr>
              <a:t>hỏi</a:t>
            </a:r>
            <a:endParaRPr lang="en-US" sz="5400" b="1" i="1" dirty="0">
              <a:solidFill>
                <a:srgbClr val="C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43200" y="1943100"/>
            <a:ext cx="12877801" cy="2167958"/>
            <a:chOff x="0" y="0"/>
            <a:chExt cx="3739582" cy="2701436"/>
          </a:xfrm>
        </p:grpSpPr>
        <p:sp>
          <p:nvSpPr>
            <p:cNvPr id="3" name="Freeform 3"/>
            <p:cNvSpPr/>
            <p:nvPr/>
          </p:nvSpPr>
          <p:spPr>
            <a:xfrm>
              <a:off x="-4213" y="0"/>
              <a:ext cx="3743795" cy="2701436"/>
            </a:xfrm>
            <a:custGeom>
              <a:avLst/>
              <a:gdLst/>
              <a:ahLst/>
              <a:cxnLst/>
              <a:rect l="l" t="t" r="r" b="b"/>
              <a:pathLst>
                <a:path w="3743795" h="2701436">
                  <a:moveTo>
                    <a:pt x="278431" y="16918"/>
                  </a:moveTo>
                  <a:cubicBezTo>
                    <a:pt x="278431" y="16918"/>
                    <a:pt x="604014" y="12258"/>
                    <a:pt x="936752" y="12454"/>
                  </a:cubicBezTo>
                  <a:cubicBezTo>
                    <a:pt x="2631874" y="12671"/>
                    <a:pt x="3469727" y="0"/>
                    <a:pt x="3469727" y="0"/>
                  </a:cubicBezTo>
                  <a:cubicBezTo>
                    <a:pt x="3537190" y="0"/>
                    <a:pt x="3613127" y="0"/>
                    <a:pt x="3691900" y="85073"/>
                  </a:cubicBezTo>
                  <a:cubicBezTo>
                    <a:pt x="3734878" y="131488"/>
                    <a:pt x="3735946" y="240224"/>
                    <a:pt x="3736351" y="320281"/>
                  </a:cubicBezTo>
                  <a:cubicBezTo>
                    <a:pt x="3736351" y="320281"/>
                    <a:pt x="3734647" y="1612662"/>
                    <a:pt x="3734647" y="1938852"/>
                  </a:cubicBezTo>
                  <a:cubicBezTo>
                    <a:pt x="3734647" y="2153011"/>
                    <a:pt x="3743795" y="2452190"/>
                    <a:pt x="3743795" y="2452190"/>
                  </a:cubicBezTo>
                  <a:cubicBezTo>
                    <a:pt x="3743795" y="2580859"/>
                    <a:pt x="3739626" y="2701436"/>
                    <a:pt x="3486788" y="2693302"/>
                  </a:cubicBezTo>
                  <a:cubicBezTo>
                    <a:pt x="3486788" y="2693302"/>
                    <a:pt x="3110315" y="2673004"/>
                    <a:pt x="2692581" y="2680602"/>
                  </a:cubicBezTo>
                  <a:cubicBezTo>
                    <a:pt x="1261351" y="2688736"/>
                    <a:pt x="304023" y="2701436"/>
                    <a:pt x="304023" y="2701436"/>
                  </a:cubicBezTo>
                  <a:cubicBezTo>
                    <a:pt x="132548" y="2701436"/>
                    <a:pt x="4213" y="2600367"/>
                    <a:pt x="8532" y="2397820"/>
                  </a:cubicBezTo>
                  <a:cubicBezTo>
                    <a:pt x="8532" y="2397820"/>
                    <a:pt x="9630" y="1899279"/>
                    <a:pt x="4815" y="1048409"/>
                  </a:cubicBezTo>
                  <a:cubicBezTo>
                    <a:pt x="0" y="663668"/>
                    <a:pt x="25592" y="330596"/>
                    <a:pt x="25592" y="330596"/>
                  </a:cubicBezTo>
                  <a:cubicBezTo>
                    <a:pt x="27224" y="150571"/>
                    <a:pt x="143504" y="16918"/>
                    <a:pt x="278431" y="16918"/>
                  </a:cubicBezTo>
                  <a:close/>
                </a:path>
              </a:pathLst>
            </a:custGeom>
            <a:solidFill>
              <a:srgbClr val="EFC44B"/>
            </a:solidFill>
          </p:spPr>
        </p:sp>
      </p:grpSp>
      <p:grpSp>
        <p:nvGrpSpPr>
          <p:cNvPr id="4" name="Group 4"/>
          <p:cNvGrpSpPr/>
          <p:nvPr/>
        </p:nvGrpSpPr>
        <p:grpSpPr>
          <a:xfrm>
            <a:off x="1752600" y="4625579"/>
            <a:ext cx="15620999" cy="3013978"/>
            <a:chOff x="0" y="0"/>
            <a:chExt cx="6459412" cy="4240855"/>
          </a:xfrm>
        </p:grpSpPr>
        <p:sp>
          <p:nvSpPr>
            <p:cNvPr id="5" name="Freeform 5"/>
            <p:cNvSpPr/>
            <p:nvPr/>
          </p:nvSpPr>
          <p:spPr>
            <a:xfrm>
              <a:off x="-1" y="0"/>
              <a:ext cx="6467071" cy="4240855"/>
            </a:xfrm>
            <a:custGeom>
              <a:avLst/>
              <a:gdLst/>
              <a:ahLst/>
              <a:cxnLst/>
              <a:rect l="l" t="t" r="r" b="b"/>
              <a:pathLst>
                <a:path w="6467071" h="4240855">
                  <a:moveTo>
                    <a:pt x="5960632" y="4223936"/>
                  </a:moveTo>
                  <a:cubicBezTo>
                    <a:pt x="5960632" y="4223936"/>
                    <a:pt x="5723636" y="4213966"/>
                    <a:pt x="5361497" y="4227411"/>
                  </a:cubicBezTo>
                  <a:cubicBezTo>
                    <a:pt x="4999359" y="4240855"/>
                    <a:pt x="490924" y="4240855"/>
                    <a:pt x="490924" y="4240855"/>
                  </a:cubicBezTo>
                  <a:cubicBezTo>
                    <a:pt x="245502" y="4240855"/>
                    <a:pt x="32509" y="4143587"/>
                    <a:pt x="31032" y="3983473"/>
                  </a:cubicBezTo>
                  <a:cubicBezTo>
                    <a:pt x="31032" y="3983473"/>
                    <a:pt x="0" y="2516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5914084" y="0"/>
                    <a:pt x="5914084" y="0"/>
                  </a:cubicBezTo>
                  <a:cubicBezTo>
                    <a:pt x="6225984" y="0"/>
                    <a:pt x="6459413" y="101069"/>
                    <a:pt x="6451555" y="303616"/>
                  </a:cubicBezTo>
                  <a:cubicBezTo>
                    <a:pt x="6451555" y="303616"/>
                    <a:pt x="6449560" y="2346453"/>
                    <a:pt x="6458315" y="3283886"/>
                  </a:cubicBezTo>
                  <a:cubicBezTo>
                    <a:pt x="6467071" y="3577187"/>
                    <a:pt x="6420523" y="3910259"/>
                    <a:pt x="6420523" y="3910259"/>
                  </a:cubicBezTo>
                  <a:cubicBezTo>
                    <a:pt x="6417558" y="4090284"/>
                    <a:pt x="6206054" y="4223936"/>
                    <a:pt x="5960632" y="4223936"/>
                  </a:cubicBezTo>
                  <a:close/>
                </a:path>
              </a:pathLst>
            </a:custGeom>
            <a:solidFill>
              <a:srgbClr val="EFC44B"/>
            </a:solidFill>
          </p:spPr>
        </p:sp>
      </p:grpSp>
      <p:sp>
        <p:nvSpPr>
          <p:cNvPr id="13" name="Rectangle 12"/>
          <p:cNvSpPr/>
          <p:nvPr/>
        </p:nvSpPr>
        <p:spPr>
          <a:xfrm>
            <a:off x="3086534" y="1955800"/>
            <a:ext cx="12192000" cy="1887696"/>
          </a:xfrm>
          <a:prstGeom prst="rect">
            <a:avLst/>
          </a:prstGeom>
        </p:spPr>
        <p:txBody>
          <a:bodyPr wrap="square">
            <a:spAutoFit/>
          </a:bodyPr>
          <a:lstStyle/>
          <a:p>
            <a:pPr algn="just">
              <a:lnSpc>
                <a:spcPts val="70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Ngô Quyền kéo quân ra Bắc để trị tội kẻ phản nghịch Kiều Công Tiễn.</a:t>
            </a:r>
            <a:endParaRPr lang="en-US" sz="5000" dirty="0">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2127865" y="4854178"/>
            <a:ext cx="14888986" cy="2785378"/>
          </a:xfrm>
          <a:prstGeom prst="rect">
            <a:avLst/>
          </a:prstGeom>
        </p:spPr>
        <p:txBody>
          <a:bodyPr wrap="square">
            <a:spAutoFit/>
          </a:bodyPr>
          <a:lstStyle/>
          <a:p>
            <a:pPr algn="just">
              <a:lnSpc>
                <a:spcPts val="70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Mục đích xâm lược lần thứ hai của quân Nam Hán: mưu đồ trả thù lần thất bại trước đó và dã tâm bành trướng, mở rộng lãnh thổ của nhà Nam Hán. </a:t>
            </a:r>
            <a:endParaRPr lang="en-US" sz="5000" dirty="0">
              <a:latin typeface="Arial" panose="020B0604020202020204" pitchFamily="34" charset="0"/>
              <a:ea typeface="Calibri" panose="020F0502020204030204" pitchFamily="34" charset="0"/>
              <a:cs typeface="Arial" panose="020B0604020202020204" pitchFamily="34" charset="0"/>
            </a:endParaRPr>
          </a:p>
        </p:txBody>
      </p:sp>
      <p:pic>
        <p:nvPicPr>
          <p:cNvPr id="15" name="Picture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1813697">
            <a:off x="15745262" y="372132"/>
            <a:ext cx="1896430" cy="2519412"/>
          </a:xfrm>
          <a:prstGeom prst="rect">
            <a:avLst/>
          </a:prstGeom>
        </p:spPr>
      </p:pic>
      <p:pic>
        <p:nvPicPr>
          <p:cNvPr id="1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785190">
            <a:off x="105611" y="7217873"/>
            <a:ext cx="5246160" cy="3283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2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r="16017"/>
          <a:stretch>
            <a:fillRect/>
          </a:stretch>
        </p:blipFill>
        <p:spPr>
          <a:xfrm rot="5487575">
            <a:off x="4310832" y="-3358553"/>
            <a:ext cx="9607789" cy="16996790"/>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15200" y="9325652"/>
            <a:ext cx="2763175" cy="783737"/>
          </a:xfrm>
          <a:prstGeom prst="rect">
            <a:avLst/>
          </a:prstGeom>
        </p:spPr>
      </p:pic>
      <p:sp>
        <p:nvSpPr>
          <p:cNvPr id="10" name="Rectangle 9"/>
          <p:cNvSpPr/>
          <p:nvPr/>
        </p:nvSpPr>
        <p:spPr>
          <a:xfrm>
            <a:off x="1219200" y="952501"/>
            <a:ext cx="15896526" cy="6297621"/>
          </a:xfrm>
          <a:prstGeom prst="rect">
            <a:avLst/>
          </a:prstGeom>
        </p:spPr>
        <p:txBody>
          <a:bodyPr wrap="square">
            <a:spAutoFit/>
          </a:bodyPr>
          <a:lstStyle/>
          <a:p>
            <a:pPr algn="just">
              <a:lnSpc>
                <a:spcPts val="7000"/>
              </a:lnSpc>
            </a:pPr>
            <a:r>
              <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rPr>
              <a:t>C</a:t>
            </a:r>
            <a:r>
              <a:rPr lang="fr-FR" sz="5000" b="1" dirty="0">
                <a:solidFill>
                  <a:srgbClr val="C00000"/>
                </a:solidFill>
                <a:latin typeface="Arial" panose="020B0604020202020204" pitchFamily="34" charset="0"/>
                <a:ea typeface="Calibri" panose="020F0502020204030204" pitchFamily="34" charset="0"/>
                <a:cs typeface="Arial" panose="020B0604020202020204" pitchFamily="34" charset="0"/>
              </a:rPr>
              <a:t>huẩn bị kế hoạch cho trận thủy chiến chặn </a:t>
            </a:r>
            <a:r>
              <a:rPr lang="fr-FR" sz="5000" b="1" dirty="0" err="1">
                <a:solidFill>
                  <a:srgbClr val="C00000"/>
                </a:solidFill>
                <a:latin typeface="Arial" panose="020B0604020202020204" pitchFamily="34" charset="0"/>
                <a:ea typeface="Calibri" panose="020F0502020204030204" pitchFamily="34" charset="0"/>
                <a:cs typeface="Arial" panose="020B0604020202020204" pitchFamily="34" charset="0"/>
              </a:rPr>
              <a:t>giặc</a:t>
            </a:r>
            <a:r>
              <a:rPr lang="fr-FR" sz="5000" b="1" dirty="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fr-FR" sz="5000" b="1"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fr-FR" sz="5000" b="1" dirty="0">
                <a:solidFill>
                  <a:srgbClr val="000000"/>
                </a:solidFill>
                <a:latin typeface="Arial" panose="020B0604020202020204" pitchFamily="34" charset="0"/>
                <a:ea typeface="Calibri" panose="020F0502020204030204" pitchFamily="34" charset="0"/>
                <a:cs typeface="Arial" panose="020B0604020202020204" pitchFamily="34" charset="0"/>
              </a:rPr>
              <a:t>1/</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Ngô</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Quyền sai người đem cọc vạt nhọn đầu bịt sắt đóng ngầm trước ở cửa biển.</a:t>
            </a:r>
            <a:endParaRPr lang="fr-FR" sz="5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2/Cho </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thuyền</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nhẹ</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khiêu</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chiến</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5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3/</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Nhử</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thuyền</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giặc</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n</a:t>
            </a:r>
            <a:r>
              <a:rPr lang="vi-VN" sz="5000" dirty="0">
                <a:solidFill>
                  <a:srgbClr val="000000"/>
                </a:solidFill>
                <a:latin typeface="Arial" panose="020B0604020202020204" pitchFamily="34" charset="0"/>
                <a:ea typeface="Calibri" panose="020F0502020204030204" pitchFamily="34" charset="0"/>
                <a:cs typeface="Arial" panose="020B0604020202020204" pitchFamily="34" charset="0"/>
              </a:rPr>
              <a:t>ư</a:t>
            </a:r>
            <a:r>
              <a:rPr lang="en-US" sz="5000" dirty="0" err="1">
                <a:solidFill>
                  <a:srgbClr val="000000"/>
                </a:solidFill>
                <a:latin typeface="Arial" panose="020B0604020202020204" pitchFamily="34" charset="0"/>
                <a:ea typeface="Calibri" panose="020F0502020204030204" pitchFamily="34" charset="0"/>
                <a:cs typeface="Arial" panose="020B0604020202020204" pitchFamily="34" charset="0"/>
              </a:rPr>
              <a:t>ớc</a:t>
            </a: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5000" dirty="0" err="1">
                <a:solidFill>
                  <a:srgbClr val="000000"/>
                </a:solidFill>
                <a:latin typeface="Arial" panose="020B0604020202020204" pitchFamily="34" charset="0"/>
                <a:ea typeface="Calibri" panose="020F0502020204030204" pitchFamily="34" charset="0"/>
                <a:cs typeface="Arial" panose="020B0604020202020204" pitchFamily="34" charset="0"/>
              </a:rPr>
              <a:t>triều</a:t>
            </a: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5000" dirty="0" err="1">
                <a:solidFill>
                  <a:srgbClr val="000000"/>
                </a:solidFill>
                <a:latin typeface="Arial" panose="020B0604020202020204" pitchFamily="34" charset="0"/>
                <a:ea typeface="Calibri" panose="020F0502020204030204" pitchFamily="34" charset="0"/>
                <a:cs typeface="Arial" panose="020B0604020202020204" pitchFamily="34" charset="0"/>
              </a:rPr>
              <a:t>lên</a:t>
            </a: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50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5000" dirty="0" err="1">
                <a:solidFill>
                  <a:srgbClr val="000000"/>
                </a:solidFill>
                <a:latin typeface="Arial" panose="020B0604020202020204" pitchFamily="34" charset="0"/>
                <a:ea typeface="Calibri" panose="020F0502020204030204" pitchFamily="34" charset="0"/>
                <a:cs typeface="Arial" panose="020B0604020202020204" pitchFamily="34" charset="0"/>
              </a:rPr>
              <a:t>vị</a:t>
            </a: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5000" dirty="0" err="1">
                <a:solidFill>
                  <a:srgbClr val="000000"/>
                </a:solidFill>
                <a:latin typeface="Arial" panose="020B0604020202020204" pitchFamily="34" charset="0"/>
                <a:ea typeface="Calibri" panose="020F0502020204030204" pitchFamily="34" charset="0"/>
                <a:cs typeface="Arial" panose="020B0604020202020204" pitchFamily="34" charset="0"/>
              </a:rPr>
              <a:t>trí</a:t>
            </a: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5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5000" dirty="0" err="1">
                <a:solidFill>
                  <a:srgbClr val="000000"/>
                </a:solidFill>
                <a:latin typeface="Arial" panose="020B0604020202020204" pitchFamily="34" charset="0"/>
                <a:ea typeface="Calibri" panose="020F0502020204030204" pitchFamily="34" charset="0"/>
                <a:cs typeface="Arial" panose="020B0604020202020204" pitchFamily="34" charset="0"/>
              </a:rPr>
              <a:t>bãi</a:t>
            </a: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5000" dirty="0" err="1">
                <a:solidFill>
                  <a:srgbClr val="000000"/>
                </a:solidFill>
                <a:latin typeface="Arial" panose="020B0604020202020204" pitchFamily="34" charset="0"/>
                <a:ea typeface="Calibri" panose="020F0502020204030204" pitchFamily="34" charset="0"/>
                <a:cs typeface="Arial" panose="020B0604020202020204" pitchFamily="34" charset="0"/>
              </a:rPr>
              <a:t>cọc</a:t>
            </a: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5000" dirty="0" err="1">
                <a:solidFill>
                  <a:srgbClr val="000000"/>
                </a:solidFill>
                <a:latin typeface="Arial" panose="020B0604020202020204" pitchFamily="34" charset="0"/>
                <a:ea typeface="Calibri" panose="020F0502020204030204" pitchFamily="34" charset="0"/>
                <a:cs typeface="Arial" panose="020B0604020202020204" pitchFamily="34" charset="0"/>
              </a:rPr>
              <a:t>ngầm</a:t>
            </a: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fr-FR" sz="5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4/</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ng</a:t>
            </a: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ự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không cho chiếc nào ra thoát.</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ight Arrow 10"/>
          <p:cNvSpPr/>
          <p:nvPr/>
        </p:nvSpPr>
        <p:spPr>
          <a:xfrm>
            <a:off x="862381" y="7802739"/>
            <a:ext cx="1600281" cy="137160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544817" y="8423994"/>
            <a:ext cx="15134784" cy="411395"/>
          </a:xfrm>
          <a:prstGeom prst="rect">
            <a:avLst/>
          </a:prstGeom>
        </p:spPr>
        <p:txBody>
          <a:bodyPr wrap="none">
            <a:spAutoFit/>
          </a:bodyPr>
          <a:lstStyle/>
          <a:p>
            <a:pPr algn="just">
              <a:lnSpc>
                <a:spcPts val="1800"/>
              </a:lnSpc>
              <a:spcBef>
                <a:spcPts val="800"/>
              </a:spcBef>
              <a:spcAft>
                <a:spcPts val="800"/>
              </a:spcAft>
            </a:pPr>
            <a:r>
              <a:rPr lang="fr-FR" sz="5000" b="1" dirty="0">
                <a:solidFill>
                  <a:srgbClr val="000000"/>
                </a:solidFill>
                <a:latin typeface="Arial" panose="020B0604020202020204" pitchFamily="34" charset="0"/>
                <a:ea typeface="Calibri" panose="020F0502020204030204" pitchFamily="34" charset="0"/>
                <a:cs typeface="Arial" panose="020B0604020202020204" pitchFamily="34" charset="0"/>
              </a:rPr>
              <a:t>Quân địch sẽ bị động, bất ngờ, không kịp trở tay.</a:t>
            </a:r>
            <a:endParaRPr lang="en-US" sz="50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419100"/>
            <a:ext cx="16611600" cy="3028950"/>
          </a:xfrm>
        </p:spPr>
        <p:txBody>
          <a:bodyPr>
            <a:normAutofit/>
          </a:bodyPr>
          <a:lstStyle/>
          <a:p>
            <a:r>
              <a:rPr lang="en-US" sz="9600" u="sng" dirty="0" err="1"/>
              <a:t>Trò</a:t>
            </a:r>
            <a:r>
              <a:rPr lang="en-US" sz="9600" u="sng" dirty="0"/>
              <a:t> </a:t>
            </a:r>
            <a:r>
              <a:rPr lang="en-US" sz="9600" u="sng" dirty="0" err="1"/>
              <a:t>ch</a:t>
            </a:r>
            <a:r>
              <a:rPr lang="vi-VN" sz="9600" u="sng" dirty="0"/>
              <a:t>ơ</a:t>
            </a:r>
            <a:r>
              <a:rPr lang="en-US" sz="9600" u="sng" dirty="0" err="1"/>
              <a:t>i</a:t>
            </a:r>
            <a:r>
              <a:rPr lang="en-US" sz="9600" u="sng" dirty="0"/>
              <a:t> ô </a:t>
            </a:r>
            <a:r>
              <a:rPr lang="en-US" sz="9600" u="sng" dirty="0" err="1"/>
              <a:t>chữ</a:t>
            </a:r>
            <a:r>
              <a:rPr lang="en-US" sz="9600" u="sng" dirty="0"/>
              <a:t> </a:t>
            </a:r>
            <a:endParaRPr lang="en-US" sz="9600" u="sng" dirty="0"/>
          </a:p>
        </p:txBody>
      </p:sp>
      <p:sp>
        <p:nvSpPr>
          <p:cNvPr id="3" name="Subtitle 2"/>
          <p:cNvSpPr>
            <a:spLocks noGrp="1"/>
          </p:cNvSpPr>
          <p:nvPr>
            <p:ph type="subTitle" idx="1"/>
          </p:nvPr>
        </p:nvSpPr>
        <p:spPr>
          <a:xfrm>
            <a:off x="990600" y="2019300"/>
            <a:ext cx="17297399" cy="6477001"/>
          </a:xfrm>
        </p:spPr>
        <p:txBody>
          <a:bodyPr>
            <a:normAutofit fontScale="70000" lnSpcReduction="20000"/>
          </a:bodyPr>
          <a:lstStyle/>
          <a:p>
            <a:r>
              <a:rPr lang="en-US" sz="8000" dirty="0">
                <a:solidFill>
                  <a:srgbClr val="C00000"/>
                </a:solidFill>
                <a:latin typeface="Times New Roman" panose="02020603050405020304" pitchFamily="18" charset="0"/>
                <a:cs typeface="Times New Roman" panose="02020603050405020304" pitchFamily="18" charset="0"/>
              </a:rPr>
              <a:t>TRƯNG V</a:t>
            </a:r>
            <a:r>
              <a:rPr lang="vi-VN" sz="8000" dirty="0">
                <a:solidFill>
                  <a:srgbClr val="C00000"/>
                </a:solidFill>
                <a:latin typeface="Times New Roman" panose="02020603050405020304" pitchFamily="18" charset="0"/>
                <a:cs typeface="Times New Roman" panose="02020603050405020304" pitchFamily="18" charset="0"/>
              </a:rPr>
              <a:t>Ư</a:t>
            </a:r>
            <a:r>
              <a:rPr lang="en-US" sz="8000" dirty="0">
                <a:solidFill>
                  <a:srgbClr val="C00000"/>
                </a:solidFill>
                <a:latin typeface="Times New Roman" panose="02020603050405020304" pitchFamily="18" charset="0"/>
                <a:cs typeface="Times New Roman" panose="02020603050405020304" pitchFamily="18" charset="0"/>
              </a:rPr>
              <a:t>ƠNG </a:t>
            </a:r>
            <a:endParaRPr lang="en-US" sz="8000" dirty="0">
              <a:solidFill>
                <a:srgbClr val="C00000"/>
              </a:solidFill>
              <a:latin typeface="Times New Roman" panose="02020603050405020304" pitchFamily="18" charset="0"/>
              <a:cs typeface="Times New Roman" panose="02020603050405020304" pitchFamily="18" charset="0"/>
            </a:endParaRPr>
          </a:p>
          <a:p>
            <a:r>
              <a:rPr lang="en-US" sz="8000" dirty="0">
                <a:solidFill>
                  <a:srgbClr val="C00000"/>
                </a:solidFill>
                <a:latin typeface="Times New Roman" panose="02020603050405020304" pitchFamily="18" charset="0"/>
                <a:cs typeface="Times New Roman" panose="02020603050405020304" pitchFamily="18" charset="0"/>
              </a:rPr>
              <a:t>TRIỆU THỊ TRINH</a:t>
            </a:r>
            <a:endParaRPr lang="en-US" sz="8000" dirty="0">
              <a:solidFill>
                <a:srgbClr val="C00000"/>
              </a:solidFill>
              <a:latin typeface="Times New Roman" panose="02020603050405020304" pitchFamily="18" charset="0"/>
              <a:cs typeface="Times New Roman" panose="02020603050405020304" pitchFamily="18" charset="0"/>
            </a:endParaRPr>
          </a:p>
          <a:p>
            <a:r>
              <a:rPr lang="en-US" sz="8000" dirty="0">
                <a:solidFill>
                  <a:srgbClr val="C00000"/>
                </a:solidFill>
                <a:latin typeface="Times New Roman" panose="02020603050405020304" pitchFamily="18" charset="0"/>
                <a:cs typeface="Times New Roman" panose="02020603050405020304" pitchFamily="18" charset="0"/>
              </a:rPr>
              <a:t>LÝ NAM ĐẾ</a:t>
            </a:r>
            <a:endParaRPr lang="en-US" sz="8000" dirty="0">
              <a:solidFill>
                <a:srgbClr val="C00000"/>
              </a:solidFill>
              <a:latin typeface="Times New Roman" panose="02020603050405020304" pitchFamily="18" charset="0"/>
              <a:cs typeface="Times New Roman" panose="02020603050405020304" pitchFamily="18" charset="0"/>
            </a:endParaRPr>
          </a:p>
          <a:p>
            <a:r>
              <a:rPr lang="en-US" sz="8000" dirty="0">
                <a:solidFill>
                  <a:srgbClr val="C00000"/>
                </a:solidFill>
                <a:latin typeface="Times New Roman" panose="02020603050405020304" pitchFamily="18" charset="0"/>
                <a:cs typeface="Times New Roman" panose="02020603050405020304" pitchFamily="18" charset="0"/>
              </a:rPr>
              <a:t>VẠN XUÂN</a:t>
            </a:r>
            <a:endParaRPr lang="en-US" sz="8000" dirty="0">
              <a:solidFill>
                <a:srgbClr val="C00000"/>
              </a:solidFill>
              <a:latin typeface="Times New Roman" panose="02020603050405020304" pitchFamily="18" charset="0"/>
              <a:cs typeface="Times New Roman" panose="02020603050405020304" pitchFamily="18" charset="0"/>
            </a:endParaRPr>
          </a:p>
          <a:p>
            <a:r>
              <a:rPr lang="en-US" sz="8000" dirty="0">
                <a:solidFill>
                  <a:srgbClr val="C00000"/>
                </a:solidFill>
                <a:latin typeface="Times New Roman" panose="02020603050405020304" pitchFamily="18" charset="0"/>
                <a:cs typeface="Times New Roman" panose="02020603050405020304" pitchFamily="18" charset="0"/>
              </a:rPr>
              <a:t>TÔ LỊCH</a:t>
            </a:r>
            <a:endParaRPr lang="en-US" sz="8000" dirty="0">
              <a:solidFill>
                <a:srgbClr val="C00000"/>
              </a:solidFill>
              <a:latin typeface="Times New Roman" panose="02020603050405020304" pitchFamily="18" charset="0"/>
              <a:cs typeface="Times New Roman" panose="02020603050405020304" pitchFamily="18" charset="0"/>
            </a:endParaRPr>
          </a:p>
          <a:p>
            <a:r>
              <a:rPr lang="en-US" sz="8000" dirty="0">
                <a:solidFill>
                  <a:srgbClr val="C00000"/>
                </a:solidFill>
                <a:latin typeface="Times New Roman" panose="02020603050405020304" pitchFamily="18" charset="0"/>
                <a:cs typeface="Times New Roman" panose="02020603050405020304" pitchFamily="18" charset="0"/>
              </a:rPr>
              <a:t>MAI HẮC ĐẾ</a:t>
            </a:r>
            <a:endParaRPr lang="en-US" sz="8000" dirty="0">
              <a:solidFill>
                <a:srgbClr val="C00000"/>
              </a:solidFill>
              <a:latin typeface="Times New Roman" panose="02020603050405020304" pitchFamily="18" charset="0"/>
              <a:cs typeface="Times New Roman" panose="02020603050405020304" pitchFamily="18" charset="0"/>
            </a:endParaRPr>
          </a:p>
          <a:p>
            <a:r>
              <a:rPr lang="en-US" sz="8000" dirty="0">
                <a:solidFill>
                  <a:srgbClr val="C00000"/>
                </a:solidFill>
                <a:latin typeface="Times New Roman" panose="02020603050405020304" pitchFamily="18" charset="0"/>
                <a:cs typeface="Times New Roman" panose="02020603050405020304" pitchFamily="18" charset="0"/>
              </a:rPr>
              <a:t>BỐ CÁI ĐẠI V</a:t>
            </a:r>
            <a:r>
              <a:rPr lang="vi-VN" sz="8000" dirty="0">
                <a:solidFill>
                  <a:srgbClr val="C00000"/>
                </a:solidFill>
                <a:latin typeface="Times New Roman" panose="02020603050405020304" pitchFamily="18" charset="0"/>
                <a:cs typeface="Times New Roman" panose="02020603050405020304" pitchFamily="18" charset="0"/>
              </a:rPr>
              <a:t>Ư</a:t>
            </a:r>
            <a:r>
              <a:rPr lang="en-US" sz="8000" dirty="0">
                <a:solidFill>
                  <a:srgbClr val="C00000"/>
                </a:solidFill>
                <a:latin typeface="Times New Roman" panose="02020603050405020304" pitchFamily="18" charset="0"/>
                <a:cs typeface="Times New Roman" panose="02020603050405020304" pitchFamily="18" charset="0"/>
              </a:rPr>
              <a:t>ƠNG  </a:t>
            </a:r>
            <a:endParaRPr lang="en-US" sz="8000" dirty="0">
              <a:solidFill>
                <a:srgbClr val="C00000"/>
              </a:solidFill>
              <a:latin typeface="Times New Roman" panose="02020603050405020304" pitchFamily="18" charset="0"/>
              <a:cs typeface="Times New Roman" panose="02020603050405020304" pitchFamily="18" charset="0"/>
            </a:endParaRPr>
          </a:p>
          <a:p>
            <a:endParaRPr lang="en-US" sz="8000" dirty="0">
              <a:solidFill>
                <a:srgbClr val="C00000"/>
              </a:solidFill>
              <a:latin typeface="Times New Roman" panose="02020603050405020304" pitchFamily="18" charset="0"/>
              <a:cs typeface="Times New Roman" panose="02020603050405020304" pitchFamily="18" charset="0"/>
            </a:endParaRPr>
          </a:p>
          <a:p>
            <a:endParaRPr lang="en-US" sz="8000" dirty="0">
              <a:solidFill>
                <a:srgbClr val="C00000"/>
              </a:solidFill>
              <a:latin typeface="Times New Roman" panose="02020603050405020304" pitchFamily="18" charset="0"/>
              <a:cs typeface="Times New Roman" panose="02020603050405020304" pitchFamily="18" charset="0"/>
            </a:endParaRPr>
          </a:p>
          <a:p>
            <a:endParaRPr lang="en-US" sz="8000" dirty="0">
              <a:solidFill>
                <a:srgbClr val="C00000"/>
              </a:solidFill>
              <a:latin typeface="Times New Roman" panose="02020603050405020304" pitchFamily="18" charset="0"/>
              <a:cs typeface="Times New Roman" panose="02020603050405020304" pitchFamily="18" charset="0"/>
            </a:endParaRPr>
          </a:p>
          <a:p>
            <a:endParaRPr lang="en-US" sz="8000" dirty="0">
              <a:solidFill>
                <a:srgbClr val="C00000"/>
              </a:solidFill>
              <a:latin typeface="Times New Roman" panose="02020603050405020304" pitchFamily="18" charset="0"/>
              <a:cs typeface="Times New Roman" panose="02020603050405020304" pitchFamily="18" charset="0"/>
            </a:endParaRPr>
          </a:p>
          <a:p>
            <a:endParaRPr lang="en-US" sz="8000" dirty="0">
              <a:solidFill>
                <a:srgbClr val="C00000"/>
              </a:solidFill>
              <a:latin typeface="Times New Roman" panose="02020603050405020304" pitchFamily="18" charset="0"/>
              <a:cs typeface="Times New Roman" panose="02020603050405020304" pitchFamily="18" charset="0"/>
            </a:endParaRPr>
          </a:p>
          <a:p>
            <a:endParaRPr lang="en-US" sz="80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arn(inVertic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arn(inVertical)">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wipe(down)">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6" name="Rectangle 15"/>
          <p:cNvSpPr/>
          <p:nvPr/>
        </p:nvSpPr>
        <p:spPr>
          <a:xfrm>
            <a:off x="2362200" y="9187543"/>
            <a:ext cx="14020800" cy="784830"/>
          </a:xfrm>
          <a:prstGeom prst="rect">
            <a:avLst/>
          </a:prstGeom>
        </p:spPr>
        <p:txBody>
          <a:bodyPr wrap="square">
            <a:spAutoFit/>
          </a:bodyPr>
          <a:lstStyle/>
          <a:p>
            <a:pPr algn="ctr"/>
            <a:r>
              <a:rPr lang="nl-NL" sz="4500" b="1" dirty="0">
                <a:solidFill>
                  <a:srgbClr val="002060"/>
                </a:solidFill>
                <a:latin typeface="Arial" panose="020B0604020202020204" pitchFamily="34" charset="0"/>
                <a:cs typeface="Arial" panose="020B0604020202020204" pitchFamily="34" charset="0"/>
              </a:rPr>
              <a:t>Trận địa cọc Bạch Đằng</a:t>
            </a:r>
            <a:endParaRPr lang="en-US" sz="4500" b="1" dirty="0"/>
          </a:p>
        </p:txBody>
      </p:sp>
      <p:pic>
        <p:nvPicPr>
          <p:cNvPr id="1026" name="Picture 2" descr="Những điều kỳ diệu đã làm nên ba trận thủy chiến trên sông Bạch Đằng (938 -  981 - 1288). Kỳ 2 [Radio] | NTD Việt Nam (Tân Đường Nhâ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90800" y="647700"/>
            <a:ext cx="13716000" cy="85398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16" name="Rectangle 15"/>
          <p:cNvSpPr/>
          <p:nvPr/>
        </p:nvSpPr>
        <p:spPr>
          <a:xfrm>
            <a:off x="0" y="786341"/>
            <a:ext cx="18288000" cy="783590"/>
          </a:xfrm>
          <a:prstGeom prst="rect">
            <a:avLst/>
          </a:prstGeom>
        </p:spPr>
        <p:txBody>
          <a:bodyPr wrap="square">
            <a:spAutoFit/>
          </a:bodyPr>
          <a:lstStyle/>
          <a:p>
            <a:pPr algn="ctr"/>
            <a:r>
              <a:rPr lang="nl-NL" sz="4500" dirty="0">
                <a:solidFill>
                  <a:srgbClr val="002060"/>
                </a:solidFill>
                <a:latin typeface="Arial" panose="020B0604020202020204" pitchFamily="34" charset="0"/>
                <a:cs typeface="Arial" panose="020B0604020202020204" pitchFamily="34" charset="0"/>
              </a:rPr>
              <a:t>Thuật lại ngắn gọn diễn biến trận chiến trên sông Bạch Đ</a:t>
            </a:r>
            <a:r>
              <a:rPr lang="en-US" altLang="nl-NL" sz="4500" dirty="0">
                <a:solidFill>
                  <a:srgbClr val="002060"/>
                </a:solidFill>
                <a:latin typeface="Arial" panose="020B0604020202020204" pitchFamily="34" charset="0"/>
                <a:cs typeface="Arial" panose="020B0604020202020204" pitchFamily="34" charset="0"/>
              </a:rPr>
              <a:t>ằ</a:t>
            </a:r>
            <a:r>
              <a:rPr lang="nl-NL" sz="4500" dirty="0">
                <a:solidFill>
                  <a:srgbClr val="002060"/>
                </a:solidFill>
                <a:latin typeface="Arial" panose="020B0604020202020204" pitchFamily="34" charset="0"/>
                <a:cs typeface="Arial" panose="020B0604020202020204" pitchFamily="34" charset="0"/>
              </a:rPr>
              <a:t>ng năm 938</a:t>
            </a:r>
            <a:endParaRPr lang="en-US" sz="4500" dirty="0"/>
          </a:p>
        </p:txBody>
      </p:sp>
      <p:pic>
        <p:nvPicPr>
          <p:cNvPr id="2" name="Picture 1"/>
          <p:cNvPicPr>
            <a:picLocks noChangeAspect="1"/>
          </p:cNvPicPr>
          <p:nvPr/>
        </p:nvPicPr>
        <p:blipFill>
          <a:blip r:embed="rId1"/>
          <a:stretch>
            <a:fillRect/>
          </a:stretch>
        </p:blipFill>
        <p:spPr>
          <a:xfrm>
            <a:off x="990600" y="1790700"/>
            <a:ext cx="16687800" cy="822007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down)">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grpSp>
        <p:nvGrpSpPr>
          <p:cNvPr id="5" name="Group 5"/>
          <p:cNvGrpSpPr/>
          <p:nvPr/>
        </p:nvGrpSpPr>
        <p:grpSpPr>
          <a:xfrm>
            <a:off x="1371600" y="1028700"/>
            <a:ext cx="15506700" cy="2523562"/>
            <a:chOff x="0" y="0"/>
            <a:chExt cx="2664852" cy="848186"/>
          </a:xfrm>
          <a:solidFill>
            <a:schemeClr val="accent6">
              <a:lumMod val="20000"/>
              <a:lumOff val="80000"/>
            </a:schemeClr>
          </a:solidFill>
        </p:grpSpPr>
        <p:sp>
          <p:nvSpPr>
            <p:cNvPr id="6" name="Freeform 6"/>
            <p:cNvSpPr/>
            <p:nvPr/>
          </p:nvSpPr>
          <p:spPr>
            <a:xfrm>
              <a:off x="0" y="0"/>
              <a:ext cx="2664852" cy="848187"/>
            </a:xfrm>
            <a:custGeom>
              <a:avLst/>
              <a:gdLst/>
              <a:ahLst/>
              <a:cxnLst/>
              <a:rect l="l" t="t" r="r" b="b"/>
              <a:pathLst>
                <a:path w="2664852" h="848187">
                  <a:moveTo>
                    <a:pt x="2540392" y="848186"/>
                  </a:moveTo>
                  <a:lnTo>
                    <a:pt x="124460" y="848186"/>
                  </a:lnTo>
                  <a:cubicBezTo>
                    <a:pt x="55880" y="848186"/>
                    <a:pt x="0" y="792306"/>
                    <a:pt x="0" y="723726"/>
                  </a:cubicBezTo>
                  <a:lnTo>
                    <a:pt x="0" y="124460"/>
                  </a:lnTo>
                  <a:cubicBezTo>
                    <a:pt x="0" y="55880"/>
                    <a:pt x="55880" y="0"/>
                    <a:pt x="124460" y="0"/>
                  </a:cubicBezTo>
                  <a:lnTo>
                    <a:pt x="2540392" y="0"/>
                  </a:lnTo>
                  <a:cubicBezTo>
                    <a:pt x="2608972" y="0"/>
                    <a:pt x="2664852" y="55880"/>
                    <a:pt x="2664852" y="124460"/>
                  </a:cubicBezTo>
                  <a:lnTo>
                    <a:pt x="2664852" y="723727"/>
                  </a:lnTo>
                  <a:cubicBezTo>
                    <a:pt x="2664852" y="792307"/>
                    <a:pt x="2608972" y="848187"/>
                    <a:pt x="2540392" y="848187"/>
                  </a:cubicBezTo>
                  <a:close/>
                </a:path>
              </a:pathLst>
            </a:custGeom>
            <a:grpFill/>
          </p:spPr>
        </p:sp>
      </p:grpSp>
      <p:sp>
        <p:nvSpPr>
          <p:cNvPr id="13" name="TextBox 13"/>
          <p:cNvSpPr txBox="1"/>
          <p:nvPr/>
        </p:nvSpPr>
        <p:spPr>
          <a:xfrm>
            <a:off x="1589107" y="1243938"/>
            <a:ext cx="15071685" cy="2308324"/>
          </a:xfrm>
          <a:prstGeom prst="rect">
            <a:avLst/>
          </a:prstGeom>
        </p:spPr>
        <p:txBody>
          <a:bodyPr wrap="square" lIns="0" tIns="0" rIns="0" bIns="0" rtlCol="0" anchor="t">
            <a:spAutoFit/>
          </a:bodyPr>
          <a:lstStyle/>
          <a:p>
            <a:pPr algn="just">
              <a:lnSpc>
                <a:spcPts val="6000"/>
              </a:lnSpc>
            </a:pPr>
            <a:r>
              <a:rPr lang="vi-VN" sz="4500" dirty="0">
                <a:solidFill>
                  <a:srgbClr val="000000"/>
                </a:solidFill>
                <a:latin typeface="Arial" panose="020B0604020202020204" pitchFamily="34" charset="0"/>
                <a:cs typeface="Arial" panose="020B0604020202020204" pitchFamily="34" charset="0"/>
              </a:rPr>
              <a:t>Cuối năm 938</a:t>
            </a:r>
            <a:r>
              <a:rPr lang="en-US" sz="4500" dirty="0">
                <a:solidFill>
                  <a:srgbClr val="000000"/>
                </a:solidFill>
                <a:latin typeface="Arial" panose="020B0604020202020204" pitchFamily="34" charset="0"/>
                <a:cs typeface="Arial" panose="020B0604020202020204" pitchFamily="34" charset="0"/>
              </a:rPr>
              <a:t>, n</a:t>
            </a:r>
            <a:r>
              <a:rPr lang="vi-VN" sz="4500" dirty="0">
                <a:solidFill>
                  <a:srgbClr val="000000"/>
                </a:solidFill>
                <a:latin typeface="Arial" panose="020B0604020202020204" pitchFamily="34" charset="0"/>
                <a:cs typeface="Arial" panose="020B0604020202020204" pitchFamily="34" charset="0"/>
              </a:rPr>
              <a:t>hân lúc thuỷ triểu lên, Ngô Quyền cho thuyền nhỏ ra khiêu chiến, nhử quân giặc </a:t>
            </a:r>
            <a:r>
              <a:rPr lang="en-US" sz="4500" dirty="0">
                <a:solidFill>
                  <a:srgbClr val="000000"/>
                </a:solidFill>
                <a:latin typeface="Arial" panose="020B0604020202020204" pitchFamily="34" charset="0"/>
                <a:cs typeface="Arial" panose="020B0604020202020204" pitchFamily="34" charset="0"/>
              </a:rPr>
              <a:t>do Lưu Hoằng Tháo chỉ huy </a:t>
            </a:r>
            <a:r>
              <a:rPr lang="vi-VN" sz="4500" dirty="0">
                <a:solidFill>
                  <a:srgbClr val="000000"/>
                </a:solidFill>
                <a:latin typeface="Arial" panose="020B0604020202020204" pitchFamily="34" charset="0"/>
                <a:cs typeface="Arial" panose="020B0604020202020204" pitchFamily="34" charset="0"/>
              </a:rPr>
              <a:t>tiến sâu vào cửa sông</a:t>
            </a:r>
            <a:r>
              <a:rPr lang="en-US" sz="4500" dirty="0">
                <a:solidFill>
                  <a:srgbClr val="000000"/>
                </a:solidFill>
                <a:latin typeface="Arial" panose="020B0604020202020204" pitchFamily="34" charset="0"/>
                <a:cs typeface="Arial" panose="020B0604020202020204" pitchFamily="34" charset="0"/>
              </a:rPr>
              <a:t> Bạch Đằng </a:t>
            </a:r>
            <a:r>
              <a:rPr lang="vi-VN" sz="4500" dirty="0">
                <a:solidFill>
                  <a:srgbClr val="000000"/>
                </a:solidFill>
                <a:latin typeface="Arial" panose="020B0604020202020204" pitchFamily="34" charset="0"/>
                <a:cs typeface="Arial" panose="020B0604020202020204" pitchFamily="34" charset="0"/>
              </a:rPr>
              <a:t>. </a:t>
            </a:r>
            <a:endParaRPr lang="en-US" sz="4500" dirty="0">
              <a:solidFill>
                <a:srgbClr val="000000"/>
              </a:solidFill>
              <a:latin typeface="Arial" panose="020B0604020202020204" pitchFamily="34" charset="0"/>
              <a:cs typeface="Arial" panose="020B0604020202020204" pitchFamily="34" charset="0"/>
            </a:endParaRPr>
          </a:p>
        </p:txBody>
      </p:sp>
      <p:grpSp>
        <p:nvGrpSpPr>
          <p:cNvPr id="26" name="Group 5"/>
          <p:cNvGrpSpPr/>
          <p:nvPr/>
        </p:nvGrpSpPr>
        <p:grpSpPr>
          <a:xfrm>
            <a:off x="1360714" y="3914606"/>
            <a:ext cx="15506700" cy="1972230"/>
            <a:chOff x="0" y="0"/>
            <a:chExt cx="2664852" cy="848186"/>
          </a:xfrm>
          <a:solidFill>
            <a:schemeClr val="accent6">
              <a:lumMod val="20000"/>
              <a:lumOff val="80000"/>
            </a:schemeClr>
          </a:solidFill>
        </p:grpSpPr>
        <p:sp>
          <p:nvSpPr>
            <p:cNvPr id="27" name="Freeform 6"/>
            <p:cNvSpPr/>
            <p:nvPr/>
          </p:nvSpPr>
          <p:spPr>
            <a:xfrm>
              <a:off x="0" y="0"/>
              <a:ext cx="2664852" cy="848187"/>
            </a:xfrm>
            <a:custGeom>
              <a:avLst/>
              <a:gdLst/>
              <a:ahLst/>
              <a:cxnLst/>
              <a:rect l="l" t="t" r="r" b="b"/>
              <a:pathLst>
                <a:path w="2664852" h="848187">
                  <a:moveTo>
                    <a:pt x="2540392" y="848186"/>
                  </a:moveTo>
                  <a:lnTo>
                    <a:pt x="124460" y="848186"/>
                  </a:lnTo>
                  <a:cubicBezTo>
                    <a:pt x="55880" y="848186"/>
                    <a:pt x="0" y="792306"/>
                    <a:pt x="0" y="723726"/>
                  </a:cubicBezTo>
                  <a:lnTo>
                    <a:pt x="0" y="124460"/>
                  </a:lnTo>
                  <a:cubicBezTo>
                    <a:pt x="0" y="55880"/>
                    <a:pt x="55880" y="0"/>
                    <a:pt x="124460" y="0"/>
                  </a:cubicBezTo>
                  <a:lnTo>
                    <a:pt x="2540392" y="0"/>
                  </a:lnTo>
                  <a:cubicBezTo>
                    <a:pt x="2608972" y="0"/>
                    <a:pt x="2664852" y="55880"/>
                    <a:pt x="2664852" y="124460"/>
                  </a:cubicBezTo>
                  <a:lnTo>
                    <a:pt x="2664852" y="723727"/>
                  </a:lnTo>
                  <a:cubicBezTo>
                    <a:pt x="2664852" y="792307"/>
                    <a:pt x="2608972" y="848187"/>
                    <a:pt x="2540392" y="848187"/>
                  </a:cubicBezTo>
                  <a:close/>
                </a:path>
              </a:pathLst>
            </a:custGeom>
            <a:grpFill/>
          </p:spPr>
        </p:sp>
      </p:grpSp>
      <p:sp>
        <p:nvSpPr>
          <p:cNvPr id="28" name="TextBox 13"/>
          <p:cNvSpPr txBox="1"/>
          <p:nvPr/>
        </p:nvSpPr>
        <p:spPr>
          <a:xfrm>
            <a:off x="1420587" y="3767500"/>
            <a:ext cx="15229320" cy="1494383"/>
          </a:xfrm>
          <a:prstGeom prst="rect">
            <a:avLst/>
          </a:prstGeom>
        </p:spPr>
        <p:txBody>
          <a:bodyPr wrap="square" lIns="0" tIns="0" rIns="0" bIns="0" rtlCol="0" anchor="t">
            <a:spAutoFit/>
          </a:bodyPr>
          <a:lstStyle/>
          <a:p>
            <a:pPr algn="just">
              <a:lnSpc>
                <a:spcPts val="6000"/>
              </a:lnSpc>
            </a:pPr>
            <a:r>
              <a:rPr lang="vi-VN" sz="4500" dirty="0">
                <a:solidFill>
                  <a:srgbClr val="000000"/>
                </a:solidFill>
              </a:rPr>
              <a:t>Lưu Hoằng Tháo cho quân đuổi theo, vượt qua bãi cọc ngầm. </a:t>
            </a:r>
            <a:endParaRPr lang="en-US" sz="4500" dirty="0">
              <a:solidFill>
                <a:srgbClr val="000000"/>
              </a:solidFill>
            </a:endParaRPr>
          </a:p>
        </p:txBody>
      </p:sp>
      <p:grpSp>
        <p:nvGrpSpPr>
          <p:cNvPr id="29" name="Group 5"/>
          <p:cNvGrpSpPr/>
          <p:nvPr/>
        </p:nvGrpSpPr>
        <p:grpSpPr>
          <a:xfrm>
            <a:off x="1576198" y="5769290"/>
            <a:ext cx="15506700" cy="1351011"/>
            <a:chOff x="0" y="0"/>
            <a:chExt cx="2664852" cy="848186"/>
          </a:xfrm>
          <a:solidFill>
            <a:schemeClr val="accent6">
              <a:lumMod val="20000"/>
              <a:lumOff val="80000"/>
            </a:schemeClr>
          </a:solidFill>
        </p:grpSpPr>
        <p:sp>
          <p:nvSpPr>
            <p:cNvPr id="30" name="Freeform 6"/>
            <p:cNvSpPr/>
            <p:nvPr/>
          </p:nvSpPr>
          <p:spPr>
            <a:xfrm>
              <a:off x="0" y="0"/>
              <a:ext cx="2664852" cy="848187"/>
            </a:xfrm>
            <a:custGeom>
              <a:avLst/>
              <a:gdLst/>
              <a:ahLst/>
              <a:cxnLst/>
              <a:rect l="l" t="t" r="r" b="b"/>
              <a:pathLst>
                <a:path w="2664852" h="848187">
                  <a:moveTo>
                    <a:pt x="2540392" y="848186"/>
                  </a:moveTo>
                  <a:lnTo>
                    <a:pt x="124460" y="848186"/>
                  </a:lnTo>
                  <a:cubicBezTo>
                    <a:pt x="55880" y="848186"/>
                    <a:pt x="0" y="792306"/>
                    <a:pt x="0" y="723726"/>
                  </a:cubicBezTo>
                  <a:lnTo>
                    <a:pt x="0" y="124460"/>
                  </a:lnTo>
                  <a:cubicBezTo>
                    <a:pt x="0" y="55880"/>
                    <a:pt x="55880" y="0"/>
                    <a:pt x="124460" y="0"/>
                  </a:cubicBezTo>
                  <a:lnTo>
                    <a:pt x="2540392" y="0"/>
                  </a:lnTo>
                  <a:cubicBezTo>
                    <a:pt x="2608972" y="0"/>
                    <a:pt x="2664852" y="55880"/>
                    <a:pt x="2664852" y="124460"/>
                  </a:cubicBezTo>
                  <a:lnTo>
                    <a:pt x="2664852" y="723727"/>
                  </a:lnTo>
                  <a:cubicBezTo>
                    <a:pt x="2664852" y="792307"/>
                    <a:pt x="2608972" y="848187"/>
                    <a:pt x="2540392" y="848187"/>
                  </a:cubicBezTo>
                  <a:close/>
                </a:path>
              </a:pathLst>
            </a:custGeom>
            <a:grpFill/>
          </p:spPr>
        </p:sp>
      </p:grpSp>
      <p:sp>
        <p:nvSpPr>
          <p:cNvPr id="31" name="TextBox 13"/>
          <p:cNvSpPr txBox="1"/>
          <p:nvPr/>
        </p:nvSpPr>
        <p:spPr>
          <a:xfrm>
            <a:off x="1420586" y="5769290"/>
            <a:ext cx="15444805" cy="724942"/>
          </a:xfrm>
          <a:prstGeom prst="rect">
            <a:avLst/>
          </a:prstGeom>
        </p:spPr>
        <p:txBody>
          <a:bodyPr wrap="square" lIns="0" tIns="0" rIns="0" bIns="0" rtlCol="0" anchor="t">
            <a:spAutoFit/>
          </a:bodyPr>
          <a:lstStyle/>
          <a:p>
            <a:pPr algn="just">
              <a:lnSpc>
                <a:spcPts val="6000"/>
              </a:lnSpc>
            </a:pPr>
            <a:r>
              <a:rPr lang="vi-VN" sz="4500" dirty="0">
                <a:solidFill>
                  <a:srgbClr val="000000"/>
                </a:solidFill>
              </a:rPr>
              <a:t>Đợi khi thuỷ triều rút, Ngô Quyền hạ lệnh tấn công. </a:t>
            </a:r>
            <a:endParaRPr lang="en-US" sz="4500" dirty="0">
              <a:solidFill>
                <a:srgbClr val="000000"/>
              </a:solidFill>
            </a:endParaRPr>
          </a:p>
        </p:txBody>
      </p:sp>
      <p:grpSp>
        <p:nvGrpSpPr>
          <p:cNvPr id="32" name="Group 5"/>
          <p:cNvGrpSpPr/>
          <p:nvPr/>
        </p:nvGrpSpPr>
        <p:grpSpPr>
          <a:xfrm>
            <a:off x="1589107" y="8099671"/>
            <a:ext cx="15506700" cy="1237859"/>
            <a:chOff x="0" y="0"/>
            <a:chExt cx="2664852" cy="848186"/>
          </a:xfrm>
          <a:solidFill>
            <a:schemeClr val="accent6">
              <a:lumMod val="20000"/>
              <a:lumOff val="80000"/>
            </a:schemeClr>
          </a:solidFill>
        </p:grpSpPr>
        <p:sp>
          <p:nvSpPr>
            <p:cNvPr id="33" name="Freeform 6"/>
            <p:cNvSpPr/>
            <p:nvPr/>
          </p:nvSpPr>
          <p:spPr>
            <a:xfrm>
              <a:off x="0" y="0"/>
              <a:ext cx="2664852" cy="848187"/>
            </a:xfrm>
            <a:custGeom>
              <a:avLst/>
              <a:gdLst/>
              <a:ahLst/>
              <a:cxnLst/>
              <a:rect l="l" t="t" r="r" b="b"/>
              <a:pathLst>
                <a:path w="2664852" h="848187">
                  <a:moveTo>
                    <a:pt x="2540392" y="848186"/>
                  </a:moveTo>
                  <a:lnTo>
                    <a:pt x="124460" y="848186"/>
                  </a:lnTo>
                  <a:cubicBezTo>
                    <a:pt x="55880" y="848186"/>
                    <a:pt x="0" y="792306"/>
                    <a:pt x="0" y="723726"/>
                  </a:cubicBezTo>
                  <a:lnTo>
                    <a:pt x="0" y="124460"/>
                  </a:lnTo>
                  <a:cubicBezTo>
                    <a:pt x="0" y="55880"/>
                    <a:pt x="55880" y="0"/>
                    <a:pt x="124460" y="0"/>
                  </a:cubicBezTo>
                  <a:lnTo>
                    <a:pt x="2540392" y="0"/>
                  </a:lnTo>
                  <a:cubicBezTo>
                    <a:pt x="2608972" y="0"/>
                    <a:pt x="2664852" y="55880"/>
                    <a:pt x="2664852" y="124460"/>
                  </a:cubicBezTo>
                  <a:lnTo>
                    <a:pt x="2664852" y="723727"/>
                  </a:lnTo>
                  <a:cubicBezTo>
                    <a:pt x="2664852" y="792307"/>
                    <a:pt x="2608972" y="848187"/>
                    <a:pt x="2540392" y="848187"/>
                  </a:cubicBezTo>
                  <a:close/>
                </a:path>
              </a:pathLst>
            </a:custGeom>
            <a:grpFill/>
          </p:spPr>
        </p:sp>
      </p:grpSp>
      <p:sp>
        <p:nvSpPr>
          <p:cNvPr id="34" name="TextBox 13"/>
          <p:cNvSpPr txBox="1"/>
          <p:nvPr/>
        </p:nvSpPr>
        <p:spPr>
          <a:xfrm>
            <a:off x="1420586" y="7124321"/>
            <a:ext cx="15457713" cy="708399"/>
          </a:xfrm>
          <a:prstGeom prst="rect">
            <a:avLst/>
          </a:prstGeom>
        </p:spPr>
        <p:txBody>
          <a:bodyPr wrap="square" lIns="0" tIns="0" rIns="0" bIns="0" rtlCol="0" anchor="t">
            <a:spAutoFit/>
          </a:bodyPr>
          <a:lstStyle/>
          <a:p>
            <a:pPr algn="just">
              <a:lnSpc>
                <a:spcPts val="6000"/>
              </a:lnSpc>
            </a:pPr>
            <a:r>
              <a:rPr lang="en-US" sz="4500" dirty="0">
                <a:solidFill>
                  <a:srgbClr val="000000"/>
                </a:solidFill>
                <a:latin typeface="Arial" panose="020B0604020202020204" pitchFamily="34" charset="0"/>
                <a:cs typeface="Arial" panose="020B0604020202020204" pitchFamily="34" charset="0"/>
              </a:rPr>
              <a:t>Quân </a:t>
            </a:r>
            <a:r>
              <a:rPr lang="vi-VN" sz="4500" dirty="0">
                <a:solidFill>
                  <a:srgbClr val="000000"/>
                </a:solidFill>
                <a:latin typeface="Arial" panose="020B0604020202020204" pitchFamily="34" charset="0"/>
                <a:cs typeface="Arial" panose="020B0604020202020204" pitchFamily="34" charset="0"/>
              </a:rPr>
              <a:t>giặc hoảng loạn. Lưu Hoằng Tháo tử trận.</a:t>
            </a:r>
            <a:endParaRPr lang="en-US" sz="4500" dirty="0">
              <a:solidFill>
                <a:srgbClr val="000000"/>
              </a:solidFill>
              <a:latin typeface="Arial" panose="020B0604020202020204" pitchFamily="34" charset="0"/>
              <a:cs typeface="Arial" panose="020B0604020202020204" pitchFamily="34" charset="0"/>
            </a:endParaRPr>
          </a:p>
        </p:txBody>
      </p:sp>
      <p:pic>
        <p:nvPicPr>
          <p:cNvPr id="35" name="Picture 2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4775224" y="5301123"/>
            <a:ext cx="3771136" cy="4985877"/>
          </a:xfrm>
          <a:prstGeom prst="rect">
            <a:avLst/>
          </a:prstGeom>
        </p:spPr>
      </p:pic>
      <p:pic>
        <p:nvPicPr>
          <p:cNvPr id="37"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91193">
            <a:off x="-259679" y="7890981"/>
            <a:ext cx="2200492" cy="21061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par>
                                <p:cTn id="32" presetID="16" presetClass="entr" presetSubtype="21"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P spid="31" grpId="0"/>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BE28"/>
        </a:solidFill>
        <a:effectLst/>
      </p:bgPr>
    </p:bg>
    <p:spTree>
      <p:nvGrpSpPr>
        <p:cNvPr id="1" name=""/>
        <p:cNvGrpSpPr/>
        <p:nvPr/>
      </p:nvGrpSpPr>
      <p:grpSpPr>
        <a:xfrm>
          <a:off x="0" y="0"/>
          <a:ext cx="0" cy="0"/>
          <a:chOff x="0" y="0"/>
          <a:chExt cx="0" cy="0"/>
        </a:xfrm>
      </p:grpSpPr>
      <p:grpSp>
        <p:nvGrpSpPr>
          <p:cNvPr id="2" name="Group 2"/>
          <p:cNvGrpSpPr/>
          <p:nvPr/>
        </p:nvGrpSpPr>
        <p:grpSpPr>
          <a:xfrm>
            <a:off x="8382000" y="1254270"/>
            <a:ext cx="9448800" cy="3659635"/>
            <a:chOff x="0" y="0"/>
            <a:chExt cx="2664852" cy="848186"/>
          </a:xfrm>
        </p:grpSpPr>
        <p:sp>
          <p:nvSpPr>
            <p:cNvPr id="3" name="Freeform 3"/>
            <p:cNvSpPr/>
            <p:nvPr/>
          </p:nvSpPr>
          <p:spPr>
            <a:xfrm>
              <a:off x="0" y="0"/>
              <a:ext cx="2664852" cy="848187"/>
            </a:xfrm>
            <a:custGeom>
              <a:avLst/>
              <a:gdLst/>
              <a:ahLst/>
              <a:cxnLst/>
              <a:rect l="l" t="t" r="r" b="b"/>
              <a:pathLst>
                <a:path w="2664852" h="848187">
                  <a:moveTo>
                    <a:pt x="2540392" y="848186"/>
                  </a:moveTo>
                  <a:lnTo>
                    <a:pt x="124460" y="848186"/>
                  </a:lnTo>
                  <a:cubicBezTo>
                    <a:pt x="55880" y="848186"/>
                    <a:pt x="0" y="792306"/>
                    <a:pt x="0" y="723726"/>
                  </a:cubicBezTo>
                  <a:lnTo>
                    <a:pt x="0" y="124460"/>
                  </a:lnTo>
                  <a:cubicBezTo>
                    <a:pt x="0" y="55880"/>
                    <a:pt x="55880" y="0"/>
                    <a:pt x="124460" y="0"/>
                  </a:cubicBezTo>
                  <a:lnTo>
                    <a:pt x="2540392" y="0"/>
                  </a:lnTo>
                  <a:cubicBezTo>
                    <a:pt x="2608972" y="0"/>
                    <a:pt x="2664852" y="55880"/>
                    <a:pt x="2664852" y="124460"/>
                  </a:cubicBezTo>
                  <a:lnTo>
                    <a:pt x="2664852" y="723727"/>
                  </a:lnTo>
                  <a:cubicBezTo>
                    <a:pt x="2664852" y="792307"/>
                    <a:pt x="2608972" y="848187"/>
                    <a:pt x="2540392" y="848187"/>
                  </a:cubicBezTo>
                  <a:close/>
                </a:path>
              </a:pathLst>
            </a:custGeom>
            <a:solidFill>
              <a:srgbClr val="FFFFFF"/>
            </a:solidFill>
          </p:spPr>
        </p:sp>
      </p:grpSp>
      <p:pic>
        <p:nvPicPr>
          <p:cNvPr id="4" name="Picture 4"/>
          <p:cNvPicPr>
            <a:picLocks noChangeAspect="1"/>
          </p:cNvPicPr>
          <p:nvPr/>
        </p:nvPicPr>
        <p:blipFill>
          <a:blip r:embed="rId1">
            <a:alphaModFix amt="19999"/>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523616">
            <a:off x="-1786925" y="5905265"/>
            <a:ext cx="12170269" cy="9644938"/>
          </a:xfrm>
          <a:prstGeom prst="rect">
            <a:avLst/>
          </a:prstGeom>
        </p:spPr>
      </p:pic>
      <p:grpSp>
        <p:nvGrpSpPr>
          <p:cNvPr id="5" name="Group 5"/>
          <p:cNvGrpSpPr/>
          <p:nvPr/>
        </p:nvGrpSpPr>
        <p:grpSpPr>
          <a:xfrm>
            <a:off x="8382000" y="5364922"/>
            <a:ext cx="9448800" cy="3678032"/>
            <a:chOff x="0" y="0"/>
            <a:chExt cx="2664852" cy="848186"/>
          </a:xfrm>
        </p:grpSpPr>
        <p:sp>
          <p:nvSpPr>
            <p:cNvPr id="6" name="Freeform 6"/>
            <p:cNvSpPr/>
            <p:nvPr/>
          </p:nvSpPr>
          <p:spPr>
            <a:xfrm>
              <a:off x="0" y="0"/>
              <a:ext cx="2664852" cy="848187"/>
            </a:xfrm>
            <a:custGeom>
              <a:avLst/>
              <a:gdLst/>
              <a:ahLst/>
              <a:cxnLst/>
              <a:rect l="l" t="t" r="r" b="b"/>
              <a:pathLst>
                <a:path w="2664852" h="848187">
                  <a:moveTo>
                    <a:pt x="2540392" y="848186"/>
                  </a:moveTo>
                  <a:lnTo>
                    <a:pt x="124460" y="848186"/>
                  </a:lnTo>
                  <a:cubicBezTo>
                    <a:pt x="55880" y="848186"/>
                    <a:pt x="0" y="792306"/>
                    <a:pt x="0" y="723726"/>
                  </a:cubicBezTo>
                  <a:lnTo>
                    <a:pt x="0" y="124460"/>
                  </a:lnTo>
                  <a:cubicBezTo>
                    <a:pt x="0" y="55880"/>
                    <a:pt x="55880" y="0"/>
                    <a:pt x="124460" y="0"/>
                  </a:cubicBezTo>
                  <a:lnTo>
                    <a:pt x="2540392" y="0"/>
                  </a:lnTo>
                  <a:cubicBezTo>
                    <a:pt x="2608972" y="0"/>
                    <a:pt x="2664852" y="55880"/>
                    <a:pt x="2664852" y="124460"/>
                  </a:cubicBezTo>
                  <a:lnTo>
                    <a:pt x="2664852" y="723727"/>
                  </a:lnTo>
                  <a:cubicBezTo>
                    <a:pt x="2664852" y="792307"/>
                    <a:pt x="2608972" y="848187"/>
                    <a:pt x="2540392" y="848187"/>
                  </a:cubicBezTo>
                  <a:close/>
                </a:path>
              </a:pathLst>
            </a:custGeom>
            <a:solidFill>
              <a:srgbClr val="FFFFFF"/>
            </a:solidFill>
          </p:spPr>
        </p:sp>
      </p:grpSp>
      <p:sp>
        <p:nvSpPr>
          <p:cNvPr id="10" name="TextBox 10"/>
          <p:cNvSpPr txBox="1"/>
          <p:nvPr/>
        </p:nvSpPr>
        <p:spPr>
          <a:xfrm>
            <a:off x="0" y="1019175"/>
            <a:ext cx="9144000" cy="2693045"/>
          </a:xfrm>
          <a:prstGeom prst="rect">
            <a:avLst/>
          </a:prstGeom>
        </p:spPr>
        <p:txBody>
          <a:bodyPr wrap="square" lIns="0" tIns="0" rIns="0" bIns="0" rtlCol="0" anchor="t">
            <a:spAutoFit/>
          </a:bodyPr>
          <a:lstStyle/>
          <a:p>
            <a:pPr algn="ctr">
              <a:lnSpc>
                <a:spcPts val="7000"/>
              </a:lnSpc>
            </a:pPr>
            <a:r>
              <a:rPr lang="en-US" sz="5500" b="1" dirty="0">
                <a:solidFill>
                  <a:srgbClr val="FFFFFF"/>
                </a:solidFill>
                <a:latin typeface="Arial" panose="020B0604020202020204" pitchFamily="34" charset="0"/>
                <a:cs typeface="Arial" panose="020B0604020202020204" pitchFamily="34" charset="0"/>
              </a:rPr>
              <a:t>Thảo luận và </a:t>
            </a:r>
            <a:endParaRPr lang="en-US" sz="5500" b="1" dirty="0">
              <a:solidFill>
                <a:srgbClr val="FFFFFF"/>
              </a:solidFill>
              <a:latin typeface="Arial" panose="020B0604020202020204" pitchFamily="34" charset="0"/>
              <a:cs typeface="Arial" panose="020B0604020202020204" pitchFamily="34" charset="0"/>
            </a:endParaRPr>
          </a:p>
          <a:p>
            <a:pPr algn="ctr">
              <a:lnSpc>
                <a:spcPts val="7000"/>
              </a:lnSpc>
            </a:pPr>
            <a:r>
              <a:rPr lang="en-US" sz="5500" b="1" dirty="0">
                <a:solidFill>
                  <a:srgbClr val="FFFFFF"/>
                </a:solidFill>
                <a:latin typeface="Arial" panose="020B0604020202020204" pitchFamily="34" charset="0"/>
                <a:cs typeface="Arial" panose="020B0604020202020204" pitchFamily="34" charset="0"/>
              </a:rPr>
              <a:t>trả lời câu hỏi vào</a:t>
            </a:r>
            <a:endParaRPr lang="en-US" sz="5500" b="1" dirty="0">
              <a:solidFill>
                <a:srgbClr val="FFFFFF"/>
              </a:solidFill>
              <a:latin typeface="Arial" panose="020B0604020202020204" pitchFamily="34" charset="0"/>
              <a:cs typeface="Arial" panose="020B0604020202020204" pitchFamily="34" charset="0"/>
            </a:endParaRPr>
          </a:p>
          <a:p>
            <a:pPr algn="ctr">
              <a:lnSpc>
                <a:spcPts val="7000"/>
              </a:lnSpc>
            </a:pPr>
            <a:r>
              <a:rPr lang="en-US" sz="5500" b="1" dirty="0">
                <a:solidFill>
                  <a:srgbClr val="FFFFFF"/>
                </a:solidFill>
                <a:latin typeface="Arial" panose="020B0604020202020204" pitchFamily="34" charset="0"/>
                <a:cs typeface="Arial" panose="020B0604020202020204" pitchFamily="34" charset="0"/>
              </a:rPr>
              <a:t>Phiếu học tập số 1</a:t>
            </a:r>
            <a:endParaRPr lang="en-US" sz="5500" b="1" dirty="0">
              <a:solidFill>
                <a:srgbClr val="FFFFFF"/>
              </a:solidFill>
              <a:latin typeface="Arial" panose="020B0604020202020204" pitchFamily="34" charset="0"/>
              <a:cs typeface="Arial" panose="020B0604020202020204" pitchFamily="34" charset="0"/>
            </a:endParaRPr>
          </a:p>
        </p:txBody>
      </p:sp>
      <p:pic>
        <p:nvPicPr>
          <p:cNvPr id="21"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62200" y="3682477"/>
            <a:ext cx="4931856" cy="6604523"/>
          </a:xfrm>
          <a:prstGeom prst="rect">
            <a:avLst/>
          </a:prstGeom>
        </p:spPr>
      </p:pic>
      <p:sp>
        <p:nvSpPr>
          <p:cNvPr id="22" name="Rectangle 21"/>
          <p:cNvSpPr/>
          <p:nvPr/>
        </p:nvSpPr>
        <p:spPr>
          <a:xfrm>
            <a:off x="8567611" y="1471653"/>
            <a:ext cx="9144000" cy="3425190"/>
          </a:xfrm>
          <a:prstGeom prst="rect">
            <a:avLst/>
          </a:prstGeom>
        </p:spPr>
        <p:txBody>
          <a:bodyPr wrap="square">
            <a:spAutoFit/>
          </a:bodyPr>
          <a:lstStyle/>
          <a:p>
            <a:pPr algn="just">
              <a:lnSpc>
                <a:spcPts val="65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Theo em, nét độc đáo trong cách tổ chức đánh giặc của Ngô Quy</a:t>
            </a:r>
            <a:r>
              <a:rPr lang="en-US" alt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ề</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 thể hiện ở những điểm nào?</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8689768" y="5975035"/>
            <a:ext cx="8899686" cy="2593018"/>
          </a:xfrm>
          <a:prstGeom prst="rect">
            <a:avLst/>
          </a:prstGeom>
        </p:spPr>
        <p:txBody>
          <a:bodyPr wrap="square">
            <a:spAutoFit/>
          </a:bodyPr>
          <a:lstStyle/>
          <a:p>
            <a:pPr algn="just">
              <a:lnSpc>
                <a:spcPts val="65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Nêu ý nghĩa của chiến thắng Bạch Đằng đối với lịch sử dân tộc?</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800000">
            <a:off x="2192885" y="3040947"/>
            <a:ext cx="14571111" cy="3479099"/>
          </a:xfrm>
          <a:prstGeom prst="rect">
            <a:avLst/>
          </a:prstGeom>
        </p:spPr>
      </p:pic>
      <p:sp>
        <p:nvSpPr>
          <p:cNvPr id="5" name="TextBox 5"/>
          <p:cNvSpPr txBox="1"/>
          <p:nvPr/>
        </p:nvSpPr>
        <p:spPr>
          <a:xfrm>
            <a:off x="3009016" y="3774244"/>
            <a:ext cx="13381090" cy="2500685"/>
          </a:xfrm>
          <a:prstGeom prst="rect">
            <a:avLst/>
          </a:prstGeom>
        </p:spPr>
        <p:txBody>
          <a:bodyPr wrap="square" lIns="0" tIns="0" rIns="0" bIns="0" rtlCol="0" anchor="t">
            <a:spAutoFit/>
          </a:bodyPr>
          <a:lstStyle/>
          <a:p>
            <a:pPr algn="just">
              <a:lnSpc>
                <a:spcPts val="6500"/>
              </a:lnSpc>
            </a:pPr>
            <a:r>
              <a:rPr lang="fr-FR" sz="4500" dirty="0">
                <a:latin typeface="Arial" panose="020B0604020202020204" pitchFamily="34" charset="0"/>
                <a:cs typeface="Arial" panose="020B0604020202020204" pitchFamily="34" charset="0"/>
              </a:rPr>
              <a:t>Phân tích được thế mạnh - yếu của quân giặc: quân đông, có lợi thế về chiến thuyền; không nắm vững địa hình cụ thể, kéo quân từ xa đến mệt </a:t>
            </a:r>
            <a:r>
              <a:rPr lang="fr-FR" sz="4500" dirty="0" err="1">
                <a:latin typeface="Arial" panose="020B0604020202020204" pitchFamily="34" charset="0"/>
                <a:cs typeface="Arial" panose="020B0604020202020204" pitchFamily="34" charset="0"/>
              </a:rPr>
              <a:t>mỏi</a:t>
            </a:r>
            <a:r>
              <a:rPr lang="fr-FR" sz="4500" dirty="0">
                <a:latin typeface="Arial" panose="020B060402020202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785190">
            <a:off x="349690" y="6532581"/>
            <a:ext cx="4570871" cy="358514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986724">
            <a:off x="15290676" y="269311"/>
            <a:ext cx="1667229" cy="1561132"/>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917651" flipH="1">
            <a:off x="15422195" y="256878"/>
            <a:ext cx="729079" cy="104534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rot="-1813697">
            <a:off x="15930632" y="578639"/>
            <a:ext cx="1823527" cy="2422561"/>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0833">
            <a:off x="2768177" y="897091"/>
            <a:ext cx="12651638" cy="1553654"/>
          </a:xfrm>
          <a:prstGeom prst="rect">
            <a:avLst/>
          </a:prstGeom>
        </p:spPr>
      </p:pic>
      <p:sp>
        <p:nvSpPr>
          <p:cNvPr id="13" name="TextBox 13"/>
          <p:cNvSpPr txBox="1"/>
          <p:nvPr/>
        </p:nvSpPr>
        <p:spPr>
          <a:xfrm>
            <a:off x="2356386" y="1173781"/>
            <a:ext cx="13767904" cy="1000274"/>
          </a:xfrm>
          <a:prstGeom prst="rect">
            <a:avLst/>
          </a:prstGeom>
        </p:spPr>
        <p:txBody>
          <a:bodyPr wrap="square" lIns="0" tIns="0" rIns="0" bIns="0" rtlCol="0" anchor="t">
            <a:spAutoFit/>
          </a:bodyPr>
          <a:lstStyle/>
          <a:p>
            <a:pPr algn="ctr">
              <a:lnSpc>
                <a:spcPts val="7840"/>
              </a:lnSpc>
              <a:spcBef>
                <a:spcPct val="0"/>
              </a:spcBef>
            </a:pPr>
            <a:r>
              <a:rPr lang="en-US" sz="5500" b="1" dirty="0">
                <a:solidFill>
                  <a:srgbClr val="231F20"/>
                </a:solidFill>
                <a:latin typeface="Arial" panose="020B0604020202020204" pitchFamily="34" charset="0"/>
                <a:cs typeface="Arial" panose="020B0604020202020204" pitchFamily="34" charset="0"/>
              </a:rPr>
              <a:t>Nét độc đáo trong cách đánh giặc</a:t>
            </a:r>
            <a:endParaRPr lang="en-US" sz="5500" b="1" dirty="0">
              <a:solidFill>
                <a:srgbClr val="231F20"/>
              </a:solidFill>
              <a:latin typeface="Arial" panose="020B0604020202020204" pitchFamily="34" charset="0"/>
              <a:cs typeface="Arial" panose="020B0604020202020204" pitchFamily="34" charset="0"/>
            </a:endParaRPr>
          </a:p>
        </p:txBody>
      </p:sp>
      <p:pic>
        <p:nvPicPr>
          <p:cNvPr id="16" name="Picture 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800000">
            <a:off x="5257800" y="6850176"/>
            <a:ext cx="12314291" cy="2263636"/>
          </a:xfrm>
          <a:prstGeom prst="rect">
            <a:avLst/>
          </a:prstGeom>
        </p:spPr>
      </p:pic>
      <p:sp>
        <p:nvSpPr>
          <p:cNvPr id="17" name="TextBox 5"/>
          <p:cNvSpPr txBox="1"/>
          <p:nvPr/>
        </p:nvSpPr>
        <p:spPr>
          <a:xfrm>
            <a:off x="5943602" y="7351224"/>
            <a:ext cx="11066294" cy="1590051"/>
          </a:xfrm>
          <a:prstGeom prst="rect">
            <a:avLst/>
          </a:prstGeom>
        </p:spPr>
        <p:txBody>
          <a:bodyPr wrap="square" lIns="0" tIns="0" rIns="0" bIns="0" rtlCol="0" anchor="t">
            <a:spAutoFit/>
          </a:bodyPr>
          <a:lstStyle/>
          <a:p>
            <a:pPr algn="just">
              <a:lnSpc>
                <a:spcPts val="6500"/>
              </a:lnSpc>
            </a:pPr>
            <a:r>
              <a:rPr lang="fr-FR" sz="4500" dirty="0">
                <a:latin typeface="Arial" panose="020B0604020202020204" pitchFamily="34" charset="0"/>
                <a:cs typeface="Arial" panose="020B0604020202020204" pitchFamily="34" charset="0"/>
              </a:rPr>
              <a:t>Chủ động bày trận địa phục kích, tận lợi dụng lợi thế của sông Bạch Đằng</a:t>
            </a:r>
            <a:endParaRPr lang="en-US" sz="45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1"/>
          <a:srcRect l="155" b="4383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6477000" y="2514554"/>
            <a:ext cx="5657850" cy="212511"/>
            <a:chOff x="0" y="0"/>
            <a:chExt cx="3927252" cy="152237"/>
          </a:xfrm>
        </p:grpSpPr>
        <p:sp>
          <p:nvSpPr>
            <p:cNvPr id="3" name="Freeform 3"/>
            <p:cNvSpPr/>
            <p:nvPr/>
          </p:nvSpPr>
          <p:spPr>
            <a:xfrm>
              <a:off x="-28960" y="-488"/>
              <a:ext cx="3963901" cy="154038"/>
            </a:xfrm>
            <a:custGeom>
              <a:avLst/>
              <a:gdLst/>
              <a:ahLst/>
              <a:cxnLst/>
              <a:rect l="l" t="t" r="r" b="b"/>
              <a:pathLst>
                <a:path w="3963901" h="154038">
                  <a:moveTo>
                    <a:pt x="83139" y="152711"/>
                  </a:moveTo>
                  <a:cubicBezTo>
                    <a:pt x="0" y="154039"/>
                    <a:pt x="20033" y="56470"/>
                    <a:pt x="92578" y="55311"/>
                  </a:cubicBezTo>
                  <a:cubicBezTo>
                    <a:pt x="519198" y="48503"/>
                    <a:pt x="945864" y="45062"/>
                    <a:pt x="1372479" y="37947"/>
                  </a:cubicBezTo>
                  <a:cubicBezTo>
                    <a:pt x="1948912" y="28333"/>
                    <a:pt x="2525290" y="1405"/>
                    <a:pt x="2975967" y="496"/>
                  </a:cubicBezTo>
                  <a:cubicBezTo>
                    <a:pt x="3289907" y="0"/>
                    <a:pt x="3602064" y="21244"/>
                    <a:pt x="3914856" y="46119"/>
                  </a:cubicBezTo>
                  <a:cubicBezTo>
                    <a:pt x="3943825" y="48423"/>
                    <a:pt x="3963901" y="76080"/>
                    <a:pt x="3953374" y="103401"/>
                  </a:cubicBezTo>
                  <a:cubicBezTo>
                    <a:pt x="3941479" y="134271"/>
                    <a:pt x="3903134" y="144247"/>
                    <a:pt x="3873638" y="141901"/>
                  </a:cubicBezTo>
                  <a:cubicBezTo>
                    <a:pt x="3697882" y="127924"/>
                    <a:pt x="3522044" y="113278"/>
                    <a:pt x="3345882" y="105384"/>
                  </a:cubicBezTo>
                  <a:cubicBezTo>
                    <a:pt x="2974254" y="87846"/>
                    <a:pt x="2687818" y="102526"/>
                    <a:pt x="2296484" y="112977"/>
                  </a:cubicBezTo>
                  <a:cubicBezTo>
                    <a:pt x="1558727" y="132681"/>
                    <a:pt x="821041" y="140936"/>
                    <a:pt x="83139" y="152711"/>
                  </a:cubicBezTo>
                  <a:lnTo>
                    <a:pt x="83139" y="152711"/>
                  </a:lnTo>
                  <a:close/>
                </a:path>
              </a:pathLst>
            </a:custGeom>
            <a:solidFill>
              <a:srgbClr val="000000"/>
            </a:solidFill>
          </p:spPr>
        </p:sp>
      </p:grpSp>
      <p:grpSp>
        <p:nvGrpSpPr>
          <p:cNvPr id="4" name="Group 4"/>
          <p:cNvGrpSpPr/>
          <p:nvPr/>
        </p:nvGrpSpPr>
        <p:grpSpPr>
          <a:xfrm>
            <a:off x="2508014" y="1002692"/>
            <a:ext cx="14020799" cy="1404969"/>
            <a:chOff x="0" y="0"/>
            <a:chExt cx="11952924" cy="2138280"/>
          </a:xfrm>
        </p:grpSpPr>
        <p:sp>
          <p:nvSpPr>
            <p:cNvPr id="5" name="Freeform 5"/>
            <p:cNvSpPr/>
            <p:nvPr/>
          </p:nvSpPr>
          <p:spPr>
            <a:xfrm>
              <a:off x="0" y="-4073"/>
              <a:ext cx="11959314" cy="2144883"/>
            </a:xfrm>
            <a:custGeom>
              <a:avLst/>
              <a:gdLst/>
              <a:ahLst/>
              <a:cxnLst/>
              <a:rect l="l" t="t" r="r" b="b"/>
              <a:pathLst>
                <a:path w="11959314" h="2144883">
                  <a:moveTo>
                    <a:pt x="11331537" y="2090405"/>
                  </a:moveTo>
                  <a:cubicBezTo>
                    <a:pt x="11331537" y="2090405"/>
                    <a:pt x="10600662" y="2144883"/>
                    <a:pt x="8983549" y="2142261"/>
                  </a:cubicBezTo>
                  <a:cubicBezTo>
                    <a:pt x="4416811" y="2140099"/>
                    <a:pt x="1057074" y="2132274"/>
                    <a:pt x="1057074" y="2132274"/>
                  </a:cubicBezTo>
                  <a:cubicBezTo>
                    <a:pt x="812932" y="2123440"/>
                    <a:pt x="449110" y="2102209"/>
                    <a:pt x="282371" y="2044032"/>
                  </a:cubicBezTo>
                  <a:cubicBezTo>
                    <a:pt x="4469" y="1947069"/>
                    <a:pt x="0" y="1773790"/>
                    <a:pt x="0" y="1409542"/>
                  </a:cubicBezTo>
                  <a:lnTo>
                    <a:pt x="0" y="1409531"/>
                  </a:lnTo>
                  <a:cubicBezTo>
                    <a:pt x="8536" y="491230"/>
                    <a:pt x="0" y="345608"/>
                    <a:pt x="77597" y="223930"/>
                  </a:cubicBezTo>
                  <a:cubicBezTo>
                    <a:pt x="217372" y="4759"/>
                    <a:pt x="519255" y="4073"/>
                    <a:pt x="937909" y="4073"/>
                  </a:cubicBezTo>
                  <a:cubicBezTo>
                    <a:pt x="937909" y="4073"/>
                    <a:pt x="2500654" y="15681"/>
                    <a:pt x="7299640" y="7673"/>
                  </a:cubicBezTo>
                  <a:cubicBezTo>
                    <a:pt x="10381735" y="0"/>
                    <a:pt x="11098468" y="6979"/>
                    <a:pt x="11098468" y="6979"/>
                  </a:cubicBezTo>
                  <a:cubicBezTo>
                    <a:pt x="11466775" y="14458"/>
                    <a:pt x="11605035" y="42638"/>
                    <a:pt x="11802775" y="165219"/>
                  </a:cubicBezTo>
                  <a:cubicBezTo>
                    <a:pt x="11953792" y="258836"/>
                    <a:pt x="11959314" y="476157"/>
                    <a:pt x="11950174" y="1409531"/>
                  </a:cubicBezTo>
                  <a:lnTo>
                    <a:pt x="11950174" y="1409542"/>
                  </a:lnTo>
                  <a:cubicBezTo>
                    <a:pt x="11950173" y="1891755"/>
                    <a:pt x="11907389" y="2040343"/>
                    <a:pt x="11331537" y="2090405"/>
                  </a:cubicBezTo>
                  <a:close/>
                </a:path>
              </a:pathLst>
            </a:custGeom>
            <a:solidFill>
              <a:srgbClr val="EFC44B"/>
            </a:solidFill>
          </p:spPr>
        </p:sp>
      </p:grpSp>
      <p:sp>
        <p:nvSpPr>
          <p:cNvPr id="11" name="TextBox 13"/>
          <p:cNvSpPr txBox="1"/>
          <p:nvPr/>
        </p:nvSpPr>
        <p:spPr>
          <a:xfrm>
            <a:off x="2638209" y="1274963"/>
            <a:ext cx="13767904" cy="910762"/>
          </a:xfrm>
          <a:prstGeom prst="rect">
            <a:avLst/>
          </a:prstGeom>
        </p:spPr>
        <p:txBody>
          <a:bodyPr wrap="square" lIns="0" tIns="0" rIns="0" bIns="0" rtlCol="0" anchor="t">
            <a:spAutoFit/>
          </a:bodyPr>
          <a:lstStyle/>
          <a:p>
            <a:pPr algn="ctr">
              <a:lnSpc>
                <a:spcPts val="7840"/>
              </a:lnSpc>
              <a:spcBef>
                <a:spcPct val="0"/>
              </a:spcBef>
            </a:pPr>
            <a:r>
              <a:rPr lang="en-US" sz="5000" b="1" dirty="0">
                <a:solidFill>
                  <a:srgbClr val="231F20"/>
                </a:solidFill>
                <a:latin typeface="Arial" panose="020B0604020202020204" pitchFamily="34" charset="0"/>
                <a:cs typeface="Arial" panose="020B0604020202020204" pitchFamily="34" charset="0"/>
              </a:rPr>
              <a:t>Ý nghĩa lịch sử của chiến thắng Bạch Đằng </a:t>
            </a:r>
            <a:endParaRPr lang="en-US" sz="5000" b="1" dirty="0">
              <a:solidFill>
                <a:srgbClr val="231F20"/>
              </a:solidFill>
              <a:latin typeface="Arial" panose="020B0604020202020204" pitchFamily="34" charset="0"/>
              <a:cs typeface="Arial" panose="020B0604020202020204" pitchFamily="34" charset="0"/>
            </a:endParaRPr>
          </a:p>
        </p:txBody>
      </p:sp>
      <p:pic>
        <p:nvPicPr>
          <p:cNvPr id="12" name="Picture 4"/>
          <p:cNvPicPr>
            <a:picLocks noChangeAspect="1"/>
          </p:cNvPicPr>
          <p:nvPr/>
        </p:nvPicPr>
        <p:blipFill>
          <a:blip r:embed="rId2"/>
          <a:srcRect/>
          <a:stretch>
            <a:fillRect/>
          </a:stretch>
        </p:blipFill>
        <p:spPr>
          <a:xfrm>
            <a:off x="685800" y="2833447"/>
            <a:ext cx="15850270" cy="7453553"/>
          </a:xfrm>
          <a:prstGeom prst="rect">
            <a:avLst/>
          </a:prstGeom>
        </p:spPr>
      </p:pic>
      <p:pic>
        <p:nvPicPr>
          <p:cNvPr id="13" name="Picture 6"/>
          <p:cNvPicPr>
            <a:picLocks noChangeAspect="1"/>
          </p:cNvPicPr>
          <p:nvPr/>
        </p:nvPicPr>
        <p:blipFill>
          <a:blip r:embed="rId3">
            <a:alphaModFix amt="90000"/>
          </a:blip>
          <a:srcRect/>
          <a:stretch>
            <a:fillRect/>
          </a:stretch>
        </p:blipFill>
        <p:spPr>
          <a:xfrm rot="-190757">
            <a:off x="476474" y="2751346"/>
            <a:ext cx="2811238" cy="773090"/>
          </a:xfrm>
          <a:prstGeom prst="rect">
            <a:avLst/>
          </a:prstGeom>
        </p:spPr>
      </p:pic>
      <p:pic>
        <p:nvPicPr>
          <p:cNvPr id="14" name="Picture 10"/>
          <p:cNvPicPr>
            <a:picLocks noChangeAspect="1"/>
          </p:cNvPicPr>
          <p:nvPr/>
        </p:nvPicPr>
        <p:blipFill>
          <a:blip r:embed="rId4"/>
          <a:srcRect/>
          <a:stretch>
            <a:fillRect/>
          </a:stretch>
        </p:blipFill>
        <p:spPr>
          <a:xfrm>
            <a:off x="-826583" y="5905500"/>
            <a:ext cx="3024766" cy="4539987"/>
          </a:xfrm>
          <a:prstGeom prst="rect">
            <a:avLst/>
          </a:prstGeom>
        </p:spPr>
      </p:pic>
      <p:pic>
        <p:nvPicPr>
          <p:cNvPr id="15" name="Picture 11"/>
          <p:cNvPicPr>
            <a:picLocks noChangeAspect="1"/>
          </p:cNvPicPr>
          <p:nvPr/>
        </p:nvPicPr>
        <p:blipFill>
          <a:blip r:embed="rId5"/>
          <a:srcRect/>
          <a:stretch>
            <a:fillRect/>
          </a:stretch>
        </p:blipFill>
        <p:spPr>
          <a:xfrm rot="-411759">
            <a:off x="-631253" y="9205018"/>
            <a:ext cx="2634106" cy="713633"/>
          </a:xfrm>
          <a:prstGeom prst="rect">
            <a:avLst/>
          </a:prstGeom>
        </p:spPr>
      </p:pic>
      <p:pic>
        <p:nvPicPr>
          <p:cNvPr id="16"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6002000" y="4481612"/>
            <a:ext cx="2499108" cy="5770917"/>
          </a:xfrm>
          <a:prstGeom prst="rect">
            <a:avLst/>
          </a:prstGeom>
        </p:spPr>
      </p:pic>
      <p:sp>
        <p:nvSpPr>
          <p:cNvPr id="17" name="Rectangle 16"/>
          <p:cNvSpPr/>
          <p:nvPr/>
        </p:nvSpPr>
        <p:spPr>
          <a:xfrm>
            <a:off x="1795634" y="3376888"/>
            <a:ext cx="14119907" cy="5707716"/>
          </a:xfrm>
          <a:prstGeom prst="rect">
            <a:avLst/>
          </a:prstGeom>
        </p:spPr>
        <p:txBody>
          <a:bodyPr wrap="square">
            <a:spAutoFit/>
          </a:bodyPr>
          <a:lstStyle/>
          <a:p>
            <a:pPr marL="685800" indent="-685800" algn="just">
              <a:lnSpc>
                <a:spcPts val="7000"/>
              </a:lnSpc>
              <a:spcBef>
                <a:spcPts val="800"/>
              </a:spcBef>
              <a:spcAft>
                <a:spcPts val="800"/>
              </a:spcAft>
              <a:buFont typeface="Arial" panose="020B0604020202020204" pitchFamily="34" charset="0"/>
              <a:buChar char="•"/>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Thể hiện ý chí quyết tâm đấu tranh chống xâm lược của dân tộc ta.</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spcBef>
                <a:spcPts val="800"/>
              </a:spcBef>
              <a:spcAft>
                <a:spcPts val="800"/>
              </a:spcAft>
              <a:buFont typeface="Arial" panose="020B0604020202020204" pitchFamily="34" charset="0"/>
              <a:buChar char="•"/>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Bảo vệ vững chắc nền độc lập dân tộc.</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Kết</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thúc hoàn toàn thời kì đấu tranh giành lại độc lập hàng chục thế kỉ, đưa dân tộc ta bước sang một kỉ nguyên mới.</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64922" y="876300"/>
            <a:ext cx="6358155" cy="1676400"/>
            <a:chOff x="-1" y="0"/>
            <a:chExt cx="6457527" cy="1280375"/>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320094" y="320094"/>
              <a:ext cx="1280374" cy="640187"/>
            </a:xfrm>
            <a:prstGeom prst="rect">
              <a:avLst/>
            </a:prstGeom>
          </p:spPr>
        </p:pic>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5497244" y="320094"/>
              <a:ext cx="1280374" cy="640187"/>
            </a:xfrm>
            <a:prstGeom prst="rect">
              <a:avLst/>
            </a:prstGeom>
          </p:spPr>
        </p:pic>
        <p:grpSp>
          <p:nvGrpSpPr>
            <p:cNvPr id="5" name="Group 5"/>
            <p:cNvGrpSpPr/>
            <p:nvPr/>
          </p:nvGrpSpPr>
          <p:grpSpPr>
            <a:xfrm>
              <a:off x="634140" y="0"/>
              <a:ext cx="5823386" cy="1280374"/>
              <a:chOff x="0" y="0"/>
              <a:chExt cx="3102654" cy="682173"/>
            </a:xfrm>
          </p:grpSpPr>
          <p:sp>
            <p:nvSpPr>
              <p:cNvPr id="6" name="Freeform 6"/>
              <p:cNvSpPr/>
              <p:nvPr/>
            </p:nvSpPr>
            <p:spPr>
              <a:xfrm>
                <a:off x="0" y="0"/>
                <a:ext cx="3102654" cy="682173"/>
              </a:xfrm>
              <a:custGeom>
                <a:avLst/>
                <a:gdLst/>
                <a:ahLst/>
                <a:cxnLst/>
                <a:rect l="l" t="t" r="r" b="b"/>
                <a:pathLst>
                  <a:path w="2768917" h="682173">
                    <a:moveTo>
                      <a:pt x="0" y="0"/>
                    </a:moveTo>
                    <a:lnTo>
                      <a:pt x="2768917" y="0"/>
                    </a:lnTo>
                    <a:lnTo>
                      <a:pt x="2768917" y="682173"/>
                    </a:lnTo>
                    <a:lnTo>
                      <a:pt x="0" y="682173"/>
                    </a:lnTo>
                    <a:close/>
                  </a:path>
                </a:pathLst>
              </a:custGeom>
              <a:solidFill>
                <a:srgbClr val="0086D4"/>
              </a:solidFill>
            </p:spPr>
          </p:sp>
        </p:grpSp>
      </p:grpSp>
      <p:grpSp>
        <p:nvGrpSpPr>
          <p:cNvPr id="7" name="Group 7"/>
          <p:cNvGrpSpPr/>
          <p:nvPr/>
        </p:nvGrpSpPr>
        <p:grpSpPr>
          <a:xfrm>
            <a:off x="6400800" y="4325981"/>
            <a:ext cx="4760215" cy="746996"/>
            <a:chOff x="0" y="0"/>
            <a:chExt cx="6346952" cy="995995"/>
          </a:xfrm>
        </p:grpSpPr>
        <p:grpSp>
          <p:nvGrpSpPr>
            <p:cNvPr id="8" name="Group 8"/>
            <p:cNvGrpSpPr/>
            <p:nvPr/>
          </p:nvGrpSpPr>
          <p:grpSpPr>
            <a:xfrm>
              <a:off x="0" y="0"/>
              <a:ext cx="995995" cy="99599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BE14"/>
              </a:solidFill>
            </p:spPr>
          </p:sp>
        </p:grpSp>
        <p:sp>
          <p:nvSpPr>
            <p:cNvPr id="10" name="TextBox 10"/>
            <p:cNvSpPr txBox="1"/>
            <p:nvPr/>
          </p:nvSpPr>
          <p:spPr>
            <a:xfrm>
              <a:off x="162228" y="398280"/>
              <a:ext cx="786575" cy="581356"/>
            </a:xfrm>
            <a:prstGeom prst="rect">
              <a:avLst/>
            </a:prstGeom>
          </p:spPr>
          <p:txBody>
            <a:bodyPr lIns="0" tIns="0" rIns="0" bIns="0" rtlCol="0" anchor="t">
              <a:spAutoFit/>
            </a:bodyPr>
            <a:lstStyle/>
            <a:p>
              <a:pPr algn="ctr">
                <a:lnSpc>
                  <a:spcPts val="3360"/>
                </a:lnSpc>
              </a:pPr>
              <a:r>
                <a:rPr lang="en-US" sz="5000" spc="360" dirty="0">
                  <a:solidFill>
                    <a:srgbClr val="000000"/>
                  </a:solidFill>
                  <a:latin typeface="Arial" panose="020B0604020202020204" pitchFamily="34" charset="0"/>
                  <a:cs typeface="Arial" panose="020B0604020202020204" pitchFamily="34" charset="0"/>
                </a:rPr>
                <a:t>A</a:t>
              </a:r>
              <a:endParaRPr lang="en-US" sz="5000" spc="360" dirty="0">
                <a:solidFill>
                  <a:srgbClr val="000000"/>
                </a:solidFill>
                <a:latin typeface="Arial" panose="020B0604020202020204" pitchFamily="34" charset="0"/>
                <a:cs typeface="Arial" panose="020B0604020202020204" pitchFamily="34" charset="0"/>
              </a:endParaRPr>
            </a:p>
          </p:txBody>
        </p:sp>
        <p:sp>
          <p:nvSpPr>
            <p:cNvPr id="11" name="TextBox 11"/>
            <p:cNvSpPr txBox="1"/>
            <p:nvPr/>
          </p:nvSpPr>
          <p:spPr>
            <a:xfrm>
              <a:off x="1486850" y="244392"/>
              <a:ext cx="4860102" cy="735244"/>
            </a:xfrm>
            <a:prstGeom prst="rect">
              <a:avLst/>
            </a:prstGeom>
          </p:spPr>
          <p:txBody>
            <a:bodyPr lIns="0" tIns="0" rIns="0" bIns="0" rtlCol="0" anchor="t">
              <a:spAutoFit/>
            </a:bodyPr>
            <a:lstStyle/>
            <a:p>
              <a:pPr>
                <a:lnSpc>
                  <a:spcPts val="4250"/>
                </a:lnSpc>
              </a:pPr>
              <a:r>
                <a:rPr lang="en-US" sz="5000" dirty="0">
                  <a:solidFill>
                    <a:srgbClr val="000000"/>
                  </a:solidFill>
                  <a:latin typeface="Arial" panose="020B0604020202020204" pitchFamily="34" charset="0"/>
                  <a:cs typeface="Arial" panose="020B0604020202020204" pitchFamily="34" charset="0"/>
                </a:rPr>
                <a:t>Khúc Hạo</a:t>
              </a:r>
              <a:endParaRPr lang="en-US" sz="5000" dirty="0">
                <a:solidFill>
                  <a:srgbClr val="000000"/>
                </a:solidFill>
                <a:latin typeface="Arial" panose="020B0604020202020204" pitchFamily="34" charset="0"/>
                <a:cs typeface="Arial" panose="020B0604020202020204" pitchFamily="34" charset="0"/>
              </a:endParaRPr>
            </a:p>
          </p:txBody>
        </p:sp>
      </p:grpSp>
      <p:sp>
        <p:nvSpPr>
          <p:cNvPr id="27" name="TextBox 27"/>
          <p:cNvSpPr txBox="1"/>
          <p:nvPr/>
        </p:nvSpPr>
        <p:spPr>
          <a:xfrm>
            <a:off x="2857500" y="1618416"/>
            <a:ext cx="13290962" cy="502189"/>
          </a:xfrm>
          <a:prstGeom prst="rect">
            <a:avLst/>
          </a:prstGeom>
        </p:spPr>
        <p:txBody>
          <a:bodyPr wrap="square" lIns="0" tIns="0" rIns="0" bIns="0" rtlCol="0" anchor="t">
            <a:spAutoFit/>
          </a:bodyPr>
          <a:lstStyle/>
          <a:p>
            <a:pPr algn="ctr">
              <a:lnSpc>
                <a:spcPts val="3360"/>
              </a:lnSpc>
            </a:pPr>
            <a:r>
              <a:rPr lang="en-US" sz="6000" b="1" spc="360" dirty="0">
                <a:solidFill>
                  <a:srgbClr val="FFFFFF"/>
                </a:solidFill>
                <a:latin typeface="Arial" panose="020B0604020202020204" pitchFamily="34" charset="0"/>
                <a:cs typeface="Arial" panose="020B0604020202020204" pitchFamily="34" charset="0"/>
              </a:rPr>
              <a:t>LUYỆN TẬP</a:t>
            </a:r>
            <a:endParaRPr lang="en-US" sz="6000" b="1" spc="360" dirty="0">
              <a:solidFill>
                <a:srgbClr val="FFFFFF"/>
              </a:solidFill>
              <a:latin typeface="Arial" panose="020B0604020202020204" pitchFamily="34" charset="0"/>
              <a:cs typeface="Arial" panose="020B0604020202020204" pitchFamily="34" charset="0"/>
            </a:endParaRPr>
          </a:p>
        </p:txBody>
      </p:sp>
      <p:sp>
        <p:nvSpPr>
          <p:cNvPr id="29" name="TextBox 29"/>
          <p:cNvSpPr txBox="1"/>
          <p:nvPr/>
        </p:nvSpPr>
        <p:spPr>
          <a:xfrm>
            <a:off x="-152400" y="3002701"/>
            <a:ext cx="18440400" cy="679673"/>
          </a:xfrm>
          <a:prstGeom prst="rect">
            <a:avLst/>
          </a:prstGeom>
        </p:spPr>
        <p:txBody>
          <a:bodyPr wrap="square" lIns="0" tIns="0" rIns="0" bIns="0" rtlCol="0" anchor="t">
            <a:spAutoFit/>
          </a:bodyPr>
          <a:lstStyle/>
          <a:p>
            <a:pPr algn="ctr">
              <a:lnSpc>
                <a:spcPts val="5250"/>
              </a:lnSpc>
            </a:pPr>
            <a:r>
              <a:rPr lang="en-US" sz="5000" dirty="0">
                <a:solidFill>
                  <a:srgbClr val="000000"/>
                </a:solidFill>
                <a:latin typeface="Arial" panose="020B0604020202020204" pitchFamily="34" charset="0"/>
                <a:cs typeface="Arial" panose="020B0604020202020204" pitchFamily="34" charset="0"/>
              </a:rPr>
              <a:t>Ai là người đã tự xưng tiết độ sứ năm 905?</a:t>
            </a:r>
            <a:endParaRPr lang="en-US" sz="5000" dirty="0">
              <a:solidFill>
                <a:srgbClr val="000000"/>
              </a:solidFill>
              <a:latin typeface="Arial" panose="020B0604020202020204" pitchFamily="34" charset="0"/>
              <a:cs typeface="Arial" panose="020B0604020202020204" pitchFamily="34" charset="0"/>
            </a:endParaRPr>
          </a:p>
        </p:txBody>
      </p:sp>
      <p:grpSp>
        <p:nvGrpSpPr>
          <p:cNvPr id="33" name="Group 7"/>
          <p:cNvGrpSpPr/>
          <p:nvPr/>
        </p:nvGrpSpPr>
        <p:grpSpPr>
          <a:xfrm>
            <a:off x="6425891" y="5838083"/>
            <a:ext cx="6043047" cy="771660"/>
            <a:chOff x="0" y="0"/>
            <a:chExt cx="8057394" cy="1028880"/>
          </a:xfrm>
        </p:grpSpPr>
        <p:grpSp>
          <p:nvGrpSpPr>
            <p:cNvPr id="34" name="Group 8"/>
            <p:cNvGrpSpPr/>
            <p:nvPr/>
          </p:nvGrpSpPr>
          <p:grpSpPr>
            <a:xfrm>
              <a:off x="0" y="0"/>
              <a:ext cx="995995" cy="995995"/>
              <a:chOff x="0" y="0"/>
              <a:chExt cx="6350000" cy="6350000"/>
            </a:xfrm>
          </p:grpSpPr>
          <p:sp>
            <p:nvSpPr>
              <p:cNvPr id="37"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BE14"/>
              </a:solidFill>
            </p:spPr>
          </p:sp>
        </p:grpSp>
        <p:sp>
          <p:nvSpPr>
            <p:cNvPr id="35" name="TextBox 10"/>
            <p:cNvSpPr txBox="1"/>
            <p:nvPr/>
          </p:nvSpPr>
          <p:spPr>
            <a:xfrm>
              <a:off x="162228" y="398280"/>
              <a:ext cx="786575" cy="630600"/>
            </a:xfrm>
            <a:prstGeom prst="rect">
              <a:avLst/>
            </a:prstGeom>
          </p:spPr>
          <p:txBody>
            <a:bodyPr lIns="0" tIns="0" rIns="0" bIns="0" rtlCol="0" anchor="t">
              <a:spAutoFit/>
            </a:bodyPr>
            <a:lstStyle/>
            <a:p>
              <a:pPr algn="ctr">
                <a:lnSpc>
                  <a:spcPts val="3360"/>
                </a:lnSpc>
              </a:pPr>
              <a:r>
                <a:rPr lang="en-US" sz="5000" spc="360" dirty="0">
                  <a:solidFill>
                    <a:srgbClr val="000000"/>
                  </a:solidFill>
                  <a:latin typeface="Arial" panose="020B0604020202020204" pitchFamily="34" charset="0"/>
                  <a:cs typeface="Arial" panose="020B0604020202020204" pitchFamily="34" charset="0"/>
                </a:rPr>
                <a:t>B</a:t>
              </a:r>
              <a:endParaRPr lang="en-US" sz="5000" spc="360" dirty="0">
                <a:solidFill>
                  <a:srgbClr val="000000"/>
                </a:solidFill>
                <a:latin typeface="Arial" panose="020B0604020202020204" pitchFamily="34" charset="0"/>
                <a:cs typeface="Arial" panose="020B0604020202020204" pitchFamily="34" charset="0"/>
              </a:endParaRPr>
            </a:p>
          </p:txBody>
        </p:sp>
        <p:sp>
          <p:nvSpPr>
            <p:cNvPr id="36" name="TextBox 11"/>
            <p:cNvSpPr txBox="1"/>
            <p:nvPr/>
          </p:nvSpPr>
          <p:spPr>
            <a:xfrm>
              <a:off x="1486850" y="244392"/>
              <a:ext cx="6570544" cy="735244"/>
            </a:xfrm>
            <a:prstGeom prst="rect">
              <a:avLst/>
            </a:prstGeom>
          </p:spPr>
          <p:txBody>
            <a:bodyPr wrap="square" lIns="0" tIns="0" rIns="0" bIns="0" rtlCol="0" anchor="t">
              <a:spAutoFit/>
            </a:bodyPr>
            <a:lstStyle/>
            <a:p>
              <a:pPr>
                <a:lnSpc>
                  <a:spcPts val="4250"/>
                </a:lnSpc>
              </a:pPr>
              <a:r>
                <a:rPr lang="en-US" sz="5000" dirty="0">
                  <a:solidFill>
                    <a:srgbClr val="000000"/>
                  </a:solidFill>
                  <a:latin typeface="Arial" panose="020B0604020202020204" pitchFamily="34" charset="0"/>
                  <a:cs typeface="Arial" panose="020B0604020202020204" pitchFamily="34" charset="0"/>
                </a:rPr>
                <a:t>Khúc Thừa Dụ</a:t>
              </a:r>
              <a:endParaRPr lang="en-US" sz="5000" dirty="0">
                <a:solidFill>
                  <a:srgbClr val="000000"/>
                </a:solidFill>
                <a:latin typeface="Arial" panose="020B0604020202020204" pitchFamily="34" charset="0"/>
                <a:cs typeface="Arial" panose="020B0604020202020204" pitchFamily="34" charset="0"/>
              </a:endParaRPr>
            </a:p>
          </p:txBody>
        </p:sp>
      </p:grpSp>
      <p:grpSp>
        <p:nvGrpSpPr>
          <p:cNvPr id="38" name="Group 7"/>
          <p:cNvGrpSpPr/>
          <p:nvPr/>
        </p:nvGrpSpPr>
        <p:grpSpPr>
          <a:xfrm>
            <a:off x="6427558" y="7248604"/>
            <a:ext cx="7184380" cy="771660"/>
            <a:chOff x="0" y="0"/>
            <a:chExt cx="9579171" cy="1028880"/>
          </a:xfrm>
        </p:grpSpPr>
        <p:grpSp>
          <p:nvGrpSpPr>
            <p:cNvPr id="39" name="Group 8"/>
            <p:cNvGrpSpPr/>
            <p:nvPr/>
          </p:nvGrpSpPr>
          <p:grpSpPr>
            <a:xfrm>
              <a:off x="0" y="0"/>
              <a:ext cx="995995" cy="995995"/>
              <a:chOff x="0" y="0"/>
              <a:chExt cx="6350000" cy="6350000"/>
            </a:xfrm>
          </p:grpSpPr>
          <p:sp>
            <p:nvSpPr>
              <p:cNvPr id="42"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BE14"/>
              </a:solidFill>
            </p:spPr>
          </p:sp>
        </p:grpSp>
        <p:sp>
          <p:nvSpPr>
            <p:cNvPr id="40" name="TextBox 10"/>
            <p:cNvSpPr txBox="1"/>
            <p:nvPr/>
          </p:nvSpPr>
          <p:spPr>
            <a:xfrm>
              <a:off x="162228" y="398280"/>
              <a:ext cx="786575" cy="630600"/>
            </a:xfrm>
            <a:prstGeom prst="rect">
              <a:avLst/>
            </a:prstGeom>
          </p:spPr>
          <p:txBody>
            <a:bodyPr lIns="0" tIns="0" rIns="0" bIns="0" rtlCol="0" anchor="t">
              <a:spAutoFit/>
            </a:bodyPr>
            <a:lstStyle/>
            <a:p>
              <a:pPr algn="ctr">
                <a:lnSpc>
                  <a:spcPts val="3360"/>
                </a:lnSpc>
              </a:pPr>
              <a:r>
                <a:rPr lang="en-US" sz="5000" spc="360" dirty="0">
                  <a:solidFill>
                    <a:srgbClr val="000000"/>
                  </a:solidFill>
                  <a:latin typeface="Arial" panose="020B0604020202020204" pitchFamily="34" charset="0"/>
                  <a:cs typeface="Arial" panose="020B0604020202020204" pitchFamily="34" charset="0"/>
                </a:rPr>
                <a:t>C</a:t>
              </a:r>
              <a:endParaRPr lang="en-US" sz="5000" spc="360" dirty="0">
                <a:solidFill>
                  <a:srgbClr val="000000"/>
                </a:solidFill>
                <a:latin typeface="Arial" panose="020B0604020202020204" pitchFamily="34" charset="0"/>
                <a:cs typeface="Arial" panose="020B0604020202020204" pitchFamily="34" charset="0"/>
              </a:endParaRPr>
            </a:p>
          </p:txBody>
        </p:sp>
        <p:sp>
          <p:nvSpPr>
            <p:cNvPr id="41" name="TextBox 11"/>
            <p:cNvSpPr txBox="1"/>
            <p:nvPr/>
          </p:nvSpPr>
          <p:spPr>
            <a:xfrm>
              <a:off x="1486850" y="244392"/>
              <a:ext cx="8092321" cy="735244"/>
            </a:xfrm>
            <a:prstGeom prst="rect">
              <a:avLst/>
            </a:prstGeom>
          </p:spPr>
          <p:txBody>
            <a:bodyPr wrap="square" lIns="0" tIns="0" rIns="0" bIns="0" rtlCol="0" anchor="t">
              <a:spAutoFit/>
            </a:bodyPr>
            <a:lstStyle/>
            <a:p>
              <a:pPr>
                <a:lnSpc>
                  <a:spcPts val="4250"/>
                </a:lnSpc>
              </a:pPr>
              <a:r>
                <a:rPr lang="en-US" sz="5000" dirty="0">
                  <a:solidFill>
                    <a:srgbClr val="000000"/>
                  </a:solidFill>
                  <a:latin typeface="Arial" panose="020B0604020202020204" pitchFamily="34" charset="0"/>
                  <a:cs typeface="Arial" panose="020B0604020202020204" pitchFamily="34" charset="0"/>
                </a:rPr>
                <a:t>Dương Đình Nghệ</a:t>
              </a:r>
              <a:endParaRPr lang="en-US" sz="5000" dirty="0">
                <a:solidFill>
                  <a:srgbClr val="000000"/>
                </a:solidFill>
                <a:latin typeface="Arial" panose="020B0604020202020204" pitchFamily="34" charset="0"/>
                <a:cs typeface="Arial" panose="020B0604020202020204" pitchFamily="34" charset="0"/>
              </a:endParaRPr>
            </a:p>
          </p:txBody>
        </p:sp>
      </p:grpSp>
      <p:grpSp>
        <p:nvGrpSpPr>
          <p:cNvPr id="43" name="Group 7"/>
          <p:cNvGrpSpPr/>
          <p:nvPr/>
        </p:nvGrpSpPr>
        <p:grpSpPr>
          <a:xfrm>
            <a:off x="6522471" y="8668196"/>
            <a:ext cx="4838052" cy="771660"/>
            <a:chOff x="0" y="0"/>
            <a:chExt cx="6346952" cy="1028880"/>
          </a:xfrm>
        </p:grpSpPr>
        <p:grpSp>
          <p:nvGrpSpPr>
            <p:cNvPr id="44" name="Group 8"/>
            <p:cNvGrpSpPr/>
            <p:nvPr/>
          </p:nvGrpSpPr>
          <p:grpSpPr>
            <a:xfrm>
              <a:off x="0" y="0"/>
              <a:ext cx="995995" cy="995995"/>
              <a:chOff x="0" y="0"/>
              <a:chExt cx="6350000" cy="6350000"/>
            </a:xfrm>
          </p:grpSpPr>
          <p:sp>
            <p:nvSpPr>
              <p:cNvPr id="47"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BE14"/>
              </a:solidFill>
            </p:spPr>
          </p:sp>
        </p:grpSp>
        <p:sp>
          <p:nvSpPr>
            <p:cNvPr id="45" name="TextBox 10"/>
            <p:cNvSpPr txBox="1"/>
            <p:nvPr/>
          </p:nvSpPr>
          <p:spPr>
            <a:xfrm>
              <a:off x="162228" y="398280"/>
              <a:ext cx="786575" cy="630600"/>
            </a:xfrm>
            <a:prstGeom prst="rect">
              <a:avLst/>
            </a:prstGeom>
          </p:spPr>
          <p:txBody>
            <a:bodyPr lIns="0" tIns="0" rIns="0" bIns="0" rtlCol="0" anchor="t">
              <a:spAutoFit/>
            </a:bodyPr>
            <a:lstStyle/>
            <a:p>
              <a:pPr algn="ctr">
                <a:lnSpc>
                  <a:spcPts val="3360"/>
                </a:lnSpc>
              </a:pPr>
              <a:r>
                <a:rPr lang="en-US" sz="5000" spc="360" dirty="0">
                  <a:solidFill>
                    <a:srgbClr val="000000"/>
                  </a:solidFill>
                  <a:latin typeface="Arial" panose="020B0604020202020204" pitchFamily="34" charset="0"/>
                  <a:cs typeface="Arial" panose="020B0604020202020204" pitchFamily="34" charset="0"/>
                </a:rPr>
                <a:t>D</a:t>
              </a:r>
              <a:endParaRPr lang="en-US" sz="5000" spc="360" dirty="0">
                <a:solidFill>
                  <a:srgbClr val="000000"/>
                </a:solidFill>
                <a:latin typeface="Arial" panose="020B0604020202020204" pitchFamily="34" charset="0"/>
                <a:cs typeface="Arial" panose="020B0604020202020204" pitchFamily="34" charset="0"/>
              </a:endParaRPr>
            </a:p>
          </p:txBody>
        </p:sp>
        <p:sp>
          <p:nvSpPr>
            <p:cNvPr id="46" name="TextBox 11"/>
            <p:cNvSpPr txBox="1"/>
            <p:nvPr/>
          </p:nvSpPr>
          <p:spPr>
            <a:xfrm>
              <a:off x="1486850" y="244392"/>
              <a:ext cx="4860102" cy="746016"/>
            </a:xfrm>
            <a:prstGeom prst="rect">
              <a:avLst/>
            </a:prstGeom>
          </p:spPr>
          <p:txBody>
            <a:bodyPr lIns="0" tIns="0" rIns="0" bIns="0" rtlCol="0" anchor="t">
              <a:spAutoFit/>
            </a:bodyPr>
            <a:lstStyle/>
            <a:p>
              <a:pPr>
                <a:lnSpc>
                  <a:spcPts val="4250"/>
                </a:lnSpc>
              </a:pPr>
              <a:r>
                <a:rPr lang="en-US" sz="5000" dirty="0">
                  <a:solidFill>
                    <a:srgbClr val="000000"/>
                  </a:solidFill>
                  <a:latin typeface="Arial" panose="020B0604020202020204" pitchFamily="34" charset="0"/>
                  <a:cs typeface="Arial" panose="020B0604020202020204" pitchFamily="34" charset="0"/>
                </a:rPr>
                <a:t>Ngô Quyền</a:t>
              </a:r>
              <a:endParaRPr lang="en-US" sz="5000" dirty="0">
                <a:solidFill>
                  <a:srgbClr val="000000"/>
                </a:solidFill>
                <a:latin typeface="Arial" panose="020B0604020202020204" pitchFamily="34" charset="0"/>
                <a:cs typeface="Arial" panose="020B0604020202020204" pitchFamily="34" charset="0"/>
              </a:endParaRPr>
            </a:p>
          </p:txBody>
        </p:sp>
      </p:grpSp>
      <p:pic>
        <p:nvPicPr>
          <p:cNvPr id="48"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9636" y="2552699"/>
            <a:ext cx="1171031" cy="1722104"/>
          </a:xfrm>
          <a:prstGeom prst="rect">
            <a:avLst/>
          </a:prstGeom>
        </p:spPr>
      </p:pic>
      <p:pic>
        <p:nvPicPr>
          <p:cNvPr id="49"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3158" y="7153703"/>
            <a:ext cx="2833074" cy="2917960"/>
          </a:xfrm>
          <a:prstGeom prst="rect">
            <a:avLst/>
          </a:prstGeom>
        </p:spPr>
      </p:pic>
      <p:pic>
        <p:nvPicPr>
          <p:cNvPr id="50"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63800" y="7403844"/>
            <a:ext cx="3124200" cy="2828821"/>
          </a:xfrm>
          <a:prstGeom prst="rect">
            <a:avLst/>
          </a:prstGeom>
        </p:spPr>
      </p:pic>
      <p:sp>
        <p:nvSpPr>
          <p:cNvPr id="51" name="Oval 50"/>
          <p:cNvSpPr/>
          <p:nvPr/>
        </p:nvSpPr>
        <p:spPr>
          <a:xfrm>
            <a:off x="6248400" y="5600700"/>
            <a:ext cx="1031588"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arn(inVertical)">
                                      <p:cBhvr>
                                        <p:cTn id="15" dur="500"/>
                                        <p:tgtEl>
                                          <p:spTgt spid="4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down)">
                                      <p:cBhvr>
                                        <p:cTn id="43" dur="580">
                                          <p:stCondLst>
                                            <p:cond delay="0"/>
                                          </p:stCondLst>
                                        </p:cTn>
                                        <p:tgtEl>
                                          <p:spTgt spid="51"/>
                                        </p:tgtEl>
                                      </p:cBhvr>
                                    </p:animEffect>
                                    <p:anim calcmode="lin" valueType="num">
                                      <p:cBhvr>
                                        <p:cTn id="44"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9" dur="26">
                                          <p:stCondLst>
                                            <p:cond delay="650"/>
                                          </p:stCondLst>
                                        </p:cTn>
                                        <p:tgtEl>
                                          <p:spTgt spid="51"/>
                                        </p:tgtEl>
                                      </p:cBhvr>
                                      <p:to x="100000" y="60000"/>
                                    </p:animScale>
                                    <p:animScale>
                                      <p:cBhvr>
                                        <p:cTn id="50" dur="166" decel="50000">
                                          <p:stCondLst>
                                            <p:cond delay="676"/>
                                          </p:stCondLst>
                                        </p:cTn>
                                        <p:tgtEl>
                                          <p:spTgt spid="51"/>
                                        </p:tgtEl>
                                      </p:cBhvr>
                                      <p:to x="100000" y="100000"/>
                                    </p:animScale>
                                    <p:animScale>
                                      <p:cBhvr>
                                        <p:cTn id="51" dur="26">
                                          <p:stCondLst>
                                            <p:cond delay="1312"/>
                                          </p:stCondLst>
                                        </p:cTn>
                                        <p:tgtEl>
                                          <p:spTgt spid="51"/>
                                        </p:tgtEl>
                                      </p:cBhvr>
                                      <p:to x="100000" y="80000"/>
                                    </p:animScale>
                                    <p:animScale>
                                      <p:cBhvr>
                                        <p:cTn id="52" dur="166" decel="50000">
                                          <p:stCondLst>
                                            <p:cond delay="1338"/>
                                          </p:stCondLst>
                                        </p:cTn>
                                        <p:tgtEl>
                                          <p:spTgt spid="51"/>
                                        </p:tgtEl>
                                      </p:cBhvr>
                                      <p:to x="100000" y="100000"/>
                                    </p:animScale>
                                    <p:animScale>
                                      <p:cBhvr>
                                        <p:cTn id="53" dur="26">
                                          <p:stCondLst>
                                            <p:cond delay="1642"/>
                                          </p:stCondLst>
                                        </p:cTn>
                                        <p:tgtEl>
                                          <p:spTgt spid="51"/>
                                        </p:tgtEl>
                                      </p:cBhvr>
                                      <p:to x="100000" y="90000"/>
                                    </p:animScale>
                                    <p:animScale>
                                      <p:cBhvr>
                                        <p:cTn id="54" dur="166" decel="50000">
                                          <p:stCondLst>
                                            <p:cond delay="1668"/>
                                          </p:stCondLst>
                                        </p:cTn>
                                        <p:tgtEl>
                                          <p:spTgt spid="51"/>
                                        </p:tgtEl>
                                      </p:cBhvr>
                                      <p:to x="100000" y="100000"/>
                                    </p:animScale>
                                    <p:animScale>
                                      <p:cBhvr>
                                        <p:cTn id="55" dur="26">
                                          <p:stCondLst>
                                            <p:cond delay="1808"/>
                                          </p:stCondLst>
                                        </p:cTn>
                                        <p:tgtEl>
                                          <p:spTgt spid="51"/>
                                        </p:tgtEl>
                                      </p:cBhvr>
                                      <p:to x="100000" y="95000"/>
                                    </p:animScale>
                                    <p:animScale>
                                      <p:cBhvr>
                                        <p:cTn id="56" dur="166" decel="50000">
                                          <p:stCondLst>
                                            <p:cond delay="1834"/>
                                          </p:stCondLst>
                                        </p:cTn>
                                        <p:tgtEl>
                                          <p:spTgt spid="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0" y="1843401"/>
            <a:ext cx="18288000" cy="1744067"/>
          </a:xfrm>
          <a:prstGeom prst="rect">
            <a:avLst/>
          </a:prstGeom>
        </p:spPr>
        <p:txBody>
          <a:bodyPr wrap="square" lIns="0" tIns="0" rIns="0" bIns="0" rtlCol="0" anchor="t">
            <a:spAutoFit/>
          </a:bodyPr>
          <a:lstStyle/>
          <a:p>
            <a:pPr algn="ctr">
              <a:lnSpc>
                <a:spcPts val="6800"/>
              </a:lnSpc>
            </a:pPr>
            <a:r>
              <a:rPr lang="en-US" sz="5000" dirty="0">
                <a:solidFill>
                  <a:srgbClr val="000000"/>
                </a:solidFill>
                <a:latin typeface="Arial" panose="020B0604020202020204" pitchFamily="34" charset="0"/>
                <a:cs typeface="Arial" panose="020B0604020202020204" pitchFamily="34" charset="0"/>
              </a:rPr>
              <a:t>Ngô Quyền đã chủ động lên kế hoạch </a:t>
            </a:r>
            <a:endParaRPr lang="en-US" sz="5000" dirty="0">
              <a:solidFill>
                <a:srgbClr val="000000"/>
              </a:solidFill>
              <a:latin typeface="Arial" panose="020B0604020202020204" pitchFamily="34" charset="0"/>
              <a:cs typeface="Arial" panose="020B0604020202020204" pitchFamily="34" charset="0"/>
            </a:endParaRPr>
          </a:p>
          <a:p>
            <a:pPr algn="ctr">
              <a:lnSpc>
                <a:spcPts val="6800"/>
              </a:lnSpc>
            </a:pPr>
            <a:r>
              <a:rPr lang="en-US" sz="5000" dirty="0">
                <a:solidFill>
                  <a:srgbClr val="000000"/>
                </a:solidFill>
                <a:latin typeface="Arial" panose="020B0604020202020204" pitchFamily="34" charset="0"/>
                <a:cs typeface="Arial" panose="020B0604020202020204" pitchFamily="34" charset="0"/>
              </a:rPr>
              <a:t>chống quân Nam Hán ở:</a:t>
            </a:r>
            <a:endParaRPr lang="en-US" sz="5000" dirty="0">
              <a:solidFill>
                <a:srgbClr val="000000"/>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flipH="1">
            <a:off x="492651" y="4139212"/>
            <a:ext cx="3544538" cy="445727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462">
            <a:off x="92492" y="4528965"/>
            <a:ext cx="4454138" cy="3539886"/>
          </a:xfrm>
          <a:prstGeom prst="rect">
            <a:avLst/>
          </a:prstGeom>
        </p:spPr>
      </p:pic>
      <p:sp>
        <p:nvSpPr>
          <p:cNvPr id="15" name="TextBox 2"/>
          <p:cNvSpPr txBox="1"/>
          <p:nvPr/>
        </p:nvSpPr>
        <p:spPr>
          <a:xfrm>
            <a:off x="159190" y="5426874"/>
            <a:ext cx="3886200" cy="1744067"/>
          </a:xfrm>
          <a:prstGeom prst="rect">
            <a:avLst/>
          </a:prstGeom>
        </p:spPr>
        <p:txBody>
          <a:bodyPr wrap="square" lIns="0" tIns="0" rIns="0" bIns="0" rtlCol="0" anchor="t">
            <a:spAutoFit/>
          </a:bodyPr>
          <a:lstStyle/>
          <a:p>
            <a:pPr algn="ctr">
              <a:lnSpc>
                <a:spcPts val="6800"/>
              </a:lnSpc>
            </a:pPr>
            <a:r>
              <a:rPr lang="en-US" sz="5000" dirty="0">
                <a:solidFill>
                  <a:srgbClr val="000000"/>
                </a:solidFill>
                <a:latin typeface="Arial" panose="020B0604020202020204" pitchFamily="34" charset="0"/>
                <a:cs typeface="Arial" panose="020B0604020202020204" pitchFamily="34" charset="0"/>
              </a:rPr>
              <a:t>A. Vùng đầm Dạ Trạch</a:t>
            </a:r>
            <a:endParaRPr lang="en-US" sz="5000" dirty="0">
              <a:solidFill>
                <a:srgbClr val="000000"/>
              </a:solidFill>
              <a:latin typeface="Arial" panose="020B0604020202020204" pitchFamily="34" charset="0"/>
              <a:cs typeface="Arial" panose="020B0604020202020204" pitchFamily="34" charset="0"/>
            </a:endParaRPr>
          </a:p>
        </p:txBody>
      </p:sp>
      <p:pic>
        <p:nvPicPr>
          <p:cNvPr id="16"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flipH="1">
            <a:off x="4985313" y="4104732"/>
            <a:ext cx="3544538" cy="4457270"/>
          </a:xfrm>
          <a:prstGeom prst="rect">
            <a:avLst/>
          </a:prstGeom>
        </p:spPr>
      </p:pic>
      <p:pic>
        <p:nvPicPr>
          <p:cNvPr id="1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462">
            <a:off x="4585154" y="4494485"/>
            <a:ext cx="4454138" cy="3539886"/>
          </a:xfrm>
          <a:prstGeom prst="rect">
            <a:avLst/>
          </a:prstGeom>
        </p:spPr>
      </p:pic>
      <p:sp>
        <p:nvSpPr>
          <p:cNvPr id="18" name="TextBox 2"/>
          <p:cNvSpPr txBox="1"/>
          <p:nvPr/>
        </p:nvSpPr>
        <p:spPr>
          <a:xfrm>
            <a:off x="4651852" y="5392394"/>
            <a:ext cx="3886200" cy="1744067"/>
          </a:xfrm>
          <a:prstGeom prst="rect">
            <a:avLst/>
          </a:prstGeom>
        </p:spPr>
        <p:txBody>
          <a:bodyPr wrap="square" lIns="0" tIns="0" rIns="0" bIns="0" rtlCol="0" anchor="t">
            <a:spAutoFit/>
          </a:bodyPr>
          <a:lstStyle/>
          <a:p>
            <a:pPr algn="ctr">
              <a:lnSpc>
                <a:spcPts val="6800"/>
              </a:lnSpc>
            </a:pPr>
            <a:r>
              <a:rPr lang="en-US" sz="5000" dirty="0">
                <a:solidFill>
                  <a:srgbClr val="000000"/>
                </a:solidFill>
                <a:latin typeface="Arial" panose="020B0604020202020204" pitchFamily="34" charset="0"/>
                <a:cs typeface="Arial" panose="020B0604020202020204" pitchFamily="34" charset="0"/>
              </a:rPr>
              <a:t>B. Thành Đại La</a:t>
            </a:r>
            <a:endParaRPr lang="en-US" sz="5000" dirty="0">
              <a:solidFill>
                <a:srgbClr val="000000"/>
              </a:solidFill>
              <a:latin typeface="Arial" panose="020B0604020202020204" pitchFamily="34" charset="0"/>
              <a:cs typeface="Arial" panose="020B0604020202020204" pitchFamily="34" charset="0"/>
            </a:endParaRPr>
          </a:p>
        </p:txBody>
      </p:sp>
      <p:pic>
        <p:nvPicPr>
          <p:cNvPr id="19"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flipH="1">
            <a:off x="9477976" y="4108351"/>
            <a:ext cx="3544538" cy="4457270"/>
          </a:xfrm>
          <a:prstGeom prst="rect">
            <a:avLst/>
          </a:prstGeom>
        </p:spPr>
      </p:pic>
      <p:pic>
        <p:nvPicPr>
          <p:cNvPr id="20"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462">
            <a:off x="9077817" y="4498104"/>
            <a:ext cx="4454138" cy="3539886"/>
          </a:xfrm>
          <a:prstGeom prst="rect">
            <a:avLst/>
          </a:prstGeom>
        </p:spPr>
      </p:pic>
      <p:sp>
        <p:nvSpPr>
          <p:cNvPr id="21" name="TextBox 2"/>
          <p:cNvSpPr txBox="1"/>
          <p:nvPr/>
        </p:nvSpPr>
        <p:spPr>
          <a:xfrm>
            <a:off x="9144515" y="5396013"/>
            <a:ext cx="3886200" cy="1744067"/>
          </a:xfrm>
          <a:prstGeom prst="rect">
            <a:avLst/>
          </a:prstGeom>
        </p:spPr>
        <p:txBody>
          <a:bodyPr wrap="square" lIns="0" tIns="0" rIns="0" bIns="0" rtlCol="0" anchor="t">
            <a:spAutoFit/>
          </a:bodyPr>
          <a:lstStyle/>
          <a:p>
            <a:pPr algn="ctr">
              <a:lnSpc>
                <a:spcPts val="6800"/>
              </a:lnSpc>
            </a:pPr>
            <a:r>
              <a:rPr lang="en-US" sz="5000" dirty="0">
                <a:solidFill>
                  <a:srgbClr val="000000"/>
                </a:solidFill>
                <a:latin typeface="Arial" panose="020B0604020202020204" pitchFamily="34" charset="0"/>
                <a:cs typeface="Arial" panose="020B0604020202020204" pitchFamily="34" charset="0"/>
              </a:rPr>
              <a:t>C. Cửa sông Bạch Đằng</a:t>
            </a:r>
            <a:endParaRPr lang="en-US" sz="5000" dirty="0">
              <a:solidFill>
                <a:srgbClr val="000000"/>
              </a:solidFill>
              <a:latin typeface="Arial" panose="020B0604020202020204" pitchFamily="34" charset="0"/>
              <a:cs typeface="Arial" panose="020B0604020202020204" pitchFamily="34" charset="0"/>
            </a:endParaRPr>
          </a:p>
        </p:txBody>
      </p:sp>
      <p:pic>
        <p:nvPicPr>
          <p:cNvPr id="22"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flipH="1">
            <a:off x="14093544" y="4099289"/>
            <a:ext cx="3544538" cy="4457270"/>
          </a:xfrm>
          <a:prstGeom prst="rect">
            <a:avLst/>
          </a:prstGeom>
        </p:spPr>
      </p:pic>
      <p:pic>
        <p:nvPicPr>
          <p:cNvPr id="2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462">
            <a:off x="13693384" y="4436429"/>
            <a:ext cx="4454138" cy="3539886"/>
          </a:xfrm>
          <a:prstGeom prst="rect">
            <a:avLst/>
          </a:prstGeom>
        </p:spPr>
      </p:pic>
      <p:sp>
        <p:nvSpPr>
          <p:cNvPr id="24" name="TextBox 2"/>
          <p:cNvSpPr txBox="1"/>
          <p:nvPr/>
        </p:nvSpPr>
        <p:spPr>
          <a:xfrm>
            <a:off x="13922713" y="5334338"/>
            <a:ext cx="3886200" cy="1744067"/>
          </a:xfrm>
          <a:prstGeom prst="rect">
            <a:avLst/>
          </a:prstGeom>
        </p:spPr>
        <p:txBody>
          <a:bodyPr wrap="square" lIns="0" tIns="0" rIns="0" bIns="0" rtlCol="0" anchor="t">
            <a:spAutoFit/>
          </a:bodyPr>
          <a:lstStyle/>
          <a:p>
            <a:pPr algn="ctr">
              <a:lnSpc>
                <a:spcPts val="6800"/>
              </a:lnSpc>
            </a:pPr>
            <a:r>
              <a:rPr lang="en-US" sz="5000" dirty="0">
                <a:solidFill>
                  <a:srgbClr val="000000"/>
                </a:solidFill>
                <a:latin typeface="Arial" panose="020B0604020202020204" pitchFamily="34" charset="0"/>
                <a:cs typeface="Arial" panose="020B0604020202020204" pitchFamily="34" charset="0"/>
              </a:rPr>
              <a:t>D. Cửa sông Tô Lịch</a:t>
            </a:r>
            <a:endParaRPr lang="en-US" sz="5000" dirty="0">
              <a:solidFill>
                <a:srgbClr val="000000"/>
              </a:solidFill>
              <a:latin typeface="Arial" panose="020B0604020202020204" pitchFamily="34" charset="0"/>
              <a:cs typeface="Arial" panose="020B0604020202020204" pitchFamily="34" charset="0"/>
            </a:endParaRPr>
          </a:p>
        </p:txBody>
      </p:sp>
      <p:sp>
        <p:nvSpPr>
          <p:cNvPr id="25" name="Oval 24"/>
          <p:cNvSpPr/>
          <p:nvPr/>
        </p:nvSpPr>
        <p:spPr>
          <a:xfrm>
            <a:off x="9130891" y="5361533"/>
            <a:ext cx="927509" cy="1001167"/>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par>
                                <p:cTn id="48" presetID="16" presetClass="entr" presetSubtype="21"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par>
                                <p:cTn id="51" presetID="16" presetClass="entr" presetSubtype="21"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down)">
                                      <p:cBhvr>
                                        <p:cTn id="58" dur="580">
                                          <p:stCondLst>
                                            <p:cond delay="0"/>
                                          </p:stCondLst>
                                        </p:cTn>
                                        <p:tgtEl>
                                          <p:spTgt spid="25"/>
                                        </p:tgtEl>
                                      </p:cBhvr>
                                    </p:animEffect>
                                    <p:anim calcmode="lin" valueType="num">
                                      <p:cBhvr>
                                        <p:cTn id="5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64" dur="26">
                                          <p:stCondLst>
                                            <p:cond delay="650"/>
                                          </p:stCondLst>
                                        </p:cTn>
                                        <p:tgtEl>
                                          <p:spTgt spid="25"/>
                                        </p:tgtEl>
                                      </p:cBhvr>
                                      <p:to x="100000" y="60000"/>
                                    </p:animScale>
                                    <p:animScale>
                                      <p:cBhvr>
                                        <p:cTn id="65" dur="166" decel="50000">
                                          <p:stCondLst>
                                            <p:cond delay="676"/>
                                          </p:stCondLst>
                                        </p:cTn>
                                        <p:tgtEl>
                                          <p:spTgt spid="25"/>
                                        </p:tgtEl>
                                      </p:cBhvr>
                                      <p:to x="100000" y="100000"/>
                                    </p:animScale>
                                    <p:animScale>
                                      <p:cBhvr>
                                        <p:cTn id="66" dur="26">
                                          <p:stCondLst>
                                            <p:cond delay="1312"/>
                                          </p:stCondLst>
                                        </p:cTn>
                                        <p:tgtEl>
                                          <p:spTgt spid="25"/>
                                        </p:tgtEl>
                                      </p:cBhvr>
                                      <p:to x="100000" y="80000"/>
                                    </p:animScale>
                                    <p:animScale>
                                      <p:cBhvr>
                                        <p:cTn id="67" dur="166" decel="50000">
                                          <p:stCondLst>
                                            <p:cond delay="1338"/>
                                          </p:stCondLst>
                                        </p:cTn>
                                        <p:tgtEl>
                                          <p:spTgt spid="25"/>
                                        </p:tgtEl>
                                      </p:cBhvr>
                                      <p:to x="100000" y="100000"/>
                                    </p:animScale>
                                    <p:animScale>
                                      <p:cBhvr>
                                        <p:cTn id="68" dur="26">
                                          <p:stCondLst>
                                            <p:cond delay="1642"/>
                                          </p:stCondLst>
                                        </p:cTn>
                                        <p:tgtEl>
                                          <p:spTgt spid="25"/>
                                        </p:tgtEl>
                                      </p:cBhvr>
                                      <p:to x="100000" y="90000"/>
                                    </p:animScale>
                                    <p:animScale>
                                      <p:cBhvr>
                                        <p:cTn id="69" dur="166" decel="50000">
                                          <p:stCondLst>
                                            <p:cond delay="1668"/>
                                          </p:stCondLst>
                                        </p:cTn>
                                        <p:tgtEl>
                                          <p:spTgt spid="25"/>
                                        </p:tgtEl>
                                      </p:cBhvr>
                                      <p:to x="100000" y="100000"/>
                                    </p:animScale>
                                    <p:animScale>
                                      <p:cBhvr>
                                        <p:cTn id="70" dur="26">
                                          <p:stCondLst>
                                            <p:cond delay="1808"/>
                                          </p:stCondLst>
                                        </p:cTn>
                                        <p:tgtEl>
                                          <p:spTgt spid="25"/>
                                        </p:tgtEl>
                                      </p:cBhvr>
                                      <p:to x="100000" y="95000"/>
                                    </p:animScale>
                                    <p:animScale>
                                      <p:cBhvr>
                                        <p:cTn id="71"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8" grpId="0"/>
      <p:bldP spid="21" grpId="0"/>
      <p:bldP spid="24" grpId="0"/>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33400" y="3619500"/>
            <a:ext cx="7301208" cy="2053985"/>
          </a:xfrm>
          <a:prstGeom prst="rect">
            <a:avLst/>
          </a:prstGeom>
        </p:spPr>
      </p:pic>
      <p:sp>
        <p:nvSpPr>
          <p:cNvPr id="18" name="TextBox 18"/>
          <p:cNvSpPr txBox="1"/>
          <p:nvPr/>
        </p:nvSpPr>
        <p:spPr>
          <a:xfrm>
            <a:off x="2457599" y="1162669"/>
            <a:ext cx="13372802" cy="1744067"/>
          </a:xfrm>
          <a:prstGeom prst="rect">
            <a:avLst/>
          </a:prstGeom>
        </p:spPr>
        <p:txBody>
          <a:bodyPr lIns="0" tIns="0" rIns="0" bIns="0" rtlCol="0" anchor="t">
            <a:spAutoFit/>
          </a:bodyPr>
          <a:lstStyle/>
          <a:p>
            <a:pPr algn="ctr">
              <a:lnSpc>
                <a:spcPts val="6800"/>
              </a:lnSpc>
            </a:pPr>
            <a:r>
              <a:rPr lang="en-US" sz="5000" dirty="0">
                <a:solidFill>
                  <a:srgbClr val="073A64"/>
                </a:solidFill>
                <a:latin typeface="Arial" panose="020B0604020202020204" pitchFamily="34" charset="0"/>
                <a:cs typeface="Arial" panose="020B0604020202020204" pitchFamily="34" charset="0"/>
              </a:rPr>
              <a:t>Chiến thắng Bạch Đằng năm 938 đã chấm dứt thời Bắc thuộc, mở ra thời kì: </a:t>
            </a:r>
            <a:endParaRPr lang="en-US" sz="5000" dirty="0">
              <a:solidFill>
                <a:srgbClr val="073A64"/>
              </a:solidFill>
              <a:latin typeface="Arial" panose="020B0604020202020204" pitchFamily="34" charset="0"/>
              <a:cs typeface="Arial" panose="020B0604020202020204" pitchFamily="34" charset="0"/>
            </a:endParaRPr>
          </a:p>
        </p:txBody>
      </p:sp>
      <p:sp>
        <p:nvSpPr>
          <p:cNvPr id="20" name="TextBox 18"/>
          <p:cNvSpPr txBox="1"/>
          <p:nvPr/>
        </p:nvSpPr>
        <p:spPr>
          <a:xfrm>
            <a:off x="1212204" y="3774458"/>
            <a:ext cx="5943600" cy="1744067"/>
          </a:xfrm>
          <a:prstGeom prst="rect">
            <a:avLst/>
          </a:prstGeom>
        </p:spPr>
        <p:txBody>
          <a:bodyPr wrap="square" lIns="0" tIns="0" rIns="0" bIns="0" rtlCol="0" anchor="t">
            <a:spAutoFit/>
          </a:bodyPr>
          <a:lstStyle/>
          <a:p>
            <a:pPr algn="ctr">
              <a:lnSpc>
                <a:spcPts val="6800"/>
              </a:lnSpc>
            </a:pPr>
            <a:r>
              <a:rPr lang="en-US" sz="5000" dirty="0">
                <a:solidFill>
                  <a:srgbClr val="073A64"/>
                </a:solidFill>
                <a:latin typeface="Arial" panose="020B0604020202020204" pitchFamily="34" charset="0"/>
                <a:cs typeface="Arial" panose="020B0604020202020204" pitchFamily="34" charset="0"/>
              </a:rPr>
              <a:t>A. Tự do, tự chủ lâu dài của dân tộc</a:t>
            </a:r>
            <a:endParaRPr lang="en-US" sz="5000" dirty="0">
              <a:solidFill>
                <a:srgbClr val="073A64"/>
              </a:solidFill>
              <a:latin typeface="Arial" panose="020B0604020202020204" pitchFamily="34" charset="0"/>
              <a:cs typeface="Arial" panose="020B0604020202020204" pitchFamily="34" charset="0"/>
            </a:endParaRPr>
          </a:p>
        </p:txBody>
      </p:sp>
      <p:pic>
        <p:nvPicPr>
          <p:cNvPr id="21"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991600" y="3619500"/>
            <a:ext cx="7301208" cy="2053985"/>
          </a:xfrm>
          <a:prstGeom prst="rect">
            <a:avLst/>
          </a:prstGeom>
        </p:spPr>
      </p:pic>
      <p:sp>
        <p:nvSpPr>
          <p:cNvPr id="22" name="TextBox 18"/>
          <p:cNvSpPr txBox="1"/>
          <p:nvPr/>
        </p:nvSpPr>
        <p:spPr>
          <a:xfrm>
            <a:off x="9670404" y="3774458"/>
            <a:ext cx="5943600" cy="1744067"/>
          </a:xfrm>
          <a:prstGeom prst="rect">
            <a:avLst/>
          </a:prstGeom>
        </p:spPr>
        <p:txBody>
          <a:bodyPr wrap="square" lIns="0" tIns="0" rIns="0" bIns="0" rtlCol="0" anchor="t">
            <a:spAutoFit/>
          </a:bodyPr>
          <a:lstStyle/>
          <a:p>
            <a:pPr algn="ctr">
              <a:lnSpc>
                <a:spcPts val="6800"/>
              </a:lnSpc>
            </a:pPr>
            <a:r>
              <a:rPr lang="en-US" sz="5000" dirty="0">
                <a:solidFill>
                  <a:srgbClr val="073A64"/>
                </a:solidFill>
                <a:latin typeface="Arial" panose="020B0604020202020204" pitchFamily="34" charset="0"/>
                <a:cs typeface="Arial" panose="020B0604020202020204" pitchFamily="34" charset="0"/>
              </a:rPr>
              <a:t>B. Độc lập, tự chủ trong thời gian ngắn</a:t>
            </a:r>
            <a:endParaRPr lang="en-US" sz="5000" dirty="0">
              <a:solidFill>
                <a:srgbClr val="073A64"/>
              </a:solidFill>
              <a:latin typeface="Arial" panose="020B0604020202020204" pitchFamily="34" charset="0"/>
              <a:cs typeface="Arial" panose="020B0604020202020204" pitchFamily="34" charset="0"/>
            </a:endParaRPr>
          </a:p>
        </p:txBody>
      </p:sp>
      <p:pic>
        <p:nvPicPr>
          <p:cNvPr id="23"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62000" y="6667500"/>
            <a:ext cx="7301208" cy="2053985"/>
          </a:xfrm>
          <a:prstGeom prst="rect">
            <a:avLst/>
          </a:prstGeom>
        </p:spPr>
      </p:pic>
      <p:sp>
        <p:nvSpPr>
          <p:cNvPr id="24" name="TextBox 18"/>
          <p:cNvSpPr txBox="1"/>
          <p:nvPr/>
        </p:nvSpPr>
        <p:spPr>
          <a:xfrm>
            <a:off x="789606" y="6822458"/>
            <a:ext cx="6788796" cy="1744067"/>
          </a:xfrm>
          <a:prstGeom prst="rect">
            <a:avLst/>
          </a:prstGeom>
        </p:spPr>
        <p:txBody>
          <a:bodyPr wrap="square" lIns="0" tIns="0" rIns="0" bIns="0" rtlCol="0" anchor="t">
            <a:spAutoFit/>
          </a:bodyPr>
          <a:lstStyle/>
          <a:p>
            <a:pPr algn="ctr">
              <a:lnSpc>
                <a:spcPts val="6800"/>
              </a:lnSpc>
            </a:pPr>
            <a:r>
              <a:rPr lang="en-US" sz="5000" dirty="0">
                <a:solidFill>
                  <a:srgbClr val="073A64"/>
                </a:solidFill>
                <a:latin typeface="Arial" panose="020B0604020202020204" pitchFamily="34" charset="0"/>
                <a:cs typeface="Arial" panose="020B0604020202020204" pitchFamily="34" charset="0"/>
              </a:rPr>
              <a:t>C. Đấu tranh giành quyền độc lập, tự chủ</a:t>
            </a:r>
            <a:endParaRPr lang="en-US" sz="5000" dirty="0">
              <a:solidFill>
                <a:srgbClr val="073A64"/>
              </a:solidFill>
              <a:latin typeface="Arial" panose="020B0604020202020204" pitchFamily="34" charset="0"/>
              <a:cs typeface="Arial" panose="020B0604020202020204" pitchFamily="34" charset="0"/>
            </a:endParaRPr>
          </a:p>
        </p:txBody>
      </p:sp>
      <p:pic>
        <p:nvPicPr>
          <p:cNvPr id="25"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448800" y="6572517"/>
            <a:ext cx="7301208" cy="2053985"/>
          </a:xfrm>
          <a:prstGeom prst="rect">
            <a:avLst/>
          </a:prstGeom>
        </p:spPr>
      </p:pic>
      <p:sp>
        <p:nvSpPr>
          <p:cNvPr id="26" name="TextBox 18"/>
          <p:cNvSpPr txBox="1"/>
          <p:nvPr/>
        </p:nvSpPr>
        <p:spPr>
          <a:xfrm>
            <a:off x="10127604" y="6727475"/>
            <a:ext cx="5943600" cy="1744067"/>
          </a:xfrm>
          <a:prstGeom prst="rect">
            <a:avLst/>
          </a:prstGeom>
        </p:spPr>
        <p:txBody>
          <a:bodyPr wrap="square" lIns="0" tIns="0" rIns="0" bIns="0" rtlCol="0" anchor="t">
            <a:spAutoFit/>
          </a:bodyPr>
          <a:lstStyle/>
          <a:p>
            <a:pPr algn="ctr">
              <a:lnSpc>
                <a:spcPts val="6800"/>
              </a:lnSpc>
            </a:pPr>
            <a:r>
              <a:rPr lang="en-US" sz="5000" dirty="0">
                <a:solidFill>
                  <a:srgbClr val="073A64"/>
                </a:solidFill>
                <a:latin typeface="Arial" panose="020B0604020202020204" pitchFamily="34" charset="0"/>
                <a:cs typeface="Arial" panose="020B0604020202020204" pitchFamily="34" charset="0"/>
              </a:rPr>
              <a:t>D. Độc lập, tự chủ lâu dài của dân tộc</a:t>
            </a:r>
            <a:endParaRPr lang="en-US" sz="5000" dirty="0">
              <a:solidFill>
                <a:srgbClr val="073A64"/>
              </a:solidFill>
              <a:latin typeface="Arial" panose="020B0604020202020204" pitchFamily="34" charset="0"/>
              <a:cs typeface="Arial" panose="020B0604020202020204" pitchFamily="34" charset="0"/>
            </a:endParaRPr>
          </a:p>
        </p:txBody>
      </p:sp>
      <p:sp>
        <p:nvSpPr>
          <p:cNvPr id="27" name="Oval 26"/>
          <p:cNvSpPr/>
          <p:nvPr/>
        </p:nvSpPr>
        <p:spPr>
          <a:xfrm>
            <a:off x="10439400" y="6822458"/>
            <a:ext cx="762000" cy="7594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80">
                                          <p:stCondLst>
                                            <p:cond delay="0"/>
                                          </p:stCondLst>
                                        </p:cTn>
                                        <p:tgtEl>
                                          <p:spTgt spid="27"/>
                                        </p:tgtEl>
                                      </p:cBhvr>
                                    </p:animEffect>
                                    <p:anim calcmode="lin" valueType="num">
                                      <p:cBhvr>
                                        <p:cTn id="5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60" dur="26">
                                          <p:stCondLst>
                                            <p:cond delay="650"/>
                                          </p:stCondLst>
                                        </p:cTn>
                                        <p:tgtEl>
                                          <p:spTgt spid="27"/>
                                        </p:tgtEl>
                                      </p:cBhvr>
                                      <p:to x="100000" y="60000"/>
                                    </p:animScale>
                                    <p:animScale>
                                      <p:cBhvr>
                                        <p:cTn id="61" dur="166" decel="50000">
                                          <p:stCondLst>
                                            <p:cond delay="676"/>
                                          </p:stCondLst>
                                        </p:cTn>
                                        <p:tgtEl>
                                          <p:spTgt spid="27"/>
                                        </p:tgtEl>
                                      </p:cBhvr>
                                      <p:to x="100000" y="100000"/>
                                    </p:animScale>
                                    <p:animScale>
                                      <p:cBhvr>
                                        <p:cTn id="62" dur="26">
                                          <p:stCondLst>
                                            <p:cond delay="1312"/>
                                          </p:stCondLst>
                                        </p:cTn>
                                        <p:tgtEl>
                                          <p:spTgt spid="27"/>
                                        </p:tgtEl>
                                      </p:cBhvr>
                                      <p:to x="100000" y="80000"/>
                                    </p:animScale>
                                    <p:animScale>
                                      <p:cBhvr>
                                        <p:cTn id="63" dur="166" decel="50000">
                                          <p:stCondLst>
                                            <p:cond delay="1338"/>
                                          </p:stCondLst>
                                        </p:cTn>
                                        <p:tgtEl>
                                          <p:spTgt spid="27"/>
                                        </p:tgtEl>
                                      </p:cBhvr>
                                      <p:to x="100000" y="100000"/>
                                    </p:animScale>
                                    <p:animScale>
                                      <p:cBhvr>
                                        <p:cTn id="64" dur="26">
                                          <p:stCondLst>
                                            <p:cond delay="1642"/>
                                          </p:stCondLst>
                                        </p:cTn>
                                        <p:tgtEl>
                                          <p:spTgt spid="27"/>
                                        </p:tgtEl>
                                      </p:cBhvr>
                                      <p:to x="100000" y="90000"/>
                                    </p:animScale>
                                    <p:animScale>
                                      <p:cBhvr>
                                        <p:cTn id="65" dur="166" decel="50000">
                                          <p:stCondLst>
                                            <p:cond delay="1668"/>
                                          </p:stCondLst>
                                        </p:cTn>
                                        <p:tgtEl>
                                          <p:spTgt spid="27"/>
                                        </p:tgtEl>
                                      </p:cBhvr>
                                      <p:to x="100000" y="100000"/>
                                    </p:animScale>
                                    <p:animScale>
                                      <p:cBhvr>
                                        <p:cTn id="66" dur="26">
                                          <p:stCondLst>
                                            <p:cond delay="1808"/>
                                          </p:stCondLst>
                                        </p:cTn>
                                        <p:tgtEl>
                                          <p:spTgt spid="27"/>
                                        </p:tgtEl>
                                      </p:cBhvr>
                                      <p:to x="100000" y="95000"/>
                                    </p:animScale>
                                    <p:animScale>
                                      <p:cBhvr>
                                        <p:cTn id="6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P spid="26" grpId="0"/>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1"/>
          <a:srcRect l="155" b="4383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352800" y="3191942"/>
            <a:ext cx="13411200" cy="5075758"/>
            <a:chOff x="-92423" y="-783773"/>
            <a:chExt cx="3743795" cy="2701436"/>
          </a:xfrm>
        </p:grpSpPr>
        <p:sp>
          <p:nvSpPr>
            <p:cNvPr id="3" name="Freeform 3"/>
            <p:cNvSpPr/>
            <p:nvPr/>
          </p:nvSpPr>
          <p:spPr>
            <a:xfrm>
              <a:off x="-92423" y="-783773"/>
              <a:ext cx="3743795" cy="2701436"/>
            </a:xfrm>
            <a:custGeom>
              <a:avLst/>
              <a:gdLst/>
              <a:ahLst/>
              <a:cxnLst/>
              <a:rect l="l" t="t" r="r" b="b"/>
              <a:pathLst>
                <a:path w="3743795" h="2701436">
                  <a:moveTo>
                    <a:pt x="278431" y="16918"/>
                  </a:moveTo>
                  <a:cubicBezTo>
                    <a:pt x="278431" y="16918"/>
                    <a:pt x="604014" y="12258"/>
                    <a:pt x="936752" y="12454"/>
                  </a:cubicBezTo>
                  <a:cubicBezTo>
                    <a:pt x="2631874" y="12671"/>
                    <a:pt x="3469727" y="0"/>
                    <a:pt x="3469727" y="0"/>
                  </a:cubicBezTo>
                  <a:cubicBezTo>
                    <a:pt x="3537190" y="0"/>
                    <a:pt x="3613127" y="0"/>
                    <a:pt x="3691900" y="85073"/>
                  </a:cubicBezTo>
                  <a:cubicBezTo>
                    <a:pt x="3734878" y="131488"/>
                    <a:pt x="3735946" y="240224"/>
                    <a:pt x="3736351" y="320281"/>
                  </a:cubicBezTo>
                  <a:cubicBezTo>
                    <a:pt x="3736351" y="320281"/>
                    <a:pt x="3734647" y="1612662"/>
                    <a:pt x="3734647" y="1938852"/>
                  </a:cubicBezTo>
                  <a:cubicBezTo>
                    <a:pt x="3734647" y="2153011"/>
                    <a:pt x="3743795" y="2452190"/>
                    <a:pt x="3743795" y="2452190"/>
                  </a:cubicBezTo>
                  <a:cubicBezTo>
                    <a:pt x="3743795" y="2580859"/>
                    <a:pt x="3739626" y="2701436"/>
                    <a:pt x="3486788" y="2693302"/>
                  </a:cubicBezTo>
                  <a:cubicBezTo>
                    <a:pt x="3486788" y="2693302"/>
                    <a:pt x="3110315" y="2673004"/>
                    <a:pt x="2692581" y="2680602"/>
                  </a:cubicBezTo>
                  <a:cubicBezTo>
                    <a:pt x="1261351" y="2688736"/>
                    <a:pt x="304023" y="2701436"/>
                    <a:pt x="304023" y="2701436"/>
                  </a:cubicBezTo>
                  <a:cubicBezTo>
                    <a:pt x="132548" y="2701436"/>
                    <a:pt x="4213" y="2600367"/>
                    <a:pt x="8532" y="2397820"/>
                  </a:cubicBezTo>
                  <a:cubicBezTo>
                    <a:pt x="8532" y="2397820"/>
                    <a:pt x="9630" y="1899279"/>
                    <a:pt x="4815" y="1048409"/>
                  </a:cubicBezTo>
                  <a:cubicBezTo>
                    <a:pt x="0" y="663668"/>
                    <a:pt x="25592" y="330596"/>
                    <a:pt x="25592" y="330596"/>
                  </a:cubicBezTo>
                  <a:cubicBezTo>
                    <a:pt x="27224" y="150571"/>
                    <a:pt x="143504" y="16918"/>
                    <a:pt x="278431" y="16918"/>
                  </a:cubicBezTo>
                  <a:close/>
                </a:path>
              </a:pathLst>
            </a:custGeom>
            <a:solidFill>
              <a:srgbClr val="EFC44B"/>
            </a:solidFill>
          </p:spPr>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10200" y="2354849"/>
            <a:ext cx="6847875" cy="684787"/>
          </a:xfrm>
          <a:prstGeom prst="rect">
            <a:avLst/>
          </a:prstGeom>
        </p:spPr>
      </p:pic>
      <p:sp>
        <p:nvSpPr>
          <p:cNvPr id="11" name="TextBox 11"/>
          <p:cNvSpPr txBox="1"/>
          <p:nvPr/>
        </p:nvSpPr>
        <p:spPr>
          <a:xfrm>
            <a:off x="0" y="1205660"/>
            <a:ext cx="18287999" cy="1002326"/>
          </a:xfrm>
          <a:prstGeom prst="rect">
            <a:avLst/>
          </a:prstGeom>
        </p:spPr>
        <p:txBody>
          <a:bodyPr wrap="square" lIns="0" tIns="0" rIns="0" bIns="0" rtlCol="0" anchor="t">
            <a:spAutoFit/>
          </a:bodyPr>
          <a:lstStyle/>
          <a:p>
            <a:pPr algn="ctr">
              <a:lnSpc>
                <a:spcPts val="8640"/>
              </a:lnSpc>
            </a:pPr>
            <a:r>
              <a:rPr lang="en-US" sz="6000" b="1" dirty="0">
                <a:solidFill>
                  <a:srgbClr val="000000"/>
                </a:solidFill>
                <a:latin typeface="Arial" panose="020B0604020202020204" pitchFamily="34" charset="0"/>
                <a:cs typeface="Arial" panose="020B0604020202020204" pitchFamily="34" charset="0"/>
              </a:rPr>
              <a:t>VẬN DỤNG</a:t>
            </a:r>
            <a:endParaRPr lang="en-US" sz="6000" b="1" dirty="0">
              <a:solidFill>
                <a:srgbClr val="000000"/>
              </a:solidFill>
              <a:latin typeface="Arial" panose="020B0604020202020204" pitchFamily="34" charset="0"/>
              <a:cs typeface="Arial" panose="020B0604020202020204" pitchFamily="34" charset="0"/>
            </a:endParaRPr>
          </a:p>
        </p:txBody>
      </p:sp>
      <p:sp>
        <p:nvSpPr>
          <p:cNvPr id="13" name="Rectangle 12"/>
          <p:cNvSpPr/>
          <p:nvPr/>
        </p:nvSpPr>
        <p:spPr>
          <a:xfrm>
            <a:off x="4114800" y="3390900"/>
            <a:ext cx="12177486" cy="4580741"/>
          </a:xfrm>
          <a:prstGeom prst="rect">
            <a:avLst/>
          </a:prstGeom>
        </p:spPr>
        <p:txBody>
          <a:bodyPr wrap="square">
            <a:spAutoFit/>
          </a:bodyPr>
          <a:lstStyle/>
          <a:p>
            <a:pPr algn="just">
              <a:lnSpc>
                <a:spcPts val="70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Em hãy tra cứu thông tin để biết hiện nay có những con đường, trường học, làng xã hay di tích lịch sử nào mang tên các vị anh hùng dân tộc trong thời Bắc thuộc ở nơi em đang sinh sống.</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8"/>
          <p:cNvPicPr>
            <a:picLocks noChangeAspect="1"/>
          </p:cNvPicPr>
          <p:nvPr/>
        </p:nvPicPr>
        <p:blipFill>
          <a:blip/>
          <a:srcRect/>
          <a:stretch>
            <a:fillRect/>
          </a:stretch>
        </p:blipFill>
        <p:spPr>
          <a:xfrm>
            <a:off x="-228600" y="4151086"/>
            <a:ext cx="4648200" cy="6134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26" name="Picture 20"/>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860143" y="4116669"/>
            <a:ext cx="4572000" cy="6044712"/>
          </a:xfrm>
          <a:prstGeom prst="rect">
            <a:avLst/>
          </a:prstGeom>
        </p:spPr>
      </p:pic>
      <p:sp>
        <p:nvSpPr>
          <p:cNvPr id="27" name="TextBox 4"/>
          <p:cNvSpPr txBox="1"/>
          <p:nvPr/>
        </p:nvSpPr>
        <p:spPr>
          <a:xfrm>
            <a:off x="152400" y="1817370"/>
            <a:ext cx="17926685" cy="2308225"/>
          </a:xfrm>
          <a:prstGeom prst="rect">
            <a:avLst/>
          </a:prstGeom>
        </p:spPr>
        <p:txBody>
          <a:bodyPr wrap="square" lIns="0" tIns="0" rIns="0" bIns="0" rtlCol="0" anchor="t">
            <a:spAutoFit/>
          </a:bodyPr>
          <a:lstStyle/>
          <a:p>
            <a:pPr algn="ctr">
              <a:lnSpc>
                <a:spcPts val="9000"/>
              </a:lnSpc>
            </a:pPr>
            <a:r>
              <a:rPr lang="en-US" sz="6900" b="1" spc="634" dirty="0">
                <a:latin typeface="Arial" panose="020B0604020202020204" pitchFamily="34" charset="0"/>
                <a:cs typeface="Arial" panose="020B0604020202020204" pitchFamily="34" charset="0"/>
              </a:rPr>
              <a:t>BÀI 19: </a:t>
            </a:r>
            <a:endParaRPr lang="en-US" sz="6900" b="1" spc="634" dirty="0">
              <a:latin typeface="Arial" panose="020B0604020202020204" pitchFamily="34" charset="0"/>
              <a:cs typeface="Arial" panose="020B0604020202020204" pitchFamily="34" charset="0"/>
            </a:endParaRPr>
          </a:p>
          <a:p>
            <a:pPr algn="ctr">
              <a:lnSpc>
                <a:spcPts val="9000"/>
              </a:lnSpc>
            </a:pPr>
            <a:r>
              <a:rPr lang="en-US" sz="6600" b="1" spc="634" dirty="0">
                <a:latin typeface="Times New Roman" panose="02020603050405020304" pitchFamily="18" charset="0"/>
                <a:cs typeface="Times New Roman" panose="02020603050405020304" pitchFamily="18" charset="0"/>
              </a:rPr>
              <a:t>BƯỚC NGOẶT LỊCH SỬ ĐẦU THẾ KỈ X</a:t>
            </a:r>
            <a:endParaRPr lang="en-US" sz="6600" b="1" spc="634" dirty="0">
              <a:latin typeface="Times New Roman" panose="02020603050405020304" pitchFamily="18" charset="0"/>
              <a:cs typeface="Times New Roman" panose="02020603050405020304" pitchFamily="18" charset="0"/>
            </a:endParaRPr>
          </a:p>
        </p:txBody>
      </p:sp>
      <p:pic>
        <p:nvPicPr>
          <p:cNvPr id="28"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85190">
            <a:off x="11114617" y="6164947"/>
            <a:ext cx="5246160" cy="4114800"/>
          </a:xfrm>
          <a:prstGeom prst="rect">
            <a:avLst/>
          </a:prstGeom>
        </p:spPr>
      </p:pic>
      <p:pic>
        <p:nvPicPr>
          <p:cNvPr id="2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13697">
            <a:off x="2740349" y="6906982"/>
            <a:ext cx="1980224" cy="26307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p:nvPr/>
        </p:nvGrpSpPr>
        <p:grpSpPr>
          <a:xfrm>
            <a:off x="4184236" y="5516617"/>
            <a:ext cx="10591801" cy="1990346"/>
            <a:chOff x="0" y="0"/>
            <a:chExt cx="7660157" cy="1060682"/>
          </a:xfrm>
        </p:grpSpPr>
        <p:sp>
          <p:nvSpPr>
            <p:cNvPr id="3"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grpSp>
        <p:nvGrpSpPr>
          <p:cNvPr id="11" name="Group 11"/>
          <p:cNvGrpSpPr/>
          <p:nvPr/>
        </p:nvGrpSpPr>
        <p:grpSpPr>
          <a:xfrm>
            <a:off x="3740263" y="6367890"/>
            <a:ext cx="1472537" cy="283971"/>
            <a:chOff x="0" y="0"/>
            <a:chExt cx="2994890" cy="577549"/>
          </a:xfrm>
        </p:grpSpPr>
        <p:sp>
          <p:nvSpPr>
            <p:cNvPr id="12" name="Freeform 12"/>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sp>
        <p:nvSpPr>
          <p:cNvPr id="16" name="TextBox 16"/>
          <p:cNvSpPr txBox="1"/>
          <p:nvPr/>
        </p:nvSpPr>
        <p:spPr>
          <a:xfrm>
            <a:off x="1" y="1087213"/>
            <a:ext cx="18288000" cy="1252394"/>
          </a:xfrm>
          <a:prstGeom prst="rect">
            <a:avLst/>
          </a:prstGeom>
        </p:spPr>
        <p:txBody>
          <a:bodyPr wrap="square" lIns="0" tIns="0" rIns="0" bIns="0" rtlCol="0" anchor="t">
            <a:spAutoFit/>
          </a:bodyPr>
          <a:lstStyle/>
          <a:p>
            <a:pPr algn="ctr">
              <a:lnSpc>
                <a:spcPts val="11200"/>
              </a:lnSpc>
            </a:pPr>
            <a:r>
              <a:rPr lang="en-US" sz="6000" b="1" dirty="0">
                <a:solidFill>
                  <a:srgbClr val="000000"/>
                </a:solidFill>
                <a:latin typeface="Arial" panose="020B0604020202020204" pitchFamily="34" charset="0"/>
                <a:cs typeface="Arial" panose="020B0604020202020204" pitchFamily="34" charset="0"/>
              </a:rPr>
              <a:t>HƯỚNG DẪN VỀ NHÀ</a:t>
            </a:r>
            <a:endParaRPr lang="en-US" sz="6000" b="1" dirty="0">
              <a:solidFill>
                <a:srgbClr val="000000"/>
              </a:solidFill>
              <a:latin typeface="Arial" panose="020B0604020202020204" pitchFamily="34" charset="0"/>
              <a:cs typeface="Arial" panose="020B0604020202020204" pitchFamily="34" charset="0"/>
            </a:endParaRPr>
          </a:p>
        </p:txBody>
      </p:sp>
      <p:grpSp>
        <p:nvGrpSpPr>
          <p:cNvPr id="22" name="Group 2"/>
          <p:cNvGrpSpPr/>
          <p:nvPr/>
        </p:nvGrpSpPr>
        <p:grpSpPr>
          <a:xfrm>
            <a:off x="4184236" y="3258600"/>
            <a:ext cx="10591801" cy="1990346"/>
            <a:chOff x="0" y="0"/>
            <a:chExt cx="7660157" cy="1060682"/>
          </a:xfrm>
        </p:grpSpPr>
        <p:sp>
          <p:nvSpPr>
            <p:cNvPr id="23"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sp>
        <p:nvSpPr>
          <p:cNvPr id="24" name="TextBox 16"/>
          <p:cNvSpPr txBox="1"/>
          <p:nvPr/>
        </p:nvSpPr>
        <p:spPr>
          <a:xfrm>
            <a:off x="4769986" y="3505288"/>
            <a:ext cx="9525001" cy="1667123"/>
          </a:xfrm>
          <a:prstGeom prst="rect">
            <a:avLst/>
          </a:prstGeom>
        </p:spPr>
        <p:txBody>
          <a:bodyPr wrap="square" lIns="0" tIns="0" rIns="0" bIns="0" rtlCol="0" anchor="t">
            <a:spAutoFit/>
          </a:bodyPr>
          <a:lstStyle/>
          <a:p>
            <a:pPr algn="ctr">
              <a:lnSpc>
                <a:spcPts val="6500"/>
              </a:lnSpc>
            </a:pPr>
            <a:r>
              <a:rPr lang="en-US" sz="5000" dirty="0">
                <a:solidFill>
                  <a:srgbClr val="000000"/>
                </a:solidFill>
                <a:latin typeface="Arial" panose="020B0604020202020204" pitchFamily="34" charset="0"/>
                <a:cs typeface="Arial" panose="020B0604020202020204" pitchFamily="34" charset="0"/>
              </a:rPr>
              <a:t>Trả lời câu 1 – Luyện tập,</a:t>
            </a:r>
            <a:endParaRPr lang="en-US" sz="5000" dirty="0">
              <a:solidFill>
                <a:srgbClr val="000000"/>
              </a:solidFill>
              <a:latin typeface="Arial" panose="020B0604020202020204" pitchFamily="34" charset="0"/>
              <a:cs typeface="Arial" panose="020B0604020202020204" pitchFamily="34" charset="0"/>
            </a:endParaRPr>
          </a:p>
          <a:p>
            <a:pPr algn="ctr">
              <a:lnSpc>
                <a:spcPts val="6500"/>
              </a:lnSpc>
            </a:pPr>
            <a:r>
              <a:rPr lang="en-US" sz="5000" dirty="0">
                <a:solidFill>
                  <a:srgbClr val="000000"/>
                </a:solidFill>
                <a:latin typeface="Arial" panose="020B0604020202020204" pitchFamily="34" charset="0"/>
                <a:cs typeface="Arial" panose="020B0604020202020204" pitchFamily="34" charset="0"/>
              </a:rPr>
              <a:t>SGK trang 99</a:t>
            </a:r>
            <a:endParaRPr lang="en-US" sz="5000" dirty="0">
              <a:solidFill>
                <a:srgbClr val="000000"/>
              </a:solidFill>
              <a:latin typeface="Arial" panose="020B0604020202020204" pitchFamily="34" charset="0"/>
              <a:cs typeface="Arial" panose="020B0604020202020204" pitchFamily="34" charset="0"/>
            </a:endParaRPr>
          </a:p>
        </p:txBody>
      </p:sp>
      <p:sp>
        <p:nvSpPr>
          <p:cNvPr id="25" name="TextBox 16"/>
          <p:cNvSpPr txBox="1"/>
          <p:nvPr/>
        </p:nvSpPr>
        <p:spPr>
          <a:xfrm>
            <a:off x="4975441" y="5676315"/>
            <a:ext cx="9525001" cy="1667123"/>
          </a:xfrm>
          <a:prstGeom prst="rect">
            <a:avLst/>
          </a:prstGeom>
        </p:spPr>
        <p:txBody>
          <a:bodyPr wrap="square" lIns="0" tIns="0" rIns="0" bIns="0" rtlCol="0" anchor="t">
            <a:spAutoFit/>
          </a:bodyPr>
          <a:lstStyle/>
          <a:p>
            <a:pPr algn="ctr">
              <a:lnSpc>
                <a:spcPts val="6500"/>
              </a:lnSpc>
            </a:pPr>
            <a:r>
              <a:rPr lang="en-US" sz="5000" dirty="0">
                <a:solidFill>
                  <a:srgbClr val="000000"/>
                </a:solidFill>
                <a:latin typeface="Arial" panose="020B0604020202020204" pitchFamily="34" charset="0"/>
                <a:cs typeface="Arial" panose="020B0604020202020204" pitchFamily="34" charset="0"/>
              </a:rPr>
              <a:t>Làm bài tập Bài 19,</a:t>
            </a:r>
            <a:endParaRPr lang="en-US" sz="5000" dirty="0">
              <a:solidFill>
                <a:srgbClr val="000000"/>
              </a:solidFill>
              <a:latin typeface="Arial" panose="020B0604020202020204" pitchFamily="34" charset="0"/>
              <a:cs typeface="Arial" panose="020B0604020202020204" pitchFamily="34" charset="0"/>
            </a:endParaRPr>
          </a:p>
          <a:p>
            <a:pPr algn="ctr">
              <a:lnSpc>
                <a:spcPts val="6500"/>
              </a:lnSpc>
            </a:pPr>
            <a:r>
              <a:rPr lang="en-US" sz="5000" dirty="0">
                <a:solidFill>
                  <a:srgbClr val="000000"/>
                </a:solidFill>
                <a:latin typeface="Arial" panose="020B0604020202020204" pitchFamily="34" charset="0"/>
                <a:cs typeface="Arial" panose="020B0604020202020204" pitchFamily="34" charset="0"/>
              </a:rPr>
              <a:t>Sách bài tập</a:t>
            </a:r>
            <a:endParaRPr lang="en-US" sz="5000" dirty="0">
              <a:solidFill>
                <a:srgbClr val="000000"/>
              </a:solidFill>
              <a:latin typeface="Arial" panose="020B0604020202020204" pitchFamily="34" charset="0"/>
              <a:cs typeface="Arial" panose="020B0604020202020204" pitchFamily="34" charset="0"/>
            </a:endParaRPr>
          </a:p>
        </p:txBody>
      </p:sp>
      <p:pic>
        <p:nvPicPr>
          <p:cNvPr id="26" name="Picture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935153" flipV="1">
            <a:off x="2785963" y="4093849"/>
            <a:ext cx="1908601" cy="579521"/>
          </a:xfrm>
          <a:prstGeom prst="rect">
            <a:avLst/>
          </a:prstGeom>
        </p:spPr>
      </p:pic>
      <p:grpSp>
        <p:nvGrpSpPr>
          <p:cNvPr id="13" name="Group 2"/>
          <p:cNvGrpSpPr/>
          <p:nvPr/>
        </p:nvGrpSpPr>
        <p:grpSpPr>
          <a:xfrm>
            <a:off x="4296405" y="7822503"/>
            <a:ext cx="10591801" cy="1990346"/>
            <a:chOff x="0" y="0"/>
            <a:chExt cx="7660157" cy="1060682"/>
          </a:xfrm>
        </p:grpSpPr>
        <p:sp>
          <p:nvSpPr>
            <p:cNvPr id="14"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sp>
        <p:nvSpPr>
          <p:cNvPr id="15" name="TextBox 16"/>
          <p:cNvSpPr txBox="1"/>
          <p:nvPr/>
        </p:nvSpPr>
        <p:spPr>
          <a:xfrm>
            <a:off x="4722990" y="8137199"/>
            <a:ext cx="9525001" cy="1667123"/>
          </a:xfrm>
          <a:prstGeom prst="rect">
            <a:avLst/>
          </a:prstGeom>
        </p:spPr>
        <p:txBody>
          <a:bodyPr wrap="square" lIns="0" tIns="0" rIns="0" bIns="0" rtlCol="0" anchor="t">
            <a:spAutoFit/>
          </a:bodyPr>
          <a:lstStyle/>
          <a:p>
            <a:pPr algn="ctr">
              <a:lnSpc>
                <a:spcPts val="6500"/>
              </a:lnSpc>
            </a:pPr>
            <a:r>
              <a:rPr lang="en-US" sz="5000" dirty="0">
                <a:solidFill>
                  <a:srgbClr val="000000"/>
                </a:solidFill>
                <a:latin typeface="Arial" panose="020B0604020202020204" pitchFamily="34" charset="0"/>
                <a:cs typeface="Arial" panose="020B0604020202020204" pitchFamily="34" charset="0"/>
              </a:rPr>
              <a:t>Đọc trước Bài 20,</a:t>
            </a:r>
            <a:endParaRPr lang="en-US" sz="5000" dirty="0">
              <a:solidFill>
                <a:srgbClr val="000000"/>
              </a:solidFill>
              <a:latin typeface="Arial" panose="020B0604020202020204" pitchFamily="34" charset="0"/>
              <a:cs typeface="Arial" panose="020B0604020202020204" pitchFamily="34" charset="0"/>
            </a:endParaRPr>
          </a:p>
          <a:p>
            <a:pPr algn="ctr">
              <a:lnSpc>
                <a:spcPts val="6500"/>
              </a:lnSpc>
            </a:pPr>
            <a:r>
              <a:rPr lang="en-US" sz="5000" dirty="0">
                <a:solidFill>
                  <a:srgbClr val="000000"/>
                </a:solidFill>
                <a:latin typeface="Arial" panose="020B0604020202020204" pitchFamily="34" charset="0"/>
                <a:cs typeface="Arial" panose="020B0604020202020204" pitchFamily="34" charset="0"/>
              </a:rPr>
              <a:t>SGK trang 100</a:t>
            </a:r>
            <a:endParaRPr lang="en-US" sz="5000" dirty="0">
              <a:solidFill>
                <a:srgbClr val="000000"/>
              </a:solidFill>
              <a:latin typeface="Arial" panose="020B0604020202020204" pitchFamily="34" charset="0"/>
              <a:cs typeface="Arial" panose="020B0604020202020204" pitchFamily="34" charset="0"/>
            </a:endParaRPr>
          </a:p>
        </p:txBody>
      </p:sp>
      <p:pic>
        <p:nvPicPr>
          <p:cNvPr id="17" name="Picture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935153" flipV="1">
            <a:off x="3705759" y="8602979"/>
            <a:ext cx="1908601" cy="5795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5"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66854" y="1028700"/>
            <a:ext cx="9815945"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dirty="0"/>
              <a:t>THỦY TRIỀU </a:t>
            </a:r>
            <a:endParaRPr lang="en-US" sz="7200" dirty="0"/>
          </a:p>
        </p:txBody>
      </p:sp>
      <p:sp>
        <p:nvSpPr>
          <p:cNvPr id="3" name="Rectangle 2"/>
          <p:cNvSpPr/>
          <p:nvPr/>
        </p:nvSpPr>
        <p:spPr>
          <a:xfrm>
            <a:off x="4953000" y="3771900"/>
            <a:ext cx="98298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t>LƯU HOẰNG THÁO </a:t>
            </a:r>
            <a:endParaRPr lang="en-US" sz="6600" dirty="0"/>
          </a:p>
        </p:txBody>
      </p:sp>
      <p:sp>
        <p:nvSpPr>
          <p:cNvPr id="4" name="Rectangle 3"/>
          <p:cNvSpPr/>
          <p:nvPr/>
        </p:nvSpPr>
        <p:spPr>
          <a:xfrm>
            <a:off x="4953000" y="7277100"/>
            <a:ext cx="98298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t>THỦY CHIẾN </a:t>
            </a:r>
            <a:endParaRPr lang="en-US" sz="6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723900"/>
            <a:ext cx="123444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dirty="0"/>
              <a:t>TIẾT ĐỘ SỨ </a:t>
            </a:r>
            <a:endParaRPr lang="en-US" sz="7200" dirty="0"/>
          </a:p>
        </p:txBody>
      </p:sp>
      <p:sp>
        <p:nvSpPr>
          <p:cNvPr id="3" name="Rectangle 2"/>
          <p:cNvSpPr/>
          <p:nvPr/>
        </p:nvSpPr>
        <p:spPr>
          <a:xfrm>
            <a:off x="2971800" y="3619500"/>
            <a:ext cx="123444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0" dirty="0"/>
              <a:t>BẠCH  ĐẰNG </a:t>
            </a:r>
            <a:endParaRPr lang="en-US" sz="8000" dirty="0"/>
          </a:p>
        </p:txBody>
      </p:sp>
      <p:sp>
        <p:nvSpPr>
          <p:cNvPr id="4" name="Rectangle 3"/>
          <p:cNvSpPr/>
          <p:nvPr/>
        </p:nvSpPr>
        <p:spPr>
          <a:xfrm>
            <a:off x="2895600" y="6972300"/>
            <a:ext cx="123444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dirty="0"/>
              <a:t> CỌC NGẦM </a:t>
            </a:r>
            <a:endParaRPr lang="en-US" sz="7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5CE4B"/>
        </a:solidFill>
        <a:effectLst/>
      </p:bgPr>
    </p:bg>
    <p:spTree>
      <p:nvGrpSpPr>
        <p:cNvPr id="1" name=""/>
        <p:cNvGrpSpPr/>
        <p:nvPr/>
      </p:nvGrpSpPr>
      <p:grpSpPr>
        <a:xfrm>
          <a:off x="0" y="0"/>
          <a:ext cx="0" cy="0"/>
          <a:chOff x="0" y="0"/>
          <a:chExt cx="0" cy="0"/>
        </a:xfrm>
      </p:grpSpPr>
      <p:sp>
        <p:nvSpPr>
          <p:cNvPr id="2" name="AutoShape 2"/>
          <p:cNvSpPr/>
          <p:nvPr/>
        </p:nvSpPr>
        <p:spPr>
          <a:xfrm>
            <a:off x="455209" y="495300"/>
            <a:ext cx="17377583" cy="9312861"/>
          </a:xfrm>
          <a:prstGeom prst="rect">
            <a:avLst/>
          </a:prstGeom>
          <a:solidFill>
            <a:srgbClr val="F5FBF6"/>
          </a:solidFill>
        </p:spPr>
      </p:sp>
      <p:sp>
        <p:nvSpPr>
          <p:cNvPr id="4" name="TextBox 4"/>
          <p:cNvSpPr txBox="1"/>
          <p:nvPr/>
        </p:nvSpPr>
        <p:spPr>
          <a:xfrm>
            <a:off x="455209" y="2352235"/>
            <a:ext cx="17377582" cy="2308324"/>
          </a:xfrm>
          <a:prstGeom prst="rect">
            <a:avLst/>
          </a:prstGeom>
        </p:spPr>
        <p:txBody>
          <a:bodyPr wrap="square" lIns="0" tIns="0" rIns="0" bIns="0" rtlCol="0" anchor="t">
            <a:spAutoFit/>
          </a:bodyPr>
          <a:lstStyle/>
          <a:p>
            <a:pPr algn="ctr">
              <a:lnSpc>
                <a:spcPts val="9000"/>
              </a:lnSpc>
            </a:pPr>
            <a:r>
              <a:rPr lang="en-US" sz="6900" b="1" spc="634" dirty="0">
                <a:solidFill>
                  <a:srgbClr val="E5CE4B"/>
                </a:solidFill>
                <a:latin typeface="Arial" panose="020B0604020202020204" pitchFamily="34" charset="0"/>
                <a:cs typeface="Arial" panose="020B0604020202020204" pitchFamily="34" charset="0"/>
              </a:rPr>
              <a:t>CẢM ƠN CÁC EM</a:t>
            </a:r>
            <a:endParaRPr lang="en-US" sz="6900" b="1" spc="634" dirty="0">
              <a:solidFill>
                <a:srgbClr val="E5CE4B"/>
              </a:solidFill>
              <a:latin typeface="Arial" panose="020B0604020202020204" pitchFamily="34" charset="0"/>
              <a:cs typeface="Arial" panose="020B0604020202020204" pitchFamily="34" charset="0"/>
            </a:endParaRPr>
          </a:p>
          <a:p>
            <a:pPr algn="ctr">
              <a:lnSpc>
                <a:spcPts val="9000"/>
              </a:lnSpc>
            </a:pPr>
            <a:r>
              <a:rPr lang="en-US" sz="6900" b="1" spc="634" dirty="0">
                <a:solidFill>
                  <a:srgbClr val="E5CE4B"/>
                </a:solidFill>
                <a:latin typeface="Arial" panose="020B0604020202020204" pitchFamily="34" charset="0"/>
                <a:cs typeface="Arial" panose="020B0604020202020204" pitchFamily="34" charset="0"/>
              </a:rPr>
              <a:t>ĐÃ LẮNG NGHE BÀI GIẢNG!</a:t>
            </a:r>
            <a:endParaRPr lang="en-US" sz="6900" b="1" spc="634" dirty="0">
              <a:solidFill>
                <a:srgbClr val="E5CE4B"/>
              </a:solidFill>
              <a:latin typeface="Arial" panose="020B0604020202020204" pitchFamily="34" charset="0"/>
              <a:cs typeface="Arial" panose="020B0604020202020204" pitchFamily="34" charset="0"/>
            </a:endParaRPr>
          </a:p>
        </p:txBody>
      </p:sp>
      <p:pic>
        <p:nvPicPr>
          <p:cNvPr id="8" name="Picture 5"/>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444121" y="7481627"/>
            <a:ext cx="5044923" cy="2393289"/>
          </a:xfrm>
          <a:prstGeom prst="rect">
            <a:avLst/>
          </a:prstGeom>
        </p:spPr>
      </p:pic>
      <p:pic>
        <p:nvPicPr>
          <p:cNvPr id="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271528" y="8010503"/>
            <a:ext cx="7632933" cy="2238397"/>
          </a:xfrm>
          <a:prstGeom prst="rect">
            <a:avLst/>
          </a:prstGeom>
        </p:spPr>
      </p:pic>
      <p:pic>
        <p:nvPicPr>
          <p:cNvPr id="10"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644940" y="9017756"/>
            <a:ext cx="6844104" cy="115703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324600" y="4764515"/>
            <a:ext cx="6400247" cy="48525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p:nvPr/>
        </p:nvGrpSpPr>
        <p:grpSpPr>
          <a:xfrm>
            <a:off x="4258673" y="6164114"/>
            <a:ext cx="10591801" cy="1990346"/>
            <a:chOff x="0" y="0"/>
            <a:chExt cx="7660157" cy="1060682"/>
          </a:xfrm>
        </p:grpSpPr>
        <p:sp>
          <p:nvSpPr>
            <p:cNvPr id="3"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grpSp>
        <p:nvGrpSpPr>
          <p:cNvPr id="11" name="Group 11"/>
          <p:cNvGrpSpPr/>
          <p:nvPr/>
        </p:nvGrpSpPr>
        <p:grpSpPr>
          <a:xfrm>
            <a:off x="3471862" y="7024401"/>
            <a:ext cx="1472537" cy="283971"/>
            <a:chOff x="0" y="0"/>
            <a:chExt cx="2994890" cy="577549"/>
          </a:xfrm>
        </p:grpSpPr>
        <p:sp>
          <p:nvSpPr>
            <p:cNvPr id="12" name="Freeform 12"/>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sp>
        <p:nvSpPr>
          <p:cNvPr id="16" name="TextBox 16"/>
          <p:cNvSpPr txBox="1"/>
          <p:nvPr/>
        </p:nvSpPr>
        <p:spPr>
          <a:xfrm>
            <a:off x="1" y="1087213"/>
            <a:ext cx="18288000" cy="1252394"/>
          </a:xfrm>
          <a:prstGeom prst="rect">
            <a:avLst/>
          </a:prstGeom>
        </p:spPr>
        <p:txBody>
          <a:bodyPr wrap="square" lIns="0" tIns="0" rIns="0" bIns="0" rtlCol="0" anchor="t">
            <a:spAutoFit/>
          </a:bodyPr>
          <a:lstStyle/>
          <a:p>
            <a:pPr algn="ctr">
              <a:lnSpc>
                <a:spcPts val="11200"/>
              </a:lnSpc>
            </a:pPr>
            <a:r>
              <a:rPr lang="en-US" sz="6000" b="1" dirty="0">
                <a:solidFill>
                  <a:srgbClr val="000000"/>
                </a:solidFill>
                <a:latin typeface="Arial" panose="020B0604020202020204" pitchFamily="34" charset="0"/>
                <a:cs typeface="Arial" panose="020B0604020202020204" pitchFamily="34" charset="0"/>
              </a:rPr>
              <a:t>NỘI DUNG BÀI HỌC</a:t>
            </a:r>
            <a:endParaRPr lang="en-US" sz="6000" b="1" dirty="0">
              <a:solidFill>
                <a:srgbClr val="000000"/>
              </a:solidFill>
              <a:latin typeface="Arial" panose="020B0604020202020204" pitchFamily="34" charset="0"/>
              <a:cs typeface="Arial" panose="020B0604020202020204" pitchFamily="34" charset="0"/>
            </a:endParaRPr>
          </a:p>
        </p:txBody>
      </p:sp>
      <p:grpSp>
        <p:nvGrpSpPr>
          <p:cNvPr id="22" name="Group 2"/>
          <p:cNvGrpSpPr/>
          <p:nvPr/>
        </p:nvGrpSpPr>
        <p:grpSpPr>
          <a:xfrm>
            <a:off x="4184236" y="3258600"/>
            <a:ext cx="10591801" cy="1990346"/>
            <a:chOff x="0" y="0"/>
            <a:chExt cx="7660157" cy="1060682"/>
          </a:xfrm>
        </p:grpSpPr>
        <p:sp>
          <p:nvSpPr>
            <p:cNvPr id="23"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sp>
        <p:nvSpPr>
          <p:cNvPr id="24" name="TextBox 16"/>
          <p:cNvSpPr txBox="1"/>
          <p:nvPr/>
        </p:nvSpPr>
        <p:spPr>
          <a:xfrm>
            <a:off x="4769986" y="3505288"/>
            <a:ext cx="9525001" cy="1667123"/>
          </a:xfrm>
          <a:prstGeom prst="rect">
            <a:avLst/>
          </a:prstGeom>
        </p:spPr>
        <p:txBody>
          <a:bodyPr wrap="square" lIns="0" tIns="0" rIns="0" bIns="0" rtlCol="0" anchor="t">
            <a:spAutoFit/>
          </a:bodyPr>
          <a:lstStyle/>
          <a:p>
            <a:pPr algn="ctr">
              <a:lnSpc>
                <a:spcPts val="6500"/>
              </a:lnSpc>
            </a:pPr>
            <a:r>
              <a:rPr lang="en-US" sz="5000" dirty="0">
                <a:solidFill>
                  <a:srgbClr val="000000"/>
                </a:solidFill>
                <a:latin typeface="Arial" panose="020B0604020202020204" pitchFamily="34" charset="0"/>
                <a:cs typeface="Arial" panose="020B0604020202020204" pitchFamily="34" charset="0"/>
              </a:rPr>
              <a:t>Cuộc đấu tranh giành quyền tự chủ của họ khúc, họ Dương</a:t>
            </a:r>
            <a:endParaRPr lang="en-US" sz="5000" dirty="0">
              <a:solidFill>
                <a:srgbClr val="000000"/>
              </a:solidFill>
              <a:latin typeface="Arial" panose="020B0604020202020204" pitchFamily="34" charset="0"/>
              <a:cs typeface="Arial" panose="020B0604020202020204" pitchFamily="34" charset="0"/>
            </a:endParaRPr>
          </a:p>
        </p:txBody>
      </p:sp>
      <p:sp>
        <p:nvSpPr>
          <p:cNvPr id="25" name="TextBox 16"/>
          <p:cNvSpPr txBox="1"/>
          <p:nvPr/>
        </p:nvSpPr>
        <p:spPr>
          <a:xfrm>
            <a:off x="5049878" y="6323812"/>
            <a:ext cx="9525001" cy="1667123"/>
          </a:xfrm>
          <a:prstGeom prst="rect">
            <a:avLst/>
          </a:prstGeom>
        </p:spPr>
        <p:txBody>
          <a:bodyPr wrap="square" lIns="0" tIns="0" rIns="0" bIns="0" rtlCol="0" anchor="t">
            <a:spAutoFit/>
          </a:bodyPr>
          <a:lstStyle/>
          <a:p>
            <a:pPr algn="ctr">
              <a:lnSpc>
                <a:spcPts val="6500"/>
              </a:lnSpc>
            </a:pPr>
            <a:r>
              <a:rPr lang="en-US" sz="5000" dirty="0">
                <a:solidFill>
                  <a:srgbClr val="000000"/>
                </a:solidFill>
                <a:latin typeface="Arial" panose="020B0604020202020204" pitchFamily="34" charset="0"/>
                <a:cs typeface="Arial" panose="020B0604020202020204" pitchFamily="34" charset="0"/>
              </a:rPr>
              <a:t>Ngô Quyền và chiến thắng </a:t>
            </a:r>
            <a:endParaRPr lang="en-US" sz="5000" dirty="0">
              <a:solidFill>
                <a:srgbClr val="000000"/>
              </a:solidFill>
              <a:latin typeface="Arial" panose="020B0604020202020204" pitchFamily="34" charset="0"/>
              <a:cs typeface="Arial" panose="020B0604020202020204" pitchFamily="34" charset="0"/>
            </a:endParaRPr>
          </a:p>
          <a:p>
            <a:pPr algn="ctr">
              <a:lnSpc>
                <a:spcPts val="6500"/>
              </a:lnSpc>
            </a:pPr>
            <a:r>
              <a:rPr lang="en-US" sz="5000" dirty="0">
                <a:solidFill>
                  <a:srgbClr val="000000"/>
                </a:solidFill>
                <a:latin typeface="Arial" panose="020B0604020202020204" pitchFamily="34" charset="0"/>
                <a:cs typeface="Arial" panose="020B0604020202020204" pitchFamily="34" charset="0"/>
              </a:rPr>
              <a:t>Bạch Đằng năm 938</a:t>
            </a:r>
            <a:endParaRPr lang="en-US" sz="5000" dirty="0">
              <a:solidFill>
                <a:srgbClr val="000000"/>
              </a:solidFill>
              <a:latin typeface="Arial" panose="020B0604020202020204" pitchFamily="34" charset="0"/>
              <a:cs typeface="Arial" panose="020B0604020202020204" pitchFamily="34" charset="0"/>
            </a:endParaRPr>
          </a:p>
        </p:txBody>
      </p:sp>
      <p:pic>
        <p:nvPicPr>
          <p:cNvPr id="26" name="Picture 1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35153" flipV="1">
            <a:off x="2785963" y="4093849"/>
            <a:ext cx="1908601" cy="5795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
        <p:cNvGrpSpPr/>
        <p:nvPr/>
      </p:nvGrpSpPr>
      <p:grpSpPr>
        <a:xfrm>
          <a:off x="0" y="0"/>
          <a:ext cx="0" cy="0"/>
          <a:chOff x="0" y="0"/>
          <a:chExt cx="0" cy="0"/>
        </a:xfrm>
      </p:grpSpPr>
      <p:sp>
        <p:nvSpPr>
          <p:cNvPr id="2" name="AutoShape 2"/>
          <p:cNvSpPr/>
          <p:nvPr/>
        </p:nvSpPr>
        <p:spPr>
          <a:xfrm>
            <a:off x="455208" y="266700"/>
            <a:ext cx="17377583" cy="9753600"/>
          </a:xfrm>
          <a:prstGeom prst="rect">
            <a:avLst/>
          </a:prstGeom>
          <a:solidFill>
            <a:srgbClr val="E5CE4B"/>
          </a:solidFill>
        </p:spPr>
      </p:sp>
      <p:sp>
        <p:nvSpPr>
          <p:cNvPr id="4" name="TextBox 4"/>
          <p:cNvSpPr txBox="1"/>
          <p:nvPr/>
        </p:nvSpPr>
        <p:spPr>
          <a:xfrm>
            <a:off x="455930" y="520700"/>
            <a:ext cx="18187670" cy="2051685"/>
          </a:xfrm>
          <a:prstGeom prst="rect">
            <a:avLst/>
          </a:prstGeom>
        </p:spPr>
        <p:txBody>
          <a:bodyPr wrap="square" lIns="0" tIns="0" rIns="0" bIns="0" rtlCol="0" anchor="t">
            <a:spAutoFit/>
          </a:bodyPr>
          <a:lstStyle/>
          <a:p>
            <a:pPr algn="l">
              <a:lnSpc>
                <a:spcPts val="8000"/>
              </a:lnSpc>
            </a:pPr>
            <a:r>
              <a:rPr lang="en-US" sz="4000" b="1" u="sng" dirty="0">
                <a:latin typeface="Times New Roman" panose="02020603050405020304" pitchFamily="18" charset="0"/>
                <a:cs typeface="Times New Roman" panose="02020603050405020304" pitchFamily="18" charset="0"/>
              </a:rPr>
              <a:t>I.CUỘC ĐẤU TRANH GIÀNH QUYỀN TỰ CHỦ CỦA HỌ KHÚC, HỌ DƯƠNG</a:t>
            </a:r>
            <a:endParaRPr lang="en-US" sz="4000" b="1" u="sng" dirty="0">
              <a:latin typeface="Times New Roman" panose="02020603050405020304" pitchFamily="18" charset="0"/>
              <a:cs typeface="Times New Roman" panose="02020603050405020304" pitchFamily="18" charset="0"/>
            </a:endParaRPr>
          </a:p>
          <a:p>
            <a:pPr algn="ctr">
              <a:lnSpc>
                <a:spcPts val="8000"/>
              </a:lnSpc>
            </a:pPr>
            <a:r>
              <a:rPr lang="en-US" sz="4000" b="1" u="sng" dirty="0">
                <a:latin typeface="Times New Roman" panose="02020603050405020304" pitchFamily="18" charset="0"/>
                <a:cs typeface="Times New Roman" panose="02020603050405020304" pitchFamily="18" charset="0"/>
              </a:rPr>
              <a:t>1. HỌ KHÚC XÂY DỰNG NỀN TỰ CHỦ</a:t>
            </a:r>
            <a:endParaRPr lang="en-US" sz="4000" b="1" u="sng" dirty="0">
              <a:latin typeface="Times New Roman" panose="02020603050405020304" pitchFamily="18" charset="0"/>
              <a:cs typeface="Times New Roman" panose="02020603050405020304" pitchFamily="18" charset="0"/>
            </a:endParaRPr>
          </a:p>
        </p:txBody>
      </p:sp>
      <p:sp>
        <p:nvSpPr>
          <p:cNvPr id="8" name="Rectangle 7"/>
          <p:cNvSpPr/>
          <p:nvPr/>
        </p:nvSpPr>
        <p:spPr>
          <a:xfrm>
            <a:off x="1409699" y="4287885"/>
            <a:ext cx="15468600" cy="5478423"/>
          </a:xfrm>
          <a:prstGeom prst="rect">
            <a:avLst/>
          </a:prstGeom>
        </p:spPr>
        <p:txBody>
          <a:bodyPr wrap="square">
            <a:spAutoFit/>
          </a:bodyPr>
          <a:lstStyle/>
          <a:p>
            <a:pPr marL="685800" indent="-685800" algn="just">
              <a:lnSpc>
                <a:spcPts val="7100"/>
              </a:lnSpc>
              <a:buFont typeface="Arial" panose="020B0604020202020204" pitchFamily="34" charset="0"/>
              <a:buChar char="•"/>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Từ cuối thế kỉ IX, nhà Đường suy yếu. </a:t>
            </a:r>
            <a:endParaRPr lang="nl-NL" sz="5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100"/>
              </a:lnSpc>
              <a:buFont typeface="Arial" panose="020B0604020202020204" pitchFamily="34" charset="0"/>
              <a:buChar char="•"/>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Khúc Thừa Dụ, một hào trưởng ở Hải Dương ngày nay đã đánh chiếm thành Đại La và tự xưng Tiết độ sứ, xây dựng một chính quyền tự chủ. </a:t>
            </a:r>
            <a:endParaRPr lang="nl-NL" sz="5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100"/>
              </a:lnSpc>
              <a:buFont typeface="Arial" panose="020B0604020202020204" pitchFamily="34" charset="0"/>
              <a:buChar char="•"/>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Năm 906, nhà Đường buộc phải phong chức Tiết độ sứ cho Khúc Thừa Dụ.</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rcRect l="155" b="43837"/>
          <a:stretch>
            <a:fillRect/>
          </a:stretch>
        </a:blipFill>
        <a:effectLst/>
      </p:bgPr>
    </p:bg>
    <p:spTree>
      <p:nvGrpSpPr>
        <p:cNvPr id="1" name=""/>
        <p:cNvGrpSpPr/>
        <p:nvPr/>
      </p:nvGrpSpPr>
      <p:grpSpPr>
        <a:xfrm>
          <a:off x="0" y="0"/>
          <a:ext cx="0" cy="0"/>
          <a:chOff x="0" y="0"/>
          <a:chExt cx="0" cy="0"/>
        </a:xfrm>
      </p:grpSpPr>
      <p:pic>
        <p:nvPicPr>
          <p:cNvPr id="1028" name="Picture 4" descr="Khúc Thừa Dụ – Đại Việt Kỳ Nh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105" y="385445"/>
            <a:ext cx="14178915" cy="88728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4343400" y="9223829"/>
            <a:ext cx="9677400" cy="921150"/>
          </a:xfrm>
          <a:prstGeom prst="rect">
            <a:avLst/>
          </a:prstGeom>
        </p:spPr>
        <p:txBody>
          <a:bodyPr wrap="square">
            <a:spAutoFit/>
          </a:bodyPr>
          <a:lstStyle/>
          <a:p>
            <a:pPr algn="ctr">
              <a:lnSpc>
                <a:spcPts val="7100"/>
              </a:lnSpc>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Khúc Thừa Dụ</a:t>
            </a:r>
            <a:endParaRPr lang="en-US" sz="4500" b="1"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028700"/>
            <a:ext cx="16002000" cy="2667000"/>
            <a:chOff x="0" y="0"/>
            <a:chExt cx="3952468" cy="386602"/>
          </a:xfrm>
        </p:grpSpPr>
        <p:sp>
          <p:nvSpPr>
            <p:cNvPr id="3" name="Freeform 3"/>
            <p:cNvSpPr/>
            <p:nvPr/>
          </p:nvSpPr>
          <p:spPr>
            <a:xfrm>
              <a:off x="-5132" y="-4759"/>
              <a:ext cx="3962749" cy="391476"/>
            </a:xfrm>
            <a:custGeom>
              <a:avLst/>
              <a:gdLst/>
              <a:ahLst/>
              <a:cxnLst/>
              <a:rect l="l" t="t" r="r" b="b"/>
              <a:pathLst>
                <a:path w="3962749" h="391476">
                  <a:moveTo>
                    <a:pt x="6350" y="391361"/>
                  </a:moveTo>
                  <a:cubicBezTo>
                    <a:pt x="0" y="391477"/>
                    <a:pt x="20437" y="341135"/>
                    <a:pt x="22582" y="336305"/>
                  </a:cubicBezTo>
                  <a:cubicBezTo>
                    <a:pt x="40804" y="295284"/>
                    <a:pt x="62669" y="255714"/>
                    <a:pt x="85101" y="216858"/>
                  </a:cubicBezTo>
                  <a:cubicBezTo>
                    <a:pt x="107423" y="178197"/>
                    <a:pt x="130951" y="139128"/>
                    <a:pt x="157286" y="102991"/>
                  </a:cubicBezTo>
                  <a:cubicBezTo>
                    <a:pt x="161009" y="97882"/>
                    <a:pt x="183473" y="61647"/>
                    <a:pt x="196850" y="61405"/>
                  </a:cubicBezTo>
                  <a:cubicBezTo>
                    <a:pt x="521233" y="55531"/>
                    <a:pt x="845471" y="44469"/>
                    <a:pt x="1169704" y="33260"/>
                  </a:cubicBezTo>
                  <a:cubicBezTo>
                    <a:pt x="1675610" y="15770"/>
                    <a:pt x="2114478" y="0"/>
                    <a:pt x="2588664" y="6092"/>
                  </a:cubicBezTo>
                  <a:cubicBezTo>
                    <a:pt x="3044674" y="11580"/>
                    <a:pt x="3500293" y="20798"/>
                    <a:pt x="3956373" y="13899"/>
                  </a:cubicBezTo>
                  <a:cubicBezTo>
                    <a:pt x="3962749" y="13803"/>
                    <a:pt x="3942288" y="64121"/>
                    <a:pt x="3940141" y="68955"/>
                  </a:cubicBezTo>
                  <a:cubicBezTo>
                    <a:pt x="3921919" y="109976"/>
                    <a:pt x="3900054" y="149547"/>
                    <a:pt x="3877622" y="188402"/>
                  </a:cubicBezTo>
                  <a:cubicBezTo>
                    <a:pt x="3855300" y="227064"/>
                    <a:pt x="3831771" y="266133"/>
                    <a:pt x="3805438" y="302269"/>
                  </a:cubicBezTo>
                  <a:cubicBezTo>
                    <a:pt x="3801756" y="307321"/>
                    <a:pt x="3779221" y="343653"/>
                    <a:pt x="3765875" y="343855"/>
                  </a:cubicBezTo>
                  <a:cubicBezTo>
                    <a:pt x="3483809" y="348121"/>
                    <a:pt x="3201746" y="348049"/>
                    <a:pt x="2919677" y="344146"/>
                  </a:cubicBezTo>
                  <a:cubicBezTo>
                    <a:pt x="2484848" y="338130"/>
                    <a:pt x="2114478" y="331143"/>
                    <a:pt x="1714993" y="340936"/>
                  </a:cubicBezTo>
                  <a:cubicBezTo>
                    <a:pt x="1145324" y="353765"/>
                    <a:pt x="576087" y="381045"/>
                    <a:pt x="6350" y="391361"/>
                  </a:cubicBezTo>
                  <a:lnTo>
                    <a:pt x="6350" y="391361"/>
                  </a:lnTo>
                  <a:close/>
                </a:path>
              </a:pathLst>
            </a:custGeom>
            <a:solidFill>
              <a:srgbClr val="FFD352"/>
            </a:solidFill>
          </p:spPr>
        </p:sp>
      </p:grpSp>
      <p:grpSp>
        <p:nvGrpSpPr>
          <p:cNvPr id="4" name="Group 4"/>
          <p:cNvGrpSpPr/>
          <p:nvPr/>
        </p:nvGrpSpPr>
        <p:grpSpPr>
          <a:xfrm>
            <a:off x="5257801" y="4012302"/>
            <a:ext cx="7696200" cy="1850391"/>
            <a:chOff x="0" y="0"/>
            <a:chExt cx="8471392" cy="2599261"/>
          </a:xfrm>
        </p:grpSpPr>
        <p:sp>
          <p:nvSpPr>
            <p:cNvPr id="5" name="Freeform 5"/>
            <p:cNvSpPr/>
            <p:nvPr/>
          </p:nvSpPr>
          <p:spPr>
            <a:xfrm>
              <a:off x="0" y="-2540"/>
              <a:ext cx="8473932" cy="2599261"/>
            </a:xfrm>
            <a:custGeom>
              <a:avLst/>
              <a:gdLst/>
              <a:ahLst/>
              <a:cxnLst/>
              <a:rect l="l" t="t" r="r" b="b"/>
              <a:pathLst>
                <a:path w="8473932" h="2599261">
                  <a:moveTo>
                    <a:pt x="7968472" y="2577671"/>
                  </a:moveTo>
                  <a:cubicBezTo>
                    <a:pt x="7962122" y="2584021"/>
                    <a:pt x="7950691" y="2585291"/>
                    <a:pt x="7943072" y="2584021"/>
                  </a:cubicBezTo>
                  <a:cubicBezTo>
                    <a:pt x="7887191" y="2581481"/>
                    <a:pt x="7832582" y="2581481"/>
                    <a:pt x="7776702" y="2580211"/>
                  </a:cubicBezTo>
                  <a:cubicBezTo>
                    <a:pt x="7581122" y="2578941"/>
                    <a:pt x="7385541" y="2587831"/>
                    <a:pt x="7189962" y="2590371"/>
                  </a:cubicBezTo>
                  <a:cubicBezTo>
                    <a:pt x="7026132" y="2592911"/>
                    <a:pt x="6861032" y="2594181"/>
                    <a:pt x="6697202" y="2595451"/>
                  </a:cubicBezTo>
                  <a:cubicBezTo>
                    <a:pt x="4761161" y="2596721"/>
                    <a:pt x="2099482"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7875762" y="0"/>
                    <a:pt x="7983712" y="5080"/>
                  </a:cubicBezTo>
                  <a:cubicBezTo>
                    <a:pt x="8108172" y="11430"/>
                    <a:pt x="8244062" y="31750"/>
                    <a:pt x="8349472" y="102870"/>
                  </a:cubicBezTo>
                  <a:cubicBezTo>
                    <a:pt x="8388842" y="129540"/>
                    <a:pt x="8423132" y="163830"/>
                    <a:pt x="8443452" y="207010"/>
                  </a:cubicBezTo>
                  <a:cubicBezTo>
                    <a:pt x="8459962" y="241300"/>
                    <a:pt x="8463772" y="276860"/>
                    <a:pt x="8463772" y="314960"/>
                  </a:cubicBezTo>
                  <a:cubicBezTo>
                    <a:pt x="8461232" y="515620"/>
                    <a:pt x="8473932" y="1733121"/>
                    <a:pt x="8467582" y="1876631"/>
                  </a:cubicBezTo>
                  <a:cubicBezTo>
                    <a:pt x="8461232" y="1996011"/>
                    <a:pt x="8451072" y="2115391"/>
                    <a:pt x="8435832" y="2233501"/>
                  </a:cubicBezTo>
                  <a:cubicBezTo>
                    <a:pt x="8432022" y="2263981"/>
                    <a:pt x="8430752" y="2295731"/>
                    <a:pt x="8421862" y="2324941"/>
                  </a:cubicBezTo>
                  <a:cubicBezTo>
                    <a:pt x="8405352" y="2378281"/>
                    <a:pt x="8369792" y="2424001"/>
                    <a:pt x="8327882" y="2459561"/>
                  </a:cubicBezTo>
                  <a:cubicBezTo>
                    <a:pt x="8223742" y="2547191"/>
                    <a:pt x="8080232" y="2584021"/>
                    <a:pt x="7946882" y="2585291"/>
                  </a:cubicBezTo>
                  <a:cubicBezTo>
                    <a:pt x="7922752" y="2585291"/>
                    <a:pt x="7950692" y="2568781"/>
                    <a:pt x="7962122" y="2568781"/>
                  </a:cubicBezTo>
                  <a:cubicBezTo>
                    <a:pt x="8090392" y="2568781"/>
                    <a:pt x="8230092" y="2531951"/>
                    <a:pt x="8321532" y="2436701"/>
                  </a:cubicBezTo>
                  <a:cubicBezTo>
                    <a:pt x="8359632" y="2396061"/>
                    <a:pt x="8387572" y="2345261"/>
                    <a:pt x="8393922" y="2289381"/>
                  </a:cubicBezTo>
                  <a:cubicBezTo>
                    <a:pt x="8396462" y="2263981"/>
                    <a:pt x="8399002" y="2239851"/>
                    <a:pt x="8401542" y="2214451"/>
                  </a:cubicBezTo>
                  <a:cubicBezTo>
                    <a:pt x="8470122" y="1654381"/>
                    <a:pt x="8426942" y="382270"/>
                    <a:pt x="8426942" y="320040"/>
                  </a:cubicBezTo>
                  <a:cubicBezTo>
                    <a:pt x="8426942" y="275590"/>
                    <a:pt x="8419322" y="233680"/>
                    <a:pt x="8396462" y="195580"/>
                  </a:cubicBezTo>
                  <a:cubicBezTo>
                    <a:pt x="8371062" y="153670"/>
                    <a:pt x="8330422" y="121920"/>
                    <a:pt x="8287242" y="97790"/>
                  </a:cubicBezTo>
                  <a:cubicBezTo>
                    <a:pt x="8145002" y="19050"/>
                    <a:pt x="7977362" y="19050"/>
                    <a:pt x="7818612" y="20320"/>
                  </a:cubicBezTo>
                  <a:cubicBezTo>
                    <a:pt x="7648432"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050278" y="2581481"/>
                  </a:cubicBezTo>
                  <a:cubicBezTo>
                    <a:pt x="6480506" y="2580211"/>
                    <a:pt x="6811502" y="2578941"/>
                    <a:pt x="6996922" y="2577671"/>
                  </a:cubicBezTo>
                  <a:cubicBezTo>
                    <a:pt x="7117572" y="2576401"/>
                    <a:pt x="7238222" y="2575131"/>
                    <a:pt x="7358872" y="2571321"/>
                  </a:cubicBezTo>
                  <a:cubicBezTo>
                    <a:pt x="7560802" y="2563701"/>
                    <a:pt x="7764002" y="2559891"/>
                    <a:pt x="7965932" y="2567511"/>
                  </a:cubicBezTo>
                  <a:cubicBezTo>
                    <a:pt x="7974822" y="2568781"/>
                    <a:pt x="7973552" y="2572591"/>
                    <a:pt x="7968472" y="2577671"/>
                  </a:cubicBezTo>
                  <a:close/>
                </a:path>
              </a:pathLst>
            </a:custGeom>
            <a:solidFill>
              <a:srgbClr val="000000"/>
            </a:solidFill>
          </p:spPr>
        </p:sp>
      </p:grpSp>
      <p:pic>
        <p:nvPicPr>
          <p:cNvPr id="20" name="Picture 20"/>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337292">
            <a:off x="4215782" y="4349563"/>
            <a:ext cx="1577563" cy="843279"/>
          </a:xfrm>
          <a:prstGeom prst="rect">
            <a:avLst/>
          </a:prstGeom>
        </p:spPr>
      </p:pic>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283323" flipV="1">
            <a:off x="15740901" y="9022229"/>
            <a:ext cx="1741370" cy="528743"/>
          </a:xfrm>
          <a:prstGeom prst="rect">
            <a:avLst/>
          </a:prstGeom>
        </p:spPr>
      </p:pic>
      <p:sp>
        <p:nvSpPr>
          <p:cNvPr id="25" name="Rectangle 24"/>
          <p:cNvSpPr/>
          <p:nvPr/>
        </p:nvSpPr>
        <p:spPr>
          <a:xfrm>
            <a:off x="2286000" y="1445857"/>
            <a:ext cx="13502286" cy="1809213"/>
          </a:xfrm>
          <a:prstGeom prst="rect">
            <a:avLst/>
          </a:prstGeom>
        </p:spPr>
        <p:txBody>
          <a:bodyPr wrap="none">
            <a:spAutoFit/>
          </a:bodyPr>
          <a:lstStyle/>
          <a:p>
            <a:pPr algn="ctr">
              <a:lnSpc>
                <a:spcPts val="70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Việc nhà Đường công nhận chức </a:t>
            </a:r>
            <a:endParaRPr lang="nl-NL" sz="5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ts val="70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Tiết độ sứ cho Khúc Thừa Dụ thể hiện điều gì?</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6285409" y="4774106"/>
            <a:ext cx="6125395" cy="411395"/>
          </a:xfrm>
          <a:prstGeom prst="rect">
            <a:avLst/>
          </a:prstGeom>
        </p:spPr>
        <p:txBody>
          <a:bodyPr wrap="none">
            <a:spAutoFit/>
          </a:bodyPr>
          <a:lstStyle/>
          <a:p>
            <a:pPr algn="just">
              <a:lnSpc>
                <a:spcPts val="1800"/>
              </a:lnSpc>
              <a:spcBef>
                <a:spcPts val="800"/>
              </a:spcBef>
              <a:spcAft>
                <a:spcPts val="800"/>
              </a:spcAft>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Nhà Đường suy yếu.</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4"/>
          <p:cNvGrpSpPr/>
          <p:nvPr/>
        </p:nvGrpSpPr>
        <p:grpSpPr>
          <a:xfrm>
            <a:off x="1295400" y="6320641"/>
            <a:ext cx="16001999" cy="3000768"/>
            <a:chOff x="0" y="0"/>
            <a:chExt cx="8471392" cy="2599261"/>
          </a:xfrm>
        </p:grpSpPr>
        <p:sp>
          <p:nvSpPr>
            <p:cNvPr id="17" name="Freeform 5"/>
            <p:cNvSpPr/>
            <p:nvPr/>
          </p:nvSpPr>
          <p:spPr>
            <a:xfrm>
              <a:off x="0" y="-2540"/>
              <a:ext cx="8473932" cy="2599261"/>
            </a:xfrm>
            <a:custGeom>
              <a:avLst/>
              <a:gdLst/>
              <a:ahLst/>
              <a:cxnLst/>
              <a:rect l="l" t="t" r="r" b="b"/>
              <a:pathLst>
                <a:path w="8473932" h="2599261">
                  <a:moveTo>
                    <a:pt x="7968472" y="2577671"/>
                  </a:moveTo>
                  <a:cubicBezTo>
                    <a:pt x="7962122" y="2584021"/>
                    <a:pt x="7950691" y="2585291"/>
                    <a:pt x="7943072" y="2584021"/>
                  </a:cubicBezTo>
                  <a:cubicBezTo>
                    <a:pt x="7887191" y="2581481"/>
                    <a:pt x="7832582" y="2581481"/>
                    <a:pt x="7776702" y="2580211"/>
                  </a:cubicBezTo>
                  <a:cubicBezTo>
                    <a:pt x="7581122" y="2578941"/>
                    <a:pt x="7385541" y="2587831"/>
                    <a:pt x="7189962" y="2590371"/>
                  </a:cubicBezTo>
                  <a:cubicBezTo>
                    <a:pt x="7026132" y="2592911"/>
                    <a:pt x="6861032" y="2594181"/>
                    <a:pt x="6697202" y="2595451"/>
                  </a:cubicBezTo>
                  <a:cubicBezTo>
                    <a:pt x="4761161" y="2596721"/>
                    <a:pt x="2099482"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7875762" y="0"/>
                    <a:pt x="7983712" y="5080"/>
                  </a:cubicBezTo>
                  <a:cubicBezTo>
                    <a:pt x="8108172" y="11430"/>
                    <a:pt x="8244062" y="31750"/>
                    <a:pt x="8349472" y="102870"/>
                  </a:cubicBezTo>
                  <a:cubicBezTo>
                    <a:pt x="8388842" y="129540"/>
                    <a:pt x="8423132" y="163830"/>
                    <a:pt x="8443452" y="207010"/>
                  </a:cubicBezTo>
                  <a:cubicBezTo>
                    <a:pt x="8459962" y="241300"/>
                    <a:pt x="8463772" y="276860"/>
                    <a:pt x="8463772" y="314960"/>
                  </a:cubicBezTo>
                  <a:cubicBezTo>
                    <a:pt x="8461232" y="515620"/>
                    <a:pt x="8473932" y="1733121"/>
                    <a:pt x="8467582" y="1876631"/>
                  </a:cubicBezTo>
                  <a:cubicBezTo>
                    <a:pt x="8461232" y="1996011"/>
                    <a:pt x="8451072" y="2115391"/>
                    <a:pt x="8435832" y="2233501"/>
                  </a:cubicBezTo>
                  <a:cubicBezTo>
                    <a:pt x="8432022" y="2263981"/>
                    <a:pt x="8430752" y="2295731"/>
                    <a:pt x="8421862" y="2324941"/>
                  </a:cubicBezTo>
                  <a:cubicBezTo>
                    <a:pt x="8405352" y="2378281"/>
                    <a:pt x="8369792" y="2424001"/>
                    <a:pt x="8327882" y="2459561"/>
                  </a:cubicBezTo>
                  <a:cubicBezTo>
                    <a:pt x="8223742" y="2547191"/>
                    <a:pt x="8080232" y="2584021"/>
                    <a:pt x="7946882" y="2585291"/>
                  </a:cubicBezTo>
                  <a:cubicBezTo>
                    <a:pt x="7922752" y="2585291"/>
                    <a:pt x="7950692" y="2568781"/>
                    <a:pt x="7962122" y="2568781"/>
                  </a:cubicBezTo>
                  <a:cubicBezTo>
                    <a:pt x="8090392" y="2568781"/>
                    <a:pt x="8230092" y="2531951"/>
                    <a:pt x="8321532" y="2436701"/>
                  </a:cubicBezTo>
                  <a:cubicBezTo>
                    <a:pt x="8359632" y="2396061"/>
                    <a:pt x="8387572" y="2345261"/>
                    <a:pt x="8393922" y="2289381"/>
                  </a:cubicBezTo>
                  <a:cubicBezTo>
                    <a:pt x="8396462" y="2263981"/>
                    <a:pt x="8399002" y="2239851"/>
                    <a:pt x="8401542" y="2214451"/>
                  </a:cubicBezTo>
                  <a:cubicBezTo>
                    <a:pt x="8470122" y="1654381"/>
                    <a:pt x="8426942" y="382270"/>
                    <a:pt x="8426942" y="320040"/>
                  </a:cubicBezTo>
                  <a:cubicBezTo>
                    <a:pt x="8426942" y="275590"/>
                    <a:pt x="8419322" y="233680"/>
                    <a:pt x="8396462" y="195580"/>
                  </a:cubicBezTo>
                  <a:cubicBezTo>
                    <a:pt x="8371062" y="153670"/>
                    <a:pt x="8330422" y="121920"/>
                    <a:pt x="8287242" y="97790"/>
                  </a:cubicBezTo>
                  <a:cubicBezTo>
                    <a:pt x="8145002" y="19050"/>
                    <a:pt x="7977362" y="19050"/>
                    <a:pt x="7818612" y="20320"/>
                  </a:cubicBezTo>
                  <a:cubicBezTo>
                    <a:pt x="7648432"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050278" y="2581481"/>
                  </a:cubicBezTo>
                  <a:cubicBezTo>
                    <a:pt x="6480506" y="2580211"/>
                    <a:pt x="6811502" y="2578941"/>
                    <a:pt x="6996922" y="2577671"/>
                  </a:cubicBezTo>
                  <a:cubicBezTo>
                    <a:pt x="7117572" y="2576401"/>
                    <a:pt x="7238222" y="2575131"/>
                    <a:pt x="7358872" y="2571321"/>
                  </a:cubicBezTo>
                  <a:cubicBezTo>
                    <a:pt x="7560802" y="2563701"/>
                    <a:pt x="7764002" y="2559891"/>
                    <a:pt x="7965932" y="2567511"/>
                  </a:cubicBezTo>
                  <a:cubicBezTo>
                    <a:pt x="7974822" y="2568781"/>
                    <a:pt x="7973552" y="2572591"/>
                    <a:pt x="7968472" y="2577671"/>
                  </a:cubicBezTo>
                  <a:close/>
                </a:path>
              </a:pathLst>
            </a:custGeom>
            <a:solidFill>
              <a:srgbClr val="000000"/>
            </a:solidFill>
          </p:spPr>
        </p:sp>
      </p:grpSp>
      <p:sp>
        <p:nvSpPr>
          <p:cNvPr id="18" name="Rectangle 17"/>
          <p:cNvSpPr/>
          <p:nvPr/>
        </p:nvSpPr>
        <p:spPr>
          <a:xfrm>
            <a:off x="1715084" y="6426581"/>
            <a:ext cx="15167428" cy="2785378"/>
          </a:xfrm>
          <a:prstGeom prst="rect">
            <a:avLst/>
          </a:prstGeom>
        </p:spPr>
        <p:txBody>
          <a:bodyPr wrap="square">
            <a:spAutoFit/>
          </a:bodyPr>
          <a:lstStyle/>
          <a:p>
            <a:pPr algn="just">
              <a:lnSpc>
                <a:spcPts val="7000"/>
              </a:lnSpc>
            </a:pPr>
            <a:r>
              <a:rPr lang="en-US" sz="5000" dirty="0">
                <a:solidFill>
                  <a:srgbClr val="000000"/>
                </a:solidFill>
                <a:ea typeface="Calibri" panose="020F0502020204030204" pitchFamily="34" charset="0"/>
                <a:cs typeface="Arial" panose="020B0604020202020204" pitchFamily="34" charset="0"/>
              </a:rPr>
              <a:t>T</a:t>
            </a:r>
            <a:r>
              <a:rPr lang="vi-VN" sz="5000" dirty="0">
                <a:solidFill>
                  <a:srgbClr val="000000"/>
                </a:solidFill>
                <a:ea typeface="Calibri" panose="020F0502020204030204" pitchFamily="34" charset="0"/>
                <a:cs typeface="Arial" panose="020B0604020202020204" pitchFamily="34" charset="0"/>
              </a:rPr>
              <a:t>hực hiện một cuộc cướp chính quyền một cách khéo léo, đẩy nhà Đường vào thế đã rồi - buộc phải công nhận chính quyền tự chủ của người Việt.</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92282" y="9258300"/>
            <a:ext cx="19472564" cy="1548245"/>
          </a:xfrm>
          <a:prstGeom prst="rect">
            <a:avLst/>
          </a:prstGeom>
          <a:solidFill>
            <a:srgbClr val="F1CA00"/>
          </a:solidFill>
        </p:spPr>
      </p:sp>
      <p:sp>
        <p:nvSpPr>
          <p:cNvPr id="8" name="TextBox 8"/>
          <p:cNvSpPr txBox="1"/>
          <p:nvPr/>
        </p:nvSpPr>
        <p:spPr>
          <a:xfrm>
            <a:off x="1066800" y="2552700"/>
            <a:ext cx="8991600" cy="4488180"/>
          </a:xfrm>
          <a:prstGeom prst="rect">
            <a:avLst/>
          </a:prstGeom>
        </p:spPr>
        <p:txBody>
          <a:bodyPr wrap="square" lIns="0" tIns="0" rIns="0" bIns="0" rtlCol="0" anchor="t">
            <a:spAutoFit/>
          </a:bodyPr>
          <a:lstStyle/>
          <a:p>
            <a:pPr algn="just">
              <a:lnSpc>
                <a:spcPts val="7000"/>
              </a:lnSpc>
            </a:pPr>
            <a:r>
              <a:rPr lang="en-US" sz="5000" spc="54" dirty="0">
                <a:solidFill>
                  <a:srgbClr val="002060"/>
                </a:solidFill>
                <a:latin typeface="Arial" panose="020B0604020202020204" pitchFamily="34" charset="0"/>
                <a:cs typeface="Arial" panose="020B0604020202020204" pitchFamily="34" charset="0"/>
              </a:rPr>
              <a:t>Năm 907, Khúc Thừa Dụ mất, con trai là Khúc Hạo lên thay. Trong 10 năm (907-917), chính quyền Khúc Hạo đã tiến hành nhiều cải cách tiến bộ.</a:t>
            </a:r>
            <a:endParaRPr lang="en-US" sz="5000" spc="54" dirty="0">
              <a:solidFill>
                <a:srgbClr val="002060"/>
              </a:solidFill>
              <a:latin typeface="Arial" panose="020B0604020202020204" pitchFamily="34" charset="0"/>
              <a:cs typeface="Arial" panose="020B0604020202020204" pitchFamily="34" charset="0"/>
            </a:endParaRPr>
          </a:p>
        </p:txBody>
      </p:sp>
      <p:pic>
        <p:nvPicPr>
          <p:cNvPr id="1026" name="Picture 2" descr="Khúc Hạo và cuộc cải cách đầu tiên trong lịch sử nước Việt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44200" y="876300"/>
            <a:ext cx="6781800" cy="838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0744200" y="9410700"/>
            <a:ext cx="6781800" cy="784830"/>
          </a:xfrm>
          <a:prstGeom prst="rect">
            <a:avLst/>
          </a:prstGeom>
        </p:spPr>
        <p:txBody>
          <a:bodyPr wrap="square">
            <a:spAutoFit/>
          </a:bodyPr>
          <a:lstStyle/>
          <a:p>
            <a:pPr algn="ctr"/>
            <a:r>
              <a:rPr lang="en-US" sz="4500" b="1" spc="54" dirty="0">
                <a:solidFill>
                  <a:srgbClr val="002060"/>
                </a:solidFill>
                <a:latin typeface="Arial" panose="020B0604020202020204" pitchFamily="34" charset="0"/>
                <a:cs typeface="Arial" panose="020B0604020202020204" pitchFamily="34" charset="0"/>
              </a:rPr>
              <a:t>Khúc Hạo</a:t>
            </a:r>
            <a:endParaRPr lang="en-US" sz="4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7594</Words>
  <Application>WPS Presentation</Application>
  <PresentationFormat>Custom</PresentationFormat>
  <Paragraphs>290</Paragraphs>
  <Slides>43</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43</vt:i4>
      </vt:variant>
    </vt:vector>
  </HeadingPairs>
  <TitlesOfParts>
    <vt:vector size="52" baseType="lpstr">
      <vt:lpstr>Arial</vt:lpstr>
      <vt:lpstr>SimSun</vt:lpstr>
      <vt:lpstr>Wingdings</vt:lpstr>
      <vt:lpstr>Times New Roman</vt:lpstr>
      <vt:lpstr>Calibri</vt:lpstr>
      <vt:lpstr>Microsoft YaHei</vt:lpstr>
      <vt:lpstr>Arial Unicode MS</vt:lpstr>
      <vt:lpstr>Public Sans</vt:lpstr>
      <vt:lpstr>Office Theme</vt:lpstr>
      <vt:lpstr>PowerPoint 演示文稿</vt:lpstr>
      <vt:lpstr>PowerPoint 演示文稿</vt:lpstr>
      <vt:lpstr>Trò chơi ô chữ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Laptop Tien Manh</cp:lastModifiedBy>
  <cp:revision>66</cp:revision>
  <dcterms:created xsi:type="dcterms:W3CDTF">2006-08-16T00:00:00Z</dcterms:created>
  <dcterms:modified xsi:type="dcterms:W3CDTF">2023-04-05T08:23:59Z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6B6ABA0EA3E24ED8863C4C35751B292C</vt:lpwstr>
  </property>
  <property fmtid="{D5CDD505-2E9C-101B-9397-08002B2CF9AE}" pid="3" name="KSOProductBuildVer">
    <vt:lpwstr>1033-11.2.0.11516</vt:lpwstr>
  </property>
</Properties>
</file>