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8" r:id="rId2"/>
    <p:sldId id="309" r:id="rId3"/>
    <p:sldId id="307" r:id="rId4"/>
    <p:sldId id="260" r:id="rId5"/>
    <p:sldId id="414" r:id="rId6"/>
    <p:sldId id="415" r:id="rId7"/>
    <p:sldId id="417" r:id="rId8"/>
    <p:sldId id="301" r:id="rId9"/>
  </p:sldIdLst>
  <p:sldSz cx="12192000" cy="6858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FFFF"/>
    <a:srgbClr val="D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000" autoAdjust="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F7ABC-FA61-493B-933A-9E8E07AC9E75}" type="datetimeFigureOut">
              <a:rPr lang="en-US" smtClean="0"/>
              <a:t>10-09-23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D42EC-BCFF-4C52-8ADB-308E6260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3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1CBD9-42FB-4BEE-83FA-45733E6A025F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71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F5B2-66AE-4F5F-8104-A5F009481141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EA3E0-12C0-4AD9-A46B-504ACAA43F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7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69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95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15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15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091E4-E8B8-4FBD-8FD9-BAB89DA42990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2460E-E8D5-4F11-BEE6-823D7DCE05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0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4C25E-7E72-4171-9677-B181AF96B47F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1F691-47F3-434F-94BE-D233C8D0EC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03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20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6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F5B2-66AE-4F5F-8104-A5F009481141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EA3E0-12C0-4AD9-A46B-504ACAA43F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41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50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44166-4C59-47CA-BFBF-835A55AA18D8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F49B0-1D41-4749-9BFE-44859460C5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537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97EE9-8EDE-4760-9CEB-E6996874A82F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49F3D-D4AB-445B-8956-893B9CF92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486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B573F-C71F-414A-8E39-9E3071C010CC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49734-C007-4A40-8225-48606BF9F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532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5EB40-4EDB-47FE-B17F-EB8BE1263CCD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E302D-5F04-4566-AA79-BB280605A3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2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F5B2-66AE-4F5F-8104-A5F009481141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EA3E0-12C0-4AD9-A46B-504ACAA43F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0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E56E-1318-4B7E-BF30-B047F75E5CF3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99B53-BE98-4495-9D24-228228697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7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E56E-1318-4B7E-BF30-B047F75E5CF3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99B53-BE98-4495-9D24-228228697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5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E56E-1318-4B7E-BF30-B047F75E5CF3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99B53-BE98-4495-9D24-228228697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3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6EFC3-DAD3-4C98-984D-283A9CF42747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9C77F-E4A7-45A3-AF42-04E7E70CD7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6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6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824902-4A5F-4767-BE61-1EE1BD7BA5F3}" type="datetimeFigureOut">
              <a:rPr lang="en-US"/>
              <a:pPr>
                <a:defRPr/>
              </a:pPr>
              <a:t>10-09-23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597CE26-D414-4573-8F56-ED44CF4651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0" r:id="rId3"/>
    <p:sldLayoutId id="2147483650" r:id="rId4"/>
    <p:sldLayoutId id="2147483672" r:id="rId5"/>
    <p:sldLayoutId id="2147483662" r:id="rId6"/>
    <p:sldLayoutId id="2147483651" r:id="rId7"/>
    <p:sldLayoutId id="2147483652" r:id="rId8"/>
    <p:sldLayoutId id="2147483669" r:id="rId9"/>
    <p:sldLayoutId id="2147483668" r:id="rId10"/>
    <p:sldLayoutId id="2147483667" r:id="rId11"/>
    <p:sldLayoutId id="2147483666" r:id="rId12"/>
    <p:sldLayoutId id="2147483665" r:id="rId13"/>
    <p:sldLayoutId id="2147483664" r:id="rId14"/>
    <p:sldLayoutId id="2147483663" r:id="rId15"/>
    <p:sldLayoutId id="2147483653" r:id="rId16"/>
    <p:sldLayoutId id="2147483654" r:id="rId17"/>
    <p:sldLayoutId id="2147483655" r:id="rId18"/>
    <p:sldLayoutId id="2147483661" r:id="rId19"/>
    <p:sldLayoutId id="2147483660" r:id="rId20"/>
    <p:sldLayoutId id="2147483656" r:id="rId21"/>
    <p:sldLayoutId id="2147483657" r:id="rId22"/>
    <p:sldLayoutId id="2147483658" r:id="rId23"/>
    <p:sldLayoutId id="2147483659" r:id="rId2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554353" y="2278010"/>
            <a:ext cx="10779953" cy="579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 11: CĂN BẬC BA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3975349" y="4853460"/>
            <a:ext cx="5187639" cy="618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SG" altLang="en-US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Giáo</a:t>
            </a:r>
            <a:r>
              <a:rPr lang="en-SG" altLang="en-US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altLang="en-US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viên</a:t>
            </a:r>
            <a:r>
              <a:rPr lang="en-SG" altLang="en-US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altLang="en-US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SG" altLang="en-US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Lương</a:t>
            </a:r>
            <a:r>
              <a:rPr lang="en-SG" altLang="en-US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altLang="en-US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Thị</a:t>
            </a:r>
            <a:r>
              <a:rPr lang="en-SG" altLang="en-US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Thu </a:t>
            </a:r>
            <a:r>
              <a:rPr lang="en-SG" altLang="en-US" sz="2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Hiền</a:t>
            </a:r>
            <a:endParaRPr lang="vi-VN" altLang="en-US" sz="2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8397261" y="245247"/>
            <a:ext cx="1612942" cy="618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ĐẠI SỐ 9</a:t>
            </a:r>
            <a:endParaRPr lang="vi-VN" altLang="en-US" sz="2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E85213-6EF5-43DE-B73E-7789E6100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767806"/>
            <a:ext cx="7924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948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9">
            <a:extLst>
              <a:ext uri="{FF2B5EF4-FFF2-40B4-BE49-F238E27FC236}">
                <a16:creationId xmlns:a16="http://schemas.microsoft.com/office/drawing/2014/main" id="{B73DB366-F70F-4873-A6D8-D544024CD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38803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4101" name="Rectangle 10">
            <a:extLst>
              <a:ext uri="{FF2B5EF4-FFF2-40B4-BE49-F238E27FC236}">
                <a16:creationId xmlns:a16="http://schemas.microsoft.com/office/drawing/2014/main" id="{C76A0DCF-5C16-48A9-9728-7FD984D5B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38803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4102" name="Rectangle 11">
            <a:extLst>
              <a:ext uri="{FF2B5EF4-FFF2-40B4-BE49-F238E27FC236}">
                <a16:creationId xmlns:a16="http://schemas.microsoft.com/office/drawing/2014/main" id="{911EE7D9-5202-4D70-AD19-9B2FA7FFB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914978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4103" name="Rectangle 12">
            <a:extLst>
              <a:ext uri="{FF2B5EF4-FFF2-40B4-BE49-F238E27FC236}">
                <a16:creationId xmlns:a16="http://schemas.microsoft.com/office/drawing/2014/main" id="{5699A669-F0C6-4B2E-BDE5-EDC66CB63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9753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4104" name="Rectangle 13">
            <a:extLst>
              <a:ext uri="{FF2B5EF4-FFF2-40B4-BE49-F238E27FC236}">
                <a16:creationId xmlns:a16="http://schemas.microsoft.com/office/drawing/2014/main" id="{1AF83B67-5650-4395-B1FA-0B6EF204D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24515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4105" name="Rectangle 14">
            <a:extLst>
              <a:ext uri="{FF2B5EF4-FFF2-40B4-BE49-F238E27FC236}">
                <a16:creationId xmlns:a16="http://schemas.microsoft.com/office/drawing/2014/main" id="{F3B2CE53-CA01-4E05-9B15-BEF28EDD3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24515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4106" name="Rectangle 15">
            <a:extLst>
              <a:ext uri="{FF2B5EF4-FFF2-40B4-BE49-F238E27FC236}">
                <a16:creationId xmlns:a16="http://schemas.microsoft.com/office/drawing/2014/main" id="{BBA6AA4E-7908-42A8-92F5-9F0BA537C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24515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4107" name="Rectangle 16">
            <a:extLst>
              <a:ext uri="{FF2B5EF4-FFF2-40B4-BE49-F238E27FC236}">
                <a16:creationId xmlns:a16="http://schemas.microsoft.com/office/drawing/2014/main" id="{51BFAB74-8254-46B7-847C-7D53DE7FF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24515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5699BBD3-41A7-4CCD-8AC4-5500EC91B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353" y="-88871"/>
            <a:ext cx="10779953" cy="579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 11: CĂN BẬC BA</a:t>
            </a:r>
            <a:endParaRPr lang="en-US" sz="24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934CFBA2-D971-473F-BEB2-171BF3D35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453" y="1227513"/>
            <a:ext cx="6781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niệm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c</a:t>
            </a:r>
            <a:r>
              <a:rPr lang="vi-VN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n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ba</a:t>
            </a:r>
            <a:endParaRPr lang="en-US" altLang="en-US" sz="36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5AD50ACF-6AC9-412F-8E41-F02DEDE6C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252" y="2065713"/>
            <a:ext cx="5749233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ng</a:t>
            </a:r>
            <a:r>
              <a:rPr lang="vi-VN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ời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thợ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thùng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</a:t>
            </a:r>
            <a:r>
              <a:rPr lang="vi-VN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ng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chứa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úng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64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lít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n</a:t>
            </a:r>
            <a:r>
              <a:rPr lang="vi-VN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ớc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ng</a:t>
            </a:r>
            <a:r>
              <a:rPr lang="vi-VN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ời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thợ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ó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phải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chọn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ộ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dài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cạnh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thùng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bao 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êximét</a:t>
            </a:r>
            <a:endParaRPr lang="en-US" altLang="en-US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en-US" altLang="en-US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en-US" altLang="en-US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497B42-84A1-4829-8D8B-5F3B6E6C0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7603" y="1337498"/>
            <a:ext cx="3510396" cy="3364509"/>
          </a:xfrm>
          <a:prstGeom prst="rect">
            <a:avLst/>
          </a:prstGeom>
          <a:solidFill>
            <a:srgbClr val="006600"/>
          </a:solidFill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DC888DB-1878-4FB9-A00C-A816F7722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Bài  giải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07D28DD-B115-4EB8-B578-DFD9332CF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5105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		Gọi 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(dm)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ộ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dài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cạnh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thùng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</a:t>
            </a:r>
            <a:r>
              <a:rPr lang="vi-VN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ng. Theo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ra ta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endParaRPr lang="en-US" altLang="en-US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31A42438-5AB9-4D4B-A92D-E4FC27084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494887"/>
              </p:ext>
            </p:extLst>
          </p:nvPr>
        </p:nvGraphicFramePr>
        <p:xfrm>
          <a:off x="1742440" y="2362200"/>
          <a:ext cx="2057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3169" imgH="431613" progId="Equation.DSMT4">
                  <p:embed/>
                </p:oleObj>
              </mc:Choice>
              <mc:Fallback>
                <p:oleObj name="Equation" r:id="rId2" imgW="533169" imgH="431613" progId="Equation.DSMT4">
                  <p:embed/>
                  <p:pic>
                    <p:nvPicPr>
                      <p:cNvPr id="10244" name="Object 4">
                        <a:extLst>
                          <a:ext uri="{FF2B5EF4-FFF2-40B4-BE49-F238E27FC236}">
                            <a16:creationId xmlns:a16="http://schemas.microsoft.com/office/drawing/2014/main" id="{E81917D6-A346-4801-B335-E817D2AB4A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2440" y="2362200"/>
                        <a:ext cx="20574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6">
            <a:extLst>
              <a:ext uri="{FF2B5EF4-FFF2-40B4-BE49-F238E27FC236}">
                <a16:creationId xmlns:a16="http://schemas.microsoft.com/office/drawing/2014/main" id="{B6B9CF20-C6DB-4194-8A7F-C18C1FE4A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840" y="316865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(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  <a:r>
              <a:rPr lang="en-US" altLang="en-US" sz="3600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= 64 )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4CC31E7A-1A6E-4EA4-A6C2-CA44BE687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00" y="4096742"/>
            <a:ext cx="8077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ộ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dài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thùng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4dm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ó 4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= 64 ng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ời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ta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4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c</a:t>
            </a: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n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64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2391297-FE8B-4955-8DA6-6592A818E2A3}"/>
              </a:ext>
            </a:extLst>
          </p:cNvPr>
          <p:cNvGrpSpPr/>
          <p:nvPr/>
        </p:nvGrpSpPr>
        <p:grpSpPr>
          <a:xfrm>
            <a:off x="6636964" y="679945"/>
            <a:ext cx="3510396" cy="3364509"/>
            <a:chOff x="8420678" y="1299566"/>
            <a:chExt cx="3510396" cy="3364509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B5F45B84-908E-48F2-83C9-BB4E961DC5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20678" y="1299566"/>
              <a:ext cx="3510396" cy="3364509"/>
            </a:xfrm>
            <a:prstGeom prst="rect">
              <a:avLst/>
            </a:prstGeom>
            <a:solidFill>
              <a:srgbClr val="006600"/>
            </a:solidFill>
          </p:spPr>
        </p:pic>
        <p:sp>
          <p:nvSpPr>
            <p:cNvPr id="26" name="Text Box 25">
              <a:extLst>
                <a:ext uri="{FF2B5EF4-FFF2-40B4-BE49-F238E27FC236}">
                  <a16:creationId xmlns:a16="http://schemas.microsoft.com/office/drawing/2014/main" id="{0C0AF11F-9556-4D8C-8718-78B6383C6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80576" y="1774825"/>
              <a:ext cx="990600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4000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>
            <a:extLst>
              <a:ext uri="{FF2B5EF4-FFF2-40B4-BE49-F238E27FC236}">
                <a16:creationId xmlns:a16="http://schemas.microsoft.com/office/drawing/2014/main" id="{4FF9829E-2619-4D67-9F59-4F47B3A28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00107"/>
            <a:ext cx="342392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u="sng" dirty="0">
                <a:latin typeface="Times New Roman" panose="02020603050405020304" pitchFamily="18" charset="0"/>
              </a:rPr>
              <a:t>1.Định </a:t>
            </a:r>
            <a:r>
              <a:rPr lang="en-US" altLang="en-US" sz="4000" u="sng" dirty="0" err="1">
                <a:latin typeface="Times New Roman" panose="02020603050405020304" pitchFamily="18" charset="0"/>
              </a:rPr>
              <a:t>nghĩa</a:t>
            </a:r>
            <a:r>
              <a:rPr lang="en-US" altLang="en-US" sz="4000" u="sng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57C286FB-B06C-482F-BDE5-A9BC6BA91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119153"/>
            <a:ext cx="739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</a:rPr>
              <a:t>Ví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dụ</a:t>
            </a:r>
            <a:r>
              <a:rPr lang="en-US" altLang="en-US" dirty="0">
                <a:latin typeface="Times New Roman" panose="02020603050405020304" pitchFamily="18" charset="0"/>
              </a:rPr>
              <a:t>: 2 </a:t>
            </a:r>
            <a:r>
              <a:rPr lang="en-US" altLang="en-US" dirty="0" err="1"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</a:rPr>
              <a:t> c</a:t>
            </a:r>
            <a:r>
              <a:rPr lang="vi-VN" altLang="en-US" dirty="0">
                <a:latin typeface="Times New Roman" panose="02020603050405020304" pitchFamily="18" charset="0"/>
              </a:rPr>
              <a:t>ă</a:t>
            </a:r>
            <a:r>
              <a:rPr lang="en-US" altLang="en-US" dirty="0">
                <a:latin typeface="Times New Roman" panose="02020603050405020304" pitchFamily="18" charset="0"/>
              </a:rPr>
              <a:t>n </a:t>
            </a:r>
            <a:r>
              <a:rPr lang="en-US" altLang="en-US" dirty="0" err="1">
                <a:latin typeface="Times New Roman" panose="02020603050405020304" pitchFamily="18" charset="0"/>
              </a:rPr>
              <a:t>bậc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ba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</a:rPr>
              <a:t> 8 </a:t>
            </a:r>
            <a:r>
              <a:rPr lang="en-US" altLang="en-US" dirty="0" err="1">
                <a:latin typeface="Times New Roman" panose="02020603050405020304" pitchFamily="18" charset="0"/>
              </a:rPr>
              <a:t>vì</a:t>
            </a:r>
            <a:r>
              <a:rPr lang="en-US" altLang="en-US" dirty="0">
                <a:latin typeface="Times New Roman" panose="02020603050405020304" pitchFamily="18" charset="0"/>
              </a:rPr>
              <a:t> 2</a:t>
            </a:r>
            <a:r>
              <a:rPr lang="en-US" altLang="en-US" baseline="30000" dirty="0">
                <a:latin typeface="Times New Roman" panose="02020603050405020304" pitchFamily="18" charset="0"/>
              </a:rPr>
              <a:t>3 </a:t>
            </a:r>
            <a:r>
              <a:rPr lang="en-US" altLang="en-US" dirty="0">
                <a:latin typeface="Times New Roman" panose="02020603050405020304" pitchFamily="18" charset="0"/>
              </a:rPr>
              <a:t>= 8	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3E23737D-783E-489A-BF65-F7BDE3C3A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709988"/>
            <a:ext cx="7391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</a:rPr>
              <a:t>Vậy</a:t>
            </a:r>
            <a:r>
              <a:rPr lang="en-US" altLang="en-US" sz="2800" dirty="0">
                <a:latin typeface="Times New Roman" panose="02020603050405020304" pitchFamily="18" charset="0"/>
              </a:rPr>
              <a:t>: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Mỗi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>
                <a:latin typeface="Times New Roman" panose="02020603050405020304" pitchFamily="18" charset="0"/>
              </a:rPr>
              <a:t>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</a:rPr>
              <a:t>đ</a:t>
            </a:r>
            <a:r>
              <a:rPr lang="en-US" altLang="en-US" sz="2800" dirty="0" err="1">
                <a:latin typeface="Times New Roman" panose="02020603050405020304" pitchFamily="18" charset="0"/>
              </a:rPr>
              <a:t>ều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duy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nhất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</a:rPr>
              <a:t> c</a:t>
            </a:r>
            <a:r>
              <a:rPr lang="vi-VN" altLang="en-US" sz="2800" dirty="0">
                <a:latin typeface="Times New Roman" panose="02020603050405020304" pitchFamily="18" charset="0"/>
              </a:rPr>
              <a:t>ă</a:t>
            </a:r>
            <a:r>
              <a:rPr lang="en-US" altLang="en-US" sz="2800" dirty="0">
                <a:latin typeface="Times New Roman" panose="02020603050405020304" pitchFamily="18" charset="0"/>
              </a:rPr>
              <a:t>n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bậc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ba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AEFFDB56-2F76-4644-9598-911E75759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" y="4721385"/>
            <a:ext cx="807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C</a:t>
            </a:r>
            <a:r>
              <a:rPr lang="vi-VN" altLang="en-US" sz="2800" dirty="0">
                <a:latin typeface="Times New Roman" panose="02020603050405020304" pitchFamily="18" charset="0"/>
              </a:rPr>
              <a:t>ă</a:t>
            </a:r>
            <a:r>
              <a:rPr lang="en-US" altLang="en-US" sz="2800" dirty="0">
                <a:latin typeface="Times New Roman" panose="02020603050405020304" pitchFamily="18" charset="0"/>
              </a:rPr>
              <a:t>n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bậc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>
                <a:latin typeface="Times New Roman" panose="02020603050405020304" pitchFamily="18" charset="0"/>
              </a:rPr>
              <a:t>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Kí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hiệu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id="{52D5EC9F-D05B-403C-A231-238DDE4AB2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587616"/>
              </p:ext>
            </p:extLst>
          </p:nvPr>
        </p:nvGraphicFramePr>
        <p:xfrm>
          <a:off x="4876800" y="4424522"/>
          <a:ext cx="12192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300" imgH="228600" progId="Equation.DSMT4">
                  <p:embed/>
                </p:oleObj>
              </mc:Choice>
              <mc:Fallback>
                <p:oleObj name="Equation" r:id="rId2" imgW="241300" imgH="228600" progId="Equation.DSMT4">
                  <p:embed/>
                  <p:pic>
                    <p:nvPicPr>
                      <p:cNvPr id="12297" name="Object 9">
                        <a:extLst>
                          <a:ext uri="{FF2B5EF4-FFF2-40B4-BE49-F238E27FC236}">
                            <a16:creationId xmlns:a16="http://schemas.microsoft.com/office/drawing/2014/main" id="{2A5AE173-1E5E-42B2-9491-B27C85876C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424522"/>
                        <a:ext cx="121920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0">
            <a:extLst>
              <a:ext uri="{FF2B5EF4-FFF2-40B4-BE49-F238E27FC236}">
                <a16:creationId xmlns:a16="http://schemas.microsoft.com/office/drawing/2014/main" id="{8E68A6C0-2AB5-436F-9AE2-622412A8A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5560" y="2833687"/>
            <a:ext cx="7543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- 5 </a:t>
            </a:r>
            <a:r>
              <a:rPr lang="en-US" altLang="en-US" dirty="0" err="1"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</a:rPr>
              <a:t> c</a:t>
            </a:r>
            <a:r>
              <a:rPr lang="vi-VN" altLang="en-US" dirty="0">
                <a:latin typeface="Times New Roman" panose="02020603050405020304" pitchFamily="18" charset="0"/>
              </a:rPr>
              <a:t>ă</a:t>
            </a:r>
            <a:r>
              <a:rPr lang="en-US" altLang="en-US" dirty="0">
                <a:latin typeface="Times New Roman" panose="02020603050405020304" pitchFamily="18" charset="0"/>
              </a:rPr>
              <a:t>n </a:t>
            </a:r>
            <a:r>
              <a:rPr lang="en-US" altLang="en-US" dirty="0" err="1">
                <a:latin typeface="Times New Roman" panose="02020603050405020304" pitchFamily="18" charset="0"/>
              </a:rPr>
              <a:t>bậc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ba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</a:rPr>
              <a:t> – 125 </a:t>
            </a:r>
            <a:r>
              <a:rPr lang="en-US" altLang="en-US" dirty="0" err="1">
                <a:latin typeface="Times New Roman" panose="02020603050405020304" pitchFamily="18" charset="0"/>
              </a:rPr>
              <a:t>vì</a:t>
            </a:r>
            <a:r>
              <a:rPr lang="en-US" altLang="en-US" dirty="0">
                <a:latin typeface="Times New Roman" panose="02020603050405020304" pitchFamily="18" charset="0"/>
              </a:rPr>
              <a:t>           = -125</a:t>
            </a:r>
          </a:p>
        </p:txBody>
      </p:sp>
      <p:graphicFrame>
        <p:nvGraphicFramePr>
          <p:cNvPr id="11" name="Object 11">
            <a:extLst>
              <a:ext uri="{FF2B5EF4-FFF2-40B4-BE49-F238E27FC236}">
                <a16:creationId xmlns:a16="http://schemas.microsoft.com/office/drawing/2014/main" id="{AB04E450-3F82-4A29-9F8C-4F1F03E255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020311"/>
              </p:ext>
            </p:extLst>
          </p:nvPr>
        </p:nvGraphicFramePr>
        <p:xfrm>
          <a:off x="6243320" y="2700655"/>
          <a:ext cx="1066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8300" imgH="241300" progId="Equation.3">
                  <p:embed/>
                </p:oleObj>
              </mc:Choice>
              <mc:Fallback>
                <p:oleObj name="Equation" r:id="rId4" imgW="368300" imgH="241300" progId="Equation.3">
                  <p:embed/>
                  <p:pic>
                    <p:nvPicPr>
                      <p:cNvPr id="12299" name="Object 11">
                        <a:extLst>
                          <a:ext uri="{FF2B5EF4-FFF2-40B4-BE49-F238E27FC236}">
                            <a16:creationId xmlns:a16="http://schemas.microsoft.com/office/drawing/2014/main" id="{522045B7-F52A-426E-AC43-EA54170966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3320" y="2700655"/>
                        <a:ext cx="10668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2">
            <a:extLst>
              <a:ext uri="{FF2B5EF4-FFF2-40B4-BE49-F238E27FC236}">
                <a16:creationId xmlns:a16="http://schemas.microsoft.com/office/drawing/2014/main" id="{C9188F0A-53AA-404C-86F8-07A62136E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" y="1087912"/>
            <a:ext cx="7696200" cy="762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vi-VN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n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x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 x</a:t>
            </a:r>
            <a: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= a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>
            <a:extLst>
              <a:ext uri="{FF2B5EF4-FFF2-40B4-BE49-F238E27FC236}">
                <a16:creationId xmlns:a16="http://schemas.microsoft.com/office/drawing/2014/main" id="{257807E3-4318-41D4-9474-70FA8413E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480" y="106680"/>
            <a:ext cx="312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6916602-982F-492C-9F45-6820BE335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080" y="106680"/>
            <a:ext cx="685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?1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5AC3F473-B45D-4C44-B891-80407954E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880" y="106680"/>
            <a:ext cx="5867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Tìm c</a:t>
            </a:r>
            <a:r>
              <a:rPr lang="vi-VN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</a:rPr>
              <a:t>n bậc ba của mỗi số sau</a:t>
            </a:r>
          </a:p>
        </p:txBody>
      </p:sp>
      <p:graphicFrame>
        <p:nvGraphicFramePr>
          <p:cNvPr id="9" name="Object 7">
            <a:extLst>
              <a:ext uri="{FF2B5EF4-FFF2-40B4-BE49-F238E27FC236}">
                <a16:creationId xmlns:a16="http://schemas.microsoft.com/office/drawing/2014/main" id="{0B25F27F-278A-41A3-8714-E30AF6629D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207179"/>
              </p:ext>
            </p:extLst>
          </p:nvPr>
        </p:nvGraphicFramePr>
        <p:xfrm>
          <a:off x="1681480" y="944880"/>
          <a:ext cx="1295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1613" imgH="228501" progId="Equation.DSMT4">
                  <p:embed/>
                </p:oleObj>
              </mc:Choice>
              <mc:Fallback>
                <p:oleObj name="Equation" r:id="rId2" imgW="431613" imgH="228501" progId="Equation.DSMT4">
                  <p:embed/>
                  <p:pic>
                    <p:nvPicPr>
                      <p:cNvPr id="13319" name="Object 7">
                        <a:extLst>
                          <a:ext uri="{FF2B5EF4-FFF2-40B4-BE49-F238E27FC236}">
                            <a16:creationId xmlns:a16="http://schemas.microsoft.com/office/drawing/2014/main" id="{A8AFB98F-F48D-4C2D-AFA2-0FB7B04177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1480" y="944880"/>
                        <a:ext cx="1295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8">
            <a:extLst>
              <a:ext uri="{FF2B5EF4-FFF2-40B4-BE49-F238E27FC236}">
                <a16:creationId xmlns:a16="http://schemas.microsoft.com/office/drawing/2014/main" id="{E20C9DC1-812F-4CAB-9768-47D9E9542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480" y="10972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a.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914AB4AE-E7FC-45C0-B3A6-331D48958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955" y="19354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b.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1D6046F6-EC73-495C-8DC7-2DA03E5DE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480" y="391668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d.</a:t>
            </a: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75BE7F7B-743C-41EB-9FBB-3C18B77CC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480" y="315468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c.</a:t>
            </a:r>
          </a:p>
        </p:txBody>
      </p:sp>
      <p:graphicFrame>
        <p:nvGraphicFramePr>
          <p:cNvPr id="14" name="Object 12">
            <a:extLst>
              <a:ext uri="{FF2B5EF4-FFF2-40B4-BE49-F238E27FC236}">
                <a16:creationId xmlns:a16="http://schemas.microsoft.com/office/drawing/2014/main" id="{460B5EA5-8279-4F1F-8812-CB60412D83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766276"/>
              </p:ext>
            </p:extLst>
          </p:nvPr>
        </p:nvGraphicFramePr>
        <p:xfrm>
          <a:off x="1605280" y="1859280"/>
          <a:ext cx="15557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20700" imgH="228600" progId="Equation.DSMT4">
                  <p:embed/>
                </p:oleObj>
              </mc:Choice>
              <mc:Fallback>
                <p:oleObj name="Equation" r:id="rId4" imgW="520700" imgH="228600" progId="Equation.DSMT4">
                  <p:embed/>
                  <p:pic>
                    <p:nvPicPr>
                      <p:cNvPr id="13324" name="Object 12">
                        <a:extLst>
                          <a:ext uri="{FF2B5EF4-FFF2-40B4-BE49-F238E27FC236}">
                            <a16:creationId xmlns:a16="http://schemas.microsoft.com/office/drawing/2014/main" id="{D3953DAD-1156-4323-A1EA-778684FCB8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5280" y="1859280"/>
                        <a:ext cx="155575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3">
            <a:extLst>
              <a:ext uri="{FF2B5EF4-FFF2-40B4-BE49-F238E27FC236}">
                <a16:creationId xmlns:a16="http://schemas.microsoft.com/office/drawing/2014/main" id="{92DEBA47-A8C4-4432-99BA-0C02268C1F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306613"/>
              </p:ext>
            </p:extLst>
          </p:nvPr>
        </p:nvGraphicFramePr>
        <p:xfrm>
          <a:off x="1532255" y="2773680"/>
          <a:ext cx="11938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5446" imgH="228501" progId="Equation.DSMT4">
                  <p:embed/>
                </p:oleObj>
              </mc:Choice>
              <mc:Fallback>
                <p:oleObj name="Equation" r:id="rId6" imgW="355446" imgH="228501" progId="Equation.DSMT4">
                  <p:embed/>
                  <p:pic>
                    <p:nvPicPr>
                      <p:cNvPr id="13325" name="Object 13">
                        <a:extLst>
                          <a:ext uri="{FF2B5EF4-FFF2-40B4-BE49-F238E27FC236}">
                            <a16:creationId xmlns:a16="http://schemas.microsoft.com/office/drawing/2014/main" id="{DAB7ACEA-C464-4E42-96D8-7C7757EF73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2255" y="2773680"/>
                        <a:ext cx="119380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4">
            <a:extLst>
              <a:ext uri="{FF2B5EF4-FFF2-40B4-BE49-F238E27FC236}">
                <a16:creationId xmlns:a16="http://schemas.microsoft.com/office/drawing/2014/main" id="{530FAF96-9AB0-4710-BBC5-71AC42FE9C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858007"/>
              </p:ext>
            </p:extLst>
          </p:nvPr>
        </p:nvGraphicFramePr>
        <p:xfrm>
          <a:off x="1529080" y="3535680"/>
          <a:ext cx="1371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20474" imgH="444307" progId="Equation.DSMT4">
                  <p:embed/>
                </p:oleObj>
              </mc:Choice>
              <mc:Fallback>
                <p:oleObj name="Equation" r:id="rId8" imgW="520474" imgH="444307" progId="Equation.DSMT4">
                  <p:embed/>
                  <p:pic>
                    <p:nvPicPr>
                      <p:cNvPr id="13326" name="Object 14">
                        <a:extLst>
                          <a:ext uri="{FF2B5EF4-FFF2-40B4-BE49-F238E27FC236}">
                            <a16:creationId xmlns:a16="http://schemas.microsoft.com/office/drawing/2014/main" id="{E410B693-F7AB-4C33-9991-2A61F56871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9080" y="3535680"/>
                        <a:ext cx="13716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15">
            <a:extLst>
              <a:ext uri="{FF2B5EF4-FFF2-40B4-BE49-F238E27FC236}">
                <a16:creationId xmlns:a16="http://schemas.microsoft.com/office/drawing/2014/main" id="{F4F12C5D-3638-4CFF-9ECB-BBDDCE96C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1030" y="981551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36C918C5-0F21-4FA6-8E6F-E7AC9810F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1680" y="1895951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-4</a:t>
            </a: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CD5421FF-732D-4FFF-9530-D61A88743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0" y="2910999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BF7F7B8F-00ED-4F23-9E6B-5EB84E5F5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9280" y="3840480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/>
          </a:p>
        </p:txBody>
      </p:sp>
      <p:graphicFrame>
        <p:nvGraphicFramePr>
          <p:cNvPr id="21" name="Object 19">
            <a:extLst>
              <a:ext uri="{FF2B5EF4-FFF2-40B4-BE49-F238E27FC236}">
                <a16:creationId xmlns:a16="http://schemas.microsoft.com/office/drawing/2014/main" id="{ECB7868B-0E66-45E8-87C9-A46C3D1340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648828"/>
              </p:ext>
            </p:extLst>
          </p:nvPr>
        </p:nvGraphicFramePr>
        <p:xfrm>
          <a:off x="2900680" y="3573780"/>
          <a:ext cx="4048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9639" imgH="393529" progId="Equation.DSMT4">
                  <p:embed/>
                </p:oleObj>
              </mc:Choice>
              <mc:Fallback>
                <p:oleObj name="Equation" r:id="rId10" imgW="139639" imgH="393529" progId="Equation.DSMT4">
                  <p:embed/>
                  <p:pic>
                    <p:nvPicPr>
                      <p:cNvPr id="13331" name="Object 19">
                        <a:extLst>
                          <a:ext uri="{FF2B5EF4-FFF2-40B4-BE49-F238E27FC236}">
                            <a16:creationId xmlns:a16="http://schemas.microsoft.com/office/drawing/2014/main" id="{4EC315B3-CB79-44DA-991E-2EB969E832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0680" y="3573780"/>
                        <a:ext cx="40481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20">
            <a:extLst>
              <a:ext uri="{FF2B5EF4-FFF2-40B4-BE49-F238E27FC236}">
                <a16:creationId xmlns:a16="http://schemas.microsoft.com/office/drawing/2014/main" id="{2B5CAE5D-C74D-475D-ABD3-CE43FC0DD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80" y="4781868"/>
            <a:ext cx="1119632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   +  C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d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ng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d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	           +  C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âm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âm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	           + C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0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0</a:t>
            </a:r>
          </a:p>
        </p:txBody>
      </p:sp>
    </p:spTree>
    <p:extLst>
      <p:ext uri="{BB962C8B-B14F-4D97-AF65-F5344CB8AC3E}">
        <p14:creationId xmlns:p14="http://schemas.microsoft.com/office/powerpoint/2010/main" val="275425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207ED72B-EC77-486C-8940-3BA338D24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" y="96520"/>
            <a:ext cx="304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</a:rPr>
              <a:t>2. Tính chất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5CE929FD-E89D-4018-830E-173D30415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" y="123952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a. </a:t>
            </a:r>
          </a:p>
        </p:txBody>
      </p:sp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2A89D7C8-BEF8-483A-ACA7-6C3C160BDF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973394"/>
              </p:ext>
            </p:extLst>
          </p:nvPr>
        </p:nvGraphicFramePr>
        <p:xfrm>
          <a:off x="1615440" y="934720"/>
          <a:ext cx="5410200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17600" imgH="228600" progId="Equation.DSMT4">
                  <p:embed/>
                </p:oleObj>
              </mc:Choice>
              <mc:Fallback>
                <p:oleObj name="Equation" r:id="rId2" imgW="1117600" imgH="228600" progId="Equation.DSMT4">
                  <p:embed/>
                  <p:pic>
                    <p:nvPicPr>
                      <p:cNvPr id="14342" name="Object 6">
                        <a:extLst>
                          <a:ext uri="{FF2B5EF4-FFF2-40B4-BE49-F238E27FC236}">
                            <a16:creationId xmlns:a16="http://schemas.microsoft.com/office/drawing/2014/main" id="{9C57B07F-7CBF-4AB1-B45E-3538B61084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5440" y="934720"/>
                        <a:ext cx="5410200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7">
            <a:extLst>
              <a:ext uri="{FF2B5EF4-FFF2-40B4-BE49-F238E27FC236}">
                <a16:creationId xmlns:a16="http://schemas.microsoft.com/office/drawing/2014/main" id="{FD3F163B-D71C-47F7-9BF6-0A2166490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" y="238252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b. </a:t>
            </a:r>
          </a:p>
        </p:txBody>
      </p:sp>
      <p:graphicFrame>
        <p:nvGraphicFramePr>
          <p:cNvPr id="8" name="Object 8">
            <a:extLst>
              <a:ext uri="{FF2B5EF4-FFF2-40B4-BE49-F238E27FC236}">
                <a16:creationId xmlns:a16="http://schemas.microsoft.com/office/drawing/2014/main" id="{C65CBC22-1F92-4DF8-A0DF-636AF8EB45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930464"/>
              </p:ext>
            </p:extLst>
          </p:nvPr>
        </p:nvGraphicFramePr>
        <p:xfrm>
          <a:off x="1615440" y="2077720"/>
          <a:ext cx="3352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63225" imgH="228501" progId="Equation.DSMT4">
                  <p:embed/>
                </p:oleObj>
              </mc:Choice>
              <mc:Fallback>
                <p:oleObj name="Equation" r:id="rId4" imgW="863225" imgH="228501" progId="Equation.DSMT4">
                  <p:embed/>
                  <p:pic>
                    <p:nvPicPr>
                      <p:cNvPr id="14344" name="Object 8">
                        <a:extLst>
                          <a:ext uri="{FF2B5EF4-FFF2-40B4-BE49-F238E27FC236}">
                            <a16:creationId xmlns:a16="http://schemas.microsoft.com/office/drawing/2014/main" id="{14FA342A-CE86-4EEC-99CB-4696127C68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5440" y="2077720"/>
                        <a:ext cx="33528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9">
            <a:extLst>
              <a:ext uri="{FF2B5EF4-FFF2-40B4-BE49-F238E27FC236}">
                <a16:creationId xmlns:a16="http://schemas.microsoft.com/office/drawing/2014/main" id="{456C76D1-8AB3-45E1-B2F9-DCBF035EE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" y="329692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c. </a:t>
            </a:r>
          </a:p>
        </p:txBody>
      </p:sp>
      <p:graphicFrame>
        <p:nvGraphicFramePr>
          <p:cNvPr id="10" name="Object 10">
            <a:extLst>
              <a:ext uri="{FF2B5EF4-FFF2-40B4-BE49-F238E27FC236}">
                <a16:creationId xmlns:a16="http://schemas.microsoft.com/office/drawing/2014/main" id="{B3C40500-8D51-4D4B-B473-A5032A7D8F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002919"/>
              </p:ext>
            </p:extLst>
          </p:nvPr>
        </p:nvGraphicFramePr>
        <p:xfrm>
          <a:off x="1158240" y="3220720"/>
          <a:ext cx="121920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5138" imgH="177569" progId="Equation.DSMT4">
                  <p:embed/>
                </p:oleObj>
              </mc:Choice>
              <mc:Fallback>
                <p:oleObj name="Equation" r:id="rId6" imgW="355138" imgH="177569" progId="Equation.DSMT4">
                  <p:embed/>
                  <p:pic>
                    <p:nvPicPr>
                      <p:cNvPr id="14346" name="Object 10">
                        <a:extLst>
                          <a:ext uri="{FF2B5EF4-FFF2-40B4-BE49-F238E27FC236}">
                            <a16:creationId xmlns:a16="http://schemas.microsoft.com/office/drawing/2014/main" id="{210B708A-EAC2-463B-821D-B51D6124C6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240" y="3220720"/>
                        <a:ext cx="1219200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1">
            <a:extLst>
              <a:ext uri="{FF2B5EF4-FFF2-40B4-BE49-F238E27FC236}">
                <a16:creationId xmlns:a16="http://schemas.microsoft.com/office/drawing/2014/main" id="{75E339F5-72FE-4249-A63B-7DEF3C829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315" y="3268345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ta có</a:t>
            </a:r>
            <a:r>
              <a:rPr lang="en-US" altLang="en-US" sz="2800">
                <a:latin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12" name="Object 12">
            <a:extLst>
              <a:ext uri="{FF2B5EF4-FFF2-40B4-BE49-F238E27FC236}">
                <a16:creationId xmlns:a16="http://schemas.microsoft.com/office/drawing/2014/main" id="{A5BA3A20-8C46-47CF-8288-19B821739C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546389"/>
              </p:ext>
            </p:extLst>
          </p:nvPr>
        </p:nvGraphicFramePr>
        <p:xfrm>
          <a:off x="3977640" y="2915920"/>
          <a:ext cx="2457450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47700" imgH="457200" progId="Equation.DSMT4">
                  <p:embed/>
                </p:oleObj>
              </mc:Choice>
              <mc:Fallback>
                <p:oleObj name="Equation" r:id="rId8" imgW="647700" imgH="457200" progId="Equation.DSMT4">
                  <p:embed/>
                  <p:pic>
                    <p:nvPicPr>
                      <p:cNvPr id="14348" name="Object 12">
                        <a:extLst>
                          <a:ext uri="{FF2B5EF4-FFF2-40B4-BE49-F238E27FC236}">
                            <a16:creationId xmlns:a16="http://schemas.microsoft.com/office/drawing/2014/main" id="{07303F90-2ADD-40EF-932E-5E64FD2D19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7640" y="2915920"/>
                        <a:ext cx="2457450" cy="141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481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012F97-6875-9062-E974-27D2E626E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349" y="1538604"/>
            <a:ext cx="10507465" cy="2901315"/>
          </a:xfrm>
          <a:prstGeom prst="rect">
            <a:avLst/>
          </a:prstGeom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0419E55F-F4FE-5ADA-1C51-F06F545D9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96520"/>
            <a:ext cx="293624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>
                <a:solidFill>
                  <a:schemeClr val="bg1"/>
                </a:solidFill>
                <a:latin typeface="Times New Roman" panose="02020603050405020304" pitchFamily="18" charset="0"/>
              </a:rPr>
              <a:t>3. Luyện tập</a:t>
            </a:r>
          </a:p>
        </p:txBody>
      </p:sp>
    </p:spTree>
    <p:extLst>
      <p:ext uri="{BB962C8B-B14F-4D97-AF65-F5344CB8AC3E}">
        <p14:creationId xmlns:p14="http://schemas.microsoft.com/office/powerpoint/2010/main" val="1641645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3239" y="1081040"/>
            <a:ext cx="41857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23724" y="2307301"/>
            <a:ext cx="3648756" cy="618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Hoàn</a:t>
            </a:r>
            <a:r>
              <a:rPr lang="en-US" sz="2600" b="1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 thành </a:t>
            </a: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bài</a:t>
            </a:r>
            <a:r>
              <a:rPr lang="en-US" sz="2600" b="1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tập</a:t>
            </a:r>
            <a:endParaRPr lang="en-US" sz="2600" b="1" dirty="0">
              <a:solidFill>
                <a:schemeClr val="bg1"/>
              </a:solidFill>
              <a:latin typeface="Arial (Body)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851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52455566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8305</TotalTime>
  <Words>321</Words>
  <Application>Microsoft Office PowerPoint</Application>
  <PresentationFormat>Widescreen</PresentationFormat>
  <Paragraphs>39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.VnTime</vt:lpstr>
      <vt:lpstr>Arial</vt:lpstr>
      <vt:lpstr>Arial (Body)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Bài  giải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Luong Thu Hien</cp:lastModifiedBy>
  <cp:revision>370</cp:revision>
  <dcterms:created xsi:type="dcterms:W3CDTF">2020-03-11T10:08:33Z</dcterms:created>
  <dcterms:modified xsi:type="dcterms:W3CDTF">2023-09-10T16:07:10Z</dcterms:modified>
</cp:coreProperties>
</file>