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2"/>
  </p:notesMasterIdLst>
  <p:sldIdLst>
    <p:sldId id="256" r:id="rId3"/>
    <p:sldId id="260" r:id="rId4"/>
    <p:sldId id="257" r:id="rId5"/>
    <p:sldId id="262" r:id="rId6"/>
    <p:sldId id="258" r:id="rId7"/>
    <p:sldId id="261" r:id="rId8"/>
    <p:sldId id="271" r:id="rId9"/>
    <p:sldId id="265" r:id="rId10"/>
    <p:sldId id="263" r:id="rId11"/>
    <p:sldId id="264" r:id="rId12"/>
    <p:sldId id="272" r:id="rId13"/>
    <p:sldId id="273" r:id="rId14"/>
    <p:sldId id="274" r:id="rId15"/>
    <p:sldId id="275" r:id="rId16"/>
    <p:sldId id="280" r:id="rId17"/>
    <p:sldId id="281" r:id="rId18"/>
    <p:sldId id="282" r:id="rId19"/>
    <p:sldId id="283" r:id="rId20"/>
    <p:sldId id="284" r:id="rId21"/>
    <p:sldId id="285" r:id="rId22"/>
    <p:sldId id="287" r:id="rId23"/>
    <p:sldId id="269" r:id="rId24"/>
    <p:sldId id="288" r:id="rId25"/>
    <p:sldId id="289" r:id="rId26"/>
    <p:sldId id="290" r:id="rId27"/>
    <p:sldId id="291" r:id="rId28"/>
    <p:sldId id="292" r:id="rId29"/>
    <p:sldId id="268" r:id="rId30"/>
    <p:sldId id="270" r:id="rId31"/>
  </p:sldIdLst>
  <p:sldSz cx="18288000" cy="10287000"/>
  <p:notesSz cx="6858000" cy="9144000"/>
  <p:embeddedFontLst>
    <p:embeddedFont>
      <p:font typeface="Maven Pro ExtraBold" panose="020B0604020202020204" charset="0"/>
      <p:bold r:id="rId33"/>
    </p:embeddedFont>
    <p:embeddedFont>
      <p:font typeface="Dotum" panose="020B0600000101010101" pitchFamily="34" charset="-127"/>
      <p:regular r:id="rId34"/>
    </p:embeddedFont>
    <p:embeddedFont>
      <p:font typeface="Cambria Math" panose="02040503050406030204" pitchFamily="18" charset="0"/>
      <p:regular r:id="rId35"/>
    </p:embeddedFont>
    <p:embeddedFont>
      <p:font typeface="Maven Pro" panose="020B0604020202020204" charset="0"/>
      <p:regular r:id="rId36"/>
      <p:bold r:id="rId37"/>
    </p:embeddedFon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
      <p:font typeface="Poppins SemiBold" panose="020B060402020202020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316"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35CE24-FDF2-4DF3-A946-6B10B9F0EACD}" type="datetimeFigureOut">
              <a:rPr lang="en-US" smtClean="0"/>
              <a:t>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67EB5-BF29-4772-8933-F925C824604C}" type="slidenum">
              <a:rPr lang="en-US" smtClean="0"/>
              <a:t>‹#›</a:t>
            </a:fld>
            <a:endParaRPr lang="en-US"/>
          </a:p>
        </p:txBody>
      </p:sp>
    </p:spTree>
    <p:extLst>
      <p:ext uri="{BB962C8B-B14F-4D97-AF65-F5344CB8AC3E}">
        <p14:creationId xmlns:p14="http://schemas.microsoft.com/office/powerpoint/2010/main" val="406010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smtClean="0">
                <a:latin typeface="Arial" panose="020B0604020202020204" pitchFamily="34" charset="0"/>
                <a:cs typeface="Arial" panose="020B0604020202020204" pitchFamily="34" charset="0"/>
              </a:rPr>
              <a:t>Chọn</a:t>
            </a:r>
            <a:r>
              <a:rPr lang="en-US" sz="4000" baseline="0" smtClean="0">
                <a:latin typeface="Arial" panose="020B0604020202020204" pitchFamily="34" charset="0"/>
                <a:cs typeface="Arial" panose="020B0604020202020204" pitchFamily="34" charset="0"/>
              </a:rPr>
              <a:t> đáp án bằng cách kích vào bông hoa thích hợp</a:t>
            </a:r>
            <a:endParaRPr lang="en-US" sz="40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7367EB5-BF29-4772-8933-F925C824604C}" type="slidenum">
              <a:rPr lang="en-US" smtClean="0"/>
              <a:t>14</a:t>
            </a:fld>
            <a:endParaRPr lang="en-US"/>
          </a:p>
        </p:txBody>
      </p:sp>
    </p:spTree>
    <p:extLst>
      <p:ext uri="{BB962C8B-B14F-4D97-AF65-F5344CB8AC3E}">
        <p14:creationId xmlns:p14="http://schemas.microsoft.com/office/powerpoint/2010/main" val="1029938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smtClean="0">
                <a:latin typeface="Arial" panose="020B0604020202020204" pitchFamily="34" charset="0"/>
                <a:cs typeface="Arial" panose="020B0604020202020204" pitchFamily="34" charset="0"/>
              </a:rPr>
              <a:t>Chọn</a:t>
            </a:r>
            <a:r>
              <a:rPr lang="en-US" sz="4000" baseline="0" smtClean="0">
                <a:latin typeface="Arial" panose="020B0604020202020204" pitchFamily="34" charset="0"/>
                <a:cs typeface="Arial" panose="020B0604020202020204" pitchFamily="34" charset="0"/>
              </a:rPr>
              <a:t> đáp án bằng cách kích vào bông hoa thích hợp</a:t>
            </a:r>
            <a:endParaRPr lang="en-US" sz="40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367EB5-BF29-4772-8933-F925C8246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173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smtClean="0">
                <a:latin typeface="Arial" panose="020B0604020202020204" pitchFamily="34" charset="0"/>
                <a:cs typeface="Arial" panose="020B0604020202020204" pitchFamily="34" charset="0"/>
              </a:rPr>
              <a:t>Chọn</a:t>
            </a:r>
            <a:r>
              <a:rPr lang="en-US" sz="4000" baseline="0" smtClean="0">
                <a:latin typeface="Arial" panose="020B0604020202020204" pitchFamily="34" charset="0"/>
                <a:cs typeface="Arial" panose="020B0604020202020204" pitchFamily="34" charset="0"/>
              </a:rPr>
              <a:t> đáp án bằng cách kích vào bông hoa thích hợp</a:t>
            </a:r>
            <a:endParaRPr lang="en-US" sz="40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367EB5-BF29-4772-8933-F925C8246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485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smtClean="0">
                <a:latin typeface="Arial" panose="020B0604020202020204" pitchFamily="34" charset="0"/>
                <a:cs typeface="Arial" panose="020B0604020202020204" pitchFamily="34" charset="0"/>
              </a:rPr>
              <a:t>Chọn</a:t>
            </a:r>
            <a:r>
              <a:rPr lang="en-US" sz="4000" baseline="0" smtClean="0">
                <a:latin typeface="Arial" panose="020B0604020202020204" pitchFamily="34" charset="0"/>
                <a:cs typeface="Arial" panose="020B0604020202020204" pitchFamily="34" charset="0"/>
              </a:rPr>
              <a:t> đáp án bằng cách kích vào bông hoa thích hợp</a:t>
            </a:r>
            <a:endParaRPr lang="en-US" sz="40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367EB5-BF29-4772-8933-F925C8246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3007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smtClean="0">
                <a:latin typeface="Arial" panose="020B0604020202020204" pitchFamily="34" charset="0"/>
                <a:cs typeface="Arial" panose="020B0604020202020204" pitchFamily="34" charset="0"/>
              </a:rPr>
              <a:t>Chọn</a:t>
            </a:r>
            <a:r>
              <a:rPr lang="en-US" sz="4000" baseline="0" smtClean="0">
                <a:latin typeface="Arial" panose="020B0604020202020204" pitchFamily="34" charset="0"/>
                <a:cs typeface="Arial" panose="020B0604020202020204" pitchFamily="34" charset="0"/>
              </a:rPr>
              <a:t> đáp án bằng cách kích vào bông hoa thích hợp</a:t>
            </a:r>
            <a:endParaRPr lang="en-US" sz="40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367EB5-BF29-4772-8933-F925C8246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025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pPr defTabSz="1371600"/>
            <a:fld id="{2BFA6248-9075-44F6-BABA-ACCDFFA54742}" type="datetimeFigureOut">
              <a:rPr lang="en-US" smtClean="0">
                <a:solidFill>
                  <a:prstClr val="black">
                    <a:tint val="75000"/>
                  </a:prstClr>
                </a:solidFill>
              </a:rPr>
              <a:pPr defTabSz="1371600"/>
              <a:t>12/4/2023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pPr defTabSz="1371600"/>
            <a:fld id="{AFD0A7C2-3364-4B6C-B187-A7ABF31AEE8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93314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pPr defTabSz="1371600"/>
            <a:fld id="{2BFA6248-9075-44F6-BABA-ACCDFFA54742}" type="datetimeFigureOut">
              <a:rPr lang="en-US" smtClean="0">
                <a:solidFill>
                  <a:prstClr val="black">
                    <a:tint val="75000"/>
                  </a:prstClr>
                </a:solidFill>
              </a:rPr>
              <a:pPr defTabSz="1371600"/>
              <a:t>12/4/2023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pPr defTabSz="1371600"/>
            <a:fld id="{AFD0A7C2-3364-4B6C-B187-A7ABF31AEE8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88297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47905-26D5-4AAD-B9AA-0768E6AC459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02004625-889A-4B5E-91DF-886F4BF9A1B3}"/>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2DD92D-CB11-4825-A48A-651A8410EE3A}"/>
              </a:ext>
            </a:extLst>
          </p:cNvPr>
          <p:cNvSpPr>
            <a:spLocks noGrp="1"/>
          </p:cNvSpPr>
          <p:nvPr>
            <p:ph type="dt" sz="half" idx="10"/>
          </p:nvPr>
        </p:nvSpPr>
        <p:spPr/>
        <p:txBody>
          <a:bodyPr/>
          <a:lstStyle/>
          <a:p>
            <a:pPr defTabSz="1371600"/>
            <a:fld id="{2BFA6248-9075-44F6-BABA-ACCDFFA54742}" type="datetimeFigureOut">
              <a:rPr lang="en-US" smtClean="0">
                <a:solidFill>
                  <a:prstClr val="black">
                    <a:tint val="75000"/>
                  </a:prstClr>
                </a:solidFill>
              </a:rPr>
              <a:pPr defTabSz="1371600"/>
              <a:t>12/4/2023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2B2DDC4-A3D2-4682-8945-C0DA250DAFE4}"/>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978F52F-B27B-49CB-A3E9-CD723026A9E5}"/>
              </a:ext>
            </a:extLst>
          </p:cNvPr>
          <p:cNvSpPr>
            <a:spLocks noGrp="1"/>
          </p:cNvSpPr>
          <p:nvPr>
            <p:ph type="sldNum" sz="quarter" idx="12"/>
          </p:nvPr>
        </p:nvSpPr>
        <p:spPr/>
        <p:txBody>
          <a:bodyPr/>
          <a:lstStyle/>
          <a:p>
            <a:pPr defTabSz="1371600"/>
            <a:fld id="{AFD0A7C2-3364-4B6C-B187-A7ABF31AEE8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17851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BC757-CD1E-4576-A47C-CB261696FB33}"/>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8A03A0-58CF-4752-9C67-37DF396D5749}"/>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38A83D-B1BD-46AF-9B04-690C8CE8E267}"/>
              </a:ext>
            </a:extLst>
          </p:cNvPr>
          <p:cNvSpPr>
            <a:spLocks noGrp="1"/>
          </p:cNvSpPr>
          <p:nvPr>
            <p:ph type="dt" sz="half" idx="10"/>
          </p:nvPr>
        </p:nvSpPr>
        <p:spPr/>
        <p:txBody>
          <a:bodyPr/>
          <a:lstStyle/>
          <a:p>
            <a:pPr defTabSz="1371600"/>
            <a:fld id="{2BFA6248-9075-44F6-BABA-ACCDFFA54742}" type="datetimeFigureOut">
              <a:rPr lang="en-US" smtClean="0">
                <a:solidFill>
                  <a:prstClr val="black">
                    <a:tint val="75000"/>
                  </a:prstClr>
                </a:solidFill>
              </a:rPr>
              <a:pPr defTabSz="1371600"/>
              <a:t>12/4/2023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8369FEE-1515-4398-953A-3B8604E0B604}"/>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B5AF395-FE11-4E4D-8D74-BFCA29B70917}"/>
              </a:ext>
            </a:extLst>
          </p:cNvPr>
          <p:cNvSpPr>
            <a:spLocks noGrp="1"/>
          </p:cNvSpPr>
          <p:nvPr>
            <p:ph type="sldNum" sz="quarter" idx="12"/>
          </p:nvPr>
        </p:nvSpPr>
        <p:spPr/>
        <p:txBody>
          <a:bodyPr/>
          <a:lstStyle/>
          <a:p>
            <a:pPr defTabSz="1371600"/>
            <a:fld id="{AFD0A7C2-3364-4B6C-B187-A7ABF31AEE8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72171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8389-E235-40B6-936E-696FC894403F}"/>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4DAA47-EFF5-4C2F-9FDC-F931255CB52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F2C21C54-9AE0-411F-9D51-FEFD85BFDA19}"/>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FB7A6-68BD-4C89-BA50-7D80DB075728}"/>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0EDE108A-A856-441A-966E-3E2BB718821D}"/>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D45AB-AD0C-43BD-9C71-577057BE2CC5}"/>
              </a:ext>
            </a:extLst>
          </p:cNvPr>
          <p:cNvSpPr>
            <a:spLocks noGrp="1"/>
          </p:cNvSpPr>
          <p:nvPr>
            <p:ph type="dt" sz="half" idx="10"/>
          </p:nvPr>
        </p:nvSpPr>
        <p:spPr/>
        <p:txBody>
          <a:bodyPr/>
          <a:lstStyle/>
          <a:p>
            <a:pPr defTabSz="1371600"/>
            <a:fld id="{2BFA6248-9075-44F6-BABA-ACCDFFA54742}" type="datetimeFigureOut">
              <a:rPr lang="en-US" smtClean="0">
                <a:solidFill>
                  <a:prstClr val="black">
                    <a:tint val="75000"/>
                  </a:prstClr>
                </a:solidFill>
              </a:rPr>
              <a:pPr defTabSz="1371600"/>
              <a:t>12/4/2023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1C994C8-55A9-4DE7-A292-E46EFB6164C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A0AFCDF-7718-40FD-9C0C-F867AE621CFA}"/>
              </a:ext>
            </a:extLst>
          </p:cNvPr>
          <p:cNvSpPr>
            <a:spLocks noGrp="1"/>
          </p:cNvSpPr>
          <p:nvPr>
            <p:ph type="sldNum" sz="quarter" idx="12"/>
          </p:nvPr>
        </p:nvSpPr>
        <p:spPr/>
        <p:txBody>
          <a:bodyPr/>
          <a:lstStyle/>
          <a:p>
            <a:pPr defTabSz="1371600"/>
            <a:fld id="{AFD0A7C2-3364-4B6C-B187-A7ABF31AEE8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24893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30F2-0C34-4AAF-BD4B-54C04629B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8AC8DE-6E65-40FA-970C-7DD78403A350}"/>
              </a:ext>
            </a:extLst>
          </p:cNvPr>
          <p:cNvSpPr>
            <a:spLocks noGrp="1"/>
          </p:cNvSpPr>
          <p:nvPr>
            <p:ph type="dt" sz="half" idx="10"/>
          </p:nvPr>
        </p:nvSpPr>
        <p:spPr/>
        <p:txBody>
          <a:bodyPr/>
          <a:lstStyle/>
          <a:p>
            <a:pPr defTabSz="1371600"/>
            <a:fld id="{2BFA6248-9075-44F6-BABA-ACCDFFA54742}" type="datetimeFigureOut">
              <a:rPr lang="en-US" smtClean="0">
                <a:solidFill>
                  <a:prstClr val="black">
                    <a:tint val="75000"/>
                  </a:prstClr>
                </a:solidFill>
              </a:rPr>
              <a:pPr defTabSz="1371600"/>
              <a:t>12/4/2023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96379B1-A738-45D1-9C4D-7A96F3D6F18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7E3EE0E8-8B6F-4941-AE51-E8A78DF2CDB1}"/>
              </a:ext>
            </a:extLst>
          </p:cNvPr>
          <p:cNvSpPr>
            <a:spLocks noGrp="1"/>
          </p:cNvSpPr>
          <p:nvPr>
            <p:ph type="sldNum" sz="quarter" idx="12"/>
          </p:nvPr>
        </p:nvSpPr>
        <p:spPr/>
        <p:txBody>
          <a:bodyPr/>
          <a:lstStyle/>
          <a:p>
            <a:pPr defTabSz="1371600"/>
            <a:fld id="{AFD0A7C2-3364-4B6C-B187-A7ABF31AEE8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86136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FD9B6-FCA8-493A-8121-06350FF8D4C4}"/>
              </a:ext>
            </a:extLst>
          </p:cNvPr>
          <p:cNvSpPr>
            <a:spLocks noGrp="1"/>
          </p:cNvSpPr>
          <p:nvPr>
            <p:ph type="dt" sz="half" idx="10"/>
          </p:nvPr>
        </p:nvSpPr>
        <p:spPr/>
        <p:txBody>
          <a:bodyPr/>
          <a:lstStyle/>
          <a:p>
            <a:pPr defTabSz="1371600"/>
            <a:fld id="{2BFA6248-9075-44F6-BABA-ACCDFFA54742}" type="datetimeFigureOut">
              <a:rPr lang="en-US" smtClean="0">
                <a:solidFill>
                  <a:prstClr val="black">
                    <a:tint val="75000"/>
                  </a:prstClr>
                </a:solidFill>
              </a:rPr>
              <a:pPr defTabSz="1371600"/>
              <a:t>12/4/2023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6BAF242-37ED-4A7C-8CB1-E0E053739C21}"/>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7E786D51-30FA-4C5E-AA2C-4F456027D5FC}"/>
              </a:ext>
            </a:extLst>
          </p:cNvPr>
          <p:cNvSpPr>
            <a:spLocks noGrp="1"/>
          </p:cNvSpPr>
          <p:nvPr>
            <p:ph type="sldNum" sz="quarter" idx="12"/>
          </p:nvPr>
        </p:nvSpPr>
        <p:spPr/>
        <p:txBody>
          <a:bodyPr/>
          <a:lstStyle/>
          <a:p>
            <a:pPr defTabSz="1371600"/>
            <a:fld id="{AFD0A7C2-3364-4B6C-B187-A7ABF31AEE8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86781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13A2-0F07-409B-831B-72D749F7D2A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975E48B1-9887-47FC-8B33-EFB79175461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2928A-5C9B-4E0E-ACA5-DAC8E8FE679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100497BF-46D2-4ED7-92A6-A0DF26DB8C02}"/>
              </a:ext>
            </a:extLst>
          </p:cNvPr>
          <p:cNvSpPr>
            <a:spLocks noGrp="1"/>
          </p:cNvSpPr>
          <p:nvPr>
            <p:ph type="dt" sz="half" idx="10"/>
          </p:nvPr>
        </p:nvSpPr>
        <p:spPr/>
        <p:txBody>
          <a:bodyPr/>
          <a:lstStyle/>
          <a:p>
            <a:pPr defTabSz="1371600"/>
            <a:fld id="{2BFA6248-9075-44F6-BABA-ACCDFFA54742}" type="datetimeFigureOut">
              <a:rPr lang="en-US" smtClean="0">
                <a:solidFill>
                  <a:prstClr val="black">
                    <a:tint val="75000"/>
                  </a:prstClr>
                </a:solidFill>
              </a:rPr>
              <a:pPr defTabSz="1371600"/>
              <a:t>12/4/2023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FC497B6-F20A-41CF-BF5E-E84D9A71A76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30B5738-71BB-4769-8CEA-5E666A5EBF21}"/>
              </a:ext>
            </a:extLst>
          </p:cNvPr>
          <p:cNvSpPr>
            <a:spLocks noGrp="1"/>
          </p:cNvSpPr>
          <p:nvPr>
            <p:ph type="sldNum" sz="quarter" idx="12"/>
          </p:nvPr>
        </p:nvSpPr>
        <p:spPr/>
        <p:txBody>
          <a:bodyPr/>
          <a:lstStyle/>
          <a:p>
            <a:pPr defTabSz="1371600"/>
            <a:fld id="{AFD0A7C2-3364-4B6C-B187-A7ABF31AEE8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88574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E272-8DF8-4794-AC33-8E0DC53546E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CB5D5AD1-1ACC-41B3-9D01-029208B9BCDB}"/>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1274EE8-8D24-4E30-85CE-3EAE8BCBF09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86C8062-9A78-4204-B41B-1281F0529629}"/>
              </a:ext>
            </a:extLst>
          </p:cNvPr>
          <p:cNvSpPr>
            <a:spLocks noGrp="1"/>
          </p:cNvSpPr>
          <p:nvPr>
            <p:ph type="dt" sz="half" idx="10"/>
          </p:nvPr>
        </p:nvSpPr>
        <p:spPr/>
        <p:txBody>
          <a:bodyPr/>
          <a:lstStyle/>
          <a:p>
            <a:pPr defTabSz="1371600"/>
            <a:fld id="{2BFA6248-9075-44F6-BABA-ACCDFFA54742}" type="datetimeFigureOut">
              <a:rPr lang="en-US" smtClean="0">
                <a:solidFill>
                  <a:prstClr val="black">
                    <a:tint val="75000"/>
                  </a:prstClr>
                </a:solidFill>
              </a:rPr>
              <a:pPr defTabSz="1371600"/>
              <a:t>12/4/2023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B8CE470-79B5-4EC6-A8D6-3CDD3BC8D05F}"/>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023C154-4DC8-4458-89AB-A8E9B3F9139C}"/>
              </a:ext>
            </a:extLst>
          </p:cNvPr>
          <p:cNvSpPr>
            <a:spLocks noGrp="1"/>
          </p:cNvSpPr>
          <p:nvPr>
            <p:ph type="sldNum" sz="quarter" idx="12"/>
          </p:nvPr>
        </p:nvSpPr>
        <p:spPr/>
        <p:txBody>
          <a:bodyPr/>
          <a:lstStyle/>
          <a:p>
            <a:pPr defTabSz="1371600"/>
            <a:fld id="{AFD0A7C2-3364-4B6C-B187-A7ABF31AEE8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92135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1AE00-ACD7-4A15-B185-BC11A1F04849}"/>
              </a:ext>
            </a:extLst>
          </p:cNvPr>
          <p:cNvSpPr>
            <a:spLocks noGrp="1"/>
          </p:cNvSpPr>
          <p:nvPr>
            <p:ph type="dt" sz="half" idx="10"/>
          </p:nvPr>
        </p:nvSpPr>
        <p:spPr/>
        <p:txBody>
          <a:bodyPr/>
          <a:lstStyle/>
          <a:p>
            <a:pPr defTabSz="1371600"/>
            <a:fld id="{2BFA6248-9075-44F6-BABA-ACCDFFA54742}" type="datetimeFigureOut">
              <a:rPr lang="en-US" smtClean="0">
                <a:solidFill>
                  <a:prstClr val="black">
                    <a:tint val="75000"/>
                  </a:prstClr>
                </a:solidFill>
              </a:rPr>
              <a:pPr defTabSz="1371600"/>
              <a:t>12/4/2023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A037F78-7CCD-411A-9584-8030271C412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9E8F386-8401-4BD2-A118-F02C56B887F6}"/>
              </a:ext>
            </a:extLst>
          </p:cNvPr>
          <p:cNvSpPr>
            <a:spLocks noGrp="1"/>
          </p:cNvSpPr>
          <p:nvPr>
            <p:ph type="sldNum" sz="quarter" idx="12"/>
          </p:nvPr>
        </p:nvSpPr>
        <p:spPr/>
        <p:txBody>
          <a:bodyPr/>
          <a:lstStyle/>
          <a:p>
            <a:pPr defTabSz="1371600"/>
            <a:fld id="{AFD0A7C2-3364-4B6C-B187-A7ABF31AEE8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132843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702B4-D98D-4F11-BE96-F1FF275EA9F9}"/>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53901C-0C8D-4F10-9997-6AE651BBC890}"/>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520DE-DAA5-40CC-A3CE-E592942F43FB}"/>
              </a:ext>
            </a:extLst>
          </p:cNvPr>
          <p:cNvSpPr>
            <a:spLocks noGrp="1"/>
          </p:cNvSpPr>
          <p:nvPr>
            <p:ph type="dt" sz="half" idx="10"/>
          </p:nvPr>
        </p:nvSpPr>
        <p:spPr/>
        <p:txBody>
          <a:bodyPr/>
          <a:lstStyle/>
          <a:p>
            <a:pPr defTabSz="1371600"/>
            <a:fld id="{2BFA6248-9075-44F6-BABA-ACCDFFA54742}" type="datetimeFigureOut">
              <a:rPr lang="en-US" smtClean="0">
                <a:solidFill>
                  <a:prstClr val="black">
                    <a:tint val="75000"/>
                  </a:prstClr>
                </a:solidFill>
              </a:rPr>
              <a:pPr defTabSz="1371600"/>
              <a:t>12/4/2023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667F7B6-A811-4FA8-B655-68D93BFD543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ABD84E9-52C2-4612-8A21-06EFD27EAC46}"/>
              </a:ext>
            </a:extLst>
          </p:cNvPr>
          <p:cNvSpPr>
            <a:spLocks noGrp="1"/>
          </p:cNvSpPr>
          <p:nvPr>
            <p:ph type="sldNum" sz="quarter" idx="12"/>
          </p:nvPr>
        </p:nvSpPr>
        <p:spPr/>
        <p:txBody>
          <a:bodyPr/>
          <a:lstStyle/>
          <a:p>
            <a:pPr defTabSz="1371600"/>
            <a:fld id="{AFD0A7C2-3364-4B6C-B187-A7ABF31AEE8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30166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2E02D-E0E2-4A80-8F57-8FE31FB5DBF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E03057-A137-4B19-865C-2FC72969C7E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A37F-7CDF-4AA6-93AE-94B3FA4F4A8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2BFA6248-9075-44F6-BABA-ACCDFFA54742}" type="datetimeFigureOut">
              <a:rPr lang="en-US" smtClean="0">
                <a:solidFill>
                  <a:prstClr val="black">
                    <a:tint val="75000"/>
                  </a:prstClr>
                </a:solidFill>
              </a:rPr>
              <a:pPr defTabSz="1371600"/>
              <a:t>12/4/2023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91D6ECB-C279-47B4-8FA3-DE1ADCE7081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0248301-85C3-4A8E-BC22-25CE7E8FE5D9}"/>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AFD0A7C2-3364-4B6C-B187-A7ABF31AEE8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432723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13" Type="http://schemas.openxmlformats.org/officeDocument/2006/relationships/image" Target="../media/image25.png"/><Relationship Id="rId3" Type="http://schemas.openxmlformats.org/officeDocument/2006/relationships/image" Target="../media/image2.svg"/><Relationship Id="rId12"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10.svg"/><Relationship Id="rId4" Type="http://schemas.openxmlformats.org/officeDocument/2006/relationships/image" Target="../media/image14.png"/><Relationship Id="rId14" Type="http://schemas.openxmlformats.org/officeDocument/2006/relationships/image" Target="../media/image26.png"/></Relationships>
</file>

<file path=ppt/slides/_rels/slide11.xml.rels><?xml version="1.0" encoding="UTF-8" standalone="yes"?>
<Relationships xmlns="http://schemas.openxmlformats.org/package/2006/relationships"><Relationship Id="rId13" Type="http://schemas.openxmlformats.org/officeDocument/2006/relationships/image" Target="../media/image20.svg"/><Relationship Id="rId2" Type="http://schemas.openxmlformats.org/officeDocument/2006/relationships/image" Target="../media/image27.png"/><Relationship Id="rId16" Type="http://schemas.microsoft.com/office/2007/relationships/hdphoto" Target="../media/hdphoto3.wdp"/><Relationship Id="rId1" Type="http://schemas.openxmlformats.org/officeDocument/2006/relationships/slideLayout" Target="../slideLayouts/slideLayout7.xml"/><Relationship Id="rId15" Type="http://schemas.openxmlformats.org/officeDocument/2006/relationships/image" Target="../media/image29.png"/><Relationship Id="rId14" Type="http://schemas.openxmlformats.org/officeDocument/2006/relationships/image" Target="../media/image28.png"/></Relationships>
</file>

<file path=ppt/slides/_rels/slide12.xml.rels><?xml version="1.0" encoding="UTF-8" standalone="yes"?>
<Relationships xmlns="http://schemas.openxmlformats.org/package/2006/relationships"><Relationship Id="rId13" Type="http://schemas.openxmlformats.org/officeDocument/2006/relationships/image" Target="../media/image20.svg"/><Relationship Id="rId2" Type="http://schemas.openxmlformats.org/officeDocument/2006/relationships/image" Target="../media/image27.png"/><Relationship Id="rId1" Type="http://schemas.openxmlformats.org/officeDocument/2006/relationships/slideLayout" Target="../slideLayouts/slideLayout7.xml"/><Relationship Id="rId1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3.gif"/><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audio" Target="../media/audio3.wav"/><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3.gif"/><Relationship Id="rId5" Type="http://schemas.openxmlformats.org/officeDocument/2006/relationships/image" Target="../media/image32.png"/><Relationship Id="rId10" Type="http://schemas.openxmlformats.org/officeDocument/2006/relationships/image" Target="../media/image41.png"/><Relationship Id="rId4" Type="http://schemas.openxmlformats.org/officeDocument/2006/relationships/audio" Target="../media/audio3.wav"/><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3.gif"/><Relationship Id="rId5" Type="http://schemas.openxmlformats.org/officeDocument/2006/relationships/image" Target="../media/image32.png"/><Relationship Id="rId10" Type="http://schemas.openxmlformats.org/officeDocument/2006/relationships/image" Target="../media/image45.png"/><Relationship Id="rId4" Type="http://schemas.openxmlformats.org/officeDocument/2006/relationships/audio" Target="../media/audio3.wav"/><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2.wav"/><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3.gif"/><Relationship Id="rId11" Type="http://schemas.openxmlformats.org/officeDocument/2006/relationships/image" Target="../media/image50.png"/><Relationship Id="rId5" Type="http://schemas.openxmlformats.org/officeDocument/2006/relationships/image" Target="../media/image32.png"/><Relationship Id="rId10" Type="http://schemas.openxmlformats.org/officeDocument/2006/relationships/image" Target="../media/image49.png"/><Relationship Id="rId4" Type="http://schemas.openxmlformats.org/officeDocument/2006/relationships/audio" Target="../media/audio3.wav"/><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2.wav"/><Relationship Id="rId7"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3.gif"/><Relationship Id="rId11" Type="http://schemas.openxmlformats.org/officeDocument/2006/relationships/image" Target="../media/image50.png"/><Relationship Id="rId5" Type="http://schemas.openxmlformats.org/officeDocument/2006/relationships/image" Target="../media/image32.png"/><Relationship Id="rId10" Type="http://schemas.openxmlformats.org/officeDocument/2006/relationships/image" Target="../media/image54.png"/><Relationship Id="rId4" Type="http://schemas.openxmlformats.org/officeDocument/2006/relationships/audio" Target="../media/audio3.wav"/><Relationship Id="rId9" Type="http://schemas.openxmlformats.org/officeDocument/2006/relationships/image" Target="../media/image53.png"/></Relationships>
</file>

<file path=ppt/slides/_rels/slide19.xml.rels><?xml version="1.0" encoding="UTF-8" standalone="yes"?>
<Relationships xmlns="http://schemas.openxmlformats.org/package/2006/relationships"><Relationship Id="rId13" Type="http://schemas.microsoft.com/office/2007/relationships/hdphoto" Target="../media/hdphoto4.wdp"/><Relationship Id="rId12" Type="http://schemas.openxmlformats.org/officeDocument/2006/relationships/image" Target="../media/image55.png"/><Relationship Id="rId2" Type="http://schemas.openxmlformats.org/officeDocument/2006/relationships/image" Target="../media/image14.png"/><Relationship Id="rId1" Type="http://schemas.openxmlformats.org/officeDocument/2006/relationships/slideLayout" Target="../slideLayouts/slideLayout7.xml"/><Relationship Id="rId11" Type="http://schemas.openxmlformats.org/officeDocument/2006/relationships/image" Target="../media/image10.sv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6.png"/><Relationship Id="rId1" Type="http://schemas.openxmlformats.org/officeDocument/2006/relationships/slideLayout" Target="../slideLayouts/slideLayout7.xml"/><Relationship Id="rId11" Type="http://schemas.openxmlformats.org/officeDocument/2006/relationships/image" Target="../media/image10.svg"/></Relationships>
</file>

<file path=ppt/slides/_rels/slide21.xml.rels><?xml version="1.0" encoding="UTF-8" standalone="yes"?>
<Relationships xmlns="http://schemas.openxmlformats.org/package/2006/relationships"><Relationship Id="rId12" Type="http://schemas.openxmlformats.org/officeDocument/2006/relationships/image" Target="../media/image57.png"/><Relationship Id="rId2" Type="http://schemas.openxmlformats.org/officeDocument/2006/relationships/image" Target="../media/image14.png"/><Relationship Id="rId1" Type="http://schemas.openxmlformats.org/officeDocument/2006/relationships/slideLayout" Target="../slideLayouts/slideLayout7.xml"/><Relationship Id="rId11" Type="http://schemas.openxmlformats.org/officeDocument/2006/relationships/image" Target="../media/image10.svg"/></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 Id="rId9"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 Id="rId9" Type="http://schemas.openxmlformats.org/officeDocument/2006/relationships/image" Target="../media/image60.pn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 Id="rId9"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20.svg"/><Relationship Id="rId5" Type="http://schemas.openxmlformats.org/officeDocument/2006/relationships/image" Target="../media/image10.sv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0.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8.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7" Type="http://schemas.openxmlformats.org/officeDocument/2006/relationships/image" Target="../media/image40.svg"/><Relationship Id="rId2" Type="http://schemas.openxmlformats.org/officeDocument/2006/relationships/image" Target="../media/image10.png"/><Relationship Id="rId1" Type="http://schemas.openxmlformats.org/officeDocument/2006/relationships/slideLayout" Target="../slideLayouts/slideLayout7.xml"/><Relationship Id="rId11" Type="http://schemas.openxmlformats.org/officeDocument/2006/relationships/image" Target="../media/image12.png"/><Relationship Id="rId10" Type="http://schemas.openxmlformats.org/officeDocument/2006/relationships/image" Target="../media/image43.sv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7" Type="http://schemas.openxmlformats.org/officeDocument/2006/relationships/image" Target="../media/image24.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6"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7.png"/><Relationship Id="rId15" Type="http://schemas.openxmlformats.org/officeDocument/2006/relationships/image" Target="../media/image14.sv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17" Type="http://schemas.openxmlformats.org/officeDocument/2006/relationships/image" Target="../media/image19.png"/><Relationship Id="rId2" Type="http://schemas.openxmlformats.org/officeDocument/2006/relationships/image" Target="../media/image17.png"/><Relationship Id="rId16" Type="http://schemas.openxmlformats.org/officeDocument/2006/relationships/image" Target="../media/image18.png"/><Relationship Id="rId1" Type="http://schemas.openxmlformats.org/officeDocument/2006/relationships/slideLayout" Target="../slideLayouts/slideLayout7.xml"/><Relationship Id="rId15"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12"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20.png"/><Relationship Id="rId10" Type="http://schemas.openxmlformats.org/officeDocument/2006/relationships/image" Target="../media/image10.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sp>
        <p:nvSpPr>
          <p:cNvPr id="2" name="Freeform 2"/>
          <p:cNvSpPr/>
          <p:nvPr/>
        </p:nvSpPr>
        <p:spPr>
          <a:xfrm rot="1497030">
            <a:off x="12052523" y="-2981570"/>
            <a:ext cx="11487752" cy="8020540"/>
          </a:xfrm>
          <a:custGeom>
            <a:avLst/>
            <a:gdLst/>
            <a:ahLst/>
            <a:cxnLst/>
            <a:rect l="l" t="t" r="r" b="b"/>
            <a:pathLst>
              <a:path w="11487752" h="8020540">
                <a:moveTo>
                  <a:pt x="0" y="0"/>
                </a:moveTo>
                <a:lnTo>
                  <a:pt x="11487752" y="0"/>
                </a:lnTo>
                <a:lnTo>
                  <a:pt x="11487752" y="8020540"/>
                </a:lnTo>
                <a:lnTo>
                  <a:pt x="0" y="8020540"/>
                </a:lnTo>
                <a:lnTo>
                  <a:pt x="0" y="0"/>
                </a:lnTo>
                <a:close/>
              </a:path>
            </a:pathLst>
          </a:custGeom>
          <a:blipFill>
            <a:blip r:embed="rId2">
              <a:alphaModFix amt="15000"/>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497030">
            <a:off x="-3873589" y="4088028"/>
            <a:ext cx="11487752" cy="8020540"/>
          </a:xfrm>
          <a:custGeom>
            <a:avLst/>
            <a:gdLst/>
            <a:ahLst/>
            <a:cxnLst/>
            <a:rect l="l" t="t" r="r" b="b"/>
            <a:pathLst>
              <a:path w="11487752" h="8020540">
                <a:moveTo>
                  <a:pt x="0" y="0"/>
                </a:moveTo>
                <a:lnTo>
                  <a:pt x="11487752" y="0"/>
                </a:lnTo>
                <a:lnTo>
                  <a:pt x="11487752" y="8020540"/>
                </a:lnTo>
                <a:lnTo>
                  <a:pt x="0" y="8020540"/>
                </a:lnTo>
                <a:lnTo>
                  <a:pt x="0" y="0"/>
                </a:lnTo>
                <a:close/>
              </a:path>
            </a:pathLst>
          </a:custGeom>
          <a:blipFill>
            <a:blip r:embed="rId2">
              <a:alphaModFix amt="15000"/>
              <a:extLst>
                <a:ext uri="{96DAC541-7B7A-43D3-8B79-37D633B846F1}">
                  <asvg:svgBlip xmlns:asvg="http://schemas.microsoft.com/office/drawing/2016/SVG/main" xmlns="" r:embed="rId3"/>
                </a:ext>
              </a:extLst>
            </a:blip>
            <a:stretch>
              <a:fillRect/>
            </a:stretch>
          </a:blipFill>
        </p:spPr>
      </p:sp>
      <p:sp>
        <p:nvSpPr>
          <p:cNvPr id="10" name="Freeform 10"/>
          <p:cNvSpPr/>
          <p:nvPr/>
        </p:nvSpPr>
        <p:spPr>
          <a:xfrm rot="-4935716">
            <a:off x="16391625" y="7375897"/>
            <a:ext cx="2233542" cy="4122309"/>
          </a:xfrm>
          <a:custGeom>
            <a:avLst/>
            <a:gdLst/>
            <a:ahLst/>
            <a:cxnLst/>
            <a:rect l="l" t="t" r="r" b="b"/>
            <a:pathLst>
              <a:path w="2233542" h="4122309">
                <a:moveTo>
                  <a:pt x="0" y="0"/>
                </a:moveTo>
                <a:lnTo>
                  <a:pt x="2233542" y="0"/>
                </a:lnTo>
                <a:lnTo>
                  <a:pt x="2233542" y="4122309"/>
                </a:lnTo>
                <a:lnTo>
                  <a:pt x="0" y="4122309"/>
                </a:lnTo>
                <a:lnTo>
                  <a:pt x="0" y="0"/>
                </a:lnTo>
                <a:close/>
              </a:path>
            </a:pathLst>
          </a:custGeom>
          <a:blipFill>
            <a:blip r:embed="rId4">
              <a:extLst>
                <a:ext uri="{96DAC541-7B7A-43D3-8B79-37D633B846F1}">
                  <asvg:svgBlip xmlns:asvg="http://schemas.microsoft.com/office/drawing/2016/SVG/main" xmlns="" r:embed="rId9"/>
                </a:ext>
              </a:extLst>
            </a:blip>
            <a:stretch>
              <a:fillRect/>
            </a:stretch>
          </a:blipFill>
        </p:spPr>
      </p:sp>
      <p:grpSp>
        <p:nvGrpSpPr>
          <p:cNvPr id="17" name="Group 4"/>
          <p:cNvGrpSpPr/>
          <p:nvPr/>
        </p:nvGrpSpPr>
        <p:grpSpPr>
          <a:xfrm>
            <a:off x="2133600" y="1251142"/>
            <a:ext cx="14118271" cy="6420113"/>
            <a:chOff x="0" y="0"/>
            <a:chExt cx="4140158" cy="1789902"/>
          </a:xfrm>
        </p:grpSpPr>
        <p:sp>
          <p:nvSpPr>
            <p:cNvPr id="18" name="Freeform 5"/>
            <p:cNvSpPr/>
            <p:nvPr/>
          </p:nvSpPr>
          <p:spPr>
            <a:xfrm>
              <a:off x="0" y="0"/>
              <a:ext cx="4140158" cy="1789902"/>
            </a:xfrm>
            <a:custGeom>
              <a:avLst/>
              <a:gdLst/>
              <a:ahLst/>
              <a:cxnLst/>
              <a:rect l="l" t="t" r="r" b="b"/>
              <a:pathLst>
                <a:path w="4140158" h="1789902">
                  <a:moveTo>
                    <a:pt x="27966" y="0"/>
                  </a:moveTo>
                  <a:lnTo>
                    <a:pt x="4112191" y="0"/>
                  </a:lnTo>
                  <a:cubicBezTo>
                    <a:pt x="4127637" y="0"/>
                    <a:pt x="4140158" y="12521"/>
                    <a:pt x="4140158" y="27966"/>
                  </a:cubicBezTo>
                  <a:lnTo>
                    <a:pt x="4140158" y="1761936"/>
                  </a:lnTo>
                  <a:cubicBezTo>
                    <a:pt x="4140158" y="1769353"/>
                    <a:pt x="4137211" y="1776467"/>
                    <a:pt x="4131966" y="1781711"/>
                  </a:cubicBezTo>
                  <a:cubicBezTo>
                    <a:pt x="4126722" y="1786956"/>
                    <a:pt x="4119609" y="1789902"/>
                    <a:pt x="4112191" y="1789902"/>
                  </a:cubicBezTo>
                  <a:lnTo>
                    <a:pt x="27966" y="1789902"/>
                  </a:lnTo>
                  <a:cubicBezTo>
                    <a:pt x="20549" y="1789902"/>
                    <a:pt x="13436" y="1786956"/>
                    <a:pt x="8191" y="1781711"/>
                  </a:cubicBezTo>
                  <a:cubicBezTo>
                    <a:pt x="2946" y="1776467"/>
                    <a:pt x="0" y="1769353"/>
                    <a:pt x="0" y="1761936"/>
                  </a:cubicBezTo>
                  <a:lnTo>
                    <a:pt x="0" y="27966"/>
                  </a:lnTo>
                  <a:cubicBezTo>
                    <a:pt x="0" y="20549"/>
                    <a:pt x="2946" y="13436"/>
                    <a:pt x="8191" y="8191"/>
                  </a:cubicBezTo>
                  <a:cubicBezTo>
                    <a:pt x="13436" y="2946"/>
                    <a:pt x="20549" y="0"/>
                    <a:pt x="27966" y="0"/>
                  </a:cubicBezTo>
                  <a:close/>
                </a:path>
              </a:pathLst>
            </a:custGeom>
            <a:solidFill>
              <a:srgbClr val="FFFFFF"/>
            </a:solidFill>
          </p:spPr>
        </p:sp>
        <p:sp>
          <p:nvSpPr>
            <p:cNvPr id="19" name="TextBox 6"/>
            <p:cNvSpPr txBox="1"/>
            <p:nvPr/>
          </p:nvSpPr>
          <p:spPr>
            <a:xfrm>
              <a:off x="0" y="-38100"/>
              <a:ext cx="4140158" cy="1828002"/>
            </a:xfrm>
            <a:prstGeom prst="rect">
              <a:avLst/>
            </a:prstGeom>
          </p:spPr>
          <p:txBody>
            <a:bodyPr lIns="45625" tIns="45625" rIns="45625" bIns="45625" rtlCol="0" anchor="ctr"/>
            <a:lstStyle/>
            <a:p>
              <a:pPr algn="ctr">
                <a:lnSpc>
                  <a:spcPts val="2659"/>
                </a:lnSpc>
              </a:pPr>
              <a:endParaRPr/>
            </a:p>
          </p:txBody>
        </p:sp>
      </p:grpSp>
      <p:sp>
        <p:nvSpPr>
          <p:cNvPr id="21" name="Google Shape;1619;p34"/>
          <p:cNvSpPr txBox="1">
            <a:spLocks/>
          </p:cNvSpPr>
          <p:nvPr/>
        </p:nvSpPr>
        <p:spPr>
          <a:xfrm>
            <a:off x="2955173" y="1491663"/>
            <a:ext cx="12475124" cy="5887800"/>
          </a:xfrm>
          <a:prstGeom prst="rect">
            <a:avLst/>
          </a:prstGeom>
        </p:spPr>
        <p:txBody>
          <a:bodyPr spcFirstLastPara="1" wrap="square" lIns="182850" tIns="182850" rIns="182850" bIns="1828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en-US" sz="8500" b="1" smtClean="0">
                <a:solidFill>
                  <a:schemeClr val="accent6">
                    <a:lumMod val="75000"/>
                  </a:schemeClr>
                </a:solidFill>
                <a:latin typeface="Arial" panose="020B0604020202020204" pitchFamily="34" charset="0"/>
                <a:cs typeface="Arial" panose="020B0604020202020204" pitchFamily="34" charset="0"/>
              </a:rPr>
              <a:t>CHÀO MỪNG CẢ LỚP</a:t>
            </a:r>
            <a:br>
              <a:rPr lang="en-US" sz="8500" b="1" smtClean="0">
                <a:solidFill>
                  <a:schemeClr val="accent6">
                    <a:lumMod val="75000"/>
                  </a:schemeClr>
                </a:solidFill>
                <a:latin typeface="Arial" panose="020B0604020202020204" pitchFamily="34" charset="0"/>
                <a:cs typeface="Arial" panose="020B0604020202020204" pitchFamily="34" charset="0"/>
              </a:rPr>
            </a:br>
            <a:r>
              <a:rPr lang="en-US" sz="8500" b="1" smtClean="0">
                <a:solidFill>
                  <a:schemeClr val="accent6">
                    <a:lumMod val="75000"/>
                  </a:schemeClr>
                </a:solidFill>
                <a:latin typeface="Arial" panose="020B0604020202020204" pitchFamily="34" charset="0"/>
                <a:cs typeface="Arial" panose="020B0604020202020204" pitchFamily="34" charset="0"/>
              </a:rPr>
              <a:t>ĐẾN VỚI TIẾT HỌC</a:t>
            </a:r>
            <a:br>
              <a:rPr lang="en-US" sz="8500" b="1" smtClean="0">
                <a:solidFill>
                  <a:schemeClr val="accent6">
                    <a:lumMod val="75000"/>
                  </a:schemeClr>
                </a:solidFill>
                <a:latin typeface="Arial" panose="020B0604020202020204" pitchFamily="34" charset="0"/>
                <a:cs typeface="Arial" panose="020B0604020202020204" pitchFamily="34" charset="0"/>
              </a:rPr>
            </a:br>
            <a:r>
              <a:rPr lang="en-US" sz="8500" b="1" smtClean="0">
                <a:solidFill>
                  <a:schemeClr val="accent6">
                    <a:lumMod val="75000"/>
                  </a:schemeClr>
                </a:solidFill>
                <a:latin typeface="Arial" panose="020B0604020202020204" pitchFamily="34" charset="0"/>
                <a:cs typeface="Arial" panose="020B0604020202020204" pitchFamily="34" charset="0"/>
              </a:rPr>
              <a:t> HÔM  NAY!</a:t>
            </a:r>
            <a:endParaRPr lang="en-US" sz="8500" b="1">
              <a:solidFill>
                <a:schemeClr val="accent6">
                  <a:lumMod val="75000"/>
                </a:schemeClr>
              </a:solidFill>
              <a:latin typeface="Arial" panose="020B0604020202020204" pitchFamily="34" charset="0"/>
              <a:cs typeface="Arial" panose="020B0604020202020204" pitchFamily="34" charset="0"/>
            </a:endParaRPr>
          </a:p>
        </p:txBody>
      </p:sp>
      <p:grpSp>
        <p:nvGrpSpPr>
          <p:cNvPr id="22" name="Group 23"/>
          <p:cNvGrpSpPr/>
          <p:nvPr/>
        </p:nvGrpSpPr>
        <p:grpSpPr>
          <a:xfrm>
            <a:off x="2133600" y="8801100"/>
            <a:ext cx="7779175" cy="401908"/>
            <a:chOff x="0" y="0"/>
            <a:chExt cx="5253877" cy="406400"/>
          </a:xfrm>
        </p:grpSpPr>
        <p:sp>
          <p:nvSpPr>
            <p:cNvPr id="23" name="Freeform 24"/>
            <p:cNvSpPr/>
            <p:nvPr/>
          </p:nvSpPr>
          <p:spPr>
            <a:xfrm>
              <a:off x="0" y="0"/>
              <a:ext cx="5253877" cy="406400"/>
            </a:xfrm>
            <a:custGeom>
              <a:avLst/>
              <a:gdLst/>
              <a:ahLst/>
              <a:cxnLst/>
              <a:rect l="l" t="t" r="r" b="b"/>
              <a:pathLst>
                <a:path w="5253877" h="406400">
                  <a:moveTo>
                    <a:pt x="5050677" y="0"/>
                  </a:moveTo>
                  <a:cubicBezTo>
                    <a:pt x="5162901" y="0"/>
                    <a:pt x="5253877" y="90976"/>
                    <a:pt x="5253877" y="203200"/>
                  </a:cubicBezTo>
                  <a:cubicBezTo>
                    <a:pt x="5253877" y="315424"/>
                    <a:pt x="5162901" y="406400"/>
                    <a:pt x="5050677" y="406400"/>
                  </a:cubicBezTo>
                  <a:lnTo>
                    <a:pt x="203200" y="406400"/>
                  </a:lnTo>
                  <a:cubicBezTo>
                    <a:pt x="90976" y="406400"/>
                    <a:pt x="0" y="315424"/>
                    <a:pt x="0" y="203200"/>
                  </a:cubicBezTo>
                  <a:cubicBezTo>
                    <a:pt x="0" y="90976"/>
                    <a:pt x="90976" y="0"/>
                    <a:pt x="203200" y="0"/>
                  </a:cubicBezTo>
                  <a:close/>
                </a:path>
              </a:pathLst>
            </a:custGeom>
            <a:solidFill>
              <a:srgbClr val="F26D9E"/>
            </a:solidFill>
            <a:ln cap="sq">
              <a:noFill/>
              <a:prstDash val="solid"/>
              <a:miter/>
            </a:ln>
          </p:spPr>
        </p:sp>
        <p:sp>
          <p:nvSpPr>
            <p:cNvPr id="24" name="TextBox 25"/>
            <p:cNvSpPr txBox="1"/>
            <p:nvPr/>
          </p:nvSpPr>
          <p:spPr>
            <a:xfrm>
              <a:off x="0" y="-38100"/>
              <a:ext cx="5253877" cy="444500"/>
            </a:xfrm>
            <a:prstGeom prst="rect">
              <a:avLst/>
            </a:prstGeom>
          </p:spPr>
          <p:txBody>
            <a:bodyPr lIns="50800" tIns="50800" rIns="50800" bIns="50800" rtlCol="0" anchor="ctr"/>
            <a:lstStyle/>
            <a:p>
              <a:pPr algn="ctr">
                <a:lnSpc>
                  <a:spcPts val="2659"/>
                </a:lnSpc>
                <a:spcBef>
                  <a:spcPct val="0"/>
                </a:spcBef>
              </a:pPr>
              <a:endParaRPr/>
            </a:p>
          </p:txBody>
        </p:sp>
      </p:grpSp>
    </p:spTree>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sp>
        <p:nvSpPr>
          <p:cNvPr id="2" name="Freeform 2"/>
          <p:cNvSpPr/>
          <p:nvPr/>
        </p:nvSpPr>
        <p:spPr>
          <a:xfrm rot="-2961887">
            <a:off x="12233612" y="-4735206"/>
            <a:ext cx="11487752" cy="8020540"/>
          </a:xfrm>
          <a:custGeom>
            <a:avLst/>
            <a:gdLst/>
            <a:ahLst/>
            <a:cxnLst/>
            <a:rect l="l" t="t" r="r" b="b"/>
            <a:pathLst>
              <a:path w="11487752" h="8020540">
                <a:moveTo>
                  <a:pt x="0" y="0"/>
                </a:moveTo>
                <a:lnTo>
                  <a:pt x="11487752" y="0"/>
                </a:lnTo>
                <a:lnTo>
                  <a:pt x="11487752" y="8020540"/>
                </a:lnTo>
                <a:lnTo>
                  <a:pt x="0" y="8020540"/>
                </a:lnTo>
                <a:lnTo>
                  <a:pt x="0" y="0"/>
                </a:lnTo>
                <a:close/>
              </a:path>
            </a:pathLst>
          </a:custGeom>
          <a:blipFill>
            <a:blip r:embed="rId2">
              <a:alphaModFix amt="15000"/>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252045">
            <a:off x="-2986686" y="8199000"/>
            <a:ext cx="11487752" cy="8020540"/>
          </a:xfrm>
          <a:custGeom>
            <a:avLst/>
            <a:gdLst/>
            <a:ahLst/>
            <a:cxnLst/>
            <a:rect l="l" t="t" r="r" b="b"/>
            <a:pathLst>
              <a:path w="11487752" h="8020540">
                <a:moveTo>
                  <a:pt x="0" y="0"/>
                </a:moveTo>
                <a:lnTo>
                  <a:pt x="11487752" y="0"/>
                </a:lnTo>
                <a:lnTo>
                  <a:pt x="11487752" y="8020539"/>
                </a:lnTo>
                <a:lnTo>
                  <a:pt x="0" y="8020539"/>
                </a:lnTo>
                <a:lnTo>
                  <a:pt x="0" y="0"/>
                </a:lnTo>
                <a:close/>
              </a:path>
            </a:pathLst>
          </a:custGeom>
          <a:blipFill>
            <a:blip r:embed="rId2">
              <a:alphaModFix amt="15000"/>
              <a:extLst>
                <a:ext uri="{96DAC541-7B7A-43D3-8B79-37D633B846F1}">
                  <asvg:svgBlip xmlns:asvg="http://schemas.microsoft.com/office/drawing/2016/SVG/main" xmlns="" r:embed="rId3"/>
                </a:ext>
              </a:extLst>
            </a:blip>
            <a:stretch>
              <a:fillRect/>
            </a:stretch>
          </a:blipFill>
        </p:spPr>
      </p:sp>
      <p:grpSp>
        <p:nvGrpSpPr>
          <p:cNvPr id="4" name="Group 4"/>
          <p:cNvGrpSpPr/>
          <p:nvPr/>
        </p:nvGrpSpPr>
        <p:grpSpPr>
          <a:xfrm>
            <a:off x="228600" y="190499"/>
            <a:ext cx="17830800" cy="9908135"/>
            <a:chOff x="0" y="0"/>
            <a:chExt cx="4140158" cy="1789902"/>
          </a:xfrm>
        </p:grpSpPr>
        <p:sp>
          <p:nvSpPr>
            <p:cNvPr id="5" name="Freeform 5"/>
            <p:cNvSpPr/>
            <p:nvPr/>
          </p:nvSpPr>
          <p:spPr>
            <a:xfrm>
              <a:off x="0" y="0"/>
              <a:ext cx="4140158" cy="1789902"/>
            </a:xfrm>
            <a:custGeom>
              <a:avLst/>
              <a:gdLst/>
              <a:ahLst/>
              <a:cxnLst/>
              <a:rect l="l" t="t" r="r" b="b"/>
              <a:pathLst>
                <a:path w="4140158" h="1789902">
                  <a:moveTo>
                    <a:pt x="27966" y="0"/>
                  </a:moveTo>
                  <a:lnTo>
                    <a:pt x="4112191" y="0"/>
                  </a:lnTo>
                  <a:cubicBezTo>
                    <a:pt x="4127637" y="0"/>
                    <a:pt x="4140158" y="12521"/>
                    <a:pt x="4140158" y="27966"/>
                  </a:cubicBezTo>
                  <a:lnTo>
                    <a:pt x="4140158" y="1761936"/>
                  </a:lnTo>
                  <a:cubicBezTo>
                    <a:pt x="4140158" y="1769353"/>
                    <a:pt x="4137211" y="1776467"/>
                    <a:pt x="4131966" y="1781711"/>
                  </a:cubicBezTo>
                  <a:cubicBezTo>
                    <a:pt x="4126722" y="1786956"/>
                    <a:pt x="4119609" y="1789902"/>
                    <a:pt x="4112191" y="1789902"/>
                  </a:cubicBezTo>
                  <a:lnTo>
                    <a:pt x="27966" y="1789902"/>
                  </a:lnTo>
                  <a:cubicBezTo>
                    <a:pt x="20549" y="1789902"/>
                    <a:pt x="13436" y="1786956"/>
                    <a:pt x="8191" y="1781711"/>
                  </a:cubicBezTo>
                  <a:cubicBezTo>
                    <a:pt x="2946" y="1776467"/>
                    <a:pt x="0" y="1769353"/>
                    <a:pt x="0" y="1761936"/>
                  </a:cubicBezTo>
                  <a:lnTo>
                    <a:pt x="0" y="27966"/>
                  </a:lnTo>
                  <a:cubicBezTo>
                    <a:pt x="0" y="20549"/>
                    <a:pt x="2946" y="13436"/>
                    <a:pt x="8191" y="8191"/>
                  </a:cubicBezTo>
                  <a:cubicBezTo>
                    <a:pt x="13436" y="2946"/>
                    <a:pt x="20549" y="0"/>
                    <a:pt x="27966" y="0"/>
                  </a:cubicBezTo>
                  <a:close/>
                </a:path>
              </a:pathLst>
            </a:custGeom>
            <a:solidFill>
              <a:srgbClr val="FFFFFF"/>
            </a:solidFill>
          </p:spPr>
        </p:sp>
        <p:sp>
          <p:nvSpPr>
            <p:cNvPr id="6" name="TextBox 6"/>
            <p:cNvSpPr txBox="1"/>
            <p:nvPr/>
          </p:nvSpPr>
          <p:spPr>
            <a:xfrm>
              <a:off x="0" y="-38100"/>
              <a:ext cx="4140158" cy="1828002"/>
            </a:xfrm>
            <a:prstGeom prst="rect">
              <a:avLst/>
            </a:prstGeom>
          </p:spPr>
          <p:txBody>
            <a:bodyPr lIns="45625" tIns="45625" rIns="45625" bIns="45625" rtlCol="0" anchor="ctr"/>
            <a:lstStyle/>
            <a:p>
              <a:pPr algn="ctr">
                <a:lnSpc>
                  <a:spcPts val="2659"/>
                </a:lnSpc>
              </a:pPr>
              <a:endParaRPr/>
            </a:p>
          </p:txBody>
        </p:sp>
      </p:grpSp>
      <p:grpSp>
        <p:nvGrpSpPr>
          <p:cNvPr id="7" name="Group 7"/>
          <p:cNvGrpSpPr/>
          <p:nvPr/>
        </p:nvGrpSpPr>
        <p:grpSpPr>
          <a:xfrm>
            <a:off x="8991600" y="9894264"/>
            <a:ext cx="9107349" cy="354636"/>
            <a:chOff x="0" y="0"/>
            <a:chExt cx="5253877" cy="406400"/>
          </a:xfrm>
        </p:grpSpPr>
        <p:sp>
          <p:nvSpPr>
            <p:cNvPr id="8" name="Freeform 8"/>
            <p:cNvSpPr/>
            <p:nvPr/>
          </p:nvSpPr>
          <p:spPr>
            <a:xfrm>
              <a:off x="0" y="0"/>
              <a:ext cx="5253877" cy="406400"/>
            </a:xfrm>
            <a:custGeom>
              <a:avLst/>
              <a:gdLst/>
              <a:ahLst/>
              <a:cxnLst/>
              <a:rect l="l" t="t" r="r" b="b"/>
              <a:pathLst>
                <a:path w="5253877" h="406400">
                  <a:moveTo>
                    <a:pt x="5050677" y="0"/>
                  </a:moveTo>
                  <a:cubicBezTo>
                    <a:pt x="5162901" y="0"/>
                    <a:pt x="5253877" y="90976"/>
                    <a:pt x="5253877" y="203200"/>
                  </a:cubicBezTo>
                  <a:cubicBezTo>
                    <a:pt x="5253877" y="315424"/>
                    <a:pt x="5162901" y="406400"/>
                    <a:pt x="5050677" y="406400"/>
                  </a:cubicBezTo>
                  <a:lnTo>
                    <a:pt x="203200" y="406400"/>
                  </a:lnTo>
                  <a:cubicBezTo>
                    <a:pt x="90976" y="406400"/>
                    <a:pt x="0" y="315424"/>
                    <a:pt x="0" y="203200"/>
                  </a:cubicBezTo>
                  <a:cubicBezTo>
                    <a:pt x="0" y="90976"/>
                    <a:pt x="90976" y="0"/>
                    <a:pt x="203200" y="0"/>
                  </a:cubicBezTo>
                  <a:close/>
                </a:path>
              </a:pathLst>
            </a:custGeom>
            <a:solidFill>
              <a:srgbClr val="F26D9E"/>
            </a:solidFill>
            <a:ln cap="sq">
              <a:noFill/>
              <a:prstDash val="solid"/>
              <a:miter/>
            </a:ln>
          </p:spPr>
        </p:sp>
        <p:sp>
          <p:nvSpPr>
            <p:cNvPr id="9" name="TextBox 9"/>
            <p:cNvSpPr txBox="1"/>
            <p:nvPr/>
          </p:nvSpPr>
          <p:spPr>
            <a:xfrm>
              <a:off x="0" y="-38100"/>
              <a:ext cx="5253877" cy="444500"/>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rot="1149873">
            <a:off x="16475192" y="446810"/>
            <a:ext cx="1205819" cy="1229464"/>
          </a:xfrm>
          <a:custGeom>
            <a:avLst/>
            <a:gdLst/>
            <a:ahLst/>
            <a:cxnLst/>
            <a:rect l="l" t="t" r="r" b="b"/>
            <a:pathLst>
              <a:path w="1424304" h="1551222">
                <a:moveTo>
                  <a:pt x="0" y="0"/>
                </a:moveTo>
                <a:lnTo>
                  <a:pt x="1424304" y="0"/>
                </a:lnTo>
                <a:lnTo>
                  <a:pt x="1424304" y="1551221"/>
                </a:lnTo>
                <a:lnTo>
                  <a:pt x="0" y="1551221"/>
                </a:lnTo>
                <a:lnTo>
                  <a:pt x="0" y="0"/>
                </a:lnTo>
                <a:close/>
              </a:path>
            </a:pathLst>
          </a:custGeom>
          <a:blipFill>
            <a:blip r:embed="rId4">
              <a:extLst>
                <a:ext uri="{96DAC541-7B7A-43D3-8B79-37D633B846F1}">
                  <asvg:svgBlip xmlns:asvg="http://schemas.microsoft.com/office/drawing/2016/SVG/main" xmlns="" r:embed="rId11"/>
                </a:ext>
              </a:extLst>
            </a:blip>
            <a:stretch>
              <a:fillRect/>
            </a:stretch>
          </a:blipFill>
        </p:spPr>
      </p:sp>
      <p:sp>
        <p:nvSpPr>
          <p:cNvPr id="18" name="TextBox 17"/>
          <p:cNvSpPr txBox="1"/>
          <p:nvPr/>
        </p:nvSpPr>
        <p:spPr>
          <a:xfrm>
            <a:off x="414765" y="445535"/>
            <a:ext cx="3776235" cy="1131079"/>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a:lnSpc>
                <a:spcPct val="150000"/>
              </a:lnSpc>
              <a:defRPr/>
            </a:pPr>
            <a:r>
              <a:rPr lang="en-US" sz="4500" b="1">
                <a:solidFill>
                  <a:srgbClr val="070185"/>
                </a:solidFill>
                <a:latin typeface="Arial"/>
                <a:cs typeface="Arial" panose="020B0604020202020204" pitchFamily="34" charset="0"/>
                <a:sym typeface="Arial"/>
              </a:rPr>
              <a:t>Luyện </a:t>
            </a:r>
            <a:r>
              <a:rPr lang="en-US" sz="4500" b="1">
                <a:solidFill>
                  <a:srgbClr val="070185"/>
                </a:solidFill>
                <a:latin typeface="Arial"/>
                <a:cs typeface="Arial" panose="020B0604020202020204" pitchFamily="34" charset="0"/>
                <a:sym typeface="Arial"/>
              </a:rPr>
              <a:t>tập </a:t>
            </a:r>
            <a:r>
              <a:rPr lang="en-US" sz="4500" b="1" smtClean="0">
                <a:solidFill>
                  <a:srgbClr val="070185"/>
                </a:solidFill>
                <a:latin typeface="Arial"/>
                <a:cs typeface="Arial" panose="020B0604020202020204" pitchFamily="34" charset="0"/>
                <a:sym typeface="Arial"/>
              </a:rPr>
              <a:t>2</a:t>
            </a:r>
            <a:endParaRPr lang="en-US" sz="4500" b="1">
              <a:solidFill>
                <a:srgbClr val="070185"/>
              </a:solidFill>
              <a:latin typeface="Arial"/>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19" name="Rectangle 18"/>
              <p:cNvSpPr/>
              <p:nvPr/>
            </p:nvSpPr>
            <p:spPr>
              <a:xfrm>
                <a:off x="342900" y="1764047"/>
                <a:ext cx="17602200" cy="3760453"/>
              </a:xfrm>
              <a:prstGeom prst="rect">
                <a:avLst/>
              </a:prstGeom>
            </p:spPr>
            <p:txBody>
              <a:bodyPr wrap="square">
                <a:spAutoFit/>
              </a:bodyPr>
              <a:lstStyle/>
              <a:p>
                <a:pPr algn="just">
                  <a:lnSpc>
                    <a:spcPct val="150000"/>
                  </a:lnSpc>
                </a:pPr>
                <a:r>
                  <a:rPr lang="vi-VN" sz="3600" smtClean="0">
                    <a:solidFill>
                      <a:srgbClr val="000000"/>
                    </a:solidFill>
                  </a:rPr>
                  <a:t>Trên giá sách của thư viện có 15 cuốn sách, trong đó có một số cuốn tiểu thuyết. Người thủ thư đặt thêm 5 cuốn tiểu thuyết thư viện mới mua vào giá </a:t>
                </a:r>
                <a:r>
                  <a:rPr lang="vi-VN" sz="3600" smtClean="0">
                    <a:solidFill>
                      <a:srgbClr val="000000"/>
                    </a:solidFill>
                  </a:rPr>
                  <a:t>sách.</a:t>
                </a:r>
                <a:r>
                  <a:rPr lang="en-US" sz="3600" smtClean="0">
                    <a:solidFill>
                      <a:srgbClr val="000000"/>
                    </a:solidFill>
                  </a:rPr>
                  <a:t> </a:t>
                </a:r>
                <a:r>
                  <a:rPr lang="vi-VN" sz="3600" smtClean="0">
                    <a:solidFill>
                      <a:srgbClr val="000000"/>
                    </a:solidFill>
                  </a:rPr>
                  <a:t>Bạn </a:t>
                </a:r>
                <a:r>
                  <a:rPr lang="vi-VN" sz="3600" smtClean="0">
                    <a:solidFill>
                      <a:srgbClr val="000000"/>
                    </a:solidFill>
                  </a:rPr>
                  <a:t>Nam đến mượn sách, chọn ngẫu nhiên một cuốn sách trên giá. Biết rằng xác suất để chọn được cuốn tiểu thuyết là</a:t>
                </a:r>
                <a:r>
                  <a:rPr lang="vi-VN" sz="3600">
                    <a:solidFill>
                      <a:srgbClr val="000000"/>
                    </a:solidFill>
                  </a:rPr>
                  <a:t> </a:t>
                </a:r>
                <a14:m>
                  <m:oMath xmlns:m="http://schemas.openxmlformats.org/officeDocument/2006/math">
                    <m:f>
                      <m:fPr>
                        <m:ctrlPr>
                          <a:rPr lang="vi-VN" sz="3600" i="1" smtClean="0">
                            <a:solidFill>
                              <a:srgbClr val="000000"/>
                            </a:solidFill>
                            <a:latin typeface="Cambria Math" panose="02040503050406030204" pitchFamily="18" charset="0"/>
                          </a:rPr>
                        </m:ctrlPr>
                      </m:fPr>
                      <m:num>
                        <m:r>
                          <a:rPr lang="en-US" sz="3600" b="0" i="1" smtClean="0">
                            <a:solidFill>
                              <a:srgbClr val="000000"/>
                            </a:solidFill>
                            <a:latin typeface="Cambria Math" panose="02040503050406030204" pitchFamily="18" charset="0"/>
                          </a:rPr>
                          <m:t>3</m:t>
                        </m:r>
                      </m:num>
                      <m:den>
                        <m:r>
                          <a:rPr lang="en-US" sz="3600" b="0" i="1" smtClean="0">
                            <a:solidFill>
                              <a:srgbClr val="000000"/>
                            </a:solidFill>
                            <a:latin typeface="Cambria Math" panose="02040503050406030204" pitchFamily="18" charset="0"/>
                          </a:rPr>
                          <m:t>4</m:t>
                        </m:r>
                      </m:den>
                    </m:f>
                  </m:oMath>
                </a14:m>
                <a:r>
                  <a:rPr lang="vi-VN" sz="3600" smtClean="0">
                    <a:solidFill>
                      <a:srgbClr val="000000"/>
                    </a:solidFill>
                  </a:rPr>
                  <a:t>. </a:t>
                </a:r>
                <a:r>
                  <a:rPr lang="vi-VN" sz="3600">
                    <a:solidFill>
                      <a:srgbClr val="000000"/>
                    </a:solidFill>
                  </a:rPr>
                  <a:t>Hỏi lúc đầu trên giá </a:t>
                </a:r>
                <a:r>
                  <a:rPr lang="vi-VN" sz="3600">
                    <a:solidFill>
                      <a:srgbClr val="000000"/>
                    </a:solidFill>
                  </a:rPr>
                  <a:t>sách </a:t>
                </a:r>
                <a:r>
                  <a:rPr lang="vi-VN" sz="3600" smtClean="0">
                    <a:solidFill>
                      <a:srgbClr val="000000"/>
                    </a:solidFill>
                  </a:rPr>
                  <a:t>có</a:t>
                </a:r>
                <a:r>
                  <a:rPr lang="en-US" sz="3600" smtClean="0">
                    <a:solidFill>
                      <a:srgbClr val="000000"/>
                    </a:solidFill>
                  </a:rPr>
                  <a:t> </a:t>
                </a:r>
                <a:r>
                  <a:rPr lang="vi-VN" sz="3600" smtClean="0">
                    <a:solidFill>
                      <a:srgbClr val="000000"/>
                    </a:solidFill>
                  </a:rPr>
                  <a:t>bao </a:t>
                </a:r>
                <a:r>
                  <a:rPr lang="vi-VN" sz="3600">
                    <a:solidFill>
                      <a:srgbClr val="000000"/>
                    </a:solidFill>
                  </a:rPr>
                  <a:t>nhiêu cuốn tiểu thuyết?</a:t>
                </a:r>
                <a:endParaRPr lang="en-US" sz="3600"/>
              </a:p>
            </p:txBody>
          </p:sp>
        </mc:Choice>
        <mc:Fallback>
          <p:sp>
            <p:nvSpPr>
              <p:cNvPr id="19" name="Rectangle 18"/>
              <p:cNvSpPr>
                <a:spLocks noRot="1" noChangeAspect="1" noMove="1" noResize="1" noEditPoints="1" noAdjustHandles="1" noChangeArrowheads="1" noChangeShapeType="1" noTextEdit="1"/>
              </p:cNvSpPr>
              <p:nvPr/>
            </p:nvSpPr>
            <p:spPr>
              <a:xfrm>
                <a:off x="342900" y="1764047"/>
                <a:ext cx="17602200" cy="3760453"/>
              </a:xfrm>
              <a:prstGeom prst="rect">
                <a:avLst/>
              </a:prstGeom>
              <a:blipFill>
                <a:blip r:embed="rId12"/>
                <a:stretch>
                  <a:fillRect l="-1039" r="-103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Rectangle 19"/>
              <p:cNvSpPr/>
              <p:nvPr/>
            </p:nvSpPr>
            <p:spPr>
              <a:xfrm>
                <a:off x="307967" y="6306913"/>
                <a:ext cx="17620804" cy="3332387"/>
              </a:xfrm>
              <a:prstGeom prst="rect">
                <a:avLst/>
              </a:prstGeom>
            </p:spPr>
            <p:txBody>
              <a:bodyPr wrap="square">
                <a:spAutoFit/>
              </a:bodyPr>
              <a:lstStyle/>
              <a:p>
                <a:pPr algn="just">
                  <a:lnSpc>
                    <a:spcPct val="150000"/>
                  </a:lnSpc>
                </a:pPr>
                <a:r>
                  <a:rPr lang="vi-VN" sz="3600" smtClean="0">
                    <a:ea typeface="Dotum" panose="020B0600000101010101" pitchFamily="34" charset="-127"/>
                    <a:cs typeface="Times New Roman" panose="02020603050405020304" pitchFamily="18" charset="0"/>
                  </a:rPr>
                  <a:t>Giả sử ban đầu </a:t>
                </a:r>
                <a:r>
                  <a:rPr lang="vi-VN" sz="3600" smtClean="0">
                    <a:ea typeface="Dotum" panose="020B0600000101010101" pitchFamily="34" charset="-127"/>
                    <a:cs typeface="Times New Roman" panose="02020603050405020304" pitchFamily="18" charset="0"/>
                  </a:rPr>
                  <a:t>trên </a:t>
                </a:r>
                <a:r>
                  <a:rPr lang="vi-VN" sz="3600">
                    <a:solidFill>
                      <a:srgbClr val="000000"/>
                    </a:solidFill>
                  </a:rPr>
                  <a:t>giá</a:t>
                </a:r>
                <a:r>
                  <a:rPr lang="vi-VN" sz="3600" smtClean="0">
                    <a:ea typeface="Dotum" panose="020B0600000101010101" pitchFamily="34" charset="-127"/>
                    <a:cs typeface="Times New Roman" panose="02020603050405020304" pitchFamily="18" charset="0"/>
                  </a:rPr>
                  <a:t> </a:t>
                </a:r>
                <a:r>
                  <a:rPr lang="vi-VN" sz="3600" smtClean="0">
                    <a:ea typeface="Dotum" panose="020B0600000101010101" pitchFamily="34" charset="-127"/>
                    <a:cs typeface="Times New Roman" panose="02020603050405020304" pitchFamily="18" charset="0"/>
                  </a:rPr>
                  <a:t>sách có </a:t>
                </a:r>
                <a14:m>
                  <m:oMath xmlns:m="http://schemas.openxmlformats.org/officeDocument/2006/math">
                    <m:r>
                      <a:rPr lang="vi-VN" sz="3600" i="1">
                        <a:effectLst/>
                        <a:ea typeface="Dotum" panose="020B0600000101010101" pitchFamily="34" charset="-127"/>
                        <a:cs typeface="Times New Roman" panose="02020603050405020304" pitchFamily="18" charset="0"/>
                      </a:rPr>
                      <m:t>𝑘</m:t>
                    </m:r>
                  </m:oMath>
                </a14:m>
                <a:r>
                  <a:rPr lang="vi-VN" sz="3600">
                    <a:effectLst/>
                    <a:ea typeface="Dotum" panose="020B0600000101010101" pitchFamily="34" charset="-127"/>
                    <a:cs typeface="Times New Roman" panose="02020603050405020304" pitchFamily="18" charset="0"/>
                  </a:rPr>
                  <a:t> cuốn tiểu thuyết</a:t>
                </a:r>
                <a:r>
                  <a:rPr lang="vi-VN" sz="3600">
                    <a:effectLst/>
                    <a:ea typeface="Dotum" panose="020B0600000101010101" pitchFamily="34" charset="-127"/>
                    <a:cs typeface="Times New Roman" panose="02020603050405020304" pitchFamily="18" charset="0"/>
                  </a:rPr>
                  <a:t>. </a:t>
                </a:r>
                <a:r>
                  <a:rPr lang="vi-VN" sz="3600" smtClean="0">
                    <a:effectLst/>
                    <a:ea typeface="Dotum" panose="020B0600000101010101" pitchFamily="34" charset="-127"/>
                    <a:cs typeface="Times New Roman" panose="02020603050405020304" pitchFamily="18" charset="0"/>
                  </a:rPr>
                  <a:t>Ta </a:t>
                </a:r>
                <a:r>
                  <a:rPr lang="vi-VN" sz="3600">
                    <a:effectLst/>
                    <a:ea typeface="Dotum" panose="020B0600000101010101" pitchFamily="34" charset="-127"/>
                    <a:cs typeface="Times New Roman" panose="02020603050405020304" pitchFamily="18" charset="0"/>
                  </a:rPr>
                  <a:t>có</a:t>
                </a:r>
                <a:r>
                  <a:rPr lang="vi-VN" sz="3600" smtClean="0">
                    <a:effectLst/>
                    <a:ea typeface="Dotum" panose="020B0600000101010101" pitchFamily="34" charset="-127"/>
                    <a:cs typeface="Times New Roman" panose="02020603050405020304" pitchFamily="18" charset="0"/>
                  </a:rPr>
                  <a:t>:</a:t>
                </a:r>
                <a:endParaRPr lang="en-US" sz="3600" smtClean="0">
                  <a:effectLst/>
                  <a:ea typeface="Dotum" panose="020B0600000101010101" pitchFamily="34" charset="-127"/>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3600" i="1">
                              <a:effectLst/>
                              <a:ea typeface="Dotum" panose="020B0600000101010101" pitchFamily="34" charset="-127"/>
                              <a:cs typeface="Times New Roman" panose="02020603050405020304" pitchFamily="18" charset="0"/>
                            </a:rPr>
                          </m:ctrlPr>
                        </m:fPr>
                        <m:num>
                          <m:r>
                            <a:rPr lang="vi-VN" sz="3600" i="1">
                              <a:effectLst/>
                              <a:ea typeface="Dotum" panose="020B0600000101010101" pitchFamily="34" charset="-127"/>
                              <a:cs typeface="Times New Roman" panose="02020603050405020304" pitchFamily="18" charset="0"/>
                            </a:rPr>
                            <m:t>𝑘</m:t>
                          </m:r>
                          <m:r>
                            <a:rPr lang="vi-VN" sz="3600" i="1">
                              <a:effectLst/>
                              <a:ea typeface="Dotum" panose="020B0600000101010101" pitchFamily="34" charset="-127"/>
                              <a:cs typeface="Times New Roman" panose="02020603050405020304" pitchFamily="18" charset="0"/>
                            </a:rPr>
                            <m:t>+5</m:t>
                          </m:r>
                        </m:num>
                        <m:den>
                          <m:r>
                            <a:rPr lang="vi-VN" sz="3600" i="1">
                              <a:effectLst/>
                              <a:ea typeface="Dotum" panose="020B0600000101010101" pitchFamily="34" charset="-127"/>
                              <a:cs typeface="Times New Roman" panose="02020603050405020304" pitchFamily="18" charset="0"/>
                            </a:rPr>
                            <m:t>20</m:t>
                          </m:r>
                        </m:den>
                      </m:f>
                      <m:r>
                        <a:rPr lang="vi-VN" sz="3600" i="1">
                          <a:effectLst/>
                          <a:ea typeface="Dotum" panose="020B0600000101010101" pitchFamily="34" charset="-127"/>
                          <a:cs typeface="Times New Roman" panose="02020603050405020304" pitchFamily="18" charset="0"/>
                        </a:rPr>
                        <m:t>=</m:t>
                      </m:r>
                      <m:f>
                        <m:fPr>
                          <m:ctrlPr>
                            <a:rPr lang="en-US" sz="3600" i="1">
                              <a:effectLst/>
                              <a:ea typeface="Dotum" panose="020B0600000101010101" pitchFamily="34" charset="-127"/>
                              <a:cs typeface="Times New Roman" panose="02020603050405020304" pitchFamily="18" charset="0"/>
                            </a:rPr>
                          </m:ctrlPr>
                        </m:fPr>
                        <m:num>
                          <m:r>
                            <a:rPr lang="vi-VN" sz="3600" i="1">
                              <a:effectLst/>
                              <a:ea typeface="Dotum" panose="020B0600000101010101" pitchFamily="34" charset="-127"/>
                              <a:cs typeface="Times New Roman" panose="02020603050405020304" pitchFamily="18" charset="0"/>
                            </a:rPr>
                            <m:t>3</m:t>
                          </m:r>
                        </m:num>
                        <m:den>
                          <m:r>
                            <a:rPr lang="vi-VN" sz="3600" i="1">
                              <a:effectLst/>
                              <a:ea typeface="Dotum" panose="020B0600000101010101" pitchFamily="34" charset="-127"/>
                              <a:cs typeface="Times New Roman" panose="02020603050405020304" pitchFamily="18" charset="0"/>
                            </a:rPr>
                            <m:t>4</m:t>
                          </m:r>
                        </m:den>
                      </m:f>
                      <m:r>
                        <a:rPr lang="en-US" sz="36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vi-VN" sz="3600" i="1">
                          <a:effectLst/>
                          <a:ea typeface="Dotum" panose="020B0600000101010101" pitchFamily="34" charset="-127"/>
                          <a:cs typeface="Times New Roman" panose="02020603050405020304" pitchFamily="18" charset="0"/>
                        </a:rPr>
                        <m:t>4</m:t>
                      </m:r>
                      <m:r>
                        <a:rPr lang="vi-VN" sz="3600" i="1">
                          <a:effectLst/>
                          <a:ea typeface="Dotum" panose="020B0600000101010101" pitchFamily="34" charset="-127"/>
                          <a:cs typeface="Times New Roman" panose="02020603050405020304" pitchFamily="18" charset="0"/>
                        </a:rPr>
                        <m:t>𝑘</m:t>
                      </m:r>
                      <m:r>
                        <a:rPr lang="vi-VN" sz="3600" i="1">
                          <a:effectLst/>
                          <a:ea typeface="Dotum" panose="020B0600000101010101" pitchFamily="34" charset="-127"/>
                          <a:cs typeface="Times New Roman" panose="02020603050405020304" pitchFamily="18" charset="0"/>
                        </a:rPr>
                        <m:t>+20=60</m:t>
                      </m:r>
                      <m:r>
                        <a:rPr lang="en-US" sz="3600">
                          <a:latin typeface="Cambria Math" panose="02040503050406030204" pitchFamily="18" charset="0"/>
                          <a:ea typeface="Dotum" panose="020B0600000101010101" pitchFamily="34" charset="-127"/>
                          <a:cs typeface="Times New Roman" panose="02020603050405020304" pitchFamily="18" charset="0"/>
                        </a:rPr>
                        <m:t>⇒</m:t>
                      </m:r>
                      <m:r>
                        <a:rPr lang="vi-VN" sz="3600" i="1">
                          <a:effectLst/>
                          <a:ea typeface="Dotum" panose="020B0600000101010101" pitchFamily="34" charset="-127"/>
                          <a:cs typeface="Times New Roman" panose="02020603050405020304" pitchFamily="18" charset="0"/>
                        </a:rPr>
                        <m:t>𝑘</m:t>
                      </m:r>
                      <m:r>
                        <a:rPr lang="vi-VN" sz="3600" i="1">
                          <a:effectLst/>
                          <a:ea typeface="Dotum" panose="020B0600000101010101" pitchFamily="34" charset="-127"/>
                          <a:cs typeface="Times New Roman" panose="02020603050405020304" pitchFamily="18" charset="0"/>
                        </a:rPr>
                        <m:t>=10</m:t>
                      </m:r>
                    </m:oMath>
                  </m:oMathPara>
                </a14:m>
                <a:endParaRPr lang="en-US" sz="3600">
                  <a:effectLst/>
                  <a:ea typeface="Arial" panose="020B0604020202020204" pitchFamily="34" charset="0"/>
                  <a:cs typeface="Times New Roman" panose="02020603050405020304" pitchFamily="18" charset="0"/>
                </a:endParaRPr>
              </a:p>
              <a:p>
                <a:pPr algn="just">
                  <a:lnSpc>
                    <a:spcPct val="150000"/>
                  </a:lnSpc>
                </a:pPr>
                <a:r>
                  <a:rPr lang="vi-VN" sz="3600">
                    <a:effectLst/>
                    <a:ea typeface="Dotum" panose="020B0600000101010101" pitchFamily="34" charset="-127"/>
                    <a:cs typeface="Times New Roman" panose="02020603050405020304" pitchFamily="18" charset="0"/>
                  </a:rPr>
                  <a:t>Vậy ban đầu trên giá sách có 10 cuốn tiểu thuyết.</a:t>
                </a:r>
                <a:endParaRPr lang="en-US" sz="3600">
                  <a:effectLst/>
                  <a:ea typeface="Arial" panose="020B0604020202020204" pitchFamily="34" charset="0"/>
                  <a:cs typeface="Times New Roman" panose="02020603050405020304" pitchFamily="18"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307967" y="6306913"/>
                <a:ext cx="17620804" cy="3332387"/>
              </a:xfrm>
              <a:prstGeom prst="rect">
                <a:avLst/>
              </a:prstGeom>
              <a:blipFill>
                <a:blip r:embed="rId13"/>
                <a:stretch>
                  <a:fillRect l="-1073" b="-3114"/>
                </a:stretch>
              </a:blipFill>
            </p:spPr>
            <p:txBody>
              <a:bodyPr/>
              <a:lstStyle/>
              <a:p>
                <a:r>
                  <a:rPr lang="en-US">
                    <a:noFill/>
                  </a:rPr>
                  <a:t> </a:t>
                </a:r>
              </a:p>
            </p:txBody>
          </p:sp>
        </mc:Fallback>
      </mc:AlternateContent>
      <p:sp>
        <p:nvSpPr>
          <p:cNvPr id="21" name="Rectangle 20"/>
          <p:cNvSpPr/>
          <p:nvPr/>
        </p:nvSpPr>
        <p:spPr>
          <a:xfrm>
            <a:off x="8615650" y="5563969"/>
            <a:ext cx="1056700" cy="646331"/>
          </a:xfrm>
          <a:prstGeom prst="rect">
            <a:avLst/>
          </a:prstGeom>
        </p:spPr>
        <p:txBody>
          <a:bodyPr wrap="none">
            <a:spAutoFit/>
          </a:bodyPr>
          <a:lstStyle/>
          <a:p>
            <a:pPr algn="ctr" defTabSz="1828800">
              <a:defRPr/>
            </a:pPr>
            <a:r>
              <a:rPr lang="en-US" sz="3600" b="1" i="1" u="sng">
                <a:solidFill>
                  <a:srgbClr val="C00000"/>
                </a:solidFill>
                <a:latin typeface="Arial" panose="020B0604020202020204" pitchFamily="34" charset="0"/>
                <a:cs typeface="Arial"/>
                <a:sym typeface="Arial"/>
              </a:rPr>
              <a:t>Giải</a:t>
            </a:r>
            <a:endParaRPr lang="en-US" sz="3600" b="1" i="1" u="sng" dirty="0">
              <a:solidFill>
                <a:srgbClr val="C00000"/>
              </a:solidFill>
              <a:latin typeface="Calibri"/>
              <a:cs typeface="Arial"/>
              <a:sym typeface="Arial"/>
            </a:endParaRPr>
          </a:p>
        </p:txBody>
      </p:sp>
      <p:pic>
        <p:nvPicPr>
          <p:cNvPr id="22" name="Picture 21"/>
          <p:cNvPicPr>
            <a:picLocks noChangeAspect="1"/>
          </p:cNvPicPr>
          <p:nvPr/>
        </p:nvPicPr>
        <p:blipFill>
          <a:blip r:embed="rId14"/>
          <a:stretch>
            <a:fillRect/>
          </a:stretch>
        </p:blipFill>
        <p:spPr>
          <a:xfrm>
            <a:off x="15925800" y="7961665"/>
            <a:ext cx="1664352" cy="19325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
                                            <p:txEl>
                                              <p:pRg st="0" end="0"/>
                                            </p:txEl>
                                          </p:spTgt>
                                        </p:tgtEl>
                                        <p:attrNameLst>
                                          <p:attrName>style.visibility</p:attrName>
                                        </p:attrNameLst>
                                      </p:cBhvr>
                                      <p:to>
                                        <p:strVal val="visible"/>
                                      </p:to>
                                    </p:set>
                                    <p:animEffect transition="in" filter="fade">
                                      <p:cBhvr>
                                        <p:cTn id="24" dur="500"/>
                                        <p:tgtEl>
                                          <p:spTgt spid="2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xEl>
                                              <p:pRg st="1" end="1"/>
                                            </p:txEl>
                                          </p:spTgt>
                                        </p:tgtEl>
                                        <p:attrNameLst>
                                          <p:attrName>style.visibility</p:attrName>
                                        </p:attrNameLst>
                                      </p:cBhvr>
                                      <p:to>
                                        <p:strVal val="visible"/>
                                      </p:to>
                                    </p:set>
                                    <p:animEffect transition="in" filter="wipe(left)">
                                      <p:cBhvr>
                                        <p:cTn id="29" dur="500"/>
                                        <p:tgtEl>
                                          <p:spTgt spid="20">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0">
                                            <p:txEl>
                                              <p:pRg st="2" end="2"/>
                                            </p:txEl>
                                          </p:spTgt>
                                        </p:tgtEl>
                                        <p:attrNameLst>
                                          <p:attrName>style.visibility</p:attrName>
                                        </p:attrNameLst>
                                      </p:cBhvr>
                                      <p:to>
                                        <p:strVal val="visible"/>
                                      </p:to>
                                    </p:set>
                                    <p:animEffect transition="in" filter="randombar(horizontal)">
                                      <p:cBhvr>
                                        <p:cTn id="34"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grpSp>
        <p:nvGrpSpPr>
          <p:cNvPr id="17" name="Group 13"/>
          <p:cNvGrpSpPr/>
          <p:nvPr/>
        </p:nvGrpSpPr>
        <p:grpSpPr>
          <a:xfrm>
            <a:off x="186489" y="268704"/>
            <a:ext cx="17892025" cy="9735553"/>
            <a:chOff x="0" y="0"/>
            <a:chExt cx="1408500" cy="328568"/>
          </a:xfrm>
        </p:grpSpPr>
        <p:sp>
          <p:nvSpPr>
            <p:cNvPr id="18" name="Freeform 14"/>
            <p:cNvSpPr/>
            <p:nvPr/>
          </p:nvSpPr>
          <p:spPr>
            <a:xfrm>
              <a:off x="0" y="0"/>
              <a:ext cx="1408500" cy="328568"/>
            </a:xfrm>
            <a:custGeom>
              <a:avLst/>
              <a:gdLst/>
              <a:ahLst/>
              <a:cxnLst/>
              <a:rect l="l" t="t" r="r" b="b"/>
              <a:pathLst>
                <a:path w="1408500" h="328568">
                  <a:moveTo>
                    <a:pt x="82205" y="0"/>
                  </a:moveTo>
                  <a:lnTo>
                    <a:pt x="1326295" y="0"/>
                  </a:lnTo>
                  <a:cubicBezTo>
                    <a:pt x="1348097" y="0"/>
                    <a:pt x="1369006" y="8661"/>
                    <a:pt x="1384422" y="24077"/>
                  </a:cubicBezTo>
                  <a:cubicBezTo>
                    <a:pt x="1399839" y="39494"/>
                    <a:pt x="1408500" y="60403"/>
                    <a:pt x="1408500" y="82205"/>
                  </a:cubicBezTo>
                  <a:lnTo>
                    <a:pt x="1408500" y="246364"/>
                  </a:lnTo>
                  <a:cubicBezTo>
                    <a:pt x="1408500" y="268166"/>
                    <a:pt x="1399839" y="289075"/>
                    <a:pt x="1384422" y="304491"/>
                  </a:cubicBezTo>
                  <a:cubicBezTo>
                    <a:pt x="1369006" y="319908"/>
                    <a:pt x="1348097" y="328568"/>
                    <a:pt x="1326295" y="328568"/>
                  </a:cubicBezTo>
                  <a:lnTo>
                    <a:pt x="82205" y="328568"/>
                  </a:lnTo>
                  <a:cubicBezTo>
                    <a:pt x="60403" y="328568"/>
                    <a:pt x="39494" y="319908"/>
                    <a:pt x="24077" y="304491"/>
                  </a:cubicBezTo>
                  <a:cubicBezTo>
                    <a:pt x="8661" y="289075"/>
                    <a:pt x="0" y="268166"/>
                    <a:pt x="0" y="246364"/>
                  </a:cubicBezTo>
                  <a:lnTo>
                    <a:pt x="0" y="82205"/>
                  </a:lnTo>
                  <a:cubicBezTo>
                    <a:pt x="0" y="60403"/>
                    <a:pt x="8661" y="39494"/>
                    <a:pt x="24077" y="24077"/>
                  </a:cubicBezTo>
                  <a:cubicBezTo>
                    <a:pt x="39494" y="8661"/>
                    <a:pt x="60403" y="0"/>
                    <a:pt x="82205" y="0"/>
                  </a:cubicBezTo>
                  <a:close/>
                </a:path>
              </a:pathLst>
            </a:custGeom>
            <a:solidFill>
              <a:srgbClr val="FFFFFF"/>
            </a:solidFill>
          </p:spPr>
        </p:sp>
        <p:sp>
          <p:nvSpPr>
            <p:cNvPr id="19" name="TextBox 15"/>
            <p:cNvSpPr txBox="1"/>
            <p:nvPr/>
          </p:nvSpPr>
          <p:spPr>
            <a:xfrm>
              <a:off x="0" y="-38100"/>
              <a:ext cx="1408500" cy="366668"/>
            </a:xfrm>
            <a:prstGeom prst="rect">
              <a:avLst/>
            </a:prstGeom>
          </p:spPr>
          <p:txBody>
            <a:bodyPr lIns="45625" tIns="45625" rIns="45625" bIns="45625" rtlCol="0" anchor="ctr"/>
            <a:lstStyle/>
            <a:p>
              <a:pPr algn="ctr">
                <a:lnSpc>
                  <a:spcPts val="2659"/>
                </a:lnSpc>
              </a:pPr>
              <a:endParaRPr/>
            </a:p>
          </p:txBody>
        </p:sp>
      </p:grpSp>
      <p:sp>
        <p:nvSpPr>
          <p:cNvPr id="11" name="Freeform 22"/>
          <p:cNvSpPr/>
          <p:nvPr/>
        </p:nvSpPr>
        <p:spPr>
          <a:xfrm rot="6812446">
            <a:off x="15374735" y="8806426"/>
            <a:ext cx="2504463" cy="1593749"/>
          </a:xfrm>
          <a:custGeom>
            <a:avLst/>
            <a:gdLst/>
            <a:ahLst/>
            <a:cxnLst/>
            <a:rect l="l" t="t" r="r" b="b"/>
            <a:pathLst>
              <a:path w="2504463" h="1593749">
                <a:moveTo>
                  <a:pt x="0" y="0"/>
                </a:moveTo>
                <a:lnTo>
                  <a:pt x="2504463" y="0"/>
                </a:lnTo>
                <a:lnTo>
                  <a:pt x="2504463" y="1593749"/>
                </a:lnTo>
                <a:lnTo>
                  <a:pt x="0" y="1593749"/>
                </a:lnTo>
                <a:lnTo>
                  <a:pt x="0" y="0"/>
                </a:lnTo>
                <a:close/>
              </a:path>
            </a:pathLst>
          </a:custGeom>
          <a:blipFill>
            <a:blip r:embed="rId2">
              <a:extLst>
                <a:ext uri="{96DAC541-7B7A-43D3-8B79-37D633B846F1}">
                  <asvg:svgBlip xmlns:asvg="http://schemas.microsoft.com/office/drawing/2016/SVG/main" xmlns="" r:embed="rId13"/>
                </a:ext>
              </a:extLst>
            </a:blip>
            <a:stretch>
              <a:fillRect/>
            </a:stretch>
          </a:blipFill>
        </p:spPr>
      </p:sp>
      <p:sp>
        <p:nvSpPr>
          <p:cNvPr id="13" name="Title 21"/>
          <p:cNvSpPr txBox="1">
            <a:spLocks/>
          </p:cNvSpPr>
          <p:nvPr/>
        </p:nvSpPr>
        <p:spPr>
          <a:xfrm>
            <a:off x="6912697" y="583415"/>
            <a:ext cx="4343400" cy="978685"/>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algn="ctr" defTabSz="457200">
              <a:buClr>
                <a:srgbClr val="070185"/>
              </a:buClr>
              <a:defRPr/>
            </a:pPr>
            <a:r>
              <a:rPr lang="nl-NL" sz="5000" b="1" smtClean="0">
                <a:solidFill>
                  <a:srgbClr val="000000"/>
                </a:solidFill>
                <a:latin typeface="Arial" panose="020B0604020202020204" pitchFamily="34" charset="0"/>
                <a:ea typeface="+mn-ea"/>
                <a:cs typeface="Arial" panose="020B0604020202020204" pitchFamily="34" charset="0"/>
                <a:sym typeface="Arial"/>
              </a:rPr>
              <a:t>Tranh luận</a:t>
            </a:r>
            <a:endParaRPr lang="en-US" sz="5000" b="1" dirty="0">
              <a:solidFill>
                <a:srgbClr val="000000"/>
              </a:solidFill>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2" name="Rectangle 1"/>
              <p:cNvSpPr/>
              <p:nvPr/>
            </p:nvSpPr>
            <p:spPr>
              <a:xfrm>
                <a:off x="457200" y="1803127"/>
                <a:ext cx="17254394" cy="2654573"/>
              </a:xfrm>
              <a:prstGeom prst="rect">
                <a:avLst/>
              </a:prstGeom>
            </p:spPr>
            <p:txBody>
              <a:bodyPr wrap="square">
                <a:spAutoFit/>
              </a:bodyPr>
              <a:lstStyle/>
              <a:p>
                <a:pPr algn="just">
                  <a:lnSpc>
                    <a:spcPct val="150000"/>
                  </a:lnSpc>
                </a:pPr>
                <a:r>
                  <a:rPr lang="vi-VN" sz="3700">
                    <a:solidFill>
                      <a:srgbClr val="000000"/>
                    </a:solidFill>
                  </a:rPr>
                  <a:t>Một túi đựng 17 viên bi cùng khối lượng và kích thước, chỉ khác màu, trong đó có 8 viên bi màu đỏ, 5 viên bi màu xanh và 4 viên bi màu vàng. Lấy ngẫu nhiên một viên bi từ trong túi. Tính xác suất của biến cố </a:t>
                </a:r>
                <a14:m>
                  <m:oMath xmlns:m="http://schemas.openxmlformats.org/officeDocument/2006/math">
                    <m:r>
                      <a:rPr lang="vi-VN" sz="3700" i="1" smtClean="0">
                        <a:solidFill>
                          <a:srgbClr val="000000"/>
                        </a:solidFill>
                        <a:latin typeface="Cambria Math" panose="02040503050406030204" pitchFamily="18" charset="0"/>
                      </a:rPr>
                      <m:t>𝐸</m:t>
                    </m:r>
                  </m:oMath>
                </a14:m>
                <a:r>
                  <a:rPr lang="vi-VN" sz="3700">
                    <a:solidFill>
                      <a:srgbClr val="000000"/>
                    </a:solidFill>
                  </a:rPr>
                  <a:t>: “Lấy được viên bi màu đỏ”.</a:t>
                </a:r>
                <a:endParaRPr lang="en-US" sz="3700"/>
              </a:p>
            </p:txBody>
          </p:sp>
        </mc:Choice>
        <mc:Fallback>
          <p:sp>
            <p:nvSpPr>
              <p:cNvPr id="2" name="Rectangle 1"/>
              <p:cNvSpPr>
                <a:spLocks noRot="1" noChangeAspect="1" noMove="1" noResize="1" noEditPoints="1" noAdjustHandles="1" noChangeArrowheads="1" noChangeShapeType="1" noTextEdit="1"/>
              </p:cNvSpPr>
              <p:nvPr/>
            </p:nvSpPr>
            <p:spPr>
              <a:xfrm>
                <a:off x="457200" y="1803127"/>
                <a:ext cx="17254394" cy="2654573"/>
              </a:xfrm>
              <a:prstGeom prst="rect">
                <a:avLst/>
              </a:prstGeom>
              <a:blipFill>
                <a:blip r:embed="rId14"/>
                <a:stretch>
                  <a:fillRect l="-1095" r="-1095" b="-4138"/>
                </a:stretch>
              </a:blipFill>
            </p:spPr>
            <p:txBody>
              <a:bodyPr/>
              <a:lstStyle/>
              <a:p>
                <a:r>
                  <a:rPr lang="en-US">
                    <a:noFill/>
                  </a:rPr>
                  <a:t> </a:t>
                </a:r>
              </a:p>
            </p:txBody>
          </p:sp>
        </mc:Fallback>
      </mc:AlternateContent>
      <p:pic>
        <p:nvPicPr>
          <p:cNvPr id="3" name="Picture 2"/>
          <p:cNvPicPr>
            <a:picLocks noChangeAspect="1"/>
          </p:cNvPicPr>
          <p:nvPr/>
        </p:nvPicPr>
        <p:blipFill>
          <a:blip r:embed="rId15">
            <a:extLst>
              <a:ext uri="{BEBA8EAE-BF5A-486C-A8C5-ECC9F3942E4B}">
                <a14:imgProps xmlns:a14="http://schemas.microsoft.com/office/drawing/2010/main">
                  <a14:imgLayer r:embed="rId1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201494" y="4610100"/>
            <a:ext cx="11765806" cy="4397470"/>
          </a:xfrm>
          <a:prstGeom prst="rect">
            <a:avLst/>
          </a:prstGeom>
        </p:spPr>
      </p:pic>
      <p:sp>
        <p:nvSpPr>
          <p:cNvPr id="4" name="Rectangle 3"/>
          <p:cNvSpPr/>
          <p:nvPr/>
        </p:nvSpPr>
        <p:spPr>
          <a:xfrm>
            <a:off x="5153361" y="9182100"/>
            <a:ext cx="8118697" cy="677108"/>
          </a:xfrm>
          <a:prstGeom prst="rect">
            <a:avLst/>
          </a:prstGeom>
        </p:spPr>
        <p:txBody>
          <a:bodyPr wrap="none">
            <a:spAutoFit/>
          </a:bodyPr>
          <a:lstStyle/>
          <a:p>
            <a:r>
              <a:rPr lang="en-US" sz="3700">
                <a:solidFill>
                  <a:srgbClr val="000000"/>
                </a:solidFill>
                <a:latin typeface="Arial" panose="020B0604020202020204" pitchFamily="34" charset="0"/>
                <a:cs typeface="Arial" panose="020B0604020202020204" pitchFamily="34" charset="0"/>
              </a:rPr>
              <a:t>Vuông và Tròn ai nói đúng? Tại sao?</a:t>
            </a:r>
            <a:endParaRPr lang="en-US" sz="37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8595914"/>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grpSp>
        <p:nvGrpSpPr>
          <p:cNvPr id="12" name="Group 13"/>
          <p:cNvGrpSpPr/>
          <p:nvPr/>
        </p:nvGrpSpPr>
        <p:grpSpPr>
          <a:xfrm>
            <a:off x="186489" y="268704"/>
            <a:ext cx="17892025" cy="9735553"/>
            <a:chOff x="0" y="0"/>
            <a:chExt cx="1408500" cy="328568"/>
          </a:xfrm>
        </p:grpSpPr>
        <p:sp>
          <p:nvSpPr>
            <p:cNvPr id="14" name="Freeform 14"/>
            <p:cNvSpPr/>
            <p:nvPr/>
          </p:nvSpPr>
          <p:spPr>
            <a:xfrm>
              <a:off x="0" y="0"/>
              <a:ext cx="1408500" cy="328568"/>
            </a:xfrm>
            <a:custGeom>
              <a:avLst/>
              <a:gdLst/>
              <a:ahLst/>
              <a:cxnLst/>
              <a:rect l="l" t="t" r="r" b="b"/>
              <a:pathLst>
                <a:path w="1408500" h="328568">
                  <a:moveTo>
                    <a:pt x="82205" y="0"/>
                  </a:moveTo>
                  <a:lnTo>
                    <a:pt x="1326295" y="0"/>
                  </a:lnTo>
                  <a:cubicBezTo>
                    <a:pt x="1348097" y="0"/>
                    <a:pt x="1369006" y="8661"/>
                    <a:pt x="1384422" y="24077"/>
                  </a:cubicBezTo>
                  <a:cubicBezTo>
                    <a:pt x="1399839" y="39494"/>
                    <a:pt x="1408500" y="60403"/>
                    <a:pt x="1408500" y="82205"/>
                  </a:cubicBezTo>
                  <a:lnTo>
                    <a:pt x="1408500" y="246364"/>
                  </a:lnTo>
                  <a:cubicBezTo>
                    <a:pt x="1408500" y="268166"/>
                    <a:pt x="1399839" y="289075"/>
                    <a:pt x="1384422" y="304491"/>
                  </a:cubicBezTo>
                  <a:cubicBezTo>
                    <a:pt x="1369006" y="319908"/>
                    <a:pt x="1348097" y="328568"/>
                    <a:pt x="1326295" y="328568"/>
                  </a:cubicBezTo>
                  <a:lnTo>
                    <a:pt x="82205" y="328568"/>
                  </a:lnTo>
                  <a:cubicBezTo>
                    <a:pt x="60403" y="328568"/>
                    <a:pt x="39494" y="319908"/>
                    <a:pt x="24077" y="304491"/>
                  </a:cubicBezTo>
                  <a:cubicBezTo>
                    <a:pt x="8661" y="289075"/>
                    <a:pt x="0" y="268166"/>
                    <a:pt x="0" y="246364"/>
                  </a:cubicBezTo>
                  <a:lnTo>
                    <a:pt x="0" y="82205"/>
                  </a:lnTo>
                  <a:cubicBezTo>
                    <a:pt x="0" y="60403"/>
                    <a:pt x="8661" y="39494"/>
                    <a:pt x="24077" y="24077"/>
                  </a:cubicBezTo>
                  <a:cubicBezTo>
                    <a:pt x="39494" y="8661"/>
                    <a:pt x="60403" y="0"/>
                    <a:pt x="82205" y="0"/>
                  </a:cubicBezTo>
                  <a:close/>
                </a:path>
              </a:pathLst>
            </a:custGeom>
            <a:solidFill>
              <a:srgbClr val="FFFFFF"/>
            </a:solidFill>
          </p:spPr>
        </p:sp>
        <p:sp>
          <p:nvSpPr>
            <p:cNvPr id="15" name="TextBox 15"/>
            <p:cNvSpPr txBox="1"/>
            <p:nvPr/>
          </p:nvSpPr>
          <p:spPr>
            <a:xfrm>
              <a:off x="0" y="-38100"/>
              <a:ext cx="1408500" cy="366668"/>
            </a:xfrm>
            <a:prstGeom prst="rect">
              <a:avLst/>
            </a:prstGeom>
          </p:spPr>
          <p:txBody>
            <a:bodyPr lIns="45625" tIns="45625" rIns="45625" bIns="45625" rtlCol="0" anchor="ctr"/>
            <a:lstStyle/>
            <a:p>
              <a:pPr algn="ctr">
                <a:lnSpc>
                  <a:spcPts val="2659"/>
                </a:lnSpc>
              </a:pPr>
              <a:endParaRPr/>
            </a:p>
          </p:txBody>
        </p:sp>
      </p:grpSp>
      <p:sp>
        <p:nvSpPr>
          <p:cNvPr id="11" name="Freeform 22"/>
          <p:cNvSpPr/>
          <p:nvPr/>
        </p:nvSpPr>
        <p:spPr>
          <a:xfrm rot="6812446">
            <a:off x="15374735" y="8806426"/>
            <a:ext cx="2504463" cy="1593749"/>
          </a:xfrm>
          <a:custGeom>
            <a:avLst/>
            <a:gdLst/>
            <a:ahLst/>
            <a:cxnLst/>
            <a:rect l="l" t="t" r="r" b="b"/>
            <a:pathLst>
              <a:path w="2504463" h="1593749">
                <a:moveTo>
                  <a:pt x="0" y="0"/>
                </a:moveTo>
                <a:lnTo>
                  <a:pt x="2504463" y="0"/>
                </a:lnTo>
                <a:lnTo>
                  <a:pt x="2504463" y="1593749"/>
                </a:lnTo>
                <a:lnTo>
                  <a:pt x="0" y="1593749"/>
                </a:lnTo>
                <a:lnTo>
                  <a:pt x="0" y="0"/>
                </a:lnTo>
                <a:close/>
              </a:path>
            </a:pathLst>
          </a:custGeom>
          <a:blipFill>
            <a:blip r:embed="rId2">
              <a:extLst>
                <a:ext uri="{96DAC541-7B7A-43D3-8B79-37D633B846F1}">
                  <asvg:svgBlip xmlns:asvg="http://schemas.microsoft.com/office/drawing/2016/SVG/main" xmlns="" r:embed="rId13"/>
                </a:ext>
              </a:extLst>
            </a:blip>
            <a:stretch>
              <a:fillRect/>
            </a:stretch>
          </a:blipFill>
        </p:spPr>
      </p:sp>
      <p:sp>
        <p:nvSpPr>
          <p:cNvPr id="10" name="Rectangle 9"/>
          <p:cNvSpPr/>
          <p:nvPr/>
        </p:nvSpPr>
        <p:spPr>
          <a:xfrm>
            <a:off x="8580907" y="624444"/>
            <a:ext cx="1103187" cy="677108"/>
          </a:xfrm>
          <a:prstGeom prst="rect">
            <a:avLst/>
          </a:prstGeom>
        </p:spPr>
        <p:txBody>
          <a:bodyPr wrap="none">
            <a:spAutoFit/>
          </a:bodyPr>
          <a:lstStyle/>
          <a:p>
            <a:pPr algn="ctr" defTabSz="1828800">
              <a:defRPr/>
            </a:pPr>
            <a:r>
              <a:rPr lang="en-US" sz="3800" b="1" i="1" u="sng">
                <a:solidFill>
                  <a:srgbClr val="C00000"/>
                </a:solidFill>
                <a:latin typeface="Arial" panose="020B0604020202020204" pitchFamily="34" charset="0"/>
                <a:cs typeface="Arial"/>
                <a:sym typeface="Arial"/>
              </a:rPr>
              <a:t>Giải</a:t>
            </a:r>
            <a:endParaRPr lang="en-US" sz="3800" b="1" i="1" u="sng" dirty="0">
              <a:solidFill>
                <a:srgbClr val="C00000"/>
              </a:solidFill>
              <a:latin typeface="Calibri"/>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572178" y="1594322"/>
                <a:ext cx="17237362" cy="8156464"/>
              </a:xfrm>
              <a:prstGeom prst="rect">
                <a:avLst/>
              </a:prstGeom>
            </p:spPr>
            <p:txBody>
              <a:bodyPr wrap="square">
                <a:spAutoFit/>
              </a:bodyPr>
              <a:lstStyle/>
              <a:p>
                <a:pPr algn="just">
                  <a:lnSpc>
                    <a:spcPct val="150000"/>
                  </a:lnSpc>
                </a:pPr>
                <a:r>
                  <a:rPr lang="vi-VN" sz="3700" smtClean="0">
                    <a:ea typeface="Dotum" panose="020B0600000101010101" pitchFamily="34" charset="-127"/>
                    <a:cs typeface="Times New Roman" panose="02020603050405020304" pitchFamily="18" charset="0"/>
                  </a:rPr>
                  <a:t>Tròn nói đúng, vuông sai vì:</a:t>
                </a:r>
                <a:endParaRPr lang="en-US" sz="3700">
                  <a:effectLst/>
                  <a:ea typeface="Arial" panose="020B0604020202020204" pitchFamily="34" charset="0"/>
                  <a:cs typeface="Times New Roman" panose="02020603050405020304" pitchFamily="18" charset="0"/>
                </a:endParaRPr>
              </a:p>
              <a:p>
                <a:pPr algn="just">
                  <a:lnSpc>
                    <a:spcPct val="150000"/>
                  </a:lnSpc>
                </a:pPr>
                <a:r>
                  <a:rPr lang="vi-VN" sz="3700">
                    <a:effectLst/>
                    <a:ea typeface="Dotum" panose="020B0600000101010101" pitchFamily="34" charset="-127"/>
                    <a:cs typeface="Times New Roman" panose="02020603050405020304" pitchFamily="18" charset="0"/>
                  </a:rPr>
                  <a:t>- Mặc dù chỉ có ba kết quả có thể là: Bi màu đỏ, bi màu trắng và bi màu vàng nhưng ba kết quả có thể này không đồng khả năng vì số bi màu đỏ, trắng, vàng là khác nhau.</a:t>
                </a:r>
                <a:endParaRPr lang="en-US" sz="3700">
                  <a:effectLs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3700">
                        <a:latin typeface="Cambria Math" panose="02040503050406030204" pitchFamily="18" charset="0"/>
                        <a:ea typeface="Dotum" panose="020B0600000101010101" pitchFamily="34" charset="-127"/>
                        <a:cs typeface="Times New Roman" panose="02020603050405020304" pitchFamily="18" charset="0"/>
                      </a:rPr>
                      <m:t>⇒</m:t>
                    </m:r>
                  </m:oMath>
                </a14:m>
                <a:r>
                  <a:rPr lang="vi-VN" sz="3700">
                    <a:effectLst/>
                    <a:ea typeface="Dotum" panose="020B0600000101010101" pitchFamily="34" charset="-127"/>
                    <a:cs typeface="Times New Roman" panose="02020603050405020304" pitchFamily="18" charset="0"/>
                  </a:rPr>
                  <a:t> Do đó Vuông đã sai.</a:t>
                </a:r>
                <a:endParaRPr lang="en-US" sz="3700">
                  <a:effectLst/>
                  <a:ea typeface="Arial" panose="020B0604020202020204" pitchFamily="34" charset="0"/>
                  <a:cs typeface="Times New Roman" panose="02020603050405020304" pitchFamily="18" charset="0"/>
                </a:endParaRPr>
              </a:p>
              <a:p>
                <a:pPr algn="just">
                  <a:lnSpc>
                    <a:spcPct val="150000"/>
                  </a:lnSpc>
                </a:pPr>
                <a:r>
                  <a:rPr lang="vi-VN" sz="3700" smtClean="0">
                    <a:effectLst/>
                    <a:ea typeface="Dotum" panose="020B0600000101010101" pitchFamily="34" charset="-127"/>
                    <a:cs typeface="Times New Roman" panose="02020603050405020304" pitchFamily="18" charset="0"/>
                  </a:rPr>
                  <a:t>- Các </a:t>
                </a:r>
                <a:r>
                  <a:rPr lang="vi-VN" sz="3700">
                    <a:effectLst/>
                    <a:ea typeface="Dotum" panose="020B0600000101010101" pitchFamily="34" charset="-127"/>
                    <a:cs typeface="Times New Roman" panose="02020603050405020304" pitchFamily="18" charset="0"/>
                  </a:rPr>
                  <a:t>viên bi có cùng khối lượng và kích thước nhưng ta có thể đánh số các viên bi từ 1 đến 17. Vì chọn ngẫu nhiên nên có 17 kết quả là đồng khả năng</a:t>
                </a:r>
                <a:r>
                  <a:rPr lang="vi-VN" sz="3700">
                    <a:effectLst/>
                    <a:ea typeface="Dotum" panose="020B0600000101010101" pitchFamily="34" charset="-127"/>
                    <a:cs typeface="Times New Roman" panose="02020603050405020304" pitchFamily="18" charset="0"/>
                  </a:rPr>
                  <a:t>. </a:t>
                </a:r>
                <a:endParaRPr lang="en-US" sz="3700" smtClean="0">
                  <a:effectLst/>
                  <a:ea typeface="Dotum" panose="020B0600000101010101" pitchFamily="34" charset="-127"/>
                  <a:cs typeface="Times New Roman" panose="02020603050405020304" pitchFamily="18" charset="0"/>
                </a:endParaRPr>
              </a:p>
              <a:p>
                <a:pPr algn="just">
                  <a:lnSpc>
                    <a:spcPct val="150000"/>
                  </a:lnSpc>
                </a:pPr>
                <a:r>
                  <a:rPr lang="vi-VN" sz="3700" smtClean="0">
                    <a:effectLst/>
                    <a:ea typeface="Dotum" panose="020B0600000101010101" pitchFamily="34" charset="-127"/>
                    <a:cs typeface="Times New Roman" panose="02020603050405020304" pitchFamily="18" charset="0"/>
                  </a:rPr>
                  <a:t>Có </a:t>
                </a:r>
                <a:r>
                  <a:rPr lang="vi-VN" sz="3700">
                    <a:effectLst/>
                    <a:ea typeface="Dotum" panose="020B0600000101010101" pitchFamily="34" charset="-127"/>
                    <a:cs typeface="Times New Roman" panose="02020603050405020304" pitchFamily="18" charset="0"/>
                  </a:rPr>
                  <a:t>8 viên bi đỏ nên có 8 kết quả thuận lợi cho biến cố </a:t>
                </a:r>
                <a14:m>
                  <m:oMath xmlns:m="http://schemas.openxmlformats.org/officeDocument/2006/math">
                    <m:r>
                      <a:rPr lang="vi-VN" sz="3700" i="1">
                        <a:effectLst/>
                        <a:ea typeface="Dotum" panose="020B0600000101010101" pitchFamily="34" charset="-127"/>
                        <a:cs typeface="Times New Roman" panose="02020603050405020304" pitchFamily="18" charset="0"/>
                      </a:rPr>
                      <m:t>𝐸</m:t>
                    </m:r>
                  </m:oMath>
                </a14:m>
                <a:r>
                  <a:rPr lang="vi-VN" sz="3700">
                    <a:effectLst/>
                    <a:ea typeface="Dotum" panose="020B0600000101010101" pitchFamily="34" charset="-127"/>
                    <a:cs typeface="Times New Roman" panose="02020603050405020304" pitchFamily="18" charset="0"/>
                  </a:rPr>
                  <a:t>.</a:t>
                </a:r>
                <a:endParaRPr lang="en-US" sz="3700">
                  <a:effectLs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3700">
                        <a:latin typeface="Cambria Math" panose="02040503050406030204" pitchFamily="18" charset="0"/>
                        <a:ea typeface="Dotum" panose="020B0600000101010101" pitchFamily="34" charset="-127"/>
                        <a:cs typeface="Times New Roman" panose="02020603050405020304" pitchFamily="18" charset="0"/>
                      </a:rPr>
                      <m:t>⇒</m:t>
                    </m:r>
                  </m:oMath>
                </a14:m>
                <a:r>
                  <a:rPr lang="vi-VN" sz="3700">
                    <a:effectLst/>
                    <a:ea typeface="Dotum" panose="020B0600000101010101" pitchFamily="34" charset="-127"/>
                  </a:rPr>
                  <a:t> Do đó </a:t>
                </a:r>
                <a14:m>
                  <m:oMath xmlns:m="http://schemas.openxmlformats.org/officeDocument/2006/math">
                    <m:r>
                      <a:rPr lang="vi-VN" sz="3700" i="1">
                        <a:effectLst/>
                        <a:ea typeface="Dotum" panose="020B0600000101010101" pitchFamily="34" charset="-127"/>
                        <a:cs typeface="Times New Roman" panose="02020603050405020304" pitchFamily="18" charset="0"/>
                      </a:rPr>
                      <m:t>𝑃</m:t>
                    </m:r>
                    <m:d>
                      <m:dPr>
                        <m:ctrlPr>
                          <a:rPr lang="en-US" sz="3700" i="1">
                            <a:effectLst/>
                            <a:ea typeface="Dotum" panose="020B0600000101010101" pitchFamily="34" charset="-127"/>
                            <a:cs typeface="Times New Roman" panose="02020603050405020304" pitchFamily="18" charset="0"/>
                          </a:rPr>
                        </m:ctrlPr>
                      </m:dPr>
                      <m:e>
                        <m:r>
                          <a:rPr lang="vi-VN" sz="3700" i="1">
                            <a:effectLst/>
                            <a:ea typeface="Dotum" panose="020B0600000101010101" pitchFamily="34" charset="-127"/>
                            <a:cs typeface="Times New Roman" panose="02020603050405020304" pitchFamily="18" charset="0"/>
                          </a:rPr>
                          <m:t>𝐸</m:t>
                        </m:r>
                      </m:e>
                    </m:d>
                    <m:r>
                      <a:rPr lang="vi-VN" sz="3700" i="1">
                        <a:effectLst/>
                        <a:ea typeface="Dotum" panose="020B0600000101010101" pitchFamily="34" charset="-127"/>
                        <a:cs typeface="Times New Roman" panose="02020603050405020304" pitchFamily="18" charset="0"/>
                      </a:rPr>
                      <m:t>=</m:t>
                    </m:r>
                    <m:f>
                      <m:fPr>
                        <m:ctrlPr>
                          <a:rPr lang="en-US" sz="3700" i="1">
                            <a:effectLst/>
                            <a:ea typeface="Dotum" panose="020B0600000101010101" pitchFamily="34" charset="-127"/>
                            <a:cs typeface="Times New Roman" panose="02020603050405020304" pitchFamily="18" charset="0"/>
                          </a:rPr>
                        </m:ctrlPr>
                      </m:fPr>
                      <m:num>
                        <m:r>
                          <a:rPr lang="vi-VN" sz="3700" i="1">
                            <a:effectLst/>
                            <a:ea typeface="Dotum" panose="020B0600000101010101" pitchFamily="34" charset="-127"/>
                            <a:cs typeface="Times New Roman" panose="02020603050405020304" pitchFamily="18" charset="0"/>
                          </a:rPr>
                          <m:t>8</m:t>
                        </m:r>
                      </m:num>
                      <m:den>
                        <m:r>
                          <a:rPr lang="vi-VN" sz="3700" i="1">
                            <a:effectLst/>
                            <a:ea typeface="Dotum" panose="020B0600000101010101" pitchFamily="34" charset="-127"/>
                            <a:cs typeface="Times New Roman" panose="02020603050405020304" pitchFamily="18" charset="0"/>
                          </a:rPr>
                          <m:t>17</m:t>
                        </m:r>
                      </m:den>
                    </m:f>
                  </m:oMath>
                </a14:m>
                <a:r>
                  <a:rPr lang="vi-VN" sz="3700">
                    <a:effectLst/>
                    <a:ea typeface="Dotum" panose="020B0600000101010101" pitchFamily="34" charset="-127"/>
                  </a:rPr>
                  <a:t>. Tròn đúng.</a:t>
                </a:r>
                <a:endParaRPr lang="en-US" sz="3700"/>
              </a:p>
            </p:txBody>
          </p:sp>
        </mc:Choice>
        <mc:Fallback>
          <p:sp>
            <p:nvSpPr>
              <p:cNvPr id="5" name="Rectangle 4"/>
              <p:cNvSpPr>
                <a:spLocks noRot="1" noChangeAspect="1" noMove="1" noResize="1" noEditPoints="1" noAdjustHandles="1" noChangeArrowheads="1" noChangeShapeType="1" noTextEdit="1"/>
              </p:cNvSpPr>
              <p:nvPr/>
            </p:nvSpPr>
            <p:spPr>
              <a:xfrm>
                <a:off x="572178" y="1594322"/>
                <a:ext cx="17237362" cy="8156464"/>
              </a:xfrm>
              <a:prstGeom prst="rect">
                <a:avLst/>
              </a:prstGeom>
              <a:blipFill>
                <a:blip r:embed="rId14"/>
                <a:stretch>
                  <a:fillRect l="-1132" r="-1061"/>
                </a:stretch>
              </a:blipFill>
            </p:spPr>
            <p:txBody>
              <a:bodyPr/>
              <a:lstStyle/>
              <a:p>
                <a:r>
                  <a:rPr lang="en-US">
                    <a:noFill/>
                  </a:rPr>
                  <a:t> </a:t>
                </a:r>
              </a:p>
            </p:txBody>
          </p:sp>
        </mc:Fallback>
      </mc:AlternateContent>
    </p:spTree>
    <p:extLst>
      <p:ext uri="{BB962C8B-B14F-4D97-AF65-F5344CB8AC3E}">
        <p14:creationId xmlns:p14="http://schemas.microsoft.com/office/powerpoint/2010/main" val="4219993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up)">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down)">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left)">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72000"/>
            <a:lum/>
          </a:blip>
          <a:srcRect/>
          <a:stretch>
            <a:fillRect l="-5000" r="-5000"/>
          </a:stretch>
        </a:blipFill>
        <a:effectLst/>
      </p:bgPr>
    </p:bg>
    <p:spTree>
      <p:nvGrpSpPr>
        <p:cNvPr id="1" name=""/>
        <p:cNvGrpSpPr/>
        <p:nvPr/>
      </p:nvGrpSpPr>
      <p:grpSpPr>
        <a:xfrm>
          <a:off x="0" y="0"/>
          <a:ext cx="0" cy="0"/>
          <a:chOff x="0" y="0"/>
          <a:chExt cx="0" cy="0"/>
        </a:xfrm>
      </p:grpSpPr>
      <p:sp>
        <p:nvSpPr>
          <p:cNvPr id="8" name="Hexagon 7">
            <a:extLst>
              <a:ext uri="{FF2B5EF4-FFF2-40B4-BE49-F238E27FC236}">
                <a16:creationId xmlns:a16="http://schemas.microsoft.com/office/drawing/2014/main" id="{D19A5806-7592-478F-A44B-3D1C8234DB7B}"/>
              </a:ext>
            </a:extLst>
          </p:cNvPr>
          <p:cNvSpPr/>
          <p:nvPr/>
        </p:nvSpPr>
        <p:spPr>
          <a:xfrm>
            <a:off x="1041854" y="5840830"/>
            <a:ext cx="4530478" cy="2571750"/>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7000" smtClean="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Câu</a:t>
            </a:r>
            <a:endParaRPr lang="en-US" sz="700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9" name="Hexagon 8">
            <a:extLst>
              <a:ext uri="{FF2B5EF4-FFF2-40B4-BE49-F238E27FC236}">
                <a16:creationId xmlns:a16="http://schemas.microsoft.com/office/drawing/2014/main" id="{ECB32C92-7DDE-4979-AB3A-808B65CBF3F1}"/>
              </a:ext>
            </a:extLst>
          </p:cNvPr>
          <p:cNvSpPr/>
          <p:nvPr/>
        </p:nvSpPr>
        <p:spPr>
          <a:xfrm>
            <a:off x="4919285" y="4554955"/>
            <a:ext cx="4530478" cy="2571750"/>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7000" smtClean="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hỏi</a:t>
            </a:r>
            <a:endParaRPr lang="en-US" sz="700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0" name="Hexagon 9">
            <a:extLst>
              <a:ext uri="{FF2B5EF4-FFF2-40B4-BE49-F238E27FC236}">
                <a16:creationId xmlns:a16="http://schemas.microsoft.com/office/drawing/2014/main" id="{CABDF488-8BEB-4D77-A429-CFB91F278DD1}"/>
              </a:ext>
            </a:extLst>
          </p:cNvPr>
          <p:cNvSpPr/>
          <p:nvPr/>
        </p:nvSpPr>
        <p:spPr>
          <a:xfrm>
            <a:off x="12649200" y="7124700"/>
            <a:ext cx="4530478" cy="2571750"/>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700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a:t>
            </a:r>
            <a:r>
              <a:rPr lang="en-US" sz="7000" smtClean="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ghiệm</a:t>
            </a:r>
            <a:endParaRPr lang="en-US" sz="700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3" name="Hexagon 12">
            <a:extLst>
              <a:ext uri="{FF2B5EF4-FFF2-40B4-BE49-F238E27FC236}">
                <a16:creationId xmlns:a16="http://schemas.microsoft.com/office/drawing/2014/main" id="{199C24C2-6B91-4322-BDB4-819FF0CB9BE4}"/>
              </a:ext>
            </a:extLst>
          </p:cNvPr>
          <p:cNvSpPr/>
          <p:nvPr/>
        </p:nvSpPr>
        <p:spPr>
          <a:xfrm>
            <a:off x="8763000" y="5838825"/>
            <a:ext cx="4530478" cy="2571750"/>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700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a:t>
            </a:r>
            <a:r>
              <a:rPr lang="en-US" sz="7000" smtClean="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rắc</a:t>
            </a:r>
            <a:endParaRPr lang="en-US" sz="700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EEA834E6-709B-490E-901D-06776B901B01}"/>
              </a:ext>
            </a:extLst>
          </p:cNvPr>
          <p:cNvSpPr/>
          <p:nvPr/>
        </p:nvSpPr>
        <p:spPr>
          <a:xfrm>
            <a:off x="5924282" y="952500"/>
            <a:ext cx="6724918" cy="1477328"/>
          </a:xfrm>
          <a:prstGeom prst="rect">
            <a:avLst/>
          </a:prstGeom>
        </p:spPr>
        <p:txBody>
          <a:bodyPr wrap="none">
            <a:spAutoFit/>
          </a:bodyPr>
          <a:lstStyle/>
          <a:p>
            <a:pPr algn="ctr" defTabSz="1371600"/>
            <a:r>
              <a:rPr lang="en-US" sz="9000" b="1" smtClean="0">
                <a:solidFill>
                  <a:srgbClr val="FFFF00"/>
                </a:solidFill>
                <a:latin typeface="Arial" panose="020B0604020202020204" pitchFamily="34" charset="0"/>
                <a:cs typeface="Arial" panose="020B0604020202020204" pitchFamily="34" charset="0"/>
              </a:rPr>
              <a:t>LUYỆN TẬP</a:t>
            </a:r>
            <a:endParaRPr lang="en-US" sz="9000" b="1">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359191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audio.wav"/>
                                        </p:tgtEl>
                                      </p:cMediaNode>
                                    </p:audio>
                                  </p:subTnLst>
                                </p:cTn>
                              </p:par>
                            </p:childTnLst>
                          </p:cTn>
                        </p:par>
                        <p:par>
                          <p:cTn id="14" fill="hold">
                            <p:stCondLst>
                              <p:cond delay="1000"/>
                            </p:stCondLst>
                            <p:childTnLst>
                              <p:par>
                                <p:cTn id="15" presetID="2" presetClass="entr" presetSubtype="1" accel="10000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accel="10000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1" presetClass="emph" presetSubtype="0" repeatCount="indefinite" fill="hold" grpId="1" nodeType="afterEffect">
                                  <p:stCondLst>
                                    <p:cond delay="0"/>
                                  </p:stCondLst>
                                  <p:childTnLst>
                                    <p:animClr clrSpc="hsl" dir="cw">
                                      <p:cBhvr override="childStyle">
                                        <p:cTn id="31" dur="1000" fill="hold"/>
                                        <p:tgtEl>
                                          <p:spTgt spid="8"/>
                                        </p:tgtEl>
                                        <p:attrNameLst>
                                          <p:attrName>style.color</p:attrName>
                                        </p:attrNameLst>
                                      </p:cBhvr>
                                      <p:by>
                                        <p:hsl h="7200000" s="0" l="0"/>
                                      </p:by>
                                    </p:animClr>
                                    <p:animClr clrSpc="hsl" dir="cw">
                                      <p:cBhvr>
                                        <p:cTn id="32" dur="1000" fill="hold"/>
                                        <p:tgtEl>
                                          <p:spTgt spid="8"/>
                                        </p:tgtEl>
                                        <p:attrNameLst>
                                          <p:attrName>fillcolor</p:attrName>
                                        </p:attrNameLst>
                                      </p:cBhvr>
                                      <p:by>
                                        <p:hsl h="7200000" s="0" l="0"/>
                                      </p:by>
                                    </p:animClr>
                                    <p:animClr clrSpc="hsl" dir="cw">
                                      <p:cBhvr>
                                        <p:cTn id="33" dur="1000" fill="hold"/>
                                        <p:tgtEl>
                                          <p:spTgt spid="8"/>
                                        </p:tgtEl>
                                        <p:attrNameLst>
                                          <p:attrName>stroke.color</p:attrName>
                                        </p:attrNameLst>
                                      </p:cBhvr>
                                      <p:by>
                                        <p:hsl h="7200000" s="0" l="0"/>
                                      </p:by>
                                    </p:animClr>
                                    <p:set>
                                      <p:cBhvr>
                                        <p:cTn id="34" dur="1000" fill="hold"/>
                                        <p:tgtEl>
                                          <p:spTgt spid="8"/>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500" fill="hold"/>
                                        <p:tgtEl>
                                          <p:spTgt spid="9"/>
                                        </p:tgtEl>
                                        <p:attrNameLst>
                                          <p:attrName>style.color</p:attrName>
                                        </p:attrNameLst>
                                      </p:cBhvr>
                                      <p:by>
                                        <p:hsl h="7200000" s="0" l="0"/>
                                      </p:by>
                                    </p:animClr>
                                    <p:animClr clrSpc="hsl" dir="cw">
                                      <p:cBhvr>
                                        <p:cTn id="37" dur="500" fill="hold"/>
                                        <p:tgtEl>
                                          <p:spTgt spid="9"/>
                                        </p:tgtEl>
                                        <p:attrNameLst>
                                          <p:attrName>fillcolor</p:attrName>
                                        </p:attrNameLst>
                                      </p:cBhvr>
                                      <p:by>
                                        <p:hsl h="7200000" s="0" l="0"/>
                                      </p:by>
                                    </p:animClr>
                                    <p:animClr clrSpc="hsl" dir="cw">
                                      <p:cBhvr>
                                        <p:cTn id="38" dur="500" fill="hold"/>
                                        <p:tgtEl>
                                          <p:spTgt spid="9"/>
                                        </p:tgtEl>
                                        <p:attrNameLst>
                                          <p:attrName>stroke.color</p:attrName>
                                        </p:attrNameLst>
                                      </p:cBhvr>
                                      <p:by>
                                        <p:hsl h="7200000" s="0" l="0"/>
                                      </p:by>
                                    </p:animClr>
                                    <p:set>
                                      <p:cBhvr>
                                        <p:cTn id="39" dur="500" fill="hold"/>
                                        <p:tgtEl>
                                          <p:spTgt spid="9"/>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750" fill="hold"/>
                                        <p:tgtEl>
                                          <p:spTgt spid="13"/>
                                        </p:tgtEl>
                                        <p:attrNameLst>
                                          <p:attrName>style.color</p:attrName>
                                        </p:attrNameLst>
                                      </p:cBhvr>
                                      <p:by>
                                        <p:hsl h="7200000" s="0" l="0"/>
                                      </p:by>
                                    </p:animClr>
                                    <p:animClr clrSpc="hsl" dir="cw">
                                      <p:cBhvr>
                                        <p:cTn id="42" dur="750" fill="hold"/>
                                        <p:tgtEl>
                                          <p:spTgt spid="13"/>
                                        </p:tgtEl>
                                        <p:attrNameLst>
                                          <p:attrName>fillcolor</p:attrName>
                                        </p:attrNameLst>
                                      </p:cBhvr>
                                      <p:by>
                                        <p:hsl h="7200000" s="0" l="0"/>
                                      </p:by>
                                    </p:animClr>
                                    <p:animClr clrSpc="hsl" dir="cw">
                                      <p:cBhvr>
                                        <p:cTn id="43" dur="750" fill="hold"/>
                                        <p:tgtEl>
                                          <p:spTgt spid="13"/>
                                        </p:tgtEl>
                                        <p:attrNameLst>
                                          <p:attrName>stroke.color</p:attrName>
                                        </p:attrNameLst>
                                      </p:cBhvr>
                                      <p:by>
                                        <p:hsl h="7200000" s="0" l="0"/>
                                      </p:by>
                                    </p:animClr>
                                    <p:set>
                                      <p:cBhvr>
                                        <p:cTn id="44" dur="750" fill="hold"/>
                                        <p:tgtEl>
                                          <p:spTgt spid="13"/>
                                        </p:tgtEl>
                                        <p:attrNameLst>
                                          <p:attrName>fill.type</p:attrName>
                                        </p:attrNameLst>
                                      </p:cBhvr>
                                      <p:to>
                                        <p:strVal val="solid"/>
                                      </p:to>
                                    </p:set>
                                  </p:childTnLst>
                                </p:cTn>
                              </p:par>
                              <p:par>
                                <p:cTn id="45" presetID="21" presetClass="emph" presetSubtype="0" repeatCount="indefinite" fill="hold" grpId="1" nodeType="withEffect">
                                  <p:stCondLst>
                                    <p:cond delay="0"/>
                                  </p:stCondLst>
                                  <p:childTnLst>
                                    <p:animClr clrSpc="hsl" dir="cw">
                                      <p:cBhvr override="childStyle">
                                        <p:cTn id="46" dur="250" fill="hold"/>
                                        <p:tgtEl>
                                          <p:spTgt spid="10"/>
                                        </p:tgtEl>
                                        <p:attrNameLst>
                                          <p:attrName>style.color</p:attrName>
                                        </p:attrNameLst>
                                      </p:cBhvr>
                                      <p:by>
                                        <p:hsl h="7200000" s="0" l="0"/>
                                      </p:by>
                                    </p:animClr>
                                    <p:animClr clrSpc="hsl" dir="cw">
                                      <p:cBhvr>
                                        <p:cTn id="47" dur="250" fill="hold"/>
                                        <p:tgtEl>
                                          <p:spTgt spid="10"/>
                                        </p:tgtEl>
                                        <p:attrNameLst>
                                          <p:attrName>fillcolor</p:attrName>
                                        </p:attrNameLst>
                                      </p:cBhvr>
                                      <p:by>
                                        <p:hsl h="7200000" s="0" l="0"/>
                                      </p:by>
                                    </p:animClr>
                                    <p:animClr clrSpc="hsl" dir="cw">
                                      <p:cBhvr>
                                        <p:cTn id="48" dur="250" fill="hold"/>
                                        <p:tgtEl>
                                          <p:spTgt spid="10"/>
                                        </p:tgtEl>
                                        <p:attrNameLst>
                                          <p:attrName>stroke.color</p:attrName>
                                        </p:attrNameLst>
                                      </p:cBhvr>
                                      <p:by>
                                        <p:hsl h="7200000" s="0" l="0"/>
                                      </p:by>
                                    </p:animClr>
                                    <p:set>
                                      <p:cBhvr>
                                        <p:cTn id="49" dur="25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44584" y="5208227"/>
            <a:ext cx="2708167" cy="2708167"/>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914400" y="800100"/>
            <a:ext cx="16444095" cy="3276600"/>
          </a:xfrm>
          <a:prstGeom prst="wedgeRoundRectCallout">
            <a:avLst>
              <a:gd name="adj1" fmla="val 51467"/>
              <a:gd name="adj2" fmla="val 18790"/>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300"/>
              </a:spcBef>
              <a:spcAft>
                <a:spcPts val="300"/>
              </a:spcAft>
            </a:pPr>
            <a:r>
              <a:rPr lang="fr-FR" sz="4200" b="1" smtClean="0">
                <a:latin typeface="Arial" panose="020B0604020202020204" pitchFamily="34" charset="0"/>
                <a:ea typeface="Times New Roman" panose="02020603050405020304" pitchFamily="18" charset="0"/>
                <a:cs typeface="Arial" panose="020B0604020202020204" pitchFamily="34" charset="0"/>
              </a:rPr>
              <a:t>Câu 1.</a:t>
            </a:r>
            <a:r>
              <a:rPr lang="vi-VN" sz="4200" smtClean="0">
                <a:latin typeface="Arial" panose="020B0604020202020204" pitchFamily="34" charset="0"/>
                <a:ea typeface="Times New Roman" panose="02020603050405020304" pitchFamily="18" charset="0"/>
                <a:cs typeface="Arial" panose="020B0604020202020204" pitchFamily="34" charset="0"/>
              </a:rPr>
              <a:t> Trong một ống cắm bút có 1 bút vàng, 1 bút đỏ và 1 bút đen có kích thước và khối lượng như nhau. Gọi A là biến cố: ''Lấy được 1 bút đỏ trong ống''. Tìm P(A).</a:t>
            </a:r>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9318034" y="7929989"/>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100" smtClean="0">
                    <a:solidFill>
                      <a:schemeClr val="tx1"/>
                    </a:solidFill>
                    <a:ea typeface="Arial" panose="020B0604020202020204" pitchFamily="34" charset="0"/>
                  </a:rPr>
                  <a:t>C. </a:t>
                </a:r>
                <a14:m>
                  <m:oMath xmlns:m="http://schemas.openxmlformats.org/officeDocument/2006/math">
                    <m:r>
                      <a:rPr lang="vi-VN" sz="4100" i="1">
                        <a:solidFill>
                          <a:schemeClr val="tx1"/>
                        </a:solidFill>
                        <a:effectLst/>
                        <a:ea typeface="Arial" panose="020B0604020202020204" pitchFamily="34" charset="0"/>
                        <a:cs typeface="Times New Roman" panose="02020603050405020304" pitchFamily="18" charset="0"/>
                      </a:rPr>
                      <m:t>𝑃</m:t>
                    </m:r>
                    <m:d>
                      <m:dPr>
                        <m:ctrlPr>
                          <a:rPr lang="en-US" sz="4100" i="1">
                            <a:solidFill>
                              <a:schemeClr val="tx1"/>
                            </a:solidFill>
                            <a:effectLst/>
                            <a:cs typeface="Times New Roman" panose="02020603050405020304" pitchFamily="18" charset="0"/>
                          </a:rPr>
                        </m:ctrlPr>
                      </m:dPr>
                      <m:e>
                        <m:r>
                          <a:rPr lang="vi-VN" sz="4100" i="1">
                            <a:solidFill>
                              <a:schemeClr val="tx1"/>
                            </a:solidFill>
                            <a:effectLst/>
                            <a:ea typeface="Arial" panose="020B0604020202020204" pitchFamily="34" charset="0"/>
                            <a:cs typeface="Times New Roman" panose="02020603050405020304" pitchFamily="18" charset="0"/>
                          </a:rPr>
                          <m:t>𝐴</m:t>
                        </m:r>
                      </m:e>
                    </m:d>
                    <m:r>
                      <a:rPr lang="vi-VN" sz="4100" i="1">
                        <a:solidFill>
                          <a:schemeClr val="tx1"/>
                        </a:solidFill>
                        <a:effectLst/>
                        <a:ea typeface="Arial" panose="020B0604020202020204" pitchFamily="34" charset="0"/>
                        <a:cs typeface="Times New Roman" panose="02020603050405020304" pitchFamily="18" charset="0"/>
                      </a:rPr>
                      <m:t>=</m:t>
                    </m:r>
                    <m:f>
                      <m:fPr>
                        <m:ctrlPr>
                          <a:rPr lang="en-US" sz="4100" i="1">
                            <a:solidFill>
                              <a:schemeClr val="tx1"/>
                            </a:solidFill>
                            <a:effectLst/>
                            <a:cs typeface="Times New Roman" panose="02020603050405020304" pitchFamily="18" charset="0"/>
                          </a:rPr>
                        </m:ctrlPr>
                      </m:fPr>
                      <m:num>
                        <m:r>
                          <a:rPr lang="vi-VN" sz="4100" i="1">
                            <a:solidFill>
                              <a:schemeClr val="tx1"/>
                            </a:solidFill>
                            <a:effectLst/>
                            <a:ea typeface="Arial" panose="020B0604020202020204" pitchFamily="34" charset="0"/>
                            <a:cs typeface="Times New Roman" panose="02020603050405020304" pitchFamily="18" charset="0"/>
                          </a:rPr>
                          <m:t>1</m:t>
                        </m:r>
                      </m:num>
                      <m:den>
                        <m:r>
                          <a:rPr lang="vi-VN" sz="4100" i="1">
                            <a:solidFill>
                              <a:schemeClr val="tx1"/>
                            </a:solidFill>
                            <a:effectLst/>
                            <a:ea typeface="Arial" panose="020B0604020202020204" pitchFamily="34" charset="0"/>
                            <a:cs typeface="Times New Roman" panose="02020603050405020304" pitchFamily="18" charset="0"/>
                          </a:rPr>
                          <m:t>3</m:t>
                        </m:r>
                      </m:den>
                    </m:f>
                  </m:oMath>
                </a14:m>
                <a:endParaRPr lang="en-US" sz="4100">
                  <a:solidFill>
                    <a:schemeClr val="tx1"/>
                  </a:solidFill>
                  <a:cs typeface="Times New Roman" panose="02020603050405020304" pitchFamily="18" charset="0"/>
                </a:endParaRPr>
              </a:p>
            </p:txBody>
          </p:sp>
        </mc:Choice>
        <mc:Fallback>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9318034" y="7929989"/>
                <a:ext cx="4161269" cy="1262744"/>
              </a:xfrm>
              <a:prstGeom prst="roundRect">
                <a:avLst/>
              </a:prstGeom>
              <a:blipFill>
                <a:blip r:embed="rId7"/>
                <a:stretch>
                  <a:fillRect/>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2962" y="5153526"/>
            <a:ext cx="2708167" cy="2708167"/>
          </a:xfrm>
          <a:prstGeom prst="rect">
            <a:avLst/>
          </a:prstGeom>
        </p:spPr>
      </p:pic>
      <mc:AlternateContent xmlns:mc="http://schemas.openxmlformats.org/markup-compatibility/2006">
        <mc:Choice xmlns:a14="http://schemas.microsoft.com/office/drawing/2010/main"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4796412" y="7929989"/>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100" smtClean="0">
                    <a:solidFill>
                      <a:schemeClr val="tx1"/>
                    </a:solidFill>
                    <a:ea typeface="Arial" panose="020B0604020202020204" pitchFamily="34" charset="0"/>
                  </a:rPr>
                  <a:t>B. </a:t>
                </a:r>
                <a14:m>
                  <m:oMath xmlns:m="http://schemas.openxmlformats.org/officeDocument/2006/math">
                    <m:r>
                      <a:rPr lang="vi-VN" sz="4100" i="1">
                        <a:solidFill>
                          <a:schemeClr val="tx1"/>
                        </a:solidFill>
                        <a:effectLst/>
                        <a:ea typeface="Arial" panose="020B0604020202020204" pitchFamily="34" charset="0"/>
                        <a:cs typeface="Times New Roman" panose="02020603050405020304" pitchFamily="18" charset="0"/>
                      </a:rPr>
                      <m:t>𝑃</m:t>
                    </m:r>
                    <m:d>
                      <m:dPr>
                        <m:ctrlPr>
                          <a:rPr lang="en-US" sz="4100" i="1">
                            <a:solidFill>
                              <a:schemeClr val="tx1"/>
                            </a:solidFill>
                            <a:effectLst/>
                            <a:cs typeface="Times New Roman" panose="02020603050405020304" pitchFamily="18" charset="0"/>
                          </a:rPr>
                        </m:ctrlPr>
                      </m:dPr>
                      <m:e>
                        <m:r>
                          <a:rPr lang="vi-VN" sz="4100" i="1">
                            <a:solidFill>
                              <a:schemeClr val="tx1"/>
                            </a:solidFill>
                            <a:effectLst/>
                            <a:ea typeface="Arial" panose="020B0604020202020204" pitchFamily="34" charset="0"/>
                            <a:cs typeface="Times New Roman" panose="02020603050405020304" pitchFamily="18" charset="0"/>
                          </a:rPr>
                          <m:t>𝐴</m:t>
                        </m:r>
                      </m:e>
                    </m:d>
                    <m:r>
                      <a:rPr lang="vi-VN" sz="4100" i="1">
                        <a:solidFill>
                          <a:schemeClr val="tx1"/>
                        </a:solidFill>
                        <a:effectLst/>
                        <a:ea typeface="Arial" panose="020B0604020202020204" pitchFamily="34" charset="0"/>
                        <a:cs typeface="Times New Roman" panose="02020603050405020304" pitchFamily="18" charset="0"/>
                      </a:rPr>
                      <m:t>=0</m:t>
                    </m:r>
                  </m:oMath>
                </a14:m>
                <a:endParaRPr lang="en-US" sz="4100">
                  <a:solidFill>
                    <a:schemeClr val="tx1"/>
                  </a:solidFill>
                  <a:cs typeface="Times New Roman" panose="02020603050405020304" pitchFamily="18" charset="0"/>
                </a:endParaRPr>
              </a:p>
            </p:txBody>
          </p:sp>
        </mc:Choice>
        <mc:Fallback>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4796412" y="7929989"/>
                <a:ext cx="4161269" cy="1262744"/>
              </a:xfrm>
              <a:prstGeom prst="roundRect">
                <a:avLst/>
              </a:prstGeom>
              <a:blipFill>
                <a:blip r:embed="rId8"/>
                <a:stretch>
                  <a:fillRect/>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5793" y="5143500"/>
            <a:ext cx="2708167" cy="2708167"/>
          </a:xfrm>
          <a:prstGeom prst="rect">
            <a:avLst/>
          </a:prstGeom>
        </p:spPr>
      </p:pic>
      <mc:AlternateContent xmlns:mc="http://schemas.openxmlformats.org/markup-compatibility/2006">
        <mc:Choice xmlns:a14="http://schemas.microsoft.com/office/drawing/2010/main"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319243" y="7929989"/>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100" smtClean="0">
                    <a:solidFill>
                      <a:schemeClr val="tx1"/>
                    </a:solidFill>
                    <a:ea typeface="Arial" panose="020B0604020202020204" pitchFamily="34" charset="0"/>
                  </a:rPr>
                  <a:t>A. </a:t>
                </a:r>
                <a14:m>
                  <m:oMath xmlns:m="http://schemas.openxmlformats.org/officeDocument/2006/math">
                    <m:r>
                      <a:rPr lang="vi-VN" sz="4100" i="1">
                        <a:solidFill>
                          <a:schemeClr val="tx1"/>
                        </a:solidFill>
                        <a:effectLst/>
                        <a:ea typeface="Arial" panose="020B0604020202020204" pitchFamily="34" charset="0"/>
                        <a:cs typeface="Times New Roman" panose="02020603050405020304" pitchFamily="18" charset="0"/>
                      </a:rPr>
                      <m:t>𝑃</m:t>
                    </m:r>
                    <m:d>
                      <m:dPr>
                        <m:ctrlPr>
                          <a:rPr lang="en-US" sz="4100" i="1">
                            <a:solidFill>
                              <a:schemeClr val="tx1"/>
                            </a:solidFill>
                            <a:effectLst/>
                            <a:cs typeface="Times New Roman" panose="02020603050405020304" pitchFamily="18" charset="0"/>
                          </a:rPr>
                        </m:ctrlPr>
                      </m:dPr>
                      <m:e>
                        <m:r>
                          <a:rPr lang="vi-VN" sz="4100" i="1">
                            <a:solidFill>
                              <a:schemeClr val="tx1"/>
                            </a:solidFill>
                            <a:effectLst/>
                            <a:ea typeface="Arial" panose="020B0604020202020204" pitchFamily="34" charset="0"/>
                            <a:cs typeface="Times New Roman" panose="02020603050405020304" pitchFamily="18" charset="0"/>
                          </a:rPr>
                          <m:t>𝐴</m:t>
                        </m:r>
                      </m:e>
                    </m:d>
                    <m:r>
                      <a:rPr lang="vi-VN" sz="4100" i="1">
                        <a:solidFill>
                          <a:schemeClr val="tx1"/>
                        </a:solidFill>
                        <a:effectLst/>
                        <a:ea typeface="Arial" panose="020B0604020202020204" pitchFamily="34" charset="0"/>
                        <a:cs typeface="Times New Roman" panose="02020603050405020304" pitchFamily="18" charset="0"/>
                      </a:rPr>
                      <m:t>=1</m:t>
                    </m:r>
                  </m:oMath>
                </a14:m>
                <a:endParaRPr lang="en-US" sz="4100">
                  <a:solidFill>
                    <a:schemeClr val="tx1"/>
                  </a:solidFill>
                  <a:cs typeface="Times New Roman" panose="02020603050405020304" pitchFamily="18" charset="0"/>
                </a:endParaRPr>
              </a:p>
            </p:txBody>
          </p:sp>
        </mc:Choice>
        <mc:Fallback>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319243" y="7929989"/>
                <a:ext cx="4161269" cy="1262744"/>
              </a:xfrm>
              <a:prstGeom prst="roundRect">
                <a:avLst/>
              </a:prstGeom>
              <a:blipFill>
                <a:blip r:embed="rId9"/>
                <a:stretch>
                  <a:fillRect/>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66206" y="5175584"/>
            <a:ext cx="2708167" cy="2708167"/>
          </a:xfrm>
          <a:prstGeom prst="rect">
            <a:avLst/>
          </a:prstGeom>
        </p:spPr>
      </p:pic>
      <mc:AlternateContent xmlns:mc="http://schemas.openxmlformats.org/markup-compatibility/2006">
        <mc:Choice xmlns:a14="http://schemas.microsoft.com/office/drawing/2010/main"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13839656" y="7929989"/>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r>
                  <a:rPr lang="vi-VN" sz="4100" smtClean="0">
                    <a:solidFill>
                      <a:schemeClr val="tx1"/>
                    </a:solidFill>
                    <a:ea typeface="Times New Roman" panose="02020603050405020304" pitchFamily="18" charset="0"/>
                    <a:cs typeface="Times New Roman" panose="02020603050405020304" pitchFamily="18" charset="0"/>
                  </a:rPr>
                  <a:t>D. </a:t>
                </a:r>
                <a14:m>
                  <m:oMath xmlns:m="http://schemas.openxmlformats.org/officeDocument/2006/math">
                    <m:r>
                      <a:rPr lang="vi-VN" sz="4100" i="1">
                        <a:solidFill>
                          <a:schemeClr val="tx1"/>
                        </a:solidFill>
                        <a:effectLst/>
                        <a:ea typeface="Times New Roman" panose="02020603050405020304" pitchFamily="18" charset="0"/>
                        <a:cs typeface="Times New Roman" panose="02020603050405020304" pitchFamily="18" charset="0"/>
                      </a:rPr>
                      <m:t>𝑃</m:t>
                    </m:r>
                    <m:d>
                      <m:dPr>
                        <m:ctrlPr>
                          <a:rPr lang="en-US" sz="4100" i="1">
                            <a:solidFill>
                              <a:schemeClr val="tx1"/>
                            </a:solidFill>
                            <a:effectLst/>
                            <a:ea typeface="Times New Roman" panose="02020603050405020304" pitchFamily="18" charset="0"/>
                            <a:cs typeface="Times New Roman" panose="02020603050405020304" pitchFamily="18" charset="0"/>
                          </a:rPr>
                        </m:ctrlPr>
                      </m:dPr>
                      <m:e>
                        <m:r>
                          <a:rPr lang="vi-VN" sz="4100" i="1">
                            <a:solidFill>
                              <a:schemeClr val="tx1"/>
                            </a:solidFill>
                            <a:effectLst/>
                            <a:ea typeface="Times New Roman" panose="02020603050405020304" pitchFamily="18" charset="0"/>
                            <a:cs typeface="Times New Roman" panose="02020603050405020304" pitchFamily="18" charset="0"/>
                          </a:rPr>
                          <m:t>𝐴</m:t>
                        </m:r>
                      </m:e>
                    </m:d>
                    <m:r>
                      <a:rPr lang="vi-VN" sz="4100" i="1">
                        <a:solidFill>
                          <a:schemeClr val="tx1"/>
                        </a:solidFill>
                        <a:effectLst/>
                        <a:ea typeface="Times New Roman" panose="02020603050405020304" pitchFamily="18" charset="0"/>
                        <a:cs typeface="Times New Roman" panose="02020603050405020304" pitchFamily="18" charset="0"/>
                      </a:rPr>
                      <m:t>=</m:t>
                    </m:r>
                    <m:f>
                      <m:fPr>
                        <m:ctrlPr>
                          <a:rPr lang="en-US" sz="4100" i="1">
                            <a:solidFill>
                              <a:schemeClr val="tx1"/>
                            </a:solidFill>
                            <a:effectLst/>
                            <a:ea typeface="Times New Roman" panose="02020603050405020304" pitchFamily="18" charset="0"/>
                            <a:cs typeface="Times New Roman" panose="02020603050405020304" pitchFamily="18" charset="0"/>
                          </a:rPr>
                        </m:ctrlPr>
                      </m:fPr>
                      <m:num>
                        <m:r>
                          <a:rPr lang="vi-VN" sz="4100" i="1">
                            <a:solidFill>
                              <a:schemeClr val="tx1"/>
                            </a:solidFill>
                            <a:effectLst/>
                            <a:ea typeface="Times New Roman" panose="02020603050405020304" pitchFamily="18" charset="0"/>
                            <a:cs typeface="Times New Roman" panose="02020603050405020304" pitchFamily="18" charset="0"/>
                          </a:rPr>
                          <m:t>1</m:t>
                        </m:r>
                      </m:num>
                      <m:den>
                        <m:r>
                          <a:rPr lang="vi-VN" sz="4100" i="1">
                            <a:solidFill>
                              <a:schemeClr val="tx1"/>
                            </a:solidFill>
                            <a:effectLst/>
                            <a:ea typeface="Times New Roman" panose="02020603050405020304" pitchFamily="18" charset="0"/>
                            <a:cs typeface="Times New Roman" panose="02020603050405020304" pitchFamily="18" charset="0"/>
                          </a:rPr>
                          <m:t>2</m:t>
                        </m:r>
                      </m:den>
                    </m:f>
                  </m:oMath>
                </a14:m>
                <a:endParaRPr lang="en-US" sz="4100">
                  <a:solidFill>
                    <a:schemeClr val="tx1"/>
                  </a:solidFill>
                  <a:effectLst/>
                  <a:ea typeface="Times New Roman" panose="02020603050405020304" pitchFamily="18" charset="0"/>
                </a:endParaRPr>
              </a:p>
            </p:txBody>
          </p:sp>
        </mc:Choice>
        <mc:Fallback>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13839656" y="7929989"/>
                <a:ext cx="4161269" cy="1262744"/>
              </a:xfrm>
              <a:prstGeom prst="roundRect">
                <a:avLst/>
              </a:prstGeom>
              <a:blipFill>
                <a:blip r:embed="rId10"/>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9869180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1" presetClass="emph" presetSubtype="2" fill="hold" nodeType="afterEffect">
                                  <p:stCondLst>
                                    <p:cond delay="0"/>
                                  </p:stCondLst>
                                  <p:childTnLst>
                                    <p:animClr clrSpc="rgb" dir="cw">
                                      <p:cBhvr>
                                        <p:cTn id="10" dur="500" fill="hold"/>
                                        <p:tgtEl>
                                          <p:spTgt spid="19"/>
                                        </p:tgtEl>
                                        <p:attrNameLst>
                                          <p:attrName>fillcolor</p:attrName>
                                        </p:attrNameLst>
                                      </p:cBhvr>
                                      <p:to>
                                        <a:srgbClr val="00B0F0"/>
                                      </p:to>
                                    </p:animClr>
                                    <p:set>
                                      <p:cBhvr>
                                        <p:cTn id="11" dur="500" fill="hold"/>
                                        <p:tgtEl>
                                          <p:spTgt spid="19"/>
                                        </p:tgtEl>
                                        <p:attrNameLst>
                                          <p:attrName>fill.type</p:attrName>
                                        </p:attrNameLst>
                                      </p:cBhvr>
                                      <p:to>
                                        <p:strVal val="solid"/>
                                      </p:to>
                                    </p:set>
                                    <p:set>
                                      <p:cBhvr>
                                        <p:cTn id="12" dur="500" fill="hold"/>
                                        <p:tgtEl>
                                          <p:spTgt spid="19"/>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20"/>
                                        </p:tgtEl>
                                      </p:cBhvr>
                                    </p:animEffect>
                                    <p:animScale>
                                      <p:cBhvr>
                                        <p:cTn id="18" dur="250" autoRev="1" fill="hold"/>
                                        <p:tgtEl>
                                          <p:spTgt spid="20"/>
                                        </p:tgtEl>
                                      </p:cBhvr>
                                      <p:by x="105000" y="105000"/>
                                    </p:animScale>
                                  </p:childTnLst>
                                </p:cTn>
                              </p:par>
                            </p:childTnLst>
                          </p:cTn>
                        </p:par>
                        <p:par>
                          <p:cTn id="19" fill="hold">
                            <p:stCondLst>
                              <p:cond delay="500"/>
                            </p:stCondLst>
                            <p:childTnLst>
                              <p:par>
                                <p:cTn id="20" presetID="1" presetClass="emph" presetSubtype="2" fill="hold" nodeType="afterEffect">
                                  <p:stCondLst>
                                    <p:cond delay="0"/>
                                  </p:stCondLst>
                                  <p:childTnLst>
                                    <p:animClr clrSpc="rgb" dir="cw">
                                      <p:cBhvr>
                                        <p:cTn id="21" dur="500" fill="hold"/>
                                        <p:tgtEl>
                                          <p:spTgt spid="21"/>
                                        </p:tgtEl>
                                        <p:attrNameLst>
                                          <p:attrName>fillcolor</p:attrName>
                                        </p:attrNameLst>
                                      </p:cBhvr>
                                      <p:to>
                                        <a:srgbClr val="FFFF00"/>
                                      </p:to>
                                    </p:animClr>
                                    <p:set>
                                      <p:cBhvr>
                                        <p:cTn id="22" dur="500" fill="hold"/>
                                        <p:tgtEl>
                                          <p:spTgt spid="21"/>
                                        </p:tgtEl>
                                        <p:attrNameLst>
                                          <p:attrName>fill.type</p:attrName>
                                        </p:attrNameLst>
                                      </p:cBhvr>
                                      <p:to>
                                        <p:strVal val="solid"/>
                                      </p:to>
                                    </p:set>
                                    <p:set>
                                      <p:cBhvr>
                                        <p:cTn id="23" dur="500" fill="hold"/>
                                        <p:tgtEl>
                                          <p:spTgt spid="21"/>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0"/>
                  </p:tgtEl>
                </p:cond>
              </p:nextCondLst>
            </p:seq>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22"/>
                                        </p:tgtEl>
                                      </p:cBhvr>
                                    </p:animEffect>
                                    <p:animScale>
                                      <p:cBhvr>
                                        <p:cTn id="29" dur="250" autoRev="1" fill="hold"/>
                                        <p:tgtEl>
                                          <p:spTgt spid="22"/>
                                        </p:tgtEl>
                                      </p:cBhvr>
                                      <p:by x="105000" y="105000"/>
                                    </p:animScale>
                                  </p:childTnLst>
                                </p:cTn>
                              </p:par>
                            </p:childTnLst>
                          </p:cTn>
                        </p:par>
                        <p:par>
                          <p:cTn id="30" fill="hold">
                            <p:stCondLst>
                              <p:cond delay="500"/>
                            </p:stCondLst>
                            <p:childTnLst>
                              <p:par>
                                <p:cTn id="31" presetID="1" presetClass="emph" presetSubtype="2" fill="hold" nodeType="afterEffect">
                                  <p:stCondLst>
                                    <p:cond delay="0"/>
                                  </p:stCondLst>
                                  <p:childTnLst>
                                    <p:animClr clrSpc="rgb" dir="cw">
                                      <p:cBhvr>
                                        <p:cTn id="32" dur="500" fill="hold"/>
                                        <p:tgtEl>
                                          <p:spTgt spid="23"/>
                                        </p:tgtEl>
                                        <p:attrNameLst>
                                          <p:attrName>fillcolor</p:attrName>
                                        </p:attrNameLst>
                                      </p:cBhvr>
                                      <p:to>
                                        <a:srgbClr val="FFFF00"/>
                                      </p:to>
                                    </p:animClr>
                                    <p:set>
                                      <p:cBhvr>
                                        <p:cTn id="33" dur="500" fill="hold"/>
                                        <p:tgtEl>
                                          <p:spTgt spid="23"/>
                                        </p:tgtEl>
                                        <p:attrNameLst>
                                          <p:attrName>fill.type</p:attrName>
                                        </p:attrNameLst>
                                      </p:cBhvr>
                                      <p:to>
                                        <p:strVal val="solid"/>
                                      </p:to>
                                    </p:set>
                                    <p:set>
                                      <p:cBhvr>
                                        <p:cTn id="34" dur="500" fill="hold"/>
                                        <p:tgtEl>
                                          <p:spTgt spid="23"/>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2"/>
                  </p:tgtEl>
                </p:cond>
              </p:nextCondLst>
            </p:seq>
            <p:seq concurrent="1" nextAc="seek">
              <p:cTn id="35" restart="whenNotActive" fill="hold" evtFilter="cancelBubble" nodeType="interactiveSeq">
                <p:stCondLst>
                  <p:cond evt="onClick" delay="0">
                    <p:tgtEl>
                      <p:spTgt spid="24"/>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par>
                          <p:cTn id="41" fill="hold">
                            <p:stCondLst>
                              <p:cond delay="500"/>
                            </p:stCondLst>
                            <p:childTnLst>
                              <p:par>
                                <p:cTn id="42" presetID="1" presetClass="emph" presetSubtype="2" fill="hold" nodeType="afterEffect">
                                  <p:stCondLst>
                                    <p:cond delay="0"/>
                                  </p:stCondLst>
                                  <p:childTnLst>
                                    <p:animClr clrSpc="rgb" dir="cw">
                                      <p:cBhvr>
                                        <p:cTn id="43" dur="500" fill="hold"/>
                                        <p:tgtEl>
                                          <p:spTgt spid="25"/>
                                        </p:tgtEl>
                                        <p:attrNameLst>
                                          <p:attrName>fillcolor</p:attrName>
                                        </p:attrNameLst>
                                      </p:cBhvr>
                                      <p:to>
                                        <a:srgbClr val="FFFF00"/>
                                      </p:to>
                                    </p:animClr>
                                    <p:set>
                                      <p:cBhvr>
                                        <p:cTn id="44" dur="500" fill="hold"/>
                                        <p:tgtEl>
                                          <p:spTgt spid="25"/>
                                        </p:tgtEl>
                                        <p:attrNameLst>
                                          <p:attrName>fill.type</p:attrName>
                                        </p:attrNameLst>
                                      </p:cBhvr>
                                      <p:to>
                                        <p:strVal val="solid"/>
                                      </p:to>
                                    </p:set>
                                    <p:set>
                                      <p:cBhvr>
                                        <p:cTn id="45" dur="500" fill="hold"/>
                                        <p:tgtEl>
                                          <p:spTgt spid="25"/>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44584" y="5208227"/>
            <a:ext cx="2708167" cy="2708167"/>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159042" y="419100"/>
            <a:ext cx="15849600" cy="4114800"/>
          </a:xfrm>
          <a:prstGeom prst="wedgeRoundRectCallout">
            <a:avLst>
              <a:gd name="adj1" fmla="val 51467"/>
              <a:gd name="adj2" fmla="val 18790"/>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300"/>
              </a:spcBef>
              <a:spcAft>
                <a:spcPts val="300"/>
              </a:spcAft>
            </a:pPr>
            <a:r>
              <a:rPr lang="fr-FR" sz="4200" b="1">
                <a:latin typeface="Arial" panose="020B0604020202020204" pitchFamily="34" charset="0"/>
                <a:ea typeface="Times New Roman" panose="02020603050405020304" pitchFamily="18" charset="0"/>
                <a:cs typeface="Arial" panose="020B0604020202020204" pitchFamily="34" charset="0"/>
              </a:rPr>
              <a:t>Câu 2</a:t>
            </a:r>
            <a:r>
              <a:rPr lang="fr-FR" sz="4200">
                <a:latin typeface="Arial" panose="020B0604020202020204" pitchFamily="34" charset="0"/>
                <a:ea typeface="Times New Roman" panose="02020603050405020304" pitchFamily="18" charset="0"/>
                <a:cs typeface="Arial" panose="020B0604020202020204" pitchFamily="34" charset="0"/>
              </a:rPr>
              <a:t>. Tổ I của lớp 7D có 5 học sinh nữ và 5 học sinh nam. Chọn ra ngẫu nhiên một học sinh trong Tổ I của lớp 7D. Xét biến cố “Học sinh được chọn ra là học sinh nữ”. Xác suất của biến cố trên bằng bao nhiêu?</a:t>
            </a:r>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9318034" y="7929989"/>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1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mn-cs"/>
                  </a:rPr>
                  <a:t>C. </a:t>
                </a:r>
                <a14:m>
                  <m:oMath xmlns:m="http://schemas.openxmlformats.org/officeDocument/2006/math">
                    <m:f>
                      <m:fPr>
                        <m:ctrlPr>
                          <a:rPr kumimoji="0" lang="en-US" sz="4100" b="0" i="1" u="none" strike="noStrike" kern="1200" cap="none" spc="0" normalizeH="0" baseline="0" noProof="0">
                            <a:ln>
                              <a:noFill/>
                            </a:ln>
                            <a:solidFill>
                              <a:prstClr val="black"/>
                            </a:solidFill>
                            <a:effectLst/>
                            <a:uLnTx/>
                            <a:uFillTx/>
                            <a:ea typeface="+mn-ea"/>
                            <a:cs typeface="Times New Roman" panose="02020603050405020304" pitchFamily="18" charset="0"/>
                          </a:rPr>
                        </m:ctrlPr>
                      </m:fPr>
                      <m:num>
                        <m:r>
                          <a:rPr kumimoji="0" lang="vi-VN" sz="4100" b="0" i="1" u="none" strike="noStrike" kern="1200" cap="none" spc="0" normalizeH="0" baseline="0" noProof="0">
                            <a:ln>
                              <a:noFill/>
                            </a:ln>
                            <a:solidFill>
                              <a:prstClr val="black"/>
                            </a:solidFill>
                            <a:effectLst/>
                            <a:uLnTx/>
                            <a:uFillTx/>
                            <a:ea typeface="Arial" panose="020B0604020202020204" pitchFamily="34" charset="0"/>
                            <a:cs typeface="Times New Roman" panose="02020603050405020304" pitchFamily="18" charset="0"/>
                          </a:rPr>
                          <m:t>1</m:t>
                        </m:r>
                      </m:num>
                      <m:den>
                        <m:r>
                          <a:rPr kumimoji="0" lang="en-US" sz="4100" b="0" i="1"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2</m:t>
                        </m:r>
                      </m:den>
                    </m:f>
                  </m:oMath>
                </a14:m>
                <a:endParaRPr kumimoji="0" lang="en-US" sz="4100"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endParaRPr>
              </a:p>
            </p:txBody>
          </p:sp>
        </mc:Choice>
        <mc:Fallback>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9318034" y="7929989"/>
                <a:ext cx="4161269" cy="1262744"/>
              </a:xfrm>
              <a:prstGeom prst="roundRect">
                <a:avLst/>
              </a:prstGeom>
              <a:blipFill>
                <a:blip r:embed="rId7"/>
                <a:stretch>
                  <a:fillRect/>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2962" y="5153526"/>
            <a:ext cx="2708167" cy="2708167"/>
          </a:xfrm>
          <a:prstGeom prst="rect">
            <a:avLst/>
          </a:prstGeom>
        </p:spPr>
      </p:pic>
      <mc:AlternateContent xmlns:mc="http://schemas.openxmlformats.org/markup-compatibility/2006">
        <mc:Choice xmlns:a14="http://schemas.microsoft.com/office/drawing/2010/main"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4796412" y="7929989"/>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1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mn-cs"/>
                  </a:rPr>
                  <a:t>B. </a:t>
                </a:r>
                <a14:m>
                  <m:oMath xmlns:m="http://schemas.openxmlformats.org/officeDocument/2006/math">
                    <m:r>
                      <a:rPr kumimoji="0" lang="en-US" sz="4100" b="0" i="1"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m:t>
                    </m:r>
                  </m:oMath>
                </a14:m>
                <a:endParaRPr kumimoji="0" lang="en-US" sz="4100"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endParaRPr>
              </a:p>
            </p:txBody>
          </p:sp>
        </mc:Choice>
        <mc:Fallback>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4796412" y="7929989"/>
                <a:ext cx="4161269" cy="1262744"/>
              </a:xfrm>
              <a:prstGeom prst="roundRect">
                <a:avLst/>
              </a:prstGeom>
              <a:blipFill>
                <a:blip r:embed="rId8"/>
                <a:stretch>
                  <a:fillRect/>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5793" y="5143500"/>
            <a:ext cx="2708167" cy="2708167"/>
          </a:xfrm>
          <a:prstGeom prst="rect">
            <a:avLst/>
          </a:prstGeom>
        </p:spPr>
      </p:pic>
      <mc:AlternateContent xmlns:mc="http://schemas.openxmlformats.org/markup-compatibility/2006">
        <mc:Choice xmlns:a14="http://schemas.microsoft.com/office/drawing/2010/main"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319243" y="7929989"/>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1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mn-cs"/>
                  </a:rPr>
                  <a:t>A. </a:t>
                </a:r>
                <a14:m>
                  <m:oMath xmlns:m="http://schemas.openxmlformats.org/officeDocument/2006/math">
                    <m:r>
                      <a:rPr kumimoji="0" lang="en-US" sz="4100" b="0" i="1"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0</m:t>
                    </m:r>
                  </m:oMath>
                </a14:m>
                <a:endParaRPr kumimoji="0" lang="en-US" sz="4100"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endParaRPr>
              </a:p>
            </p:txBody>
          </p:sp>
        </mc:Choice>
        <mc:Fallback>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319243" y="7929989"/>
                <a:ext cx="4161269" cy="1262744"/>
              </a:xfrm>
              <a:prstGeom prst="roundRect">
                <a:avLst/>
              </a:prstGeom>
              <a:blipFill>
                <a:blip r:embed="rId9"/>
                <a:stretch>
                  <a:fillRect/>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66206" y="5175584"/>
            <a:ext cx="2708167" cy="2708167"/>
          </a:xfrm>
          <a:prstGeom prst="rect">
            <a:avLst/>
          </a:prstGeom>
        </p:spPr>
      </p:pic>
      <mc:AlternateContent xmlns:mc="http://schemas.openxmlformats.org/markup-compatibility/2006">
        <mc:Choice xmlns:a14="http://schemas.microsoft.com/office/drawing/2010/main"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13839656" y="7929989"/>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ctr" defTabSz="914400" rtl="0" eaLnBrk="1" fontAlgn="auto" latinLnBrk="0" hangingPunct="1">
                  <a:lnSpc>
                    <a:spcPct val="100000"/>
                  </a:lnSpc>
                  <a:spcBef>
                    <a:spcPts val="0"/>
                  </a:spcBef>
                  <a:spcAft>
                    <a:spcPts val="0"/>
                  </a:spcAft>
                  <a:buClrTx/>
                  <a:buSzTx/>
                  <a:buFontTx/>
                  <a:buNone/>
                  <a:tabLst/>
                  <a:defRPr/>
                </a:pPr>
                <a:r>
                  <a:rPr kumimoji="0" lang="vi-VN" sz="41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D. </a:t>
                </a:r>
                <a14:m>
                  <m:oMath xmlns:m="http://schemas.openxmlformats.org/officeDocument/2006/math">
                    <m:f>
                      <m:fPr>
                        <m:ctrlPr>
                          <a:rPr kumimoji="0" lang="en-US" sz="4100" b="0" i="1" u="none" strike="noStrike" kern="1200" cap="none" spc="0" normalizeH="0" baseline="0" noProof="0">
                            <a:ln>
                              <a:noFill/>
                            </a:ln>
                            <a:solidFill>
                              <a:prstClr val="black"/>
                            </a:solidFill>
                            <a:effectLst/>
                            <a:uLnTx/>
                            <a:uFillTx/>
                            <a:ea typeface="Times New Roman" panose="02020603050405020304" pitchFamily="18" charset="0"/>
                            <a:cs typeface="Times New Roman" panose="02020603050405020304" pitchFamily="18" charset="0"/>
                          </a:rPr>
                        </m:ctrlPr>
                      </m:fPr>
                      <m:num>
                        <m:r>
                          <a:rPr kumimoji="0" lang="en-US" sz="41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8</m:t>
                        </m:r>
                      </m:num>
                      <m:den>
                        <m:r>
                          <a:rPr kumimoji="0" lang="en-US" sz="41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10</m:t>
                        </m:r>
                      </m:den>
                    </m:f>
                  </m:oMath>
                </a14:m>
                <a:endParaRPr kumimoji="0" lang="en-US" sz="41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endParaRPr>
              </a:p>
            </p:txBody>
          </p:sp>
        </mc:Choice>
        <mc:Fallback>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13839656" y="7929989"/>
                <a:ext cx="4161269" cy="1262744"/>
              </a:xfrm>
              <a:prstGeom prst="roundRect">
                <a:avLst/>
              </a:prstGeom>
              <a:blipFill>
                <a:blip r:embed="rId10"/>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6856147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1" presetClass="emph" presetSubtype="2" fill="hold" nodeType="afterEffect">
                                  <p:stCondLst>
                                    <p:cond delay="0"/>
                                  </p:stCondLst>
                                  <p:childTnLst>
                                    <p:animClr clrSpc="rgb" dir="cw">
                                      <p:cBhvr>
                                        <p:cTn id="10" dur="500" fill="hold"/>
                                        <p:tgtEl>
                                          <p:spTgt spid="19"/>
                                        </p:tgtEl>
                                        <p:attrNameLst>
                                          <p:attrName>fillcolor</p:attrName>
                                        </p:attrNameLst>
                                      </p:cBhvr>
                                      <p:to>
                                        <a:srgbClr val="00B0F0"/>
                                      </p:to>
                                    </p:animClr>
                                    <p:set>
                                      <p:cBhvr>
                                        <p:cTn id="11" dur="500" fill="hold"/>
                                        <p:tgtEl>
                                          <p:spTgt spid="19"/>
                                        </p:tgtEl>
                                        <p:attrNameLst>
                                          <p:attrName>fill.type</p:attrName>
                                        </p:attrNameLst>
                                      </p:cBhvr>
                                      <p:to>
                                        <p:strVal val="solid"/>
                                      </p:to>
                                    </p:set>
                                    <p:set>
                                      <p:cBhvr>
                                        <p:cTn id="12" dur="500" fill="hold"/>
                                        <p:tgtEl>
                                          <p:spTgt spid="19"/>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20"/>
                                        </p:tgtEl>
                                      </p:cBhvr>
                                    </p:animEffect>
                                    <p:animScale>
                                      <p:cBhvr>
                                        <p:cTn id="18" dur="250" autoRev="1" fill="hold"/>
                                        <p:tgtEl>
                                          <p:spTgt spid="20"/>
                                        </p:tgtEl>
                                      </p:cBhvr>
                                      <p:by x="105000" y="105000"/>
                                    </p:animScale>
                                  </p:childTnLst>
                                </p:cTn>
                              </p:par>
                            </p:childTnLst>
                          </p:cTn>
                        </p:par>
                        <p:par>
                          <p:cTn id="19" fill="hold">
                            <p:stCondLst>
                              <p:cond delay="500"/>
                            </p:stCondLst>
                            <p:childTnLst>
                              <p:par>
                                <p:cTn id="20" presetID="1" presetClass="emph" presetSubtype="2" fill="hold" nodeType="afterEffect">
                                  <p:stCondLst>
                                    <p:cond delay="0"/>
                                  </p:stCondLst>
                                  <p:childTnLst>
                                    <p:animClr clrSpc="rgb" dir="cw">
                                      <p:cBhvr>
                                        <p:cTn id="21" dur="500" fill="hold"/>
                                        <p:tgtEl>
                                          <p:spTgt spid="21"/>
                                        </p:tgtEl>
                                        <p:attrNameLst>
                                          <p:attrName>fillcolor</p:attrName>
                                        </p:attrNameLst>
                                      </p:cBhvr>
                                      <p:to>
                                        <a:srgbClr val="FFFF00"/>
                                      </p:to>
                                    </p:animClr>
                                    <p:set>
                                      <p:cBhvr>
                                        <p:cTn id="22" dur="500" fill="hold"/>
                                        <p:tgtEl>
                                          <p:spTgt spid="21"/>
                                        </p:tgtEl>
                                        <p:attrNameLst>
                                          <p:attrName>fill.type</p:attrName>
                                        </p:attrNameLst>
                                      </p:cBhvr>
                                      <p:to>
                                        <p:strVal val="solid"/>
                                      </p:to>
                                    </p:set>
                                    <p:set>
                                      <p:cBhvr>
                                        <p:cTn id="23" dur="500" fill="hold"/>
                                        <p:tgtEl>
                                          <p:spTgt spid="21"/>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0"/>
                  </p:tgtEl>
                </p:cond>
              </p:nextCondLst>
            </p:seq>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22"/>
                                        </p:tgtEl>
                                      </p:cBhvr>
                                    </p:animEffect>
                                    <p:animScale>
                                      <p:cBhvr>
                                        <p:cTn id="29" dur="250" autoRev="1" fill="hold"/>
                                        <p:tgtEl>
                                          <p:spTgt spid="22"/>
                                        </p:tgtEl>
                                      </p:cBhvr>
                                      <p:by x="105000" y="105000"/>
                                    </p:animScale>
                                  </p:childTnLst>
                                </p:cTn>
                              </p:par>
                            </p:childTnLst>
                          </p:cTn>
                        </p:par>
                        <p:par>
                          <p:cTn id="30" fill="hold">
                            <p:stCondLst>
                              <p:cond delay="500"/>
                            </p:stCondLst>
                            <p:childTnLst>
                              <p:par>
                                <p:cTn id="31" presetID="1" presetClass="emph" presetSubtype="2" fill="hold" nodeType="afterEffect">
                                  <p:stCondLst>
                                    <p:cond delay="0"/>
                                  </p:stCondLst>
                                  <p:childTnLst>
                                    <p:animClr clrSpc="rgb" dir="cw">
                                      <p:cBhvr>
                                        <p:cTn id="32" dur="500" fill="hold"/>
                                        <p:tgtEl>
                                          <p:spTgt spid="23"/>
                                        </p:tgtEl>
                                        <p:attrNameLst>
                                          <p:attrName>fillcolor</p:attrName>
                                        </p:attrNameLst>
                                      </p:cBhvr>
                                      <p:to>
                                        <a:srgbClr val="FFFF00"/>
                                      </p:to>
                                    </p:animClr>
                                    <p:set>
                                      <p:cBhvr>
                                        <p:cTn id="33" dur="500" fill="hold"/>
                                        <p:tgtEl>
                                          <p:spTgt spid="23"/>
                                        </p:tgtEl>
                                        <p:attrNameLst>
                                          <p:attrName>fill.type</p:attrName>
                                        </p:attrNameLst>
                                      </p:cBhvr>
                                      <p:to>
                                        <p:strVal val="solid"/>
                                      </p:to>
                                    </p:set>
                                    <p:set>
                                      <p:cBhvr>
                                        <p:cTn id="34" dur="500" fill="hold"/>
                                        <p:tgtEl>
                                          <p:spTgt spid="23"/>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2"/>
                  </p:tgtEl>
                </p:cond>
              </p:nextCondLst>
            </p:seq>
            <p:seq concurrent="1" nextAc="seek">
              <p:cTn id="35" restart="whenNotActive" fill="hold" evtFilter="cancelBubble" nodeType="interactiveSeq">
                <p:stCondLst>
                  <p:cond evt="onClick" delay="0">
                    <p:tgtEl>
                      <p:spTgt spid="24"/>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par>
                          <p:cTn id="41" fill="hold">
                            <p:stCondLst>
                              <p:cond delay="500"/>
                            </p:stCondLst>
                            <p:childTnLst>
                              <p:par>
                                <p:cTn id="42" presetID="1" presetClass="emph" presetSubtype="2" fill="hold" nodeType="afterEffect">
                                  <p:stCondLst>
                                    <p:cond delay="0"/>
                                  </p:stCondLst>
                                  <p:childTnLst>
                                    <p:animClr clrSpc="rgb" dir="cw">
                                      <p:cBhvr>
                                        <p:cTn id="43" dur="500" fill="hold"/>
                                        <p:tgtEl>
                                          <p:spTgt spid="25"/>
                                        </p:tgtEl>
                                        <p:attrNameLst>
                                          <p:attrName>fillcolor</p:attrName>
                                        </p:attrNameLst>
                                      </p:cBhvr>
                                      <p:to>
                                        <a:srgbClr val="FFFF00"/>
                                      </p:to>
                                    </p:animClr>
                                    <p:set>
                                      <p:cBhvr>
                                        <p:cTn id="44" dur="500" fill="hold"/>
                                        <p:tgtEl>
                                          <p:spTgt spid="25"/>
                                        </p:tgtEl>
                                        <p:attrNameLst>
                                          <p:attrName>fill.type</p:attrName>
                                        </p:attrNameLst>
                                      </p:cBhvr>
                                      <p:to>
                                        <p:strVal val="solid"/>
                                      </p:to>
                                    </p:set>
                                    <p:set>
                                      <p:cBhvr>
                                        <p:cTn id="45" dur="500" fill="hold"/>
                                        <p:tgtEl>
                                          <p:spTgt spid="25"/>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5297" y="5578594"/>
            <a:ext cx="2708167" cy="2708167"/>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219200" y="571500"/>
            <a:ext cx="15757358" cy="4267200"/>
          </a:xfrm>
          <a:prstGeom prst="wedgeRoundRectCallout">
            <a:avLst>
              <a:gd name="adj1" fmla="val 51467"/>
              <a:gd name="adj2" fmla="val 18790"/>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300"/>
              </a:spcBef>
              <a:spcAft>
                <a:spcPts val="300"/>
              </a:spcAft>
            </a:pPr>
            <a:r>
              <a:rPr lang="fr-FR" sz="4200" b="1">
                <a:latin typeface="Arial" panose="020B0604020202020204" pitchFamily="34" charset="0"/>
                <a:ea typeface="Times New Roman" panose="02020603050405020304" pitchFamily="18" charset="0"/>
                <a:cs typeface="Arial" panose="020B0604020202020204" pitchFamily="34" charset="0"/>
              </a:rPr>
              <a:t>Câu 3.</a:t>
            </a:r>
            <a:r>
              <a:rPr lang="fr-FR" sz="4200">
                <a:latin typeface="Arial" panose="020B0604020202020204" pitchFamily="34" charset="0"/>
                <a:ea typeface="Times New Roman" panose="02020603050405020304" pitchFamily="18" charset="0"/>
                <a:cs typeface="Arial" panose="020B0604020202020204" pitchFamily="34" charset="0"/>
              </a:rPr>
              <a:t> </a:t>
            </a:r>
            <a:r>
              <a:rPr lang="vi-VN" sz="4200">
                <a:latin typeface="Arial" panose="020B0604020202020204" pitchFamily="34" charset="0"/>
                <a:ea typeface="Times New Roman" panose="02020603050405020304" pitchFamily="18" charset="0"/>
                <a:cs typeface="Arial" panose="020B0604020202020204" pitchFamily="34" charset="0"/>
              </a:rPr>
              <a:t>Biết rằng bộ bài tây có 52 lá bài được chia thành 4 chất bài: Rô, Cơ, Tép, Bích  sao cho số lượng mỗi chất bài bằng nhau. Rút ra một lá bài từ bộ bài tây. Xác suất để được lá bích là?</a:t>
            </a:r>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4788747" y="8300356"/>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1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mn-cs"/>
                  </a:rPr>
                  <a:t>B</a:t>
                </a:r>
                <a:r>
                  <a:rPr kumimoji="0" lang="vi-VN" sz="41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mn-cs"/>
                  </a:rPr>
                  <a:t>. </a:t>
                </a:r>
                <a14:m>
                  <m:oMath xmlns:m="http://schemas.openxmlformats.org/officeDocument/2006/math">
                    <m:f>
                      <m:fPr>
                        <m:ctrlPr>
                          <a:rPr kumimoji="0" lang="en-US" sz="4100" b="0" i="1" u="none" strike="noStrike" kern="1200" cap="none" spc="0" normalizeH="0" baseline="0" noProof="0">
                            <a:ln>
                              <a:noFill/>
                            </a:ln>
                            <a:solidFill>
                              <a:prstClr val="black"/>
                            </a:solidFill>
                            <a:effectLst/>
                            <a:uLnTx/>
                            <a:uFillTx/>
                            <a:ea typeface="+mn-ea"/>
                            <a:cs typeface="Times New Roman" panose="02020603050405020304" pitchFamily="18" charset="0"/>
                          </a:rPr>
                        </m:ctrlPr>
                      </m:fPr>
                      <m:num>
                        <m:r>
                          <a:rPr kumimoji="0" lang="vi-VN" sz="4100" b="0" i="1" u="none" strike="noStrike" kern="1200" cap="none" spc="0" normalizeH="0" baseline="0" noProof="0">
                            <a:ln>
                              <a:noFill/>
                            </a:ln>
                            <a:solidFill>
                              <a:prstClr val="black"/>
                            </a:solidFill>
                            <a:effectLst/>
                            <a:uLnTx/>
                            <a:uFillTx/>
                            <a:ea typeface="Arial" panose="020B0604020202020204" pitchFamily="34" charset="0"/>
                            <a:cs typeface="Times New Roman" panose="02020603050405020304" pitchFamily="18" charset="0"/>
                          </a:rPr>
                          <m:t>1</m:t>
                        </m:r>
                      </m:num>
                      <m:den>
                        <m:r>
                          <a:rPr kumimoji="0" lang="en-US" sz="4100" b="0" i="1"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m:t>
                        </m:r>
                      </m:den>
                    </m:f>
                  </m:oMath>
                </a14:m>
                <a:endParaRPr kumimoji="0" lang="en-US" sz="4100"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endParaRPr>
              </a:p>
            </p:txBody>
          </p:sp>
        </mc:Choice>
        <mc:Fallback>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4788747" y="8300356"/>
                <a:ext cx="4161269" cy="1262744"/>
              </a:xfrm>
              <a:prstGeom prst="roundRect">
                <a:avLst/>
              </a:prstGeom>
              <a:blipFill>
                <a:blip r:embed="rId7"/>
                <a:stretch>
                  <a:fillRect/>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91486" y="5523893"/>
            <a:ext cx="2708167" cy="2708167"/>
          </a:xfrm>
          <a:prstGeom prst="rect">
            <a:avLst/>
          </a:prstGeom>
        </p:spPr>
      </p:pic>
      <mc:AlternateContent xmlns:mc="http://schemas.openxmlformats.org/markup-compatibility/2006">
        <mc:Choice xmlns:a14="http://schemas.microsoft.com/office/drawing/2010/main"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9364936" y="8300356"/>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1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mn-cs"/>
                  </a:rPr>
                  <a:t>C</a:t>
                </a:r>
                <a:r>
                  <a:rPr kumimoji="0" lang="vi-VN" sz="41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mn-cs"/>
                  </a:rPr>
                  <a:t>. </a:t>
                </a:r>
                <a14:m>
                  <m:oMath xmlns:m="http://schemas.openxmlformats.org/officeDocument/2006/math">
                    <m:f>
                      <m:fPr>
                        <m:ctrlPr>
                          <a:rPr kumimoji="0" lang="en-US" sz="41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ctrlPr>
                      </m:fPr>
                      <m:num>
                        <m:r>
                          <a:rPr kumimoji="0" lang="en-US" sz="41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12</m:t>
                        </m:r>
                      </m:num>
                      <m:den>
                        <m:r>
                          <a:rPr kumimoji="0" lang="en-US" sz="41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13</m:t>
                        </m:r>
                      </m:den>
                    </m:f>
                  </m:oMath>
                </a14:m>
                <a:endParaRPr kumimoji="0" lang="en-US" sz="4100"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endParaRPr>
              </a:p>
            </p:txBody>
          </p:sp>
        </mc:Choice>
        <mc:Fallback>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9364936" y="8300356"/>
                <a:ext cx="4161269" cy="1262744"/>
              </a:xfrm>
              <a:prstGeom prst="roundRect">
                <a:avLst/>
              </a:prstGeom>
              <a:blipFill>
                <a:blip r:embed="rId8"/>
                <a:stretch>
                  <a:fillRect/>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108" y="5513867"/>
            <a:ext cx="2708167" cy="2708167"/>
          </a:xfrm>
          <a:prstGeom prst="rect">
            <a:avLst/>
          </a:prstGeom>
        </p:spPr>
      </p:pic>
      <mc:AlternateContent xmlns:mc="http://schemas.openxmlformats.org/markup-compatibility/2006">
        <mc:Choice xmlns:a14="http://schemas.microsoft.com/office/drawing/2010/main"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212558" y="8300356"/>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1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mn-cs"/>
                  </a:rPr>
                  <a:t>A. </a:t>
                </a:r>
                <a14:m>
                  <m:oMath xmlns:m="http://schemas.openxmlformats.org/officeDocument/2006/math">
                    <m:f>
                      <m:fPr>
                        <m:ctrlPr>
                          <a:rPr kumimoji="0" lang="en-US" sz="41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ctrlPr>
                      </m:fPr>
                      <m:num>
                        <m:r>
                          <a:rPr kumimoji="0" lang="en-US" sz="41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1</m:t>
                        </m:r>
                      </m:num>
                      <m:den>
                        <m:r>
                          <a:rPr kumimoji="0" lang="en-US" sz="41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13</m:t>
                        </m:r>
                      </m:den>
                    </m:f>
                  </m:oMath>
                </a14:m>
                <a:endParaRPr kumimoji="0" lang="en-US" sz="4100"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endParaRPr>
              </a:p>
            </p:txBody>
          </p:sp>
        </mc:Choice>
        <mc:Fallback>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212558" y="8300356"/>
                <a:ext cx="4161269" cy="1262744"/>
              </a:xfrm>
              <a:prstGeom prst="roundRect">
                <a:avLst/>
              </a:prstGeom>
              <a:blipFill>
                <a:blip r:embed="rId9"/>
                <a:stretch>
                  <a:fillRect/>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67675" y="5531914"/>
            <a:ext cx="2708167" cy="2708167"/>
          </a:xfrm>
          <a:prstGeom prst="rect">
            <a:avLst/>
          </a:prstGeom>
        </p:spPr>
      </p:pic>
      <mc:AlternateContent xmlns:mc="http://schemas.openxmlformats.org/markup-compatibility/2006">
        <mc:Choice xmlns:a14="http://schemas.microsoft.com/office/drawing/2010/main"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13941125" y="8286319"/>
                <a:ext cx="4161269" cy="126274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ctr" defTabSz="914400" rtl="0" eaLnBrk="1" fontAlgn="auto" latinLnBrk="0" hangingPunct="1">
                  <a:lnSpc>
                    <a:spcPct val="100000"/>
                  </a:lnSpc>
                  <a:spcBef>
                    <a:spcPts val="0"/>
                  </a:spcBef>
                  <a:spcAft>
                    <a:spcPts val="0"/>
                  </a:spcAft>
                  <a:buClrTx/>
                  <a:buSzTx/>
                  <a:buFontTx/>
                  <a:buNone/>
                  <a:tabLst/>
                  <a:defRPr/>
                </a:pPr>
                <a:r>
                  <a:rPr kumimoji="0" lang="vi-VN" sz="41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D. </a:t>
                </a:r>
                <a14:m>
                  <m:oMath xmlns:m="http://schemas.openxmlformats.org/officeDocument/2006/math">
                    <m:f>
                      <m:fPr>
                        <m:ctrlPr>
                          <a:rPr kumimoji="0" lang="en-US" sz="4100" b="0" i="1" u="none" strike="noStrike" kern="1200" cap="none" spc="0" normalizeH="0" baseline="0" noProof="0">
                            <a:ln>
                              <a:noFill/>
                            </a:ln>
                            <a:solidFill>
                              <a:prstClr val="black"/>
                            </a:solidFill>
                            <a:effectLst/>
                            <a:uLnTx/>
                            <a:uFillTx/>
                            <a:ea typeface="Times New Roman" panose="02020603050405020304" pitchFamily="18" charset="0"/>
                            <a:cs typeface="Times New Roman" panose="02020603050405020304" pitchFamily="18" charset="0"/>
                          </a:rPr>
                        </m:ctrlPr>
                      </m:fPr>
                      <m:num>
                        <m:r>
                          <a:rPr kumimoji="0" lang="en-US" sz="41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m:t>
                        </m:r>
                      </m:num>
                      <m:den>
                        <m:r>
                          <a:rPr kumimoji="0" lang="en-US" sz="41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4</m:t>
                        </m:r>
                      </m:den>
                    </m:f>
                  </m:oMath>
                </a14:m>
                <a:endParaRPr kumimoji="0" lang="en-US" sz="41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endParaRPr>
              </a:p>
            </p:txBody>
          </p:sp>
        </mc:Choice>
        <mc:Fallback>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13941125" y="8286319"/>
                <a:ext cx="4161269" cy="1262744"/>
              </a:xfrm>
              <a:prstGeom prst="roundRect">
                <a:avLst/>
              </a:prstGeom>
              <a:blipFill>
                <a:blip r:embed="rId10"/>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9635836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1" presetClass="emph" presetSubtype="2" fill="hold" nodeType="afterEffect">
                                  <p:stCondLst>
                                    <p:cond delay="0"/>
                                  </p:stCondLst>
                                  <p:childTnLst>
                                    <p:animClr clrSpc="rgb" dir="cw">
                                      <p:cBhvr>
                                        <p:cTn id="10" dur="500" fill="hold"/>
                                        <p:tgtEl>
                                          <p:spTgt spid="19"/>
                                        </p:tgtEl>
                                        <p:attrNameLst>
                                          <p:attrName>fillcolor</p:attrName>
                                        </p:attrNameLst>
                                      </p:cBhvr>
                                      <p:to>
                                        <a:srgbClr val="00B0F0"/>
                                      </p:to>
                                    </p:animClr>
                                    <p:set>
                                      <p:cBhvr>
                                        <p:cTn id="11" dur="500" fill="hold"/>
                                        <p:tgtEl>
                                          <p:spTgt spid="19"/>
                                        </p:tgtEl>
                                        <p:attrNameLst>
                                          <p:attrName>fill.type</p:attrName>
                                        </p:attrNameLst>
                                      </p:cBhvr>
                                      <p:to>
                                        <p:strVal val="solid"/>
                                      </p:to>
                                    </p:set>
                                    <p:set>
                                      <p:cBhvr>
                                        <p:cTn id="12" dur="500" fill="hold"/>
                                        <p:tgtEl>
                                          <p:spTgt spid="19"/>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20"/>
                                        </p:tgtEl>
                                      </p:cBhvr>
                                    </p:animEffect>
                                    <p:animScale>
                                      <p:cBhvr>
                                        <p:cTn id="18" dur="250" autoRev="1" fill="hold"/>
                                        <p:tgtEl>
                                          <p:spTgt spid="20"/>
                                        </p:tgtEl>
                                      </p:cBhvr>
                                      <p:by x="105000" y="105000"/>
                                    </p:animScale>
                                  </p:childTnLst>
                                </p:cTn>
                              </p:par>
                            </p:childTnLst>
                          </p:cTn>
                        </p:par>
                        <p:par>
                          <p:cTn id="19" fill="hold">
                            <p:stCondLst>
                              <p:cond delay="500"/>
                            </p:stCondLst>
                            <p:childTnLst>
                              <p:par>
                                <p:cTn id="20" presetID="1" presetClass="emph" presetSubtype="2" fill="hold" nodeType="afterEffect">
                                  <p:stCondLst>
                                    <p:cond delay="0"/>
                                  </p:stCondLst>
                                  <p:childTnLst>
                                    <p:animClr clrSpc="rgb" dir="cw">
                                      <p:cBhvr>
                                        <p:cTn id="21" dur="500" fill="hold"/>
                                        <p:tgtEl>
                                          <p:spTgt spid="21"/>
                                        </p:tgtEl>
                                        <p:attrNameLst>
                                          <p:attrName>fillcolor</p:attrName>
                                        </p:attrNameLst>
                                      </p:cBhvr>
                                      <p:to>
                                        <a:srgbClr val="FFFF00"/>
                                      </p:to>
                                    </p:animClr>
                                    <p:set>
                                      <p:cBhvr>
                                        <p:cTn id="22" dur="500" fill="hold"/>
                                        <p:tgtEl>
                                          <p:spTgt spid="21"/>
                                        </p:tgtEl>
                                        <p:attrNameLst>
                                          <p:attrName>fill.type</p:attrName>
                                        </p:attrNameLst>
                                      </p:cBhvr>
                                      <p:to>
                                        <p:strVal val="solid"/>
                                      </p:to>
                                    </p:set>
                                    <p:set>
                                      <p:cBhvr>
                                        <p:cTn id="23" dur="500" fill="hold"/>
                                        <p:tgtEl>
                                          <p:spTgt spid="21"/>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0"/>
                  </p:tgtEl>
                </p:cond>
              </p:nextCondLst>
            </p:seq>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22"/>
                                        </p:tgtEl>
                                      </p:cBhvr>
                                    </p:animEffect>
                                    <p:animScale>
                                      <p:cBhvr>
                                        <p:cTn id="29" dur="250" autoRev="1" fill="hold"/>
                                        <p:tgtEl>
                                          <p:spTgt spid="22"/>
                                        </p:tgtEl>
                                      </p:cBhvr>
                                      <p:by x="105000" y="105000"/>
                                    </p:animScale>
                                  </p:childTnLst>
                                </p:cTn>
                              </p:par>
                            </p:childTnLst>
                          </p:cTn>
                        </p:par>
                        <p:par>
                          <p:cTn id="30" fill="hold">
                            <p:stCondLst>
                              <p:cond delay="500"/>
                            </p:stCondLst>
                            <p:childTnLst>
                              <p:par>
                                <p:cTn id="31" presetID="1" presetClass="emph" presetSubtype="2" fill="hold" nodeType="afterEffect">
                                  <p:stCondLst>
                                    <p:cond delay="0"/>
                                  </p:stCondLst>
                                  <p:childTnLst>
                                    <p:animClr clrSpc="rgb" dir="cw">
                                      <p:cBhvr>
                                        <p:cTn id="32" dur="500" fill="hold"/>
                                        <p:tgtEl>
                                          <p:spTgt spid="23"/>
                                        </p:tgtEl>
                                        <p:attrNameLst>
                                          <p:attrName>fillcolor</p:attrName>
                                        </p:attrNameLst>
                                      </p:cBhvr>
                                      <p:to>
                                        <a:srgbClr val="FFFF00"/>
                                      </p:to>
                                    </p:animClr>
                                    <p:set>
                                      <p:cBhvr>
                                        <p:cTn id="33" dur="500" fill="hold"/>
                                        <p:tgtEl>
                                          <p:spTgt spid="23"/>
                                        </p:tgtEl>
                                        <p:attrNameLst>
                                          <p:attrName>fill.type</p:attrName>
                                        </p:attrNameLst>
                                      </p:cBhvr>
                                      <p:to>
                                        <p:strVal val="solid"/>
                                      </p:to>
                                    </p:set>
                                    <p:set>
                                      <p:cBhvr>
                                        <p:cTn id="34" dur="500" fill="hold"/>
                                        <p:tgtEl>
                                          <p:spTgt spid="23"/>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2"/>
                  </p:tgtEl>
                </p:cond>
              </p:nextCondLst>
            </p:seq>
            <p:seq concurrent="1" nextAc="seek">
              <p:cTn id="35" restart="whenNotActive" fill="hold" evtFilter="cancelBubble" nodeType="interactiveSeq">
                <p:stCondLst>
                  <p:cond evt="onClick" delay="0">
                    <p:tgtEl>
                      <p:spTgt spid="24"/>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par>
                          <p:cTn id="41" fill="hold">
                            <p:stCondLst>
                              <p:cond delay="500"/>
                            </p:stCondLst>
                            <p:childTnLst>
                              <p:par>
                                <p:cTn id="42" presetID="1" presetClass="emph" presetSubtype="2" fill="hold" nodeType="afterEffect">
                                  <p:stCondLst>
                                    <p:cond delay="0"/>
                                  </p:stCondLst>
                                  <p:childTnLst>
                                    <p:animClr clrSpc="rgb" dir="cw">
                                      <p:cBhvr>
                                        <p:cTn id="43" dur="500" fill="hold"/>
                                        <p:tgtEl>
                                          <p:spTgt spid="25"/>
                                        </p:tgtEl>
                                        <p:attrNameLst>
                                          <p:attrName>fillcolor</p:attrName>
                                        </p:attrNameLst>
                                      </p:cBhvr>
                                      <p:to>
                                        <a:srgbClr val="FFFF00"/>
                                      </p:to>
                                    </p:animClr>
                                    <p:set>
                                      <p:cBhvr>
                                        <p:cTn id="44" dur="500" fill="hold"/>
                                        <p:tgtEl>
                                          <p:spTgt spid="25"/>
                                        </p:tgtEl>
                                        <p:attrNameLst>
                                          <p:attrName>fill.type</p:attrName>
                                        </p:attrNameLst>
                                      </p:cBhvr>
                                      <p:to>
                                        <p:strVal val="solid"/>
                                      </p:to>
                                    </p:set>
                                    <p:set>
                                      <p:cBhvr>
                                        <p:cTn id="45" dur="500" fill="hold"/>
                                        <p:tgtEl>
                                          <p:spTgt spid="25"/>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93342" y="6016733"/>
            <a:ext cx="2708167" cy="2708167"/>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319243" y="342899"/>
            <a:ext cx="17681682" cy="5608547"/>
          </a:xfrm>
          <a:prstGeom prst="wedgeRoundRectCallout">
            <a:avLst>
              <a:gd name="adj1" fmla="val 51467"/>
              <a:gd name="adj2" fmla="val 18790"/>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just">
              <a:lnSpc>
                <a:spcPct val="150000"/>
              </a:lnSpc>
              <a:spcBef>
                <a:spcPts val="300"/>
              </a:spcBef>
              <a:spcAft>
                <a:spcPts val="300"/>
              </a:spcAft>
            </a:pPr>
            <a:endParaRPr kumimoji="0" lang="en-US" sz="380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13766792" y="8724900"/>
                <a:ext cx="4161269" cy="114300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rPr>
                  <a:t>D</a:t>
                </a:r>
                <a:r>
                  <a:rPr kumimoji="0" lang="vi-VN" sz="37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rPr>
                  <a:t>. </a:t>
                </a:r>
                <a14:m>
                  <m:oMath xmlns:m="http://schemas.openxmlformats.org/officeDocument/2006/math">
                    <m:f>
                      <m:fPr>
                        <m:ctrlPr>
                          <a:rPr kumimoji="0" lang="en-US" sz="3700" b="0" i="1" u="none" strike="noStrike" kern="1200" cap="none" spc="0" normalizeH="0" baseline="0" noProof="0">
                            <a:ln>
                              <a:noFill/>
                            </a:ln>
                            <a:solidFill>
                              <a:prstClr val="black"/>
                            </a:solidFill>
                            <a:effectLst/>
                            <a:uLnTx/>
                            <a:uFillTx/>
                            <a:cs typeface="Times New Roman" panose="02020603050405020304" pitchFamily="18" charset="0"/>
                          </a:rPr>
                        </m:ctrlPr>
                      </m:fPr>
                      <m:num>
                        <m:r>
                          <a:rPr kumimoji="0" lang="vi-VN" sz="3700" b="0" i="1" u="none" strike="noStrike" kern="1200" cap="none" spc="0" normalizeH="0" baseline="0" noProof="0">
                            <a:ln>
                              <a:noFill/>
                            </a:ln>
                            <a:solidFill>
                              <a:prstClr val="black"/>
                            </a:solidFill>
                            <a:effectLst/>
                            <a:uLnTx/>
                            <a:uFillTx/>
                            <a:ea typeface="Arial" panose="020B0604020202020204" pitchFamily="34" charset="0"/>
                            <a:cs typeface="Times New Roman" panose="02020603050405020304" pitchFamily="18" charset="0"/>
                          </a:rPr>
                          <m:t>1</m:t>
                        </m:r>
                      </m:num>
                      <m:den>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m:t>
                        </m:r>
                      </m:den>
                    </m:f>
                  </m:oMath>
                </a14:m>
                <a:endParaRPr kumimoji="0" lang="en-US" sz="3700" b="0" i="0" u="none" strike="noStrike" kern="1200" cap="none" spc="0" normalizeH="0" baseline="0" noProof="0">
                  <a:ln>
                    <a:noFill/>
                  </a:ln>
                  <a:solidFill>
                    <a:prstClr val="black"/>
                  </a:solidFill>
                  <a:effectLst/>
                  <a:uLnTx/>
                  <a:uFillTx/>
                  <a:latin typeface="Calibri" panose="020F0502020204030204"/>
                  <a:cs typeface="Times New Roman" panose="02020603050405020304" pitchFamily="18" charset="0"/>
                </a:endParaRPr>
              </a:p>
            </p:txBody>
          </p:sp>
        </mc:Choice>
        <mc:Fallback>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13766792" y="8724900"/>
                <a:ext cx="4161269" cy="1143000"/>
              </a:xfrm>
              <a:prstGeom prst="roundRect">
                <a:avLst/>
              </a:prstGeom>
              <a:blipFill>
                <a:blip r:embed="rId7"/>
                <a:stretch>
                  <a:fillRect/>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9004" y="5962032"/>
            <a:ext cx="2708167" cy="2708167"/>
          </a:xfrm>
          <a:prstGeom prst="rect">
            <a:avLst/>
          </a:prstGeom>
        </p:spPr>
      </p:pic>
      <mc:AlternateContent xmlns:mc="http://schemas.openxmlformats.org/markup-compatibility/2006">
        <mc:Choice xmlns:a14="http://schemas.microsoft.com/office/drawing/2010/main"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4812454" y="8724900"/>
                <a:ext cx="4161269" cy="114300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7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rPr>
                  <a:t>B. </a:t>
                </a:r>
                <a14:m>
                  <m:oMath xmlns:m="http://schemas.openxmlformats.org/officeDocument/2006/math">
                    <m:f>
                      <m:fPr>
                        <m:ctrlP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ctrlPr>
                      </m:fPr>
                      <m:num>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1</m:t>
                        </m:r>
                      </m:num>
                      <m:den>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3</m:t>
                        </m:r>
                      </m:den>
                    </m:f>
                  </m:oMath>
                </a14:m>
                <a:endParaRPr kumimoji="0" lang="en-US" sz="3700" b="0" i="0" u="none" strike="noStrike" kern="1200" cap="none" spc="0" normalizeH="0" baseline="0" noProof="0">
                  <a:ln>
                    <a:noFill/>
                  </a:ln>
                  <a:solidFill>
                    <a:prstClr val="black"/>
                  </a:solidFill>
                  <a:effectLst/>
                  <a:uLnTx/>
                  <a:uFillTx/>
                  <a:latin typeface="Calibri" panose="020F0502020204030204"/>
                  <a:cs typeface="Times New Roman" panose="02020603050405020304" pitchFamily="18" charset="0"/>
                </a:endParaRPr>
              </a:p>
            </p:txBody>
          </p:sp>
        </mc:Choice>
        <mc:Fallback>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4812454" y="8724900"/>
                <a:ext cx="4161269" cy="1143000"/>
              </a:xfrm>
              <a:prstGeom prst="roundRect">
                <a:avLst/>
              </a:prstGeom>
              <a:blipFill>
                <a:blip r:embed="rId8"/>
                <a:stretch>
                  <a:fillRect/>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1835" y="5952006"/>
            <a:ext cx="2708167" cy="2708167"/>
          </a:xfrm>
          <a:prstGeom prst="rect">
            <a:avLst/>
          </a:prstGeom>
        </p:spPr>
      </p:pic>
      <mc:AlternateContent xmlns:mc="http://schemas.openxmlformats.org/markup-compatibility/2006">
        <mc:Choice xmlns:a14="http://schemas.microsoft.com/office/drawing/2010/main"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335285" y="8724900"/>
                <a:ext cx="4161269" cy="114300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7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rPr>
                  <a:t>A. </a:t>
                </a:r>
                <a14:m>
                  <m:oMath xmlns:m="http://schemas.openxmlformats.org/officeDocument/2006/math">
                    <m:f>
                      <m:fPr>
                        <m:ctrlP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ctrlPr>
                      </m:fPr>
                      <m:num>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3</m:t>
                        </m:r>
                      </m:num>
                      <m:den>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4</m:t>
                        </m:r>
                      </m:den>
                    </m:f>
                  </m:oMath>
                </a14:m>
                <a:endParaRPr kumimoji="0" lang="en-US" sz="3700" b="0" i="0" u="none" strike="noStrike" kern="1200" cap="none" spc="0" normalizeH="0" baseline="0" noProof="0">
                  <a:ln>
                    <a:noFill/>
                  </a:ln>
                  <a:solidFill>
                    <a:prstClr val="black"/>
                  </a:solidFill>
                  <a:effectLst/>
                  <a:uLnTx/>
                  <a:uFillTx/>
                  <a:latin typeface="Calibri" panose="020F0502020204030204"/>
                  <a:cs typeface="Times New Roman" panose="02020603050405020304" pitchFamily="18" charset="0"/>
                </a:endParaRPr>
              </a:p>
            </p:txBody>
          </p:sp>
        </mc:Choice>
        <mc:Fallback>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335285" y="8724900"/>
                <a:ext cx="4161269" cy="1143000"/>
              </a:xfrm>
              <a:prstGeom prst="roundRect">
                <a:avLst/>
              </a:prstGeom>
              <a:blipFill>
                <a:blip r:embed="rId9"/>
                <a:stretch>
                  <a:fillRect/>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6173" y="5984090"/>
            <a:ext cx="2708167" cy="2708167"/>
          </a:xfrm>
          <a:prstGeom prst="rect">
            <a:avLst/>
          </a:prstGeom>
        </p:spPr>
      </p:pic>
      <mc:AlternateContent xmlns:mc="http://schemas.openxmlformats.org/markup-compatibility/2006">
        <mc:Choice xmlns:a14="http://schemas.microsoft.com/office/drawing/2010/main"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9289623" y="8724900"/>
                <a:ext cx="4161269" cy="114300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a:t>
                </a:r>
                <a:r>
                  <a:rPr kumimoji="0" lang="vi-VN"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kumimoji="0" lang="en-US" sz="3700" b="0" i="1" u="none" strike="noStrike" kern="1200" cap="none" spc="0" normalizeH="0" baseline="0" noProof="0">
                            <a:ln>
                              <a:noFill/>
                            </a:ln>
                            <a:solidFill>
                              <a:prstClr val="black"/>
                            </a:solidFill>
                            <a:effectLst/>
                            <a:uLnTx/>
                            <a:uFillTx/>
                            <a:ea typeface="Times New Roman" panose="02020603050405020304" pitchFamily="18" charset="0"/>
                            <a:cs typeface="Times New Roman" panose="02020603050405020304" pitchFamily="18" charset="0"/>
                          </a:rPr>
                        </m:ctrlPr>
                      </m:fPr>
                      <m:num>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5</m:t>
                        </m:r>
                      </m:num>
                      <m:den>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12</m:t>
                        </m:r>
                      </m:den>
                    </m:f>
                  </m:oMath>
                </a14:m>
                <a:endParaRPr kumimoji="0" lang="en-US" sz="37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endParaRPr>
              </a:p>
            </p:txBody>
          </p:sp>
        </mc:Choice>
        <mc:Fallback>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9289623" y="8724900"/>
                <a:ext cx="4161269" cy="1143000"/>
              </a:xfrm>
              <a:prstGeom prst="roundRect">
                <a:avLst/>
              </a:prstGeom>
              <a:blipFill>
                <a:blip r:embed="rId10"/>
                <a:stretch>
                  <a:fillRect/>
                </a:stretch>
              </a:blipFill>
              <a:ln>
                <a:noFill/>
              </a:ln>
            </p:spPr>
            <p:txBody>
              <a:bodyPr/>
              <a:lstStyle/>
              <a:p>
                <a:r>
                  <a:rPr lang="en-US">
                    <a:noFill/>
                  </a:rPr>
                  <a:t> </a:t>
                </a:r>
              </a:p>
            </p:txBody>
          </p:sp>
        </mc:Fallback>
      </mc:AlternateContent>
      <p:sp>
        <p:nvSpPr>
          <p:cNvPr id="2" name="Rectangle 1"/>
          <p:cNvSpPr/>
          <p:nvPr/>
        </p:nvSpPr>
        <p:spPr>
          <a:xfrm>
            <a:off x="685800" y="535543"/>
            <a:ext cx="11734800" cy="5293757"/>
          </a:xfrm>
          <a:prstGeom prst="rect">
            <a:avLst/>
          </a:prstGeom>
        </p:spPr>
        <p:txBody>
          <a:bodyPr wrap="square">
            <a:spAutoFit/>
          </a:bodyPr>
          <a:lstStyle/>
          <a:p>
            <a:pPr marR="30480" lvl="0" algn="just">
              <a:lnSpc>
                <a:spcPct val="150000"/>
              </a:lnSpc>
            </a:pPr>
            <a:r>
              <a:rPr lang="vi-VN" sz="3700">
                <a:solidFill>
                  <a:prstClr val="white"/>
                </a:solidFill>
                <a:ea typeface="Times New Roman" panose="02020603050405020304" pitchFamily="18" charset="0"/>
                <a:cs typeface="Arial" panose="020B0604020202020204" pitchFamily="34" charset="0"/>
              </a:rPr>
              <a:t>Một tấm bìa hình tròn được người ta chia thành 12 hình quạt tròn như nhau, đánh số liên tục từ 1 đến 12. Ở tâm bìa hình tròn có gắn một chiếc kim. Người ta quay tấm bìa xem mũi tên chỉ vào ô số mấy. Hãy </a:t>
            </a:r>
            <a:r>
              <a:rPr lang="vi-VN" sz="3700">
                <a:solidFill>
                  <a:prstClr val="white"/>
                </a:solidFill>
                <a:ea typeface="Times New Roman" panose="02020603050405020304" pitchFamily="18" charset="0"/>
                <a:cs typeface="Arial" panose="020B0604020202020204" pitchFamily="34" charset="0"/>
              </a:rPr>
              <a:t>tính</a:t>
            </a:r>
            <a:r>
              <a:rPr lang="vi-VN" sz="3700" smtClean="0">
                <a:solidFill>
                  <a:prstClr val="white"/>
                </a:solidFill>
                <a:ea typeface="Times New Roman" panose="02020603050405020304" pitchFamily="18" charset="0"/>
                <a:cs typeface="Arial" panose="020B0604020202020204" pitchFamily="34" charset="0"/>
              </a:rPr>
              <a:t>:</a:t>
            </a:r>
            <a:endParaRPr lang="en-US" sz="3700" smtClean="0">
              <a:solidFill>
                <a:prstClr val="white"/>
              </a:solidFill>
              <a:ea typeface="Times New Roman" panose="02020603050405020304" pitchFamily="18" charset="0"/>
              <a:cs typeface="Arial" panose="020B0604020202020204" pitchFamily="34" charset="0"/>
            </a:endParaRPr>
          </a:p>
          <a:p>
            <a:pPr marR="30480" lvl="0" algn="just">
              <a:lnSpc>
                <a:spcPct val="150000"/>
              </a:lnSpc>
            </a:pPr>
            <a:r>
              <a:rPr lang="en-US" sz="3700" b="1">
                <a:solidFill>
                  <a:prstClr val="white"/>
                </a:solidFill>
                <a:latin typeface="Arial" panose="020B0604020202020204" pitchFamily="34" charset="0"/>
                <a:ea typeface="Times New Roman" panose="02020603050405020304" pitchFamily="18" charset="0"/>
                <a:cs typeface="Arial" panose="020B0604020202020204" pitchFamily="34" charset="0"/>
              </a:rPr>
              <a:t>Câu 4. </a:t>
            </a:r>
            <a:r>
              <a:rPr lang="en-US" sz="3700">
                <a:solidFill>
                  <a:prstClr val="white"/>
                </a:solidFill>
                <a:latin typeface="Arial" panose="020B0604020202020204" pitchFamily="34" charset="0"/>
                <a:ea typeface="Times New Roman" panose="02020603050405020304" pitchFamily="18" charset="0"/>
                <a:cs typeface="Arial" panose="020B0604020202020204" pitchFamily="34" charset="0"/>
              </a:rPr>
              <a:t>Tính xác suất của biến cố “Mũi tên chỉ vào số chia hết cho 4”</a:t>
            </a:r>
            <a:endParaRPr lang="en-US" sz="370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11"/>
          <a:stretch>
            <a:fillRect/>
          </a:stretch>
        </p:blipFill>
        <p:spPr>
          <a:xfrm>
            <a:off x="12816706" y="758524"/>
            <a:ext cx="4719935" cy="4689776"/>
          </a:xfrm>
          <a:prstGeom prst="rect">
            <a:avLst/>
          </a:prstGeom>
        </p:spPr>
      </p:pic>
    </p:spTree>
    <p:extLst>
      <p:ext uri="{BB962C8B-B14F-4D97-AF65-F5344CB8AC3E}">
        <p14:creationId xmlns:p14="http://schemas.microsoft.com/office/powerpoint/2010/main" val="4415255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1" presetClass="emph" presetSubtype="2" fill="hold" nodeType="afterEffect">
                                  <p:stCondLst>
                                    <p:cond delay="0"/>
                                  </p:stCondLst>
                                  <p:childTnLst>
                                    <p:animClr clrSpc="rgb" dir="cw">
                                      <p:cBhvr>
                                        <p:cTn id="10" dur="500" fill="hold"/>
                                        <p:tgtEl>
                                          <p:spTgt spid="19"/>
                                        </p:tgtEl>
                                        <p:attrNameLst>
                                          <p:attrName>fillcolor</p:attrName>
                                        </p:attrNameLst>
                                      </p:cBhvr>
                                      <p:to>
                                        <a:srgbClr val="00B0F0"/>
                                      </p:to>
                                    </p:animClr>
                                    <p:set>
                                      <p:cBhvr>
                                        <p:cTn id="11" dur="500" fill="hold"/>
                                        <p:tgtEl>
                                          <p:spTgt spid="19"/>
                                        </p:tgtEl>
                                        <p:attrNameLst>
                                          <p:attrName>fill.type</p:attrName>
                                        </p:attrNameLst>
                                      </p:cBhvr>
                                      <p:to>
                                        <p:strVal val="solid"/>
                                      </p:to>
                                    </p:set>
                                    <p:set>
                                      <p:cBhvr>
                                        <p:cTn id="12" dur="500" fill="hold"/>
                                        <p:tgtEl>
                                          <p:spTgt spid="19"/>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20"/>
                                        </p:tgtEl>
                                      </p:cBhvr>
                                    </p:animEffect>
                                    <p:animScale>
                                      <p:cBhvr>
                                        <p:cTn id="18" dur="250" autoRev="1" fill="hold"/>
                                        <p:tgtEl>
                                          <p:spTgt spid="20"/>
                                        </p:tgtEl>
                                      </p:cBhvr>
                                      <p:by x="105000" y="105000"/>
                                    </p:animScale>
                                  </p:childTnLst>
                                </p:cTn>
                              </p:par>
                            </p:childTnLst>
                          </p:cTn>
                        </p:par>
                        <p:par>
                          <p:cTn id="19" fill="hold">
                            <p:stCondLst>
                              <p:cond delay="500"/>
                            </p:stCondLst>
                            <p:childTnLst>
                              <p:par>
                                <p:cTn id="20" presetID="1" presetClass="emph" presetSubtype="2" fill="hold" nodeType="afterEffect">
                                  <p:stCondLst>
                                    <p:cond delay="0"/>
                                  </p:stCondLst>
                                  <p:childTnLst>
                                    <p:animClr clrSpc="rgb" dir="cw">
                                      <p:cBhvr>
                                        <p:cTn id="21" dur="500" fill="hold"/>
                                        <p:tgtEl>
                                          <p:spTgt spid="21"/>
                                        </p:tgtEl>
                                        <p:attrNameLst>
                                          <p:attrName>fillcolor</p:attrName>
                                        </p:attrNameLst>
                                      </p:cBhvr>
                                      <p:to>
                                        <a:srgbClr val="FFFF00"/>
                                      </p:to>
                                    </p:animClr>
                                    <p:set>
                                      <p:cBhvr>
                                        <p:cTn id="22" dur="500" fill="hold"/>
                                        <p:tgtEl>
                                          <p:spTgt spid="21"/>
                                        </p:tgtEl>
                                        <p:attrNameLst>
                                          <p:attrName>fill.type</p:attrName>
                                        </p:attrNameLst>
                                      </p:cBhvr>
                                      <p:to>
                                        <p:strVal val="solid"/>
                                      </p:to>
                                    </p:set>
                                    <p:set>
                                      <p:cBhvr>
                                        <p:cTn id="23" dur="500" fill="hold"/>
                                        <p:tgtEl>
                                          <p:spTgt spid="21"/>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0"/>
                  </p:tgtEl>
                </p:cond>
              </p:nextCondLst>
            </p:seq>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22"/>
                                        </p:tgtEl>
                                      </p:cBhvr>
                                    </p:animEffect>
                                    <p:animScale>
                                      <p:cBhvr>
                                        <p:cTn id="29" dur="250" autoRev="1" fill="hold"/>
                                        <p:tgtEl>
                                          <p:spTgt spid="22"/>
                                        </p:tgtEl>
                                      </p:cBhvr>
                                      <p:by x="105000" y="105000"/>
                                    </p:animScale>
                                  </p:childTnLst>
                                </p:cTn>
                              </p:par>
                            </p:childTnLst>
                          </p:cTn>
                        </p:par>
                        <p:par>
                          <p:cTn id="30" fill="hold">
                            <p:stCondLst>
                              <p:cond delay="500"/>
                            </p:stCondLst>
                            <p:childTnLst>
                              <p:par>
                                <p:cTn id="31" presetID="1" presetClass="emph" presetSubtype="2" fill="hold" nodeType="afterEffect">
                                  <p:stCondLst>
                                    <p:cond delay="0"/>
                                  </p:stCondLst>
                                  <p:childTnLst>
                                    <p:animClr clrSpc="rgb" dir="cw">
                                      <p:cBhvr>
                                        <p:cTn id="32" dur="500" fill="hold"/>
                                        <p:tgtEl>
                                          <p:spTgt spid="23"/>
                                        </p:tgtEl>
                                        <p:attrNameLst>
                                          <p:attrName>fillcolor</p:attrName>
                                        </p:attrNameLst>
                                      </p:cBhvr>
                                      <p:to>
                                        <a:srgbClr val="FFFF00"/>
                                      </p:to>
                                    </p:animClr>
                                    <p:set>
                                      <p:cBhvr>
                                        <p:cTn id="33" dur="500" fill="hold"/>
                                        <p:tgtEl>
                                          <p:spTgt spid="23"/>
                                        </p:tgtEl>
                                        <p:attrNameLst>
                                          <p:attrName>fill.type</p:attrName>
                                        </p:attrNameLst>
                                      </p:cBhvr>
                                      <p:to>
                                        <p:strVal val="solid"/>
                                      </p:to>
                                    </p:set>
                                    <p:set>
                                      <p:cBhvr>
                                        <p:cTn id="34" dur="500" fill="hold"/>
                                        <p:tgtEl>
                                          <p:spTgt spid="23"/>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2"/>
                  </p:tgtEl>
                </p:cond>
              </p:nextCondLst>
            </p:seq>
            <p:seq concurrent="1" nextAc="seek">
              <p:cTn id="35" restart="whenNotActive" fill="hold" evtFilter="cancelBubble" nodeType="interactiveSeq">
                <p:stCondLst>
                  <p:cond evt="onClick" delay="0">
                    <p:tgtEl>
                      <p:spTgt spid="24"/>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par>
                          <p:cTn id="41" fill="hold">
                            <p:stCondLst>
                              <p:cond delay="500"/>
                            </p:stCondLst>
                            <p:childTnLst>
                              <p:par>
                                <p:cTn id="42" presetID="1" presetClass="emph" presetSubtype="2" fill="hold" nodeType="afterEffect">
                                  <p:stCondLst>
                                    <p:cond delay="0"/>
                                  </p:stCondLst>
                                  <p:childTnLst>
                                    <p:animClr clrSpc="rgb" dir="cw">
                                      <p:cBhvr>
                                        <p:cTn id="43" dur="500" fill="hold"/>
                                        <p:tgtEl>
                                          <p:spTgt spid="25"/>
                                        </p:tgtEl>
                                        <p:attrNameLst>
                                          <p:attrName>fillcolor</p:attrName>
                                        </p:attrNameLst>
                                      </p:cBhvr>
                                      <p:to>
                                        <a:srgbClr val="FFFF00"/>
                                      </p:to>
                                    </p:animClr>
                                    <p:set>
                                      <p:cBhvr>
                                        <p:cTn id="44" dur="500" fill="hold"/>
                                        <p:tgtEl>
                                          <p:spTgt spid="25"/>
                                        </p:tgtEl>
                                        <p:attrNameLst>
                                          <p:attrName>fill.type</p:attrName>
                                        </p:attrNameLst>
                                      </p:cBhvr>
                                      <p:to>
                                        <p:strVal val="solid"/>
                                      </p:to>
                                    </p:set>
                                    <p:set>
                                      <p:cBhvr>
                                        <p:cTn id="45" dur="500" fill="hold"/>
                                        <p:tgtEl>
                                          <p:spTgt spid="25"/>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44584" y="6016733"/>
            <a:ext cx="2708167" cy="2708167"/>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319243" y="342899"/>
            <a:ext cx="17681682" cy="5608547"/>
          </a:xfrm>
          <a:prstGeom prst="wedgeRoundRectCallout">
            <a:avLst>
              <a:gd name="adj1" fmla="val 51467"/>
              <a:gd name="adj2" fmla="val 18790"/>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50000"/>
              </a:lnSpc>
              <a:spcBef>
                <a:spcPts val="300"/>
              </a:spcBef>
              <a:spcAft>
                <a:spcPts val="30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9318034" y="8724900"/>
                <a:ext cx="4161269" cy="114300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7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mn-cs"/>
                  </a:rPr>
                  <a:t>C. </a:t>
                </a:r>
                <a14:m>
                  <m:oMath xmlns:m="http://schemas.openxmlformats.org/officeDocument/2006/math">
                    <m:f>
                      <m:fPr>
                        <m:ctrlPr>
                          <a:rPr kumimoji="0" lang="en-US" sz="3700" b="0" i="1" u="none" strike="noStrike" kern="1200" cap="none" spc="0" normalizeH="0" baseline="0" noProof="0">
                            <a:ln>
                              <a:noFill/>
                            </a:ln>
                            <a:solidFill>
                              <a:prstClr val="black"/>
                            </a:solidFill>
                            <a:effectLst/>
                            <a:uLnTx/>
                            <a:uFillTx/>
                            <a:ea typeface="+mn-ea"/>
                            <a:cs typeface="Times New Roman" panose="02020603050405020304" pitchFamily="18" charset="0"/>
                          </a:rPr>
                        </m:ctrlPr>
                      </m:fPr>
                      <m:num>
                        <m:r>
                          <a:rPr kumimoji="0" lang="vi-VN" sz="3700" b="0" i="1" u="none" strike="noStrike" kern="1200" cap="none" spc="0" normalizeH="0" baseline="0" noProof="0">
                            <a:ln>
                              <a:noFill/>
                            </a:ln>
                            <a:solidFill>
                              <a:prstClr val="black"/>
                            </a:solidFill>
                            <a:effectLst/>
                            <a:uLnTx/>
                            <a:uFillTx/>
                            <a:ea typeface="Arial" panose="020B0604020202020204" pitchFamily="34" charset="0"/>
                            <a:cs typeface="Times New Roman" panose="02020603050405020304" pitchFamily="18" charset="0"/>
                          </a:rPr>
                          <m:t>1</m:t>
                        </m:r>
                      </m:num>
                      <m:den>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2</m:t>
                        </m:r>
                      </m:den>
                    </m:f>
                  </m:oMath>
                </a14:m>
                <a:endParaRPr kumimoji="0" lang="en-US" sz="3700"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endParaRPr>
              </a:p>
            </p:txBody>
          </p:sp>
        </mc:Choice>
        <mc:Fallback>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9318034" y="8724900"/>
                <a:ext cx="4161269" cy="1143000"/>
              </a:xfrm>
              <a:prstGeom prst="roundRect">
                <a:avLst/>
              </a:prstGeom>
              <a:blipFill>
                <a:blip r:embed="rId7"/>
                <a:stretch>
                  <a:fillRect/>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2962" y="5962032"/>
            <a:ext cx="2708167" cy="2708167"/>
          </a:xfrm>
          <a:prstGeom prst="rect">
            <a:avLst/>
          </a:prstGeom>
        </p:spPr>
      </p:pic>
      <mc:AlternateContent xmlns:mc="http://schemas.openxmlformats.org/markup-compatibility/2006">
        <mc:Choice xmlns:a14="http://schemas.microsoft.com/office/drawing/2010/main"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4796412" y="8724900"/>
                <a:ext cx="4161269" cy="114300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7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mn-cs"/>
                  </a:rPr>
                  <a:t>B. </a:t>
                </a:r>
                <a14:m>
                  <m:oMath xmlns:m="http://schemas.openxmlformats.org/officeDocument/2006/math">
                    <m:f>
                      <m:fPr>
                        <m:ctrlP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ctrlPr>
                      </m:fPr>
                      <m:num>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1</m:t>
                        </m:r>
                      </m:num>
                      <m:den>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10</m:t>
                        </m:r>
                      </m:den>
                    </m:f>
                  </m:oMath>
                </a14:m>
                <a:endParaRPr kumimoji="0" lang="en-US" sz="3700"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endParaRPr>
              </a:p>
            </p:txBody>
          </p:sp>
        </mc:Choice>
        <mc:Fallback>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4796412" y="8724900"/>
                <a:ext cx="4161269" cy="1143000"/>
              </a:xfrm>
              <a:prstGeom prst="roundRect">
                <a:avLst/>
              </a:prstGeom>
              <a:blipFill>
                <a:blip r:embed="rId8"/>
                <a:stretch>
                  <a:fillRect/>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5793" y="5952006"/>
            <a:ext cx="2708167" cy="2708167"/>
          </a:xfrm>
          <a:prstGeom prst="rect">
            <a:avLst/>
          </a:prstGeom>
        </p:spPr>
      </p:pic>
      <mc:AlternateContent xmlns:mc="http://schemas.openxmlformats.org/markup-compatibility/2006">
        <mc:Choice xmlns:a14="http://schemas.microsoft.com/office/drawing/2010/main"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319243" y="8724900"/>
                <a:ext cx="4161269" cy="114300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7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mn-cs"/>
                  </a:rPr>
                  <a:t>A. </a:t>
                </a:r>
                <a14:m>
                  <m:oMath xmlns:m="http://schemas.openxmlformats.org/officeDocument/2006/math">
                    <m:f>
                      <m:fPr>
                        <m:ctrlP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ctrlPr>
                      </m:fPr>
                      <m:num>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1</m:t>
                        </m:r>
                      </m:num>
                      <m:den>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5</m:t>
                        </m:r>
                      </m:den>
                    </m:f>
                  </m:oMath>
                </a14:m>
                <a:endParaRPr kumimoji="0" lang="en-US" sz="3700"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endParaRPr>
              </a:p>
            </p:txBody>
          </p:sp>
        </mc:Choice>
        <mc:Fallback>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319243" y="8724900"/>
                <a:ext cx="4161269" cy="1143000"/>
              </a:xfrm>
              <a:prstGeom prst="roundRect">
                <a:avLst/>
              </a:prstGeom>
              <a:blipFill>
                <a:blip r:embed="rId9"/>
                <a:stretch>
                  <a:fillRect/>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66206" y="5984090"/>
            <a:ext cx="2708167" cy="2708167"/>
          </a:xfrm>
          <a:prstGeom prst="rect">
            <a:avLst/>
          </a:prstGeom>
        </p:spPr>
      </p:pic>
      <mc:AlternateContent xmlns:mc="http://schemas.openxmlformats.org/markup-compatibility/2006">
        <mc:Choice xmlns:a14="http://schemas.microsoft.com/office/drawing/2010/main"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13839656" y="8724900"/>
                <a:ext cx="4161269" cy="114300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ctr" defTabSz="914400" rtl="0" eaLnBrk="1" fontAlgn="auto" latinLnBrk="0" hangingPunct="1">
                  <a:lnSpc>
                    <a:spcPct val="100000"/>
                  </a:lnSpc>
                  <a:spcBef>
                    <a:spcPts val="0"/>
                  </a:spcBef>
                  <a:spcAft>
                    <a:spcPts val="0"/>
                  </a:spcAft>
                  <a:buClrTx/>
                  <a:buSzTx/>
                  <a:buFontTx/>
                  <a:buNone/>
                  <a:tabLst/>
                  <a:defRPr/>
                </a:pPr>
                <a:r>
                  <a:rPr kumimoji="0" lang="vi-VN" sz="37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D. </a:t>
                </a:r>
                <a14:m>
                  <m:oMath xmlns:m="http://schemas.openxmlformats.org/officeDocument/2006/math">
                    <m:f>
                      <m:fPr>
                        <m:ctrlPr>
                          <a:rPr kumimoji="0" lang="en-US" sz="3700" b="0" i="1" u="none" strike="noStrike" kern="1200" cap="none" spc="0" normalizeH="0" baseline="0" noProof="0">
                            <a:ln>
                              <a:noFill/>
                            </a:ln>
                            <a:solidFill>
                              <a:prstClr val="black"/>
                            </a:solidFill>
                            <a:effectLst/>
                            <a:uLnTx/>
                            <a:uFillTx/>
                            <a:ea typeface="Times New Roman" panose="02020603050405020304" pitchFamily="18" charset="0"/>
                            <a:cs typeface="Times New Roman" panose="02020603050405020304" pitchFamily="18" charset="0"/>
                          </a:rPr>
                        </m:ctrlPr>
                      </m:fPr>
                      <m:num>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4</m:t>
                        </m:r>
                      </m:num>
                      <m:den>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5</m:t>
                        </m:r>
                      </m:den>
                    </m:f>
                  </m:oMath>
                </a14:m>
                <a:endParaRPr kumimoji="0" lang="en-US" sz="37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endParaRPr>
              </a:p>
            </p:txBody>
          </p:sp>
        </mc:Choice>
        <mc:Fallback>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13839656" y="8724900"/>
                <a:ext cx="4161269" cy="1143000"/>
              </a:xfrm>
              <a:prstGeom prst="roundRect">
                <a:avLst/>
              </a:prstGeom>
              <a:blipFill>
                <a:blip r:embed="rId10"/>
                <a:stretch>
                  <a:fillRect/>
                </a:stretch>
              </a:blipFill>
              <a:ln>
                <a:noFill/>
              </a:ln>
            </p:spPr>
            <p:txBody>
              <a:bodyPr/>
              <a:lstStyle/>
              <a:p>
                <a:r>
                  <a:rPr lang="en-US">
                    <a:noFill/>
                  </a:rPr>
                  <a:t> </a:t>
                </a:r>
              </a:p>
            </p:txBody>
          </p:sp>
        </mc:Fallback>
      </mc:AlternateContent>
      <p:sp>
        <p:nvSpPr>
          <p:cNvPr id="2" name="Rectangle 1"/>
          <p:cNvSpPr/>
          <p:nvPr/>
        </p:nvSpPr>
        <p:spPr>
          <a:xfrm>
            <a:off x="685800" y="535543"/>
            <a:ext cx="11734800" cy="5293757"/>
          </a:xfrm>
          <a:prstGeom prst="rect">
            <a:avLst/>
          </a:prstGeom>
        </p:spPr>
        <p:txBody>
          <a:bodyPr wrap="square">
            <a:spAutoFit/>
          </a:bodyPr>
          <a:lstStyle/>
          <a:p>
            <a:pPr marL="0" marR="30480" lvl="0" indent="0" algn="just" defTabSz="914400" rtl="0" eaLnBrk="1" fontAlgn="auto" latinLnBrk="0" hangingPunct="1">
              <a:lnSpc>
                <a:spcPct val="150000"/>
              </a:lnSpc>
              <a:spcBef>
                <a:spcPts val="0"/>
              </a:spcBef>
              <a:spcAft>
                <a:spcPts val="0"/>
              </a:spcAft>
              <a:buClrTx/>
              <a:buSzTx/>
              <a:buFontTx/>
              <a:buNone/>
              <a:tabLst/>
              <a:defRPr/>
            </a:pPr>
            <a:r>
              <a:rPr kumimoji="0" lang="vi-VN" sz="37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Một tấm bìa hình tròn được người ta chia thành 12 hình quạt tròn như nhau, đánh số liên tục từ 1 đến 12. Ở tâm bìa hình tròn có gắn một chiếc kim. Người ta quay tấm bìa xem mũi tên chỉ vào ô số mấy. Hãy tính</a:t>
            </a:r>
            <a:r>
              <a:rPr kumimoji="0" lang="vi-VN" sz="3700" b="0"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700" b="0" i="0" u="none" strike="noStrike" kern="1200" cap="none" spc="0" normalizeH="0" baseline="0" noProof="0" smtClean="0">
              <a:ln>
                <a:noFill/>
              </a:ln>
              <a:solidFill>
                <a:prstClr val="white"/>
              </a:solidFill>
              <a:effectLst/>
              <a:uLnTx/>
              <a:uFillTx/>
              <a:latin typeface="Calibri" panose="020F0502020204030204"/>
              <a:ea typeface="Times New Roman" panose="02020603050405020304" pitchFamily="18" charset="0"/>
              <a:cs typeface="Arial" panose="020B0604020202020204" pitchFamily="34" charset="0"/>
            </a:endParaRPr>
          </a:p>
          <a:p>
            <a:pPr marR="30480" lvl="0" algn="just">
              <a:lnSpc>
                <a:spcPct val="150000"/>
              </a:lnSpc>
            </a:pPr>
            <a:r>
              <a:rPr kumimoji="0" lang="en-US" sz="37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Câu </a:t>
            </a:r>
            <a:r>
              <a:rPr kumimoji="0" lang="en-US" sz="37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5.</a:t>
            </a:r>
            <a:r>
              <a:rPr kumimoji="0" lang="en-US" sz="37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3700" smtClean="0">
                <a:solidFill>
                  <a:prstClr val="white"/>
                </a:solidFill>
                <a:ea typeface="Times New Roman" panose="02020603050405020304" pitchFamily="18" charset="0"/>
                <a:cs typeface="Arial" panose="020B0604020202020204" pitchFamily="34" charset="0"/>
              </a:rPr>
              <a:t>Tính </a:t>
            </a:r>
            <a:r>
              <a:rPr lang="vi-VN" sz="3700">
                <a:solidFill>
                  <a:prstClr val="white"/>
                </a:solidFill>
                <a:ea typeface="Times New Roman" panose="02020603050405020304" pitchFamily="18" charset="0"/>
                <a:cs typeface="Arial" panose="020B0604020202020204" pitchFamily="34" charset="0"/>
              </a:rPr>
              <a:t>xác suất của biến cố “Mũi tên chỉ vào số là ước của 12”</a:t>
            </a:r>
            <a:endParaRPr kumimoji="0" lang="en-US" sz="37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11"/>
          <a:stretch>
            <a:fillRect/>
          </a:stretch>
        </p:blipFill>
        <p:spPr>
          <a:xfrm>
            <a:off x="12816706" y="758524"/>
            <a:ext cx="4719935" cy="4689776"/>
          </a:xfrm>
          <a:prstGeom prst="rect">
            <a:avLst/>
          </a:prstGeom>
        </p:spPr>
      </p:pic>
    </p:spTree>
    <p:extLst>
      <p:ext uri="{BB962C8B-B14F-4D97-AF65-F5344CB8AC3E}">
        <p14:creationId xmlns:p14="http://schemas.microsoft.com/office/powerpoint/2010/main" val="36204716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1" presetClass="emph" presetSubtype="2" fill="hold" nodeType="afterEffect">
                                  <p:stCondLst>
                                    <p:cond delay="0"/>
                                  </p:stCondLst>
                                  <p:childTnLst>
                                    <p:animClr clrSpc="rgb" dir="cw">
                                      <p:cBhvr>
                                        <p:cTn id="10" dur="500" fill="hold"/>
                                        <p:tgtEl>
                                          <p:spTgt spid="19"/>
                                        </p:tgtEl>
                                        <p:attrNameLst>
                                          <p:attrName>fillcolor</p:attrName>
                                        </p:attrNameLst>
                                      </p:cBhvr>
                                      <p:to>
                                        <a:srgbClr val="00B0F0"/>
                                      </p:to>
                                    </p:animClr>
                                    <p:set>
                                      <p:cBhvr>
                                        <p:cTn id="11" dur="500" fill="hold"/>
                                        <p:tgtEl>
                                          <p:spTgt spid="19"/>
                                        </p:tgtEl>
                                        <p:attrNameLst>
                                          <p:attrName>fill.type</p:attrName>
                                        </p:attrNameLst>
                                      </p:cBhvr>
                                      <p:to>
                                        <p:strVal val="solid"/>
                                      </p:to>
                                    </p:set>
                                    <p:set>
                                      <p:cBhvr>
                                        <p:cTn id="12" dur="500" fill="hold"/>
                                        <p:tgtEl>
                                          <p:spTgt spid="19"/>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20"/>
                                        </p:tgtEl>
                                      </p:cBhvr>
                                    </p:animEffect>
                                    <p:animScale>
                                      <p:cBhvr>
                                        <p:cTn id="18" dur="250" autoRev="1" fill="hold"/>
                                        <p:tgtEl>
                                          <p:spTgt spid="20"/>
                                        </p:tgtEl>
                                      </p:cBhvr>
                                      <p:by x="105000" y="105000"/>
                                    </p:animScale>
                                  </p:childTnLst>
                                </p:cTn>
                              </p:par>
                            </p:childTnLst>
                          </p:cTn>
                        </p:par>
                        <p:par>
                          <p:cTn id="19" fill="hold">
                            <p:stCondLst>
                              <p:cond delay="500"/>
                            </p:stCondLst>
                            <p:childTnLst>
                              <p:par>
                                <p:cTn id="20" presetID="1" presetClass="emph" presetSubtype="2" fill="hold" nodeType="afterEffect">
                                  <p:stCondLst>
                                    <p:cond delay="0"/>
                                  </p:stCondLst>
                                  <p:childTnLst>
                                    <p:animClr clrSpc="rgb" dir="cw">
                                      <p:cBhvr>
                                        <p:cTn id="21" dur="500" fill="hold"/>
                                        <p:tgtEl>
                                          <p:spTgt spid="21"/>
                                        </p:tgtEl>
                                        <p:attrNameLst>
                                          <p:attrName>fillcolor</p:attrName>
                                        </p:attrNameLst>
                                      </p:cBhvr>
                                      <p:to>
                                        <a:srgbClr val="FFFF00"/>
                                      </p:to>
                                    </p:animClr>
                                    <p:set>
                                      <p:cBhvr>
                                        <p:cTn id="22" dur="500" fill="hold"/>
                                        <p:tgtEl>
                                          <p:spTgt spid="21"/>
                                        </p:tgtEl>
                                        <p:attrNameLst>
                                          <p:attrName>fill.type</p:attrName>
                                        </p:attrNameLst>
                                      </p:cBhvr>
                                      <p:to>
                                        <p:strVal val="solid"/>
                                      </p:to>
                                    </p:set>
                                    <p:set>
                                      <p:cBhvr>
                                        <p:cTn id="23" dur="500" fill="hold"/>
                                        <p:tgtEl>
                                          <p:spTgt spid="21"/>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0"/>
                  </p:tgtEl>
                </p:cond>
              </p:nextCondLst>
            </p:seq>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22"/>
                                        </p:tgtEl>
                                      </p:cBhvr>
                                    </p:animEffect>
                                    <p:animScale>
                                      <p:cBhvr>
                                        <p:cTn id="29" dur="250" autoRev="1" fill="hold"/>
                                        <p:tgtEl>
                                          <p:spTgt spid="22"/>
                                        </p:tgtEl>
                                      </p:cBhvr>
                                      <p:by x="105000" y="105000"/>
                                    </p:animScale>
                                  </p:childTnLst>
                                </p:cTn>
                              </p:par>
                            </p:childTnLst>
                          </p:cTn>
                        </p:par>
                        <p:par>
                          <p:cTn id="30" fill="hold">
                            <p:stCondLst>
                              <p:cond delay="500"/>
                            </p:stCondLst>
                            <p:childTnLst>
                              <p:par>
                                <p:cTn id="31" presetID="1" presetClass="emph" presetSubtype="2" fill="hold" nodeType="afterEffect">
                                  <p:stCondLst>
                                    <p:cond delay="0"/>
                                  </p:stCondLst>
                                  <p:childTnLst>
                                    <p:animClr clrSpc="rgb" dir="cw">
                                      <p:cBhvr>
                                        <p:cTn id="32" dur="500" fill="hold"/>
                                        <p:tgtEl>
                                          <p:spTgt spid="23"/>
                                        </p:tgtEl>
                                        <p:attrNameLst>
                                          <p:attrName>fillcolor</p:attrName>
                                        </p:attrNameLst>
                                      </p:cBhvr>
                                      <p:to>
                                        <a:srgbClr val="FFFF00"/>
                                      </p:to>
                                    </p:animClr>
                                    <p:set>
                                      <p:cBhvr>
                                        <p:cTn id="33" dur="500" fill="hold"/>
                                        <p:tgtEl>
                                          <p:spTgt spid="23"/>
                                        </p:tgtEl>
                                        <p:attrNameLst>
                                          <p:attrName>fill.type</p:attrName>
                                        </p:attrNameLst>
                                      </p:cBhvr>
                                      <p:to>
                                        <p:strVal val="solid"/>
                                      </p:to>
                                    </p:set>
                                    <p:set>
                                      <p:cBhvr>
                                        <p:cTn id="34" dur="500" fill="hold"/>
                                        <p:tgtEl>
                                          <p:spTgt spid="23"/>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2"/>
                  </p:tgtEl>
                </p:cond>
              </p:nextCondLst>
            </p:seq>
            <p:seq concurrent="1" nextAc="seek">
              <p:cTn id="35" restart="whenNotActive" fill="hold" evtFilter="cancelBubble" nodeType="interactiveSeq">
                <p:stCondLst>
                  <p:cond evt="onClick" delay="0">
                    <p:tgtEl>
                      <p:spTgt spid="24"/>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par>
                          <p:cTn id="41" fill="hold">
                            <p:stCondLst>
                              <p:cond delay="500"/>
                            </p:stCondLst>
                            <p:childTnLst>
                              <p:par>
                                <p:cTn id="42" presetID="1" presetClass="emph" presetSubtype="2" fill="hold" nodeType="afterEffect">
                                  <p:stCondLst>
                                    <p:cond delay="0"/>
                                  </p:stCondLst>
                                  <p:childTnLst>
                                    <p:animClr clrSpc="rgb" dir="cw">
                                      <p:cBhvr>
                                        <p:cTn id="43" dur="500" fill="hold"/>
                                        <p:tgtEl>
                                          <p:spTgt spid="25"/>
                                        </p:tgtEl>
                                        <p:attrNameLst>
                                          <p:attrName>fillcolor</p:attrName>
                                        </p:attrNameLst>
                                      </p:cBhvr>
                                      <p:to>
                                        <a:srgbClr val="FFFF00"/>
                                      </p:to>
                                    </p:animClr>
                                    <p:set>
                                      <p:cBhvr>
                                        <p:cTn id="44" dur="500" fill="hold"/>
                                        <p:tgtEl>
                                          <p:spTgt spid="25"/>
                                        </p:tgtEl>
                                        <p:attrNameLst>
                                          <p:attrName>fill.type</p:attrName>
                                        </p:attrNameLst>
                                      </p:cBhvr>
                                      <p:to>
                                        <p:strVal val="solid"/>
                                      </p:to>
                                    </p:set>
                                    <p:set>
                                      <p:cBhvr>
                                        <p:cTn id="45" dur="500" fill="hold"/>
                                        <p:tgtEl>
                                          <p:spTgt spid="25"/>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grpSp>
        <p:nvGrpSpPr>
          <p:cNvPr id="4" name="Group 4"/>
          <p:cNvGrpSpPr/>
          <p:nvPr/>
        </p:nvGrpSpPr>
        <p:grpSpPr>
          <a:xfrm>
            <a:off x="228600" y="190499"/>
            <a:ext cx="17830800" cy="9908135"/>
            <a:chOff x="0" y="0"/>
            <a:chExt cx="4140158" cy="1789902"/>
          </a:xfrm>
        </p:grpSpPr>
        <p:sp>
          <p:nvSpPr>
            <p:cNvPr id="5" name="Freeform 5"/>
            <p:cNvSpPr/>
            <p:nvPr/>
          </p:nvSpPr>
          <p:spPr>
            <a:xfrm>
              <a:off x="0" y="0"/>
              <a:ext cx="4140158" cy="1789902"/>
            </a:xfrm>
            <a:custGeom>
              <a:avLst/>
              <a:gdLst/>
              <a:ahLst/>
              <a:cxnLst/>
              <a:rect l="l" t="t" r="r" b="b"/>
              <a:pathLst>
                <a:path w="4140158" h="1789902">
                  <a:moveTo>
                    <a:pt x="27966" y="0"/>
                  </a:moveTo>
                  <a:lnTo>
                    <a:pt x="4112191" y="0"/>
                  </a:lnTo>
                  <a:cubicBezTo>
                    <a:pt x="4127637" y="0"/>
                    <a:pt x="4140158" y="12521"/>
                    <a:pt x="4140158" y="27966"/>
                  </a:cubicBezTo>
                  <a:lnTo>
                    <a:pt x="4140158" y="1761936"/>
                  </a:lnTo>
                  <a:cubicBezTo>
                    <a:pt x="4140158" y="1769353"/>
                    <a:pt x="4137211" y="1776467"/>
                    <a:pt x="4131966" y="1781711"/>
                  </a:cubicBezTo>
                  <a:cubicBezTo>
                    <a:pt x="4126722" y="1786956"/>
                    <a:pt x="4119609" y="1789902"/>
                    <a:pt x="4112191" y="1789902"/>
                  </a:cubicBezTo>
                  <a:lnTo>
                    <a:pt x="27966" y="1789902"/>
                  </a:lnTo>
                  <a:cubicBezTo>
                    <a:pt x="20549" y="1789902"/>
                    <a:pt x="13436" y="1786956"/>
                    <a:pt x="8191" y="1781711"/>
                  </a:cubicBezTo>
                  <a:cubicBezTo>
                    <a:pt x="2946" y="1776467"/>
                    <a:pt x="0" y="1769353"/>
                    <a:pt x="0" y="1761936"/>
                  </a:cubicBezTo>
                  <a:lnTo>
                    <a:pt x="0" y="27966"/>
                  </a:lnTo>
                  <a:cubicBezTo>
                    <a:pt x="0" y="20549"/>
                    <a:pt x="2946" y="13436"/>
                    <a:pt x="8191" y="8191"/>
                  </a:cubicBezTo>
                  <a:cubicBezTo>
                    <a:pt x="13436" y="2946"/>
                    <a:pt x="20549" y="0"/>
                    <a:pt x="27966" y="0"/>
                  </a:cubicBezTo>
                  <a:close/>
                </a:path>
              </a:pathLst>
            </a:custGeom>
            <a:solidFill>
              <a:srgbClr val="FFFFFF"/>
            </a:solidFill>
          </p:spPr>
        </p:sp>
        <p:sp>
          <p:nvSpPr>
            <p:cNvPr id="6" name="TextBox 6"/>
            <p:cNvSpPr txBox="1"/>
            <p:nvPr/>
          </p:nvSpPr>
          <p:spPr>
            <a:xfrm>
              <a:off x="0" y="-38100"/>
              <a:ext cx="4140158" cy="1828002"/>
            </a:xfrm>
            <a:prstGeom prst="rect">
              <a:avLst/>
            </a:prstGeom>
          </p:spPr>
          <p:txBody>
            <a:bodyPr lIns="45625" tIns="45625" rIns="45625" bIns="45625"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145074" y="9752909"/>
            <a:ext cx="9107349" cy="354636"/>
            <a:chOff x="0" y="0"/>
            <a:chExt cx="5253877" cy="406400"/>
          </a:xfrm>
        </p:grpSpPr>
        <p:sp>
          <p:nvSpPr>
            <p:cNvPr id="8" name="Freeform 8"/>
            <p:cNvSpPr/>
            <p:nvPr/>
          </p:nvSpPr>
          <p:spPr>
            <a:xfrm>
              <a:off x="0" y="0"/>
              <a:ext cx="5253877" cy="406400"/>
            </a:xfrm>
            <a:custGeom>
              <a:avLst/>
              <a:gdLst/>
              <a:ahLst/>
              <a:cxnLst/>
              <a:rect l="l" t="t" r="r" b="b"/>
              <a:pathLst>
                <a:path w="5253877" h="406400">
                  <a:moveTo>
                    <a:pt x="5050677" y="0"/>
                  </a:moveTo>
                  <a:cubicBezTo>
                    <a:pt x="5162901" y="0"/>
                    <a:pt x="5253877" y="90976"/>
                    <a:pt x="5253877" y="203200"/>
                  </a:cubicBezTo>
                  <a:cubicBezTo>
                    <a:pt x="5253877" y="315424"/>
                    <a:pt x="5162901" y="406400"/>
                    <a:pt x="5050677" y="406400"/>
                  </a:cubicBezTo>
                  <a:lnTo>
                    <a:pt x="203200" y="406400"/>
                  </a:lnTo>
                  <a:cubicBezTo>
                    <a:pt x="90976" y="406400"/>
                    <a:pt x="0" y="315424"/>
                    <a:pt x="0" y="203200"/>
                  </a:cubicBezTo>
                  <a:cubicBezTo>
                    <a:pt x="0" y="90976"/>
                    <a:pt x="90976" y="0"/>
                    <a:pt x="203200" y="0"/>
                  </a:cubicBezTo>
                  <a:close/>
                </a:path>
              </a:pathLst>
            </a:custGeom>
            <a:solidFill>
              <a:srgbClr val="F26D9E"/>
            </a:solidFill>
            <a:ln cap="sq">
              <a:noFill/>
              <a:prstDash val="solid"/>
              <a:miter/>
            </a:ln>
          </p:spPr>
        </p:sp>
        <p:sp>
          <p:nvSpPr>
            <p:cNvPr id="9" name="TextBox 9"/>
            <p:cNvSpPr txBox="1"/>
            <p:nvPr/>
          </p:nvSpPr>
          <p:spPr>
            <a:xfrm>
              <a:off x="0" y="-38100"/>
              <a:ext cx="5253877" cy="444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3"/>
          <p:cNvSpPr/>
          <p:nvPr/>
        </p:nvSpPr>
        <p:spPr>
          <a:xfrm rot="1149873">
            <a:off x="16475192" y="473580"/>
            <a:ext cx="1205819" cy="1229464"/>
          </a:xfrm>
          <a:custGeom>
            <a:avLst/>
            <a:gdLst/>
            <a:ahLst/>
            <a:cxnLst/>
            <a:rect l="l" t="t" r="r" b="b"/>
            <a:pathLst>
              <a:path w="1424304" h="1551222">
                <a:moveTo>
                  <a:pt x="0" y="0"/>
                </a:moveTo>
                <a:lnTo>
                  <a:pt x="1424304" y="0"/>
                </a:lnTo>
                <a:lnTo>
                  <a:pt x="1424304" y="1551221"/>
                </a:lnTo>
                <a:lnTo>
                  <a:pt x="0" y="1551221"/>
                </a:lnTo>
                <a:lnTo>
                  <a:pt x="0" y="0"/>
                </a:lnTo>
                <a:close/>
              </a:path>
            </a:pathLst>
          </a:custGeom>
          <a:blipFill>
            <a:blip r:embed="rId2">
              <a:extLst>
                <a:ext uri="{96DAC541-7B7A-43D3-8B79-37D633B846F1}">
                  <asvg:svgBlip xmlns:asvg="http://schemas.microsoft.com/office/drawing/2016/SVG/main" xmlns="" r:embed="rId11"/>
                </a:ext>
              </a:extLst>
            </a:blip>
            <a:stretch>
              <a:fillRect/>
            </a:stretch>
          </a:blipFill>
        </p:spPr>
      </p:sp>
      <p:sp>
        <p:nvSpPr>
          <p:cNvPr id="16" name="Rectangle 15"/>
          <p:cNvSpPr/>
          <p:nvPr/>
        </p:nvSpPr>
        <p:spPr>
          <a:xfrm>
            <a:off x="426965" y="1925241"/>
            <a:ext cx="17422439" cy="1846659"/>
          </a:xfrm>
          <a:prstGeom prst="rect">
            <a:avLst/>
          </a:prstGeom>
        </p:spPr>
        <p:txBody>
          <a:bodyPr wrap="square">
            <a:spAutoFit/>
          </a:bodyPr>
          <a:lstStyle/>
          <a:p>
            <a:pPr algn="just">
              <a:lnSpc>
                <a:spcPct val="150000"/>
              </a:lnSpc>
            </a:pPr>
            <a:r>
              <a:rPr lang="vi-VN" sz="3800"/>
              <a:t>Một tấm bìa cứng hình tròn được chia thành 20 hình quạt như nhau, đánh số từ 1; 2;...; 20 và được gắn vào trục quay có mũi tên cố định ở tâm (H.8.2</a:t>
            </a:r>
            <a:r>
              <a:rPr lang="vi-VN" sz="3800"/>
              <a:t>). </a:t>
            </a:r>
            <a:endParaRPr lang="en-US" sz="3800" smtClean="0"/>
          </a:p>
        </p:txBody>
      </p:sp>
      <p:sp>
        <p:nvSpPr>
          <p:cNvPr id="17" name="Google Shape;3331;p61"/>
          <p:cNvSpPr txBox="1"/>
          <p:nvPr/>
        </p:nvSpPr>
        <p:spPr>
          <a:xfrm flipH="1">
            <a:off x="518888" y="755020"/>
            <a:ext cx="5192193" cy="95948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8.4 </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 </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tr.66</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endParaRPr kumimoji="0" lang="en-US" sz="39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11" name="Picture 10"/>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734800" y="3771900"/>
            <a:ext cx="6109161" cy="6217522"/>
          </a:xfrm>
          <a:prstGeom prst="rect">
            <a:avLst/>
          </a:prstGeom>
        </p:spPr>
      </p:pic>
      <p:sp>
        <p:nvSpPr>
          <p:cNvPr id="12" name="Rectangle 11"/>
          <p:cNvSpPr/>
          <p:nvPr/>
        </p:nvSpPr>
        <p:spPr>
          <a:xfrm>
            <a:off x="434909" y="3750588"/>
            <a:ext cx="11000473" cy="5355312"/>
          </a:xfrm>
          <a:prstGeom prst="rect">
            <a:avLst/>
          </a:prstGeom>
        </p:spPr>
        <p:txBody>
          <a:bodyPr wrap="square">
            <a:spAutoFit/>
          </a:bodyPr>
          <a:lstStyle/>
          <a:p>
            <a:pPr lvl="0" algn="just">
              <a:lnSpc>
                <a:spcPct val="150000"/>
              </a:lnSpc>
            </a:pPr>
            <a:r>
              <a:rPr lang="vi-VN" sz="3800">
                <a:solidFill>
                  <a:prstClr val="black"/>
                </a:solidFill>
              </a:rPr>
              <a:t>Quay tấm bìa và quan sát xem mũi tên chỉ vào hình quạt nào khi tấm bìa dừng </a:t>
            </a:r>
            <a:r>
              <a:rPr lang="vi-VN" sz="3800">
                <a:solidFill>
                  <a:prstClr val="black"/>
                </a:solidFill>
              </a:rPr>
              <a:t>lại</a:t>
            </a:r>
            <a:r>
              <a:rPr lang="vi-VN" sz="3800" smtClean="0">
                <a:solidFill>
                  <a:prstClr val="black"/>
                </a:solidFill>
              </a:rPr>
              <a:t>.</a:t>
            </a:r>
            <a:endParaRPr lang="en-US" sz="3800" smtClean="0">
              <a:solidFill>
                <a:prstClr val="black"/>
              </a:solidFill>
            </a:endParaRPr>
          </a:p>
          <a:p>
            <a:pPr lvl="0" algn="just">
              <a:lnSpc>
                <a:spcPct val="150000"/>
              </a:lnSpc>
            </a:pPr>
            <a:r>
              <a:rPr lang="fr-FR" sz="3800">
                <a:solidFill>
                  <a:prstClr val="black"/>
                </a:solidFill>
                <a:latin typeface="Arial" panose="020B0604020202020204" pitchFamily="34" charset="0"/>
                <a:cs typeface="Arial" panose="020B0604020202020204" pitchFamily="34" charset="0"/>
              </a:rPr>
              <a:t>Tính xác suất để mũi tên:</a:t>
            </a:r>
          </a:p>
          <a:p>
            <a:pPr lvl="0" algn="just">
              <a:lnSpc>
                <a:spcPct val="150000"/>
              </a:lnSpc>
            </a:pPr>
            <a:r>
              <a:rPr lang="fr-FR" sz="3800">
                <a:solidFill>
                  <a:prstClr val="black"/>
                </a:solidFill>
                <a:latin typeface="Arial" panose="020B0604020202020204" pitchFamily="34" charset="0"/>
                <a:cs typeface="Arial" panose="020B0604020202020204" pitchFamily="34" charset="0"/>
              </a:rPr>
              <a:t>a) Chỉ vào hình quạt ghi số chia hết cho 4.</a:t>
            </a:r>
          </a:p>
          <a:p>
            <a:pPr lvl="0" algn="just">
              <a:lnSpc>
                <a:spcPct val="150000"/>
              </a:lnSpc>
            </a:pPr>
            <a:r>
              <a:rPr lang="fr-FR" sz="3800">
                <a:solidFill>
                  <a:prstClr val="black"/>
                </a:solidFill>
                <a:latin typeface="Arial" panose="020B0604020202020204" pitchFamily="34" charset="0"/>
                <a:cs typeface="Arial" panose="020B0604020202020204" pitchFamily="34" charset="0"/>
              </a:rPr>
              <a:t>b) Chỉ vào hình quạt ghi số không phải là số nguyên </a:t>
            </a:r>
            <a:r>
              <a:rPr lang="fr-FR" sz="3800">
                <a:solidFill>
                  <a:prstClr val="black"/>
                </a:solidFill>
                <a:latin typeface="Arial" panose="020B0604020202020204" pitchFamily="34" charset="0"/>
                <a:cs typeface="Arial" panose="020B0604020202020204" pitchFamily="34" charset="0"/>
              </a:rPr>
              <a:t>tố</a:t>
            </a:r>
            <a:r>
              <a:rPr lang="fr-FR" sz="3800" smtClean="0">
                <a:solidFill>
                  <a:prstClr val="black"/>
                </a:solidFill>
                <a:latin typeface="Arial" panose="020B0604020202020204" pitchFamily="34" charset="0"/>
                <a:cs typeface="Arial" panose="020B0604020202020204" pitchFamily="34" charset="0"/>
              </a:rPr>
              <a:t>.</a:t>
            </a:r>
            <a:endParaRPr lang="fr-FR" sz="38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113227"/>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sp>
        <p:nvSpPr>
          <p:cNvPr id="28" name="Rectangle 27"/>
          <p:cNvSpPr/>
          <p:nvPr/>
        </p:nvSpPr>
        <p:spPr>
          <a:xfrm>
            <a:off x="6781800" y="-250658"/>
            <a:ext cx="4687502" cy="1636025"/>
          </a:xfrm>
          <a:prstGeom prst="rect">
            <a:avLst/>
          </a:prstGeom>
        </p:spPr>
        <p:txBody>
          <a:bodyPr wrap="none">
            <a:spAutoFit/>
          </a:bodyPr>
          <a:lstStyle/>
          <a:p>
            <a:pPr marL="0" marR="0" lvl="0" indent="0" algn="ctr" defTabSz="914400" rtl="0" eaLnBrk="1" fontAlgn="auto" latinLnBrk="0" hangingPunct="1">
              <a:lnSpc>
                <a:spcPts val="13999"/>
              </a:lnSpc>
              <a:spcBef>
                <a:spcPts val="0"/>
              </a:spcBef>
              <a:spcAft>
                <a:spcPts val="0"/>
              </a:spcAft>
              <a:buClrTx/>
              <a:buSzTx/>
              <a:buFontTx/>
              <a:buNone/>
              <a:tabLst/>
              <a:defRPr/>
            </a:pPr>
            <a:r>
              <a:rPr kumimoji="0" lang="vi-VN" sz="6000" b="1" i="0" u="none" strike="noStrike" kern="1200" cap="none" spc="0" normalizeH="0" baseline="0" noProof="0">
                <a:ln>
                  <a:noFill/>
                </a:ln>
                <a:solidFill>
                  <a:srgbClr val="FFFF00"/>
                </a:solidFill>
                <a:effectLst/>
                <a:uLnTx/>
                <a:uFillTx/>
                <a:latin typeface="Arial" panose="020B0604020202020204" pitchFamily="34" charset="0"/>
                <a:ea typeface="+mn-ea"/>
                <a:cs typeface="+mn-cs"/>
              </a:rPr>
              <a:t>KHỞI ĐỘNG</a:t>
            </a:r>
            <a:endParaRPr kumimoji="0" lang="en-US" sz="6000" b="1" i="0" u="none" strike="noStrike" kern="1200" cap="none" spc="0" normalizeH="0" baseline="0" noProof="0" dirty="0">
              <a:ln>
                <a:noFill/>
              </a:ln>
              <a:solidFill>
                <a:srgbClr val="FFFF00"/>
              </a:solidFill>
              <a:effectLst/>
              <a:uLnTx/>
              <a:uFillTx/>
              <a:latin typeface="Calibri"/>
              <a:ea typeface="+mn-ea"/>
              <a:cs typeface="+mn-cs"/>
            </a:endParaRPr>
          </a:p>
        </p:txBody>
      </p:sp>
      <p:sp>
        <p:nvSpPr>
          <p:cNvPr id="29" name="Rectangle 28"/>
          <p:cNvSpPr/>
          <p:nvPr/>
        </p:nvSpPr>
        <p:spPr>
          <a:xfrm>
            <a:off x="381000" y="1485900"/>
            <a:ext cx="15849600" cy="248266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da-DK" sz="3600" b="0" i="0" u="none" strike="noStrike" kern="12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Một túi đựng 20 viên kẹo giống hệt nhau nhưng khác loại, trong đó có 7 viên kẹo sữa, 4 viên kẹo chanh, 6 viên kẹo dừa và 3 viên kẹo bạc hà. Bạn Lan lấy ngẫu nhiên một viên kẹo từ túi. Tính xác suất để Lan lấy được viên kẹo sữa.</a:t>
            </a:r>
            <a:endParaRPr kumimoji="0" lang="en-US" sz="36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pic>
        <p:nvPicPr>
          <p:cNvPr id="30" name="Picture 29"/>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6230600" y="1028700"/>
            <a:ext cx="1828800" cy="3146322"/>
          </a:xfrm>
          <a:prstGeom prst="rect">
            <a:avLst/>
          </a:prstGeom>
        </p:spPr>
      </p:pic>
      <p:pic>
        <p:nvPicPr>
          <p:cNvPr id="31" name="Picture 30"/>
          <p:cNvPicPr>
            <a:picLocks noChangeAspect="1"/>
          </p:cNvPicPr>
          <p:nvPr/>
        </p:nvPicPr>
        <p:blipFill>
          <a:blip r:embed="rId4"/>
          <a:stretch>
            <a:fillRect/>
          </a:stretch>
        </p:blipFill>
        <p:spPr>
          <a:xfrm flipH="1">
            <a:off x="3352800" y="8230948"/>
            <a:ext cx="1787853" cy="2094152"/>
          </a:xfrm>
          <a:prstGeom prst="rect">
            <a:avLst/>
          </a:prstGeom>
        </p:spPr>
      </p:pic>
      <mc:AlternateContent xmlns:mc="http://schemas.openxmlformats.org/markup-compatibility/2006">
        <mc:Choice xmlns:a14="http://schemas.microsoft.com/office/drawing/2010/main" Requires="a14">
          <p:sp>
            <p:nvSpPr>
              <p:cNvPr id="32" name="Rounded Rectangular Callout 31"/>
              <p:cNvSpPr/>
              <p:nvPr/>
            </p:nvSpPr>
            <p:spPr>
              <a:xfrm>
                <a:off x="838200" y="4497148"/>
                <a:ext cx="7848600" cy="3693827"/>
              </a:xfrm>
              <a:prstGeom prst="wedgeRoundRectCallout">
                <a:avLst>
                  <a:gd name="adj1" fmla="val -14292"/>
                  <a:gd name="adj2" fmla="val 62934"/>
                  <a:gd name="adj3" fmla="val 16667"/>
                </a:avLst>
              </a:prstGeom>
              <a:solidFill>
                <a:srgbClr val="FFFFB7"/>
              </a:solidFill>
              <a:ln>
                <a:solidFill>
                  <a:srgbClr val="FFFFB7"/>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smtClean="0">
                    <a:ln>
                      <a:noFill/>
                    </a:ln>
                    <a:solidFill>
                      <a:schemeClr val="tx1"/>
                    </a:solidFill>
                    <a:effectLst/>
                    <a:uLnTx/>
                    <a:uFillTx/>
                    <a:latin typeface="Arial" panose="020B0604020202020204" pitchFamily="34" charset="0"/>
                    <a:ea typeface="Calibri" panose="020F0502020204030204" pitchFamily="34" charset="0"/>
                    <a:cs typeface="+mn-cs"/>
                  </a:rPr>
                  <a:t>Các viên kẹo giống hệt nhau, chỉ khác loại nên có 4 kết quả có </a:t>
                </a:r>
                <a:r>
                  <a:rPr kumimoji="0" lang="vi-VN" sz="2800" b="0" i="0" u="none" strike="noStrike" kern="120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mn-cs"/>
                  </a:rPr>
                  <a:t>thể </a:t>
                </a:r>
                <a:r>
                  <a:rPr kumimoji="0" lang="vi-VN" sz="2800" b="0" i="0" u="none" strike="noStrike" kern="1200" cap="none" spc="0" normalizeH="0" baseline="0" noProof="0" smtClean="0">
                    <a:ln>
                      <a:noFill/>
                    </a:ln>
                    <a:solidFill>
                      <a:schemeClr val="tx1"/>
                    </a:solidFill>
                    <a:effectLst/>
                    <a:uLnTx/>
                    <a:uFillTx/>
                    <a:latin typeface="Arial" panose="020B0604020202020204" pitchFamily="34" charset="0"/>
                    <a:ea typeface="Calibri" panose="020F0502020204030204" pitchFamily="34" charset="0"/>
                    <a:cs typeface="+mn-cs"/>
                  </a:rPr>
                  <a:t>là</a:t>
                </a:r>
                <a:r>
                  <a:rPr kumimoji="0" lang="en-US" sz="2800" b="0" i="0" u="none" strike="noStrike" kern="1200" cap="none" spc="0" normalizeH="0" baseline="0" noProof="0" smtClean="0">
                    <a:ln>
                      <a:noFill/>
                    </a:ln>
                    <a:solidFill>
                      <a:schemeClr val="tx1"/>
                    </a:solidFill>
                    <a:effectLst/>
                    <a:uLnTx/>
                    <a:uFillTx/>
                    <a:latin typeface="Calibri"/>
                    <a:ea typeface="Calibri" panose="020F0502020204030204" pitchFamily="34" charset="0"/>
                    <a:cs typeface="+mn-cs"/>
                  </a:rPr>
                  <a:t> </a:t>
                </a:r>
                <a:r>
                  <a:rPr kumimoji="0" lang="vi-VN" sz="2800" b="0" i="0" u="none" strike="noStrike" kern="1200" cap="none" spc="0" normalizeH="0" baseline="0" noProof="0" smtClean="0">
                    <a:ln>
                      <a:noFill/>
                    </a:ln>
                    <a:solidFill>
                      <a:schemeClr val="tx1"/>
                    </a:solidFill>
                    <a:effectLst/>
                    <a:uLnTx/>
                    <a:uFillTx/>
                    <a:latin typeface="Arial" panose="020B0604020202020204" pitchFamily="34" charset="0"/>
                    <a:ea typeface="Calibri" panose="020F0502020204030204" pitchFamily="34" charset="0"/>
                    <a:cs typeface="+mn-cs"/>
                  </a:rPr>
                  <a:t>lấy </a:t>
                </a:r>
                <a:r>
                  <a:rPr kumimoji="0" lang="vi-VN" sz="2800" b="0" i="0" u="none" strike="noStrike" kern="120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mn-cs"/>
                  </a:rPr>
                  <a:t>được viên kẹo sữa, viên kẹo chanh, viên kẹo dừa và viên kẹo bạc hà. Do đó, xác suất để Lan lấy được viên kẹo sữa là </a:t>
                </a:r>
                <a14:m>
                  <m:oMath xmlns:m="http://schemas.openxmlformats.org/officeDocument/2006/math">
                    <m:f>
                      <m:fPr>
                        <m:ctrlPr>
                          <a:rPr kumimoji="0" lang="vi-VN" sz="2800" b="0" i="1" u="none" strike="noStrike" kern="1200" cap="none" spc="0" normalizeH="0" baseline="0" noProof="0" smtClean="0">
                            <a:ln>
                              <a:noFill/>
                            </a:ln>
                            <a:solidFill>
                              <a:schemeClr val="tx1"/>
                            </a:solidFill>
                            <a:effectLst/>
                            <a:uLnTx/>
                            <a:uFillTx/>
                            <a:latin typeface="Cambria Math" panose="02040503050406030204" pitchFamily="18" charset="0"/>
                            <a:ea typeface="Calibri" panose="020F0502020204030204" pitchFamily="34" charset="0"/>
                            <a:cs typeface="+mn-cs"/>
                          </a:rPr>
                        </m:ctrlPr>
                      </m:fPr>
                      <m:num>
                        <m:r>
                          <a:rPr kumimoji="0" lang="en-US" sz="2800" b="0" i="1" u="none" strike="noStrike" kern="1200" cap="none" spc="0" normalizeH="0" baseline="0" noProof="0" smtClean="0">
                            <a:ln>
                              <a:noFill/>
                            </a:ln>
                            <a:solidFill>
                              <a:schemeClr val="tx1"/>
                            </a:solidFill>
                            <a:effectLst/>
                            <a:uLnTx/>
                            <a:uFillTx/>
                            <a:latin typeface="Cambria Math" panose="02040503050406030204" pitchFamily="18" charset="0"/>
                            <a:ea typeface="Calibri" panose="020F0502020204030204" pitchFamily="34" charset="0"/>
                            <a:cs typeface="+mn-cs"/>
                          </a:rPr>
                          <m:t>1</m:t>
                        </m:r>
                      </m:num>
                      <m:den>
                        <m:r>
                          <a:rPr kumimoji="0" lang="en-US" sz="2800" b="0" i="1" u="none" strike="noStrike" kern="1200" cap="none" spc="0" normalizeH="0" baseline="0" noProof="0" smtClean="0">
                            <a:ln>
                              <a:noFill/>
                            </a:ln>
                            <a:solidFill>
                              <a:schemeClr val="tx1"/>
                            </a:solidFill>
                            <a:effectLst/>
                            <a:uLnTx/>
                            <a:uFillTx/>
                            <a:latin typeface="Cambria Math" panose="02040503050406030204" pitchFamily="18" charset="0"/>
                            <a:ea typeface="Calibri" panose="020F0502020204030204" pitchFamily="34" charset="0"/>
                            <a:cs typeface="+mn-cs"/>
                          </a:rPr>
                          <m:t>4</m:t>
                        </m:r>
                      </m:den>
                    </m:f>
                    <m:r>
                      <a:rPr kumimoji="0" lang="en-US" sz="2800" b="0" i="1" u="none" strike="noStrike" kern="1200" cap="none" spc="0" normalizeH="0" baseline="0" noProof="0" smtClean="0">
                        <a:ln>
                          <a:noFill/>
                        </a:ln>
                        <a:solidFill>
                          <a:schemeClr val="tx1"/>
                        </a:solidFill>
                        <a:effectLst/>
                        <a:uLnTx/>
                        <a:uFillTx/>
                        <a:latin typeface="Cambria Math" panose="02040503050406030204" pitchFamily="18" charset="0"/>
                        <a:ea typeface="Calibri" panose="020F0502020204030204" pitchFamily="34" charset="0"/>
                        <a:cs typeface="+mn-cs"/>
                      </a:rPr>
                      <m:t>.</m:t>
                    </m:r>
                  </m:oMath>
                </a14:m>
                <a:endParaRPr kumimoji="0" lang="vi-VN" sz="2800" b="0" i="0" u="none" strike="noStrike" kern="120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mn-cs"/>
                </a:endParaRPr>
              </a:p>
            </p:txBody>
          </p:sp>
        </mc:Choice>
        <mc:Fallback>
          <p:sp>
            <p:nvSpPr>
              <p:cNvPr id="32" name="Rounded Rectangular Callout 31"/>
              <p:cNvSpPr>
                <a:spLocks noRot="1" noChangeAspect="1" noMove="1" noResize="1" noEditPoints="1" noAdjustHandles="1" noChangeArrowheads="1" noChangeShapeType="1" noTextEdit="1"/>
              </p:cNvSpPr>
              <p:nvPr/>
            </p:nvSpPr>
            <p:spPr>
              <a:xfrm>
                <a:off x="838200" y="4497148"/>
                <a:ext cx="7848600" cy="3693827"/>
              </a:xfrm>
              <a:prstGeom prst="wedgeRoundRectCallout">
                <a:avLst>
                  <a:gd name="adj1" fmla="val -14292"/>
                  <a:gd name="adj2" fmla="val 62934"/>
                  <a:gd name="adj3" fmla="val 16667"/>
                </a:avLst>
              </a:prstGeom>
              <a:blipFill>
                <a:blip r:embed="rId5"/>
                <a:stretch>
                  <a:fillRect/>
                </a:stretch>
              </a:blipFill>
              <a:ln>
                <a:solidFill>
                  <a:srgbClr val="FFFFB7"/>
                </a:solidFill>
              </a:ln>
            </p:spPr>
            <p:txBody>
              <a:bodyPr/>
              <a:lstStyle/>
              <a:p>
                <a:r>
                  <a:rPr lang="en-US">
                    <a:noFill/>
                  </a:rPr>
                  <a:t> </a:t>
                </a:r>
              </a:p>
            </p:txBody>
          </p:sp>
        </mc:Fallback>
      </mc:AlternateContent>
      <p:sp>
        <p:nvSpPr>
          <p:cNvPr id="33" name="Rounded Rectangular Callout 32"/>
          <p:cNvSpPr/>
          <p:nvPr/>
        </p:nvSpPr>
        <p:spPr>
          <a:xfrm>
            <a:off x="9829800" y="4557640"/>
            <a:ext cx="7543800" cy="4199022"/>
          </a:xfrm>
          <a:prstGeom prst="wedgeRoundRectCallout">
            <a:avLst>
              <a:gd name="adj1" fmla="val -9686"/>
              <a:gd name="adj2" fmla="val 55339"/>
              <a:gd name="adj3" fmla="val 16667"/>
            </a:avLst>
          </a:prstGeom>
          <a:solidFill>
            <a:srgbClr val="FFFFB7"/>
          </a:solidFill>
          <a:ln>
            <a:solidFill>
              <a:srgbClr val="FFFF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mn-cs"/>
              </a:rPr>
              <a:t>Không đúng, chỉ có 4 kết quả có thể nhưng chúng không đồng khả năng. Tớ thấy xác suất để Lan lấy được viên kẹo sữa là cao nhất vì trong túi có nhiều viên kẹo sửa nhất. Nhưng tớ không biết xác suất để Lan lấy được viên kẹo sửa chính xác là bao nhiêu?</a:t>
            </a:r>
            <a:endParaRPr kumimoji="0" lang="en-US" sz="2800" b="0" i="0" u="none" strike="noStrike" kern="1200" cap="none" spc="0" normalizeH="0" baseline="0" noProof="0">
              <a:ln>
                <a:noFill/>
              </a:ln>
              <a:solidFill>
                <a:schemeClr val="tx1"/>
              </a:solidFill>
              <a:effectLst/>
              <a:uLnTx/>
              <a:uFillTx/>
              <a:latin typeface="Calibri"/>
              <a:cs typeface="+mn-cs"/>
            </a:endParaRPr>
          </a:p>
        </p:txBody>
      </p:sp>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030200" y="8356934"/>
            <a:ext cx="1650286" cy="1842180"/>
          </a:xfrm>
          <a:prstGeom prst="rect">
            <a:avLst/>
          </a:prstGeom>
        </p:spPr>
      </p:pic>
      <p:pic>
        <p:nvPicPr>
          <p:cNvPr id="35" name="Picture 34"/>
          <p:cNvPicPr>
            <a:picLocks noChangeAspect="1"/>
          </p:cNvPicPr>
          <p:nvPr/>
        </p:nvPicPr>
        <p:blipFill>
          <a:blip r:embed="rId7"/>
          <a:stretch>
            <a:fillRect/>
          </a:stretch>
        </p:blipFill>
        <p:spPr>
          <a:xfrm rot="20790140" flipH="1">
            <a:off x="508673" y="176497"/>
            <a:ext cx="1176599" cy="123323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anim calcmode="lin" valueType="num">
                                      <p:cBhvr>
                                        <p:cTn id="13" dur="500" fill="hold"/>
                                        <p:tgtEl>
                                          <p:spTgt spid="34"/>
                                        </p:tgtEl>
                                        <p:attrNameLst>
                                          <p:attrName>ppt_x</p:attrName>
                                        </p:attrNameLst>
                                      </p:cBhvr>
                                      <p:tavLst>
                                        <p:tav tm="0">
                                          <p:val>
                                            <p:strVal val="#ppt_x"/>
                                          </p:val>
                                        </p:tav>
                                        <p:tav tm="100000">
                                          <p:val>
                                            <p:strVal val="#ppt_x"/>
                                          </p:val>
                                        </p:tav>
                                      </p:tavLst>
                                    </p:anim>
                                    <p:anim calcmode="lin" valueType="num">
                                      <p:cBhvr>
                                        <p:cTn id="14" dur="5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anim calcmode="lin" valueType="num">
                                      <p:cBhvr>
                                        <p:cTn id="18" dur="500" fill="hold"/>
                                        <p:tgtEl>
                                          <p:spTgt spid="31"/>
                                        </p:tgtEl>
                                        <p:attrNameLst>
                                          <p:attrName>ppt_x</p:attrName>
                                        </p:attrNameLst>
                                      </p:cBhvr>
                                      <p:tavLst>
                                        <p:tav tm="0">
                                          <p:val>
                                            <p:strVal val="#ppt_x"/>
                                          </p:val>
                                        </p:tav>
                                        <p:tav tm="100000">
                                          <p:val>
                                            <p:strVal val="#ppt_x"/>
                                          </p:val>
                                        </p:tav>
                                      </p:tavLst>
                                    </p:anim>
                                    <p:anim calcmode="lin" valueType="num">
                                      <p:cBhvr>
                                        <p:cTn id="19" dur="5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anim calcmode="lin" valueType="num">
                                      <p:cBhvr>
                                        <p:cTn id="23" dur="500" fill="hold"/>
                                        <p:tgtEl>
                                          <p:spTgt spid="32"/>
                                        </p:tgtEl>
                                        <p:attrNameLst>
                                          <p:attrName>ppt_x</p:attrName>
                                        </p:attrNameLst>
                                      </p:cBhvr>
                                      <p:tavLst>
                                        <p:tav tm="0">
                                          <p:val>
                                            <p:strVal val="#ppt_x"/>
                                          </p:val>
                                        </p:tav>
                                        <p:tav tm="100000">
                                          <p:val>
                                            <p:strVal val="#ppt_x"/>
                                          </p:val>
                                        </p:tav>
                                      </p:tavLst>
                                    </p:anim>
                                    <p:anim calcmode="lin" valueType="num">
                                      <p:cBhvr>
                                        <p:cTn id="24" dur="500" fill="hold"/>
                                        <p:tgtEl>
                                          <p:spTgt spid="3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anim calcmode="lin" valueType="num">
                                      <p:cBhvr>
                                        <p:cTn id="28" dur="500" fill="hold"/>
                                        <p:tgtEl>
                                          <p:spTgt spid="33"/>
                                        </p:tgtEl>
                                        <p:attrNameLst>
                                          <p:attrName>ppt_x</p:attrName>
                                        </p:attrNameLst>
                                      </p:cBhvr>
                                      <p:tavLst>
                                        <p:tav tm="0">
                                          <p:val>
                                            <p:strVal val="#ppt_x"/>
                                          </p:val>
                                        </p:tav>
                                        <p:tav tm="100000">
                                          <p:val>
                                            <p:strVal val="#ppt_x"/>
                                          </p:val>
                                        </p:tav>
                                      </p:tavLst>
                                    </p:anim>
                                    <p:anim calcmode="lin" valueType="num">
                                      <p:cBhvr>
                                        <p:cTn id="29" dur="500" fill="hold"/>
                                        <p:tgtEl>
                                          <p:spTgt spid="3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anim calcmode="lin" valueType="num">
                                      <p:cBhvr>
                                        <p:cTn id="33" dur="500" fill="hold"/>
                                        <p:tgtEl>
                                          <p:spTgt spid="29"/>
                                        </p:tgtEl>
                                        <p:attrNameLst>
                                          <p:attrName>ppt_x</p:attrName>
                                        </p:attrNameLst>
                                      </p:cBhvr>
                                      <p:tavLst>
                                        <p:tav tm="0">
                                          <p:val>
                                            <p:strVal val="#ppt_x"/>
                                          </p:val>
                                        </p:tav>
                                        <p:tav tm="100000">
                                          <p:val>
                                            <p:strVal val="#ppt_x"/>
                                          </p:val>
                                        </p:tav>
                                      </p:tavLst>
                                    </p:anim>
                                    <p:anim calcmode="lin" valueType="num">
                                      <p:cBhvr>
                                        <p:cTn id="34" dur="5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anim calcmode="lin" valueType="num">
                                      <p:cBhvr>
                                        <p:cTn id="38" dur="500" fill="hold"/>
                                        <p:tgtEl>
                                          <p:spTgt spid="30"/>
                                        </p:tgtEl>
                                        <p:attrNameLst>
                                          <p:attrName>ppt_x</p:attrName>
                                        </p:attrNameLst>
                                      </p:cBhvr>
                                      <p:tavLst>
                                        <p:tav tm="0">
                                          <p:val>
                                            <p:strVal val="#ppt_x"/>
                                          </p:val>
                                        </p:tav>
                                        <p:tav tm="100000">
                                          <p:val>
                                            <p:strVal val="#ppt_x"/>
                                          </p:val>
                                        </p:tav>
                                      </p:tavLst>
                                    </p:anim>
                                    <p:anim calcmode="lin" valueType="num">
                                      <p:cBhvr>
                                        <p:cTn id="39"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2" grpId="0" animBg="1"/>
      <p:bldP spid="3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grpSp>
        <p:nvGrpSpPr>
          <p:cNvPr id="4" name="Group 4"/>
          <p:cNvGrpSpPr/>
          <p:nvPr/>
        </p:nvGrpSpPr>
        <p:grpSpPr>
          <a:xfrm>
            <a:off x="228600" y="190499"/>
            <a:ext cx="17830800" cy="9908135"/>
            <a:chOff x="0" y="0"/>
            <a:chExt cx="4140158" cy="1789902"/>
          </a:xfrm>
        </p:grpSpPr>
        <p:sp>
          <p:nvSpPr>
            <p:cNvPr id="5" name="Freeform 5"/>
            <p:cNvSpPr/>
            <p:nvPr/>
          </p:nvSpPr>
          <p:spPr>
            <a:xfrm>
              <a:off x="0" y="0"/>
              <a:ext cx="4140158" cy="1789902"/>
            </a:xfrm>
            <a:custGeom>
              <a:avLst/>
              <a:gdLst/>
              <a:ahLst/>
              <a:cxnLst/>
              <a:rect l="l" t="t" r="r" b="b"/>
              <a:pathLst>
                <a:path w="4140158" h="1789902">
                  <a:moveTo>
                    <a:pt x="27966" y="0"/>
                  </a:moveTo>
                  <a:lnTo>
                    <a:pt x="4112191" y="0"/>
                  </a:lnTo>
                  <a:cubicBezTo>
                    <a:pt x="4127637" y="0"/>
                    <a:pt x="4140158" y="12521"/>
                    <a:pt x="4140158" y="27966"/>
                  </a:cubicBezTo>
                  <a:lnTo>
                    <a:pt x="4140158" y="1761936"/>
                  </a:lnTo>
                  <a:cubicBezTo>
                    <a:pt x="4140158" y="1769353"/>
                    <a:pt x="4137211" y="1776467"/>
                    <a:pt x="4131966" y="1781711"/>
                  </a:cubicBezTo>
                  <a:cubicBezTo>
                    <a:pt x="4126722" y="1786956"/>
                    <a:pt x="4119609" y="1789902"/>
                    <a:pt x="4112191" y="1789902"/>
                  </a:cubicBezTo>
                  <a:lnTo>
                    <a:pt x="27966" y="1789902"/>
                  </a:lnTo>
                  <a:cubicBezTo>
                    <a:pt x="20549" y="1789902"/>
                    <a:pt x="13436" y="1786956"/>
                    <a:pt x="8191" y="1781711"/>
                  </a:cubicBezTo>
                  <a:cubicBezTo>
                    <a:pt x="2946" y="1776467"/>
                    <a:pt x="0" y="1769353"/>
                    <a:pt x="0" y="1761936"/>
                  </a:cubicBezTo>
                  <a:lnTo>
                    <a:pt x="0" y="27966"/>
                  </a:lnTo>
                  <a:cubicBezTo>
                    <a:pt x="0" y="20549"/>
                    <a:pt x="2946" y="13436"/>
                    <a:pt x="8191" y="8191"/>
                  </a:cubicBezTo>
                  <a:cubicBezTo>
                    <a:pt x="13436" y="2946"/>
                    <a:pt x="20549" y="0"/>
                    <a:pt x="27966" y="0"/>
                  </a:cubicBezTo>
                  <a:close/>
                </a:path>
              </a:pathLst>
            </a:custGeom>
            <a:solidFill>
              <a:srgbClr val="FFFFFF"/>
            </a:solidFill>
          </p:spPr>
        </p:sp>
        <p:sp>
          <p:nvSpPr>
            <p:cNvPr id="6" name="TextBox 6"/>
            <p:cNvSpPr txBox="1"/>
            <p:nvPr/>
          </p:nvSpPr>
          <p:spPr>
            <a:xfrm>
              <a:off x="0" y="-38100"/>
              <a:ext cx="4140158" cy="1828002"/>
            </a:xfrm>
            <a:prstGeom prst="rect">
              <a:avLst/>
            </a:prstGeom>
          </p:spPr>
          <p:txBody>
            <a:bodyPr lIns="45625" tIns="45625" rIns="45625" bIns="45625"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145074" y="9752909"/>
            <a:ext cx="9107349" cy="354636"/>
            <a:chOff x="0" y="0"/>
            <a:chExt cx="5253877" cy="406400"/>
          </a:xfrm>
        </p:grpSpPr>
        <p:sp>
          <p:nvSpPr>
            <p:cNvPr id="8" name="Freeform 8"/>
            <p:cNvSpPr/>
            <p:nvPr/>
          </p:nvSpPr>
          <p:spPr>
            <a:xfrm>
              <a:off x="0" y="0"/>
              <a:ext cx="5253877" cy="406400"/>
            </a:xfrm>
            <a:custGeom>
              <a:avLst/>
              <a:gdLst/>
              <a:ahLst/>
              <a:cxnLst/>
              <a:rect l="l" t="t" r="r" b="b"/>
              <a:pathLst>
                <a:path w="5253877" h="406400">
                  <a:moveTo>
                    <a:pt x="5050677" y="0"/>
                  </a:moveTo>
                  <a:cubicBezTo>
                    <a:pt x="5162901" y="0"/>
                    <a:pt x="5253877" y="90976"/>
                    <a:pt x="5253877" y="203200"/>
                  </a:cubicBezTo>
                  <a:cubicBezTo>
                    <a:pt x="5253877" y="315424"/>
                    <a:pt x="5162901" y="406400"/>
                    <a:pt x="5050677" y="406400"/>
                  </a:cubicBezTo>
                  <a:lnTo>
                    <a:pt x="203200" y="406400"/>
                  </a:lnTo>
                  <a:cubicBezTo>
                    <a:pt x="90976" y="406400"/>
                    <a:pt x="0" y="315424"/>
                    <a:pt x="0" y="203200"/>
                  </a:cubicBezTo>
                  <a:cubicBezTo>
                    <a:pt x="0" y="90976"/>
                    <a:pt x="90976" y="0"/>
                    <a:pt x="203200" y="0"/>
                  </a:cubicBezTo>
                  <a:close/>
                </a:path>
              </a:pathLst>
            </a:custGeom>
            <a:solidFill>
              <a:srgbClr val="F26D9E"/>
            </a:solidFill>
            <a:ln cap="sq">
              <a:noFill/>
              <a:prstDash val="solid"/>
              <a:miter/>
            </a:ln>
          </p:spPr>
        </p:sp>
        <p:sp>
          <p:nvSpPr>
            <p:cNvPr id="9" name="TextBox 9"/>
            <p:cNvSpPr txBox="1"/>
            <p:nvPr/>
          </p:nvSpPr>
          <p:spPr>
            <a:xfrm>
              <a:off x="0" y="-38100"/>
              <a:ext cx="5253877" cy="444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Rectangle 14"/>
          <p:cNvSpPr/>
          <p:nvPr/>
        </p:nvSpPr>
        <p:spPr>
          <a:xfrm>
            <a:off x="8566758" y="854214"/>
            <a:ext cx="1154483" cy="707886"/>
          </a:xfrm>
          <a:prstGeom prst="rect">
            <a:avLst/>
          </a:prstGeom>
        </p:spPr>
        <p:txBody>
          <a:bodyPr wrap="none">
            <a:spAutoFit/>
          </a:bodyPr>
          <a:lstStyle/>
          <a:p>
            <a:pPr algn="ctr" defTabSz="1828800">
              <a:defRPr/>
            </a:pPr>
            <a:r>
              <a:rPr lang="en-US" sz="4000" b="1" i="1" u="sng">
                <a:solidFill>
                  <a:srgbClr val="C00000"/>
                </a:solidFill>
                <a:latin typeface="Arial" panose="020B0604020202020204" pitchFamily="34" charset="0"/>
                <a:cs typeface="Arial"/>
                <a:sym typeface="Arial"/>
              </a:rPr>
              <a:t>Giải</a:t>
            </a:r>
            <a:endParaRPr lang="en-US" sz="4000" b="1" i="1" u="sng" dirty="0">
              <a:solidFill>
                <a:srgbClr val="C00000"/>
              </a:solidFill>
              <a:latin typeface="Calibri"/>
              <a:cs typeface="Arial"/>
              <a:sym typeface="Arial"/>
            </a:endParaRPr>
          </a:p>
        </p:txBody>
      </p:sp>
      <mc:AlternateContent xmlns:mc="http://schemas.openxmlformats.org/markup-compatibility/2006">
        <mc:Choice xmlns:a14="http://schemas.microsoft.com/office/drawing/2010/main" Requires="a14">
          <p:sp>
            <p:nvSpPr>
              <p:cNvPr id="10" name="Rectangle 9"/>
              <p:cNvSpPr/>
              <p:nvPr/>
            </p:nvSpPr>
            <p:spPr>
              <a:xfrm>
                <a:off x="1676399" y="1775165"/>
                <a:ext cx="14935200" cy="7264809"/>
              </a:xfrm>
              <a:prstGeom prst="rect">
                <a:avLst/>
              </a:prstGeom>
            </p:spPr>
            <p:txBody>
              <a:bodyPr wrap="square">
                <a:spAutoFit/>
              </a:bodyPr>
              <a:lstStyle/>
              <a:p>
                <a:pPr algn="just">
                  <a:lnSpc>
                    <a:spcPct val="150000"/>
                  </a:lnSpc>
                  <a:spcBef>
                    <a:spcPts val="300"/>
                  </a:spcBef>
                  <a:spcAft>
                    <a:spcPts val="300"/>
                  </a:spcAft>
                </a:pPr>
                <a:r>
                  <a:rPr lang="fr-FR" sz="4000">
                    <a:latin typeface="Arial" panose="020B0604020202020204" pitchFamily="34" charset="0"/>
                    <a:ea typeface="Calibri" panose="020F0502020204030204" pitchFamily="34" charset="0"/>
                    <a:cs typeface="Arial" panose="020B0604020202020204" pitchFamily="34" charset="0"/>
                  </a:rPr>
                  <a:t>Mũi tên có thể dừng ở một trong 20 hình quạt như nhau </a:t>
                </a:r>
                <a:r>
                  <a:rPr lang="fr-FR" sz="4000">
                    <a:latin typeface="Arial" panose="020B0604020202020204" pitchFamily="34" charset="0"/>
                    <a:ea typeface="Calibri" panose="020F0502020204030204" pitchFamily="34" charset="0"/>
                    <a:cs typeface="Arial" panose="020B0604020202020204" pitchFamily="34" charset="0"/>
                  </a:rPr>
                  <a:t>nên </a:t>
                </a:r>
                <a:r>
                  <a:rPr lang="fr-FR" sz="4000" smtClean="0">
                    <a:latin typeface="Arial" panose="020B0604020202020204" pitchFamily="34" charset="0"/>
                    <a:ea typeface="Calibri" panose="020F0502020204030204" pitchFamily="34" charset="0"/>
                    <a:cs typeface="Arial" panose="020B0604020202020204" pitchFamily="34" charset="0"/>
                  </a:rPr>
                  <a:t>     20 </a:t>
                </a:r>
                <a:r>
                  <a:rPr lang="fr-FR" sz="4000">
                    <a:latin typeface="Arial" panose="020B0604020202020204" pitchFamily="34" charset="0"/>
                    <a:ea typeface="Calibri" panose="020F0502020204030204" pitchFamily="34" charset="0"/>
                    <a:cs typeface="Arial" panose="020B0604020202020204" pitchFamily="34" charset="0"/>
                  </a:rPr>
                  <a:t>kết quả có thể đó là </a:t>
                </a:r>
                <a:r>
                  <a:rPr lang="fr-FR" sz="4000">
                    <a:latin typeface="Arial" panose="020B0604020202020204" pitchFamily="34" charset="0"/>
                    <a:ea typeface="Calibri" panose="020F0502020204030204" pitchFamily="34" charset="0"/>
                    <a:cs typeface="Arial" panose="020B0604020202020204" pitchFamily="34" charset="0"/>
                  </a:rPr>
                  <a:t>đồng </a:t>
                </a:r>
                <a:r>
                  <a:rPr lang="fr-FR" sz="4000" smtClean="0">
                    <a:latin typeface="Arial" panose="020B0604020202020204" pitchFamily="34" charset="0"/>
                    <a:ea typeface="Calibri" panose="020F0502020204030204" pitchFamily="34" charset="0"/>
                    <a:cs typeface="Arial" panose="020B0604020202020204" pitchFamily="34" charset="0"/>
                  </a:rPr>
                  <a:t>khả </a:t>
                </a:r>
                <a:r>
                  <a:rPr lang="fr-FR" sz="4000">
                    <a:latin typeface="Arial" panose="020B0604020202020204" pitchFamily="34" charset="0"/>
                    <a:ea typeface="Calibri" panose="020F0502020204030204" pitchFamily="34" charset="0"/>
                    <a:cs typeface="Arial" panose="020B0604020202020204" pitchFamily="34" charset="0"/>
                  </a:rPr>
                  <a:t>năng.</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a) Gọi biến cố</a:t>
                </a:r>
                <a:r>
                  <a:rPr lang="vi-VN"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4000" i="1" smtClean="0">
                        <a:effectLst/>
                        <a:latin typeface="Cambria Math" panose="02040503050406030204" pitchFamily="18" charset="0"/>
                        <a:ea typeface="Calibri" panose="020F0502020204030204" pitchFamily="34" charset="0"/>
                        <a:cs typeface="Arial" panose="020B0604020202020204" pitchFamily="34" charset="0"/>
                      </a:rPr>
                      <m:t>𝐸</m:t>
                    </m:r>
                  </m:oMath>
                </a14:m>
                <a:r>
                  <a:rPr lang="vi-VN" sz="4000">
                    <a:effectLst/>
                    <a:latin typeface="Arial" panose="020B0604020202020204" pitchFamily="34" charset="0"/>
                    <a:ea typeface="Calibri" panose="020F0502020204030204" pitchFamily="34" charset="0"/>
                    <a:cs typeface="Arial" panose="020B0604020202020204" pitchFamily="34" charset="0"/>
                  </a:rPr>
                  <a:t>: “</a:t>
                </a:r>
                <a:r>
                  <a:rPr lang="fr-FR" sz="4000">
                    <a:effectLst/>
                    <a:latin typeface="Arial" panose="020B0604020202020204" pitchFamily="34" charset="0"/>
                    <a:ea typeface="Calibri" panose="020F0502020204030204" pitchFamily="34" charset="0"/>
                    <a:cs typeface="Arial" panose="020B0604020202020204" pitchFamily="34" charset="0"/>
                  </a:rPr>
                  <a:t>Mũi tên chỉ vào hình quạt ghi số chia hết cho 4</a:t>
                </a:r>
                <a:r>
                  <a:rPr lang="vi-VN"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4000">
                    <a:effectLst/>
                    <a:latin typeface="Arial" panose="020B0604020202020204" pitchFamily="34" charset="0"/>
                    <a:ea typeface="Calibri" panose="020F0502020204030204" pitchFamily="34" charset="0"/>
                    <a:cs typeface="Arial" panose="020B0604020202020204" pitchFamily="34" charset="0"/>
                  </a:rPr>
                  <a:t>Khi mũi tên chỉ vào hình quạt thuộc tập </a:t>
                </a:r>
                <a14:m>
                  <m:oMath xmlns:m="http://schemas.openxmlformats.org/officeDocument/2006/math">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i="1">
                            <a:effectLst/>
                            <a:latin typeface="Cambria Math" panose="02040503050406030204" pitchFamily="18" charset="0"/>
                            <a:ea typeface="Calibri" panose="020F0502020204030204" pitchFamily="34" charset="0"/>
                            <a:cs typeface="Times New Roman" panose="02020603050405020304" pitchFamily="18" charset="0"/>
                          </a:rPr>
                          <m:t>4;8;12;16;20</m:t>
                        </m:r>
                      </m:e>
                    </m:d>
                  </m:oMath>
                </a14:m>
                <a:r>
                  <a:rPr lang="vi-VN" sz="4000">
                    <a:effectLst/>
                    <a:latin typeface="Arial" panose="020B0604020202020204" pitchFamily="34" charset="0"/>
                    <a:ea typeface="Calibri" panose="020F0502020204030204" pitchFamily="34" charset="0"/>
                    <a:cs typeface="Arial" panose="020B0604020202020204" pitchFamily="34" charset="0"/>
                  </a:rPr>
                  <a:t> thì biến cố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𝐸</m:t>
                    </m:r>
                  </m:oMath>
                </a14:m>
                <a:r>
                  <a:rPr lang="vi-VN" sz="4000">
                    <a:effectLst/>
                    <a:latin typeface="Arial" panose="020B0604020202020204" pitchFamily="34" charset="0"/>
                    <a:ea typeface="Calibri" panose="020F0502020204030204" pitchFamily="34" charset="0"/>
                    <a:cs typeface="Arial" panose="020B0604020202020204" pitchFamily="34" charset="0"/>
                  </a:rPr>
                  <a:t> xảy ra.</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4000">
                    <a:effectLst/>
                    <a:latin typeface="Arial" panose="020B0604020202020204" pitchFamily="34" charset="0"/>
                    <a:ea typeface="Calibri" panose="020F0502020204030204" pitchFamily="34" charset="0"/>
                    <a:cs typeface="Arial" panose="020B0604020202020204" pitchFamily="34" charset="0"/>
                  </a:rPr>
                  <a:t>Vậy, có 5 kết quả thuận lợi cho biến cố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𝐸</m:t>
                    </m:r>
                  </m:oMath>
                </a14:m>
                <a:r>
                  <a:rPr lang="vi-VN" sz="4000">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4000">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i="1">
                            <a:effectLst/>
                            <a:latin typeface="Cambria Math" panose="02040503050406030204" pitchFamily="18" charset="0"/>
                            <a:ea typeface="Calibri" panose="020F0502020204030204" pitchFamily="34" charset="0"/>
                            <a:cs typeface="Times New Roman" panose="02020603050405020304" pitchFamily="18" charset="0"/>
                          </a:rPr>
                          <m:t>𝐸</m:t>
                        </m:r>
                      </m:e>
                    </m:d>
                    <m:r>
                      <a:rPr lang="vi-VN"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000" i="1">
                            <a:effectLst/>
                            <a:latin typeface="Cambria Math" panose="02040503050406030204" pitchFamily="18" charset="0"/>
                            <a:ea typeface="Calibri" panose="020F0502020204030204" pitchFamily="34" charset="0"/>
                            <a:cs typeface="Times New Roman" panose="02020603050405020304" pitchFamily="18" charset="0"/>
                          </a:rPr>
                          <m:t>5</m:t>
                        </m:r>
                      </m:num>
                      <m:den>
                        <m:r>
                          <a:rPr lang="vi-VN" sz="4000" i="1">
                            <a:effectLst/>
                            <a:latin typeface="Cambria Math" panose="02040503050406030204" pitchFamily="18" charset="0"/>
                            <a:ea typeface="Calibri" panose="020F0502020204030204" pitchFamily="34" charset="0"/>
                            <a:cs typeface="Times New Roman" panose="02020603050405020304" pitchFamily="18" charset="0"/>
                          </a:rPr>
                          <m:t>20</m:t>
                        </m:r>
                      </m:den>
                    </m:f>
                    <m:r>
                      <a:rPr lang="vi-VN"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4000" i="1">
                            <a:effectLst/>
                            <a:latin typeface="Cambria Math" panose="02040503050406030204" pitchFamily="18" charset="0"/>
                            <a:ea typeface="Calibri" panose="020F0502020204030204" pitchFamily="34" charset="0"/>
                            <a:cs typeface="Times New Roman" panose="02020603050405020304" pitchFamily="18" charset="0"/>
                          </a:rPr>
                          <m:t>4</m:t>
                        </m:r>
                      </m:den>
                    </m:f>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1676399" y="1775165"/>
                <a:ext cx="14935200" cy="7264809"/>
              </a:xfrm>
              <a:prstGeom prst="rect">
                <a:avLst/>
              </a:prstGeom>
              <a:blipFill>
                <a:blip r:embed="rId2"/>
                <a:stretch>
                  <a:fillRect l="-1429" r="-1429"/>
                </a:stretch>
              </a:blipFill>
            </p:spPr>
            <p:txBody>
              <a:bodyPr/>
              <a:lstStyle/>
              <a:p>
                <a:r>
                  <a:rPr lang="en-US">
                    <a:noFill/>
                  </a:rPr>
                  <a:t> </a:t>
                </a:r>
              </a:p>
            </p:txBody>
          </p:sp>
        </mc:Fallback>
      </mc:AlternateContent>
      <p:sp>
        <p:nvSpPr>
          <p:cNvPr id="18" name="Freeform 13"/>
          <p:cNvSpPr/>
          <p:nvPr/>
        </p:nvSpPr>
        <p:spPr>
          <a:xfrm rot="1149873">
            <a:off x="16085337" y="8181615"/>
            <a:ext cx="1585927" cy="1703919"/>
          </a:xfrm>
          <a:custGeom>
            <a:avLst/>
            <a:gdLst/>
            <a:ahLst/>
            <a:cxnLst/>
            <a:rect l="l" t="t" r="r" b="b"/>
            <a:pathLst>
              <a:path w="1424304" h="1551222">
                <a:moveTo>
                  <a:pt x="0" y="0"/>
                </a:moveTo>
                <a:lnTo>
                  <a:pt x="1424304" y="0"/>
                </a:lnTo>
                <a:lnTo>
                  <a:pt x="1424304" y="1551221"/>
                </a:lnTo>
                <a:lnTo>
                  <a:pt x="0" y="1551221"/>
                </a:lnTo>
                <a:lnTo>
                  <a:pt x="0" y="0"/>
                </a:lnTo>
                <a:close/>
              </a:path>
            </a:pathLst>
          </a:custGeom>
          <a:blipFill>
            <a:blip r:embed="rId3">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8339120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up)">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barn(inVertical)">
                                      <p:cBhvr>
                                        <p:cTn id="3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grpSp>
        <p:nvGrpSpPr>
          <p:cNvPr id="4" name="Group 4"/>
          <p:cNvGrpSpPr/>
          <p:nvPr/>
        </p:nvGrpSpPr>
        <p:grpSpPr>
          <a:xfrm>
            <a:off x="228600" y="190499"/>
            <a:ext cx="17830800" cy="9908135"/>
            <a:chOff x="0" y="0"/>
            <a:chExt cx="4140158" cy="1789902"/>
          </a:xfrm>
        </p:grpSpPr>
        <p:sp>
          <p:nvSpPr>
            <p:cNvPr id="5" name="Freeform 5"/>
            <p:cNvSpPr/>
            <p:nvPr/>
          </p:nvSpPr>
          <p:spPr>
            <a:xfrm>
              <a:off x="0" y="0"/>
              <a:ext cx="4140158" cy="1789902"/>
            </a:xfrm>
            <a:custGeom>
              <a:avLst/>
              <a:gdLst/>
              <a:ahLst/>
              <a:cxnLst/>
              <a:rect l="l" t="t" r="r" b="b"/>
              <a:pathLst>
                <a:path w="4140158" h="1789902">
                  <a:moveTo>
                    <a:pt x="27966" y="0"/>
                  </a:moveTo>
                  <a:lnTo>
                    <a:pt x="4112191" y="0"/>
                  </a:lnTo>
                  <a:cubicBezTo>
                    <a:pt x="4127637" y="0"/>
                    <a:pt x="4140158" y="12521"/>
                    <a:pt x="4140158" y="27966"/>
                  </a:cubicBezTo>
                  <a:lnTo>
                    <a:pt x="4140158" y="1761936"/>
                  </a:lnTo>
                  <a:cubicBezTo>
                    <a:pt x="4140158" y="1769353"/>
                    <a:pt x="4137211" y="1776467"/>
                    <a:pt x="4131966" y="1781711"/>
                  </a:cubicBezTo>
                  <a:cubicBezTo>
                    <a:pt x="4126722" y="1786956"/>
                    <a:pt x="4119609" y="1789902"/>
                    <a:pt x="4112191" y="1789902"/>
                  </a:cubicBezTo>
                  <a:lnTo>
                    <a:pt x="27966" y="1789902"/>
                  </a:lnTo>
                  <a:cubicBezTo>
                    <a:pt x="20549" y="1789902"/>
                    <a:pt x="13436" y="1786956"/>
                    <a:pt x="8191" y="1781711"/>
                  </a:cubicBezTo>
                  <a:cubicBezTo>
                    <a:pt x="2946" y="1776467"/>
                    <a:pt x="0" y="1769353"/>
                    <a:pt x="0" y="1761936"/>
                  </a:cubicBezTo>
                  <a:lnTo>
                    <a:pt x="0" y="27966"/>
                  </a:lnTo>
                  <a:cubicBezTo>
                    <a:pt x="0" y="20549"/>
                    <a:pt x="2946" y="13436"/>
                    <a:pt x="8191" y="8191"/>
                  </a:cubicBezTo>
                  <a:cubicBezTo>
                    <a:pt x="13436" y="2946"/>
                    <a:pt x="20549" y="0"/>
                    <a:pt x="27966" y="0"/>
                  </a:cubicBezTo>
                  <a:close/>
                </a:path>
              </a:pathLst>
            </a:custGeom>
            <a:solidFill>
              <a:srgbClr val="FFFFFF"/>
            </a:solidFill>
          </p:spPr>
        </p:sp>
        <p:sp>
          <p:nvSpPr>
            <p:cNvPr id="6" name="TextBox 6"/>
            <p:cNvSpPr txBox="1"/>
            <p:nvPr/>
          </p:nvSpPr>
          <p:spPr>
            <a:xfrm>
              <a:off x="0" y="-38100"/>
              <a:ext cx="4140158" cy="1828002"/>
            </a:xfrm>
            <a:prstGeom prst="rect">
              <a:avLst/>
            </a:prstGeom>
          </p:spPr>
          <p:txBody>
            <a:bodyPr lIns="45625" tIns="45625" rIns="45625" bIns="45625"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145074" y="9752909"/>
            <a:ext cx="9107349" cy="354636"/>
            <a:chOff x="0" y="0"/>
            <a:chExt cx="5253877" cy="406400"/>
          </a:xfrm>
        </p:grpSpPr>
        <p:sp>
          <p:nvSpPr>
            <p:cNvPr id="8" name="Freeform 8"/>
            <p:cNvSpPr/>
            <p:nvPr/>
          </p:nvSpPr>
          <p:spPr>
            <a:xfrm>
              <a:off x="0" y="0"/>
              <a:ext cx="5253877" cy="406400"/>
            </a:xfrm>
            <a:custGeom>
              <a:avLst/>
              <a:gdLst/>
              <a:ahLst/>
              <a:cxnLst/>
              <a:rect l="l" t="t" r="r" b="b"/>
              <a:pathLst>
                <a:path w="5253877" h="406400">
                  <a:moveTo>
                    <a:pt x="5050677" y="0"/>
                  </a:moveTo>
                  <a:cubicBezTo>
                    <a:pt x="5162901" y="0"/>
                    <a:pt x="5253877" y="90976"/>
                    <a:pt x="5253877" y="203200"/>
                  </a:cubicBezTo>
                  <a:cubicBezTo>
                    <a:pt x="5253877" y="315424"/>
                    <a:pt x="5162901" y="406400"/>
                    <a:pt x="5050677" y="406400"/>
                  </a:cubicBezTo>
                  <a:lnTo>
                    <a:pt x="203200" y="406400"/>
                  </a:lnTo>
                  <a:cubicBezTo>
                    <a:pt x="90976" y="406400"/>
                    <a:pt x="0" y="315424"/>
                    <a:pt x="0" y="203200"/>
                  </a:cubicBezTo>
                  <a:cubicBezTo>
                    <a:pt x="0" y="90976"/>
                    <a:pt x="90976" y="0"/>
                    <a:pt x="203200" y="0"/>
                  </a:cubicBezTo>
                  <a:close/>
                </a:path>
              </a:pathLst>
            </a:custGeom>
            <a:solidFill>
              <a:srgbClr val="F26D9E"/>
            </a:solidFill>
            <a:ln cap="sq">
              <a:noFill/>
              <a:prstDash val="solid"/>
              <a:miter/>
            </a:ln>
          </p:spPr>
        </p:sp>
        <p:sp>
          <p:nvSpPr>
            <p:cNvPr id="9" name="TextBox 9"/>
            <p:cNvSpPr txBox="1"/>
            <p:nvPr/>
          </p:nvSpPr>
          <p:spPr>
            <a:xfrm>
              <a:off x="0" y="-38100"/>
              <a:ext cx="5253877" cy="444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3"/>
          <p:cNvSpPr/>
          <p:nvPr/>
        </p:nvSpPr>
        <p:spPr>
          <a:xfrm rot="1149873">
            <a:off x="16085337" y="8181615"/>
            <a:ext cx="1585927" cy="1703919"/>
          </a:xfrm>
          <a:custGeom>
            <a:avLst/>
            <a:gdLst/>
            <a:ahLst/>
            <a:cxnLst/>
            <a:rect l="l" t="t" r="r" b="b"/>
            <a:pathLst>
              <a:path w="1424304" h="1551222">
                <a:moveTo>
                  <a:pt x="0" y="0"/>
                </a:moveTo>
                <a:lnTo>
                  <a:pt x="1424304" y="0"/>
                </a:lnTo>
                <a:lnTo>
                  <a:pt x="1424304" y="1551221"/>
                </a:lnTo>
                <a:lnTo>
                  <a:pt x="0" y="1551221"/>
                </a:lnTo>
                <a:lnTo>
                  <a:pt x="0" y="0"/>
                </a:lnTo>
                <a:close/>
              </a:path>
            </a:pathLst>
          </a:custGeom>
          <a:blipFill>
            <a:blip r:embed="rId2">
              <a:extLst>
                <a:ext uri="{96DAC541-7B7A-43D3-8B79-37D633B846F1}">
                  <asvg:svgBlip xmlns:asvg="http://schemas.microsoft.com/office/drawing/2016/SVG/main" xmlns="" r:embed="rId11"/>
                </a:ext>
              </a:extLst>
            </a:blip>
            <a:stretch>
              <a:fillRect/>
            </a:stretch>
          </a:blipFill>
        </p:spPr>
      </p:sp>
      <p:sp>
        <p:nvSpPr>
          <p:cNvPr id="15" name="Rectangle 14"/>
          <p:cNvSpPr/>
          <p:nvPr/>
        </p:nvSpPr>
        <p:spPr>
          <a:xfrm>
            <a:off x="8566758" y="854214"/>
            <a:ext cx="1154483" cy="707886"/>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4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10" name="Rectangle 9"/>
              <p:cNvSpPr/>
              <p:nvPr/>
            </p:nvSpPr>
            <p:spPr>
              <a:xfrm>
                <a:off x="1676399" y="1866900"/>
                <a:ext cx="14935200" cy="7367017"/>
              </a:xfrm>
              <a:prstGeom prst="rect">
                <a:avLst/>
              </a:prstGeom>
            </p:spPr>
            <p:txBody>
              <a:bodyPr wrap="square">
                <a:spAutoFit/>
              </a:bodyPr>
              <a:lstStyle/>
              <a:p>
                <a:pPr lvl="0" algn="just">
                  <a:lnSpc>
                    <a:spcPct val="150000"/>
                  </a:lnSpc>
                  <a:defRPr/>
                </a:pPr>
                <a:r>
                  <a:rPr lang="vi-VN" sz="4000">
                    <a:solidFill>
                      <a:prstClr val="black"/>
                    </a:solidFill>
                    <a:ea typeface="Calibri" panose="020F0502020204030204" pitchFamily="34" charset="0"/>
                    <a:cs typeface="Arial" panose="020B0604020202020204" pitchFamily="34" charset="0"/>
                  </a:rPr>
                  <a:t>b) Gọi biến cố </a:t>
                </a:r>
                <a14:m>
                  <m:oMath xmlns:m="http://schemas.openxmlformats.org/officeDocument/2006/math">
                    <m:r>
                      <a:rPr lang="vi-VN" sz="4000" i="1">
                        <a:solidFill>
                          <a:prstClr val="black"/>
                        </a:solidFill>
                        <a:ea typeface="Calibri" panose="020F0502020204030204" pitchFamily="34" charset="0"/>
                        <a:cs typeface="Times New Roman" panose="02020603050405020304" pitchFamily="18" charset="0"/>
                      </a:rPr>
                      <m:t>𝐹</m:t>
                    </m:r>
                    <m:r>
                      <a:rPr lang="vi-VN" sz="4000" i="1">
                        <a:solidFill>
                          <a:prstClr val="black"/>
                        </a:solidFill>
                        <a:ea typeface="Calibri" panose="020F0502020204030204" pitchFamily="34" charset="0"/>
                        <a:cs typeface="Times New Roman" panose="02020603050405020304" pitchFamily="18" charset="0"/>
                      </a:rPr>
                      <m:t>:</m:t>
                    </m:r>
                  </m:oMath>
                </a14:m>
                <a:r>
                  <a:rPr lang="vi-VN" sz="4000">
                    <a:solidFill>
                      <a:prstClr val="black"/>
                    </a:solidFill>
                    <a:ea typeface="Calibri" panose="020F0502020204030204" pitchFamily="34" charset="0"/>
                    <a:cs typeface="Arial" panose="020B0604020202020204" pitchFamily="34" charset="0"/>
                  </a:rPr>
                  <a:t> “Mũi tên chỉ vào hình quạt ghi số không phải là số nguyên tố”.</a:t>
                </a:r>
                <a:endParaRPr lang="en-US" sz="4000">
                  <a:solidFill>
                    <a:prstClr val="black"/>
                  </a:solidFill>
                  <a:ea typeface="Arial" panose="020B0604020202020204" pitchFamily="34" charset="0"/>
                  <a:cs typeface="Arial" panose="020B0604020202020204" pitchFamily="34" charset="0"/>
                </a:endParaRPr>
              </a:p>
              <a:p>
                <a:pPr lvl="0" algn="just">
                  <a:lnSpc>
                    <a:spcPct val="150000"/>
                  </a:lnSpc>
                  <a:defRPr/>
                </a:pPr>
                <a:r>
                  <a:rPr lang="vi-VN" sz="4000">
                    <a:solidFill>
                      <a:prstClr val="black"/>
                    </a:solidFill>
                    <a:ea typeface="Calibri" panose="020F0502020204030204" pitchFamily="34" charset="0"/>
                    <a:cs typeface="Arial" panose="020B0604020202020204" pitchFamily="34" charset="0"/>
                  </a:rPr>
                  <a:t>Khi mũi tên chỉ vào hình quạt ghi một trong các số thuộc tập </a:t>
                </a:r>
                <a14:m>
                  <m:oMath xmlns:m="http://schemas.openxmlformats.org/officeDocument/2006/math">
                    <m:d>
                      <m:dPr>
                        <m:begChr m:val="{"/>
                        <m:endChr m:val="}"/>
                        <m:ctrlPr>
                          <a:rPr lang="en-US" sz="4000" i="1">
                            <a:solidFill>
                              <a:prstClr val="black"/>
                            </a:solidFill>
                            <a:ea typeface="Calibri" panose="020F0502020204030204" pitchFamily="34" charset="0"/>
                            <a:cs typeface="Times New Roman" panose="02020603050405020304" pitchFamily="18" charset="0"/>
                          </a:rPr>
                        </m:ctrlPr>
                      </m:dPr>
                      <m:e>
                        <m:r>
                          <a:rPr lang="vi-VN" sz="4000" i="1">
                            <a:solidFill>
                              <a:prstClr val="black"/>
                            </a:solidFill>
                            <a:ea typeface="Calibri" panose="020F0502020204030204" pitchFamily="34" charset="0"/>
                            <a:cs typeface="Times New Roman" panose="02020603050405020304" pitchFamily="18" charset="0"/>
                          </a:rPr>
                          <m:t>1;4;6;8;9;10;12;14;15;16;18;20</m:t>
                        </m:r>
                      </m:e>
                    </m:d>
                  </m:oMath>
                </a14:m>
                <a:r>
                  <a:rPr lang="vi-VN" sz="4000">
                    <a:solidFill>
                      <a:prstClr val="black"/>
                    </a:solidFill>
                    <a:ea typeface="Calibri" panose="020F0502020204030204" pitchFamily="34" charset="0"/>
                    <a:cs typeface="Arial" panose="020B0604020202020204" pitchFamily="34" charset="0"/>
                  </a:rPr>
                  <a:t> thì biến cố </a:t>
                </a:r>
                <a14:m>
                  <m:oMath xmlns:m="http://schemas.openxmlformats.org/officeDocument/2006/math">
                    <m:r>
                      <a:rPr lang="vi-VN" sz="4000" i="1">
                        <a:solidFill>
                          <a:prstClr val="black"/>
                        </a:solidFill>
                        <a:ea typeface="Calibri" panose="020F0502020204030204" pitchFamily="34" charset="0"/>
                        <a:cs typeface="Times New Roman" panose="02020603050405020304" pitchFamily="18" charset="0"/>
                      </a:rPr>
                      <m:t>𝐹</m:t>
                    </m:r>
                  </m:oMath>
                </a14:m>
                <a:r>
                  <a:rPr lang="vi-VN" sz="4000">
                    <a:solidFill>
                      <a:prstClr val="black"/>
                    </a:solidFill>
                    <a:ea typeface="Calibri" panose="020F0502020204030204" pitchFamily="34" charset="0"/>
                    <a:cs typeface="Arial" panose="020B0604020202020204" pitchFamily="34" charset="0"/>
                  </a:rPr>
                  <a:t> xảy ra.</a:t>
                </a:r>
                <a:endParaRPr lang="en-US" sz="4000">
                  <a:solidFill>
                    <a:prstClr val="black"/>
                  </a:solidFill>
                  <a:ea typeface="Arial" panose="020B0604020202020204" pitchFamily="34" charset="0"/>
                  <a:cs typeface="Arial" panose="020B0604020202020204" pitchFamily="34" charset="0"/>
                </a:endParaRPr>
              </a:p>
              <a:p>
                <a:pPr lvl="0" algn="just">
                  <a:lnSpc>
                    <a:spcPct val="150000"/>
                  </a:lnSpc>
                  <a:defRPr/>
                </a:pPr>
                <a:r>
                  <a:rPr lang="vi-VN" sz="4000">
                    <a:solidFill>
                      <a:prstClr val="black"/>
                    </a:solidFill>
                    <a:ea typeface="Calibri" panose="020F0502020204030204" pitchFamily="34" charset="0"/>
                    <a:cs typeface="Arial" panose="020B0604020202020204" pitchFamily="34" charset="0"/>
                  </a:rPr>
                  <a:t>Vậy có 12 kết quả thuận lợi cho biến cố </a:t>
                </a:r>
                <a14:m>
                  <m:oMath xmlns:m="http://schemas.openxmlformats.org/officeDocument/2006/math">
                    <m:r>
                      <a:rPr lang="vi-VN" sz="4000" i="1">
                        <a:solidFill>
                          <a:prstClr val="black"/>
                        </a:solidFill>
                        <a:ea typeface="Calibri" panose="020F0502020204030204" pitchFamily="34" charset="0"/>
                        <a:cs typeface="Times New Roman" panose="02020603050405020304" pitchFamily="18" charset="0"/>
                      </a:rPr>
                      <m:t>𝐹</m:t>
                    </m:r>
                  </m:oMath>
                </a14:m>
                <a:r>
                  <a:rPr lang="vi-VN" sz="4000">
                    <a:solidFill>
                      <a:prstClr val="black"/>
                    </a:solidFill>
                    <a:ea typeface="Calibri" panose="020F0502020204030204" pitchFamily="34" charset="0"/>
                    <a:cs typeface="Arial" panose="020B0604020202020204" pitchFamily="34" charset="0"/>
                  </a:rPr>
                  <a:t>.</a:t>
                </a:r>
                <a:endParaRPr lang="en-US" sz="4000">
                  <a:solidFill>
                    <a:prstClr val="black"/>
                  </a:solidFill>
                  <a:ea typeface="Arial" panose="020B0604020202020204" pitchFamily="34" charset="0"/>
                  <a:cs typeface="Arial" panose="020B0604020202020204" pitchFamily="34" charset="0"/>
                </a:endParaRPr>
              </a:p>
              <a:p>
                <a:pPr lvl="0" algn="just">
                  <a:lnSpc>
                    <a:spcPct val="150000"/>
                  </a:lnSpc>
                  <a:defRPr/>
                </a:pPr>
                <a:r>
                  <a:rPr lang="vi-VN" sz="4000">
                    <a:solidFill>
                      <a:prstClr val="black"/>
                    </a:solidFill>
                    <a:ea typeface="Calibri" panose="020F0502020204030204" pitchFamily="34" charset="0"/>
                    <a:cs typeface="Arial" panose="020B0604020202020204" pitchFamily="34" charset="0"/>
                  </a:rPr>
                  <a:t>Do đó </a:t>
                </a:r>
                <a:endParaRPr lang="en-US" sz="4000" smtClean="0">
                  <a:solidFill>
                    <a:prstClr val="black"/>
                  </a:solidFill>
                  <a:ea typeface="Calibri" panose="020F0502020204030204" pitchFamily="34" charset="0"/>
                  <a:cs typeface="Arial" panose="020B0604020202020204" pitchFamily="34" charset="0"/>
                </a:endParaRPr>
              </a:p>
              <a:p>
                <a:pPr lvl="0" algn="just">
                  <a:lnSpc>
                    <a:spcPct val="150000"/>
                  </a:lnSpc>
                  <a:defRPr/>
                </a:pPr>
                <a14:m>
                  <m:oMathPara xmlns:m="http://schemas.openxmlformats.org/officeDocument/2006/math">
                    <m:oMathParaPr>
                      <m:jc m:val="centerGroup"/>
                    </m:oMathParaPr>
                    <m:oMath xmlns:m="http://schemas.openxmlformats.org/officeDocument/2006/math">
                      <m:r>
                        <a:rPr lang="vi-VN" sz="4000" i="1">
                          <a:solidFill>
                            <a:prstClr val="black"/>
                          </a:solidFill>
                          <a:ea typeface="Calibri" panose="020F0502020204030204" pitchFamily="34" charset="0"/>
                          <a:cs typeface="Times New Roman" panose="02020603050405020304" pitchFamily="18" charset="0"/>
                        </a:rPr>
                        <m:t>𝑃</m:t>
                      </m:r>
                      <m:d>
                        <m:dPr>
                          <m:ctrlPr>
                            <a:rPr lang="en-US" sz="4000" i="1">
                              <a:solidFill>
                                <a:prstClr val="black"/>
                              </a:solidFill>
                              <a:ea typeface="Calibri" panose="020F0502020204030204" pitchFamily="34" charset="0"/>
                              <a:cs typeface="Times New Roman" panose="02020603050405020304" pitchFamily="18" charset="0"/>
                            </a:rPr>
                          </m:ctrlPr>
                        </m:dPr>
                        <m:e>
                          <m:r>
                            <a:rPr lang="vi-VN" sz="4000" i="1">
                              <a:solidFill>
                                <a:prstClr val="black"/>
                              </a:solidFill>
                              <a:ea typeface="Calibri" panose="020F0502020204030204" pitchFamily="34" charset="0"/>
                              <a:cs typeface="Times New Roman" panose="02020603050405020304" pitchFamily="18" charset="0"/>
                            </a:rPr>
                            <m:t>𝐹</m:t>
                          </m:r>
                        </m:e>
                      </m:d>
                      <m:r>
                        <a:rPr lang="vi-VN" sz="4000" i="1">
                          <a:solidFill>
                            <a:prstClr val="black"/>
                          </a:solidFill>
                          <a:ea typeface="Calibri" panose="020F0502020204030204" pitchFamily="34" charset="0"/>
                          <a:cs typeface="Times New Roman" panose="02020603050405020304" pitchFamily="18" charset="0"/>
                        </a:rPr>
                        <m:t>=</m:t>
                      </m:r>
                      <m:f>
                        <m:fPr>
                          <m:ctrlPr>
                            <a:rPr lang="en-US" sz="4000" i="1">
                              <a:solidFill>
                                <a:prstClr val="black"/>
                              </a:solidFill>
                              <a:ea typeface="Calibri" panose="020F0502020204030204" pitchFamily="34" charset="0"/>
                              <a:cs typeface="Times New Roman" panose="02020603050405020304" pitchFamily="18" charset="0"/>
                            </a:rPr>
                          </m:ctrlPr>
                        </m:fPr>
                        <m:num>
                          <m:r>
                            <a:rPr lang="vi-VN" sz="4000" i="1">
                              <a:solidFill>
                                <a:prstClr val="black"/>
                              </a:solidFill>
                              <a:ea typeface="Calibri" panose="020F0502020204030204" pitchFamily="34" charset="0"/>
                              <a:cs typeface="Times New Roman" panose="02020603050405020304" pitchFamily="18" charset="0"/>
                            </a:rPr>
                            <m:t>12</m:t>
                          </m:r>
                        </m:num>
                        <m:den>
                          <m:r>
                            <a:rPr lang="vi-VN" sz="4000" i="1">
                              <a:solidFill>
                                <a:prstClr val="black"/>
                              </a:solidFill>
                              <a:ea typeface="Calibri" panose="020F0502020204030204" pitchFamily="34" charset="0"/>
                              <a:cs typeface="Times New Roman" panose="02020603050405020304" pitchFamily="18" charset="0"/>
                            </a:rPr>
                            <m:t>20</m:t>
                          </m:r>
                        </m:den>
                      </m:f>
                      <m:r>
                        <a:rPr lang="vi-VN" sz="4000" i="1">
                          <a:solidFill>
                            <a:prstClr val="black"/>
                          </a:solidFill>
                          <a:ea typeface="Calibri" panose="020F0502020204030204" pitchFamily="34" charset="0"/>
                          <a:cs typeface="Times New Roman" panose="02020603050405020304" pitchFamily="18" charset="0"/>
                        </a:rPr>
                        <m:t>=</m:t>
                      </m:r>
                      <m:f>
                        <m:fPr>
                          <m:ctrlPr>
                            <a:rPr lang="en-US" sz="4000" i="1">
                              <a:solidFill>
                                <a:prstClr val="black"/>
                              </a:solidFill>
                              <a:ea typeface="Calibri" panose="020F0502020204030204" pitchFamily="34" charset="0"/>
                              <a:cs typeface="Times New Roman" panose="02020603050405020304" pitchFamily="18" charset="0"/>
                            </a:rPr>
                          </m:ctrlPr>
                        </m:fPr>
                        <m:num>
                          <m:r>
                            <a:rPr lang="vi-VN" sz="4000" i="1">
                              <a:solidFill>
                                <a:prstClr val="black"/>
                              </a:solidFill>
                              <a:ea typeface="Calibri" panose="020F0502020204030204" pitchFamily="34" charset="0"/>
                              <a:cs typeface="Times New Roman" panose="02020603050405020304" pitchFamily="18" charset="0"/>
                            </a:rPr>
                            <m:t>3</m:t>
                          </m:r>
                        </m:num>
                        <m:den>
                          <m:r>
                            <a:rPr lang="vi-VN" sz="4000" i="1">
                              <a:solidFill>
                                <a:prstClr val="black"/>
                              </a:solidFill>
                              <a:ea typeface="Calibri" panose="020F0502020204030204" pitchFamily="34" charset="0"/>
                              <a:cs typeface="Times New Roman" panose="02020603050405020304" pitchFamily="18" charset="0"/>
                            </a:rPr>
                            <m:t>5</m:t>
                          </m:r>
                        </m:den>
                      </m:f>
                    </m:oMath>
                  </m:oMathPara>
                </a14:m>
                <a:endParaRPr lang="en-US" sz="4000">
                  <a:solidFill>
                    <a:prstClr val="black"/>
                  </a:solidFill>
                  <a:ea typeface="Arial" panose="020B060402020202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1676399" y="1866900"/>
                <a:ext cx="14935200" cy="7367017"/>
              </a:xfrm>
              <a:prstGeom prst="rect">
                <a:avLst/>
              </a:prstGeom>
              <a:blipFill>
                <a:blip r:embed="rId12"/>
                <a:stretch>
                  <a:fillRect l="-1429" r="-1429"/>
                </a:stretch>
              </a:blipFill>
            </p:spPr>
            <p:txBody>
              <a:bodyPr/>
              <a:lstStyle/>
              <a:p>
                <a:r>
                  <a:rPr lang="en-US">
                    <a:noFill/>
                  </a:rPr>
                  <a:t> </a:t>
                </a:r>
              </a:p>
            </p:txBody>
          </p:sp>
        </mc:Fallback>
      </mc:AlternateContent>
    </p:spTree>
    <p:extLst>
      <p:ext uri="{BB962C8B-B14F-4D97-AF65-F5344CB8AC3E}">
        <p14:creationId xmlns:p14="http://schemas.microsoft.com/office/powerpoint/2010/main" val="11166809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down)">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left)">
                                      <p:cBhvr>
                                        <p:cTn id="22" dur="500"/>
                                        <p:tgtEl>
                                          <p:spTgt spid="10">
                                            <p:txEl>
                                              <p:pRg st="3" end="3"/>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Effect transition="in" filter="wipe(left)">
                                      <p:cBhvr>
                                        <p:cTn id="25"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sp>
        <p:nvSpPr>
          <p:cNvPr id="11" name="Freeform 11"/>
          <p:cNvSpPr/>
          <p:nvPr/>
        </p:nvSpPr>
        <p:spPr>
          <a:xfrm rot="-5107797">
            <a:off x="13135496" y="4953047"/>
            <a:ext cx="8541042" cy="5149524"/>
          </a:xfrm>
          <a:custGeom>
            <a:avLst/>
            <a:gdLst/>
            <a:ahLst/>
            <a:cxnLst/>
            <a:rect l="l" t="t" r="r" b="b"/>
            <a:pathLst>
              <a:path w="11487752" h="8020540">
                <a:moveTo>
                  <a:pt x="0" y="0"/>
                </a:moveTo>
                <a:lnTo>
                  <a:pt x="11487752" y="0"/>
                </a:lnTo>
                <a:lnTo>
                  <a:pt x="11487752" y="8020540"/>
                </a:lnTo>
                <a:lnTo>
                  <a:pt x="0" y="8020540"/>
                </a:lnTo>
                <a:lnTo>
                  <a:pt x="0" y="0"/>
                </a:lnTo>
                <a:close/>
              </a:path>
            </a:pathLst>
          </a:custGeom>
          <a:blipFill>
            <a:blip r:embed="rId2">
              <a:alphaModFix amt="15000"/>
              <a:extLst>
                <a:ext uri="{96DAC541-7B7A-43D3-8B79-37D633B846F1}">
                  <asvg:svgBlip xmlns:asvg="http://schemas.microsoft.com/office/drawing/2016/SVG/main" xmlns="" r:embed="rId3"/>
                </a:ext>
              </a:extLst>
            </a:blip>
            <a:stretch>
              <a:fillRect/>
            </a:stretch>
          </a:blipFill>
        </p:spPr>
      </p:sp>
      <p:sp>
        <p:nvSpPr>
          <p:cNvPr id="12" name="Freeform 12"/>
          <p:cNvSpPr/>
          <p:nvPr/>
        </p:nvSpPr>
        <p:spPr>
          <a:xfrm rot="12587178" flipH="1" flipV="1">
            <a:off x="-948358" y="-1017434"/>
            <a:ext cx="1896716" cy="3500651"/>
          </a:xfrm>
          <a:custGeom>
            <a:avLst/>
            <a:gdLst/>
            <a:ahLst/>
            <a:cxnLst/>
            <a:rect l="l" t="t" r="r" b="b"/>
            <a:pathLst>
              <a:path w="1896716" h="3500651">
                <a:moveTo>
                  <a:pt x="1896716" y="3500651"/>
                </a:moveTo>
                <a:lnTo>
                  <a:pt x="0" y="3500651"/>
                </a:lnTo>
                <a:lnTo>
                  <a:pt x="0" y="0"/>
                </a:lnTo>
                <a:lnTo>
                  <a:pt x="1896716" y="0"/>
                </a:lnTo>
                <a:lnTo>
                  <a:pt x="1896716" y="3500651"/>
                </a:lnTo>
                <a:close/>
              </a:path>
            </a:pathLst>
          </a:custGeom>
          <a:blipFill>
            <a:blip r:embed="rId4">
              <a:extLst>
                <a:ext uri="{96DAC541-7B7A-43D3-8B79-37D633B846F1}">
                  <asvg:svgBlip xmlns:asvg="http://schemas.microsoft.com/office/drawing/2016/SVG/main" xmlns="" r:embed="rId7"/>
                </a:ext>
              </a:extLst>
            </a:blip>
            <a:stretch>
              <a:fillRect/>
            </a:stretch>
          </a:blipFill>
        </p:spPr>
      </p:sp>
      <mc:AlternateContent xmlns:mc="http://schemas.openxmlformats.org/markup-compatibility/2006">
        <mc:Choice xmlns:a14="http://schemas.microsoft.com/office/drawing/2010/main" Requires="a14">
          <p:sp>
            <p:nvSpPr>
              <p:cNvPr id="15" name="Rectangle 14"/>
              <p:cNvSpPr/>
              <p:nvPr/>
            </p:nvSpPr>
            <p:spPr>
              <a:xfrm>
                <a:off x="489858" y="1896487"/>
                <a:ext cx="17221168" cy="7971413"/>
              </a:xfrm>
              <a:prstGeom prst="rect">
                <a:avLst/>
              </a:prstGeom>
            </p:spPr>
            <p:txBody>
              <a:bodyPr wrap="square">
                <a:spAutoFit/>
              </a:bodyPr>
              <a:lstStyle/>
              <a:p>
                <a:pPr algn="just">
                  <a:lnSpc>
                    <a:spcPct val="160000"/>
                  </a:lnSpc>
                </a:pPr>
                <a:r>
                  <a:rPr lang="vi-VN" sz="4000">
                    <a:solidFill>
                      <a:schemeClr val="bg1"/>
                    </a:solidFill>
                  </a:rPr>
                  <a:t>Một túi đựng các viên kẹo giống hệt nhau, chỉ khác màu, trong đó có 5 viên kẹo màu đen, 3 viên kẹo màu đỏ, 7 viên kẹo màu trắng. Lấy ngẫu nhiên một viên kẹo trong </a:t>
                </a:r>
                <a:r>
                  <a:rPr lang="vi-VN" sz="4000">
                    <a:solidFill>
                      <a:schemeClr val="bg1"/>
                    </a:solidFill>
                  </a:rPr>
                  <a:t>túi</a:t>
                </a:r>
                <a:r>
                  <a:rPr lang="vi-VN" sz="4000" smtClean="0">
                    <a:solidFill>
                      <a:schemeClr val="bg1"/>
                    </a:solidFill>
                  </a:rPr>
                  <a:t>.</a:t>
                </a:r>
                <a:endParaRPr lang="en-US" sz="4000" smtClean="0">
                  <a:solidFill>
                    <a:schemeClr val="bg1"/>
                  </a:solidFill>
                </a:endParaRPr>
              </a:p>
              <a:p>
                <a:pPr algn="just">
                  <a:lnSpc>
                    <a:spcPct val="160000"/>
                  </a:lnSpc>
                </a:pPr>
                <a:r>
                  <a:rPr lang="vi-VN" sz="4000">
                    <a:solidFill>
                      <a:schemeClr val="bg1"/>
                    </a:solidFill>
                  </a:rPr>
                  <a:t>Tính xác suất của các biến cố </a:t>
                </a:r>
                <a:r>
                  <a:rPr lang="vi-VN" sz="4000">
                    <a:solidFill>
                      <a:schemeClr val="bg1"/>
                    </a:solidFill>
                  </a:rPr>
                  <a:t>sau</a:t>
                </a:r>
                <a:r>
                  <a:rPr lang="vi-VN" sz="4000" smtClean="0">
                    <a:solidFill>
                      <a:schemeClr val="bg1"/>
                    </a:solidFill>
                  </a:rPr>
                  <a:t>:</a:t>
                </a:r>
                <a:endParaRPr lang="vi-VN" sz="4000">
                  <a:solidFill>
                    <a:schemeClr val="bg1"/>
                  </a:solidFill>
                </a:endParaRPr>
              </a:p>
              <a:p>
                <a:pPr algn="just">
                  <a:lnSpc>
                    <a:spcPct val="160000"/>
                  </a:lnSpc>
                </a:pPr>
                <a:r>
                  <a:rPr lang="vi-VN" sz="4000">
                    <a:solidFill>
                      <a:schemeClr val="bg1"/>
                    </a:solidFill>
                  </a:rPr>
                  <a:t>a) </a:t>
                </a:r>
                <a14:m>
                  <m:oMath xmlns:m="http://schemas.openxmlformats.org/officeDocument/2006/math">
                    <m:r>
                      <a:rPr lang="vi-VN" sz="4000" i="1" smtClean="0">
                        <a:solidFill>
                          <a:schemeClr val="bg1"/>
                        </a:solidFill>
                        <a:latin typeface="Cambria Math" panose="02040503050406030204" pitchFamily="18" charset="0"/>
                      </a:rPr>
                      <m:t>𝐸</m:t>
                    </m:r>
                  </m:oMath>
                </a14:m>
                <a:r>
                  <a:rPr lang="vi-VN" sz="4000">
                    <a:solidFill>
                      <a:schemeClr val="bg1"/>
                    </a:solidFill>
                  </a:rPr>
                  <a:t>: </a:t>
                </a:r>
                <a:r>
                  <a:rPr lang="en-US" sz="4000" smtClean="0">
                    <a:solidFill>
                      <a:schemeClr val="bg1"/>
                    </a:solidFill>
                    <a:latin typeface="Arial" panose="020B0604020202020204" pitchFamily="34" charset="0"/>
                    <a:cs typeface="Arial" panose="020B0604020202020204" pitchFamily="34" charset="0"/>
                  </a:rPr>
                  <a:t>“</a:t>
                </a:r>
                <a:r>
                  <a:rPr lang="vi-VN" sz="4000" smtClean="0">
                    <a:solidFill>
                      <a:schemeClr val="bg1"/>
                    </a:solidFill>
                  </a:rPr>
                  <a:t>Lấy </a:t>
                </a:r>
                <a:r>
                  <a:rPr lang="vi-VN" sz="4000">
                    <a:solidFill>
                      <a:schemeClr val="bg1"/>
                    </a:solidFill>
                  </a:rPr>
                  <a:t>được viên kẹo </a:t>
                </a:r>
                <a:r>
                  <a:rPr lang="vi-VN" sz="4000">
                    <a:solidFill>
                      <a:schemeClr val="bg1"/>
                    </a:solidFill>
                  </a:rPr>
                  <a:t>màu </a:t>
                </a:r>
                <a:r>
                  <a:rPr lang="vi-VN" sz="4000" smtClean="0">
                    <a:solidFill>
                      <a:schemeClr val="bg1"/>
                    </a:solidFill>
                  </a:rPr>
                  <a:t>đen</a:t>
                </a:r>
                <a:r>
                  <a:rPr lang="en-US" sz="4000" smtClean="0">
                    <a:solidFill>
                      <a:schemeClr val="bg1"/>
                    </a:solidFill>
                    <a:latin typeface="Arial" panose="020B0604020202020204" pitchFamily="34" charset="0"/>
                    <a:cs typeface="Arial" panose="020B0604020202020204" pitchFamily="34" charset="0"/>
                  </a:rPr>
                  <a:t>”</a:t>
                </a:r>
                <a:r>
                  <a:rPr lang="vi-VN" sz="4000" smtClean="0">
                    <a:solidFill>
                      <a:schemeClr val="bg1"/>
                    </a:solidFill>
                  </a:rPr>
                  <a:t>;</a:t>
                </a:r>
                <a:endParaRPr lang="vi-VN" sz="4000">
                  <a:solidFill>
                    <a:schemeClr val="bg1"/>
                  </a:solidFill>
                </a:endParaRPr>
              </a:p>
              <a:p>
                <a:pPr algn="just">
                  <a:lnSpc>
                    <a:spcPct val="160000"/>
                  </a:lnSpc>
                </a:pPr>
                <a:r>
                  <a:rPr lang="vi-VN" sz="4000">
                    <a:solidFill>
                      <a:schemeClr val="bg1"/>
                    </a:solidFill>
                  </a:rPr>
                  <a:t>b) </a:t>
                </a:r>
                <a14:m>
                  <m:oMath xmlns:m="http://schemas.openxmlformats.org/officeDocument/2006/math">
                    <m:r>
                      <a:rPr lang="vi-VN" sz="4000" i="1" smtClean="0">
                        <a:solidFill>
                          <a:schemeClr val="bg1"/>
                        </a:solidFill>
                        <a:latin typeface="Cambria Math" panose="02040503050406030204" pitchFamily="18" charset="0"/>
                      </a:rPr>
                      <m:t>𝐹</m:t>
                    </m:r>
                  </m:oMath>
                </a14:m>
                <a:r>
                  <a:rPr lang="vi-VN" sz="4000">
                    <a:solidFill>
                      <a:schemeClr val="bg1"/>
                    </a:solidFill>
                  </a:rPr>
                  <a:t>: </a:t>
                </a:r>
                <a:r>
                  <a:rPr lang="en-US" sz="4000" smtClean="0">
                    <a:solidFill>
                      <a:schemeClr val="bg1"/>
                    </a:solidFill>
                    <a:latin typeface="Arial" panose="020B0604020202020204" pitchFamily="34" charset="0"/>
                    <a:cs typeface="Arial" panose="020B0604020202020204" pitchFamily="34" charset="0"/>
                  </a:rPr>
                  <a:t>“</a:t>
                </a:r>
                <a:r>
                  <a:rPr lang="vi-VN" sz="4000" smtClean="0">
                    <a:solidFill>
                      <a:schemeClr val="bg1"/>
                    </a:solidFill>
                  </a:rPr>
                  <a:t>Lấy </a:t>
                </a:r>
                <a:r>
                  <a:rPr lang="vi-VN" sz="4000">
                    <a:solidFill>
                      <a:schemeClr val="bg1"/>
                    </a:solidFill>
                  </a:rPr>
                  <a:t>được viên kẹo màu đen hoặc </a:t>
                </a:r>
                <a:r>
                  <a:rPr lang="vi-VN" sz="4000">
                    <a:solidFill>
                      <a:schemeClr val="bg1"/>
                    </a:solidFill>
                  </a:rPr>
                  <a:t>màu </a:t>
                </a:r>
                <a:r>
                  <a:rPr lang="vi-VN" sz="4000" smtClean="0">
                    <a:solidFill>
                      <a:schemeClr val="bg1"/>
                    </a:solidFill>
                  </a:rPr>
                  <a:t>đỏ</a:t>
                </a:r>
                <a:r>
                  <a:rPr lang="en-US" sz="4000" smtClean="0">
                    <a:solidFill>
                      <a:schemeClr val="bg1"/>
                    </a:solidFill>
                    <a:latin typeface="Arial" panose="020B0604020202020204" pitchFamily="34" charset="0"/>
                    <a:cs typeface="Arial" panose="020B0604020202020204" pitchFamily="34" charset="0"/>
                  </a:rPr>
                  <a:t>”</a:t>
                </a:r>
                <a:r>
                  <a:rPr lang="vi-VN" sz="4000" smtClean="0">
                    <a:solidFill>
                      <a:schemeClr val="bg1"/>
                    </a:solidFill>
                  </a:rPr>
                  <a:t>;</a:t>
                </a:r>
                <a:endParaRPr lang="vi-VN" sz="4000">
                  <a:solidFill>
                    <a:schemeClr val="bg1"/>
                  </a:solidFill>
                </a:endParaRPr>
              </a:p>
              <a:p>
                <a:pPr algn="just">
                  <a:lnSpc>
                    <a:spcPct val="160000"/>
                  </a:lnSpc>
                </a:pPr>
                <a:r>
                  <a:rPr lang="vi-VN" sz="4000">
                    <a:solidFill>
                      <a:schemeClr val="bg1"/>
                    </a:solidFill>
                  </a:rPr>
                  <a:t>c) </a:t>
                </a:r>
                <a14:m>
                  <m:oMath xmlns:m="http://schemas.openxmlformats.org/officeDocument/2006/math">
                    <m:r>
                      <a:rPr lang="vi-VN" sz="4000" i="1" smtClean="0">
                        <a:solidFill>
                          <a:schemeClr val="bg1"/>
                        </a:solidFill>
                        <a:latin typeface="Cambria Math" panose="02040503050406030204" pitchFamily="18" charset="0"/>
                      </a:rPr>
                      <m:t>𝐺</m:t>
                    </m:r>
                  </m:oMath>
                </a14:m>
                <a:r>
                  <a:rPr lang="vi-VN" sz="4000">
                    <a:solidFill>
                      <a:schemeClr val="bg1"/>
                    </a:solidFill>
                  </a:rPr>
                  <a:t>: </a:t>
                </a:r>
                <a:r>
                  <a:rPr lang="en-US" sz="4000" smtClean="0">
                    <a:solidFill>
                      <a:schemeClr val="bg1"/>
                    </a:solidFill>
                    <a:latin typeface="Arial" panose="020B0604020202020204" pitchFamily="34" charset="0"/>
                    <a:cs typeface="Arial" panose="020B0604020202020204" pitchFamily="34" charset="0"/>
                  </a:rPr>
                  <a:t>“</a:t>
                </a:r>
                <a:r>
                  <a:rPr lang="vi-VN" sz="4000" smtClean="0">
                    <a:solidFill>
                      <a:schemeClr val="bg1"/>
                    </a:solidFill>
                  </a:rPr>
                  <a:t>Lấy </a:t>
                </a:r>
                <a:r>
                  <a:rPr lang="vi-VN" sz="4000">
                    <a:solidFill>
                      <a:schemeClr val="bg1"/>
                    </a:solidFill>
                  </a:rPr>
                  <a:t>được viên kẹo </a:t>
                </a:r>
                <a:r>
                  <a:rPr lang="vi-VN" sz="4000">
                    <a:solidFill>
                      <a:schemeClr val="bg1"/>
                    </a:solidFill>
                  </a:rPr>
                  <a:t>màu </a:t>
                </a:r>
                <a:r>
                  <a:rPr lang="vi-VN" sz="4000" smtClean="0">
                    <a:solidFill>
                      <a:schemeClr val="bg1"/>
                    </a:solidFill>
                  </a:rPr>
                  <a:t>trắng</a:t>
                </a:r>
                <a:r>
                  <a:rPr lang="en-US" sz="4000" smtClean="0">
                    <a:solidFill>
                      <a:schemeClr val="bg1"/>
                    </a:solidFill>
                    <a:latin typeface="Arial" panose="020B0604020202020204" pitchFamily="34" charset="0"/>
                    <a:cs typeface="Arial" panose="020B0604020202020204" pitchFamily="34" charset="0"/>
                  </a:rPr>
                  <a:t>”</a:t>
                </a:r>
                <a:r>
                  <a:rPr lang="vi-VN" sz="4000" smtClean="0">
                    <a:solidFill>
                      <a:schemeClr val="bg1"/>
                    </a:solidFill>
                  </a:rPr>
                  <a:t>;</a:t>
                </a:r>
                <a:endParaRPr lang="en-US" sz="4000" smtClean="0">
                  <a:solidFill>
                    <a:schemeClr val="bg1"/>
                  </a:solidFill>
                </a:endParaRPr>
              </a:p>
              <a:p>
                <a:pPr algn="just">
                  <a:lnSpc>
                    <a:spcPct val="160000"/>
                  </a:lnSpc>
                </a:pPr>
                <a:r>
                  <a:rPr lang="vi-VN" sz="4000">
                    <a:solidFill>
                      <a:schemeClr val="bg1"/>
                    </a:solidFill>
                  </a:rPr>
                  <a:t>d) </a:t>
                </a:r>
                <a14:m>
                  <m:oMath xmlns:m="http://schemas.openxmlformats.org/officeDocument/2006/math">
                    <m:r>
                      <a:rPr lang="vi-VN" sz="4000" i="1" smtClean="0">
                        <a:solidFill>
                          <a:schemeClr val="bg1"/>
                        </a:solidFill>
                        <a:latin typeface="Cambria Math" panose="02040503050406030204" pitchFamily="18" charset="0"/>
                      </a:rPr>
                      <m:t>𝐻</m:t>
                    </m:r>
                  </m:oMath>
                </a14:m>
                <a:r>
                  <a:rPr lang="vi-VN" sz="4000">
                    <a:solidFill>
                      <a:schemeClr val="bg1"/>
                    </a:solidFill>
                  </a:rPr>
                  <a:t>: </a:t>
                </a:r>
                <a:r>
                  <a:rPr lang="en-US" sz="4000" smtClean="0">
                    <a:solidFill>
                      <a:schemeClr val="bg1"/>
                    </a:solidFill>
                    <a:latin typeface="Arial" panose="020B0604020202020204" pitchFamily="34" charset="0"/>
                    <a:cs typeface="Arial" panose="020B0604020202020204" pitchFamily="34" charset="0"/>
                  </a:rPr>
                  <a:t>“</a:t>
                </a:r>
                <a:r>
                  <a:rPr lang="vi-VN" sz="4000" smtClean="0">
                    <a:solidFill>
                      <a:schemeClr val="bg1"/>
                    </a:solidFill>
                  </a:rPr>
                  <a:t>Không </a:t>
                </a:r>
                <a:r>
                  <a:rPr lang="vi-VN" sz="4000">
                    <a:solidFill>
                      <a:schemeClr val="bg1"/>
                    </a:solidFill>
                  </a:rPr>
                  <a:t>lấy được viên kẹo </a:t>
                </a:r>
                <a:r>
                  <a:rPr lang="vi-VN" sz="4000">
                    <a:solidFill>
                      <a:schemeClr val="bg1"/>
                    </a:solidFill>
                  </a:rPr>
                  <a:t>màu </a:t>
                </a:r>
                <a:r>
                  <a:rPr lang="vi-VN" sz="4000" smtClean="0">
                    <a:solidFill>
                      <a:schemeClr val="bg1"/>
                    </a:solidFill>
                  </a:rPr>
                  <a:t>đỏ</a:t>
                </a:r>
                <a:r>
                  <a:rPr lang="en-US" sz="4000" smtClean="0">
                    <a:solidFill>
                      <a:schemeClr val="bg1"/>
                    </a:solidFill>
                    <a:latin typeface="Arial" panose="020B0604020202020204" pitchFamily="34" charset="0"/>
                    <a:cs typeface="Arial" panose="020B0604020202020204" pitchFamily="34" charset="0"/>
                  </a:rPr>
                  <a:t>”</a:t>
                </a:r>
                <a:r>
                  <a:rPr lang="vi-VN" sz="4000" smtClean="0">
                    <a:solidFill>
                      <a:schemeClr val="bg1"/>
                    </a:solidFill>
                  </a:rPr>
                  <a:t>.</a:t>
                </a:r>
                <a:endParaRPr lang="en-US" sz="4000" smtClean="0">
                  <a:solidFill>
                    <a:schemeClr val="bg1"/>
                  </a:solidFill>
                </a:endParaRPr>
              </a:p>
            </p:txBody>
          </p:sp>
        </mc:Choice>
        <mc:Fallback>
          <p:sp>
            <p:nvSpPr>
              <p:cNvPr id="15" name="Rectangle 14"/>
              <p:cNvSpPr>
                <a:spLocks noRot="1" noChangeAspect="1" noMove="1" noResize="1" noEditPoints="1" noAdjustHandles="1" noChangeArrowheads="1" noChangeShapeType="1" noTextEdit="1"/>
              </p:cNvSpPr>
              <p:nvPr/>
            </p:nvSpPr>
            <p:spPr>
              <a:xfrm>
                <a:off x="489858" y="1896487"/>
                <a:ext cx="17221168" cy="7971413"/>
              </a:xfrm>
              <a:prstGeom prst="rect">
                <a:avLst/>
              </a:prstGeom>
              <a:blipFill>
                <a:blip r:embed="rId8"/>
                <a:stretch>
                  <a:fillRect l="-1239" r="-1274" b="-688"/>
                </a:stretch>
              </a:blipFill>
            </p:spPr>
            <p:txBody>
              <a:bodyPr/>
              <a:lstStyle/>
              <a:p>
                <a:r>
                  <a:rPr lang="en-US">
                    <a:noFill/>
                  </a:rPr>
                  <a:t> </a:t>
                </a:r>
              </a:p>
            </p:txBody>
          </p:sp>
        </mc:Fallback>
      </mc:AlternateContent>
      <p:sp>
        <p:nvSpPr>
          <p:cNvPr id="16" name="Google Shape;3331;p61"/>
          <p:cNvSpPr txBox="1"/>
          <p:nvPr/>
        </p:nvSpPr>
        <p:spPr>
          <a:xfrm flipH="1">
            <a:off x="6324584" y="602620"/>
            <a:ext cx="5334000" cy="95948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8.5 </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 </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tr.66</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endParaRPr kumimoji="0" lang="en-US" sz="39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17" name="Picture 16"/>
          <p:cNvPicPr>
            <a:picLocks noChangeAspect="1"/>
          </p:cNvPicPr>
          <p:nvPr/>
        </p:nvPicPr>
        <p:blipFill>
          <a:blip r:embed="rId9"/>
          <a:stretch>
            <a:fillRect/>
          </a:stretch>
        </p:blipFill>
        <p:spPr>
          <a:xfrm>
            <a:off x="16017354" y="8011886"/>
            <a:ext cx="1682786" cy="185601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sp>
        <p:nvSpPr>
          <p:cNvPr id="11" name="Freeform 11"/>
          <p:cNvSpPr/>
          <p:nvPr/>
        </p:nvSpPr>
        <p:spPr>
          <a:xfrm rot="-5107797">
            <a:off x="13429618" y="6204228"/>
            <a:ext cx="8541042" cy="5149524"/>
          </a:xfrm>
          <a:custGeom>
            <a:avLst/>
            <a:gdLst/>
            <a:ahLst/>
            <a:cxnLst/>
            <a:rect l="l" t="t" r="r" b="b"/>
            <a:pathLst>
              <a:path w="11487752" h="8020540">
                <a:moveTo>
                  <a:pt x="0" y="0"/>
                </a:moveTo>
                <a:lnTo>
                  <a:pt x="11487752" y="0"/>
                </a:lnTo>
                <a:lnTo>
                  <a:pt x="11487752" y="8020540"/>
                </a:lnTo>
                <a:lnTo>
                  <a:pt x="0" y="8020540"/>
                </a:lnTo>
                <a:lnTo>
                  <a:pt x="0" y="0"/>
                </a:lnTo>
                <a:close/>
              </a:path>
            </a:pathLst>
          </a:custGeom>
          <a:blipFill>
            <a:blip r:embed="rId2">
              <a:alphaModFix amt="15000"/>
              <a:extLst>
                <a:ext uri="{96DAC541-7B7A-43D3-8B79-37D633B846F1}">
                  <asvg:svgBlip xmlns:asvg="http://schemas.microsoft.com/office/drawing/2016/SVG/main" xmlns="" r:embed="rId3"/>
                </a:ext>
              </a:extLst>
            </a:blip>
            <a:stretch>
              <a:fillRect/>
            </a:stretch>
          </a:blipFill>
        </p:spPr>
      </p:sp>
      <p:sp>
        <p:nvSpPr>
          <p:cNvPr id="12" name="Freeform 12"/>
          <p:cNvSpPr/>
          <p:nvPr/>
        </p:nvSpPr>
        <p:spPr>
          <a:xfrm rot="12587178" flipH="1" flipV="1">
            <a:off x="-948358" y="-1017434"/>
            <a:ext cx="1896716" cy="3500651"/>
          </a:xfrm>
          <a:custGeom>
            <a:avLst/>
            <a:gdLst/>
            <a:ahLst/>
            <a:cxnLst/>
            <a:rect l="l" t="t" r="r" b="b"/>
            <a:pathLst>
              <a:path w="1896716" h="3500651">
                <a:moveTo>
                  <a:pt x="1896716" y="3500651"/>
                </a:moveTo>
                <a:lnTo>
                  <a:pt x="0" y="3500651"/>
                </a:lnTo>
                <a:lnTo>
                  <a:pt x="0" y="0"/>
                </a:lnTo>
                <a:lnTo>
                  <a:pt x="1896716" y="0"/>
                </a:lnTo>
                <a:lnTo>
                  <a:pt x="1896716" y="3500651"/>
                </a:lnTo>
                <a:close/>
              </a:path>
            </a:pathLst>
          </a:custGeom>
          <a:blipFill>
            <a:blip r:embed="rId4">
              <a:extLst>
                <a:ext uri="{96DAC541-7B7A-43D3-8B79-37D633B846F1}">
                  <asvg:svgBlip xmlns:asvg="http://schemas.microsoft.com/office/drawing/2016/SVG/main" xmlns="" r:embed="rId7"/>
                </a:ext>
              </a:extLst>
            </a:blip>
            <a:stretch>
              <a:fillRect/>
            </a:stretch>
          </a:blipFill>
        </p:spPr>
      </p:sp>
      <p:pic>
        <p:nvPicPr>
          <p:cNvPr id="17" name="Picture 16"/>
          <p:cNvPicPr>
            <a:picLocks noChangeAspect="1"/>
          </p:cNvPicPr>
          <p:nvPr/>
        </p:nvPicPr>
        <p:blipFill>
          <a:blip r:embed="rId8"/>
          <a:stretch>
            <a:fillRect/>
          </a:stretch>
        </p:blipFill>
        <p:spPr>
          <a:xfrm>
            <a:off x="16017354" y="8011886"/>
            <a:ext cx="1682786" cy="1856014"/>
          </a:xfrm>
          <a:prstGeom prst="rect">
            <a:avLst/>
          </a:prstGeom>
        </p:spPr>
      </p:pic>
      <p:sp>
        <p:nvSpPr>
          <p:cNvPr id="7" name="Rectangle 6"/>
          <p:cNvSpPr/>
          <p:nvPr/>
        </p:nvSpPr>
        <p:spPr>
          <a:xfrm>
            <a:off x="8566757" y="549414"/>
            <a:ext cx="1154483" cy="707886"/>
          </a:xfrm>
          <a:prstGeom prst="rect">
            <a:avLst/>
          </a:prstGeom>
        </p:spPr>
        <p:txBody>
          <a:bodyPr wrap="none">
            <a:spAutoFit/>
          </a:bodyPr>
          <a:lstStyle/>
          <a:p>
            <a:pPr algn="ctr" defTabSz="1828800">
              <a:defRPr/>
            </a:pPr>
            <a:r>
              <a:rPr lang="en-US" sz="4000" b="1" i="1" u="sng">
                <a:solidFill>
                  <a:srgbClr val="FFFF00"/>
                </a:solidFill>
                <a:latin typeface="Arial" panose="020B0604020202020204" pitchFamily="34" charset="0"/>
                <a:cs typeface="Arial"/>
                <a:sym typeface="Arial"/>
              </a:rPr>
              <a:t>Giải</a:t>
            </a:r>
            <a:endParaRPr lang="en-US" sz="4000" b="1" i="1" u="sng" dirty="0">
              <a:solidFill>
                <a:srgbClr val="FFFF00"/>
              </a:solidFill>
              <a:latin typeface="Calibri"/>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1235427" y="1485900"/>
                <a:ext cx="15817144" cy="8632876"/>
              </a:xfrm>
              <a:prstGeom prst="rect">
                <a:avLst/>
              </a:prstGeom>
            </p:spPr>
            <p:txBody>
              <a:bodyPr wrap="square">
                <a:spAutoFit/>
              </a:bodyPr>
              <a:lstStyle/>
              <a:p>
                <a:pPr algn="just">
                  <a:lnSpc>
                    <a:spcPct val="150000"/>
                  </a:lnSpc>
                </a:pPr>
                <a:r>
                  <a:rPr lang="vi-VN" sz="3800" smtClean="0">
                    <a:solidFill>
                      <a:schemeClr val="bg1"/>
                    </a:solidFill>
                    <a:ea typeface="Calibri" panose="020F0502020204030204" pitchFamily="34" charset="0"/>
                    <a:cs typeface="Times New Roman" panose="02020603050405020304" pitchFamily="18" charset="0"/>
                  </a:rPr>
                  <a:t>Trong túi có </a:t>
                </a:r>
                <a14:m>
                  <m:oMath xmlns:m="http://schemas.openxmlformats.org/officeDocument/2006/math">
                    <m:r>
                      <a:rPr lang="vi-VN" sz="3800" i="1">
                        <a:solidFill>
                          <a:schemeClr val="bg1"/>
                        </a:solidFill>
                        <a:effectLst/>
                        <a:ea typeface="Calibri" panose="020F0502020204030204" pitchFamily="34" charset="0"/>
                        <a:cs typeface="Times New Roman" panose="02020603050405020304" pitchFamily="18" charset="0"/>
                      </a:rPr>
                      <m:t>5+3+7=15</m:t>
                    </m:r>
                  </m:oMath>
                </a14:m>
                <a:r>
                  <a:rPr lang="vi-VN" sz="3800">
                    <a:solidFill>
                      <a:schemeClr val="bg1"/>
                    </a:solidFill>
                    <a:effectLst/>
                    <a:ea typeface="Calibri" panose="020F0502020204030204" pitchFamily="34" charset="0"/>
                    <a:cs typeface="Times New Roman" panose="02020603050405020304" pitchFamily="18" charset="0"/>
                  </a:rPr>
                  <a:t> (viên kẹo</a:t>
                </a:r>
                <a:r>
                  <a:rPr lang="vi-VN" sz="3800">
                    <a:solidFill>
                      <a:schemeClr val="bg1"/>
                    </a:solidFill>
                    <a:effectLst/>
                    <a:ea typeface="Calibri" panose="020F0502020204030204" pitchFamily="34" charset="0"/>
                    <a:cs typeface="Times New Roman" panose="02020603050405020304" pitchFamily="18" charset="0"/>
                  </a:rPr>
                  <a:t>). </a:t>
                </a:r>
                <a:endParaRPr lang="en-US" sz="3800" smtClean="0">
                  <a:solidFill>
                    <a:schemeClr val="bg1"/>
                  </a:solidFill>
                  <a:effectLst/>
                  <a:ea typeface="Calibri" panose="020F0502020204030204" pitchFamily="34" charset="0"/>
                  <a:cs typeface="Times New Roman" panose="02020603050405020304" pitchFamily="18" charset="0"/>
                </a:endParaRPr>
              </a:p>
              <a:p>
                <a:pPr algn="just">
                  <a:lnSpc>
                    <a:spcPct val="150000"/>
                  </a:lnSpc>
                </a:pPr>
                <a:r>
                  <a:rPr lang="vi-VN" sz="3800" smtClean="0">
                    <a:solidFill>
                      <a:schemeClr val="bg1"/>
                    </a:solidFill>
                    <a:effectLst/>
                    <a:ea typeface="Calibri" panose="020F0502020204030204" pitchFamily="34" charset="0"/>
                    <a:cs typeface="Times New Roman" panose="02020603050405020304" pitchFamily="18" charset="0"/>
                  </a:rPr>
                  <a:t>Do </a:t>
                </a:r>
                <a:r>
                  <a:rPr lang="vi-VN" sz="3800">
                    <a:solidFill>
                      <a:schemeClr val="bg1"/>
                    </a:solidFill>
                    <a:effectLst/>
                    <a:ea typeface="Calibri" panose="020F0502020204030204" pitchFamily="34" charset="0"/>
                    <a:cs typeface="Times New Roman" panose="02020603050405020304" pitchFamily="18" charset="0"/>
                  </a:rPr>
                  <a:t>đó, số kết quả có thể </a:t>
                </a:r>
                <a:r>
                  <a:rPr lang="vi-VN" sz="3800">
                    <a:solidFill>
                      <a:schemeClr val="bg1"/>
                    </a:solidFill>
                    <a:effectLst/>
                    <a:ea typeface="Calibri" panose="020F0502020204030204" pitchFamily="34" charset="0"/>
                    <a:cs typeface="Times New Roman" panose="02020603050405020304" pitchFamily="18" charset="0"/>
                  </a:rPr>
                  <a:t>là </a:t>
                </a:r>
                <a:r>
                  <a:rPr lang="vi-VN" sz="3800" smtClean="0">
                    <a:solidFill>
                      <a:schemeClr val="bg1"/>
                    </a:solidFill>
                    <a:effectLst/>
                    <a:ea typeface="Calibri" panose="020F0502020204030204" pitchFamily="34" charset="0"/>
                    <a:cs typeface="Times New Roman" panose="02020603050405020304" pitchFamily="18" charset="0"/>
                  </a:rPr>
                  <a:t>15</a:t>
                </a:r>
                <a:r>
                  <a:rPr lang="en-US" sz="3800" smtClean="0">
                    <a:solidFill>
                      <a:schemeClr val="bg1"/>
                    </a:solidFill>
                    <a:effectLst/>
                    <a:ea typeface="Calibri" panose="020F0502020204030204" pitchFamily="34" charset="0"/>
                    <a:cs typeface="Times New Roman" panose="02020603050405020304" pitchFamily="18" charset="0"/>
                  </a:rPr>
                  <a:t>.</a:t>
                </a:r>
                <a:endParaRPr lang="en-US" sz="3800">
                  <a:solidFill>
                    <a:schemeClr val="bg1"/>
                  </a:solidFill>
                  <a:effectLst/>
                  <a:ea typeface="Arial" panose="020B0604020202020204" pitchFamily="34" charset="0"/>
                  <a:cs typeface="Times New Roman" panose="02020603050405020304" pitchFamily="18" charset="0"/>
                </a:endParaRPr>
              </a:p>
              <a:p>
                <a:pPr algn="just">
                  <a:lnSpc>
                    <a:spcPct val="150000"/>
                  </a:lnSpc>
                </a:pPr>
                <a:r>
                  <a:rPr lang="vi-VN" sz="3800">
                    <a:solidFill>
                      <a:schemeClr val="bg1"/>
                    </a:solidFill>
                    <a:effectLst/>
                    <a:ea typeface="Calibri" panose="020F0502020204030204" pitchFamily="34" charset="0"/>
                    <a:cs typeface="Times New Roman" panose="02020603050405020304" pitchFamily="18" charset="0"/>
                  </a:rPr>
                  <a:t>Vì lấy ngẫu nhiên nên 15 kết quả có thể này là đồng khả năng</a:t>
                </a:r>
                <a:endParaRPr lang="en-US" sz="3800">
                  <a:solidFill>
                    <a:schemeClr val="bg1"/>
                  </a:solidFill>
                  <a:effectLst/>
                  <a:ea typeface="Arial" panose="020B0604020202020204" pitchFamily="34" charset="0"/>
                  <a:cs typeface="Times New Roman" panose="02020603050405020304" pitchFamily="18" charset="0"/>
                </a:endParaRPr>
              </a:p>
              <a:p>
                <a:pPr algn="just">
                  <a:lnSpc>
                    <a:spcPct val="150000"/>
                  </a:lnSpc>
                </a:pPr>
                <a:r>
                  <a:rPr lang="vi-VN" sz="3800" smtClean="0">
                    <a:solidFill>
                      <a:schemeClr val="bg1"/>
                    </a:solidFill>
                    <a:effectLst/>
                    <a:ea typeface="Calibri" panose="020F0502020204030204" pitchFamily="34" charset="0"/>
                    <a:cs typeface="Times New Roman" panose="02020603050405020304" pitchFamily="18" charset="0"/>
                  </a:rPr>
                  <a:t>a) Túi </a:t>
                </a:r>
                <a:r>
                  <a:rPr lang="vi-VN" sz="3800">
                    <a:solidFill>
                      <a:schemeClr val="bg1"/>
                    </a:solidFill>
                    <a:effectLst/>
                    <a:ea typeface="Calibri" panose="020F0502020204030204" pitchFamily="34" charset="0"/>
                    <a:cs typeface="Times New Roman" panose="02020603050405020304" pitchFamily="18" charset="0"/>
                  </a:rPr>
                  <a:t>có 5 viên kẹo màu đen</a:t>
                </a:r>
                <a:r>
                  <a:rPr lang="vi-VN" sz="3800">
                    <a:solidFill>
                      <a:schemeClr val="bg1"/>
                    </a:solidFill>
                    <a:effectLst/>
                    <a:ea typeface="Calibri" panose="020F0502020204030204" pitchFamily="34" charset="0"/>
                    <a:cs typeface="Times New Roman" panose="02020603050405020304" pitchFamily="18" charset="0"/>
                  </a:rPr>
                  <a:t>. </a:t>
                </a:r>
                <a:endParaRPr lang="en-US" sz="3800" smtClean="0">
                  <a:solidFill>
                    <a:schemeClr val="bg1"/>
                  </a:solidFill>
                  <a:effectLst/>
                  <a:ea typeface="Calibri" panose="020F0502020204030204" pitchFamily="34" charset="0"/>
                  <a:cs typeface="Times New Roman" panose="02020603050405020304" pitchFamily="18" charset="0"/>
                </a:endParaRPr>
              </a:p>
              <a:p>
                <a:pPr algn="just">
                  <a:lnSpc>
                    <a:spcPct val="150000"/>
                  </a:lnSpc>
                </a:pPr>
                <a:r>
                  <a:rPr lang="vi-VN" sz="3800" smtClean="0">
                    <a:solidFill>
                      <a:schemeClr val="bg1"/>
                    </a:solidFill>
                    <a:effectLst/>
                    <a:ea typeface="Calibri" panose="020F0502020204030204" pitchFamily="34" charset="0"/>
                    <a:cs typeface="Times New Roman" panose="02020603050405020304" pitchFamily="18" charset="0"/>
                  </a:rPr>
                  <a:t>Vậy </a:t>
                </a:r>
                <a:r>
                  <a:rPr lang="vi-VN" sz="3800">
                    <a:solidFill>
                      <a:schemeClr val="bg1"/>
                    </a:solidFill>
                    <a:effectLst/>
                    <a:ea typeface="Calibri" panose="020F0502020204030204" pitchFamily="34" charset="0"/>
                    <a:cs typeface="Times New Roman" panose="02020603050405020304" pitchFamily="18" charset="0"/>
                  </a:rPr>
                  <a:t>có 5 kết quả thuận lợi cho biến cố </a:t>
                </a:r>
                <a14:m>
                  <m:oMath xmlns:m="http://schemas.openxmlformats.org/officeDocument/2006/math">
                    <m:r>
                      <a:rPr lang="vi-VN" sz="3800" i="1">
                        <a:solidFill>
                          <a:schemeClr val="bg1"/>
                        </a:solidFill>
                        <a:effectLst/>
                        <a:ea typeface="Calibri" panose="020F0502020204030204" pitchFamily="34" charset="0"/>
                        <a:cs typeface="Times New Roman" panose="02020603050405020304" pitchFamily="18" charset="0"/>
                      </a:rPr>
                      <m:t>𝐸</m:t>
                    </m:r>
                  </m:oMath>
                </a14:m>
                <a:r>
                  <a:rPr lang="vi-VN" sz="3800">
                    <a:solidFill>
                      <a:schemeClr val="bg1"/>
                    </a:solidFill>
                    <a:effectLst/>
                    <a:ea typeface="Calibri" panose="020F0502020204030204" pitchFamily="34" charset="0"/>
                    <a:cs typeface="Times New Roman" panose="02020603050405020304" pitchFamily="18" charset="0"/>
                  </a:rPr>
                  <a:t>. </a:t>
                </a:r>
                <a:endParaRPr lang="en-US" sz="3800">
                  <a:solidFill>
                    <a:schemeClr val="bg1"/>
                  </a:solidFill>
                  <a:effectLst/>
                  <a:ea typeface="Arial" panose="020B0604020202020204" pitchFamily="34" charset="0"/>
                  <a:cs typeface="Times New Roman" panose="02020603050405020304" pitchFamily="18" charset="0"/>
                </a:endParaRPr>
              </a:p>
              <a:p>
                <a:pPr algn="just">
                  <a:lnSpc>
                    <a:spcPct val="150000"/>
                  </a:lnSpc>
                </a:pPr>
                <a:r>
                  <a:rPr lang="vi-VN" sz="3800">
                    <a:solidFill>
                      <a:schemeClr val="bg1"/>
                    </a:solidFill>
                    <a:effectLst/>
                    <a:ea typeface="Calibri" panose="020F0502020204030204" pitchFamily="34" charset="0"/>
                    <a:cs typeface="Times New Roman" panose="02020603050405020304" pitchFamily="18" charset="0"/>
                  </a:rPr>
                  <a:t>Do đó </a:t>
                </a:r>
                <a14:m>
                  <m:oMath xmlns:m="http://schemas.openxmlformats.org/officeDocument/2006/math">
                    <m:r>
                      <a:rPr lang="vi-VN" sz="3800" i="1">
                        <a:solidFill>
                          <a:schemeClr val="bg1"/>
                        </a:solidFill>
                        <a:effectLst/>
                        <a:ea typeface="Calibri" panose="020F0502020204030204" pitchFamily="34" charset="0"/>
                        <a:cs typeface="Times New Roman" panose="02020603050405020304" pitchFamily="18" charset="0"/>
                      </a:rPr>
                      <m:t>𝑃</m:t>
                    </m:r>
                    <m:d>
                      <m:dPr>
                        <m:ctrlPr>
                          <a:rPr lang="en-US" sz="3800" i="1">
                            <a:solidFill>
                              <a:schemeClr val="bg1"/>
                            </a:solidFill>
                            <a:effectLst/>
                            <a:ea typeface="Calibri" panose="020F0502020204030204" pitchFamily="34" charset="0"/>
                            <a:cs typeface="Times New Roman" panose="02020603050405020304" pitchFamily="18" charset="0"/>
                          </a:rPr>
                        </m:ctrlPr>
                      </m:dPr>
                      <m:e>
                        <m:r>
                          <a:rPr lang="vi-VN" sz="3800" i="1">
                            <a:solidFill>
                              <a:schemeClr val="bg1"/>
                            </a:solidFill>
                            <a:effectLst/>
                            <a:ea typeface="Calibri" panose="020F0502020204030204" pitchFamily="34" charset="0"/>
                            <a:cs typeface="Times New Roman" panose="02020603050405020304" pitchFamily="18" charset="0"/>
                          </a:rPr>
                          <m:t>𝐸</m:t>
                        </m:r>
                      </m:e>
                    </m:d>
                    <m:r>
                      <a:rPr lang="vi-VN" sz="3800" i="1">
                        <a:solidFill>
                          <a:schemeClr val="bg1"/>
                        </a:solidFill>
                        <a:effectLst/>
                        <a:ea typeface="Calibri" panose="020F0502020204030204" pitchFamily="34" charset="0"/>
                        <a:cs typeface="Times New Roman" panose="02020603050405020304" pitchFamily="18" charset="0"/>
                      </a:rPr>
                      <m:t>=</m:t>
                    </m:r>
                    <m:f>
                      <m:fPr>
                        <m:ctrlPr>
                          <a:rPr lang="en-US" sz="3800" i="1">
                            <a:solidFill>
                              <a:schemeClr val="bg1"/>
                            </a:solidFill>
                            <a:effectLst/>
                            <a:ea typeface="Calibri" panose="020F0502020204030204" pitchFamily="34" charset="0"/>
                            <a:cs typeface="Times New Roman" panose="02020603050405020304" pitchFamily="18" charset="0"/>
                          </a:rPr>
                        </m:ctrlPr>
                      </m:fPr>
                      <m:num>
                        <m:r>
                          <a:rPr lang="vi-VN" sz="3800" i="1">
                            <a:solidFill>
                              <a:schemeClr val="bg1"/>
                            </a:solidFill>
                            <a:effectLst/>
                            <a:ea typeface="Calibri" panose="020F0502020204030204" pitchFamily="34" charset="0"/>
                            <a:cs typeface="Times New Roman" panose="02020603050405020304" pitchFamily="18" charset="0"/>
                          </a:rPr>
                          <m:t>5</m:t>
                        </m:r>
                      </m:num>
                      <m:den>
                        <m:r>
                          <a:rPr lang="vi-VN" sz="3800" i="1">
                            <a:solidFill>
                              <a:schemeClr val="bg1"/>
                            </a:solidFill>
                            <a:effectLst/>
                            <a:ea typeface="Calibri" panose="020F0502020204030204" pitchFamily="34" charset="0"/>
                            <a:cs typeface="Times New Roman" panose="02020603050405020304" pitchFamily="18" charset="0"/>
                          </a:rPr>
                          <m:t>15</m:t>
                        </m:r>
                      </m:den>
                    </m:f>
                    <m:r>
                      <a:rPr lang="vi-VN" sz="3800" i="1">
                        <a:solidFill>
                          <a:schemeClr val="bg1"/>
                        </a:solidFill>
                        <a:effectLst/>
                        <a:ea typeface="Calibri" panose="020F0502020204030204" pitchFamily="34" charset="0"/>
                        <a:cs typeface="Times New Roman" panose="02020603050405020304" pitchFamily="18" charset="0"/>
                      </a:rPr>
                      <m:t>=</m:t>
                    </m:r>
                    <m:f>
                      <m:fPr>
                        <m:ctrlPr>
                          <a:rPr lang="en-US" sz="3800" i="1">
                            <a:solidFill>
                              <a:schemeClr val="bg1"/>
                            </a:solidFill>
                            <a:effectLst/>
                            <a:ea typeface="Calibri" panose="020F0502020204030204" pitchFamily="34" charset="0"/>
                            <a:cs typeface="Times New Roman" panose="02020603050405020304" pitchFamily="18" charset="0"/>
                          </a:rPr>
                        </m:ctrlPr>
                      </m:fPr>
                      <m:num>
                        <m:r>
                          <a:rPr lang="vi-VN" sz="3800" i="1">
                            <a:solidFill>
                              <a:schemeClr val="bg1"/>
                            </a:solidFill>
                            <a:effectLst/>
                            <a:ea typeface="Calibri" panose="020F0502020204030204" pitchFamily="34" charset="0"/>
                            <a:cs typeface="Times New Roman" panose="02020603050405020304" pitchFamily="18" charset="0"/>
                          </a:rPr>
                          <m:t>1</m:t>
                        </m:r>
                      </m:num>
                      <m:den>
                        <m:r>
                          <a:rPr lang="vi-VN" sz="3800" i="1">
                            <a:solidFill>
                              <a:schemeClr val="bg1"/>
                            </a:solidFill>
                            <a:effectLst/>
                            <a:ea typeface="Calibri" panose="020F0502020204030204" pitchFamily="34" charset="0"/>
                            <a:cs typeface="Times New Roman" panose="02020603050405020304" pitchFamily="18" charset="0"/>
                          </a:rPr>
                          <m:t>3</m:t>
                        </m:r>
                      </m:den>
                    </m:f>
                  </m:oMath>
                </a14:m>
                <a:endParaRPr lang="en-US" sz="3800">
                  <a:solidFill>
                    <a:schemeClr val="bg1"/>
                  </a:solidFill>
                  <a:effectLst/>
                  <a:ea typeface="Arial" panose="020B0604020202020204" pitchFamily="34" charset="0"/>
                  <a:cs typeface="Times New Roman" panose="02020603050405020304" pitchFamily="18" charset="0"/>
                </a:endParaRPr>
              </a:p>
              <a:p>
                <a:pPr algn="just">
                  <a:lnSpc>
                    <a:spcPct val="150000"/>
                  </a:lnSpc>
                </a:pPr>
                <a:r>
                  <a:rPr lang="vi-VN" sz="3800">
                    <a:solidFill>
                      <a:schemeClr val="bg1"/>
                    </a:solidFill>
                    <a:effectLst/>
                    <a:ea typeface="Calibri" panose="020F0502020204030204" pitchFamily="34" charset="0"/>
                    <a:cs typeface="Times New Roman" panose="02020603050405020304" pitchFamily="18" charset="0"/>
                  </a:rPr>
                  <a:t>b) Túi có 5 viên kẹo màu đen và 3 viên kẹo màu đỏ</a:t>
                </a:r>
                <a:r>
                  <a:rPr lang="vi-VN" sz="3800">
                    <a:solidFill>
                      <a:schemeClr val="bg1"/>
                    </a:solidFill>
                    <a:effectLst/>
                    <a:ea typeface="Calibri" panose="020F0502020204030204" pitchFamily="34" charset="0"/>
                    <a:cs typeface="Times New Roman" panose="02020603050405020304" pitchFamily="18" charset="0"/>
                  </a:rPr>
                  <a:t>. </a:t>
                </a:r>
                <a:endParaRPr lang="en-US" sz="3800">
                  <a:solidFill>
                    <a:schemeClr val="bg1"/>
                  </a:solidFill>
                  <a:ea typeface="Calibri" panose="020F0502020204030204" pitchFamily="34" charset="0"/>
                  <a:cs typeface="Times New Roman" panose="02020603050405020304" pitchFamily="18" charset="0"/>
                </a:endParaRPr>
              </a:p>
              <a:p>
                <a:pPr algn="just">
                  <a:lnSpc>
                    <a:spcPct val="150000"/>
                  </a:lnSpc>
                </a:pPr>
                <a:r>
                  <a:rPr lang="vi-VN" sz="3800" smtClean="0">
                    <a:solidFill>
                      <a:schemeClr val="bg1"/>
                    </a:solidFill>
                    <a:effectLst/>
                    <a:ea typeface="Calibri" panose="020F0502020204030204" pitchFamily="34" charset="0"/>
                    <a:cs typeface="Times New Roman" panose="02020603050405020304" pitchFamily="18" charset="0"/>
                  </a:rPr>
                  <a:t>Vậy </a:t>
                </a:r>
                <a:r>
                  <a:rPr lang="vi-VN" sz="3800">
                    <a:solidFill>
                      <a:schemeClr val="bg1"/>
                    </a:solidFill>
                    <a:effectLst/>
                    <a:ea typeface="Calibri" panose="020F0502020204030204" pitchFamily="34" charset="0"/>
                    <a:cs typeface="Times New Roman" panose="02020603050405020304" pitchFamily="18" charset="0"/>
                  </a:rPr>
                  <a:t>có </a:t>
                </a:r>
                <a14:m>
                  <m:oMath xmlns:m="http://schemas.openxmlformats.org/officeDocument/2006/math">
                    <m:r>
                      <a:rPr lang="vi-VN" sz="3800" i="1">
                        <a:solidFill>
                          <a:schemeClr val="bg1"/>
                        </a:solidFill>
                        <a:effectLst/>
                        <a:ea typeface="Calibri" panose="020F0502020204030204" pitchFamily="34" charset="0"/>
                        <a:cs typeface="Times New Roman" panose="02020603050405020304" pitchFamily="18" charset="0"/>
                      </a:rPr>
                      <m:t>5+3=8</m:t>
                    </m:r>
                  </m:oMath>
                </a14:m>
                <a:r>
                  <a:rPr lang="vi-VN" sz="3800">
                    <a:solidFill>
                      <a:schemeClr val="bg1"/>
                    </a:solidFill>
                    <a:effectLst/>
                    <a:ea typeface="Calibri" panose="020F0502020204030204" pitchFamily="34" charset="0"/>
                    <a:cs typeface="Times New Roman" panose="02020603050405020304" pitchFamily="18" charset="0"/>
                  </a:rPr>
                  <a:t> kết quả thuận lợi cho </a:t>
                </a:r>
                <a14:m>
                  <m:oMath xmlns:m="http://schemas.openxmlformats.org/officeDocument/2006/math">
                    <m:r>
                      <a:rPr lang="vi-VN" sz="3800" i="1">
                        <a:solidFill>
                          <a:schemeClr val="bg1"/>
                        </a:solidFill>
                        <a:effectLst/>
                        <a:ea typeface="Calibri" panose="020F0502020204030204" pitchFamily="34" charset="0"/>
                        <a:cs typeface="Times New Roman" panose="02020603050405020304" pitchFamily="18" charset="0"/>
                      </a:rPr>
                      <m:t>𝐹</m:t>
                    </m:r>
                  </m:oMath>
                </a14:m>
                <a:r>
                  <a:rPr lang="vi-VN" sz="3800">
                    <a:solidFill>
                      <a:schemeClr val="bg1"/>
                    </a:solidFill>
                    <a:effectLst/>
                    <a:ea typeface="Calibri" panose="020F0502020204030204" pitchFamily="34" charset="0"/>
                    <a:cs typeface="Times New Roman" panose="02020603050405020304" pitchFamily="18" charset="0"/>
                  </a:rPr>
                  <a:t>.</a:t>
                </a:r>
                <a:endParaRPr lang="en-US" sz="3800">
                  <a:solidFill>
                    <a:schemeClr val="bg1"/>
                  </a:solidFill>
                  <a:effectLst/>
                  <a:ea typeface="Arial" panose="020B0604020202020204" pitchFamily="34" charset="0"/>
                  <a:cs typeface="Times New Roman" panose="02020603050405020304" pitchFamily="18" charset="0"/>
                </a:endParaRPr>
              </a:p>
              <a:p>
                <a:pPr algn="just">
                  <a:lnSpc>
                    <a:spcPct val="150000"/>
                  </a:lnSpc>
                </a:pPr>
                <a:r>
                  <a:rPr lang="vi-VN" sz="3800">
                    <a:solidFill>
                      <a:schemeClr val="bg1"/>
                    </a:solidFill>
                    <a:effectLst/>
                    <a:ea typeface="Calibri" panose="020F0502020204030204" pitchFamily="34" charset="0"/>
                    <a:cs typeface="Times New Roman" panose="02020603050405020304" pitchFamily="18" charset="0"/>
                  </a:rPr>
                  <a:t>Do đó </a:t>
                </a:r>
                <a14:m>
                  <m:oMath xmlns:m="http://schemas.openxmlformats.org/officeDocument/2006/math">
                    <m:r>
                      <a:rPr lang="vi-VN" sz="3800" i="1">
                        <a:solidFill>
                          <a:schemeClr val="bg1"/>
                        </a:solidFill>
                        <a:effectLst/>
                        <a:ea typeface="Calibri" panose="020F0502020204030204" pitchFamily="34" charset="0"/>
                        <a:cs typeface="Times New Roman" panose="02020603050405020304" pitchFamily="18" charset="0"/>
                      </a:rPr>
                      <m:t>𝑃</m:t>
                    </m:r>
                    <m:d>
                      <m:dPr>
                        <m:ctrlPr>
                          <a:rPr lang="en-US" sz="3800" i="1">
                            <a:solidFill>
                              <a:schemeClr val="bg1"/>
                            </a:solidFill>
                            <a:effectLst/>
                            <a:ea typeface="Calibri" panose="020F0502020204030204" pitchFamily="34" charset="0"/>
                            <a:cs typeface="Times New Roman" panose="02020603050405020304" pitchFamily="18" charset="0"/>
                          </a:rPr>
                        </m:ctrlPr>
                      </m:dPr>
                      <m:e>
                        <m:r>
                          <a:rPr lang="vi-VN" sz="3800" i="1">
                            <a:solidFill>
                              <a:schemeClr val="bg1"/>
                            </a:solidFill>
                            <a:effectLst/>
                            <a:ea typeface="Calibri" panose="020F0502020204030204" pitchFamily="34" charset="0"/>
                            <a:cs typeface="Times New Roman" panose="02020603050405020304" pitchFamily="18" charset="0"/>
                          </a:rPr>
                          <m:t>𝐹</m:t>
                        </m:r>
                      </m:e>
                    </m:d>
                    <m:r>
                      <a:rPr lang="vi-VN" sz="3800" i="1">
                        <a:solidFill>
                          <a:schemeClr val="bg1"/>
                        </a:solidFill>
                        <a:effectLst/>
                        <a:ea typeface="Calibri" panose="020F0502020204030204" pitchFamily="34" charset="0"/>
                        <a:cs typeface="Times New Roman" panose="02020603050405020304" pitchFamily="18" charset="0"/>
                      </a:rPr>
                      <m:t>=</m:t>
                    </m:r>
                    <m:f>
                      <m:fPr>
                        <m:ctrlPr>
                          <a:rPr lang="en-US" sz="3800" i="1">
                            <a:solidFill>
                              <a:schemeClr val="bg1"/>
                            </a:solidFill>
                            <a:effectLst/>
                            <a:ea typeface="Calibri" panose="020F0502020204030204" pitchFamily="34" charset="0"/>
                            <a:cs typeface="Times New Roman" panose="02020603050405020304" pitchFamily="18" charset="0"/>
                          </a:rPr>
                        </m:ctrlPr>
                      </m:fPr>
                      <m:num>
                        <m:r>
                          <a:rPr lang="vi-VN" sz="3800" i="1">
                            <a:solidFill>
                              <a:schemeClr val="bg1"/>
                            </a:solidFill>
                            <a:effectLst/>
                            <a:ea typeface="Calibri" panose="020F0502020204030204" pitchFamily="34" charset="0"/>
                            <a:cs typeface="Times New Roman" panose="02020603050405020304" pitchFamily="18" charset="0"/>
                          </a:rPr>
                          <m:t>8</m:t>
                        </m:r>
                      </m:num>
                      <m:den>
                        <m:r>
                          <a:rPr lang="vi-VN" sz="3800" i="1">
                            <a:solidFill>
                              <a:schemeClr val="bg1"/>
                            </a:solidFill>
                            <a:effectLst/>
                            <a:ea typeface="Calibri" panose="020F0502020204030204" pitchFamily="34" charset="0"/>
                            <a:cs typeface="Times New Roman" panose="02020603050405020304" pitchFamily="18" charset="0"/>
                          </a:rPr>
                          <m:t>15</m:t>
                        </m:r>
                      </m:den>
                    </m:f>
                  </m:oMath>
                </a14:m>
                <a:endParaRPr lang="en-US" sz="3800">
                  <a:solidFill>
                    <a:schemeClr val="bg1"/>
                  </a:solidFill>
                  <a:effectLst/>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235427" y="1485900"/>
                <a:ext cx="15817144" cy="8632876"/>
              </a:xfrm>
              <a:prstGeom prst="rect">
                <a:avLst/>
              </a:prstGeom>
              <a:blipFill>
                <a:blip r:embed="rId9"/>
                <a:stretch>
                  <a:fillRect l="-1272" b="-777"/>
                </a:stretch>
              </a:blipFill>
            </p:spPr>
            <p:txBody>
              <a:bodyPr/>
              <a:lstStyle/>
              <a:p>
                <a:r>
                  <a:rPr lang="en-US">
                    <a:noFill/>
                  </a:rPr>
                  <a:t> </a:t>
                </a:r>
              </a:p>
            </p:txBody>
          </p:sp>
        </mc:Fallback>
      </mc:AlternateContent>
    </p:spTree>
    <p:extLst>
      <p:ext uri="{BB962C8B-B14F-4D97-AF65-F5344CB8AC3E}">
        <p14:creationId xmlns:p14="http://schemas.microsoft.com/office/powerpoint/2010/main" val="8231334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up)">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wipe(down)">
                                      <p:cBhvr>
                                        <p:cTn id="47" dur="500"/>
                                        <p:tgtEl>
                                          <p:spTgt spid="2">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
                                            <p:txEl>
                                              <p:pRg st="8" end="8"/>
                                            </p:txEl>
                                          </p:spTgt>
                                        </p:tgtEl>
                                        <p:attrNameLst>
                                          <p:attrName>style.visibility</p:attrName>
                                        </p:attrNameLst>
                                      </p:cBhvr>
                                      <p:to>
                                        <p:strVal val="visible"/>
                                      </p:to>
                                    </p:set>
                                    <p:animEffect transition="in" filter="wipe(left)">
                                      <p:cBhvr>
                                        <p:cTn id="5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sp>
        <p:nvSpPr>
          <p:cNvPr id="11" name="Freeform 11"/>
          <p:cNvSpPr/>
          <p:nvPr/>
        </p:nvSpPr>
        <p:spPr>
          <a:xfrm rot="-5107797">
            <a:off x="13135496" y="4953047"/>
            <a:ext cx="8541042" cy="5149524"/>
          </a:xfrm>
          <a:custGeom>
            <a:avLst/>
            <a:gdLst/>
            <a:ahLst/>
            <a:cxnLst/>
            <a:rect l="l" t="t" r="r" b="b"/>
            <a:pathLst>
              <a:path w="11487752" h="8020540">
                <a:moveTo>
                  <a:pt x="0" y="0"/>
                </a:moveTo>
                <a:lnTo>
                  <a:pt x="11487752" y="0"/>
                </a:lnTo>
                <a:lnTo>
                  <a:pt x="11487752" y="8020540"/>
                </a:lnTo>
                <a:lnTo>
                  <a:pt x="0" y="8020540"/>
                </a:lnTo>
                <a:lnTo>
                  <a:pt x="0" y="0"/>
                </a:lnTo>
                <a:close/>
              </a:path>
            </a:pathLst>
          </a:custGeom>
          <a:blipFill>
            <a:blip r:embed="rId2">
              <a:alphaModFix amt="15000"/>
              <a:extLst>
                <a:ext uri="{96DAC541-7B7A-43D3-8B79-37D633B846F1}">
                  <asvg:svgBlip xmlns:asvg="http://schemas.microsoft.com/office/drawing/2016/SVG/main" xmlns="" r:embed="rId3"/>
                </a:ext>
              </a:extLst>
            </a:blip>
            <a:stretch>
              <a:fillRect/>
            </a:stretch>
          </a:blipFill>
        </p:spPr>
      </p:sp>
      <p:sp>
        <p:nvSpPr>
          <p:cNvPr id="12" name="Freeform 12"/>
          <p:cNvSpPr/>
          <p:nvPr/>
        </p:nvSpPr>
        <p:spPr>
          <a:xfrm rot="12587178" flipH="1" flipV="1">
            <a:off x="-948358" y="-1017434"/>
            <a:ext cx="1896716" cy="3500651"/>
          </a:xfrm>
          <a:custGeom>
            <a:avLst/>
            <a:gdLst/>
            <a:ahLst/>
            <a:cxnLst/>
            <a:rect l="l" t="t" r="r" b="b"/>
            <a:pathLst>
              <a:path w="1896716" h="3500651">
                <a:moveTo>
                  <a:pt x="1896716" y="3500651"/>
                </a:moveTo>
                <a:lnTo>
                  <a:pt x="0" y="3500651"/>
                </a:lnTo>
                <a:lnTo>
                  <a:pt x="0" y="0"/>
                </a:lnTo>
                <a:lnTo>
                  <a:pt x="1896716" y="0"/>
                </a:lnTo>
                <a:lnTo>
                  <a:pt x="1896716" y="3500651"/>
                </a:lnTo>
                <a:close/>
              </a:path>
            </a:pathLst>
          </a:custGeom>
          <a:blipFill>
            <a:blip r:embed="rId4">
              <a:extLst>
                <a:ext uri="{96DAC541-7B7A-43D3-8B79-37D633B846F1}">
                  <asvg:svgBlip xmlns:asvg="http://schemas.microsoft.com/office/drawing/2016/SVG/main" xmlns="" r:embed="rId7"/>
                </a:ext>
              </a:extLst>
            </a:blip>
            <a:stretch>
              <a:fillRect/>
            </a:stretch>
          </a:blipFill>
        </p:spPr>
      </p:sp>
      <p:pic>
        <p:nvPicPr>
          <p:cNvPr id="17" name="Picture 16"/>
          <p:cNvPicPr>
            <a:picLocks noChangeAspect="1"/>
          </p:cNvPicPr>
          <p:nvPr/>
        </p:nvPicPr>
        <p:blipFill>
          <a:blip r:embed="rId8"/>
          <a:stretch>
            <a:fillRect/>
          </a:stretch>
        </p:blipFill>
        <p:spPr>
          <a:xfrm>
            <a:off x="16017354" y="8011886"/>
            <a:ext cx="1682786" cy="1856014"/>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3124195" y="2095500"/>
                <a:ext cx="12039601" cy="7652095"/>
              </a:xfrm>
              <a:prstGeom prst="rect">
                <a:avLst/>
              </a:prstGeom>
            </p:spPr>
            <p:txBody>
              <a:bodyPr wrap="square">
                <a:spAutoFit/>
              </a:bodyPr>
              <a:lstStyle/>
              <a:p>
                <a:pPr marL="0" marR="0" lvl="0" indent="0" algn="just" defTabSz="914400" rtl="0" eaLnBrk="1" fontAlgn="auto" latinLnBrk="0" hangingPunct="1">
                  <a:lnSpc>
                    <a:spcPct val="165000"/>
                  </a:lnSpc>
                  <a:buClrTx/>
                  <a:buSzTx/>
                  <a:buFontTx/>
                  <a:buNone/>
                  <a:tabLst/>
                  <a:defRPr/>
                </a:pPr>
                <a:r>
                  <a:rPr kumimoji="0" lang="vi-VN" sz="38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a:t>
                </a:r>
                <a:r>
                  <a:rPr kumimoji="0" lang="vi-VN" sz="3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Túi có 7 viên kẹo màu trắng. </a:t>
                </a:r>
                <a:endParaRPr kumimoji="0" lang="en-US" sz="38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65000"/>
                  </a:lnSpc>
                  <a:buClrTx/>
                  <a:buSzTx/>
                  <a:buFontTx/>
                  <a:buNone/>
                  <a:tabLst/>
                  <a:defRPr/>
                </a:pPr>
                <a:r>
                  <a:rPr kumimoji="0" lang="vi-VN" sz="38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Vậy </a:t>
                </a:r>
                <a:r>
                  <a:rPr kumimoji="0" lang="vi-VN" sz="3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có 7 kết quả thuận lợi cho </a:t>
                </a:r>
                <a14:m>
                  <m:oMath xmlns:m="http://schemas.openxmlformats.org/officeDocument/2006/math">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𝐺</m:t>
                    </m:r>
                  </m:oMath>
                </a14:m>
                <a:r>
                  <a:rPr kumimoji="0" lang="vi-VN" sz="3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3800" b="0" i="0" u="none" strike="noStrike" kern="1200" cap="none" spc="0" normalizeH="0" baseline="0" noProof="0">
                  <a:ln>
                    <a:noFill/>
                  </a:ln>
                  <a:solidFill>
                    <a:prstClr val="white"/>
                  </a:solidFill>
                  <a:effectLst/>
                  <a:uLnTx/>
                  <a:uFillTx/>
                  <a:latin typeface="Calibri"/>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165000"/>
                  </a:lnSpc>
                  <a:buClrTx/>
                  <a:buSzTx/>
                  <a:buFontTx/>
                  <a:buNone/>
                  <a:tabLst/>
                  <a:defRPr/>
                </a:pPr>
                <a:r>
                  <a:rPr kumimoji="0" lang="vi-VN" sz="3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Do đó </a:t>
                </a:r>
                <a14:m>
                  <m:oMath xmlns:m="http://schemas.openxmlformats.org/officeDocument/2006/math">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𝑃</m:t>
                    </m:r>
                    <m:d>
                      <m:dPr>
                        <m:ctrlPr>
                          <a:rPr kumimoji="0" lang="en-US"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ctrlPr>
                      </m:dPr>
                      <m:e>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𝐺</m:t>
                        </m:r>
                      </m:e>
                    </m:d>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m:t>
                    </m:r>
                    <m:f>
                      <m:fPr>
                        <m:ctrlPr>
                          <a:rPr kumimoji="0" lang="en-US"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ctrlPr>
                      </m:fPr>
                      <m:num>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7</m:t>
                        </m:r>
                      </m:num>
                      <m:den>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15</m:t>
                        </m:r>
                      </m:den>
                    </m:f>
                  </m:oMath>
                </a14:m>
                <a:endParaRPr kumimoji="0" lang="en-US" sz="3800" b="0" i="0" u="none" strike="noStrike" kern="1200" cap="none" spc="0" normalizeH="0" baseline="0" noProof="0">
                  <a:ln>
                    <a:noFill/>
                  </a:ln>
                  <a:solidFill>
                    <a:prstClr val="white"/>
                  </a:solidFill>
                  <a:effectLst/>
                  <a:uLnTx/>
                  <a:uFillTx/>
                  <a:latin typeface="Calibri"/>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165000"/>
                  </a:lnSpc>
                  <a:buClrTx/>
                  <a:buSzTx/>
                  <a:buFontTx/>
                  <a:buNone/>
                  <a:tabLst/>
                  <a:defRPr/>
                </a:pPr>
                <a:r>
                  <a:rPr kumimoji="0" lang="vi-VN" sz="3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d) Túi có 5 viên kẹo màu đen và 7 viên kẹo màu trắng, </a:t>
                </a:r>
                <a:endParaRPr kumimoji="0" lang="en-US" sz="38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65000"/>
                  </a:lnSpc>
                  <a:buClrTx/>
                  <a:buSzTx/>
                  <a:buFontTx/>
                  <a:buNone/>
                  <a:tabLst/>
                  <a:defRPr/>
                </a:pPr>
                <a:r>
                  <a:rPr kumimoji="0" lang="vi-VN" sz="38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tức </a:t>
                </a:r>
                <a:r>
                  <a:rPr kumimoji="0" lang="vi-VN" sz="3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là có </a:t>
                </a:r>
                <a14:m>
                  <m:oMath xmlns:m="http://schemas.openxmlformats.org/officeDocument/2006/math">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5+7=12</m:t>
                    </m:r>
                  </m:oMath>
                </a14:m>
                <a:r>
                  <a:rPr kumimoji="0" lang="vi-VN" sz="3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viên kẹo không phải mà đỏ. </a:t>
                </a:r>
                <a:endParaRPr kumimoji="0" lang="en-US" sz="38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65000"/>
                  </a:lnSpc>
                  <a:buClrTx/>
                  <a:buSzTx/>
                  <a:buFontTx/>
                  <a:buNone/>
                  <a:tabLst/>
                  <a:defRPr/>
                </a:pPr>
                <a:r>
                  <a:rPr kumimoji="0" lang="vi-VN" sz="38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Vậy </a:t>
                </a:r>
                <a:r>
                  <a:rPr kumimoji="0" lang="vi-VN" sz="3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có 12 kết quả thuận lợi cho </a:t>
                </a:r>
                <a14:m>
                  <m:oMath xmlns:m="http://schemas.openxmlformats.org/officeDocument/2006/math">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𝐻</m:t>
                    </m:r>
                  </m:oMath>
                </a14:m>
                <a:r>
                  <a:rPr kumimoji="0" lang="en-US" sz="3800" b="0" i="0" u="none" strike="noStrike" kern="1200" cap="none" spc="0" normalizeH="0" baseline="0" noProof="0" smtClean="0">
                    <a:ln>
                      <a:noFill/>
                    </a:ln>
                    <a:solidFill>
                      <a:prstClr val="white"/>
                    </a:solidFill>
                    <a:effectLst/>
                    <a:uLnTx/>
                    <a:uFillTx/>
                    <a:latin typeface="Calibri"/>
                    <a:ea typeface="Arial" panose="020B0604020202020204" pitchFamily="34" charset="0"/>
                    <a:cs typeface="Times New Roman" panose="02020603050405020304" pitchFamily="18" charset="0"/>
                  </a:rPr>
                  <a:t>.</a:t>
                </a:r>
                <a:endParaRPr kumimoji="0" lang="en-US" sz="3800" b="0" i="0" u="none" strike="noStrike" kern="1200" cap="none" spc="0" normalizeH="0" baseline="0" noProof="0">
                  <a:ln>
                    <a:noFill/>
                  </a:ln>
                  <a:solidFill>
                    <a:prstClr val="white"/>
                  </a:solidFill>
                  <a:effectLst/>
                  <a:uLnTx/>
                  <a:uFillTx/>
                  <a:latin typeface="Calibri"/>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165000"/>
                  </a:lnSpc>
                  <a:buClrTx/>
                  <a:buSzTx/>
                  <a:buFontTx/>
                  <a:buNone/>
                  <a:tabLst/>
                  <a:defRPr/>
                </a:pPr>
                <a:r>
                  <a:rPr kumimoji="0" lang="vi-VN" sz="3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Do đó </a:t>
                </a:r>
                <a14:m>
                  <m:oMath xmlns:m="http://schemas.openxmlformats.org/officeDocument/2006/math">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𝑃</m:t>
                    </m:r>
                    <m:d>
                      <m:dPr>
                        <m:ctrlPr>
                          <a:rPr kumimoji="0" lang="en-US"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ctrlPr>
                      </m:dPr>
                      <m:e>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𝐻</m:t>
                        </m:r>
                      </m:e>
                    </m:d>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m:t>
                    </m:r>
                    <m:f>
                      <m:fPr>
                        <m:ctrlPr>
                          <a:rPr kumimoji="0" lang="en-US"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ctrlPr>
                      </m:fPr>
                      <m:num>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12</m:t>
                        </m:r>
                      </m:num>
                      <m:den>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15</m:t>
                        </m:r>
                      </m:den>
                    </m:f>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m:t>
                    </m:r>
                    <m:f>
                      <m:fPr>
                        <m:ctrlPr>
                          <a:rPr kumimoji="0" lang="en-US"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ctrlPr>
                      </m:fPr>
                      <m:num>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4</m:t>
                        </m:r>
                      </m:num>
                      <m:den>
                        <m:r>
                          <a:rPr kumimoji="0" lang="vi-VN" sz="3800" b="0" i="1" u="none" strike="noStrike" kern="1200" cap="none" spc="0" normalizeH="0" baseline="0" noProof="0">
                            <a:ln>
                              <a:noFill/>
                            </a:ln>
                            <a:solidFill>
                              <a:prstClr val="white"/>
                            </a:solidFill>
                            <a:effectLst/>
                            <a:uLnTx/>
                            <a:uFillTx/>
                            <a:ea typeface="Calibri" panose="020F0502020204030204" pitchFamily="34" charset="0"/>
                            <a:cs typeface="Times New Roman" panose="02020603050405020304" pitchFamily="18" charset="0"/>
                          </a:rPr>
                          <m:t>5</m:t>
                        </m:r>
                      </m:den>
                    </m:f>
                  </m:oMath>
                </a14:m>
                <a:endParaRPr kumimoji="0" lang="en-US" sz="3800" b="0" i="0" u="none" strike="noStrike" kern="1200" cap="none" spc="0" normalizeH="0" baseline="0" noProof="0">
                  <a:ln>
                    <a:noFill/>
                  </a:ln>
                  <a:solidFill>
                    <a:prstClr val="white"/>
                  </a:solidFill>
                  <a:effectLst/>
                  <a:uLnTx/>
                  <a:uFillTx/>
                  <a:latin typeface="Calibri"/>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3124195" y="2095500"/>
                <a:ext cx="12039601" cy="7652095"/>
              </a:xfrm>
              <a:prstGeom prst="rect">
                <a:avLst/>
              </a:prstGeom>
              <a:blipFill>
                <a:blip r:embed="rId9"/>
                <a:stretch>
                  <a:fillRect l="-1620"/>
                </a:stretch>
              </a:blipFill>
            </p:spPr>
            <p:txBody>
              <a:bodyPr/>
              <a:lstStyle/>
              <a:p>
                <a:r>
                  <a:rPr lang="en-US">
                    <a:noFill/>
                  </a:rPr>
                  <a:t> </a:t>
                </a:r>
              </a:p>
            </p:txBody>
          </p:sp>
        </mc:Fallback>
      </mc:AlternateContent>
      <p:sp>
        <p:nvSpPr>
          <p:cNvPr id="8" name="Rectangle 7"/>
          <p:cNvSpPr/>
          <p:nvPr/>
        </p:nvSpPr>
        <p:spPr>
          <a:xfrm>
            <a:off x="8566755" y="952500"/>
            <a:ext cx="1154483" cy="707886"/>
          </a:xfrm>
          <a:prstGeom prst="rect">
            <a:avLst/>
          </a:prstGeom>
        </p:spPr>
        <p:txBody>
          <a:bodyPr wrap="none">
            <a:spAutoFit/>
          </a:bodyPr>
          <a:lstStyle/>
          <a:p>
            <a:pPr algn="ctr" defTabSz="1828800">
              <a:defRPr/>
            </a:pPr>
            <a:r>
              <a:rPr lang="en-US" sz="4000" b="1" i="1" u="sng">
                <a:solidFill>
                  <a:srgbClr val="FFFF00"/>
                </a:solidFill>
                <a:latin typeface="Arial" panose="020B0604020202020204" pitchFamily="34" charset="0"/>
                <a:cs typeface="Arial"/>
                <a:sym typeface="Arial"/>
              </a:rPr>
              <a:t>Giải</a:t>
            </a:r>
            <a:endParaRPr lang="en-US" sz="4000" b="1" i="1" u="sng" dirty="0">
              <a:solidFill>
                <a:srgbClr val="FFFF00"/>
              </a:solidFill>
              <a:latin typeface="Calibri"/>
              <a:cs typeface="Arial"/>
              <a:sym typeface="Arial"/>
            </a:endParaRPr>
          </a:p>
        </p:txBody>
      </p:sp>
    </p:spTree>
    <p:extLst>
      <p:ext uri="{BB962C8B-B14F-4D97-AF65-F5344CB8AC3E}">
        <p14:creationId xmlns:p14="http://schemas.microsoft.com/office/powerpoint/2010/main" val="35341851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5" dur="50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wipe(down)">
                                      <p:cBhvr>
                                        <p:cTn id="30" dur="500"/>
                                        <p:tgtEl>
                                          <p:spTgt spid="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wipe(left)">
                                      <p:cBhvr>
                                        <p:cTn id="3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grpSp>
        <p:nvGrpSpPr>
          <p:cNvPr id="10" name="Group 10"/>
          <p:cNvGrpSpPr/>
          <p:nvPr/>
        </p:nvGrpSpPr>
        <p:grpSpPr>
          <a:xfrm>
            <a:off x="10591800" y="-342900"/>
            <a:ext cx="9107349" cy="704475"/>
            <a:chOff x="0" y="0"/>
            <a:chExt cx="5253877" cy="406400"/>
          </a:xfrm>
        </p:grpSpPr>
        <p:sp>
          <p:nvSpPr>
            <p:cNvPr id="11" name="Freeform 11"/>
            <p:cNvSpPr/>
            <p:nvPr/>
          </p:nvSpPr>
          <p:spPr>
            <a:xfrm>
              <a:off x="0" y="0"/>
              <a:ext cx="5253877" cy="406400"/>
            </a:xfrm>
            <a:custGeom>
              <a:avLst/>
              <a:gdLst/>
              <a:ahLst/>
              <a:cxnLst/>
              <a:rect l="l" t="t" r="r" b="b"/>
              <a:pathLst>
                <a:path w="5253877" h="406400">
                  <a:moveTo>
                    <a:pt x="5050677" y="0"/>
                  </a:moveTo>
                  <a:cubicBezTo>
                    <a:pt x="5162901" y="0"/>
                    <a:pt x="5253877" y="90976"/>
                    <a:pt x="5253877" y="203200"/>
                  </a:cubicBezTo>
                  <a:cubicBezTo>
                    <a:pt x="5253877" y="315424"/>
                    <a:pt x="5162901" y="406400"/>
                    <a:pt x="5050677" y="406400"/>
                  </a:cubicBezTo>
                  <a:lnTo>
                    <a:pt x="203200" y="406400"/>
                  </a:lnTo>
                  <a:cubicBezTo>
                    <a:pt x="90976" y="406400"/>
                    <a:pt x="0" y="315424"/>
                    <a:pt x="0" y="203200"/>
                  </a:cubicBezTo>
                  <a:cubicBezTo>
                    <a:pt x="0" y="90976"/>
                    <a:pt x="90976" y="0"/>
                    <a:pt x="203200" y="0"/>
                  </a:cubicBezTo>
                  <a:close/>
                </a:path>
              </a:pathLst>
            </a:custGeom>
            <a:solidFill>
              <a:srgbClr val="F26D9E"/>
            </a:solidFill>
            <a:ln cap="sq">
              <a:noFill/>
              <a:prstDash val="solid"/>
              <a:miter/>
            </a:ln>
          </p:spPr>
        </p:sp>
        <p:sp>
          <p:nvSpPr>
            <p:cNvPr id="12" name="TextBox 12"/>
            <p:cNvSpPr txBox="1"/>
            <p:nvPr/>
          </p:nvSpPr>
          <p:spPr>
            <a:xfrm>
              <a:off x="0" y="-38100"/>
              <a:ext cx="5253877" cy="444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Google Shape;3331;p61"/>
          <p:cNvSpPr txBox="1"/>
          <p:nvPr/>
        </p:nvSpPr>
        <p:spPr>
          <a:xfrm flipH="1">
            <a:off x="1327484" y="391026"/>
            <a:ext cx="5334000" cy="95948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8.6 </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 </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tr.66</a:t>
            </a:r>
            <a:r>
              <a:rPr kumimoji="0" lang="fr-FR" sz="39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endParaRPr kumimoji="0" lang="en-US" sz="39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3" name="Rectangle 1"/>
              <p:cNvSpPr>
                <a:spLocks noChangeArrowheads="1"/>
              </p:cNvSpPr>
              <p:nvPr/>
            </p:nvSpPr>
            <p:spPr bwMode="auto">
              <a:xfrm>
                <a:off x="1219184" y="1470506"/>
                <a:ext cx="16078216" cy="34163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600" b="0" i="0" u="none" strike="noStrike" cap="none" normalizeH="0" baseline="0" smtClean="0">
                    <a:ln>
                      <a:noFill/>
                    </a:ln>
                    <a:solidFill>
                      <a:schemeClr val="bg1"/>
                    </a:solidFill>
                    <a:effectLst/>
                    <a:latin typeface="Arial" panose="020B0604020202020204" pitchFamily="34" charset="0"/>
                    <a:ea typeface="Open Sans"/>
                  </a:rPr>
                  <a:t>Trong một chiếc hộp có 15 tấm thẻ giống nhau được đánh số 10; 11;...; 24. Rút ngẫu nhiên một tấm thẻ từ trong hộp. Tính xác suất của các biến cố sau:</a:t>
                </a:r>
                <a:endParaRPr kumimoji="0" lang="en-US" altLang="en-US" sz="3600" b="0" i="0" u="none" strike="noStrike" cap="none" normalizeH="0" baseline="0" smtClean="0">
                  <a:ln>
                    <a:noFill/>
                  </a:ln>
                  <a:solidFill>
                    <a:schemeClr val="bg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600" b="0" i="0" u="none" strike="noStrike" cap="none" normalizeH="0" baseline="0" smtClean="0">
                    <a:ln>
                      <a:noFill/>
                    </a:ln>
                    <a:solidFill>
                      <a:schemeClr val="bg1"/>
                    </a:solidFill>
                    <a:effectLst/>
                    <a:latin typeface="Arial" panose="020B0604020202020204" pitchFamily="34" charset="0"/>
                    <a:ea typeface="Open Sans"/>
                  </a:rPr>
                  <a:t>a) </a:t>
                </a:r>
                <a14:m>
                  <m:oMath xmlns:m="http://schemas.openxmlformats.org/officeDocument/2006/math">
                    <m:r>
                      <a:rPr kumimoji="0" lang="en-US" altLang="en-US" sz="3600" b="0" i="1" u="none" strike="noStrike" cap="none" normalizeH="0" baseline="0" smtClean="0">
                        <a:ln>
                          <a:noFill/>
                        </a:ln>
                        <a:solidFill>
                          <a:schemeClr val="bg1"/>
                        </a:solidFill>
                        <a:effectLst/>
                        <a:latin typeface="Cambria Math" panose="02040503050406030204" pitchFamily="18" charset="0"/>
                        <a:ea typeface="Open Sans"/>
                      </a:rPr>
                      <m:t>𝐴</m:t>
                    </m:r>
                  </m:oMath>
                </a14:m>
                <a:r>
                  <a:rPr kumimoji="0" lang="en-US" altLang="en-US" sz="3600" b="0" i="0" u="none" strike="noStrike" cap="none" normalizeH="0" baseline="0" smtClean="0">
                    <a:ln>
                      <a:noFill/>
                    </a:ln>
                    <a:solidFill>
                      <a:schemeClr val="bg1"/>
                    </a:solidFill>
                    <a:effectLst/>
                    <a:latin typeface="Arial" panose="020B0604020202020204" pitchFamily="34" charset="0"/>
                    <a:ea typeface="Open Sans"/>
                  </a:rPr>
                  <a:t>: "Rút được tấm thẻ ghi số lẻ";</a:t>
                </a:r>
                <a:endParaRPr kumimoji="0" lang="en-US" altLang="en-US" sz="3600" b="0" i="0" u="none" strike="noStrike" cap="none" normalizeH="0" baseline="0" smtClean="0">
                  <a:ln>
                    <a:noFill/>
                  </a:ln>
                  <a:solidFill>
                    <a:schemeClr val="bg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600" b="0" i="0" u="none" strike="noStrike" cap="none" normalizeH="0" baseline="0" smtClean="0">
                    <a:ln>
                      <a:noFill/>
                    </a:ln>
                    <a:solidFill>
                      <a:schemeClr val="bg1"/>
                    </a:solidFill>
                    <a:effectLst/>
                    <a:latin typeface="Arial" panose="020B0604020202020204" pitchFamily="34" charset="0"/>
                    <a:ea typeface="Open Sans"/>
                  </a:rPr>
                  <a:t>b) </a:t>
                </a:r>
                <a14:m>
                  <m:oMath xmlns:m="http://schemas.openxmlformats.org/officeDocument/2006/math">
                    <m:r>
                      <a:rPr kumimoji="0" lang="en-US" altLang="en-US" sz="3600" b="0" i="1" u="none" strike="noStrike" cap="none" normalizeH="0" baseline="0" smtClean="0">
                        <a:ln>
                          <a:noFill/>
                        </a:ln>
                        <a:solidFill>
                          <a:schemeClr val="bg1"/>
                        </a:solidFill>
                        <a:effectLst/>
                        <a:latin typeface="Cambria Math" panose="02040503050406030204" pitchFamily="18" charset="0"/>
                        <a:ea typeface="Open Sans"/>
                      </a:rPr>
                      <m:t>𝐵</m:t>
                    </m:r>
                  </m:oMath>
                </a14:m>
                <a:r>
                  <a:rPr kumimoji="0" lang="en-US" altLang="en-US" sz="3600" b="0" i="0" u="none" strike="noStrike" cap="none" normalizeH="0" baseline="0" smtClean="0">
                    <a:ln>
                      <a:noFill/>
                    </a:ln>
                    <a:solidFill>
                      <a:schemeClr val="bg1"/>
                    </a:solidFill>
                    <a:effectLst/>
                    <a:latin typeface="Arial" panose="020B0604020202020204" pitchFamily="34" charset="0"/>
                    <a:ea typeface="Open Sans"/>
                  </a:rPr>
                  <a:t>: "Rút được tấm thẻ ghi số nguyên tố".</a:t>
                </a:r>
                <a:endParaRPr kumimoji="0" lang="en-US" altLang="en-US" sz="3600" b="0" i="0" u="none" strike="noStrike" cap="none" normalizeH="0" baseline="0" smtClean="0">
                  <a:ln>
                    <a:noFill/>
                  </a:ln>
                  <a:solidFill>
                    <a:schemeClr val="bg1"/>
                  </a:solidFill>
                  <a:effectLst/>
                  <a:latin typeface="Arial" panose="020B0604020202020204" pitchFamily="34" charset="0"/>
                </a:endParaRPr>
              </a:p>
            </p:txBody>
          </p:sp>
        </mc:Choice>
        <mc:Fallback>
          <p:sp>
            <p:nvSpPr>
              <p:cNvPr id="3" name="Rectangle 1"/>
              <p:cNvSpPr>
                <a:spLocks noRot="1" noChangeAspect="1" noMove="1" noResize="1" noEditPoints="1" noAdjustHandles="1" noChangeArrowheads="1" noChangeShapeType="1" noTextEdit="1"/>
              </p:cNvSpPr>
              <p:nvPr/>
            </p:nvSpPr>
            <p:spPr bwMode="auto">
              <a:xfrm>
                <a:off x="1219184" y="1470506"/>
                <a:ext cx="16078216" cy="3416320"/>
              </a:xfrm>
              <a:prstGeom prst="rect">
                <a:avLst/>
              </a:prstGeom>
              <a:blipFill>
                <a:blip r:embed="rId2"/>
                <a:stretch>
                  <a:fillRect l="-1175" r="-1099" b="-320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4" name="Rectangle 13"/>
          <p:cNvSpPr/>
          <p:nvPr/>
        </p:nvSpPr>
        <p:spPr>
          <a:xfrm>
            <a:off x="8706698" y="5047918"/>
            <a:ext cx="1103187" cy="677108"/>
          </a:xfrm>
          <a:prstGeom prst="rect">
            <a:avLst/>
          </a:prstGeom>
        </p:spPr>
        <p:txBody>
          <a:bodyPr wrap="none">
            <a:spAutoFit/>
          </a:bodyPr>
          <a:lstStyle/>
          <a:p>
            <a:pPr algn="ctr" defTabSz="1828800">
              <a:defRPr/>
            </a:pPr>
            <a:r>
              <a:rPr lang="en-US" sz="3800" b="1" i="1" u="sng">
                <a:solidFill>
                  <a:srgbClr val="FFFFB7"/>
                </a:solidFill>
                <a:latin typeface="Arial" panose="020B0604020202020204" pitchFamily="34" charset="0"/>
                <a:cs typeface="Arial"/>
                <a:sym typeface="Arial"/>
              </a:rPr>
              <a:t>Giải</a:t>
            </a:r>
            <a:endParaRPr lang="en-US" sz="3800" b="1" i="1" u="sng" dirty="0">
              <a:solidFill>
                <a:srgbClr val="FFFFB7"/>
              </a:solidFill>
              <a:latin typeface="Calibri"/>
              <a:cs typeface="Arial"/>
              <a:sym typeface="Arial"/>
            </a:endParaRPr>
          </a:p>
        </p:txBody>
      </p:sp>
      <mc:AlternateContent xmlns:mc="http://schemas.openxmlformats.org/markup-compatibility/2006">
        <mc:Choice xmlns:a14="http://schemas.microsoft.com/office/drawing/2010/main" Requires="a14">
          <p:sp>
            <p:nvSpPr>
              <p:cNvPr id="4" name="Rectangle 3"/>
              <p:cNvSpPr/>
              <p:nvPr/>
            </p:nvSpPr>
            <p:spPr>
              <a:xfrm>
                <a:off x="1219184" y="5985710"/>
                <a:ext cx="16078216" cy="4062459"/>
              </a:xfrm>
              <a:prstGeom prst="rect">
                <a:avLst/>
              </a:prstGeom>
            </p:spPr>
            <p:txBody>
              <a:bodyPr wrap="square">
                <a:spAutoFit/>
              </a:bodyPr>
              <a:lstStyle/>
              <a:p>
                <a:pPr algn="just">
                  <a:lnSpc>
                    <a:spcPct val="150000"/>
                  </a:lnSpc>
                </a:pPr>
                <a:r>
                  <a:rPr lang="vi-VN" sz="3600" smtClean="0">
                    <a:solidFill>
                      <a:schemeClr val="bg1"/>
                    </a:solidFill>
                    <a:ea typeface="Calibri" panose="020F0502020204030204" pitchFamily="34" charset="0"/>
                    <a:cs typeface="Times New Roman" panose="02020603050405020304" pitchFamily="18" charset="0"/>
                  </a:rPr>
                  <a:t>Số kết quả có thể là 15. Vì rút ngẫu nhiên nên 15 kết quả có thể này là đồng khả năng.</a:t>
                </a:r>
                <a:endParaRPr lang="en-US" sz="3600">
                  <a:solidFill>
                    <a:schemeClr val="bg1"/>
                  </a:solidFill>
                  <a:effectLst/>
                  <a:ea typeface="Arial" panose="020B0604020202020204" pitchFamily="34" charset="0"/>
                  <a:cs typeface="Times New Roman" panose="02020603050405020304" pitchFamily="18" charset="0"/>
                </a:endParaRPr>
              </a:p>
              <a:p>
                <a:pPr algn="just">
                  <a:lnSpc>
                    <a:spcPct val="150000"/>
                  </a:lnSpc>
                </a:pPr>
                <a:r>
                  <a:rPr lang="vi-VN" sz="3600">
                    <a:solidFill>
                      <a:schemeClr val="bg1"/>
                    </a:solidFill>
                    <a:effectLst/>
                    <a:ea typeface="Times New Roman" panose="02020603050405020304" pitchFamily="18" charset="0"/>
                    <a:cs typeface="Times New Roman" panose="02020603050405020304" pitchFamily="18" charset="0"/>
                  </a:rPr>
                  <a:t>a) Có 7 kết quả thuận lợi cho </a:t>
                </a:r>
                <a14:m>
                  <m:oMath xmlns:m="http://schemas.openxmlformats.org/officeDocument/2006/math">
                    <m:r>
                      <a:rPr lang="vi-VN" sz="3600" i="1">
                        <a:solidFill>
                          <a:schemeClr val="bg1"/>
                        </a:solidFill>
                        <a:effectLst/>
                        <a:ea typeface="Times New Roman" panose="02020603050405020304" pitchFamily="18" charset="0"/>
                        <a:cs typeface="Times New Roman" panose="02020603050405020304" pitchFamily="18" charset="0"/>
                      </a:rPr>
                      <m:t>𝐴</m:t>
                    </m:r>
                  </m:oMath>
                </a14:m>
                <a:r>
                  <a:rPr lang="vi-VN" sz="3600">
                    <a:solidFill>
                      <a:schemeClr val="bg1"/>
                    </a:solidFill>
                    <a:effectLst/>
                    <a:ea typeface="Times New Roman" panose="02020603050405020304" pitchFamily="18" charset="0"/>
                    <a:cs typeface="Times New Roman" panose="02020603050405020304" pitchFamily="18" charset="0"/>
                  </a:rPr>
                  <a:t> là </a:t>
                </a:r>
                <a14:m>
                  <m:oMath xmlns:m="http://schemas.openxmlformats.org/officeDocument/2006/math">
                    <m:d>
                      <m:dPr>
                        <m:begChr m:val="{"/>
                        <m:endChr m:val="}"/>
                        <m:ctrlPr>
                          <a:rPr lang="en-US" sz="3600" i="1">
                            <a:solidFill>
                              <a:schemeClr val="bg1"/>
                            </a:solidFill>
                            <a:effectLst/>
                            <a:ea typeface="Times New Roman" panose="02020603050405020304" pitchFamily="18" charset="0"/>
                            <a:cs typeface="Times New Roman" panose="02020603050405020304" pitchFamily="18" charset="0"/>
                          </a:rPr>
                        </m:ctrlPr>
                      </m:dPr>
                      <m:e>
                        <m:r>
                          <a:rPr lang="vi-VN" sz="3600" i="1">
                            <a:solidFill>
                              <a:schemeClr val="bg1"/>
                            </a:solidFill>
                            <a:effectLst/>
                            <a:ea typeface="Times New Roman" panose="02020603050405020304" pitchFamily="18" charset="0"/>
                            <a:cs typeface="Times New Roman" panose="02020603050405020304" pitchFamily="18" charset="0"/>
                          </a:rPr>
                          <m:t>11;13;15;17;19;21;23</m:t>
                        </m:r>
                      </m:e>
                    </m:d>
                  </m:oMath>
                </a14:m>
                <a:r>
                  <a:rPr lang="vi-VN" sz="3600">
                    <a:solidFill>
                      <a:schemeClr val="bg1"/>
                    </a:solidFill>
                    <a:effectLst/>
                    <a:ea typeface="Times New Roman" panose="02020603050405020304" pitchFamily="18" charset="0"/>
                    <a:cs typeface="Times New Roman" panose="02020603050405020304" pitchFamily="18" charset="0"/>
                  </a:rPr>
                  <a:t>. Vậy </a:t>
                </a:r>
                <a14:m>
                  <m:oMath xmlns:m="http://schemas.openxmlformats.org/officeDocument/2006/math">
                    <m:r>
                      <a:rPr lang="vi-VN" sz="3600" i="1">
                        <a:solidFill>
                          <a:schemeClr val="bg1"/>
                        </a:solidFill>
                        <a:effectLst/>
                        <a:ea typeface="Times New Roman" panose="02020603050405020304" pitchFamily="18" charset="0"/>
                        <a:cs typeface="Times New Roman" panose="02020603050405020304" pitchFamily="18" charset="0"/>
                      </a:rPr>
                      <m:t>𝑃</m:t>
                    </m:r>
                    <m:d>
                      <m:dPr>
                        <m:ctrlPr>
                          <a:rPr lang="en-US" sz="3600" i="1">
                            <a:solidFill>
                              <a:schemeClr val="bg1"/>
                            </a:solidFill>
                            <a:effectLst/>
                            <a:ea typeface="Times New Roman" panose="02020603050405020304" pitchFamily="18" charset="0"/>
                            <a:cs typeface="Times New Roman" panose="02020603050405020304" pitchFamily="18" charset="0"/>
                          </a:rPr>
                        </m:ctrlPr>
                      </m:dPr>
                      <m:e>
                        <m:r>
                          <a:rPr lang="vi-VN" sz="3600" i="1">
                            <a:solidFill>
                              <a:schemeClr val="bg1"/>
                            </a:solidFill>
                            <a:effectLst/>
                            <a:ea typeface="Times New Roman" panose="02020603050405020304" pitchFamily="18" charset="0"/>
                            <a:cs typeface="Times New Roman" panose="02020603050405020304" pitchFamily="18" charset="0"/>
                          </a:rPr>
                          <m:t>𝐴</m:t>
                        </m:r>
                      </m:e>
                    </m:d>
                    <m:r>
                      <a:rPr lang="vi-VN" sz="3600" i="1">
                        <a:solidFill>
                          <a:schemeClr val="bg1"/>
                        </a:solidFill>
                        <a:effectLst/>
                        <a:ea typeface="Times New Roman" panose="02020603050405020304" pitchFamily="18" charset="0"/>
                        <a:cs typeface="Times New Roman" panose="02020603050405020304" pitchFamily="18" charset="0"/>
                      </a:rPr>
                      <m:t>=</m:t>
                    </m:r>
                    <m:f>
                      <m:fPr>
                        <m:ctrlPr>
                          <a:rPr lang="en-US" sz="3600" i="1">
                            <a:solidFill>
                              <a:schemeClr val="bg1"/>
                            </a:solidFill>
                            <a:effectLst/>
                            <a:ea typeface="Times New Roman" panose="02020603050405020304" pitchFamily="18" charset="0"/>
                            <a:cs typeface="Times New Roman" panose="02020603050405020304" pitchFamily="18" charset="0"/>
                          </a:rPr>
                        </m:ctrlPr>
                      </m:fPr>
                      <m:num>
                        <m:r>
                          <a:rPr lang="vi-VN" sz="3600" i="1">
                            <a:solidFill>
                              <a:schemeClr val="bg1"/>
                            </a:solidFill>
                            <a:effectLst/>
                            <a:ea typeface="Times New Roman" panose="02020603050405020304" pitchFamily="18" charset="0"/>
                            <a:cs typeface="Times New Roman" panose="02020603050405020304" pitchFamily="18" charset="0"/>
                          </a:rPr>
                          <m:t>7</m:t>
                        </m:r>
                      </m:num>
                      <m:den>
                        <m:r>
                          <a:rPr lang="vi-VN" sz="3600" i="1">
                            <a:solidFill>
                              <a:schemeClr val="bg1"/>
                            </a:solidFill>
                            <a:effectLst/>
                            <a:ea typeface="Times New Roman" panose="02020603050405020304" pitchFamily="18" charset="0"/>
                            <a:cs typeface="Times New Roman" panose="02020603050405020304" pitchFamily="18" charset="0"/>
                          </a:rPr>
                          <m:t>15</m:t>
                        </m:r>
                      </m:den>
                    </m:f>
                  </m:oMath>
                </a14:m>
                <a:endParaRPr lang="en-US" sz="3600">
                  <a:solidFill>
                    <a:schemeClr val="bg1"/>
                  </a:solidFill>
                  <a:effectLst/>
                  <a:ea typeface="Arial" panose="020B0604020202020204" pitchFamily="34" charset="0"/>
                  <a:cs typeface="Times New Roman" panose="02020603050405020304" pitchFamily="18" charset="0"/>
                </a:endParaRPr>
              </a:p>
              <a:p>
                <a:pPr algn="just">
                  <a:lnSpc>
                    <a:spcPct val="150000"/>
                  </a:lnSpc>
                </a:pPr>
                <a:r>
                  <a:rPr lang="vi-VN" sz="3600">
                    <a:solidFill>
                      <a:schemeClr val="bg1"/>
                    </a:solidFill>
                    <a:effectLst/>
                    <a:ea typeface="Times New Roman" panose="02020603050405020304" pitchFamily="18" charset="0"/>
                    <a:cs typeface="Times New Roman" panose="02020603050405020304" pitchFamily="18" charset="0"/>
                  </a:rPr>
                  <a:t>b) Có 5 kết quả thuận lợi cho </a:t>
                </a:r>
                <a14:m>
                  <m:oMath xmlns:m="http://schemas.openxmlformats.org/officeDocument/2006/math">
                    <m:r>
                      <a:rPr lang="vi-VN" sz="3600" i="1">
                        <a:solidFill>
                          <a:schemeClr val="bg1"/>
                        </a:solidFill>
                        <a:effectLst/>
                        <a:ea typeface="Times New Roman" panose="02020603050405020304" pitchFamily="18" charset="0"/>
                        <a:cs typeface="Times New Roman" panose="02020603050405020304" pitchFamily="18" charset="0"/>
                      </a:rPr>
                      <m:t>𝐵</m:t>
                    </m:r>
                  </m:oMath>
                </a14:m>
                <a:r>
                  <a:rPr lang="vi-VN" sz="3600">
                    <a:solidFill>
                      <a:schemeClr val="bg1"/>
                    </a:solidFill>
                    <a:effectLst/>
                    <a:ea typeface="Times New Roman" panose="02020603050405020304" pitchFamily="18" charset="0"/>
                    <a:cs typeface="Times New Roman" panose="02020603050405020304" pitchFamily="18" charset="0"/>
                  </a:rPr>
                  <a:t> là </a:t>
                </a:r>
                <a14:m>
                  <m:oMath xmlns:m="http://schemas.openxmlformats.org/officeDocument/2006/math">
                    <m:d>
                      <m:dPr>
                        <m:begChr m:val="{"/>
                        <m:endChr m:val="}"/>
                        <m:ctrlPr>
                          <a:rPr lang="en-US" sz="3600" i="1">
                            <a:solidFill>
                              <a:schemeClr val="bg1"/>
                            </a:solidFill>
                            <a:effectLst/>
                            <a:ea typeface="Times New Roman" panose="02020603050405020304" pitchFamily="18" charset="0"/>
                            <a:cs typeface="Times New Roman" panose="02020603050405020304" pitchFamily="18" charset="0"/>
                          </a:rPr>
                        </m:ctrlPr>
                      </m:dPr>
                      <m:e>
                        <m:r>
                          <a:rPr lang="vi-VN" sz="3600" i="1">
                            <a:solidFill>
                              <a:schemeClr val="bg1"/>
                            </a:solidFill>
                            <a:effectLst/>
                            <a:ea typeface="Times New Roman" panose="02020603050405020304" pitchFamily="18" charset="0"/>
                            <a:cs typeface="Times New Roman" panose="02020603050405020304" pitchFamily="18" charset="0"/>
                          </a:rPr>
                          <m:t>11;13;17;19;23</m:t>
                        </m:r>
                      </m:e>
                    </m:d>
                  </m:oMath>
                </a14:m>
                <a:r>
                  <a:rPr lang="vi-VN" sz="3600">
                    <a:solidFill>
                      <a:schemeClr val="bg1"/>
                    </a:solidFill>
                    <a:effectLst/>
                    <a:ea typeface="Times New Roman" panose="02020603050405020304" pitchFamily="18" charset="0"/>
                    <a:cs typeface="Times New Roman" panose="02020603050405020304" pitchFamily="18" charset="0"/>
                  </a:rPr>
                  <a:t>. Vậy </a:t>
                </a:r>
                <a14:m>
                  <m:oMath xmlns:m="http://schemas.openxmlformats.org/officeDocument/2006/math">
                    <m:r>
                      <a:rPr lang="vi-VN" sz="3600" i="1">
                        <a:solidFill>
                          <a:schemeClr val="bg1"/>
                        </a:solidFill>
                        <a:effectLst/>
                        <a:ea typeface="Times New Roman" panose="02020603050405020304" pitchFamily="18" charset="0"/>
                        <a:cs typeface="Times New Roman" panose="02020603050405020304" pitchFamily="18" charset="0"/>
                      </a:rPr>
                      <m:t>𝑃</m:t>
                    </m:r>
                    <m:d>
                      <m:dPr>
                        <m:ctrlPr>
                          <a:rPr lang="en-US" sz="3600" i="1">
                            <a:solidFill>
                              <a:schemeClr val="bg1"/>
                            </a:solidFill>
                            <a:effectLst/>
                            <a:ea typeface="Times New Roman" panose="02020603050405020304" pitchFamily="18" charset="0"/>
                            <a:cs typeface="Times New Roman" panose="02020603050405020304" pitchFamily="18" charset="0"/>
                          </a:rPr>
                        </m:ctrlPr>
                      </m:dPr>
                      <m:e>
                        <m:r>
                          <a:rPr lang="vi-VN" sz="3600" i="1">
                            <a:solidFill>
                              <a:schemeClr val="bg1"/>
                            </a:solidFill>
                            <a:effectLst/>
                            <a:ea typeface="Times New Roman" panose="02020603050405020304" pitchFamily="18" charset="0"/>
                            <a:cs typeface="Times New Roman" panose="02020603050405020304" pitchFamily="18" charset="0"/>
                          </a:rPr>
                          <m:t>𝐵</m:t>
                        </m:r>
                      </m:e>
                    </m:d>
                    <m:r>
                      <a:rPr lang="vi-VN" sz="3600" i="1">
                        <a:solidFill>
                          <a:schemeClr val="bg1"/>
                        </a:solidFill>
                        <a:effectLst/>
                        <a:ea typeface="Times New Roman" panose="02020603050405020304" pitchFamily="18" charset="0"/>
                        <a:cs typeface="Times New Roman" panose="02020603050405020304" pitchFamily="18" charset="0"/>
                      </a:rPr>
                      <m:t>=</m:t>
                    </m:r>
                    <m:f>
                      <m:fPr>
                        <m:ctrlPr>
                          <a:rPr lang="en-US" sz="3600" i="1">
                            <a:solidFill>
                              <a:schemeClr val="bg1"/>
                            </a:solidFill>
                            <a:effectLst/>
                            <a:ea typeface="Times New Roman" panose="02020603050405020304" pitchFamily="18" charset="0"/>
                            <a:cs typeface="Times New Roman" panose="02020603050405020304" pitchFamily="18" charset="0"/>
                          </a:rPr>
                        </m:ctrlPr>
                      </m:fPr>
                      <m:num>
                        <m:r>
                          <a:rPr lang="vi-VN" sz="3600" i="1">
                            <a:solidFill>
                              <a:schemeClr val="bg1"/>
                            </a:solidFill>
                            <a:effectLst/>
                            <a:ea typeface="Times New Roman" panose="02020603050405020304" pitchFamily="18" charset="0"/>
                            <a:cs typeface="Times New Roman" panose="02020603050405020304" pitchFamily="18" charset="0"/>
                          </a:rPr>
                          <m:t>5</m:t>
                        </m:r>
                      </m:num>
                      <m:den>
                        <m:r>
                          <a:rPr lang="vi-VN" sz="3600" i="1">
                            <a:solidFill>
                              <a:schemeClr val="bg1"/>
                            </a:solidFill>
                            <a:effectLst/>
                            <a:ea typeface="Times New Roman" panose="02020603050405020304" pitchFamily="18" charset="0"/>
                            <a:cs typeface="Times New Roman" panose="02020603050405020304" pitchFamily="18" charset="0"/>
                          </a:rPr>
                          <m:t>15</m:t>
                        </m:r>
                      </m:den>
                    </m:f>
                    <m:r>
                      <a:rPr lang="vi-VN" sz="3600" i="1">
                        <a:solidFill>
                          <a:schemeClr val="bg1"/>
                        </a:solidFill>
                        <a:effectLst/>
                        <a:ea typeface="Times New Roman" panose="02020603050405020304" pitchFamily="18" charset="0"/>
                        <a:cs typeface="Times New Roman" panose="02020603050405020304" pitchFamily="18" charset="0"/>
                      </a:rPr>
                      <m:t>=</m:t>
                    </m:r>
                    <m:f>
                      <m:fPr>
                        <m:ctrlPr>
                          <a:rPr lang="en-US" sz="3600" i="1">
                            <a:solidFill>
                              <a:schemeClr val="bg1"/>
                            </a:solidFill>
                            <a:effectLst/>
                            <a:ea typeface="Times New Roman" panose="02020603050405020304" pitchFamily="18" charset="0"/>
                            <a:cs typeface="Times New Roman" panose="02020603050405020304" pitchFamily="18" charset="0"/>
                          </a:rPr>
                        </m:ctrlPr>
                      </m:fPr>
                      <m:num>
                        <m:r>
                          <a:rPr lang="vi-VN" sz="3600" i="1">
                            <a:solidFill>
                              <a:schemeClr val="bg1"/>
                            </a:solidFill>
                            <a:effectLst/>
                            <a:ea typeface="Times New Roman" panose="02020603050405020304" pitchFamily="18" charset="0"/>
                            <a:cs typeface="Times New Roman" panose="02020603050405020304" pitchFamily="18" charset="0"/>
                          </a:rPr>
                          <m:t>1</m:t>
                        </m:r>
                      </m:num>
                      <m:den>
                        <m:r>
                          <a:rPr lang="vi-VN" sz="3600" i="1">
                            <a:solidFill>
                              <a:schemeClr val="bg1"/>
                            </a:solidFill>
                            <a:effectLst/>
                            <a:ea typeface="Times New Roman" panose="02020603050405020304" pitchFamily="18" charset="0"/>
                            <a:cs typeface="Times New Roman" panose="02020603050405020304" pitchFamily="18" charset="0"/>
                          </a:rPr>
                          <m:t>3</m:t>
                        </m:r>
                      </m:den>
                    </m:f>
                  </m:oMath>
                </a14:m>
                <a:endParaRPr lang="en-US" sz="3600">
                  <a:solidFill>
                    <a:schemeClr val="bg1"/>
                  </a:solidFill>
                  <a:effectLst/>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219184" y="5985710"/>
                <a:ext cx="16078216" cy="4062459"/>
              </a:xfrm>
              <a:prstGeom prst="rect">
                <a:avLst/>
              </a:prstGeom>
              <a:blipFill>
                <a:blip r:embed="rId3"/>
                <a:stretch>
                  <a:fillRect l="-1175" r="-1099" b="-1652"/>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145909" y="4956692"/>
            <a:ext cx="1669893" cy="1001936"/>
          </a:xfrm>
          <a:prstGeom prst="rect">
            <a:avLst/>
          </a:prstGeom>
        </p:spPr>
      </p:pic>
      <p:pic>
        <p:nvPicPr>
          <p:cNvPr id="6" name="Picture 5"/>
          <p:cNvPicPr>
            <a:picLocks noChangeAspect="1"/>
          </p:cNvPicPr>
          <p:nvPr/>
        </p:nvPicPr>
        <p:blipFill>
          <a:blip r:embed="rId5"/>
          <a:stretch>
            <a:fillRect/>
          </a:stretch>
        </p:blipFill>
        <p:spPr>
          <a:xfrm rot="8450505">
            <a:off x="17253359" y="4021080"/>
            <a:ext cx="1054699" cy="1201016"/>
          </a:xfrm>
          <a:prstGeom prst="rect">
            <a:avLst/>
          </a:prstGeom>
        </p:spPr>
      </p:pic>
    </p:spTree>
    <p:extLst>
      <p:ext uri="{BB962C8B-B14F-4D97-AF65-F5344CB8AC3E}">
        <p14:creationId xmlns:p14="http://schemas.microsoft.com/office/powerpoint/2010/main" val="1730892088"/>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down)">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wipe(down)">
                                      <p:cBhvr>
                                        <p:cTn id="3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grpSp>
        <p:nvGrpSpPr>
          <p:cNvPr id="26" name="Group 13"/>
          <p:cNvGrpSpPr/>
          <p:nvPr/>
        </p:nvGrpSpPr>
        <p:grpSpPr>
          <a:xfrm>
            <a:off x="186489" y="268704"/>
            <a:ext cx="17892025" cy="9735553"/>
            <a:chOff x="0" y="0"/>
            <a:chExt cx="1408500" cy="328568"/>
          </a:xfrm>
        </p:grpSpPr>
        <p:sp>
          <p:nvSpPr>
            <p:cNvPr id="28" name="Freeform 14"/>
            <p:cNvSpPr/>
            <p:nvPr/>
          </p:nvSpPr>
          <p:spPr>
            <a:xfrm>
              <a:off x="0" y="0"/>
              <a:ext cx="1408500" cy="328568"/>
            </a:xfrm>
            <a:custGeom>
              <a:avLst/>
              <a:gdLst/>
              <a:ahLst/>
              <a:cxnLst/>
              <a:rect l="l" t="t" r="r" b="b"/>
              <a:pathLst>
                <a:path w="1408500" h="328568">
                  <a:moveTo>
                    <a:pt x="82205" y="0"/>
                  </a:moveTo>
                  <a:lnTo>
                    <a:pt x="1326295" y="0"/>
                  </a:lnTo>
                  <a:cubicBezTo>
                    <a:pt x="1348097" y="0"/>
                    <a:pt x="1369006" y="8661"/>
                    <a:pt x="1384422" y="24077"/>
                  </a:cubicBezTo>
                  <a:cubicBezTo>
                    <a:pt x="1399839" y="39494"/>
                    <a:pt x="1408500" y="60403"/>
                    <a:pt x="1408500" y="82205"/>
                  </a:cubicBezTo>
                  <a:lnTo>
                    <a:pt x="1408500" y="246364"/>
                  </a:lnTo>
                  <a:cubicBezTo>
                    <a:pt x="1408500" y="268166"/>
                    <a:pt x="1399839" y="289075"/>
                    <a:pt x="1384422" y="304491"/>
                  </a:cubicBezTo>
                  <a:cubicBezTo>
                    <a:pt x="1369006" y="319908"/>
                    <a:pt x="1348097" y="328568"/>
                    <a:pt x="1326295" y="328568"/>
                  </a:cubicBezTo>
                  <a:lnTo>
                    <a:pt x="82205" y="328568"/>
                  </a:lnTo>
                  <a:cubicBezTo>
                    <a:pt x="60403" y="328568"/>
                    <a:pt x="39494" y="319908"/>
                    <a:pt x="24077" y="304491"/>
                  </a:cubicBezTo>
                  <a:cubicBezTo>
                    <a:pt x="8661" y="289075"/>
                    <a:pt x="0" y="268166"/>
                    <a:pt x="0" y="246364"/>
                  </a:cubicBezTo>
                  <a:lnTo>
                    <a:pt x="0" y="82205"/>
                  </a:lnTo>
                  <a:cubicBezTo>
                    <a:pt x="0" y="60403"/>
                    <a:pt x="8661" y="39494"/>
                    <a:pt x="24077" y="24077"/>
                  </a:cubicBezTo>
                  <a:cubicBezTo>
                    <a:pt x="39494" y="8661"/>
                    <a:pt x="60403" y="0"/>
                    <a:pt x="82205" y="0"/>
                  </a:cubicBezTo>
                  <a:close/>
                </a:path>
              </a:pathLst>
            </a:custGeom>
            <a:solidFill>
              <a:srgbClr val="FFFFFF"/>
            </a:solidFill>
          </p:spPr>
        </p:sp>
        <p:sp>
          <p:nvSpPr>
            <p:cNvPr id="29" name="TextBox 15"/>
            <p:cNvSpPr txBox="1"/>
            <p:nvPr/>
          </p:nvSpPr>
          <p:spPr>
            <a:xfrm>
              <a:off x="0" y="-38100"/>
              <a:ext cx="1408500" cy="366668"/>
            </a:xfrm>
            <a:prstGeom prst="rect">
              <a:avLst/>
            </a:prstGeom>
          </p:spPr>
          <p:txBody>
            <a:bodyPr lIns="45625" tIns="45625" rIns="45625" bIns="45625"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Rectangle 9">
            <a:extLst>
              <a:ext uri="{FF2B5EF4-FFF2-40B4-BE49-F238E27FC236}">
                <a16:creationId xmlns:a16="http://schemas.microsoft.com/office/drawing/2014/main" id="{EEA834E6-709B-490E-901D-06776B901B01}"/>
              </a:ext>
            </a:extLst>
          </p:cNvPr>
          <p:cNvSpPr/>
          <p:nvPr/>
        </p:nvSpPr>
        <p:spPr>
          <a:xfrm>
            <a:off x="7159044" y="542577"/>
            <a:ext cx="3946914" cy="938719"/>
          </a:xfrm>
          <a:prstGeom prst="rect">
            <a:avLst/>
          </a:prstGeom>
        </p:spPr>
        <p:txBody>
          <a:bodyPr wrap="none">
            <a:spAutoFit/>
          </a:bodyPr>
          <a:lstStyle/>
          <a:p>
            <a:pPr algn="ctr" defTabSz="1371600"/>
            <a:r>
              <a:rPr lang="en-US" sz="5500" b="1" smtClean="0">
                <a:solidFill>
                  <a:srgbClr val="C00000"/>
                </a:solidFill>
                <a:latin typeface="Arial" panose="020B0604020202020204" pitchFamily="34" charset="0"/>
                <a:cs typeface="Arial" panose="020B0604020202020204" pitchFamily="34" charset="0"/>
              </a:rPr>
              <a:t>VẬN DỤNG</a:t>
            </a:r>
            <a:endParaRPr lang="en-US" sz="5500" b="1">
              <a:solidFill>
                <a:srgbClr val="C00000"/>
              </a:solidFill>
              <a:latin typeface="Arial" panose="020B0604020202020204" pitchFamily="34" charset="0"/>
              <a:cs typeface="Arial" panose="020B0604020202020204" pitchFamily="34" charset="0"/>
            </a:endParaRPr>
          </a:p>
        </p:txBody>
      </p:sp>
      <p:sp>
        <p:nvSpPr>
          <p:cNvPr id="11" name="Google Shape;3331;p61"/>
          <p:cNvSpPr txBox="1"/>
          <p:nvPr/>
        </p:nvSpPr>
        <p:spPr>
          <a:xfrm flipH="1">
            <a:off x="637658" y="1638300"/>
            <a:ext cx="4876800" cy="95948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35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35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8.7 </a:t>
            </a:r>
            <a:r>
              <a:rPr kumimoji="0" lang="fr-FR" sz="35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 </a:t>
            </a:r>
            <a:r>
              <a:rPr kumimoji="0" lang="fr-FR" sz="35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tr.66</a:t>
            </a:r>
            <a:r>
              <a:rPr kumimoji="0" lang="fr-FR" sz="35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endParaRPr kumimoji="0" lang="en-US" sz="35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2" name="Rectangle 1"/>
          <p:cNvSpPr>
            <a:spLocks noChangeArrowheads="1"/>
          </p:cNvSpPr>
          <p:nvPr/>
        </p:nvSpPr>
        <p:spPr bwMode="auto">
          <a:xfrm>
            <a:off x="5715000" y="1691000"/>
            <a:ext cx="5943600" cy="854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lang="vi-VN" altLang="en-US" sz="3300">
                <a:ea typeface="Open Sans"/>
              </a:rPr>
              <a:t>Trò chơi vòng quay may mắn.</a:t>
            </a:r>
            <a:endParaRPr kumimoji="0" lang="en-US" altLang="en-US" sz="3300" b="0" i="0" u="none" strike="noStrike" cap="none" normalizeH="0" baseline="0" smtClean="0">
              <a:ln>
                <a:noFill/>
              </a:ln>
              <a:solidFill>
                <a:schemeClr val="tx1"/>
              </a:solidFill>
              <a:effectLst/>
            </a:endParaRPr>
          </a:p>
        </p:txBody>
      </p:sp>
      <p:sp>
        <p:nvSpPr>
          <p:cNvPr id="2" name="Rectangle 1"/>
          <p:cNvSpPr/>
          <p:nvPr/>
        </p:nvSpPr>
        <p:spPr>
          <a:xfrm>
            <a:off x="533400" y="2658294"/>
            <a:ext cx="17221200" cy="2377574"/>
          </a:xfrm>
          <a:prstGeom prst="rect">
            <a:avLst/>
          </a:prstGeom>
        </p:spPr>
        <p:txBody>
          <a:bodyPr wrap="square">
            <a:spAutoFit/>
          </a:bodyPr>
          <a:lstStyle/>
          <a:p>
            <a:pPr algn="just">
              <a:lnSpc>
                <a:spcPct val="150000"/>
              </a:lnSpc>
            </a:pPr>
            <a:r>
              <a:rPr lang="vi-VN" sz="3300">
                <a:solidFill>
                  <a:srgbClr val="000000"/>
                </a:solidFill>
              </a:rPr>
              <a:t>Một bánh xe hình tròn được chia thành 12 hình quạt như nhau, trong đó có 2 hình quạt ghi 100 điểm, 2 hình quạt ghi 200 điểm, 2 hình quạt ghi 300 điểm, 2 hình quạt ghi 400 điểm</a:t>
            </a:r>
            <a:r>
              <a:rPr lang="vi-VN" sz="3300">
                <a:solidFill>
                  <a:srgbClr val="000000"/>
                </a:solidFill>
              </a:rPr>
              <a:t>, </a:t>
            </a:r>
            <a:r>
              <a:rPr lang="en-US" sz="3300" smtClean="0">
                <a:solidFill>
                  <a:srgbClr val="000000"/>
                </a:solidFill>
              </a:rPr>
              <a:t>     </a:t>
            </a:r>
            <a:r>
              <a:rPr lang="vi-VN" sz="3300" smtClean="0">
                <a:solidFill>
                  <a:srgbClr val="000000"/>
                </a:solidFill>
              </a:rPr>
              <a:t>1 </a:t>
            </a:r>
            <a:r>
              <a:rPr lang="vi-VN" sz="3300">
                <a:solidFill>
                  <a:srgbClr val="000000"/>
                </a:solidFill>
              </a:rPr>
              <a:t>hình quạt ghi 500 điểm, 2 hình quạt ghi 1 000 điểm, 1 hình quạt ghi 2000 điểm (H.8.3</a:t>
            </a:r>
            <a:r>
              <a:rPr lang="vi-VN" sz="3300">
                <a:solidFill>
                  <a:srgbClr val="000000"/>
                </a:solidFill>
              </a:rPr>
              <a:t>). </a:t>
            </a:r>
            <a:endParaRPr lang="en-US" sz="3300"/>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2838998" y="5264468"/>
            <a:ext cx="4687002" cy="4334217"/>
          </a:xfrm>
          <a:prstGeom prst="rect">
            <a:avLst/>
          </a:prstGeom>
        </p:spPr>
      </p:pic>
      <mc:AlternateContent xmlns:mc="http://schemas.openxmlformats.org/markup-compatibility/2006">
        <mc:Choice xmlns:a14="http://schemas.microsoft.com/office/drawing/2010/main" Requires="a14">
          <p:sp>
            <p:nvSpPr>
              <p:cNvPr id="8" name="Rectangle 7"/>
              <p:cNvSpPr/>
              <p:nvPr/>
            </p:nvSpPr>
            <p:spPr>
              <a:xfrm>
                <a:off x="574249" y="4976485"/>
                <a:ext cx="11770152" cy="4662815"/>
              </a:xfrm>
              <a:prstGeom prst="rect">
                <a:avLst/>
              </a:prstGeom>
            </p:spPr>
            <p:txBody>
              <a:bodyPr wrap="square">
                <a:spAutoFit/>
              </a:bodyPr>
              <a:lstStyle/>
              <a:p>
                <a:pPr lvl="0" algn="just">
                  <a:lnSpc>
                    <a:spcPct val="150000"/>
                  </a:lnSpc>
                </a:pPr>
                <a:r>
                  <a:rPr lang="vi-VN" sz="3300">
                    <a:solidFill>
                      <a:srgbClr val="000000"/>
                    </a:solidFill>
                  </a:rPr>
                  <a:t>Ở mỗi lượt, người chơi quay bánh xe. Mũi tên cố định gắn trên vành bánh xe dừng ở hình quạt nào thì người chơi nhận được số điểm ghi trên hình quạt đó.</a:t>
                </a:r>
                <a:endParaRPr lang="en-US" sz="3300">
                  <a:solidFill>
                    <a:srgbClr val="000000"/>
                  </a:solidFill>
                </a:endParaRPr>
              </a:p>
              <a:p>
                <a:pPr lvl="0" algn="just">
                  <a:lnSpc>
                    <a:spcPct val="150000"/>
                  </a:lnSpc>
                </a:pPr>
                <a:r>
                  <a:rPr lang="vi-VN" sz="3300">
                    <a:solidFill>
                      <a:prstClr val="black"/>
                    </a:solidFill>
                  </a:rPr>
                  <a:t>Bạn Lan chơi trò chơi này. Tính xác suất của các biến cố sau:</a:t>
                </a:r>
              </a:p>
              <a:p>
                <a:pPr lvl="0" algn="just">
                  <a:lnSpc>
                    <a:spcPct val="150000"/>
                  </a:lnSpc>
                </a:pPr>
                <a:r>
                  <a:rPr lang="vi-VN" sz="3300">
                    <a:solidFill>
                      <a:prstClr val="black"/>
                    </a:solidFill>
                  </a:rPr>
                  <a:t>a) </a:t>
                </a:r>
                <a14:m>
                  <m:oMath xmlns:m="http://schemas.openxmlformats.org/officeDocument/2006/math">
                    <m:r>
                      <a:rPr lang="vi-VN" sz="3300" i="1" smtClean="0">
                        <a:solidFill>
                          <a:prstClr val="black"/>
                        </a:solidFill>
                        <a:latin typeface="Cambria Math" panose="02040503050406030204" pitchFamily="18" charset="0"/>
                      </a:rPr>
                      <m:t>𝐴</m:t>
                    </m:r>
                  </m:oMath>
                </a14:m>
                <a:r>
                  <a:rPr lang="vi-VN" sz="3300">
                    <a:solidFill>
                      <a:prstClr val="black"/>
                    </a:solidFill>
                  </a:rPr>
                  <a:t>: "Trong một lượt quay, Lan quay được 400 điểm";</a:t>
                </a:r>
                <a:endParaRPr lang="en-US" sz="3300">
                  <a:solidFill>
                    <a:prstClr val="black"/>
                  </a:solidFill>
                </a:endParaRPr>
              </a:p>
              <a:p>
                <a:pPr lvl="0" algn="just">
                  <a:lnSpc>
                    <a:spcPct val="150000"/>
                  </a:lnSpc>
                </a:pPr>
                <a:r>
                  <a:rPr lang="vi-VN" sz="3300">
                    <a:solidFill>
                      <a:prstClr val="black"/>
                    </a:solidFill>
                  </a:rPr>
                  <a:t>b) </a:t>
                </a:r>
                <a14:m>
                  <m:oMath xmlns:m="http://schemas.openxmlformats.org/officeDocument/2006/math">
                    <m:r>
                      <a:rPr lang="vi-VN" sz="3300" i="1" smtClean="0">
                        <a:solidFill>
                          <a:prstClr val="black"/>
                        </a:solidFill>
                        <a:latin typeface="Cambria Math" panose="02040503050406030204" pitchFamily="18" charset="0"/>
                      </a:rPr>
                      <m:t>𝐵</m:t>
                    </m:r>
                  </m:oMath>
                </a14:m>
                <a:r>
                  <a:rPr lang="vi-VN" sz="3300">
                    <a:solidFill>
                      <a:prstClr val="black"/>
                    </a:solidFill>
                  </a:rPr>
                  <a:t>: "Trong một lượt quay, Lan được ít nhất 500 điểm".</a:t>
                </a:r>
                <a:endParaRPr lang="en-US" sz="3300">
                  <a:solidFill>
                    <a:prstClr val="black"/>
                  </a:solidFill>
                </a:endParaRPr>
              </a:p>
            </p:txBody>
          </p:sp>
        </mc:Choice>
        <mc:Fallback>
          <p:sp>
            <p:nvSpPr>
              <p:cNvPr id="8" name="Rectangle 7"/>
              <p:cNvSpPr>
                <a:spLocks noRot="1" noChangeAspect="1" noMove="1" noResize="1" noEditPoints="1" noAdjustHandles="1" noChangeArrowheads="1" noChangeShapeType="1" noTextEdit="1"/>
              </p:cNvSpPr>
              <p:nvPr/>
            </p:nvSpPr>
            <p:spPr>
              <a:xfrm>
                <a:off x="574249" y="4976485"/>
                <a:ext cx="11770152" cy="4662815"/>
              </a:xfrm>
              <a:prstGeom prst="rect">
                <a:avLst/>
              </a:prstGeom>
              <a:blipFill>
                <a:blip r:embed="rId4"/>
                <a:stretch>
                  <a:fillRect l="-1398" r="-1398" b="-1699"/>
                </a:stretch>
              </a:blipFill>
            </p:spPr>
            <p:txBody>
              <a:bodyPr/>
              <a:lstStyle/>
              <a:p>
                <a:r>
                  <a:rPr lang="en-US">
                    <a:noFill/>
                  </a:rPr>
                  <a:t> </a:t>
                </a:r>
              </a:p>
            </p:txBody>
          </p:sp>
        </mc:Fallback>
      </mc:AlternateContent>
      <p:pic>
        <p:nvPicPr>
          <p:cNvPr id="13" name="Picture 12"/>
          <p:cNvPicPr>
            <a:picLocks noChangeAspect="1"/>
          </p:cNvPicPr>
          <p:nvPr/>
        </p:nvPicPr>
        <p:blipFill>
          <a:blip r:embed="rId5"/>
          <a:stretch>
            <a:fillRect/>
          </a:stretch>
        </p:blipFill>
        <p:spPr>
          <a:xfrm>
            <a:off x="16611600" y="462188"/>
            <a:ext cx="1295400" cy="1019108"/>
          </a:xfrm>
          <a:prstGeom prst="rect">
            <a:avLst/>
          </a:prstGeom>
        </p:spPr>
      </p:pic>
    </p:spTree>
    <p:extLst>
      <p:ext uri="{BB962C8B-B14F-4D97-AF65-F5344CB8AC3E}">
        <p14:creationId xmlns:p14="http://schemas.microsoft.com/office/powerpoint/2010/main" val="8819194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anim calcmode="lin" valueType="num">
                                      <p:cBhvr>
                                        <p:cTn id="33" dur="500" fill="hold"/>
                                        <p:tgtEl>
                                          <p:spTgt spid="2"/>
                                        </p:tgtEl>
                                        <p:attrNameLst>
                                          <p:attrName>ppt_x</p:attrName>
                                        </p:attrNameLst>
                                      </p:cBhvr>
                                      <p:tavLst>
                                        <p:tav tm="0">
                                          <p:val>
                                            <p:strVal val="#ppt_x"/>
                                          </p:val>
                                        </p:tav>
                                        <p:tav tm="100000">
                                          <p:val>
                                            <p:strVal val="#ppt_x"/>
                                          </p:val>
                                        </p:tav>
                                      </p:tavLst>
                                    </p:anim>
                                    <p:anim calcmode="lin" valueType="num">
                                      <p:cBhvr>
                                        <p:cTn id="3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2"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grpSp>
        <p:nvGrpSpPr>
          <p:cNvPr id="26" name="Group 13"/>
          <p:cNvGrpSpPr/>
          <p:nvPr/>
        </p:nvGrpSpPr>
        <p:grpSpPr>
          <a:xfrm>
            <a:off x="186489" y="268704"/>
            <a:ext cx="17892025" cy="9735553"/>
            <a:chOff x="0" y="0"/>
            <a:chExt cx="1408500" cy="328568"/>
          </a:xfrm>
        </p:grpSpPr>
        <p:sp>
          <p:nvSpPr>
            <p:cNvPr id="28" name="Freeform 14"/>
            <p:cNvSpPr/>
            <p:nvPr/>
          </p:nvSpPr>
          <p:spPr>
            <a:xfrm>
              <a:off x="0" y="0"/>
              <a:ext cx="1408500" cy="328568"/>
            </a:xfrm>
            <a:custGeom>
              <a:avLst/>
              <a:gdLst/>
              <a:ahLst/>
              <a:cxnLst/>
              <a:rect l="l" t="t" r="r" b="b"/>
              <a:pathLst>
                <a:path w="1408500" h="328568">
                  <a:moveTo>
                    <a:pt x="82205" y="0"/>
                  </a:moveTo>
                  <a:lnTo>
                    <a:pt x="1326295" y="0"/>
                  </a:lnTo>
                  <a:cubicBezTo>
                    <a:pt x="1348097" y="0"/>
                    <a:pt x="1369006" y="8661"/>
                    <a:pt x="1384422" y="24077"/>
                  </a:cubicBezTo>
                  <a:cubicBezTo>
                    <a:pt x="1399839" y="39494"/>
                    <a:pt x="1408500" y="60403"/>
                    <a:pt x="1408500" y="82205"/>
                  </a:cubicBezTo>
                  <a:lnTo>
                    <a:pt x="1408500" y="246364"/>
                  </a:lnTo>
                  <a:cubicBezTo>
                    <a:pt x="1408500" y="268166"/>
                    <a:pt x="1399839" y="289075"/>
                    <a:pt x="1384422" y="304491"/>
                  </a:cubicBezTo>
                  <a:cubicBezTo>
                    <a:pt x="1369006" y="319908"/>
                    <a:pt x="1348097" y="328568"/>
                    <a:pt x="1326295" y="328568"/>
                  </a:cubicBezTo>
                  <a:lnTo>
                    <a:pt x="82205" y="328568"/>
                  </a:lnTo>
                  <a:cubicBezTo>
                    <a:pt x="60403" y="328568"/>
                    <a:pt x="39494" y="319908"/>
                    <a:pt x="24077" y="304491"/>
                  </a:cubicBezTo>
                  <a:cubicBezTo>
                    <a:pt x="8661" y="289075"/>
                    <a:pt x="0" y="268166"/>
                    <a:pt x="0" y="246364"/>
                  </a:cubicBezTo>
                  <a:lnTo>
                    <a:pt x="0" y="82205"/>
                  </a:lnTo>
                  <a:cubicBezTo>
                    <a:pt x="0" y="60403"/>
                    <a:pt x="8661" y="39494"/>
                    <a:pt x="24077" y="24077"/>
                  </a:cubicBezTo>
                  <a:cubicBezTo>
                    <a:pt x="39494" y="8661"/>
                    <a:pt x="60403" y="0"/>
                    <a:pt x="82205" y="0"/>
                  </a:cubicBezTo>
                  <a:close/>
                </a:path>
              </a:pathLst>
            </a:custGeom>
            <a:solidFill>
              <a:srgbClr val="FFFFFF"/>
            </a:solidFill>
          </p:spPr>
        </p:sp>
        <p:sp>
          <p:nvSpPr>
            <p:cNvPr id="29" name="TextBox 15"/>
            <p:cNvSpPr txBox="1"/>
            <p:nvPr/>
          </p:nvSpPr>
          <p:spPr>
            <a:xfrm>
              <a:off x="0" y="-38100"/>
              <a:ext cx="1408500" cy="366668"/>
            </a:xfrm>
            <a:prstGeom prst="rect">
              <a:avLst/>
            </a:prstGeom>
          </p:spPr>
          <p:txBody>
            <a:bodyPr lIns="45625" tIns="45625" rIns="45625" bIns="45625"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p:cNvPicPr>
            <a:picLocks noChangeAspect="1"/>
          </p:cNvPicPr>
          <p:nvPr/>
        </p:nvPicPr>
        <p:blipFill>
          <a:blip r:embed="rId2"/>
          <a:stretch>
            <a:fillRect/>
          </a:stretch>
        </p:blipFill>
        <p:spPr>
          <a:xfrm>
            <a:off x="16493677" y="9026449"/>
            <a:ext cx="1295400" cy="1019108"/>
          </a:xfrm>
          <a:prstGeom prst="rect">
            <a:avLst/>
          </a:prstGeom>
        </p:spPr>
      </p:pic>
      <p:sp>
        <p:nvSpPr>
          <p:cNvPr id="14" name="Rectangle 13"/>
          <p:cNvSpPr/>
          <p:nvPr/>
        </p:nvSpPr>
        <p:spPr>
          <a:xfrm>
            <a:off x="8580907" y="656392"/>
            <a:ext cx="1103186" cy="677108"/>
          </a:xfrm>
          <a:prstGeom prst="rect">
            <a:avLst/>
          </a:prstGeom>
        </p:spPr>
        <p:txBody>
          <a:bodyPr wrap="none">
            <a:spAutoFit/>
          </a:bodyPr>
          <a:lstStyle/>
          <a:p>
            <a:pPr algn="ctr" defTabSz="1828800">
              <a:defRPr/>
            </a:pPr>
            <a:r>
              <a:rPr lang="en-US" sz="3800" b="1" i="1" u="sng" smtClean="0">
                <a:solidFill>
                  <a:srgbClr val="C00000"/>
                </a:solidFill>
                <a:latin typeface="Arial" panose="020B0604020202020204" pitchFamily="34" charset="0"/>
                <a:cs typeface="Arial"/>
                <a:sym typeface="Arial"/>
              </a:rPr>
              <a:t>Giải</a:t>
            </a:r>
            <a:endParaRPr lang="en-US" sz="3800" b="1" i="1" u="sng" dirty="0">
              <a:solidFill>
                <a:srgbClr val="C00000"/>
              </a:solidFill>
              <a:latin typeface="Calibri"/>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809866" y="1402556"/>
                <a:ext cx="16645269" cy="8617744"/>
              </a:xfrm>
              <a:prstGeom prst="rect">
                <a:avLst/>
              </a:prstGeom>
            </p:spPr>
            <p:txBody>
              <a:bodyPr wrap="square">
                <a:spAutoFit/>
              </a:bodyPr>
              <a:lstStyle/>
              <a:p>
                <a:pPr algn="just">
                  <a:lnSpc>
                    <a:spcPct val="150000"/>
                  </a:lnSpc>
                </a:pPr>
                <a:r>
                  <a:rPr lang="vi-VN" sz="3700" smtClean="0">
                    <a:latin typeface="Arial" panose="020B0604020202020204" pitchFamily="34" charset="0"/>
                    <a:ea typeface="Calibri" panose="020F0502020204030204" pitchFamily="34" charset="0"/>
                    <a:cs typeface="Arial" panose="020B0604020202020204" pitchFamily="34" charset="0"/>
                  </a:rPr>
                  <a:t>a) Mũi </a:t>
                </a:r>
                <a:r>
                  <a:rPr lang="vi-VN" sz="3700">
                    <a:latin typeface="Arial" panose="020B0604020202020204" pitchFamily="34" charset="0"/>
                    <a:ea typeface="Calibri" panose="020F0502020204030204" pitchFamily="34" charset="0"/>
                    <a:cs typeface="Arial" panose="020B0604020202020204" pitchFamily="34" charset="0"/>
                  </a:rPr>
                  <a:t>tên có thể dừng ở một trong mười hai hình quạt có diện tích bằng nhau nên 12 kết quả có thể đó là đồng khả năng</a:t>
                </a:r>
                <a:r>
                  <a:rPr lang="vi-VN" sz="3700">
                    <a:latin typeface="Arial" panose="020B0604020202020204" pitchFamily="34" charset="0"/>
                    <a:ea typeface="Calibri" panose="020F0502020204030204" pitchFamily="34" charset="0"/>
                    <a:cs typeface="Arial" panose="020B0604020202020204" pitchFamily="34" charset="0"/>
                  </a:rPr>
                  <a:t>. </a:t>
                </a:r>
                <a:endParaRPr lang="en-US" sz="3700" smtClean="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3700" smtClean="0">
                    <a:latin typeface="Arial" panose="020B0604020202020204" pitchFamily="34" charset="0"/>
                    <a:ea typeface="Calibri" panose="020F0502020204030204" pitchFamily="34" charset="0"/>
                    <a:cs typeface="Arial" panose="020B0604020202020204" pitchFamily="34" charset="0"/>
                  </a:rPr>
                  <a:t>Có </a:t>
                </a:r>
                <a:r>
                  <a:rPr lang="vi-VN" sz="3700">
                    <a:latin typeface="Arial" panose="020B0604020202020204" pitchFamily="34" charset="0"/>
                    <a:ea typeface="Calibri" panose="020F0502020204030204" pitchFamily="34" charset="0"/>
                    <a:cs typeface="Arial" panose="020B0604020202020204" pitchFamily="34" charset="0"/>
                  </a:rPr>
                  <a:t>2 kết quả thuận lợi cho biến cố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𝐴</m:t>
                    </m:r>
                  </m:oMath>
                </a14:m>
                <a:r>
                  <a:rPr lang="vi-VN" sz="3700">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700">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3700" i="1">
                            <a:effectLst/>
                            <a:latin typeface="Cambria Math" panose="02040503050406030204" pitchFamily="18" charset="0"/>
                            <a:ea typeface="Calibri" panose="020F0502020204030204" pitchFamily="34" charset="0"/>
                            <a:cs typeface="Times New Roman" panose="02020603050405020304" pitchFamily="18" charset="0"/>
                          </a:rPr>
                          <m:t>𝐴</m:t>
                        </m:r>
                      </m:e>
                    </m:d>
                    <m:r>
                      <a:rPr lang="vi-VN" sz="3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700" i="1">
                            <a:effectLst/>
                            <a:latin typeface="Cambria Math" panose="02040503050406030204" pitchFamily="18" charset="0"/>
                            <a:ea typeface="Calibri" panose="020F0502020204030204" pitchFamily="34" charset="0"/>
                            <a:cs typeface="Times New Roman" panose="02020603050405020304" pitchFamily="18" charset="0"/>
                          </a:rPr>
                          <m:t>2</m:t>
                        </m:r>
                      </m:num>
                      <m:den>
                        <m:r>
                          <a:rPr lang="vi-VN" sz="3700" i="1">
                            <a:effectLst/>
                            <a:latin typeface="Cambria Math" panose="02040503050406030204" pitchFamily="18" charset="0"/>
                            <a:ea typeface="Calibri" panose="020F0502020204030204" pitchFamily="34" charset="0"/>
                            <a:cs typeface="Times New Roman" panose="02020603050405020304" pitchFamily="18" charset="0"/>
                          </a:rPr>
                          <m:t>12</m:t>
                        </m:r>
                      </m:den>
                    </m:f>
                    <m:r>
                      <a:rPr lang="vi-VN" sz="3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700" i="1">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3700" i="1">
                            <a:effectLst/>
                            <a:latin typeface="Cambria Math" panose="02040503050406030204" pitchFamily="18" charset="0"/>
                            <a:ea typeface="Calibri" panose="020F0502020204030204" pitchFamily="34" charset="0"/>
                            <a:cs typeface="Times New Roman" panose="02020603050405020304" pitchFamily="18" charset="0"/>
                          </a:rPr>
                          <m:t>6</m:t>
                        </m:r>
                      </m:den>
                    </m:f>
                  </m:oMath>
                </a14:m>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700">
                    <a:effectLst/>
                    <a:latin typeface="Arial" panose="020B0604020202020204" pitchFamily="34" charset="0"/>
                    <a:ea typeface="Calibri" panose="020F0502020204030204" pitchFamily="34" charset="0"/>
                    <a:cs typeface="Arial" panose="020B0604020202020204" pitchFamily="34" charset="0"/>
                  </a:rPr>
                  <a:t>b) Biến cố F: “Trong một lượt quay, Lan được ít nhất 500 điểm” tương đương với biến cố “Mũi tên dừng ở hình quạt ghi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500</m:t>
                    </m:r>
                  </m:oMath>
                </a14:m>
                <a:r>
                  <a:rPr lang="vi-VN" sz="3700">
                    <a:effectLst/>
                    <a:latin typeface="Arial" panose="020B0604020202020204" pitchFamily="34" charset="0"/>
                    <a:ea typeface="Calibri" panose="020F0502020204030204" pitchFamily="34" charset="0"/>
                    <a:cs typeface="Arial" panose="020B0604020202020204" pitchFamily="34" charset="0"/>
                  </a:rPr>
                  <a:t> điểm hoặc 1 000 </a:t>
                </a:r>
                <a:r>
                  <a:rPr lang="vi-VN" sz="3700">
                    <a:effectLst/>
                    <a:latin typeface="Arial" panose="020B0604020202020204" pitchFamily="34" charset="0"/>
                    <a:ea typeface="Calibri" panose="020F0502020204030204" pitchFamily="34" charset="0"/>
                    <a:cs typeface="Arial" panose="020B0604020202020204" pitchFamily="34" charset="0"/>
                  </a:rPr>
                  <a:t>điểm </a:t>
                </a:r>
                <a:r>
                  <a:rPr lang="vi-VN" sz="3700" smtClean="0">
                    <a:effectLst/>
                    <a:latin typeface="Arial" panose="020B0604020202020204" pitchFamily="34" charset="0"/>
                    <a:ea typeface="Calibri" panose="020F0502020204030204" pitchFamily="34" charset="0"/>
                    <a:cs typeface="Arial" panose="020B0604020202020204" pitchFamily="34" charset="0"/>
                  </a:rPr>
                  <a:t>hoặc</a:t>
                </a:r>
                <a:r>
                  <a:rPr lang="en-US" sz="3700" smtClean="0">
                    <a:effectLst/>
                    <a:latin typeface="Arial" panose="020B0604020202020204" pitchFamily="34" charset="0"/>
                    <a:ea typeface="Calibri" panose="020F0502020204030204" pitchFamily="34" charset="0"/>
                    <a:cs typeface="Arial" panose="020B0604020202020204" pitchFamily="34" charset="0"/>
                  </a:rPr>
                  <a:t>       </a:t>
                </a:r>
                <a:r>
                  <a:rPr lang="vi-VN" sz="3700" smtClean="0">
                    <a:effectLst/>
                    <a:latin typeface="Arial" panose="020B0604020202020204" pitchFamily="34" charset="0"/>
                    <a:ea typeface="Calibri" panose="020F0502020204030204" pitchFamily="34" charset="0"/>
                    <a:cs typeface="Arial" panose="020B0604020202020204" pitchFamily="34" charset="0"/>
                  </a:rPr>
                  <a:t> </a:t>
                </a:r>
                <a:r>
                  <a:rPr lang="vi-VN" sz="3700">
                    <a:effectLst/>
                    <a:latin typeface="Arial" panose="020B0604020202020204" pitchFamily="34" charset="0"/>
                    <a:ea typeface="Calibri" panose="020F0502020204030204" pitchFamily="34" charset="0"/>
                    <a:cs typeface="Arial" panose="020B0604020202020204" pitchFamily="34" charset="0"/>
                  </a:rPr>
                  <a:t>2 000 điểm”.</a:t>
                </a:r>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700">
                    <a:effectLst/>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1+2+1=4</m:t>
                    </m:r>
                  </m:oMath>
                </a14:m>
                <a:r>
                  <a:rPr lang="vi-VN" sz="3700">
                    <a:effectLst/>
                    <a:latin typeface="Arial" panose="020B0604020202020204" pitchFamily="34" charset="0"/>
                    <a:ea typeface="Calibri" panose="020F0502020204030204" pitchFamily="34" charset="0"/>
                    <a:cs typeface="Arial" panose="020B0604020202020204" pitchFamily="34" charset="0"/>
                  </a:rPr>
                  <a:t> kết quả thuận lợi cho biến cố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𝐹</m:t>
                    </m:r>
                  </m:oMath>
                </a14:m>
                <a:r>
                  <a:rPr lang="vi-VN" sz="3700">
                    <a:effectLst/>
                    <a:latin typeface="Arial" panose="020B0604020202020204" pitchFamily="34" charset="0"/>
                    <a:ea typeface="Calibri" panose="020F0502020204030204" pitchFamily="34" charset="0"/>
                    <a:cs typeface="Arial" panose="020B0604020202020204" pitchFamily="34" charset="0"/>
                  </a:rPr>
                  <a:t>. </a:t>
                </a:r>
                <a:endParaRPr lang="en-US" sz="37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3700" smtClean="0">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3700" i="1">
                            <a:effectLst/>
                            <a:latin typeface="Cambria Math" panose="02040503050406030204" pitchFamily="18" charset="0"/>
                            <a:ea typeface="Calibri" panose="020F0502020204030204" pitchFamily="34" charset="0"/>
                            <a:cs typeface="Times New Roman" panose="02020603050405020304" pitchFamily="18" charset="0"/>
                          </a:rPr>
                          <m:t>𝐹</m:t>
                        </m:r>
                      </m:e>
                    </m:d>
                    <m:r>
                      <a:rPr lang="vi-VN" sz="3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700" i="1">
                            <a:effectLst/>
                            <a:latin typeface="Cambria Math" panose="02040503050406030204" pitchFamily="18" charset="0"/>
                            <a:ea typeface="Calibri" panose="020F0502020204030204" pitchFamily="34" charset="0"/>
                            <a:cs typeface="Times New Roman" panose="02020603050405020304" pitchFamily="18" charset="0"/>
                          </a:rPr>
                          <m:t>4</m:t>
                        </m:r>
                      </m:num>
                      <m:den>
                        <m:r>
                          <a:rPr lang="vi-VN" sz="3700" i="1">
                            <a:effectLst/>
                            <a:latin typeface="Cambria Math" panose="02040503050406030204" pitchFamily="18" charset="0"/>
                            <a:ea typeface="Calibri" panose="020F0502020204030204" pitchFamily="34" charset="0"/>
                            <a:cs typeface="Times New Roman" panose="02020603050405020304" pitchFamily="18" charset="0"/>
                          </a:rPr>
                          <m:t>12</m:t>
                        </m:r>
                      </m:den>
                    </m:f>
                    <m:r>
                      <a:rPr lang="vi-VN" sz="3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700" i="1">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3700" i="1">
                            <a:effectLst/>
                            <a:latin typeface="Cambria Math" panose="02040503050406030204" pitchFamily="18" charset="0"/>
                            <a:ea typeface="Calibri" panose="020F0502020204030204" pitchFamily="34" charset="0"/>
                            <a:cs typeface="Times New Roman" panose="02020603050405020304" pitchFamily="18" charset="0"/>
                          </a:rPr>
                          <m:t>3</m:t>
                        </m:r>
                      </m:den>
                    </m:f>
                  </m:oMath>
                </a14:m>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809866" y="1402556"/>
                <a:ext cx="16645269" cy="8617744"/>
              </a:xfrm>
              <a:prstGeom prst="rect">
                <a:avLst/>
              </a:prstGeom>
              <a:blipFill>
                <a:blip r:embed="rId3"/>
                <a:stretch>
                  <a:fillRect l="-1172" r="-1172"/>
                </a:stretch>
              </a:blipFill>
            </p:spPr>
            <p:txBody>
              <a:bodyPr/>
              <a:lstStyle/>
              <a:p>
                <a:r>
                  <a:rPr lang="en-US">
                    <a:noFill/>
                  </a:rPr>
                  <a:t> </a:t>
                </a:r>
              </a:p>
            </p:txBody>
          </p:sp>
        </mc:Fallback>
      </mc:AlternateContent>
    </p:spTree>
    <p:extLst>
      <p:ext uri="{BB962C8B-B14F-4D97-AF65-F5344CB8AC3E}">
        <p14:creationId xmlns:p14="http://schemas.microsoft.com/office/powerpoint/2010/main" val="21268505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left)">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sp>
        <p:nvSpPr>
          <p:cNvPr id="2" name="Freeform 2"/>
          <p:cNvSpPr/>
          <p:nvPr/>
        </p:nvSpPr>
        <p:spPr>
          <a:xfrm rot="-3498240">
            <a:off x="11790376" y="5248030"/>
            <a:ext cx="11487752" cy="8020540"/>
          </a:xfrm>
          <a:custGeom>
            <a:avLst/>
            <a:gdLst/>
            <a:ahLst/>
            <a:cxnLst/>
            <a:rect l="l" t="t" r="r" b="b"/>
            <a:pathLst>
              <a:path w="11487752" h="8020540">
                <a:moveTo>
                  <a:pt x="0" y="0"/>
                </a:moveTo>
                <a:lnTo>
                  <a:pt x="11487752" y="0"/>
                </a:lnTo>
                <a:lnTo>
                  <a:pt x="11487752" y="8020540"/>
                </a:lnTo>
                <a:lnTo>
                  <a:pt x="0" y="8020540"/>
                </a:lnTo>
                <a:lnTo>
                  <a:pt x="0" y="0"/>
                </a:lnTo>
                <a:close/>
              </a:path>
            </a:pathLst>
          </a:custGeom>
          <a:blipFill>
            <a:blip r:embed="rId2">
              <a:alphaModFix amt="15000"/>
              <a:extLst>
                <a:ext uri="{96DAC541-7B7A-43D3-8B79-37D633B846F1}">
                  <asvg:svgBlip xmlns:asvg="http://schemas.microsoft.com/office/drawing/2016/SVG/main" xmlns="" r:embed="rId3"/>
                </a:ext>
              </a:extLst>
            </a:blip>
            <a:stretch>
              <a:fillRect/>
            </a:stretch>
          </a:blipFill>
        </p:spPr>
      </p:sp>
      <p:sp>
        <p:nvSpPr>
          <p:cNvPr id="3" name="Freeform 3"/>
          <p:cNvSpPr/>
          <p:nvPr/>
        </p:nvSpPr>
        <p:spPr>
          <a:xfrm rot="-414013">
            <a:off x="-8126493" y="-1746179"/>
            <a:ext cx="11487752" cy="8020540"/>
          </a:xfrm>
          <a:custGeom>
            <a:avLst/>
            <a:gdLst/>
            <a:ahLst/>
            <a:cxnLst/>
            <a:rect l="l" t="t" r="r" b="b"/>
            <a:pathLst>
              <a:path w="11487752" h="8020540">
                <a:moveTo>
                  <a:pt x="0" y="0"/>
                </a:moveTo>
                <a:lnTo>
                  <a:pt x="11487752" y="0"/>
                </a:lnTo>
                <a:lnTo>
                  <a:pt x="11487752" y="8020540"/>
                </a:lnTo>
                <a:lnTo>
                  <a:pt x="0" y="8020540"/>
                </a:lnTo>
                <a:lnTo>
                  <a:pt x="0" y="0"/>
                </a:lnTo>
                <a:close/>
              </a:path>
            </a:pathLst>
          </a:custGeom>
          <a:blipFill>
            <a:blip r:embed="rId2">
              <a:alphaModFix amt="15000"/>
              <a:extLst>
                <a:ext uri="{96DAC541-7B7A-43D3-8B79-37D633B846F1}">
                  <asvg:svgBlip xmlns:asvg="http://schemas.microsoft.com/office/drawing/2016/SVG/main" xmlns="" r:embed="rId3"/>
                </a:ext>
              </a:extLst>
            </a:blip>
            <a:stretch>
              <a:fillRect/>
            </a:stretch>
          </a:blipFill>
        </p:spPr>
      </p:sp>
      <p:grpSp>
        <p:nvGrpSpPr>
          <p:cNvPr id="4" name="Group 4"/>
          <p:cNvGrpSpPr/>
          <p:nvPr/>
        </p:nvGrpSpPr>
        <p:grpSpPr>
          <a:xfrm>
            <a:off x="2188529" y="886865"/>
            <a:ext cx="14118271" cy="8534399"/>
            <a:chOff x="0" y="0"/>
            <a:chExt cx="4140158" cy="1789902"/>
          </a:xfrm>
        </p:grpSpPr>
        <p:sp>
          <p:nvSpPr>
            <p:cNvPr id="5" name="Freeform 5"/>
            <p:cNvSpPr/>
            <p:nvPr/>
          </p:nvSpPr>
          <p:spPr>
            <a:xfrm>
              <a:off x="0" y="0"/>
              <a:ext cx="4140158" cy="1789902"/>
            </a:xfrm>
            <a:custGeom>
              <a:avLst/>
              <a:gdLst/>
              <a:ahLst/>
              <a:cxnLst/>
              <a:rect l="l" t="t" r="r" b="b"/>
              <a:pathLst>
                <a:path w="4140158" h="1789902">
                  <a:moveTo>
                    <a:pt x="27966" y="0"/>
                  </a:moveTo>
                  <a:lnTo>
                    <a:pt x="4112191" y="0"/>
                  </a:lnTo>
                  <a:cubicBezTo>
                    <a:pt x="4127637" y="0"/>
                    <a:pt x="4140158" y="12521"/>
                    <a:pt x="4140158" y="27966"/>
                  </a:cubicBezTo>
                  <a:lnTo>
                    <a:pt x="4140158" y="1761936"/>
                  </a:lnTo>
                  <a:cubicBezTo>
                    <a:pt x="4140158" y="1769353"/>
                    <a:pt x="4137211" y="1776467"/>
                    <a:pt x="4131966" y="1781711"/>
                  </a:cubicBezTo>
                  <a:cubicBezTo>
                    <a:pt x="4126722" y="1786956"/>
                    <a:pt x="4119609" y="1789902"/>
                    <a:pt x="4112191" y="1789902"/>
                  </a:cubicBezTo>
                  <a:lnTo>
                    <a:pt x="27966" y="1789902"/>
                  </a:lnTo>
                  <a:cubicBezTo>
                    <a:pt x="20549" y="1789902"/>
                    <a:pt x="13436" y="1786956"/>
                    <a:pt x="8191" y="1781711"/>
                  </a:cubicBezTo>
                  <a:cubicBezTo>
                    <a:pt x="2946" y="1776467"/>
                    <a:pt x="0" y="1769353"/>
                    <a:pt x="0" y="1761936"/>
                  </a:cubicBezTo>
                  <a:lnTo>
                    <a:pt x="0" y="27966"/>
                  </a:lnTo>
                  <a:cubicBezTo>
                    <a:pt x="0" y="20549"/>
                    <a:pt x="2946" y="13436"/>
                    <a:pt x="8191" y="8191"/>
                  </a:cubicBezTo>
                  <a:cubicBezTo>
                    <a:pt x="13436" y="2946"/>
                    <a:pt x="20549" y="0"/>
                    <a:pt x="27966" y="0"/>
                  </a:cubicBezTo>
                  <a:close/>
                </a:path>
              </a:pathLst>
            </a:custGeom>
            <a:solidFill>
              <a:srgbClr val="FFFFFF"/>
            </a:solidFill>
          </p:spPr>
        </p:sp>
        <p:sp>
          <p:nvSpPr>
            <p:cNvPr id="6" name="TextBox 6"/>
            <p:cNvSpPr txBox="1"/>
            <p:nvPr/>
          </p:nvSpPr>
          <p:spPr>
            <a:xfrm>
              <a:off x="0" y="-38100"/>
              <a:ext cx="4140158" cy="1828002"/>
            </a:xfrm>
            <a:prstGeom prst="rect">
              <a:avLst/>
            </a:prstGeom>
          </p:spPr>
          <p:txBody>
            <a:bodyPr lIns="45625" tIns="45625" rIns="45625" bIns="45625" rtlCol="0" anchor="ctr"/>
            <a:lstStyle/>
            <a:p>
              <a:pPr algn="ctr">
                <a:lnSpc>
                  <a:spcPts val="2659"/>
                </a:lnSpc>
              </a:pPr>
              <a:endParaRPr/>
            </a:p>
          </p:txBody>
        </p:sp>
      </p:grpSp>
      <p:grpSp>
        <p:nvGrpSpPr>
          <p:cNvPr id="7" name="Group 7"/>
          <p:cNvGrpSpPr/>
          <p:nvPr/>
        </p:nvGrpSpPr>
        <p:grpSpPr>
          <a:xfrm>
            <a:off x="4693989" y="9227032"/>
            <a:ext cx="9107349" cy="426057"/>
            <a:chOff x="0" y="0"/>
            <a:chExt cx="5253877" cy="406400"/>
          </a:xfrm>
        </p:grpSpPr>
        <p:sp>
          <p:nvSpPr>
            <p:cNvPr id="8" name="Freeform 8"/>
            <p:cNvSpPr/>
            <p:nvPr/>
          </p:nvSpPr>
          <p:spPr>
            <a:xfrm>
              <a:off x="0" y="0"/>
              <a:ext cx="5253877" cy="406400"/>
            </a:xfrm>
            <a:custGeom>
              <a:avLst/>
              <a:gdLst/>
              <a:ahLst/>
              <a:cxnLst/>
              <a:rect l="l" t="t" r="r" b="b"/>
              <a:pathLst>
                <a:path w="5253877" h="406400">
                  <a:moveTo>
                    <a:pt x="5050677" y="0"/>
                  </a:moveTo>
                  <a:cubicBezTo>
                    <a:pt x="5162901" y="0"/>
                    <a:pt x="5253877" y="90976"/>
                    <a:pt x="5253877" y="203200"/>
                  </a:cubicBezTo>
                  <a:cubicBezTo>
                    <a:pt x="5253877" y="315424"/>
                    <a:pt x="5162901" y="406400"/>
                    <a:pt x="5050677" y="406400"/>
                  </a:cubicBezTo>
                  <a:lnTo>
                    <a:pt x="203200" y="406400"/>
                  </a:lnTo>
                  <a:cubicBezTo>
                    <a:pt x="90976" y="406400"/>
                    <a:pt x="0" y="315424"/>
                    <a:pt x="0" y="203200"/>
                  </a:cubicBezTo>
                  <a:cubicBezTo>
                    <a:pt x="0" y="90976"/>
                    <a:pt x="90976" y="0"/>
                    <a:pt x="203200" y="0"/>
                  </a:cubicBezTo>
                  <a:close/>
                </a:path>
              </a:pathLst>
            </a:custGeom>
            <a:solidFill>
              <a:srgbClr val="F26D9E"/>
            </a:solidFill>
            <a:ln cap="sq">
              <a:noFill/>
              <a:prstDash val="solid"/>
              <a:miter/>
            </a:ln>
          </p:spPr>
        </p:sp>
        <p:sp>
          <p:nvSpPr>
            <p:cNvPr id="9" name="TextBox 9"/>
            <p:cNvSpPr txBox="1"/>
            <p:nvPr/>
          </p:nvSpPr>
          <p:spPr>
            <a:xfrm>
              <a:off x="0" y="-38100"/>
              <a:ext cx="5253877" cy="4445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2383543">
            <a:off x="16532420" y="8364168"/>
            <a:ext cx="1424304" cy="1551222"/>
          </a:xfrm>
          <a:custGeom>
            <a:avLst/>
            <a:gdLst/>
            <a:ahLst/>
            <a:cxnLst/>
            <a:rect l="l" t="t" r="r" b="b"/>
            <a:pathLst>
              <a:path w="1424304" h="1551222">
                <a:moveTo>
                  <a:pt x="0" y="0"/>
                </a:moveTo>
                <a:lnTo>
                  <a:pt x="1424304" y="0"/>
                </a:lnTo>
                <a:lnTo>
                  <a:pt x="1424304" y="1551221"/>
                </a:lnTo>
                <a:lnTo>
                  <a:pt x="0" y="15512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rot="6812446">
            <a:off x="-567163" y="9238089"/>
            <a:ext cx="2504463" cy="1593749"/>
          </a:xfrm>
          <a:custGeom>
            <a:avLst/>
            <a:gdLst/>
            <a:ahLst/>
            <a:cxnLst/>
            <a:rect l="l" t="t" r="r" b="b"/>
            <a:pathLst>
              <a:path w="2504463" h="1593749">
                <a:moveTo>
                  <a:pt x="0" y="0"/>
                </a:moveTo>
                <a:lnTo>
                  <a:pt x="2504464" y="0"/>
                </a:lnTo>
                <a:lnTo>
                  <a:pt x="2504464" y="1593749"/>
                </a:lnTo>
                <a:lnTo>
                  <a:pt x="0" y="1593749"/>
                </a:lnTo>
                <a:lnTo>
                  <a:pt x="0" y="0"/>
                </a:lnTo>
                <a:close/>
              </a:path>
            </a:pathLst>
          </a:custGeom>
          <a:blipFill>
            <a:blip r:embed="rId6">
              <a:extLst>
                <a:ext uri="{96DAC541-7B7A-43D3-8B79-37D633B846F1}">
                  <asvg:svgBlip xmlns:asvg="http://schemas.microsoft.com/office/drawing/2016/SVG/main" xmlns="" r:embed="rId11"/>
                </a:ext>
              </a:extLst>
            </a:blip>
            <a:stretch>
              <a:fillRect/>
            </a:stretch>
          </a:blipFill>
        </p:spPr>
      </p:sp>
      <p:sp>
        <p:nvSpPr>
          <p:cNvPr id="18" name="Rectangle 17"/>
          <p:cNvSpPr/>
          <p:nvPr/>
        </p:nvSpPr>
        <p:spPr>
          <a:xfrm>
            <a:off x="2858142" y="2711589"/>
            <a:ext cx="12779041" cy="5632311"/>
          </a:xfrm>
          <a:prstGeom prst="rect">
            <a:avLst/>
          </a:prstGeom>
        </p:spPr>
        <p:txBody>
          <a:bodyPr wrap="square">
            <a:spAutoFit/>
          </a:bodyPr>
          <a:lstStyle/>
          <a:p>
            <a:pPr marL="685800" indent="-685800" algn="just" defTabSz="1828800">
              <a:lnSpc>
                <a:spcPct val="200000"/>
              </a:lnSpc>
              <a:spcBef>
                <a:spcPts val="1200"/>
              </a:spcBef>
              <a:spcAft>
                <a:spcPts val="1200"/>
              </a:spcAft>
              <a:buClr>
                <a:srgbClr val="000000"/>
              </a:buClr>
              <a:buFont typeface="Wingdings" panose="05000000000000000000" pitchFamily="2" charset="2"/>
              <a:buChar char="q"/>
            </a:pPr>
            <a:r>
              <a:rPr lang="pt-BR" sz="4000" kern="0">
                <a:solidFill>
                  <a:srgbClr val="000000"/>
                </a:solidFill>
                <a:latin typeface="Arial" panose="020B0604020202020204" pitchFamily="34" charset="0"/>
                <a:ea typeface="Calibri" panose="020F0502020204030204" pitchFamily="34" charset="0"/>
                <a:cs typeface="Arial" panose="020B0604020202020204" pitchFamily="34" charset="0"/>
                <a:sym typeface="Arial"/>
              </a:rPr>
              <a:t>Ghi </a:t>
            </a:r>
            <a:r>
              <a:rPr lang="pt-BR" sz="4000" kern="0">
                <a:solidFill>
                  <a:srgbClr val="000000"/>
                </a:solidFill>
                <a:latin typeface="Arial" panose="020B0604020202020204" pitchFamily="34" charset="0"/>
                <a:ea typeface="Calibri" panose="020F0502020204030204" pitchFamily="34" charset="0"/>
                <a:cs typeface="Arial" panose="020B0604020202020204" pitchFamily="34" charset="0"/>
                <a:sym typeface="Arial"/>
              </a:rPr>
              <a:t>nhớ kiến thức trong </a:t>
            </a:r>
            <a:r>
              <a:rPr lang="pt-BR" sz="4000" kern="0">
                <a:solidFill>
                  <a:srgbClr val="000000"/>
                </a:solidFill>
                <a:latin typeface="Arial" panose="020B0604020202020204" pitchFamily="34" charset="0"/>
                <a:ea typeface="Calibri" panose="020F0502020204030204" pitchFamily="34" charset="0"/>
                <a:cs typeface="Arial" panose="020B0604020202020204" pitchFamily="34" charset="0"/>
                <a:sym typeface="Arial"/>
              </a:rPr>
              <a:t>bài.</a:t>
            </a:r>
            <a:endParaRPr lang="en-US" sz="4000" kern="0">
              <a:solidFill>
                <a:srgbClr val="000000"/>
              </a:solidFill>
              <a:latin typeface="Arial" panose="020B0604020202020204" pitchFamily="34" charset="0"/>
              <a:ea typeface="Calibri" panose="020F0502020204030204" pitchFamily="34" charset="0"/>
              <a:cs typeface="Arial" panose="020B0604020202020204" pitchFamily="34" charset="0"/>
              <a:sym typeface="Arial"/>
            </a:endParaRPr>
          </a:p>
          <a:p>
            <a:pPr marL="685800" indent="-685800" algn="just" defTabSz="1828800">
              <a:lnSpc>
                <a:spcPct val="200000"/>
              </a:lnSpc>
              <a:spcBef>
                <a:spcPts val="1200"/>
              </a:spcBef>
              <a:spcAft>
                <a:spcPts val="1200"/>
              </a:spcAft>
              <a:buClr>
                <a:srgbClr val="000000"/>
              </a:buClr>
              <a:buFont typeface="Wingdings" panose="05000000000000000000" pitchFamily="2" charset="2"/>
              <a:buChar char="q"/>
            </a:pPr>
            <a:r>
              <a:rPr lang="pt-BR" sz="4000" kern="0">
                <a:solidFill>
                  <a:srgbClr val="000000"/>
                </a:solidFill>
                <a:latin typeface="Arial" panose="020B0604020202020204" pitchFamily="34" charset="0"/>
                <a:ea typeface="Calibri" panose="020F0502020204030204" pitchFamily="34" charset="0"/>
                <a:cs typeface="Arial" panose="020B0604020202020204" pitchFamily="34" charset="0"/>
                <a:sym typeface="Arial"/>
              </a:rPr>
              <a:t>Hoàn </a:t>
            </a:r>
            <a:r>
              <a:rPr lang="pt-BR" sz="4000" kern="0">
                <a:solidFill>
                  <a:srgbClr val="000000"/>
                </a:solidFill>
                <a:latin typeface="Arial" panose="020B0604020202020204" pitchFamily="34" charset="0"/>
                <a:ea typeface="Calibri" panose="020F0502020204030204" pitchFamily="34" charset="0"/>
                <a:cs typeface="Arial" panose="020B0604020202020204" pitchFamily="34" charset="0"/>
                <a:sym typeface="Arial"/>
              </a:rPr>
              <a:t>thành bài tập trong </a:t>
            </a:r>
            <a:r>
              <a:rPr lang="pt-BR" sz="4000" kern="0">
                <a:solidFill>
                  <a:srgbClr val="000000"/>
                </a:solidFill>
                <a:latin typeface="Arial" panose="020B0604020202020204" pitchFamily="34" charset="0"/>
                <a:ea typeface="Calibri" panose="020F0502020204030204" pitchFamily="34" charset="0"/>
                <a:cs typeface="Arial" panose="020B0604020202020204" pitchFamily="34" charset="0"/>
                <a:sym typeface="Arial"/>
              </a:rPr>
              <a:t>SBT.</a:t>
            </a:r>
            <a:endParaRPr lang="en-US" sz="4000" kern="0">
              <a:solidFill>
                <a:srgbClr val="000000"/>
              </a:solidFill>
              <a:latin typeface="Arial" panose="020B0604020202020204" pitchFamily="34" charset="0"/>
              <a:ea typeface="Calibri" panose="020F0502020204030204" pitchFamily="34" charset="0"/>
              <a:cs typeface="Arial" panose="020B0604020202020204" pitchFamily="34" charset="0"/>
              <a:sym typeface="Arial"/>
            </a:endParaRPr>
          </a:p>
          <a:p>
            <a:pPr marL="685800" indent="-685800" algn="just" defTabSz="1828800">
              <a:lnSpc>
                <a:spcPct val="200000"/>
              </a:lnSpc>
              <a:spcBef>
                <a:spcPts val="1200"/>
              </a:spcBef>
              <a:spcAft>
                <a:spcPts val="1200"/>
              </a:spcAft>
              <a:buClr>
                <a:srgbClr val="000000"/>
              </a:buClr>
              <a:buFont typeface="Wingdings" panose="05000000000000000000" pitchFamily="2" charset="2"/>
              <a:buChar char="q"/>
            </a:pPr>
            <a:r>
              <a:rPr lang="pt-BR" sz="4000" kern="0">
                <a:solidFill>
                  <a:srgbClr val="000000"/>
                </a:solidFill>
                <a:latin typeface="Arial" panose="020B0604020202020204" pitchFamily="34" charset="0"/>
                <a:ea typeface="Calibri" panose="020F0502020204030204" pitchFamily="34" charset="0"/>
                <a:cs typeface="Arial" panose="020B0604020202020204" pitchFamily="34" charset="0"/>
                <a:sym typeface="Arial"/>
              </a:rPr>
              <a:t>Chuẩn </a:t>
            </a:r>
            <a:r>
              <a:rPr lang="pt-BR" sz="4000" kern="0">
                <a:solidFill>
                  <a:srgbClr val="000000"/>
                </a:solidFill>
                <a:latin typeface="Arial" panose="020B0604020202020204" pitchFamily="34" charset="0"/>
                <a:ea typeface="Calibri" panose="020F0502020204030204" pitchFamily="34" charset="0"/>
                <a:cs typeface="Arial" panose="020B0604020202020204" pitchFamily="34" charset="0"/>
                <a:sym typeface="Arial"/>
              </a:rPr>
              <a:t>bị bài sau </a:t>
            </a:r>
            <a:r>
              <a:rPr lang="vi-VN" sz="4000" b="1" i="1" kern="0">
                <a:solidFill>
                  <a:srgbClr val="000000"/>
                </a:solidFill>
                <a:latin typeface="Arial" panose="020B0604020202020204" pitchFamily="34" charset="0"/>
                <a:ea typeface="Calibri" panose="020F0502020204030204" pitchFamily="34" charset="0"/>
                <a:cs typeface="Arial" panose="020B0604020202020204" pitchFamily="34" charset="0"/>
                <a:sym typeface="Arial"/>
              </a:rPr>
              <a:t>Bài </a:t>
            </a:r>
            <a:r>
              <a:rPr lang="en-US" sz="4000" b="1" i="1" kern="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32. </a:t>
            </a:r>
            <a:r>
              <a:rPr lang="vi-VN" sz="4000" b="1" i="1" kern="0">
                <a:solidFill>
                  <a:srgbClr val="000000"/>
                </a:solidFill>
                <a:ea typeface="Calibri" panose="020F0502020204030204" pitchFamily="34" charset="0"/>
                <a:cs typeface="Arial" panose="020B0604020202020204" pitchFamily="34" charset="0"/>
                <a:sym typeface="Arial"/>
              </a:rPr>
              <a:t>Mối liên hệ giữa xác suất thực nghiệm với xác suất và </a:t>
            </a:r>
            <a:r>
              <a:rPr lang="vi-VN" sz="4000" b="1" i="1" kern="0">
                <a:solidFill>
                  <a:srgbClr val="000000"/>
                </a:solidFill>
                <a:ea typeface="Calibri" panose="020F0502020204030204" pitchFamily="34" charset="0"/>
                <a:cs typeface="Arial" panose="020B0604020202020204" pitchFamily="34" charset="0"/>
                <a:sym typeface="Arial"/>
              </a:rPr>
              <a:t>ứng </a:t>
            </a:r>
            <a:r>
              <a:rPr lang="vi-VN" sz="4000" b="1" i="1" kern="0" smtClean="0">
                <a:solidFill>
                  <a:srgbClr val="000000"/>
                </a:solidFill>
                <a:ea typeface="Calibri" panose="020F0502020204030204" pitchFamily="34" charset="0"/>
                <a:cs typeface="Arial" panose="020B0604020202020204" pitchFamily="34" charset="0"/>
                <a:sym typeface="Arial"/>
              </a:rPr>
              <a:t>dụng</a:t>
            </a:r>
            <a:r>
              <a:rPr lang="en-US" sz="4000" b="1" i="1" kern="0" smtClean="0">
                <a:solidFill>
                  <a:srgbClr val="000000"/>
                </a:solidFill>
                <a:ea typeface="Calibri" panose="020F0502020204030204" pitchFamily="34" charset="0"/>
                <a:cs typeface="Arial" panose="020B0604020202020204" pitchFamily="34" charset="0"/>
                <a:sym typeface="Arial"/>
              </a:rPr>
              <a:t>.</a:t>
            </a:r>
            <a:endParaRPr lang="en-US" sz="4000" i="1" kern="0">
              <a:solidFill>
                <a:srgbClr val="000000"/>
              </a:solidFill>
              <a:latin typeface="Arial" panose="020B0604020202020204" pitchFamily="34" charset="0"/>
              <a:ea typeface="Arial" panose="020B0604020202020204" pitchFamily="34" charset="0"/>
              <a:cs typeface="Arial" panose="020B0604020202020204" pitchFamily="34" charset="0"/>
              <a:sym typeface="Arial"/>
            </a:endParaRPr>
          </a:p>
        </p:txBody>
      </p:sp>
      <p:sp>
        <p:nvSpPr>
          <p:cNvPr id="19" name="Google Shape;1991;p38"/>
          <p:cNvSpPr txBox="1">
            <a:spLocks/>
          </p:cNvSpPr>
          <p:nvPr/>
        </p:nvSpPr>
        <p:spPr>
          <a:xfrm>
            <a:off x="1543662" y="1334686"/>
            <a:ext cx="15408000" cy="1145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defTabSz="1828800">
              <a:buClr>
                <a:srgbClr val="070185"/>
              </a:buClr>
            </a:pPr>
            <a:r>
              <a:rPr lang="vi-VN" sz="6400" b="1" kern="0">
                <a:solidFill>
                  <a:srgbClr val="C00000"/>
                </a:solidFill>
                <a:latin typeface="Arial"/>
              </a:rPr>
              <a:t>HƯỚNG DẪN VỀ NHÀ</a:t>
            </a:r>
            <a:endParaRPr lang="en-US" sz="6400" b="1" kern="0">
              <a:solidFill>
                <a:srgbClr val="C00000"/>
              </a:solidFill>
              <a:latin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fade">
                                      <p:cBhvr>
                                        <p:cTn id="11" dur="500"/>
                                        <p:tgtEl>
                                          <p:spTgt spid="18">
                                            <p:txEl>
                                              <p:pRg st="0" end="0"/>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animEffect transition="in" filter="wipe(down)">
                                      <p:cBhvr>
                                        <p:cTn id="15" dur="500"/>
                                        <p:tgtEl>
                                          <p:spTgt spid="18">
                                            <p:txEl>
                                              <p:pRg st="1" end="1"/>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8">
                                            <p:txEl>
                                              <p:pRg st="2" end="2"/>
                                            </p:txEl>
                                          </p:spTgt>
                                        </p:tgtEl>
                                        <p:attrNameLst>
                                          <p:attrName>style.visibility</p:attrName>
                                        </p:attrNameLst>
                                      </p:cBhvr>
                                      <p:to>
                                        <p:strVal val="visible"/>
                                      </p:to>
                                    </p:set>
                                    <p:animEffect transition="in" filter="randombar(horizontal)">
                                      <p:cBhvr>
                                        <p:cTn id="19"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sp>
        <p:nvSpPr>
          <p:cNvPr id="2" name="Freeform 2"/>
          <p:cNvSpPr/>
          <p:nvPr/>
        </p:nvSpPr>
        <p:spPr>
          <a:xfrm rot="1497030">
            <a:off x="11764520" y="4986316"/>
            <a:ext cx="11487752" cy="8020540"/>
          </a:xfrm>
          <a:custGeom>
            <a:avLst/>
            <a:gdLst/>
            <a:ahLst/>
            <a:cxnLst/>
            <a:rect l="l" t="t" r="r" b="b"/>
            <a:pathLst>
              <a:path w="11487752" h="8020540">
                <a:moveTo>
                  <a:pt x="0" y="0"/>
                </a:moveTo>
                <a:lnTo>
                  <a:pt x="11487752" y="0"/>
                </a:lnTo>
                <a:lnTo>
                  <a:pt x="11487752" y="8020540"/>
                </a:lnTo>
                <a:lnTo>
                  <a:pt x="0" y="8020540"/>
                </a:lnTo>
                <a:lnTo>
                  <a:pt x="0" y="0"/>
                </a:lnTo>
                <a:close/>
              </a:path>
            </a:pathLst>
          </a:custGeom>
          <a:blipFill>
            <a:blip r:embed="rId2">
              <a:alphaModFix amt="15000"/>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497030">
            <a:off x="-2336239" y="5737977"/>
            <a:ext cx="11487752" cy="8020540"/>
          </a:xfrm>
          <a:custGeom>
            <a:avLst/>
            <a:gdLst/>
            <a:ahLst/>
            <a:cxnLst/>
            <a:rect l="l" t="t" r="r" b="b"/>
            <a:pathLst>
              <a:path w="11487752" h="8020540">
                <a:moveTo>
                  <a:pt x="0" y="0"/>
                </a:moveTo>
                <a:lnTo>
                  <a:pt x="11487752" y="0"/>
                </a:lnTo>
                <a:lnTo>
                  <a:pt x="11487752" y="8020540"/>
                </a:lnTo>
                <a:lnTo>
                  <a:pt x="0" y="8020540"/>
                </a:lnTo>
                <a:lnTo>
                  <a:pt x="0" y="0"/>
                </a:lnTo>
                <a:close/>
              </a:path>
            </a:pathLst>
          </a:custGeom>
          <a:blipFill>
            <a:blip r:embed="rId2">
              <a:alphaModFix amt="15000"/>
              <a:extLst>
                <a:ext uri="{96DAC541-7B7A-43D3-8B79-37D633B846F1}">
                  <asvg:svgBlip xmlns:asvg="http://schemas.microsoft.com/office/drawing/2016/SVG/main" xmlns="" r:embed="rId3"/>
                </a:ext>
              </a:extLst>
            </a:blip>
            <a:stretch>
              <a:fillRect/>
            </a:stretch>
          </a:blipFill>
        </p:spPr>
      </p:sp>
      <p:sp>
        <p:nvSpPr>
          <p:cNvPr id="5" name="Freeform 5"/>
          <p:cNvSpPr/>
          <p:nvPr/>
        </p:nvSpPr>
        <p:spPr>
          <a:xfrm rot="-1898073">
            <a:off x="-963491" y="-483467"/>
            <a:ext cx="2638894" cy="2221469"/>
          </a:xfrm>
          <a:custGeom>
            <a:avLst/>
            <a:gdLst/>
            <a:ahLst/>
            <a:cxnLst/>
            <a:rect l="l" t="t" r="r" b="b"/>
            <a:pathLst>
              <a:path w="2638894" h="2221469">
                <a:moveTo>
                  <a:pt x="0" y="0"/>
                </a:moveTo>
                <a:lnTo>
                  <a:pt x="2638894" y="0"/>
                </a:lnTo>
                <a:lnTo>
                  <a:pt x="2638894" y="2221469"/>
                </a:lnTo>
                <a:lnTo>
                  <a:pt x="0" y="2221469"/>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6" name="Freeform 6"/>
          <p:cNvSpPr/>
          <p:nvPr/>
        </p:nvSpPr>
        <p:spPr>
          <a:xfrm rot="-2410919">
            <a:off x="15720507" y="-1433887"/>
            <a:ext cx="2233542" cy="4122309"/>
          </a:xfrm>
          <a:custGeom>
            <a:avLst/>
            <a:gdLst/>
            <a:ahLst/>
            <a:cxnLst/>
            <a:rect l="l" t="t" r="r" b="b"/>
            <a:pathLst>
              <a:path w="2233542" h="4122309">
                <a:moveTo>
                  <a:pt x="0" y="0"/>
                </a:moveTo>
                <a:lnTo>
                  <a:pt x="2233542" y="0"/>
                </a:lnTo>
                <a:lnTo>
                  <a:pt x="2233542" y="4122309"/>
                </a:lnTo>
                <a:lnTo>
                  <a:pt x="0" y="412230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6" name="Group 4"/>
          <p:cNvGrpSpPr/>
          <p:nvPr/>
        </p:nvGrpSpPr>
        <p:grpSpPr>
          <a:xfrm>
            <a:off x="2209800" y="2019300"/>
            <a:ext cx="14118271" cy="6420113"/>
            <a:chOff x="0" y="0"/>
            <a:chExt cx="4140158" cy="1789902"/>
          </a:xfrm>
        </p:grpSpPr>
        <p:sp>
          <p:nvSpPr>
            <p:cNvPr id="17" name="Freeform 5"/>
            <p:cNvSpPr/>
            <p:nvPr/>
          </p:nvSpPr>
          <p:spPr>
            <a:xfrm>
              <a:off x="0" y="0"/>
              <a:ext cx="4140158" cy="1789902"/>
            </a:xfrm>
            <a:custGeom>
              <a:avLst/>
              <a:gdLst/>
              <a:ahLst/>
              <a:cxnLst/>
              <a:rect l="l" t="t" r="r" b="b"/>
              <a:pathLst>
                <a:path w="4140158" h="1789902">
                  <a:moveTo>
                    <a:pt x="27966" y="0"/>
                  </a:moveTo>
                  <a:lnTo>
                    <a:pt x="4112191" y="0"/>
                  </a:lnTo>
                  <a:cubicBezTo>
                    <a:pt x="4127637" y="0"/>
                    <a:pt x="4140158" y="12521"/>
                    <a:pt x="4140158" y="27966"/>
                  </a:cubicBezTo>
                  <a:lnTo>
                    <a:pt x="4140158" y="1761936"/>
                  </a:lnTo>
                  <a:cubicBezTo>
                    <a:pt x="4140158" y="1769353"/>
                    <a:pt x="4137211" y="1776467"/>
                    <a:pt x="4131966" y="1781711"/>
                  </a:cubicBezTo>
                  <a:cubicBezTo>
                    <a:pt x="4126722" y="1786956"/>
                    <a:pt x="4119609" y="1789902"/>
                    <a:pt x="4112191" y="1789902"/>
                  </a:cubicBezTo>
                  <a:lnTo>
                    <a:pt x="27966" y="1789902"/>
                  </a:lnTo>
                  <a:cubicBezTo>
                    <a:pt x="20549" y="1789902"/>
                    <a:pt x="13436" y="1786956"/>
                    <a:pt x="8191" y="1781711"/>
                  </a:cubicBezTo>
                  <a:cubicBezTo>
                    <a:pt x="2946" y="1776467"/>
                    <a:pt x="0" y="1769353"/>
                    <a:pt x="0" y="1761936"/>
                  </a:cubicBezTo>
                  <a:lnTo>
                    <a:pt x="0" y="27966"/>
                  </a:lnTo>
                  <a:cubicBezTo>
                    <a:pt x="0" y="20549"/>
                    <a:pt x="2946" y="13436"/>
                    <a:pt x="8191" y="8191"/>
                  </a:cubicBezTo>
                  <a:cubicBezTo>
                    <a:pt x="13436" y="2946"/>
                    <a:pt x="20549" y="0"/>
                    <a:pt x="27966" y="0"/>
                  </a:cubicBezTo>
                  <a:close/>
                </a:path>
              </a:pathLst>
            </a:custGeom>
            <a:solidFill>
              <a:srgbClr val="FFFFFF"/>
            </a:solidFill>
          </p:spPr>
        </p:sp>
        <p:sp>
          <p:nvSpPr>
            <p:cNvPr id="18" name="TextBox 6"/>
            <p:cNvSpPr txBox="1"/>
            <p:nvPr/>
          </p:nvSpPr>
          <p:spPr>
            <a:xfrm>
              <a:off x="0" y="-38100"/>
              <a:ext cx="4140158" cy="1828002"/>
            </a:xfrm>
            <a:prstGeom prst="rect">
              <a:avLst/>
            </a:prstGeom>
          </p:spPr>
          <p:txBody>
            <a:bodyPr lIns="45625" tIns="45625" rIns="45625" bIns="45625" rtlCol="0" anchor="ctr"/>
            <a:lstStyle/>
            <a:p>
              <a:pPr algn="ctr">
                <a:lnSpc>
                  <a:spcPts val="2659"/>
                </a:lnSpc>
              </a:pPr>
              <a:endParaRPr/>
            </a:p>
          </p:txBody>
        </p:sp>
      </p:grpSp>
      <p:sp>
        <p:nvSpPr>
          <p:cNvPr id="19" name="Google Shape;1619;p34"/>
          <p:cNvSpPr txBox="1">
            <a:spLocks/>
          </p:cNvSpPr>
          <p:nvPr/>
        </p:nvSpPr>
        <p:spPr>
          <a:xfrm>
            <a:off x="3031373" y="2227500"/>
            <a:ext cx="12475124" cy="5887800"/>
          </a:xfrm>
          <a:prstGeom prst="rect">
            <a:avLst/>
          </a:prstGeom>
        </p:spPr>
        <p:txBody>
          <a:bodyPr spcFirstLastPara="1" wrap="square" lIns="182850" tIns="182850" rIns="182850" bIns="1828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vi-VN" sz="8500" b="1">
                <a:solidFill>
                  <a:schemeClr val="accent6">
                    <a:lumMod val="75000"/>
                  </a:schemeClr>
                </a:solidFill>
                <a:latin typeface="Arial" panose="020B0604020202020204" pitchFamily="34" charset="0"/>
                <a:cs typeface="Arial" panose="020B0604020202020204" pitchFamily="34" charset="0"/>
              </a:rPr>
              <a:t>CẢM ƠN CẢ LỚP</a:t>
            </a:r>
          </a:p>
          <a:p>
            <a:pPr>
              <a:lnSpc>
                <a:spcPct val="150000"/>
              </a:lnSpc>
            </a:pPr>
            <a:r>
              <a:rPr lang="vi-VN" sz="8500" b="1">
                <a:solidFill>
                  <a:schemeClr val="accent6">
                    <a:lumMod val="75000"/>
                  </a:schemeClr>
                </a:solidFill>
                <a:latin typeface="Arial" panose="020B0604020202020204" pitchFamily="34" charset="0"/>
                <a:cs typeface="Arial" panose="020B0604020202020204" pitchFamily="34" charset="0"/>
              </a:rPr>
              <a:t>ĐÃ LẮNG NGHE!</a:t>
            </a:r>
          </a:p>
        </p:txBody>
      </p:sp>
    </p:spTree>
  </p:cSld>
  <p:clrMapOvr>
    <a:masterClrMapping/>
  </p:clrMapOvr>
  <p:transition spd="med">
    <p:circl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sp>
        <p:nvSpPr>
          <p:cNvPr id="16" name="Rectangle 15"/>
          <p:cNvSpPr/>
          <p:nvPr/>
        </p:nvSpPr>
        <p:spPr>
          <a:xfrm>
            <a:off x="1148666" y="4920480"/>
            <a:ext cx="16033278" cy="3297634"/>
          </a:xfrm>
          <a:prstGeom prst="rect">
            <a:avLst/>
          </a:prstGeom>
        </p:spPr>
        <p:txBody>
          <a:bodyPr wrap="square">
            <a:spAutoFit/>
          </a:bodyPr>
          <a:lstStyle/>
          <a:p>
            <a:pPr algn="ctr" defTabSz="1828800">
              <a:lnSpc>
                <a:spcPct val="150000"/>
              </a:lnSpc>
            </a:pPr>
            <a:r>
              <a:rPr lang="vi-VN" sz="7400" b="1" kern="0">
                <a:solidFill>
                  <a:schemeClr val="bg1"/>
                </a:solidFill>
                <a:ea typeface="Maven Pro"/>
                <a:cs typeface="Maven Pro"/>
                <a:sym typeface="Maven Pro"/>
              </a:rPr>
              <a:t>BÀI 31. CÁCH TÍNH XÁC SUẤT CỦA BIẾN CỐ BẰNG TỈ SỐ </a:t>
            </a:r>
            <a:endParaRPr lang="vi-VN" sz="7400" kern="0">
              <a:solidFill>
                <a:schemeClr val="bg1"/>
              </a:solidFill>
              <a:latin typeface="Arial"/>
              <a:ea typeface="Maven Pro"/>
              <a:cs typeface="Maven Pro"/>
              <a:sym typeface="Maven Pro"/>
            </a:endParaRPr>
          </a:p>
        </p:txBody>
      </p:sp>
      <p:sp>
        <p:nvSpPr>
          <p:cNvPr id="2" name="Freeform 2"/>
          <p:cNvSpPr/>
          <p:nvPr/>
        </p:nvSpPr>
        <p:spPr>
          <a:xfrm rot="-5760492">
            <a:off x="12064646" y="6677095"/>
            <a:ext cx="11487752" cy="8020540"/>
          </a:xfrm>
          <a:custGeom>
            <a:avLst/>
            <a:gdLst/>
            <a:ahLst/>
            <a:cxnLst/>
            <a:rect l="l" t="t" r="r" b="b"/>
            <a:pathLst>
              <a:path w="11487752" h="8020540">
                <a:moveTo>
                  <a:pt x="0" y="0"/>
                </a:moveTo>
                <a:lnTo>
                  <a:pt x="11487752" y="0"/>
                </a:lnTo>
                <a:lnTo>
                  <a:pt x="11487752" y="8020539"/>
                </a:lnTo>
                <a:lnTo>
                  <a:pt x="0" y="8020539"/>
                </a:lnTo>
                <a:lnTo>
                  <a:pt x="0" y="0"/>
                </a:lnTo>
                <a:close/>
              </a:path>
            </a:pathLst>
          </a:custGeom>
          <a:blipFill>
            <a:blip r:embed="rId2">
              <a:alphaModFix amt="15000"/>
              <a:extLst>
                <a:ext uri="{96DAC541-7B7A-43D3-8B79-37D633B846F1}">
                  <asvg:svgBlip xmlns:asvg="http://schemas.microsoft.com/office/drawing/2016/SVG/main" xmlns="" r:embed="rId3"/>
                </a:ext>
              </a:extLst>
            </a:blip>
            <a:stretch>
              <a:fillRect/>
            </a:stretch>
          </a:blipFill>
        </p:spPr>
      </p:sp>
      <p:sp>
        <p:nvSpPr>
          <p:cNvPr id="3" name="Freeform 3"/>
          <p:cNvSpPr/>
          <p:nvPr/>
        </p:nvSpPr>
        <p:spPr>
          <a:xfrm rot="-2700000">
            <a:off x="-7210552" y="-1273117"/>
            <a:ext cx="11487752" cy="8020540"/>
          </a:xfrm>
          <a:custGeom>
            <a:avLst/>
            <a:gdLst/>
            <a:ahLst/>
            <a:cxnLst/>
            <a:rect l="l" t="t" r="r" b="b"/>
            <a:pathLst>
              <a:path w="11487752" h="8020540">
                <a:moveTo>
                  <a:pt x="0" y="0"/>
                </a:moveTo>
                <a:lnTo>
                  <a:pt x="11487752" y="0"/>
                </a:lnTo>
                <a:lnTo>
                  <a:pt x="11487752" y="8020539"/>
                </a:lnTo>
                <a:lnTo>
                  <a:pt x="0" y="8020539"/>
                </a:lnTo>
                <a:lnTo>
                  <a:pt x="0" y="0"/>
                </a:lnTo>
                <a:close/>
              </a:path>
            </a:pathLst>
          </a:custGeom>
          <a:blipFill>
            <a:blip r:embed="rId2">
              <a:alphaModFix amt="15000"/>
              <a:extLst>
                <a:ext uri="{96DAC541-7B7A-43D3-8B79-37D633B846F1}">
                  <asvg:svgBlip xmlns:asvg="http://schemas.microsoft.com/office/drawing/2016/SVG/main" xmlns="" r:embed="rId3"/>
                </a:ext>
              </a:extLst>
            </a:blip>
            <a:stretch>
              <a:fillRect/>
            </a:stretch>
          </a:blipFill>
        </p:spPr>
      </p:sp>
      <p:sp>
        <p:nvSpPr>
          <p:cNvPr id="15" name="Rectangle 14"/>
          <p:cNvSpPr/>
          <p:nvPr/>
        </p:nvSpPr>
        <p:spPr>
          <a:xfrm>
            <a:off x="1573557" y="1045023"/>
            <a:ext cx="15183496" cy="3384260"/>
          </a:xfrm>
          <a:prstGeom prst="rect">
            <a:avLst/>
          </a:prstGeom>
        </p:spPr>
        <p:txBody>
          <a:bodyPr wrap="square">
            <a:spAutoFit/>
          </a:bodyPr>
          <a:lstStyle/>
          <a:p>
            <a:pPr algn="ctr" defTabSz="1828800">
              <a:lnSpc>
                <a:spcPct val="150000"/>
              </a:lnSpc>
              <a:buClr>
                <a:srgbClr val="000000"/>
              </a:buClr>
            </a:pPr>
            <a:r>
              <a:rPr lang="vi-VN" sz="7600" b="1" kern="0">
                <a:solidFill>
                  <a:srgbClr val="FFFF00"/>
                </a:solidFill>
                <a:ea typeface="Maven Pro"/>
                <a:cs typeface="Maven Pro"/>
                <a:sym typeface="Maven Pro"/>
              </a:rPr>
              <a:t>CHƯƠNG VIII. MỞ ĐẦU VỀ TÍNH XÁC SUẤT CỦA BIẾN CỐ</a:t>
            </a:r>
            <a:endParaRPr lang="vi-VN" sz="7600" b="1" kern="0">
              <a:solidFill>
                <a:srgbClr val="FFFF00"/>
              </a:solidFill>
              <a:latin typeface="Arial" panose="020B0604020202020204" pitchFamily="34" charset="0"/>
              <a:ea typeface="Maven Pro"/>
              <a:cs typeface="Maven Pro"/>
              <a:sym typeface="Maven Pro"/>
            </a:endParaRPr>
          </a:p>
        </p:txBody>
      </p:sp>
      <p:sp>
        <p:nvSpPr>
          <p:cNvPr id="17" name="Freeform 5"/>
          <p:cNvSpPr/>
          <p:nvPr/>
        </p:nvSpPr>
        <p:spPr>
          <a:xfrm rot="290245">
            <a:off x="-1709658" y="8138188"/>
            <a:ext cx="3946778" cy="2992375"/>
          </a:xfrm>
          <a:custGeom>
            <a:avLst/>
            <a:gdLst/>
            <a:ahLst/>
            <a:cxnLst/>
            <a:rect l="l" t="t" r="r" b="b"/>
            <a:pathLst>
              <a:path w="3946778" h="2992375">
                <a:moveTo>
                  <a:pt x="0" y="0"/>
                </a:moveTo>
                <a:lnTo>
                  <a:pt x="3946778" y="0"/>
                </a:lnTo>
                <a:lnTo>
                  <a:pt x="3946778" y="2992376"/>
                </a:lnTo>
                <a:lnTo>
                  <a:pt x="0" y="29923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18" name="Picture 17"/>
          <p:cNvPicPr>
            <a:picLocks noChangeAspect="1"/>
          </p:cNvPicPr>
          <p:nvPr/>
        </p:nvPicPr>
        <p:blipFill>
          <a:blip r:embed="rId6"/>
          <a:stretch>
            <a:fillRect/>
          </a:stretch>
        </p:blipFill>
        <p:spPr>
          <a:xfrm>
            <a:off x="16086448" y="8344113"/>
            <a:ext cx="1341210" cy="155146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comb/>
      </p:transition>
    </mc:Choice>
    <mc:Fallback>
      <p:transition spd="med">
        <p:comb/>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sp>
        <p:nvSpPr>
          <p:cNvPr id="5" name="Freeform 5"/>
          <p:cNvSpPr/>
          <p:nvPr/>
        </p:nvSpPr>
        <p:spPr>
          <a:xfrm rot="-7854129">
            <a:off x="-1760056" y="-1570257"/>
            <a:ext cx="4517246" cy="4114800"/>
          </a:xfrm>
          <a:custGeom>
            <a:avLst/>
            <a:gdLst/>
            <a:ahLst/>
            <a:cxnLst/>
            <a:rect l="l" t="t" r="r" b="b"/>
            <a:pathLst>
              <a:path w="4517246" h="4114800">
                <a:moveTo>
                  <a:pt x="0" y="0"/>
                </a:moveTo>
                <a:lnTo>
                  <a:pt x="4517246" y="0"/>
                </a:lnTo>
                <a:lnTo>
                  <a:pt x="4517246" y="4114800"/>
                </a:lnTo>
                <a:lnTo>
                  <a:pt x="0" y="4114800"/>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9" name="Freeform 9"/>
          <p:cNvSpPr/>
          <p:nvPr/>
        </p:nvSpPr>
        <p:spPr>
          <a:xfrm rot="-1436209">
            <a:off x="15847289" y="9386920"/>
            <a:ext cx="3436888" cy="818604"/>
          </a:xfrm>
          <a:custGeom>
            <a:avLst/>
            <a:gdLst/>
            <a:ahLst/>
            <a:cxnLst/>
            <a:rect l="l" t="t" r="r" b="b"/>
            <a:pathLst>
              <a:path w="3436888" h="818604">
                <a:moveTo>
                  <a:pt x="0" y="0"/>
                </a:moveTo>
                <a:lnTo>
                  <a:pt x="3436888" y="0"/>
                </a:lnTo>
                <a:lnTo>
                  <a:pt x="3436888" y="818604"/>
                </a:lnTo>
                <a:lnTo>
                  <a:pt x="0" y="818604"/>
                </a:lnTo>
                <a:lnTo>
                  <a:pt x="0" y="0"/>
                </a:lnTo>
                <a:close/>
              </a:path>
            </a:pathLst>
          </a:custGeom>
          <a:blipFill>
            <a:blip r:embed="rId8">
              <a:extLst>
                <a:ext uri="{96DAC541-7B7A-43D3-8B79-37D633B846F1}">
                  <asvg:svgBlip xmlns:asvg="http://schemas.microsoft.com/office/drawing/2016/SVG/main" xmlns="" r:embed="rId10"/>
                </a:ext>
              </a:extLst>
            </a:blip>
            <a:stretch>
              <a:fillRect/>
            </a:stretch>
          </a:blipFill>
        </p:spPr>
      </p:sp>
      <p:sp>
        <p:nvSpPr>
          <p:cNvPr id="24" name="Rectangle 23"/>
          <p:cNvSpPr/>
          <p:nvPr/>
        </p:nvSpPr>
        <p:spPr>
          <a:xfrm>
            <a:off x="4151503" y="585627"/>
            <a:ext cx="9950160" cy="1205073"/>
          </a:xfrm>
          <a:prstGeom prst="rect">
            <a:avLst/>
          </a:prstGeom>
        </p:spPr>
        <p:txBody>
          <a:bodyPr wrap="none">
            <a:spAutoFit/>
          </a:bodyPr>
          <a:lstStyle/>
          <a:p>
            <a:pPr algn="just">
              <a:lnSpc>
                <a:spcPct val="150000"/>
              </a:lnSpc>
              <a:spcBef>
                <a:spcPts val="300"/>
              </a:spcBef>
              <a:spcAft>
                <a:spcPts val="300"/>
              </a:spcAft>
            </a:pPr>
            <a:r>
              <a:rPr lang="da-DK" sz="5500" b="1">
                <a:solidFill>
                  <a:srgbClr val="FFFF00"/>
                </a:solidFill>
                <a:latin typeface="Arial" panose="020B0604020202020204" pitchFamily="34" charset="0"/>
                <a:ea typeface="Calibri" panose="020F0502020204030204" pitchFamily="34" charset="0"/>
                <a:cs typeface="Arial" panose="020B0604020202020204" pitchFamily="34" charset="0"/>
              </a:rPr>
              <a:t>Cách tính xác suất bằng tỉ số</a:t>
            </a:r>
            <a:endParaRPr lang="en-US" sz="5500">
              <a:solidFill>
                <a:srgbClr val="FFFF00"/>
              </a:solidFill>
              <a:effectLst/>
              <a:latin typeface="Arial" panose="020B0604020202020204" pitchFamily="34" charset="0"/>
              <a:ea typeface="Arial" panose="020B0604020202020204" pitchFamily="34" charset="0"/>
              <a:cs typeface="Arial" panose="020B0604020202020204" pitchFamily="34" charset="0"/>
            </a:endParaRPr>
          </a:p>
        </p:txBody>
      </p:sp>
      <p:grpSp>
        <p:nvGrpSpPr>
          <p:cNvPr id="26" name="Group 25"/>
          <p:cNvGrpSpPr/>
          <p:nvPr/>
        </p:nvGrpSpPr>
        <p:grpSpPr>
          <a:xfrm>
            <a:off x="1087483" y="2400300"/>
            <a:ext cx="16078200" cy="7010400"/>
            <a:chOff x="1087483" y="2095500"/>
            <a:chExt cx="16078200" cy="7010400"/>
          </a:xfrm>
        </p:grpSpPr>
        <p:grpSp>
          <p:nvGrpSpPr>
            <p:cNvPr id="13" name="Group 13"/>
            <p:cNvGrpSpPr/>
            <p:nvPr/>
          </p:nvGrpSpPr>
          <p:grpSpPr>
            <a:xfrm>
              <a:off x="1087483" y="2095500"/>
              <a:ext cx="16078200" cy="7010400"/>
              <a:chOff x="0" y="0"/>
              <a:chExt cx="1408500" cy="328568"/>
            </a:xfrm>
          </p:grpSpPr>
          <p:sp>
            <p:nvSpPr>
              <p:cNvPr id="14" name="Freeform 14"/>
              <p:cNvSpPr/>
              <p:nvPr/>
            </p:nvSpPr>
            <p:spPr>
              <a:xfrm>
                <a:off x="0" y="0"/>
                <a:ext cx="1408500" cy="328568"/>
              </a:xfrm>
              <a:custGeom>
                <a:avLst/>
                <a:gdLst/>
                <a:ahLst/>
                <a:cxnLst/>
                <a:rect l="l" t="t" r="r" b="b"/>
                <a:pathLst>
                  <a:path w="1408500" h="328568">
                    <a:moveTo>
                      <a:pt x="82205" y="0"/>
                    </a:moveTo>
                    <a:lnTo>
                      <a:pt x="1326295" y="0"/>
                    </a:lnTo>
                    <a:cubicBezTo>
                      <a:pt x="1348097" y="0"/>
                      <a:pt x="1369006" y="8661"/>
                      <a:pt x="1384422" y="24077"/>
                    </a:cubicBezTo>
                    <a:cubicBezTo>
                      <a:pt x="1399839" y="39494"/>
                      <a:pt x="1408500" y="60403"/>
                      <a:pt x="1408500" y="82205"/>
                    </a:cubicBezTo>
                    <a:lnTo>
                      <a:pt x="1408500" y="246364"/>
                    </a:lnTo>
                    <a:cubicBezTo>
                      <a:pt x="1408500" y="268166"/>
                      <a:pt x="1399839" y="289075"/>
                      <a:pt x="1384422" y="304491"/>
                    </a:cubicBezTo>
                    <a:cubicBezTo>
                      <a:pt x="1369006" y="319908"/>
                      <a:pt x="1348097" y="328568"/>
                      <a:pt x="1326295" y="328568"/>
                    </a:cubicBezTo>
                    <a:lnTo>
                      <a:pt x="82205" y="328568"/>
                    </a:lnTo>
                    <a:cubicBezTo>
                      <a:pt x="60403" y="328568"/>
                      <a:pt x="39494" y="319908"/>
                      <a:pt x="24077" y="304491"/>
                    </a:cubicBezTo>
                    <a:cubicBezTo>
                      <a:pt x="8661" y="289075"/>
                      <a:pt x="0" y="268166"/>
                      <a:pt x="0" y="246364"/>
                    </a:cubicBezTo>
                    <a:lnTo>
                      <a:pt x="0" y="82205"/>
                    </a:lnTo>
                    <a:cubicBezTo>
                      <a:pt x="0" y="60403"/>
                      <a:pt x="8661" y="39494"/>
                      <a:pt x="24077" y="24077"/>
                    </a:cubicBezTo>
                    <a:cubicBezTo>
                      <a:pt x="39494" y="8661"/>
                      <a:pt x="60403" y="0"/>
                      <a:pt x="82205" y="0"/>
                    </a:cubicBezTo>
                    <a:close/>
                  </a:path>
                </a:pathLst>
              </a:custGeom>
              <a:solidFill>
                <a:srgbClr val="FFFFFF"/>
              </a:solidFill>
            </p:spPr>
          </p:sp>
          <p:sp>
            <p:nvSpPr>
              <p:cNvPr id="15" name="TextBox 15"/>
              <p:cNvSpPr txBox="1"/>
              <p:nvPr/>
            </p:nvSpPr>
            <p:spPr>
              <a:xfrm>
                <a:off x="0" y="-38100"/>
                <a:ext cx="1408500" cy="366668"/>
              </a:xfrm>
              <a:prstGeom prst="rect">
                <a:avLst/>
              </a:prstGeom>
            </p:spPr>
            <p:txBody>
              <a:bodyPr lIns="45625" tIns="45625" rIns="45625" bIns="45625" rtlCol="0" anchor="ctr"/>
              <a:lstStyle/>
              <a:p>
                <a:pPr algn="ctr">
                  <a:lnSpc>
                    <a:spcPts val="2659"/>
                  </a:lnSpc>
                </a:pPr>
                <a:endParaRPr/>
              </a:p>
            </p:txBody>
          </p:sp>
        </p:grpSp>
        <mc:AlternateContent xmlns:mc="http://schemas.openxmlformats.org/markup-compatibility/2006">
          <mc:Choice xmlns:a14="http://schemas.microsoft.com/office/drawing/2010/main" Requires="a14">
            <p:sp>
              <p:nvSpPr>
                <p:cNvPr id="25" name="Rectangle 24"/>
                <p:cNvSpPr/>
                <p:nvPr/>
              </p:nvSpPr>
              <p:spPr>
                <a:xfrm>
                  <a:off x="1487533" y="2324100"/>
                  <a:ext cx="15278100" cy="6567952"/>
                </a:xfrm>
                <a:prstGeom prst="rect">
                  <a:avLst/>
                </a:prstGeom>
              </p:spPr>
              <p:txBody>
                <a:bodyPr wrap="square">
                  <a:spAutoFit/>
                </a:bodyPr>
                <a:lstStyle/>
                <a:p>
                  <a:pPr algn="just">
                    <a:lnSpc>
                      <a:spcPct val="150000"/>
                    </a:lnSpc>
                    <a:spcBef>
                      <a:spcPts val="300"/>
                    </a:spcBef>
                    <a:spcAft>
                      <a:spcPts val="300"/>
                    </a:spcAft>
                  </a:pPr>
                  <a:r>
                    <a:rPr lang="vi-VN" sz="4100" b="1" i="1">
                      <a:solidFill>
                        <a:schemeClr val="tx2"/>
                      </a:solidFill>
                      <a:ea typeface="Dotum" panose="020B0600000101010101" pitchFamily="34" charset="-127"/>
                      <a:cs typeface="Times New Roman" panose="02020603050405020304" pitchFamily="18" charset="0"/>
                    </a:rPr>
                    <a:t>Công thức tính</a:t>
                  </a:r>
                  <a:endParaRPr lang="en-US" sz="4100" i="1">
                    <a:solidFill>
                      <a:schemeClr val="tx2"/>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800">
                      <a:effectLst/>
                      <a:ea typeface="Dotum" panose="020B0600000101010101" pitchFamily="34" charset="-127"/>
                      <a:cs typeface="Times New Roman" panose="02020603050405020304" pitchFamily="18" charset="0"/>
                    </a:rPr>
                    <a:t>Giả thiết rằng các kết quả có thể của một hành động hay thực nghiệm là đồng khả năng. Khi đó, xác suất của biến có </a:t>
                  </a:r>
                  <a14:m>
                    <m:oMath xmlns:m="http://schemas.openxmlformats.org/officeDocument/2006/math">
                      <m:r>
                        <a:rPr lang="vi-VN" sz="3800" i="1">
                          <a:effectLst/>
                          <a:ea typeface="Dotum" panose="020B0600000101010101" pitchFamily="34" charset="-127"/>
                          <a:cs typeface="Times New Roman" panose="02020603050405020304" pitchFamily="18" charset="0"/>
                        </a:rPr>
                        <m:t>𝐸</m:t>
                      </m:r>
                    </m:oMath>
                  </a14:m>
                  <a:r>
                    <a:rPr lang="vi-VN" sz="3800">
                      <a:effectLst/>
                      <a:ea typeface="Dotum" panose="020B0600000101010101" pitchFamily="34" charset="-127"/>
                      <a:cs typeface="Times New Roman" panose="02020603050405020304" pitchFamily="18" charset="0"/>
                    </a:rPr>
                    <a:t>, kí hiệu là </a:t>
                  </a:r>
                  <a14:m>
                    <m:oMath xmlns:m="http://schemas.openxmlformats.org/officeDocument/2006/math">
                      <m:r>
                        <a:rPr lang="vi-VN" sz="3800" i="1">
                          <a:effectLst/>
                          <a:ea typeface="Dotum" panose="020B0600000101010101" pitchFamily="34" charset="-127"/>
                          <a:cs typeface="Times New Roman" panose="02020603050405020304" pitchFamily="18" charset="0"/>
                        </a:rPr>
                        <m:t>𝑃</m:t>
                      </m:r>
                      <m:d>
                        <m:dPr>
                          <m:ctrlPr>
                            <a:rPr lang="en-US" sz="3800" i="1">
                              <a:effectLst/>
                              <a:ea typeface="Dotum" panose="020B0600000101010101" pitchFamily="34" charset="-127"/>
                              <a:cs typeface="Times New Roman" panose="02020603050405020304" pitchFamily="18" charset="0"/>
                            </a:rPr>
                          </m:ctrlPr>
                        </m:dPr>
                        <m:e>
                          <m:r>
                            <a:rPr lang="vi-VN" sz="3800" i="1">
                              <a:effectLst/>
                              <a:ea typeface="Dotum" panose="020B0600000101010101" pitchFamily="34" charset="-127"/>
                              <a:cs typeface="Times New Roman" panose="02020603050405020304" pitchFamily="18" charset="0"/>
                            </a:rPr>
                            <m:t>𝐸</m:t>
                          </m:r>
                        </m:e>
                      </m:d>
                    </m:oMath>
                  </a14:m>
                  <a:r>
                    <a:rPr lang="vi-VN" sz="3800">
                      <a:effectLst/>
                      <a:ea typeface="Dotum" panose="020B0600000101010101" pitchFamily="34" charset="-127"/>
                      <a:cs typeface="Times New Roman" panose="02020603050405020304" pitchFamily="18" charset="0"/>
                    </a:rPr>
                    <a:t>, bằng tỉ số giữa số kết quả thuận lợi cho biến cố </a:t>
                  </a:r>
                  <a14:m>
                    <m:oMath xmlns:m="http://schemas.openxmlformats.org/officeDocument/2006/math">
                      <m:r>
                        <a:rPr lang="vi-VN" sz="3800" i="1">
                          <a:effectLst/>
                          <a:ea typeface="Dotum" panose="020B0600000101010101" pitchFamily="34" charset="-127"/>
                          <a:cs typeface="Times New Roman" panose="02020603050405020304" pitchFamily="18" charset="0"/>
                        </a:rPr>
                        <m:t>𝐸</m:t>
                      </m:r>
                    </m:oMath>
                  </a14:m>
                  <a:r>
                    <a:rPr lang="vi-VN" sz="3800">
                      <a:effectLst/>
                      <a:ea typeface="Dotum" panose="020B0600000101010101" pitchFamily="34" charset="-127"/>
                      <a:cs typeface="Times New Roman" panose="02020603050405020304" pitchFamily="18" charset="0"/>
                    </a:rPr>
                    <a:t> và tổng số kết quả có thể:</a:t>
                  </a:r>
                  <a:endParaRPr lang="en-US" sz="38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800" i="1">
                            <a:effectLst/>
                            <a:ea typeface="Dotum" panose="020B0600000101010101" pitchFamily="34" charset="-127"/>
                            <a:cs typeface="Times New Roman" panose="02020603050405020304" pitchFamily="18" charset="0"/>
                          </a:rPr>
                          <m:t>𝑃</m:t>
                        </m:r>
                        <m:d>
                          <m:dPr>
                            <m:ctrlPr>
                              <a:rPr lang="en-US" sz="3800" i="1">
                                <a:effectLst/>
                                <a:ea typeface="Dotum" panose="020B0600000101010101" pitchFamily="34" charset="-127"/>
                                <a:cs typeface="Times New Roman" panose="02020603050405020304" pitchFamily="18" charset="0"/>
                              </a:rPr>
                            </m:ctrlPr>
                          </m:dPr>
                          <m:e>
                            <m:r>
                              <a:rPr lang="vi-VN" sz="3800" i="1">
                                <a:effectLst/>
                                <a:ea typeface="Dotum" panose="020B0600000101010101" pitchFamily="34" charset="-127"/>
                                <a:cs typeface="Times New Roman" panose="02020603050405020304" pitchFamily="18" charset="0"/>
                              </a:rPr>
                              <m:t>𝐸</m:t>
                            </m:r>
                          </m:e>
                        </m:d>
                        <m:r>
                          <a:rPr lang="vi-VN" sz="3800" i="1">
                            <a:effectLst/>
                            <a:ea typeface="Dotum" panose="020B0600000101010101" pitchFamily="34" charset="-127"/>
                            <a:cs typeface="Times New Roman" panose="02020603050405020304" pitchFamily="18" charset="0"/>
                          </a:rPr>
                          <m:t>=</m:t>
                        </m:r>
                        <m:f>
                          <m:fPr>
                            <m:ctrlPr>
                              <a:rPr lang="en-US" sz="3800" i="1">
                                <a:effectLst/>
                                <a:ea typeface="Dotum" panose="020B0600000101010101" pitchFamily="34" charset="-127"/>
                                <a:cs typeface="Times New Roman" panose="02020603050405020304" pitchFamily="18" charset="0"/>
                              </a:rPr>
                            </m:ctrlPr>
                          </m:fPr>
                          <m:num>
                            <m:r>
                              <m:rPr>
                                <m:sty m:val="p"/>
                              </m:rPr>
                              <a:rPr lang="vi-VN" sz="3800">
                                <a:effectLst/>
                                <a:ea typeface="Dotum" panose="020B0600000101010101" pitchFamily="34" charset="-127"/>
                                <a:cs typeface="Times New Roman" panose="02020603050405020304" pitchFamily="18" charset="0"/>
                              </a:rPr>
                              <m:t>S</m:t>
                            </m:r>
                            <m:r>
                              <a:rPr lang="vi-VN" sz="3800">
                                <a:effectLst/>
                                <a:ea typeface="Dotum" panose="020B0600000101010101" pitchFamily="34" charset="-127"/>
                                <a:cs typeface="Times New Roman" panose="02020603050405020304" pitchFamily="18" charset="0"/>
                              </a:rPr>
                              <m:t>ố </m:t>
                            </m:r>
                            <m:r>
                              <m:rPr>
                                <m:sty m:val="p"/>
                              </m:rPr>
                              <a:rPr lang="vi-VN" sz="3800">
                                <a:effectLst/>
                                <a:ea typeface="Dotum" panose="020B0600000101010101" pitchFamily="34" charset="-127"/>
                                <a:cs typeface="Times New Roman" panose="02020603050405020304" pitchFamily="18" charset="0"/>
                              </a:rPr>
                              <m:t>thu</m:t>
                            </m:r>
                            <m:r>
                              <a:rPr lang="vi-VN" sz="3800">
                                <a:effectLst/>
                                <a:ea typeface="Dotum" panose="020B0600000101010101" pitchFamily="34" charset="-127"/>
                                <a:cs typeface="Times New Roman" panose="02020603050405020304" pitchFamily="18" charset="0"/>
                              </a:rPr>
                              <m:t>ậ</m:t>
                            </m:r>
                            <m:r>
                              <m:rPr>
                                <m:sty m:val="p"/>
                              </m:rPr>
                              <a:rPr lang="vi-VN" sz="3800">
                                <a:effectLst/>
                                <a:ea typeface="Dotum" panose="020B0600000101010101" pitchFamily="34" charset="-127"/>
                                <a:cs typeface="Times New Roman" panose="02020603050405020304" pitchFamily="18" charset="0"/>
                              </a:rPr>
                              <m:t>n</m:t>
                            </m:r>
                            <m:r>
                              <a:rPr lang="vi-VN" sz="3800">
                                <a:effectLst/>
                                <a:ea typeface="Dotum" panose="020B0600000101010101" pitchFamily="34" charset="-127"/>
                                <a:cs typeface="Times New Roman" panose="02020603050405020304" pitchFamily="18" charset="0"/>
                              </a:rPr>
                              <m:t> </m:t>
                            </m:r>
                            <m:r>
                              <m:rPr>
                                <m:sty m:val="p"/>
                              </m:rPr>
                              <a:rPr lang="vi-VN" sz="3800">
                                <a:effectLst/>
                                <a:ea typeface="Dotum" panose="020B0600000101010101" pitchFamily="34" charset="-127"/>
                                <a:cs typeface="Times New Roman" panose="02020603050405020304" pitchFamily="18" charset="0"/>
                              </a:rPr>
                              <m:t>l</m:t>
                            </m:r>
                            <m:r>
                              <a:rPr lang="vi-VN" sz="3800">
                                <a:effectLst/>
                                <a:ea typeface="Dotum" panose="020B0600000101010101" pitchFamily="34" charset="-127"/>
                                <a:cs typeface="Times New Roman" panose="02020603050405020304" pitchFamily="18" charset="0"/>
                              </a:rPr>
                              <m:t>ợ</m:t>
                            </m:r>
                            <m:r>
                              <m:rPr>
                                <m:sty m:val="p"/>
                              </m:rPr>
                              <a:rPr lang="vi-VN" sz="3800">
                                <a:effectLst/>
                                <a:ea typeface="Dotum" panose="020B0600000101010101" pitchFamily="34" charset="-127"/>
                                <a:cs typeface="Times New Roman" panose="02020603050405020304" pitchFamily="18" charset="0"/>
                              </a:rPr>
                              <m:t>i</m:t>
                            </m:r>
                            <m:r>
                              <a:rPr lang="vi-VN" sz="3800">
                                <a:effectLst/>
                                <a:ea typeface="Dotum" panose="020B0600000101010101" pitchFamily="34" charset="-127"/>
                                <a:cs typeface="Times New Roman" panose="02020603050405020304" pitchFamily="18" charset="0"/>
                              </a:rPr>
                              <m:t> </m:t>
                            </m:r>
                            <m:r>
                              <m:rPr>
                                <m:sty m:val="p"/>
                              </m:rPr>
                              <a:rPr lang="vi-VN" sz="3800">
                                <a:effectLst/>
                                <a:ea typeface="Dotum" panose="020B0600000101010101" pitchFamily="34" charset="-127"/>
                                <a:cs typeface="Times New Roman" panose="02020603050405020304" pitchFamily="18" charset="0"/>
                              </a:rPr>
                              <m:t>cho</m:t>
                            </m:r>
                            <m:r>
                              <a:rPr lang="vi-VN" sz="3800">
                                <a:effectLst/>
                                <a:ea typeface="Dotum" panose="020B0600000101010101" pitchFamily="34" charset="-127"/>
                                <a:cs typeface="Times New Roman" panose="02020603050405020304" pitchFamily="18" charset="0"/>
                              </a:rPr>
                              <m:t> </m:t>
                            </m:r>
                            <m:r>
                              <a:rPr lang="vi-VN" sz="3800" i="1">
                                <a:effectLst/>
                                <a:ea typeface="Dotum" panose="020B0600000101010101" pitchFamily="34" charset="-127"/>
                                <a:cs typeface="Times New Roman" panose="02020603050405020304" pitchFamily="18" charset="0"/>
                              </a:rPr>
                              <m:t>𝐸</m:t>
                            </m:r>
                          </m:num>
                          <m:den>
                            <m:r>
                              <m:rPr>
                                <m:sty m:val="p"/>
                              </m:rPr>
                              <a:rPr lang="vi-VN" sz="3800">
                                <a:effectLst/>
                                <a:ea typeface="Dotum" panose="020B0600000101010101" pitchFamily="34" charset="-127"/>
                                <a:cs typeface="Times New Roman" panose="02020603050405020304" pitchFamily="18" charset="0"/>
                              </a:rPr>
                              <m:t>T</m:t>
                            </m:r>
                            <m:r>
                              <a:rPr lang="vi-VN" sz="3800">
                                <a:effectLst/>
                                <a:ea typeface="Dotum" panose="020B0600000101010101" pitchFamily="34" charset="-127"/>
                                <a:cs typeface="Times New Roman" panose="02020603050405020304" pitchFamily="18" charset="0"/>
                              </a:rPr>
                              <m:t>ổ</m:t>
                            </m:r>
                            <m:r>
                              <m:rPr>
                                <m:sty m:val="p"/>
                              </m:rPr>
                              <a:rPr lang="vi-VN" sz="3800">
                                <a:effectLst/>
                                <a:ea typeface="Dotum" panose="020B0600000101010101" pitchFamily="34" charset="-127"/>
                                <a:cs typeface="Times New Roman" panose="02020603050405020304" pitchFamily="18" charset="0"/>
                              </a:rPr>
                              <m:t>ng</m:t>
                            </m:r>
                            <m:r>
                              <a:rPr lang="vi-VN" sz="3800">
                                <a:effectLst/>
                                <a:ea typeface="Dotum" panose="020B0600000101010101" pitchFamily="34" charset="-127"/>
                                <a:cs typeface="Times New Roman" panose="02020603050405020304" pitchFamily="18" charset="0"/>
                              </a:rPr>
                              <m:t> </m:t>
                            </m:r>
                            <m:r>
                              <m:rPr>
                                <m:sty m:val="p"/>
                              </m:rPr>
                              <a:rPr lang="vi-VN" sz="3800">
                                <a:effectLst/>
                                <a:ea typeface="Dotum" panose="020B0600000101010101" pitchFamily="34" charset="-127"/>
                                <a:cs typeface="Times New Roman" panose="02020603050405020304" pitchFamily="18" charset="0"/>
                              </a:rPr>
                              <m:t>s</m:t>
                            </m:r>
                            <m:r>
                              <a:rPr lang="vi-VN" sz="3800">
                                <a:effectLst/>
                                <a:ea typeface="Dotum" panose="020B0600000101010101" pitchFamily="34" charset="-127"/>
                                <a:cs typeface="Times New Roman" panose="02020603050405020304" pitchFamily="18" charset="0"/>
                              </a:rPr>
                              <m:t>ố </m:t>
                            </m:r>
                            <m:r>
                              <m:rPr>
                                <m:sty m:val="p"/>
                              </m:rPr>
                              <a:rPr lang="vi-VN" sz="3800">
                                <a:effectLst/>
                                <a:ea typeface="Dotum" panose="020B0600000101010101" pitchFamily="34" charset="-127"/>
                                <a:cs typeface="Times New Roman" panose="02020603050405020304" pitchFamily="18" charset="0"/>
                              </a:rPr>
                              <m:t>k</m:t>
                            </m:r>
                            <m:r>
                              <a:rPr lang="vi-VN" sz="3800">
                                <a:effectLst/>
                                <a:ea typeface="Dotum" panose="020B0600000101010101" pitchFamily="34" charset="-127"/>
                                <a:cs typeface="Times New Roman" panose="02020603050405020304" pitchFamily="18" charset="0"/>
                              </a:rPr>
                              <m:t>ế</m:t>
                            </m:r>
                            <m:r>
                              <m:rPr>
                                <m:sty m:val="p"/>
                              </m:rPr>
                              <a:rPr lang="vi-VN" sz="3800">
                                <a:effectLst/>
                                <a:ea typeface="Dotum" panose="020B0600000101010101" pitchFamily="34" charset="-127"/>
                                <a:cs typeface="Times New Roman" panose="02020603050405020304" pitchFamily="18" charset="0"/>
                              </a:rPr>
                              <m:t>t</m:t>
                            </m:r>
                            <m:r>
                              <a:rPr lang="vi-VN" sz="3800">
                                <a:effectLst/>
                                <a:ea typeface="Dotum" panose="020B0600000101010101" pitchFamily="34" charset="-127"/>
                                <a:cs typeface="Times New Roman" panose="02020603050405020304" pitchFamily="18" charset="0"/>
                              </a:rPr>
                              <m:t> </m:t>
                            </m:r>
                            <m:r>
                              <m:rPr>
                                <m:sty m:val="p"/>
                              </m:rPr>
                              <a:rPr lang="vi-VN" sz="3800">
                                <a:effectLst/>
                                <a:ea typeface="Dotum" panose="020B0600000101010101" pitchFamily="34" charset="-127"/>
                                <a:cs typeface="Times New Roman" panose="02020603050405020304" pitchFamily="18" charset="0"/>
                              </a:rPr>
                              <m:t>qu</m:t>
                            </m:r>
                            <m:r>
                              <a:rPr lang="vi-VN" sz="3800">
                                <a:effectLst/>
                                <a:ea typeface="Dotum" panose="020B0600000101010101" pitchFamily="34" charset="-127"/>
                                <a:cs typeface="Times New Roman" panose="02020603050405020304" pitchFamily="18" charset="0"/>
                              </a:rPr>
                              <m:t>ả </m:t>
                            </m:r>
                            <m:r>
                              <m:rPr>
                                <m:sty m:val="p"/>
                              </m:rPr>
                              <a:rPr lang="vi-VN" sz="3800">
                                <a:effectLst/>
                                <a:ea typeface="Dotum" panose="020B0600000101010101" pitchFamily="34" charset="-127"/>
                                <a:cs typeface="Times New Roman" panose="02020603050405020304" pitchFamily="18" charset="0"/>
                              </a:rPr>
                              <m:t>c</m:t>
                            </m:r>
                            <m:r>
                              <a:rPr lang="vi-VN" sz="3800">
                                <a:effectLst/>
                                <a:ea typeface="Dotum" panose="020B0600000101010101" pitchFamily="34" charset="-127"/>
                                <a:cs typeface="Times New Roman" panose="02020603050405020304" pitchFamily="18" charset="0"/>
                              </a:rPr>
                              <m:t>ó </m:t>
                            </m:r>
                            <m:r>
                              <m:rPr>
                                <m:sty m:val="p"/>
                              </m:rPr>
                              <a:rPr lang="vi-VN" sz="3800">
                                <a:effectLst/>
                                <a:ea typeface="Dotum" panose="020B0600000101010101" pitchFamily="34" charset="-127"/>
                                <a:cs typeface="Times New Roman" panose="02020603050405020304" pitchFamily="18" charset="0"/>
                              </a:rPr>
                              <m:t>th</m:t>
                            </m:r>
                            <m:r>
                              <a:rPr lang="vi-VN" sz="3800">
                                <a:effectLst/>
                                <a:ea typeface="Dotum" panose="020B0600000101010101" pitchFamily="34" charset="-127"/>
                                <a:cs typeface="Times New Roman" panose="02020603050405020304" pitchFamily="18" charset="0"/>
                              </a:rPr>
                              <m:t>ể</m:t>
                            </m:r>
                          </m:den>
                        </m:f>
                      </m:oMath>
                    </m:oMathPara>
                  </a14:m>
                  <a:endParaRPr lang="en-US" sz="3800">
                    <a:effectLst/>
                    <a:ea typeface="Arial" panose="020B0604020202020204" pitchFamily="34" charset="0"/>
                    <a:cs typeface="Times New Roman" panose="02020603050405020304" pitchFamily="18" charset="0"/>
                  </a:endParaRPr>
                </a:p>
              </p:txBody>
            </p:sp>
          </mc:Choice>
          <mc:Fallback>
            <p:sp>
              <p:nvSpPr>
                <p:cNvPr id="25" name="Rectangle 24"/>
                <p:cNvSpPr>
                  <a:spLocks noRot="1" noChangeAspect="1" noMove="1" noResize="1" noEditPoints="1" noAdjustHandles="1" noChangeArrowheads="1" noChangeShapeType="1" noTextEdit="1"/>
                </p:cNvSpPr>
                <p:nvPr/>
              </p:nvSpPr>
              <p:spPr>
                <a:xfrm>
                  <a:off x="1487533" y="2324100"/>
                  <a:ext cx="15278100" cy="6567952"/>
                </a:xfrm>
                <a:prstGeom prst="rect">
                  <a:avLst/>
                </a:prstGeom>
                <a:blipFill>
                  <a:blip r:embed="rId11"/>
                  <a:stretch>
                    <a:fillRect l="-1437" r="-1317"/>
                  </a:stretch>
                </a:blipFill>
              </p:spPr>
              <p:txBody>
                <a:bodyPr/>
                <a:lstStyle/>
                <a:p>
                  <a:r>
                    <a:rPr lang="en-US">
                      <a:noFill/>
                    </a:rPr>
                    <a:t> </a:t>
                  </a:r>
                </a:p>
              </p:txBody>
            </p:sp>
          </mc:Fallback>
        </mc:AlternateContent>
      </p:grpSp>
    </p:spTree>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sp>
        <p:nvSpPr>
          <p:cNvPr id="19" name="TextBox 19"/>
          <p:cNvSpPr txBox="1"/>
          <p:nvPr/>
        </p:nvSpPr>
        <p:spPr>
          <a:xfrm>
            <a:off x="450812" y="154285"/>
            <a:ext cx="17373600" cy="8894743"/>
          </a:xfrm>
          <a:prstGeom prst="rect">
            <a:avLst/>
          </a:prstGeom>
        </p:spPr>
        <p:txBody>
          <a:bodyPr wrap="square" lIns="0" tIns="0" rIns="0" bIns="0" rtlCol="0" anchor="t">
            <a:spAutoFit/>
          </a:bodyPr>
          <a:lstStyle/>
          <a:p>
            <a:pPr>
              <a:lnSpc>
                <a:spcPct val="175000"/>
              </a:lnSpc>
              <a:spcBef>
                <a:spcPts val="300"/>
              </a:spcBef>
              <a:spcAft>
                <a:spcPts val="300"/>
              </a:spcAft>
            </a:pPr>
            <a:r>
              <a:rPr lang="vi-VN" sz="4300" b="1">
                <a:solidFill>
                  <a:srgbClr val="FFFF00"/>
                </a:solidFill>
              </a:rPr>
              <a:t>Nhận xét</a:t>
            </a:r>
          </a:p>
          <a:p>
            <a:pPr>
              <a:lnSpc>
                <a:spcPct val="175000"/>
              </a:lnSpc>
              <a:spcBef>
                <a:spcPts val="300"/>
              </a:spcBef>
              <a:spcAft>
                <a:spcPts val="300"/>
              </a:spcAft>
            </a:pPr>
            <a:r>
              <a:rPr lang="vi-VN" sz="3900">
                <a:solidFill>
                  <a:srgbClr val="FFFFFF"/>
                </a:solidFill>
              </a:rPr>
              <a:t>Việc tính xác suất của một biến cố E trong trường hợp các kết quả có thể của một hành động hay thực nghiệm là đồng khả năng sẽ gồm các bước </a:t>
            </a:r>
            <a:r>
              <a:rPr lang="vi-VN" sz="3900">
                <a:solidFill>
                  <a:srgbClr val="FFFFFF"/>
                </a:solidFill>
              </a:rPr>
              <a:t>sau</a:t>
            </a:r>
            <a:r>
              <a:rPr lang="vi-VN" sz="3900" smtClean="0">
                <a:solidFill>
                  <a:srgbClr val="FFFFFF"/>
                </a:solidFill>
              </a:rPr>
              <a:t>:</a:t>
            </a:r>
            <a:endParaRPr lang="en-US" sz="3900" smtClean="0">
              <a:solidFill>
                <a:srgbClr val="FFFFFF"/>
              </a:solidFill>
            </a:endParaRPr>
          </a:p>
          <a:p>
            <a:pPr>
              <a:lnSpc>
                <a:spcPct val="175000"/>
              </a:lnSpc>
              <a:spcBef>
                <a:spcPts val="300"/>
              </a:spcBef>
              <a:spcAft>
                <a:spcPts val="300"/>
              </a:spcAft>
            </a:pPr>
            <a:r>
              <a:rPr lang="en-US" sz="3900" smtClean="0">
                <a:solidFill>
                  <a:srgbClr val="FFFFFF"/>
                </a:solidFill>
              </a:rPr>
              <a:t>	</a:t>
            </a:r>
            <a:r>
              <a:rPr lang="vi-VN" sz="3900" smtClean="0">
                <a:solidFill>
                  <a:srgbClr val="FFFFFF"/>
                </a:solidFill>
              </a:rPr>
              <a:t>Bước </a:t>
            </a:r>
            <a:r>
              <a:rPr lang="vi-VN" sz="3900">
                <a:solidFill>
                  <a:srgbClr val="FFFFFF"/>
                </a:solidFill>
              </a:rPr>
              <a:t>1. Đếm các kết quả có thể (thường bằng cách liệt kê)</a:t>
            </a:r>
          </a:p>
          <a:p>
            <a:pPr>
              <a:lnSpc>
                <a:spcPct val="175000"/>
              </a:lnSpc>
              <a:spcBef>
                <a:spcPts val="300"/>
              </a:spcBef>
              <a:spcAft>
                <a:spcPts val="300"/>
              </a:spcAft>
            </a:pPr>
            <a:r>
              <a:rPr lang="en-US" sz="3900" smtClean="0">
                <a:solidFill>
                  <a:srgbClr val="FFFFFF"/>
                </a:solidFill>
              </a:rPr>
              <a:t>	</a:t>
            </a:r>
            <a:r>
              <a:rPr lang="vi-VN" sz="3900" smtClean="0">
                <a:solidFill>
                  <a:srgbClr val="FFFFFF"/>
                </a:solidFill>
              </a:rPr>
              <a:t>Bước </a:t>
            </a:r>
            <a:r>
              <a:rPr lang="vi-VN" sz="3900">
                <a:solidFill>
                  <a:srgbClr val="FFFFFF"/>
                </a:solidFill>
              </a:rPr>
              <a:t>2. Chỉ ra các kết quả có thể là đồng khả năng;</a:t>
            </a:r>
          </a:p>
          <a:p>
            <a:pPr>
              <a:lnSpc>
                <a:spcPct val="175000"/>
              </a:lnSpc>
              <a:spcBef>
                <a:spcPts val="300"/>
              </a:spcBef>
              <a:spcAft>
                <a:spcPts val="300"/>
              </a:spcAft>
            </a:pPr>
            <a:r>
              <a:rPr lang="en-US" sz="3900" smtClean="0">
                <a:solidFill>
                  <a:srgbClr val="FFFFFF"/>
                </a:solidFill>
              </a:rPr>
              <a:t>	</a:t>
            </a:r>
            <a:r>
              <a:rPr lang="vi-VN" sz="3900" smtClean="0">
                <a:solidFill>
                  <a:srgbClr val="FFFFFF"/>
                </a:solidFill>
              </a:rPr>
              <a:t>Bước </a:t>
            </a:r>
            <a:r>
              <a:rPr lang="vi-VN" sz="3900">
                <a:solidFill>
                  <a:srgbClr val="FFFFFF"/>
                </a:solidFill>
              </a:rPr>
              <a:t>3. Đếm các kết quả thuận lợi cho biến cố E.</a:t>
            </a:r>
          </a:p>
          <a:p>
            <a:pPr>
              <a:lnSpc>
                <a:spcPct val="175000"/>
              </a:lnSpc>
              <a:spcBef>
                <a:spcPts val="300"/>
              </a:spcBef>
              <a:spcAft>
                <a:spcPts val="300"/>
              </a:spcAft>
            </a:pPr>
            <a:r>
              <a:rPr lang="en-US" sz="3900" smtClean="0">
                <a:solidFill>
                  <a:srgbClr val="FFFFFF"/>
                </a:solidFill>
              </a:rPr>
              <a:t>	</a:t>
            </a:r>
            <a:r>
              <a:rPr lang="vi-VN" sz="3900" smtClean="0">
                <a:solidFill>
                  <a:srgbClr val="FFFFFF"/>
                </a:solidFill>
              </a:rPr>
              <a:t>Bước </a:t>
            </a:r>
            <a:r>
              <a:rPr lang="vi-VN" sz="3900">
                <a:solidFill>
                  <a:srgbClr val="FFFFFF"/>
                </a:solidFill>
              </a:rPr>
              <a:t>4. Lập tỉ số giữa kết quả thuận lợi cho biến cố E và tổng số kết quả có </a:t>
            </a:r>
            <a:r>
              <a:rPr lang="vi-VN" sz="3900">
                <a:solidFill>
                  <a:srgbClr val="FFFFFF"/>
                </a:solidFill>
              </a:rPr>
              <a:t>thể</a:t>
            </a:r>
            <a:r>
              <a:rPr lang="vi-VN" sz="3900" smtClean="0">
                <a:solidFill>
                  <a:srgbClr val="FFFFFF"/>
                </a:solidFill>
              </a:rPr>
              <a:t>.</a:t>
            </a:r>
            <a:endParaRPr lang="vi-VN" sz="3900">
              <a:solidFill>
                <a:srgbClr val="FFFFFF"/>
              </a:solidFill>
            </a:endParaRPr>
          </a:p>
        </p:txBody>
      </p:sp>
      <p:sp>
        <p:nvSpPr>
          <p:cNvPr id="5" name="Freeform 5"/>
          <p:cNvSpPr/>
          <p:nvPr/>
        </p:nvSpPr>
        <p:spPr>
          <a:xfrm rot="5792905" flipH="1" flipV="1">
            <a:off x="17060266" y="-325546"/>
            <a:ext cx="819486" cy="2247626"/>
          </a:xfrm>
          <a:custGeom>
            <a:avLst/>
            <a:gdLst/>
            <a:ahLst/>
            <a:cxnLst/>
            <a:rect l="l" t="t" r="r" b="b"/>
            <a:pathLst>
              <a:path w="1896716" h="3500651">
                <a:moveTo>
                  <a:pt x="1896717" y="3500651"/>
                </a:moveTo>
                <a:lnTo>
                  <a:pt x="0" y="3500651"/>
                </a:lnTo>
                <a:lnTo>
                  <a:pt x="0" y="0"/>
                </a:lnTo>
                <a:lnTo>
                  <a:pt x="1896717" y="0"/>
                </a:lnTo>
                <a:lnTo>
                  <a:pt x="1896717" y="3500651"/>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888514" y="4000500"/>
            <a:ext cx="296999" cy="338197"/>
          </a:xfrm>
          <a:custGeom>
            <a:avLst/>
            <a:gdLst/>
            <a:ahLst/>
            <a:cxnLst/>
            <a:rect l="l" t="t" r="r" b="b"/>
            <a:pathLst>
              <a:path w="296999" h="338197">
                <a:moveTo>
                  <a:pt x="0" y="0"/>
                </a:moveTo>
                <a:lnTo>
                  <a:pt x="296998" y="0"/>
                </a:lnTo>
                <a:lnTo>
                  <a:pt x="296998" y="338197"/>
                </a:lnTo>
                <a:lnTo>
                  <a:pt x="0" y="33819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888513" y="5038014"/>
            <a:ext cx="296999" cy="338197"/>
          </a:xfrm>
          <a:custGeom>
            <a:avLst/>
            <a:gdLst/>
            <a:ahLst/>
            <a:cxnLst/>
            <a:rect l="l" t="t" r="r" b="b"/>
            <a:pathLst>
              <a:path w="296999" h="338197">
                <a:moveTo>
                  <a:pt x="0" y="0"/>
                </a:moveTo>
                <a:lnTo>
                  <a:pt x="296998" y="0"/>
                </a:lnTo>
                <a:lnTo>
                  <a:pt x="296998" y="338198"/>
                </a:lnTo>
                <a:lnTo>
                  <a:pt x="0" y="33819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a:off x="888513" y="6180912"/>
            <a:ext cx="296999" cy="338197"/>
          </a:xfrm>
          <a:custGeom>
            <a:avLst/>
            <a:gdLst/>
            <a:ahLst/>
            <a:cxnLst/>
            <a:rect l="l" t="t" r="r" b="b"/>
            <a:pathLst>
              <a:path w="296999" h="338197">
                <a:moveTo>
                  <a:pt x="0" y="0"/>
                </a:moveTo>
                <a:lnTo>
                  <a:pt x="296998" y="0"/>
                </a:lnTo>
                <a:lnTo>
                  <a:pt x="296998" y="338197"/>
                </a:lnTo>
                <a:lnTo>
                  <a:pt x="0" y="33819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6" name="Freeform 16"/>
          <p:cNvSpPr/>
          <p:nvPr/>
        </p:nvSpPr>
        <p:spPr>
          <a:xfrm>
            <a:off x="900545" y="7323810"/>
            <a:ext cx="296999" cy="338197"/>
          </a:xfrm>
          <a:custGeom>
            <a:avLst/>
            <a:gdLst/>
            <a:ahLst/>
            <a:cxnLst/>
            <a:rect l="l" t="t" r="r" b="b"/>
            <a:pathLst>
              <a:path w="296999" h="338197">
                <a:moveTo>
                  <a:pt x="0" y="0"/>
                </a:moveTo>
                <a:lnTo>
                  <a:pt x="296998" y="0"/>
                </a:lnTo>
                <a:lnTo>
                  <a:pt x="296998" y="338198"/>
                </a:lnTo>
                <a:lnTo>
                  <a:pt x="0" y="33819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23" name="Group 23"/>
          <p:cNvGrpSpPr/>
          <p:nvPr/>
        </p:nvGrpSpPr>
        <p:grpSpPr>
          <a:xfrm>
            <a:off x="9206507" y="9420179"/>
            <a:ext cx="9107349" cy="355991"/>
            <a:chOff x="0" y="0"/>
            <a:chExt cx="5253877" cy="406400"/>
          </a:xfrm>
        </p:grpSpPr>
        <p:sp>
          <p:nvSpPr>
            <p:cNvPr id="24" name="Freeform 24"/>
            <p:cNvSpPr/>
            <p:nvPr/>
          </p:nvSpPr>
          <p:spPr>
            <a:xfrm>
              <a:off x="0" y="0"/>
              <a:ext cx="5253877" cy="406400"/>
            </a:xfrm>
            <a:custGeom>
              <a:avLst/>
              <a:gdLst/>
              <a:ahLst/>
              <a:cxnLst/>
              <a:rect l="l" t="t" r="r" b="b"/>
              <a:pathLst>
                <a:path w="5253877" h="406400">
                  <a:moveTo>
                    <a:pt x="5050677" y="0"/>
                  </a:moveTo>
                  <a:cubicBezTo>
                    <a:pt x="5162901" y="0"/>
                    <a:pt x="5253877" y="90976"/>
                    <a:pt x="5253877" y="203200"/>
                  </a:cubicBezTo>
                  <a:cubicBezTo>
                    <a:pt x="5253877" y="315424"/>
                    <a:pt x="5162901" y="406400"/>
                    <a:pt x="5050677" y="406400"/>
                  </a:cubicBezTo>
                  <a:lnTo>
                    <a:pt x="203200" y="406400"/>
                  </a:lnTo>
                  <a:cubicBezTo>
                    <a:pt x="90976" y="406400"/>
                    <a:pt x="0" y="315424"/>
                    <a:pt x="0" y="203200"/>
                  </a:cubicBezTo>
                  <a:cubicBezTo>
                    <a:pt x="0" y="90976"/>
                    <a:pt x="90976" y="0"/>
                    <a:pt x="203200" y="0"/>
                  </a:cubicBezTo>
                  <a:close/>
                </a:path>
              </a:pathLst>
            </a:custGeom>
            <a:solidFill>
              <a:srgbClr val="F26D9E"/>
            </a:solidFill>
            <a:ln cap="sq">
              <a:noFill/>
              <a:prstDash val="solid"/>
              <a:miter/>
            </a:ln>
          </p:spPr>
        </p:sp>
        <p:sp>
          <p:nvSpPr>
            <p:cNvPr id="25" name="TextBox 25"/>
            <p:cNvSpPr txBox="1"/>
            <p:nvPr/>
          </p:nvSpPr>
          <p:spPr>
            <a:xfrm>
              <a:off x="0" y="-38100"/>
              <a:ext cx="5253877" cy="444500"/>
            </a:xfrm>
            <a:prstGeom prst="rect">
              <a:avLst/>
            </a:prstGeom>
          </p:spPr>
          <p:txBody>
            <a:bodyPr lIns="50800" tIns="50800" rIns="50800" bIns="50800" rtlCol="0" anchor="ctr"/>
            <a:lstStyle/>
            <a:p>
              <a:pPr algn="ctr">
                <a:lnSpc>
                  <a:spcPts val="2659"/>
                </a:lnSpc>
                <a:spcBef>
                  <a:spcPct val="0"/>
                </a:spcBef>
              </a:pPr>
              <a:endParaRPr/>
            </a:p>
          </p:txBody>
        </p:sp>
      </p:grpSp>
      <p:sp>
        <p:nvSpPr>
          <p:cNvPr id="27" name="Freeform 27"/>
          <p:cNvSpPr/>
          <p:nvPr/>
        </p:nvSpPr>
        <p:spPr>
          <a:xfrm rot="1149873">
            <a:off x="8749551" y="8611194"/>
            <a:ext cx="1424304" cy="1551222"/>
          </a:xfrm>
          <a:custGeom>
            <a:avLst/>
            <a:gdLst/>
            <a:ahLst/>
            <a:cxnLst/>
            <a:rect l="l" t="t" r="r" b="b"/>
            <a:pathLst>
              <a:path w="1424304" h="1551222">
                <a:moveTo>
                  <a:pt x="0" y="0"/>
                </a:moveTo>
                <a:lnTo>
                  <a:pt x="1424303" y="0"/>
                </a:lnTo>
                <a:lnTo>
                  <a:pt x="1424303" y="1551222"/>
                </a:lnTo>
                <a:lnTo>
                  <a:pt x="0" y="1551222"/>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par>
                                <p:cTn id="14" presetID="22" presetClass="entr" presetSubtype="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par>
                                <p:cTn id="17" presetID="22" presetClass="entr" presetSubtype="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grpSp>
        <p:nvGrpSpPr>
          <p:cNvPr id="26" name="Group 13"/>
          <p:cNvGrpSpPr/>
          <p:nvPr/>
        </p:nvGrpSpPr>
        <p:grpSpPr>
          <a:xfrm>
            <a:off x="186489" y="268704"/>
            <a:ext cx="17892025" cy="9735553"/>
            <a:chOff x="0" y="0"/>
            <a:chExt cx="1408500" cy="328568"/>
          </a:xfrm>
        </p:grpSpPr>
        <p:sp>
          <p:nvSpPr>
            <p:cNvPr id="28" name="Freeform 14"/>
            <p:cNvSpPr/>
            <p:nvPr/>
          </p:nvSpPr>
          <p:spPr>
            <a:xfrm>
              <a:off x="0" y="0"/>
              <a:ext cx="1408500" cy="328568"/>
            </a:xfrm>
            <a:custGeom>
              <a:avLst/>
              <a:gdLst/>
              <a:ahLst/>
              <a:cxnLst/>
              <a:rect l="l" t="t" r="r" b="b"/>
              <a:pathLst>
                <a:path w="1408500" h="328568">
                  <a:moveTo>
                    <a:pt x="82205" y="0"/>
                  </a:moveTo>
                  <a:lnTo>
                    <a:pt x="1326295" y="0"/>
                  </a:lnTo>
                  <a:cubicBezTo>
                    <a:pt x="1348097" y="0"/>
                    <a:pt x="1369006" y="8661"/>
                    <a:pt x="1384422" y="24077"/>
                  </a:cubicBezTo>
                  <a:cubicBezTo>
                    <a:pt x="1399839" y="39494"/>
                    <a:pt x="1408500" y="60403"/>
                    <a:pt x="1408500" y="82205"/>
                  </a:cubicBezTo>
                  <a:lnTo>
                    <a:pt x="1408500" y="246364"/>
                  </a:lnTo>
                  <a:cubicBezTo>
                    <a:pt x="1408500" y="268166"/>
                    <a:pt x="1399839" y="289075"/>
                    <a:pt x="1384422" y="304491"/>
                  </a:cubicBezTo>
                  <a:cubicBezTo>
                    <a:pt x="1369006" y="319908"/>
                    <a:pt x="1348097" y="328568"/>
                    <a:pt x="1326295" y="328568"/>
                  </a:cubicBezTo>
                  <a:lnTo>
                    <a:pt x="82205" y="328568"/>
                  </a:lnTo>
                  <a:cubicBezTo>
                    <a:pt x="60403" y="328568"/>
                    <a:pt x="39494" y="319908"/>
                    <a:pt x="24077" y="304491"/>
                  </a:cubicBezTo>
                  <a:cubicBezTo>
                    <a:pt x="8661" y="289075"/>
                    <a:pt x="0" y="268166"/>
                    <a:pt x="0" y="246364"/>
                  </a:cubicBezTo>
                  <a:lnTo>
                    <a:pt x="0" y="82205"/>
                  </a:lnTo>
                  <a:cubicBezTo>
                    <a:pt x="0" y="60403"/>
                    <a:pt x="8661" y="39494"/>
                    <a:pt x="24077" y="24077"/>
                  </a:cubicBezTo>
                  <a:cubicBezTo>
                    <a:pt x="39494" y="8661"/>
                    <a:pt x="60403" y="0"/>
                    <a:pt x="82205" y="0"/>
                  </a:cubicBezTo>
                  <a:close/>
                </a:path>
              </a:pathLst>
            </a:custGeom>
            <a:solidFill>
              <a:srgbClr val="FFFFFF"/>
            </a:solidFill>
          </p:spPr>
        </p:sp>
        <p:sp>
          <p:nvSpPr>
            <p:cNvPr id="29" name="TextBox 15"/>
            <p:cNvSpPr txBox="1"/>
            <p:nvPr/>
          </p:nvSpPr>
          <p:spPr>
            <a:xfrm>
              <a:off x="0" y="-38100"/>
              <a:ext cx="1408500" cy="366668"/>
            </a:xfrm>
            <a:prstGeom prst="rect">
              <a:avLst/>
            </a:prstGeom>
          </p:spPr>
          <p:txBody>
            <a:bodyPr lIns="45625" tIns="45625" rIns="45625" bIns="45625" rtlCol="0" anchor="ctr"/>
            <a:lstStyle/>
            <a:p>
              <a:pPr algn="ctr">
                <a:lnSpc>
                  <a:spcPts val="2659"/>
                </a:lnSpc>
              </a:pPr>
              <a:endParaRPr/>
            </a:p>
          </p:txBody>
        </p:sp>
      </p:grpSp>
      <p:sp>
        <p:nvSpPr>
          <p:cNvPr id="24" name="TextBox 23"/>
          <p:cNvSpPr txBox="1"/>
          <p:nvPr/>
        </p:nvSpPr>
        <p:spPr>
          <a:xfrm>
            <a:off x="906911" y="642695"/>
            <a:ext cx="16611600" cy="3492623"/>
          </a:xfrm>
          <a:prstGeom prst="rect">
            <a:avLst/>
          </a:prstGeom>
          <a:noFill/>
        </p:spPr>
        <p:txBody>
          <a:bodyPr wrap="square" rtlCol="0">
            <a:spAutoFit/>
          </a:bodyPr>
          <a:lstStyle/>
          <a:p>
            <a:pPr algn="just">
              <a:lnSpc>
                <a:spcPct val="150000"/>
              </a:lnSpc>
              <a:buClr>
                <a:srgbClr val="2D1549"/>
              </a:buClr>
              <a:buSzPts val="1100"/>
              <a:buFont typeface="Arial"/>
              <a:buNone/>
              <a:defRPr/>
            </a:pPr>
            <a:r>
              <a:rPr lang="en-US" sz="3800" b="1" kern="0">
                <a:solidFill>
                  <a:srgbClr val="FFFFFF"/>
                </a:solidFill>
                <a:highlight>
                  <a:srgbClr val="CE4D8E"/>
                </a:highlight>
                <a:latin typeface="Arial"/>
                <a:cs typeface="Poppins SemiBold"/>
                <a:sym typeface="Poppins SemiBold"/>
              </a:rPr>
              <a:t>Ví dụ </a:t>
            </a:r>
            <a:r>
              <a:rPr lang="en-US" sz="3800" b="1" kern="0" smtClean="0">
                <a:solidFill>
                  <a:srgbClr val="FFFFFF"/>
                </a:solidFill>
                <a:highlight>
                  <a:srgbClr val="CE4D8E"/>
                </a:highlight>
                <a:latin typeface="Arial"/>
                <a:cs typeface="Poppins SemiBold"/>
                <a:sym typeface="Poppins SemiBold"/>
              </a:rPr>
              <a:t>1</a:t>
            </a:r>
            <a:r>
              <a:rPr lang="en-US" sz="3800" b="1" kern="0" smtClean="0">
                <a:solidFill>
                  <a:srgbClr val="FFFFFF"/>
                </a:solidFill>
                <a:highlight>
                  <a:srgbClr val="CE4D8E"/>
                </a:highlight>
                <a:latin typeface="Arial"/>
                <a:cs typeface="Poppins SemiBold"/>
                <a:sym typeface="Poppins SemiBold"/>
              </a:rPr>
              <a:t>:</a:t>
            </a:r>
            <a:r>
              <a:rPr lang="en-US" sz="3800" smtClean="0">
                <a:solidFill>
                  <a:srgbClr val="000000"/>
                </a:solidFill>
                <a:latin typeface="Arial"/>
                <a:cs typeface="Arial" panose="020B0604020202020204" pitchFamily="34" charset="0"/>
                <a:sym typeface="Arial"/>
              </a:rPr>
              <a:t> </a:t>
            </a:r>
            <a:r>
              <a:rPr lang="vi-VN" sz="3800">
                <a:solidFill>
                  <a:srgbClr val="000000"/>
                </a:solidFill>
                <a:cs typeface="Arial" panose="020B0604020202020204" pitchFamily="34" charset="0"/>
                <a:sym typeface="Arial"/>
              </a:rPr>
              <a:t>Một tấm bìa cứng hình tròn được chia thành 12 hình quạt như nhau và đánh số 1; 2; 3;...; 12 (H.8.1), được gắn vào trục quay có mũi tên cố định ở tâm. Quay tấm bìa xem mũi tên chỉ vào hình quạt nào khi tấm bìa dừng lại, tính xác suất của các biến cố </a:t>
            </a:r>
            <a:r>
              <a:rPr lang="vi-VN" sz="3800">
                <a:solidFill>
                  <a:srgbClr val="000000"/>
                </a:solidFill>
                <a:cs typeface="Arial" panose="020B0604020202020204" pitchFamily="34" charset="0"/>
                <a:sym typeface="Arial"/>
              </a:rPr>
              <a:t>sau</a:t>
            </a:r>
            <a:r>
              <a:rPr lang="vi-VN" sz="3800" smtClean="0">
                <a:solidFill>
                  <a:srgbClr val="000000"/>
                </a:solidFill>
                <a:cs typeface="Arial" panose="020B0604020202020204" pitchFamily="34" charset="0"/>
                <a:sym typeface="Arial"/>
              </a:rPr>
              <a:t>:</a:t>
            </a:r>
            <a:endParaRPr lang="vi-VN" sz="3800">
              <a:solidFill>
                <a:srgbClr val="000000"/>
              </a:solidFill>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30" name="Rectangle 29"/>
              <p:cNvSpPr/>
              <p:nvPr/>
            </p:nvSpPr>
            <p:spPr>
              <a:xfrm>
                <a:off x="910922" y="4305300"/>
                <a:ext cx="9144000" cy="3600986"/>
              </a:xfrm>
              <a:prstGeom prst="rect">
                <a:avLst/>
              </a:prstGeom>
            </p:spPr>
            <p:txBody>
              <a:bodyPr>
                <a:spAutoFit/>
              </a:bodyPr>
              <a:lstStyle/>
              <a:p>
                <a:pPr lvl="0" algn="just">
                  <a:lnSpc>
                    <a:spcPct val="150000"/>
                  </a:lnSpc>
                  <a:buClr>
                    <a:srgbClr val="2D1549"/>
                  </a:buClr>
                  <a:buSzPts val="1100"/>
                  <a:defRPr/>
                </a:pPr>
                <a:r>
                  <a:rPr lang="vi-VN" sz="3800">
                    <a:solidFill>
                      <a:srgbClr val="000000"/>
                    </a:solidFill>
                    <a:cs typeface="Arial" panose="020B0604020202020204" pitchFamily="34" charset="0"/>
                    <a:sym typeface="Arial"/>
                  </a:rPr>
                  <a:t>a) </a:t>
                </a:r>
                <a14:m>
                  <m:oMath xmlns:m="http://schemas.openxmlformats.org/officeDocument/2006/math">
                    <m:r>
                      <a:rPr lang="vi-VN" sz="3800" i="1" smtClean="0">
                        <a:solidFill>
                          <a:srgbClr val="000000"/>
                        </a:solidFill>
                        <a:latin typeface="Cambria Math" panose="02040503050406030204" pitchFamily="18" charset="0"/>
                        <a:cs typeface="Arial" panose="020B0604020202020204" pitchFamily="34" charset="0"/>
                        <a:sym typeface="Arial"/>
                      </a:rPr>
                      <m:t>𝐴</m:t>
                    </m:r>
                  </m:oMath>
                </a14:m>
                <a:r>
                  <a:rPr lang="vi-VN" sz="3800">
                    <a:solidFill>
                      <a:srgbClr val="000000"/>
                    </a:solidFill>
                    <a:cs typeface="Arial" panose="020B0604020202020204" pitchFamily="34" charset="0"/>
                    <a:sym typeface="Arial"/>
                  </a:rPr>
                  <a:t>: “Mũi tên chỉ vào hình quạt ghi số nguyên tố";</a:t>
                </a:r>
              </a:p>
              <a:p>
                <a:pPr lvl="0" algn="just">
                  <a:lnSpc>
                    <a:spcPct val="150000"/>
                  </a:lnSpc>
                  <a:buClr>
                    <a:srgbClr val="2D1549"/>
                  </a:buClr>
                  <a:buSzPts val="1100"/>
                  <a:defRPr/>
                </a:pPr>
                <a:r>
                  <a:rPr lang="vi-VN" sz="3800">
                    <a:solidFill>
                      <a:srgbClr val="000000"/>
                    </a:solidFill>
                    <a:cs typeface="Arial" panose="020B0604020202020204" pitchFamily="34" charset="0"/>
                    <a:sym typeface="Arial"/>
                  </a:rPr>
                  <a:t>b) </a:t>
                </a:r>
                <a14:m>
                  <m:oMath xmlns:m="http://schemas.openxmlformats.org/officeDocument/2006/math">
                    <m:r>
                      <a:rPr lang="vi-VN" sz="3800" i="1" smtClean="0">
                        <a:solidFill>
                          <a:srgbClr val="000000"/>
                        </a:solidFill>
                        <a:latin typeface="Cambria Math" panose="02040503050406030204" pitchFamily="18" charset="0"/>
                        <a:cs typeface="Arial" panose="020B0604020202020204" pitchFamily="34" charset="0"/>
                        <a:sym typeface="Arial"/>
                      </a:rPr>
                      <m:t>𝐵</m:t>
                    </m:r>
                  </m:oMath>
                </a14:m>
                <a:r>
                  <a:rPr lang="vi-VN" sz="3800">
                    <a:solidFill>
                      <a:srgbClr val="000000"/>
                    </a:solidFill>
                    <a:cs typeface="Arial" panose="020B0604020202020204" pitchFamily="34" charset="0"/>
                    <a:sym typeface="Arial"/>
                  </a:rPr>
                  <a:t>: “Mũi tên chỉ vào hình quạt ghi số chính phương”.</a:t>
                </a:r>
              </a:p>
            </p:txBody>
          </p:sp>
        </mc:Choice>
        <mc:Fallback>
          <p:sp>
            <p:nvSpPr>
              <p:cNvPr id="30" name="Rectangle 29"/>
              <p:cNvSpPr>
                <a:spLocks noRot="1" noChangeAspect="1" noMove="1" noResize="1" noEditPoints="1" noAdjustHandles="1" noChangeArrowheads="1" noChangeShapeType="1" noTextEdit="1"/>
              </p:cNvSpPr>
              <p:nvPr/>
            </p:nvSpPr>
            <p:spPr>
              <a:xfrm>
                <a:off x="910922" y="4305300"/>
                <a:ext cx="9144000" cy="3600986"/>
              </a:xfrm>
              <a:prstGeom prst="rect">
                <a:avLst/>
              </a:prstGeom>
              <a:blipFill>
                <a:blip r:embed="rId2"/>
                <a:stretch>
                  <a:fillRect l="-2200" r="-2200" b="-2876"/>
                </a:stretch>
              </a:blipFill>
            </p:spPr>
            <p:txBody>
              <a:bodyPr/>
              <a:lstStyle/>
              <a:p>
                <a:r>
                  <a:rPr lang="en-US">
                    <a:noFill/>
                  </a:rPr>
                  <a:t> </a:t>
                </a:r>
              </a:p>
            </p:txBody>
          </p:sp>
        </mc:Fallback>
      </mc:AlternateContent>
      <p:pic>
        <p:nvPicPr>
          <p:cNvPr id="31" name="Picture 30"/>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430000" y="3162300"/>
            <a:ext cx="5783711" cy="6735035"/>
          </a:xfrm>
          <a:prstGeom prst="rect">
            <a:avLst/>
          </a:prstGeom>
        </p:spPr>
      </p:pic>
      <p:sp>
        <p:nvSpPr>
          <p:cNvPr id="32" name="Freeform 14"/>
          <p:cNvSpPr/>
          <p:nvPr/>
        </p:nvSpPr>
        <p:spPr>
          <a:xfrm rot="15550949">
            <a:off x="228497" y="8676091"/>
            <a:ext cx="1468578" cy="957875"/>
          </a:xfrm>
          <a:custGeom>
            <a:avLst/>
            <a:gdLst/>
            <a:ahLst/>
            <a:cxnLst/>
            <a:rect l="l" t="t" r="r" b="b"/>
            <a:pathLst>
              <a:path w="2435555" h="1541042">
                <a:moveTo>
                  <a:pt x="0" y="0"/>
                </a:moveTo>
                <a:lnTo>
                  <a:pt x="2435555" y="0"/>
                </a:lnTo>
                <a:lnTo>
                  <a:pt x="2435555" y="1541042"/>
                </a:lnTo>
                <a:lnTo>
                  <a:pt x="0" y="1541042"/>
                </a:lnTo>
                <a:lnTo>
                  <a:pt x="0" y="0"/>
                </a:lnTo>
                <a:close/>
              </a:path>
            </a:pathLst>
          </a:custGeom>
          <a:blipFill>
            <a:blip r:embed="rId5">
              <a:extLst>
                <a:ext uri="{96DAC541-7B7A-43D3-8B79-37D633B846F1}">
                  <asvg:svgBlip xmlns:asvg="http://schemas.microsoft.com/office/drawing/2016/SVG/main" xmlns="" r:embed="rId15"/>
                </a:ext>
              </a:extLst>
            </a:blip>
            <a:stretch>
              <a:fillRect/>
            </a:stretch>
          </a:blipFill>
        </p:spPr>
      </p:sp>
      <p:pic>
        <p:nvPicPr>
          <p:cNvPr id="33" name="Picture 32"/>
          <p:cNvPicPr>
            <a:picLocks noChangeAspect="1"/>
          </p:cNvPicPr>
          <p:nvPr/>
        </p:nvPicPr>
        <p:blipFill>
          <a:blip r:embed="rId16"/>
          <a:stretch>
            <a:fillRect/>
          </a:stretch>
        </p:blipFill>
        <p:spPr>
          <a:xfrm>
            <a:off x="8053983" y="7721422"/>
            <a:ext cx="1810891" cy="22617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anim calcmode="lin" valueType="num">
                                      <p:cBhvr>
                                        <p:cTn id="18" dur="500" fill="hold"/>
                                        <p:tgtEl>
                                          <p:spTgt spid="31"/>
                                        </p:tgtEl>
                                        <p:attrNameLst>
                                          <p:attrName>ppt_x</p:attrName>
                                        </p:attrNameLst>
                                      </p:cBhvr>
                                      <p:tavLst>
                                        <p:tav tm="0">
                                          <p:val>
                                            <p:strVal val="#ppt_x"/>
                                          </p:val>
                                        </p:tav>
                                        <p:tav tm="100000">
                                          <p:val>
                                            <p:strVal val="#ppt_x"/>
                                          </p:val>
                                        </p:tav>
                                      </p:tavLst>
                                    </p:anim>
                                    <p:anim calcmode="lin" valueType="num">
                                      <p:cBhvr>
                                        <p:cTn id="19"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grpSp>
        <p:nvGrpSpPr>
          <p:cNvPr id="12" name="Group 13"/>
          <p:cNvGrpSpPr/>
          <p:nvPr/>
        </p:nvGrpSpPr>
        <p:grpSpPr>
          <a:xfrm>
            <a:off x="186489" y="268704"/>
            <a:ext cx="17892025" cy="9735553"/>
            <a:chOff x="0" y="0"/>
            <a:chExt cx="1408500" cy="328568"/>
          </a:xfrm>
        </p:grpSpPr>
        <p:sp>
          <p:nvSpPr>
            <p:cNvPr id="13" name="Freeform 14"/>
            <p:cNvSpPr/>
            <p:nvPr/>
          </p:nvSpPr>
          <p:spPr>
            <a:xfrm>
              <a:off x="0" y="0"/>
              <a:ext cx="1408500" cy="328568"/>
            </a:xfrm>
            <a:custGeom>
              <a:avLst/>
              <a:gdLst/>
              <a:ahLst/>
              <a:cxnLst/>
              <a:rect l="l" t="t" r="r" b="b"/>
              <a:pathLst>
                <a:path w="1408500" h="328568">
                  <a:moveTo>
                    <a:pt x="82205" y="0"/>
                  </a:moveTo>
                  <a:lnTo>
                    <a:pt x="1326295" y="0"/>
                  </a:lnTo>
                  <a:cubicBezTo>
                    <a:pt x="1348097" y="0"/>
                    <a:pt x="1369006" y="8661"/>
                    <a:pt x="1384422" y="24077"/>
                  </a:cubicBezTo>
                  <a:cubicBezTo>
                    <a:pt x="1399839" y="39494"/>
                    <a:pt x="1408500" y="60403"/>
                    <a:pt x="1408500" y="82205"/>
                  </a:cubicBezTo>
                  <a:lnTo>
                    <a:pt x="1408500" y="246364"/>
                  </a:lnTo>
                  <a:cubicBezTo>
                    <a:pt x="1408500" y="268166"/>
                    <a:pt x="1399839" y="289075"/>
                    <a:pt x="1384422" y="304491"/>
                  </a:cubicBezTo>
                  <a:cubicBezTo>
                    <a:pt x="1369006" y="319908"/>
                    <a:pt x="1348097" y="328568"/>
                    <a:pt x="1326295" y="328568"/>
                  </a:cubicBezTo>
                  <a:lnTo>
                    <a:pt x="82205" y="328568"/>
                  </a:lnTo>
                  <a:cubicBezTo>
                    <a:pt x="60403" y="328568"/>
                    <a:pt x="39494" y="319908"/>
                    <a:pt x="24077" y="304491"/>
                  </a:cubicBezTo>
                  <a:cubicBezTo>
                    <a:pt x="8661" y="289075"/>
                    <a:pt x="0" y="268166"/>
                    <a:pt x="0" y="246364"/>
                  </a:cubicBezTo>
                  <a:lnTo>
                    <a:pt x="0" y="82205"/>
                  </a:lnTo>
                  <a:cubicBezTo>
                    <a:pt x="0" y="60403"/>
                    <a:pt x="8661" y="39494"/>
                    <a:pt x="24077" y="24077"/>
                  </a:cubicBezTo>
                  <a:cubicBezTo>
                    <a:pt x="39494" y="8661"/>
                    <a:pt x="60403" y="0"/>
                    <a:pt x="82205" y="0"/>
                  </a:cubicBezTo>
                  <a:close/>
                </a:path>
              </a:pathLst>
            </a:custGeom>
            <a:solidFill>
              <a:srgbClr val="FFFFFF"/>
            </a:solidFill>
          </p:spPr>
        </p:sp>
        <p:sp>
          <p:nvSpPr>
            <p:cNvPr id="14" name="TextBox 15"/>
            <p:cNvSpPr txBox="1"/>
            <p:nvPr/>
          </p:nvSpPr>
          <p:spPr>
            <a:xfrm>
              <a:off x="0" y="-38100"/>
              <a:ext cx="1408500" cy="366668"/>
            </a:xfrm>
            <a:prstGeom prst="rect">
              <a:avLst/>
            </a:prstGeom>
          </p:spPr>
          <p:txBody>
            <a:bodyPr lIns="45625" tIns="45625" rIns="45625" bIns="45625" rtlCol="0" anchor="ctr"/>
            <a:lstStyle/>
            <a:p>
              <a:pPr algn="ctr">
                <a:lnSpc>
                  <a:spcPts val="2659"/>
                </a:lnSpc>
              </a:pPr>
              <a:endParaRPr/>
            </a:p>
          </p:txBody>
        </p:sp>
      </p:grpSp>
      <p:sp>
        <p:nvSpPr>
          <p:cNvPr id="32" name="Freeform 14"/>
          <p:cNvSpPr/>
          <p:nvPr/>
        </p:nvSpPr>
        <p:spPr>
          <a:xfrm rot="15550949">
            <a:off x="228497" y="8676091"/>
            <a:ext cx="1468578" cy="957875"/>
          </a:xfrm>
          <a:custGeom>
            <a:avLst/>
            <a:gdLst/>
            <a:ahLst/>
            <a:cxnLst/>
            <a:rect l="l" t="t" r="r" b="b"/>
            <a:pathLst>
              <a:path w="2435555" h="1541042">
                <a:moveTo>
                  <a:pt x="0" y="0"/>
                </a:moveTo>
                <a:lnTo>
                  <a:pt x="2435555" y="0"/>
                </a:lnTo>
                <a:lnTo>
                  <a:pt x="2435555" y="1541042"/>
                </a:lnTo>
                <a:lnTo>
                  <a:pt x="0" y="1541042"/>
                </a:lnTo>
                <a:lnTo>
                  <a:pt x="0" y="0"/>
                </a:lnTo>
                <a:close/>
              </a:path>
            </a:pathLst>
          </a:custGeom>
          <a:blipFill>
            <a:blip r:embed="rId2">
              <a:extLst>
                <a:ext uri="{96DAC541-7B7A-43D3-8B79-37D633B846F1}">
                  <asvg:svgBlip xmlns:asvg="http://schemas.microsoft.com/office/drawing/2016/SVG/main" xmlns="" r:embed="rId15"/>
                </a:ext>
              </a:extLst>
            </a:blip>
            <a:stretch>
              <a:fillRect/>
            </a:stretch>
          </a:blipFill>
        </p:spPr>
      </p:sp>
      <p:pic>
        <p:nvPicPr>
          <p:cNvPr id="33" name="Picture 32"/>
          <p:cNvPicPr>
            <a:picLocks noChangeAspect="1"/>
          </p:cNvPicPr>
          <p:nvPr/>
        </p:nvPicPr>
        <p:blipFill>
          <a:blip r:embed="rId16"/>
          <a:stretch>
            <a:fillRect/>
          </a:stretch>
        </p:blipFill>
        <p:spPr>
          <a:xfrm>
            <a:off x="16019909" y="7886700"/>
            <a:ext cx="1810891" cy="2261779"/>
          </a:xfrm>
          <a:prstGeom prst="rect">
            <a:avLst/>
          </a:prstGeom>
        </p:spPr>
      </p:pic>
      <p:sp>
        <p:nvSpPr>
          <p:cNvPr id="10" name="Rectangle 9"/>
          <p:cNvSpPr/>
          <p:nvPr/>
        </p:nvSpPr>
        <p:spPr>
          <a:xfrm>
            <a:off x="8534400" y="614948"/>
            <a:ext cx="1103186" cy="677108"/>
          </a:xfrm>
          <a:prstGeom prst="rect">
            <a:avLst/>
          </a:prstGeom>
        </p:spPr>
        <p:txBody>
          <a:bodyPr wrap="none">
            <a:spAutoFit/>
          </a:bodyPr>
          <a:lstStyle/>
          <a:p>
            <a:pPr algn="ctr">
              <a:buFont typeface="Arial"/>
              <a:buNone/>
              <a:defRPr/>
            </a:pPr>
            <a:r>
              <a:rPr lang="en-US" sz="3800" b="1" i="1" u="sng" smtClean="0">
                <a:solidFill>
                  <a:srgbClr val="C00000"/>
                </a:solidFill>
                <a:latin typeface="Arial" panose="020B0604020202020204" pitchFamily="34" charset="0"/>
                <a:cs typeface="Arial"/>
                <a:sym typeface="Arial"/>
              </a:rPr>
              <a:t>Giải</a:t>
            </a:r>
            <a:endParaRPr lang="en-US" sz="3800" b="1" i="1" u="sng" dirty="0">
              <a:solidFill>
                <a:srgbClr val="C00000"/>
              </a:solidFill>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1743645" y="1638300"/>
                <a:ext cx="15316200" cy="8309839"/>
              </a:xfrm>
              <a:prstGeom prst="rect">
                <a:avLst/>
              </a:prstGeom>
            </p:spPr>
            <p:txBody>
              <a:bodyPr wrap="square">
                <a:spAutoFit/>
              </a:bodyPr>
              <a:lstStyle/>
              <a:p>
                <a:pPr algn="just">
                  <a:lnSpc>
                    <a:spcPct val="150000"/>
                  </a:lnSpc>
                  <a:spcAft>
                    <a:spcPts val="500"/>
                  </a:spcAft>
                </a:pPr>
                <a:r>
                  <a:rPr lang="vi-VN" sz="3700" smtClean="0"/>
                  <a:t>Có 12 kết quả có thể, đó là 1; 2;...; 12</a:t>
                </a:r>
                <a:r>
                  <a:rPr lang="vi-VN" sz="3700"/>
                  <a:t>. </a:t>
                </a:r>
                <a:endParaRPr lang="en-US" sz="3700" smtClean="0"/>
              </a:p>
              <a:p>
                <a:pPr algn="just">
                  <a:lnSpc>
                    <a:spcPct val="150000"/>
                  </a:lnSpc>
                  <a:spcAft>
                    <a:spcPts val="500"/>
                  </a:spcAft>
                </a:pPr>
                <a:r>
                  <a:rPr lang="vi-VN" sz="3700" smtClean="0"/>
                  <a:t>Do </a:t>
                </a:r>
                <a:r>
                  <a:rPr lang="vi-VN" sz="3700"/>
                  <a:t>12 hình quạt như nhau nên 12 kết quả có thể này là đồng khả năng.</a:t>
                </a:r>
              </a:p>
              <a:p>
                <a:pPr algn="just">
                  <a:lnSpc>
                    <a:spcPct val="150000"/>
                  </a:lnSpc>
                  <a:spcAft>
                    <a:spcPts val="500"/>
                  </a:spcAft>
                </a:pPr>
                <a:r>
                  <a:rPr lang="vi-VN" sz="3700" smtClean="0"/>
                  <a:t>a) Các </a:t>
                </a:r>
                <a:r>
                  <a:rPr lang="vi-VN" sz="3700"/>
                  <a:t>kết quả thuận lợi cho biến cố </a:t>
                </a:r>
                <a14:m>
                  <m:oMath xmlns:m="http://schemas.openxmlformats.org/officeDocument/2006/math">
                    <m:r>
                      <a:rPr lang="vi-VN" sz="3700" i="1" smtClean="0">
                        <a:latin typeface="Cambria Math" panose="02040503050406030204" pitchFamily="18" charset="0"/>
                      </a:rPr>
                      <m:t>𝐴</m:t>
                    </m:r>
                  </m:oMath>
                </a14:m>
                <a:r>
                  <a:rPr lang="vi-VN" sz="3700"/>
                  <a:t> là 2; 3; 5; 7; 11</a:t>
                </a:r>
                <a:r>
                  <a:rPr lang="vi-VN" sz="3700"/>
                  <a:t>. </a:t>
                </a:r>
                <a:endParaRPr lang="en-US" sz="3700" smtClean="0"/>
              </a:p>
              <a:p>
                <a:pPr algn="just">
                  <a:lnSpc>
                    <a:spcPct val="150000"/>
                  </a:lnSpc>
                  <a:spcAft>
                    <a:spcPts val="500"/>
                  </a:spcAft>
                </a:pPr>
                <a:r>
                  <a:rPr lang="vi-VN" sz="3700" smtClean="0"/>
                  <a:t>Có </a:t>
                </a:r>
                <a:r>
                  <a:rPr lang="vi-VN" sz="3700"/>
                  <a:t>5 kết quả thuận lợi cho biến cố </a:t>
                </a:r>
                <a14:m>
                  <m:oMath xmlns:m="http://schemas.openxmlformats.org/officeDocument/2006/math">
                    <m:r>
                      <a:rPr lang="vi-VN" sz="3700" i="1" smtClean="0">
                        <a:latin typeface="Cambria Math" panose="02040503050406030204" pitchFamily="18" charset="0"/>
                      </a:rPr>
                      <m:t>𝐴</m:t>
                    </m:r>
                  </m:oMath>
                </a14:m>
                <a:r>
                  <a:rPr lang="vi-VN" sz="3700"/>
                  <a:t>. </a:t>
                </a:r>
                <a:endParaRPr lang="en-US" sz="3700" smtClean="0"/>
              </a:p>
              <a:p>
                <a:pPr algn="just">
                  <a:lnSpc>
                    <a:spcPct val="150000"/>
                  </a:lnSpc>
                  <a:spcAft>
                    <a:spcPts val="500"/>
                  </a:spcAft>
                </a:pPr>
                <a:r>
                  <a:rPr lang="vi-VN" sz="3700" smtClean="0"/>
                  <a:t>Do </a:t>
                </a:r>
                <a:r>
                  <a:rPr lang="vi-VN" sz="3700"/>
                  <a:t>đó, xác suất của biến cố </a:t>
                </a:r>
                <a14:m>
                  <m:oMath xmlns:m="http://schemas.openxmlformats.org/officeDocument/2006/math">
                    <m:r>
                      <a:rPr lang="vi-VN" sz="3700" i="1" smtClean="0">
                        <a:latin typeface="Cambria Math" panose="02040503050406030204" pitchFamily="18" charset="0"/>
                      </a:rPr>
                      <m:t>𝐴</m:t>
                    </m:r>
                  </m:oMath>
                </a14:m>
                <a:r>
                  <a:rPr lang="vi-VN" sz="3700"/>
                  <a:t> là</a:t>
                </a:r>
                <a:r>
                  <a:rPr lang="en-US" sz="3700" smtClean="0"/>
                  <a:t>:</a:t>
                </a:r>
                <a14:m>
                  <m:oMath xmlns:m="http://schemas.openxmlformats.org/officeDocument/2006/math">
                    <m:r>
                      <a:rPr lang="en-US" sz="3700" b="0" i="0" smtClean="0">
                        <a:latin typeface="Cambria Math" panose="02040503050406030204" pitchFamily="18" charset="0"/>
                      </a:rPr>
                      <m:t> </m:t>
                    </m:r>
                    <m:r>
                      <a:rPr lang="vi-VN" sz="3700" i="1" smtClean="0">
                        <a:latin typeface="Cambria Math" panose="02040503050406030204" pitchFamily="18" charset="0"/>
                      </a:rPr>
                      <m:t>𝑃</m:t>
                    </m:r>
                    <m:d>
                      <m:dPr>
                        <m:ctrlPr>
                          <a:rPr lang="vi-VN" sz="3700" i="1" smtClean="0">
                            <a:latin typeface="Cambria Math" panose="02040503050406030204" pitchFamily="18" charset="0"/>
                          </a:rPr>
                        </m:ctrlPr>
                      </m:dPr>
                      <m:e>
                        <m:r>
                          <a:rPr lang="vi-VN" sz="3700" i="1" smtClean="0">
                            <a:latin typeface="Cambria Math" panose="02040503050406030204" pitchFamily="18" charset="0"/>
                          </a:rPr>
                          <m:t>𝐴</m:t>
                        </m:r>
                      </m:e>
                    </m:d>
                    <m:r>
                      <a:rPr lang="vi-VN" sz="3700" i="1" smtClean="0">
                        <a:latin typeface="Cambria Math" panose="02040503050406030204" pitchFamily="18" charset="0"/>
                      </a:rPr>
                      <m:t>=</m:t>
                    </m:r>
                    <m:f>
                      <m:fPr>
                        <m:ctrlPr>
                          <a:rPr lang="vi-VN" sz="3700" i="1" smtClean="0">
                            <a:latin typeface="Cambria Math" panose="02040503050406030204" pitchFamily="18" charset="0"/>
                          </a:rPr>
                        </m:ctrlPr>
                      </m:fPr>
                      <m:num>
                        <m:r>
                          <a:rPr lang="en-US" sz="3700" b="0" i="1" smtClean="0">
                            <a:latin typeface="Cambria Math" panose="02040503050406030204" pitchFamily="18" charset="0"/>
                          </a:rPr>
                          <m:t>5</m:t>
                        </m:r>
                      </m:num>
                      <m:den>
                        <m:r>
                          <a:rPr lang="en-US" sz="3700" b="0" i="1" smtClean="0">
                            <a:latin typeface="Cambria Math" panose="02040503050406030204" pitchFamily="18" charset="0"/>
                          </a:rPr>
                          <m:t>12</m:t>
                        </m:r>
                      </m:den>
                    </m:f>
                  </m:oMath>
                </a14:m>
                <a:endParaRPr lang="vi-VN" sz="3700"/>
              </a:p>
              <a:p>
                <a:pPr algn="just">
                  <a:lnSpc>
                    <a:spcPct val="150000"/>
                  </a:lnSpc>
                  <a:spcAft>
                    <a:spcPts val="500"/>
                  </a:spcAft>
                </a:pPr>
                <a:r>
                  <a:rPr lang="vi-VN" sz="3700" smtClean="0"/>
                  <a:t>b</a:t>
                </a:r>
                <a:r>
                  <a:rPr lang="vi-VN" sz="3700"/>
                  <a:t>) Các kết quả thuận lợi cho biến cố </a:t>
                </a:r>
                <a14:m>
                  <m:oMath xmlns:m="http://schemas.openxmlformats.org/officeDocument/2006/math">
                    <m:r>
                      <a:rPr lang="vi-VN" sz="3700" i="1" smtClean="0">
                        <a:latin typeface="Cambria Math" panose="02040503050406030204" pitchFamily="18" charset="0"/>
                      </a:rPr>
                      <m:t>𝐵</m:t>
                    </m:r>
                  </m:oMath>
                </a14:m>
                <a:r>
                  <a:rPr lang="vi-VN" sz="3700"/>
                  <a:t> là 1; 4; 9</a:t>
                </a:r>
                <a:r>
                  <a:rPr lang="vi-VN" sz="3700"/>
                  <a:t>. </a:t>
                </a:r>
                <a:endParaRPr lang="en-US" sz="3700" smtClean="0"/>
              </a:p>
              <a:p>
                <a:pPr algn="just">
                  <a:lnSpc>
                    <a:spcPct val="150000"/>
                  </a:lnSpc>
                  <a:spcAft>
                    <a:spcPts val="500"/>
                  </a:spcAft>
                </a:pPr>
                <a:r>
                  <a:rPr lang="vi-VN" sz="3700" smtClean="0"/>
                  <a:t>Có </a:t>
                </a:r>
                <a:r>
                  <a:rPr lang="vi-VN" sz="3700"/>
                  <a:t>3 kết quả thuận lợi cho biến cố B</a:t>
                </a:r>
                <a:r>
                  <a:rPr lang="vi-VN" sz="3700"/>
                  <a:t>. </a:t>
                </a:r>
                <a:endParaRPr lang="en-US" sz="3700" smtClean="0"/>
              </a:p>
              <a:p>
                <a:pPr algn="just">
                  <a:lnSpc>
                    <a:spcPct val="150000"/>
                  </a:lnSpc>
                  <a:spcAft>
                    <a:spcPts val="500"/>
                  </a:spcAft>
                </a:pPr>
                <a:r>
                  <a:rPr lang="vi-VN" sz="3700" smtClean="0"/>
                  <a:t>Do </a:t>
                </a:r>
                <a:r>
                  <a:rPr lang="vi-VN" sz="3700"/>
                  <a:t>đó, xác suất của biến cố </a:t>
                </a:r>
                <a:r>
                  <a:rPr lang="vi-VN" sz="3700"/>
                  <a:t>B </a:t>
                </a:r>
                <a:r>
                  <a:rPr lang="vi-VN" sz="3700" smtClean="0"/>
                  <a:t>là</a:t>
                </a:r>
                <a:r>
                  <a:rPr lang="en-US" sz="3700" smtClean="0"/>
                  <a:t> </a:t>
                </a:r>
                <a14:m>
                  <m:oMath xmlns:m="http://schemas.openxmlformats.org/officeDocument/2006/math">
                    <m:r>
                      <a:rPr lang="vi-VN" sz="3700" i="1">
                        <a:solidFill>
                          <a:prstClr val="black"/>
                        </a:solidFill>
                        <a:latin typeface="Cambria Math" panose="02040503050406030204" pitchFamily="18" charset="0"/>
                      </a:rPr>
                      <m:t>𝑃</m:t>
                    </m:r>
                    <m:d>
                      <m:dPr>
                        <m:ctrlPr>
                          <a:rPr lang="vi-VN" sz="3700" i="1">
                            <a:solidFill>
                              <a:prstClr val="black"/>
                            </a:solidFill>
                            <a:latin typeface="Cambria Math" panose="02040503050406030204" pitchFamily="18" charset="0"/>
                          </a:rPr>
                        </m:ctrlPr>
                      </m:dPr>
                      <m:e>
                        <m:r>
                          <a:rPr lang="en-US" sz="3700" b="0" i="1" smtClean="0">
                            <a:solidFill>
                              <a:prstClr val="black"/>
                            </a:solidFill>
                            <a:latin typeface="Cambria Math" panose="02040503050406030204" pitchFamily="18" charset="0"/>
                          </a:rPr>
                          <m:t>𝐵</m:t>
                        </m:r>
                      </m:e>
                    </m:d>
                    <m:r>
                      <a:rPr lang="vi-VN" sz="3700" i="1">
                        <a:solidFill>
                          <a:prstClr val="black"/>
                        </a:solidFill>
                        <a:latin typeface="Cambria Math" panose="02040503050406030204" pitchFamily="18" charset="0"/>
                      </a:rPr>
                      <m:t>=</m:t>
                    </m:r>
                    <m:f>
                      <m:fPr>
                        <m:ctrlPr>
                          <a:rPr lang="vi-VN" sz="3700" i="1">
                            <a:solidFill>
                              <a:prstClr val="black"/>
                            </a:solidFill>
                            <a:latin typeface="Cambria Math" panose="02040503050406030204" pitchFamily="18" charset="0"/>
                          </a:rPr>
                        </m:ctrlPr>
                      </m:fPr>
                      <m:num>
                        <m:r>
                          <a:rPr lang="en-US" sz="3700" b="0" i="1" smtClean="0">
                            <a:solidFill>
                              <a:prstClr val="black"/>
                            </a:solidFill>
                            <a:latin typeface="Cambria Math" panose="02040503050406030204" pitchFamily="18" charset="0"/>
                          </a:rPr>
                          <m:t>3</m:t>
                        </m:r>
                      </m:num>
                      <m:den>
                        <m:r>
                          <a:rPr lang="en-US" sz="3700" i="1">
                            <a:solidFill>
                              <a:prstClr val="black"/>
                            </a:solidFill>
                            <a:latin typeface="Cambria Math" panose="02040503050406030204" pitchFamily="18" charset="0"/>
                          </a:rPr>
                          <m:t>12</m:t>
                        </m:r>
                      </m:den>
                    </m:f>
                    <m:r>
                      <a:rPr lang="en-US" sz="3700" b="0" i="1" smtClean="0">
                        <a:solidFill>
                          <a:prstClr val="black"/>
                        </a:solidFill>
                        <a:latin typeface="Cambria Math" panose="02040503050406030204" pitchFamily="18" charset="0"/>
                      </a:rPr>
                      <m:t>=</m:t>
                    </m:r>
                    <m:f>
                      <m:fPr>
                        <m:ctrlPr>
                          <a:rPr lang="en-US" sz="3700" b="0" i="1" smtClean="0">
                            <a:solidFill>
                              <a:prstClr val="black"/>
                            </a:solidFill>
                            <a:latin typeface="Cambria Math" panose="02040503050406030204" pitchFamily="18" charset="0"/>
                          </a:rPr>
                        </m:ctrlPr>
                      </m:fPr>
                      <m:num>
                        <m:r>
                          <a:rPr lang="en-US" sz="3700" b="0" i="1" smtClean="0">
                            <a:solidFill>
                              <a:prstClr val="black"/>
                            </a:solidFill>
                            <a:latin typeface="Cambria Math" panose="02040503050406030204" pitchFamily="18" charset="0"/>
                          </a:rPr>
                          <m:t>1</m:t>
                        </m:r>
                      </m:num>
                      <m:den>
                        <m:r>
                          <a:rPr lang="en-US" sz="3700" b="0" i="1" smtClean="0">
                            <a:solidFill>
                              <a:prstClr val="black"/>
                            </a:solidFill>
                            <a:latin typeface="Cambria Math" panose="02040503050406030204" pitchFamily="18" charset="0"/>
                          </a:rPr>
                          <m:t>4</m:t>
                        </m:r>
                      </m:den>
                    </m:f>
                    <m:r>
                      <a:rPr lang="en-US" sz="3700" b="0" i="1" smtClean="0">
                        <a:solidFill>
                          <a:prstClr val="black"/>
                        </a:solidFill>
                        <a:latin typeface="Cambria Math" panose="02040503050406030204" pitchFamily="18" charset="0"/>
                      </a:rPr>
                      <m:t>.</m:t>
                    </m:r>
                  </m:oMath>
                </a14:m>
                <a:endParaRPr lang="vi-VN" sz="3700"/>
              </a:p>
            </p:txBody>
          </p:sp>
        </mc:Choice>
        <mc:Fallback>
          <p:sp>
            <p:nvSpPr>
              <p:cNvPr id="2" name="Rectangle 1"/>
              <p:cNvSpPr>
                <a:spLocks noRot="1" noChangeAspect="1" noMove="1" noResize="1" noEditPoints="1" noAdjustHandles="1" noChangeArrowheads="1" noChangeShapeType="1" noTextEdit="1"/>
              </p:cNvSpPr>
              <p:nvPr/>
            </p:nvSpPr>
            <p:spPr>
              <a:xfrm>
                <a:off x="1743645" y="1638300"/>
                <a:ext cx="15316200" cy="8309839"/>
              </a:xfrm>
              <a:prstGeom prst="rect">
                <a:avLst/>
              </a:prstGeom>
              <a:blipFill>
                <a:blip r:embed="rId17"/>
                <a:stretch>
                  <a:fillRect l="-1234"/>
                </a:stretch>
              </a:blipFill>
            </p:spPr>
            <p:txBody>
              <a:bodyPr/>
              <a:lstStyle/>
              <a:p>
                <a:r>
                  <a:rPr lang="en-US">
                    <a:noFill/>
                  </a:rPr>
                  <a:t> </a:t>
                </a:r>
              </a:p>
            </p:txBody>
          </p:sp>
        </mc:Fallback>
      </mc:AlternateContent>
    </p:spTree>
    <p:extLst>
      <p:ext uri="{BB962C8B-B14F-4D97-AF65-F5344CB8AC3E}">
        <p14:creationId xmlns:p14="http://schemas.microsoft.com/office/powerpoint/2010/main" val="5752033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wipe(down)">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wipe(left)">
                                      <p:cBhvr>
                                        <p:cTn id="4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p:sp>
        <p:nvSpPr>
          <p:cNvPr id="3" name="Freeform 3"/>
          <p:cNvSpPr/>
          <p:nvPr/>
        </p:nvSpPr>
        <p:spPr>
          <a:xfrm rot="20328296">
            <a:off x="-2927286" y="-803081"/>
            <a:ext cx="7591822" cy="4617352"/>
          </a:xfrm>
          <a:custGeom>
            <a:avLst/>
            <a:gdLst/>
            <a:ahLst/>
            <a:cxnLst/>
            <a:rect l="l" t="t" r="r" b="b"/>
            <a:pathLst>
              <a:path w="11487752" h="8020540">
                <a:moveTo>
                  <a:pt x="0" y="0"/>
                </a:moveTo>
                <a:lnTo>
                  <a:pt x="11487752" y="0"/>
                </a:lnTo>
                <a:lnTo>
                  <a:pt x="11487752" y="8020540"/>
                </a:lnTo>
                <a:lnTo>
                  <a:pt x="0" y="8020540"/>
                </a:lnTo>
                <a:lnTo>
                  <a:pt x="0" y="0"/>
                </a:lnTo>
                <a:close/>
              </a:path>
            </a:pathLst>
          </a:custGeom>
          <a:blipFill>
            <a:blip r:embed="rId2">
              <a:alphaModFix amt="15000"/>
              <a:extLst>
                <a:ext uri="{96DAC541-7B7A-43D3-8B79-37D633B846F1}">
                  <asvg:svgBlip xmlns:asvg="http://schemas.microsoft.com/office/drawing/2016/SVG/main" xmlns="" r:embed="rId3"/>
                </a:ext>
              </a:extLst>
            </a:blip>
            <a:stretch>
              <a:fillRect/>
            </a:stretch>
          </a:blipFill>
        </p:spPr>
      </p:sp>
      <p:sp>
        <p:nvSpPr>
          <p:cNvPr id="9" name="Freeform 9"/>
          <p:cNvSpPr/>
          <p:nvPr/>
        </p:nvSpPr>
        <p:spPr>
          <a:xfrm rot="1149873">
            <a:off x="17055780" y="2532356"/>
            <a:ext cx="1079936" cy="1110074"/>
          </a:xfrm>
          <a:custGeom>
            <a:avLst/>
            <a:gdLst/>
            <a:ahLst/>
            <a:cxnLst/>
            <a:rect l="l" t="t" r="r" b="b"/>
            <a:pathLst>
              <a:path w="1424304" h="1551222">
                <a:moveTo>
                  <a:pt x="0" y="0"/>
                </a:moveTo>
                <a:lnTo>
                  <a:pt x="1424303" y="0"/>
                </a:lnTo>
                <a:lnTo>
                  <a:pt x="1424303" y="1551221"/>
                </a:lnTo>
                <a:lnTo>
                  <a:pt x="0" y="1551221"/>
                </a:lnTo>
                <a:lnTo>
                  <a:pt x="0" y="0"/>
                </a:lnTo>
                <a:close/>
              </a:path>
            </a:pathLst>
          </a:custGeom>
          <a:blipFill>
            <a:blip r:embed="rId4">
              <a:extLst>
                <a:ext uri="{96DAC541-7B7A-43D3-8B79-37D633B846F1}">
                  <asvg:svgBlip xmlns:asvg="http://schemas.microsoft.com/office/drawing/2016/SVG/main" xmlns="" r:embed="rId10"/>
                </a:ext>
              </a:extLst>
            </a:blip>
            <a:stretch>
              <a:fillRect/>
            </a:stretch>
          </a:blipFill>
        </p:spPr>
      </p:sp>
      <p:sp>
        <p:nvSpPr>
          <p:cNvPr id="16" name="TextBox 15"/>
          <p:cNvSpPr txBox="1"/>
          <p:nvPr/>
        </p:nvSpPr>
        <p:spPr>
          <a:xfrm>
            <a:off x="609600" y="724405"/>
            <a:ext cx="3962400" cy="1200329"/>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a:lnSpc>
                <a:spcPct val="150000"/>
              </a:lnSpc>
              <a:defRPr/>
            </a:pPr>
            <a:r>
              <a:rPr lang="en-US" sz="4800" b="1">
                <a:solidFill>
                  <a:srgbClr val="070185"/>
                </a:solidFill>
                <a:latin typeface="Arial"/>
                <a:cs typeface="Arial" panose="020B0604020202020204" pitchFamily="34" charset="0"/>
                <a:sym typeface="Arial"/>
              </a:rPr>
              <a:t>Luyện tập 1</a:t>
            </a:r>
            <a:endParaRPr lang="en-US" sz="4800" b="1">
              <a:solidFill>
                <a:srgbClr val="070185"/>
              </a:solidFill>
              <a:latin typeface="Arial"/>
              <a:cs typeface="Arial" panose="020B0604020202020204" pitchFamily="34" charset="0"/>
              <a:sym typeface="Arial"/>
            </a:endParaRPr>
          </a:p>
        </p:txBody>
      </p:sp>
      <p:sp>
        <p:nvSpPr>
          <p:cNvPr id="17" name="Rectangle 16"/>
          <p:cNvSpPr/>
          <p:nvPr/>
        </p:nvSpPr>
        <p:spPr>
          <a:xfrm>
            <a:off x="5020968" y="401239"/>
            <a:ext cx="12864265" cy="1846659"/>
          </a:xfrm>
          <a:prstGeom prst="rect">
            <a:avLst/>
          </a:prstGeom>
        </p:spPr>
        <p:txBody>
          <a:bodyPr wrap="square">
            <a:spAutoFit/>
          </a:bodyPr>
          <a:lstStyle/>
          <a:p>
            <a:pPr algn="just" defTabSz="1828800">
              <a:lnSpc>
                <a:spcPct val="150000"/>
              </a:lnSpc>
              <a:buClr>
                <a:srgbClr val="000000"/>
              </a:buClr>
            </a:pPr>
            <a:r>
              <a:rPr lang="en-US" sz="3800" kern="0" smtClean="0">
                <a:solidFill>
                  <a:schemeClr val="bg1"/>
                </a:solidFill>
                <a:latin typeface="Arial" panose="020B0604020202020204" pitchFamily="34" charset="0"/>
                <a:cs typeface="Arial" panose="020B0604020202020204" pitchFamily="34" charset="0"/>
                <a:sym typeface="Arial"/>
              </a:rPr>
              <a:t>Trở lại tình huống mở đầu. </a:t>
            </a:r>
            <a:r>
              <a:rPr lang="vi-VN" sz="3800" kern="0" smtClean="0">
                <a:solidFill>
                  <a:schemeClr val="bg1"/>
                </a:solidFill>
                <a:latin typeface="Arial" panose="020B0604020202020204" pitchFamily="34" charset="0"/>
                <a:cs typeface="Arial" panose="020B0604020202020204" pitchFamily="34" charset="0"/>
                <a:sym typeface="Arial"/>
              </a:rPr>
              <a:t>Tính </a:t>
            </a:r>
            <a:r>
              <a:rPr lang="vi-VN" sz="3800" kern="0">
                <a:solidFill>
                  <a:schemeClr val="bg1"/>
                </a:solidFill>
                <a:latin typeface="Arial" panose="020B0604020202020204" pitchFamily="34" charset="0"/>
                <a:cs typeface="Arial" panose="020B0604020202020204" pitchFamily="34" charset="0"/>
                <a:sym typeface="Arial"/>
              </a:rPr>
              <a:t>xác suất để Lan lấy được:</a:t>
            </a:r>
          </a:p>
          <a:p>
            <a:pPr algn="just" defTabSz="1828800">
              <a:lnSpc>
                <a:spcPct val="150000"/>
              </a:lnSpc>
              <a:buClr>
                <a:srgbClr val="000000"/>
              </a:buClr>
            </a:pPr>
            <a:r>
              <a:rPr lang="vi-VN" sz="3800" kern="0">
                <a:solidFill>
                  <a:schemeClr val="bg1"/>
                </a:solidFill>
                <a:latin typeface="Arial" panose="020B0604020202020204" pitchFamily="34" charset="0"/>
                <a:cs typeface="Arial" panose="020B0604020202020204" pitchFamily="34" charset="0"/>
                <a:sym typeface="Arial"/>
              </a:rPr>
              <a:t>a) Viên </a:t>
            </a:r>
            <a:r>
              <a:rPr lang="vi-VN" sz="3800" kern="0">
                <a:solidFill>
                  <a:schemeClr val="bg1"/>
                </a:solidFill>
                <a:latin typeface="Arial" panose="020B0604020202020204" pitchFamily="34" charset="0"/>
                <a:cs typeface="Arial" panose="020B0604020202020204" pitchFamily="34" charset="0"/>
                <a:sym typeface="Arial"/>
              </a:rPr>
              <a:t>kẹo </a:t>
            </a:r>
            <a:r>
              <a:rPr lang="vi-VN" sz="3800" kern="0" smtClean="0">
                <a:solidFill>
                  <a:schemeClr val="bg1"/>
                </a:solidFill>
                <a:latin typeface="Arial" panose="020B0604020202020204" pitchFamily="34" charset="0"/>
                <a:cs typeface="Arial" panose="020B0604020202020204" pitchFamily="34" charset="0"/>
                <a:sym typeface="Arial"/>
              </a:rPr>
              <a:t>sữa;</a:t>
            </a:r>
            <a:r>
              <a:rPr lang="en-US" sz="3800" kern="0" smtClean="0">
                <a:solidFill>
                  <a:schemeClr val="bg1"/>
                </a:solidFill>
                <a:latin typeface="Arial" panose="020B0604020202020204" pitchFamily="34" charset="0"/>
                <a:cs typeface="Arial" panose="020B0604020202020204" pitchFamily="34" charset="0"/>
                <a:sym typeface="Arial"/>
              </a:rPr>
              <a:t>			        </a:t>
            </a:r>
            <a:r>
              <a:rPr lang="vi-VN" sz="3800" kern="0" smtClean="0">
                <a:solidFill>
                  <a:schemeClr val="bg1"/>
                </a:solidFill>
                <a:latin typeface="Arial" panose="020B0604020202020204" pitchFamily="34" charset="0"/>
                <a:cs typeface="Arial" panose="020B0604020202020204" pitchFamily="34" charset="0"/>
                <a:sym typeface="Arial"/>
              </a:rPr>
              <a:t>b</a:t>
            </a:r>
            <a:r>
              <a:rPr lang="vi-VN" sz="3800" kern="0">
                <a:solidFill>
                  <a:schemeClr val="bg1"/>
                </a:solidFill>
                <a:latin typeface="Arial" panose="020B0604020202020204" pitchFamily="34" charset="0"/>
                <a:cs typeface="Arial" panose="020B0604020202020204" pitchFamily="34" charset="0"/>
                <a:sym typeface="Arial"/>
              </a:rPr>
              <a:t>) Viên kẹo chanh.</a:t>
            </a:r>
          </a:p>
        </p:txBody>
      </p:sp>
      <p:sp>
        <p:nvSpPr>
          <p:cNvPr id="18" name="Rectangle 17"/>
          <p:cNvSpPr/>
          <p:nvPr/>
        </p:nvSpPr>
        <p:spPr>
          <a:xfrm>
            <a:off x="8606016" y="2802854"/>
            <a:ext cx="1103187" cy="677108"/>
          </a:xfrm>
          <a:prstGeom prst="rect">
            <a:avLst/>
          </a:prstGeom>
        </p:spPr>
        <p:txBody>
          <a:bodyPr wrap="none">
            <a:spAutoFit/>
          </a:bodyPr>
          <a:lstStyle/>
          <a:p>
            <a:pPr algn="ctr" defTabSz="1828800">
              <a:defRPr/>
            </a:pPr>
            <a:r>
              <a:rPr lang="en-US" sz="3800" b="1" i="1" u="sng">
                <a:solidFill>
                  <a:srgbClr val="FFFFB7"/>
                </a:solidFill>
                <a:latin typeface="Arial" panose="020B0604020202020204" pitchFamily="34" charset="0"/>
                <a:cs typeface="Arial"/>
                <a:sym typeface="Arial"/>
              </a:rPr>
              <a:t>Giải</a:t>
            </a:r>
            <a:endParaRPr lang="en-US" sz="3800" b="1" i="1" u="sng" dirty="0">
              <a:solidFill>
                <a:srgbClr val="FFFFB7"/>
              </a:solidFill>
              <a:latin typeface="Calibri"/>
              <a:cs typeface="Arial"/>
              <a:sym typeface="Arial"/>
            </a:endParaRPr>
          </a:p>
        </p:txBody>
      </p:sp>
      <mc:AlternateContent xmlns:mc="http://schemas.openxmlformats.org/markup-compatibility/2006">
        <mc:Choice xmlns:a14="http://schemas.microsoft.com/office/drawing/2010/main" Requires="a14">
          <p:sp>
            <p:nvSpPr>
              <p:cNvPr id="19" name="Rectangle 18"/>
              <p:cNvSpPr/>
              <p:nvPr/>
            </p:nvSpPr>
            <p:spPr>
              <a:xfrm>
                <a:off x="429987" y="3848100"/>
                <a:ext cx="17455246" cy="6130653"/>
              </a:xfrm>
              <a:prstGeom prst="rect">
                <a:avLst/>
              </a:prstGeom>
            </p:spPr>
            <p:txBody>
              <a:bodyPr wrap="square">
                <a:spAutoFit/>
              </a:bodyPr>
              <a:lstStyle/>
              <a:p>
                <a:pPr algn="just">
                  <a:lnSpc>
                    <a:spcPct val="150000"/>
                  </a:lnSpc>
                </a:pPr>
                <a:r>
                  <a:rPr lang="vi-VN" sz="3800" smtClean="0">
                    <a:solidFill>
                      <a:schemeClr val="bg1"/>
                    </a:solidFill>
                    <a:ea typeface="Dotum" panose="020B0600000101010101" pitchFamily="34" charset="-127"/>
                    <a:cs typeface="Times New Roman" panose="02020603050405020304" pitchFamily="18" charset="0"/>
                  </a:rPr>
                  <a:t>Số kết quả có thể là 20</a:t>
                </a:r>
                <a:r>
                  <a:rPr lang="vi-VN" sz="3800" smtClean="0">
                    <a:solidFill>
                      <a:schemeClr val="bg1"/>
                    </a:solidFill>
                    <a:ea typeface="Dotum" panose="020B0600000101010101" pitchFamily="34" charset="-127"/>
                    <a:cs typeface="Times New Roman" panose="02020603050405020304" pitchFamily="18" charset="0"/>
                  </a:rPr>
                  <a:t>. </a:t>
                </a:r>
                <a:endParaRPr lang="en-US" sz="3800" smtClean="0">
                  <a:solidFill>
                    <a:schemeClr val="bg1"/>
                  </a:solidFill>
                  <a:ea typeface="Dotum" panose="020B0600000101010101" pitchFamily="34" charset="-127"/>
                  <a:cs typeface="Times New Roman" panose="02020603050405020304" pitchFamily="18" charset="0"/>
                </a:endParaRPr>
              </a:p>
              <a:p>
                <a:pPr algn="just">
                  <a:lnSpc>
                    <a:spcPct val="150000"/>
                  </a:lnSpc>
                </a:pPr>
                <a:r>
                  <a:rPr lang="vi-VN" sz="3800" smtClean="0">
                    <a:solidFill>
                      <a:schemeClr val="bg1"/>
                    </a:solidFill>
                    <a:ea typeface="Dotum" panose="020B0600000101010101" pitchFamily="34" charset="-127"/>
                    <a:cs typeface="Times New Roman" panose="02020603050405020304" pitchFamily="18" charset="0"/>
                  </a:rPr>
                  <a:t>Bạn </a:t>
                </a:r>
                <a:r>
                  <a:rPr lang="vi-VN" sz="3800" smtClean="0">
                    <a:solidFill>
                      <a:schemeClr val="bg1"/>
                    </a:solidFill>
                    <a:ea typeface="Dotum" panose="020B0600000101010101" pitchFamily="34" charset="-127"/>
                    <a:cs typeface="Times New Roman" panose="02020603050405020304" pitchFamily="18" charset="0"/>
                  </a:rPr>
                  <a:t>Lam lấy ngẫu nhiên nên các kết quả có thể là đồng khả năng.</a:t>
                </a:r>
                <a:endParaRPr lang="en-US" sz="3800">
                  <a:solidFill>
                    <a:schemeClr val="bg1"/>
                  </a:solidFill>
                  <a:effectLst/>
                  <a:ea typeface="Arial" panose="020B0604020202020204" pitchFamily="34" charset="0"/>
                  <a:cs typeface="Times New Roman" panose="02020603050405020304" pitchFamily="18" charset="0"/>
                </a:endParaRPr>
              </a:p>
              <a:p>
                <a:pPr algn="just">
                  <a:lnSpc>
                    <a:spcPct val="150000"/>
                  </a:lnSpc>
                </a:pPr>
                <a:r>
                  <a:rPr lang="vi-VN" sz="3800">
                    <a:solidFill>
                      <a:schemeClr val="bg1"/>
                    </a:solidFill>
                    <a:effectLst/>
                    <a:ea typeface="Dotum" panose="020B0600000101010101" pitchFamily="34" charset="-127"/>
                    <a:cs typeface="Times New Roman" panose="02020603050405020304" pitchFamily="18" charset="0"/>
                  </a:rPr>
                  <a:t>a) Gọi </a:t>
                </a:r>
                <a14:m>
                  <m:oMath xmlns:m="http://schemas.openxmlformats.org/officeDocument/2006/math">
                    <m:r>
                      <a:rPr lang="vi-VN" sz="3800" i="1">
                        <a:solidFill>
                          <a:schemeClr val="bg1"/>
                        </a:solidFill>
                        <a:effectLst/>
                        <a:ea typeface="Dotum" panose="020B0600000101010101" pitchFamily="34" charset="-127"/>
                        <a:cs typeface="Times New Roman" panose="02020603050405020304" pitchFamily="18" charset="0"/>
                      </a:rPr>
                      <m:t>𝐸</m:t>
                    </m:r>
                  </m:oMath>
                </a14:m>
                <a:r>
                  <a:rPr lang="vi-VN" sz="3800">
                    <a:solidFill>
                      <a:schemeClr val="bg1"/>
                    </a:solidFill>
                    <a:effectLst/>
                    <a:ea typeface="Dotum" panose="020B0600000101010101" pitchFamily="34" charset="-127"/>
                    <a:cs typeface="Times New Roman" panose="02020603050405020304" pitchFamily="18" charset="0"/>
                  </a:rPr>
                  <a:t> là biến cố “Lan lấy được viên kẹo sữa”. Có 7 kết quả thuận lợi cho </a:t>
                </a:r>
                <a14:m>
                  <m:oMath xmlns:m="http://schemas.openxmlformats.org/officeDocument/2006/math">
                    <m:r>
                      <a:rPr lang="vi-VN" sz="3800" i="1">
                        <a:solidFill>
                          <a:schemeClr val="bg1"/>
                        </a:solidFill>
                        <a:effectLst/>
                        <a:ea typeface="Dotum" panose="020B0600000101010101" pitchFamily="34" charset="-127"/>
                        <a:cs typeface="Times New Roman" panose="02020603050405020304" pitchFamily="18" charset="0"/>
                      </a:rPr>
                      <m:t>𝐸</m:t>
                    </m:r>
                  </m:oMath>
                </a14:m>
                <a:r>
                  <a:rPr lang="vi-VN" sz="3800">
                    <a:solidFill>
                      <a:schemeClr val="bg1"/>
                    </a:solidFill>
                    <a:effectLst/>
                    <a:ea typeface="Dotum" panose="020B0600000101010101" pitchFamily="34" charset="-127"/>
                    <a:cs typeface="Times New Roman" panose="02020603050405020304" pitchFamily="18" charset="0"/>
                  </a:rPr>
                  <a:t>.</a:t>
                </a:r>
                <a:endParaRPr lang="en-US" sz="3800">
                  <a:solidFill>
                    <a:schemeClr val="bg1"/>
                  </a:solidFill>
                  <a:effectLst/>
                  <a:ea typeface="Arial" panose="020B0604020202020204" pitchFamily="34" charset="0"/>
                  <a:cs typeface="Times New Roman" panose="02020603050405020304" pitchFamily="18" charset="0"/>
                </a:endParaRPr>
              </a:p>
              <a:p>
                <a:pPr algn="just">
                  <a:lnSpc>
                    <a:spcPct val="150000"/>
                  </a:lnSpc>
                </a:pPr>
                <a:r>
                  <a:rPr lang="vi-VN" sz="3800">
                    <a:solidFill>
                      <a:schemeClr val="bg1"/>
                    </a:solidFill>
                    <a:effectLst/>
                    <a:ea typeface="Dotum" panose="020B0600000101010101" pitchFamily="34" charset="-127"/>
                    <a:cs typeface="Times New Roman" panose="02020603050405020304" pitchFamily="18" charset="0"/>
                  </a:rPr>
                  <a:t>Vậy </a:t>
                </a:r>
                <a14:m>
                  <m:oMath xmlns:m="http://schemas.openxmlformats.org/officeDocument/2006/math">
                    <m:r>
                      <a:rPr lang="vi-VN" sz="3800" i="1">
                        <a:solidFill>
                          <a:schemeClr val="bg1"/>
                        </a:solidFill>
                        <a:effectLst/>
                        <a:ea typeface="Dotum" panose="020B0600000101010101" pitchFamily="34" charset="-127"/>
                        <a:cs typeface="Times New Roman" panose="02020603050405020304" pitchFamily="18" charset="0"/>
                      </a:rPr>
                      <m:t>𝑃</m:t>
                    </m:r>
                    <m:d>
                      <m:dPr>
                        <m:ctrlPr>
                          <a:rPr lang="en-US" sz="3800" i="1">
                            <a:solidFill>
                              <a:schemeClr val="bg1"/>
                            </a:solidFill>
                            <a:effectLst/>
                            <a:ea typeface="Dotum" panose="020B0600000101010101" pitchFamily="34" charset="-127"/>
                            <a:cs typeface="Times New Roman" panose="02020603050405020304" pitchFamily="18" charset="0"/>
                          </a:rPr>
                        </m:ctrlPr>
                      </m:dPr>
                      <m:e>
                        <m:r>
                          <a:rPr lang="vi-VN" sz="3800" i="1">
                            <a:solidFill>
                              <a:schemeClr val="bg1"/>
                            </a:solidFill>
                            <a:effectLst/>
                            <a:ea typeface="Dotum" panose="020B0600000101010101" pitchFamily="34" charset="-127"/>
                            <a:cs typeface="Times New Roman" panose="02020603050405020304" pitchFamily="18" charset="0"/>
                          </a:rPr>
                          <m:t>𝐸</m:t>
                        </m:r>
                      </m:e>
                    </m:d>
                    <m:r>
                      <a:rPr lang="vi-VN" sz="3800" i="1">
                        <a:solidFill>
                          <a:schemeClr val="bg1"/>
                        </a:solidFill>
                        <a:effectLst/>
                        <a:ea typeface="Dotum" panose="020B0600000101010101" pitchFamily="34" charset="-127"/>
                        <a:cs typeface="Times New Roman" panose="02020603050405020304" pitchFamily="18" charset="0"/>
                      </a:rPr>
                      <m:t>=</m:t>
                    </m:r>
                    <m:f>
                      <m:fPr>
                        <m:ctrlPr>
                          <a:rPr lang="en-US" sz="3800" i="1">
                            <a:solidFill>
                              <a:schemeClr val="bg1"/>
                            </a:solidFill>
                            <a:effectLst/>
                            <a:ea typeface="Dotum" panose="020B0600000101010101" pitchFamily="34" charset="-127"/>
                            <a:cs typeface="Times New Roman" panose="02020603050405020304" pitchFamily="18" charset="0"/>
                          </a:rPr>
                        </m:ctrlPr>
                      </m:fPr>
                      <m:num>
                        <m:r>
                          <a:rPr lang="vi-VN" sz="3800" i="1">
                            <a:solidFill>
                              <a:schemeClr val="bg1"/>
                            </a:solidFill>
                            <a:effectLst/>
                            <a:ea typeface="Dotum" panose="020B0600000101010101" pitchFamily="34" charset="-127"/>
                            <a:cs typeface="Times New Roman" panose="02020603050405020304" pitchFamily="18" charset="0"/>
                          </a:rPr>
                          <m:t>7</m:t>
                        </m:r>
                      </m:num>
                      <m:den>
                        <m:r>
                          <a:rPr lang="vi-VN" sz="3800" i="1">
                            <a:solidFill>
                              <a:schemeClr val="bg1"/>
                            </a:solidFill>
                            <a:effectLst/>
                            <a:ea typeface="Dotum" panose="020B0600000101010101" pitchFamily="34" charset="-127"/>
                            <a:cs typeface="Times New Roman" panose="02020603050405020304" pitchFamily="18" charset="0"/>
                          </a:rPr>
                          <m:t>20</m:t>
                        </m:r>
                      </m:den>
                    </m:f>
                  </m:oMath>
                </a14:m>
                <a:endParaRPr lang="en-US" sz="3800">
                  <a:solidFill>
                    <a:schemeClr val="bg1"/>
                  </a:solidFill>
                  <a:effectLst/>
                  <a:ea typeface="Arial" panose="020B0604020202020204" pitchFamily="34" charset="0"/>
                  <a:cs typeface="Times New Roman" panose="02020603050405020304" pitchFamily="18" charset="0"/>
                </a:endParaRPr>
              </a:p>
              <a:p>
                <a:pPr algn="just">
                  <a:lnSpc>
                    <a:spcPct val="150000"/>
                  </a:lnSpc>
                </a:pPr>
                <a:r>
                  <a:rPr lang="vi-VN" sz="3800">
                    <a:solidFill>
                      <a:schemeClr val="bg1"/>
                    </a:solidFill>
                    <a:effectLst/>
                    <a:ea typeface="Dotum" panose="020B0600000101010101" pitchFamily="34" charset="-127"/>
                    <a:cs typeface="Times New Roman" panose="02020603050405020304" pitchFamily="18" charset="0"/>
                  </a:rPr>
                  <a:t>b) Gọi </a:t>
                </a:r>
                <a14:m>
                  <m:oMath xmlns:m="http://schemas.openxmlformats.org/officeDocument/2006/math">
                    <m:r>
                      <a:rPr lang="vi-VN" sz="3800" i="1">
                        <a:solidFill>
                          <a:schemeClr val="bg1"/>
                        </a:solidFill>
                        <a:effectLst/>
                        <a:ea typeface="Dotum" panose="020B0600000101010101" pitchFamily="34" charset="-127"/>
                        <a:cs typeface="Times New Roman" panose="02020603050405020304" pitchFamily="18" charset="0"/>
                      </a:rPr>
                      <m:t>𝐹</m:t>
                    </m:r>
                  </m:oMath>
                </a14:m>
                <a:r>
                  <a:rPr lang="vi-VN" sz="3800">
                    <a:solidFill>
                      <a:schemeClr val="bg1"/>
                    </a:solidFill>
                    <a:effectLst/>
                    <a:ea typeface="Dotum" panose="020B0600000101010101" pitchFamily="34" charset="-127"/>
                    <a:cs typeface="Times New Roman" panose="02020603050405020304" pitchFamily="18" charset="0"/>
                  </a:rPr>
                  <a:t> là biến cố “Lan lấy được viên kẹo </a:t>
                </a:r>
                <a:r>
                  <a:rPr lang="vi-VN" sz="3800">
                    <a:solidFill>
                      <a:schemeClr val="bg1"/>
                    </a:solidFill>
                    <a:effectLst/>
                    <a:ea typeface="Dotum" panose="020B0600000101010101" pitchFamily="34" charset="-127"/>
                    <a:cs typeface="Times New Roman" panose="02020603050405020304" pitchFamily="18" charset="0"/>
                  </a:rPr>
                  <a:t>chanh</a:t>
                </a:r>
                <a:r>
                  <a:rPr lang="vi-VN" sz="3800" smtClean="0">
                    <a:solidFill>
                      <a:schemeClr val="bg1"/>
                    </a:solidFill>
                    <a:effectLst/>
                    <a:ea typeface="Dotum" panose="020B0600000101010101" pitchFamily="34" charset="-127"/>
                    <a:cs typeface="Times New Roman" panose="02020603050405020304" pitchFamily="18" charset="0"/>
                  </a:rPr>
                  <a:t>”.</a:t>
                </a:r>
                <a:r>
                  <a:rPr lang="en-US" sz="3800" smtClean="0">
                    <a:solidFill>
                      <a:schemeClr val="bg1"/>
                    </a:solidFill>
                    <a:ea typeface="Dotum" panose="020B0600000101010101" pitchFamily="34" charset="-127"/>
                    <a:cs typeface="Times New Roman" panose="02020603050405020304" pitchFamily="18" charset="0"/>
                  </a:rPr>
                  <a:t> </a:t>
                </a:r>
                <a:r>
                  <a:rPr lang="vi-VN" sz="3800" smtClean="0">
                    <a:solidFill>
                      <a:schemeClr val="bg1"/>
                    </a:solidFill>
                    <a:effectLst/>
                    <a:ea typeface="Dotum" panose="020B0600000101010101" pitchFamily="34" charset="-127"/>
                    <a:cs typeface="Times New Roman" panose="02020603050405020304" pitchFamily="18" charset="0"/>
                  </a:rPr>
                  <a:t>Có </a:t>
                </a:r>
                <a:r>
                  <a:rPr lang="vi-VN" sz="3800">
                    <a:solidFill>
                      <a:schemeClr val="bg1"/>
                    </a:solidFill>
                    <a:effectLst/>
                    <a:ea typeface="Dotum" panose="020B0600000101010101" pitchFamily="34" charset="-127"/>
                    <a:cs typeface="Times New Roman" panose="02020603050405020304" pitchFamily="18" charset="0"/>
                  </a:rPr>
                  <a:t>4 kết quả thuận lợi cho </a:t>
                </a:r>
                <a14:m>
                  <m:oMath xmlns:m="http://schemas.openxmlformats.org/officeDocument/2006/math">
                    <m:r>
                      <a:rPr lang="vi-VN" sz="3800" i="1">
                        <a:solidFill>
                          <a:schemeClr val="bg1"/>
                        </a:solidFill>
                        <a:effectLst/>
                        <a:ea typeface="Dotum" panose="020B0600000101010101" pitchFamily="34" charset="-127"/>
                        <a:cs typeface="Times New Roman" panose="02020603050405020304" pitchFamily="18" charset="0"/>
                      </a:rPr>
                      <m:t>𝐹</m:t>
                    </m:r>
                  </m:oMath>
                </a14:m>
                <a:r>
                  <a:rPr lang="vi-VN" sz="3800">
                    <a:solidFill>
                      <a:schemeClr val="bg1"/>
                    </a:solidFill>
                    <a:effectLst/>
                    <a:ea typeface="Dotum" panose="020B0600000101010101" pitchFamily="34" charset="-127"/>
                    <a:cs typeface="Times New Roman" panose="02020603050405020304" pitchFamily="18" charset="0"/>
                  </a:rPr>
                  <a:t>.</a:t>
                </a:r>
                <a:endParaRPr lang="en-US" sz="3800">
                  <a:solidFill>
                    <a:schemeClr val="bg1"/>
                  </a:solidFill>
                  <a:effectLst/>
                  <a:ea typeface="Arial" panose="020B0604020202020204" pitchFamily="34" charset="0"/>
                  <a:cs typeface="Times New Roman" panose="02020603050405020304" pitchFamily="18" charset="0"/>
                </a:endParaRPr>
              </a:p>
              <a:p>
                <a:pPr algn="just">
                  <a:lnSpc>
                    <a:spcPct val="150000"/>
                  </a:lnSpc>
                </a:pPr>
                <a:r>
                  <a:rPr lang="vi-VN" sz="3800">
                    <a:solidFill>
                      <a:schemeClr val="bg1"/>
                    </a:solidFill>
                    <a:effectLst/>
                    <a:ea typeface="Dotum" panose="020B0600000101010101" pitchFamily="34" charset="-127"/>
                    <a:cs typeface="Times New Roman" panose="02020603050405020304" pitchFamily="18" charset="0"/>
                  </a:rPr>
                  <a:t>Vậy </a:t>
                </a:r>
                <a14:m>
                  <m:oMath xmlns:m="http://schemas.openxmlformats.org/officeDocument/2006/math">
                    <m:r>
                      <a:rPr lang="vi-VN" sz="3800" i="1">
                        <a:solidFill>
                          <a:schemeClr val="bg1"/>
                        </a:solidFill>
                        <a:effectLst/>
                        <a:ea typeface="Dotum" panose="020B0600000101010101" pitchFamily="34" charset="-127"/>
                        <a:cs typeface="Times New Roman" panose="02020603050405020304" pitchFamily="18" charset="0"/>
                      </a:rPr>
                      <m:t>𝑃</m:t>
                    </m:r>
                    <m:d>
                      <m:dPr>
                        <m:ctrlPr>
                          <a:rPr lang="en-US" sz="3800" i="1">
                            <a:solidFill>
                              <a:schemeClr val="bg1"/>
                            </a:solidFill>
                            <a:effectLst/>
                            <a:ea typeface="Dotum" panose="020B0600000101010101" pitchFamily="34" charset="-127"/>
                            <a:cs typeface="Times New Roman" panose="02020603050405020304" pitchFamily="18" charset="0"/>
                          </a:rPr>
                        </m:ctrlPr>
                      </m:dPr>
                      <m:e>
                        <m:r>
                          <a:rPr lang="vi-VN" sz="3800" i="1">
                            <a:solidFill>
                              <a:schemeClr val="bg1"/>
                            </a:solidFill>
                            <a:effectLst/>
                            <a:ea typeface="Dotum" panose="020B0600000101010101" pitchFamily="34" charset="-127"/>
                            <a:cs typeface="Times New Roman" panose="02020603050405020304" pitchFamily="18" charset="0"/>
                          </a:rPr>
                          <m:t>𝐹</m:t>
                        </m:r>
                      </m:e>
                    </m:d>
                    <m:r>
                      <a:rPr lang="vi-VN" sz="3800" i="1">
                        <a:solidFill>
                          <a:schemeClr val="bg1"/>
                        </a:solidFill>
                        <a:effectLst/>
                        <a:ea typeface="Dotum" panose="020B0600000101010101" pitchFamily="34" charset="-127"/>
                        <a:cs typeface="Times New Roman" panose="02020603050405020304" pitchFamily="18" charset="0"/>
                      </a:rPr>
                      <m:t>=</m:t>
                    </m:r>
                    <m:f>
                      <m:fPr>
                        <m:ctrlPr>
                          <a:rPr lang="en-US" sz="3800" i="1">
                            <a:solidFill>
                              <a:schemeClr val="bg1"/>
                            </a:solidFill>
                            <a:effectLst/>
                            <a:ea typeface="Dotum" panose="020B0600000101010101" pitchFamily="34" charset="-127"/>
                            <a:cs typeface="Times New Roman" panose="02020603050405020304" pitchFamily="18" charset="0"/>
                          </a:rPr>
                        </m:ctrlPr>
                      </m:fPr>
                      <m:num>
                        <m:r>
                          <a:rPr lang="vi-VN" sz="3800" i="1">
                            <a:solidFill>
                              <a:schemeClr val="bg1"/>
                            </a:solidFill>
                            <a:effectLst/>
                            <a:ea typeface="Dotum" panose="020B0600000101010101" pitchFamily="34" charset="-127"/>
                            <a:cs typeface="Times New Roman" panose="02020603050405020304" pitchFamily="18" charset="0"/>
                          </a:rPr>
                          <m:t>4</m:t>
                        </m:r>
                      </m:num>
                      <m:den>
                        <m:r>
                          <a:rPr lang="vi-VN" sz="3800" i="1">
                            <a:solidFill>
                              <a:schemeClr val="bg1"/>
                            </a:solidFill>
                            <a:effectLst/>
                            <a:ea typeface="Dotum" panose="020B0600000101010101" pitchFamily="34" charset="-127"/>
                            <a:cs typeface="Times New Roman" panose="02020603050405020304" pitchFamily="18" charset="0"/>
                          </a:rPr>
                          <m:t>20</m:t>
                        </m:r>
                      </m:den>
                    </m:f>
                    <m:r>
                      <a:rPr lang="vi-VN" sz="3800" i="1">
                        <a:solidFill>
                          <a:schemeClr val="bg1"/>
                        </a:solidFill>
                        <a:effectLst/>
                        <a:ea typeface="Dotum" panose="020B0600000101010101" pitchFamily="34" charset="-127"/>
                        <a:cs typeface="Times New Roman" panose="02020603050405020304" pitchFamily="18" charset="0"/>
                      </a:rPr>
                      <m:t>=</m:t>
                    </m:r>
                    <m:f>
                      <m:fPr>
                        <m:ctrlPr>
                          <a:rPr lang="en-US" sz="3800" i="1">
                            <a:solidFill>
                              <a:schemeClr val="bg1"/>
                            </a:solidFill>
                            <a:effectLst/>
                            <a:ea typeface="Dotum" panose="020B0600000101010101" pitchFamily="34" charset="-127"/>
                            <a:cs typeface="Times New Roman" panose="02020603050405020304" pitchFamily="18" charset="0"/>
                          </a:rPr>
                        </m:ctrlPr>
                      </m:fPr>
                      <m:num>
                        <m:r>
                          <a:rPr lang="vi-VN" sz="3800" i="1">
                            <a:solidFill>
                              <a:schemeClr val="bg1"/>
                            </a:solidFill>
                            <a:effectLst/>
                            <a:ea typeface="Dotum" panose="020B0600000101010101" pitchFamily="34" charset="-127"/>
                            <a:cs typeface="Times New Roman" panose="02020603050405020304" pitchFamily="18" charset="0"/>
                          </a:rPr>
                          <m:t>1</m:t>
                        </m:r>
                      </m:num>
                      <m:den>
                        <m:r>
                          <a:rPr lang="vi-VN" sz="3800" i="1">
                            <a:solidFill>
                              <a:schemeClr val="bg1"/>
                            </a:solidFill>
                            <a:effectLst/>
                            <a:ea typeface="Dotum" panose="020B0600000101010101" pitchFamily="34" charset="-127"/>
                            <a:cs typeface="Times New Roman" panose="02020603050405020304" pitchFamily="18" charset="0"/>
                          </a:rPr>
                          <m:t>5</m:t>
                        </m:r>
                      </m:den>
                    </m:f>
                  </m:oMath>
                </a14:m>
                <a:endParaRPr lang="en-US" sz="3800">
                  <a:solidFill>
                    <a:schemeClr val="bg1"/>
                  </a:solidFill>
                  <a:effectLst/>
                  <a:ea typeface="Arial" panose="020B0604020202020204" pitchFamily="34" charset="0"/>
                  <a:cs typeface="Times New Roman" panose="02020603050405020304" pitchFamily="18"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429987" y="3848100"/>
                <a:ext cx="17455246" cy="6130653"/>
              </a:xfrm>
              <a:prstGeom prst="rect">
                <a:avLst/>
              </a:prstGeom>
              <a:blipFill>
                <a:blip r:embed="rId11"/>
                <a:stretch>
                  <a:fillRect l="-1153" r="-244"/>
                </a:stretch>
              </a:blipFill>
            </p:spPr>
            <p:txBody>
              <a:bodyPr/>
              <a:lstStyle/>
              <a:p>
                <a:r>
                  <a:rPr lang="en-US">
                    <a:noFill/>
                  </a:rPr>
                  <a:t> </a:t>
                </a:r>
              </a:p>
            </p:txBody>
          </p:sp>
        </mc:Fallback>
      </mc:AlternateContent>
      <p:pic>
        <p:nvPicPr>
          <p:cNvPr id="20" name="Picture 19"/>
          <p:cNvPicPr>
            <a:picLocks noChangeAspect="1"/>
          </p:cNvPicPr>
          <p:nvPr/>
        </p:nvPicPr>
        <p:blipFill>
          <a:blip r:embed="rId12"/>
          <a:stretch>
            <a:fillRect/>
          </a:stretch>
        </p:blipFill>
        <p:spPr>
          <a:xfrm rot="13808647">
            <a:off x="16683200" y="9155825"/>
            <a:ext cx="951266" cy="109836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fade">
                                      <p:cBhvr>
                                        <p:cTn id="24" dur="500"/>
                                        <p:tgtEl>
                                          <p:spTgt spid="1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9">
                                            <p:txEl>
                                              <p:pRg st="1" end="1"/>
                                            </p:txEl>
                                          </p:spTgt>
                                        </p:tgtEl>
                                        <p:attrNameLst>
                                          <p:attrName>style.visibility</p:attrName>
                                        </p:attrNameLst>
                                      </p:cBhvr>
                                      <p:to>
                                        <p:strVal val="visible"/>
                                      </p:to>
                                    </p:set>
                                    <p:animEffect transition="in" filter="fade">
                                      <p:cBhvr>
                                        <p:cTn id="29" dur="500"/>
                                        <p:tgtEl>
                                          <p:spTgt spid="19">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9">
                                            <p:txEl>
                                              <p:pRg st="2" end="2"/>
                                            </p:txEl>
                                          </p:spTgt>
                                        </p:tgtEl>
                                        <p:attrNameLst>
                                          <p:attrName>style.visibility</p:attrName>
                                        </p:attrNameLst>
                                      </p:cBhvr>
                                      <p:to>
                                        <p:strVal val="visible"/>
                                      </p:to>
                                    </p:set>
                                    <p:animEffect transition="in" filter="wipe(down)">
                                      <p:cBhvr>
                                        <p:cTn id="34" dur="500"/>
                                        <p:tgtEl>
                                          <p:spTgt spid="19">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9">
                                            <p:txEl>
                                              <p:pRg st="3" end="3"/>
                                            </p:txEl>
                                          </p:spTgt>
                                        </p:tgtEl>
                                        <p:attrNameLst>
                                          <p:attrName>style.visibility</p:attrName>
                                        </p:attrNameLst>
                                      </p:cBhvr>
                                      <p:to>
                                        <p:strVal val="visible"/>
                                      </p:to>
                                    </p:set>
                                    <p:animEffect transition="in" filter="wipe(left)">
                                      <p:cBhvr>
                                        <p:cTn id="39" dur="500"/>
                                        <p:tgtEl>
                                          <p:spTgt spid="19">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9">
                                            <p:txEl>
                                              <p:pRg st="4" end="4"/>
                                            </p:txEl>
                                          </p:spTgt>
                                        </p:tgtEl>
                                        <p:attrNameLst>
                                          <p:attrName>style.visibility</p:attrName>
                                        </p:attrNameLst>
                                      </p:cBhvr>
                                      <p:to>
                                        <p:strVal val="visible"/>
                                      </p:to>
                                    </p:set>
                                    <p:animEffect transition="in" filter="fade">
                                      <p:cBhvr>
                                        <p:cTn id="44" dur="500"/>
                                        <p:tgtEl>
                                          <p:spTgt spid="19">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9">
                                            <p:txEl>
                                              <p:pRg st="5" end="5"/>
                                            </p:txEl>
                                          </p:spTgt>
                                        </p:tgtEl>
                                        <p:attrNameLst>
                                          <p:attrName>style.visibility</p:attrName>
                                        </p:attrNameLst>
                                      </p:cBhvr>
                                      <p:to>
                                        <p:strVal val="visible"/>
                                      </p:to>
                                    </p:set>
                                    <p:animEffect transition="in" filter="barn(inVertical)">
                                      <p:cBhvr>
                                        <p:cTn id="49" dur="500"/>
                                        <p:tgtEl>
                                          <p:spTgt spid="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FB6D9"/>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3" name="Rectangle 22"/>
              <p:cNvSpPr/>
              <p:nvPr/>
            </p:nvSpPr>
            <p:spPr>
              <a:xfrm>
                <a:off x="457200" y="4288603"/>
                <a:ext cx="17221200" cy="5731697"/>
              </a:xfrm>
              <a:prstGeom prst="rect">
                <a:avLst/>
              </a:prstGeom>
            </p:spPr>
            <p:txBody>
              <a:bodyPr wrap="square">
                <a:spAutoFit/>
              </a:bodyPr>
              <a:lstStyle/>
              <a:p>
                <a:pPr algn="just">
                  <a:lnSpc>
                    <a:spcPct val="150000"/>
                  </a:lnSpc>
                  <a:spcAft>
                    <a:spcPts val="500"/>
                  </a:spcAft>
                </a:pPr>
                <a:r>
                  <a:rPr lang="vi-VN" sz="3700" smtClean="0">
                    <a:solidFill>
                      <a:schemeClr val="bg1"/>
                    </a:solidFill>
                    <a:latin typeface="Arial" panose="020B0604020202020204" pitchFamily="34" charset="0"/>
                    <a:cs typeface="Arial" panose="020B0604020202020204" pitchFamily="34" charset="0"/>
                  </a:rPr>
                  <a:t>Gọi </a:t>
                </a:r>
                <a14:m>
                  <m:oMath xmlns:m="http://schemas.openxmlformats.org/officeDocument/2006/math">
                    <m:r>
                      <a:rPr lang="vi-VN" sz="3700" i="1" smtClean="0">
                        <a:solidFill>
                          <a:schemeClr val="bg1"/>
                        </a:solidFill>
                        <a:latin typeface="Cambria Math" panose="02040503050406030204" pitchFamily="18" charset="0"/>
                      </a:rPr>
                      <m:t>𝑥</m:t>
                    </m:r>
                  </m:oMath>
                </a14:m>
                <a:r>
                  <a:rPr lang="vi-VN" sz="3700">
                    <a:solidFill>
                      <a:schemeClr val="bg1"/>
                    </a:solidFill>
                    <a:latin typeface="Arial" panose="020B0604020202020204" pitchFamily="34" charset="0"/>
                    <a:cs typeface="Arial" panose="020B0604020202020204" pitchFamily="34" charset="0"/>
                  </a:rPr>
                  <a:t> là số viên bị màu đỏ. Khi đó số viên bi màu vàng là </a:t>
                </a:r>
                <a14:m>
                  <m:oMath xmlns:m="http://schemas.openxmlformats.org/officeDocument/2006/math">
                    <m:r>
                      <a:rPr lang="vi-VN" sz="3700" i="1" smtClean="0">
                        <a:solidFill>
                          <a:schemeClr val="bg1"/>
                        </a:solidFill>
                        <a:latin typeface="Cambria Math" panose="02040503050406030204" pitchFamily="18" charset="0"/>
                      </a:rPr>
                      <m:t>2</m:t>
                    </m:r>
                    <m:r>
                      <a:rPr lang="vi-VN" sz="3700" i="1" smtClean="0">
                        <a:solidFill>
                          <a:schemeClr val="bg1"/>
                        </a:solidFill>
                        <a:latin typeface="Cambria Math" panose="02040503050406030204" pitchFamily="18" charset="0"/>
                      </a:rPr>
                      <m:t>𝑥</m:t>
                    </m:r>
                  </m:oMath>
                </a14:m>
                <a:r>
                  <a:rPr lang="vi-VN" sz="3700">
                    <a:solidFill>
                      <a:schemeClr val="bg1"/>
                    </a:solidFill>
                    <a:latin typeface="Arial" panose="020B0604020202020204" pitchFamily="34" charset="0"/>
                    <a:cs typeface="Arial" panose="020B0604020202020204" pitchFamily="34" charset="0"/>
                  </a:rPr>
                  <a:t>.</a:t>
                </a:r>
              </a:p>
              <a:p>
                <a:pPr algn="just">
                  <a:lnSpc>
                    <a:spcPct val="150000"/>
                  </a:lnSpc>
                  <a:spcAft>
                    <a:spcPts val="500"/>
                  </a:spcAft>
                </a:pPr>
                <a:r>
                  <a:rPr lang="vi-VN" sz="3700">
                    <a:solidFill>
                      <a:schemeClr val="bg1"/>
                    </a:solidFill>
                    <a:latin typeface="Arial" panose="020B0604020202020204" pitchFamily="34" charset="0"/>
                    <a:cs typeface="Arial" panose="020B0604020202020204" pitchFamily="34" charset="0"/>
                  </a:rPr>
                  <a:t>Theo đề bài, ta có </a:t>
                </a:r>
                <a14:m>
                  <m:oMath xmlns:m="http://schemas.openxmlformats.org/officeDocument/2006/math">
                    <m:r>
                      <a:rPr lang="vi-VN" sz="3700" i="1" smtClean="0">
                        <a:solidFill>
                          <a:schemeClr val="bg1"/>
                        </a:solidFill>
                        <a:latin typeface="Cambria Math" panose="02040503050406030204" pitchFamily="18" charset="0"/>
                      </a:rPr>
                      <m:t>𝑥</m:t>
                    </m:r>
                    <m:r>
                      <a:rPr lang="vi-VN" sz="3700" i="1" smtClean="0">
                        <a:solidFill>
                          <a:schemeClr val="bg1"/>
                        </a:solidFill>
                        <a:latin typeface="Cambria Math" panose="02040503050406030204" pitchFamily="18" charset="0"/>
                      </a:rPr>
                      <m:t>+2</m:t>
                    </m:r>
                    <m:r>
                      <a:rPr lang="vi-VN" sz="3700" i="1" smtClean="0">
                        <a:solidFill>
                          <a:schemeClr val="bg1"/>
                        </a:solidFill>
                        <a:latin typeface="Cambria Math" panose="02040503050406030204" pitchFamily="18" charset="0"/>
                      </a:rPr>
                      <m:t>𝑥</m:t>
                    </m:r>
                    <m:r>
                      <a:rPr lang="vi-VN" sz="3700" i="1" smtClean="0">
                        <a:solidFill>
                          <a:schemeClr val="bg1"/>
                        </a:solidFill>
                        <a:latin typeface="Cambria Math" panose="02040503050406030204" pitchFamily="18" charset="0"/>
                      </a:rPr>
                      <m:t>=18</m:t>
                    </m:r>
                  </m:oMath>
                </a14:m>
                <a:r>
                  <a:rPr lang="vi-VN" sz="3700">
                    <a:solidFill>
                      <a:schemeClr val="bg1"/>
                    </a:solidFill>
                    <a:latin typeface="Arial" panose="020B0604020202020204" pitchFamily="34" charset="0"/>
                    <a:cs typeface="Arial" panose="020B0604020202020204" pitchFamily="34" charset="0"/>
                  </a:rPr>
                  <a:t>, hay </a:t>
                </a:r>
                <a14:m>
                  <m:oMath xmlns:m="http://schemas.openxmlformats.org/officeDocument/2006/math">
                    <m:r>
                      <a:rPr lang="vi-VN" sz="3700" i="1" smtClean="0">
                        <a:solidFill>
                          <a:schemeClr val="bg1"/>
                        </a:solidFill>
                        <a:latin typeface="Cambria Math" panose="02040503050406030204" pitchFamily="18" charset="0"/>
                      </a:rPr>
                      <m:t>3</m:t>
                    </m:r>
                    <m:r>
                      <a:rPr lang="vi-VN" sz="3700" i="1" smtClean="0">
                        <a:solidFill>
                          <a:schemeClr val="bg1"/>
                        </a:solidFill>
                        <a:latin typeface="Cambria Math" panose="02040503050406030204" pitchFamily="18" charset="0"/>
                      </a:rPr>
                      <m:t>𝑥</m:t>
                    </m:r>
                    <m:r>
                      <a:rPr lang="vi-VN" sz="3700" i="1" smtClean="0">
                        <a:solidFill>
                          <a:schemeClr val="bg1"/>
                        </a:solidFill>
                        <a:latin typeface="Cambria Math" panose="02040503050406030204" pitchFamily="18" charset="0"/>
                      </a:rPr>
                      <m:t>=18</m:t>
                    </m:r>
                  </m:oMath>
                </a14:m>
                <a:r>
                  <a:rPr lang="vi-VN" sz="3700">
                    <a:solidFill>
                      <a:schemeClr val="bg1"/>
                    </a:solidFill>
                    <a:latin typeface="Arial" panose="020B0604020202020204" pitchFamily="34" charset="0"/>
                    <a:cs typeface="Arial" panose="020B0604020202020204" pitchFamily="34" charset="0"/>
                  </a:rPr>
                  <a:t>, tức là </a:t>
                </a:r>
                <a14:m>
                  <m:oMath xmlns:m="http://schemas.openxmlformats.org/officeDocument/2006/math">
                    <m:r>
                      <a:rPr lang="vi-VN" sz="3700" i="1" smtClean="0">
                        <a:solidFill>
                          <a:schemeClr val="bg1"/>
                        </a:solidFill>
                        <a:latin typeface="Cambria Math" panose="02040503050406030204" pitchFamily="18" charset="0"/>
                      </a:rPr>
                      <m:t>𝑥</m:t>
                    </m:r>
                    <m:r>
                      <a:rPr lang="vi-VN" sz="3700" i="1" smtClean="0">
                        <a:solidFill>
                          <a:schemeClr val="bg1"/>
                        </a:solidFill>
                        <a:latin typeface="Cambria Math" panose="02040503050406030204" pitchFamily="18" charset="0"/>
                      </a:rPr>
                      <m:t>=6</m:t>
                    </m:r>
                  </m:oMath>
                </a14:m>
                <a:r>
                  <a:rPr lang="vi-VN" sz="3700">
                    <a:solidFill>
                      <a:schemeClr val="bg1"/>
                    </a:solidFill>
                    <a:latin typeface="Arial" panose="020B0604020202020204" pitchFamily="34" charset="0"/>
                    <a:cs typeface="Arial" panose="020B0604020202020204" pitchFamily="34" charset="0"/>
                  </a:rPr>
                  <a:t>.</a:t>
                </a:r>
              </a:p>
              <a:p>
                <a:pPr algn="just">
                  <a:lnSpc>
                    <a:spcPct val="150000"/>
                  </a:lnSpc>
                  <a:spcAft>
                    <a:spcPts val="500"/>
                  </a:spcAft>
                </a:pPr>
                <a:r>
                  <a:rPr lang="vi-VN" sz="3700">
                    <a:solidFill>
                      <a:schemeClr val="bg1"/>
                    </a:solidFill>
                    <a:latin typeface="Arial" panose="020B0604020202020204" pitchFamily="34" charset="0"/>
                    <a:cs typeface="Arial" panose="020B0604020202020204" pitchFamily="34" charset="0"/>
                  </a:rPr>
                  <a:t>Do đó, số viên bi màu vàng là </a:t>
                </a:r>
                <a14:m>
                  <m:oMath xmlns:m="http://schemas.openxmlformats.org/officeDocument/2006/math">
                    <m:r>
                      <a:rPr lang="vi-VN" sz="3700" i="1" smtClean="0">
                        <a:solidFill>
                          <a:schemeClr val="bg1"/>
                        </a:solidFill>
                        <a:latin typeface="Cambria Math" panose="02040503050406030204" pitchFamily="18" charset="0"/>
                      </a:rPr>
                      <m:t>12</m:t>
                    </m:r>
                  </m:oMath>
                </a14:m>
                <a:r>
                  <a:rPr lang="vi-VN" sz="3700">
                    <a:solidFill>
                      <a:schemeClr val="bg1"/>
                    </a:solidFill>
                    <a:latin typeface="Arial" panose="020B0604020202020204" pitchFamily="34" charset="0"/>
                    <a:cs typeface="Arial" panose="020B0604020202020204" pitchFamily="34" charset="0"/>
                  </a:rPr>
                  <a:t>.</a:t>
                </a:r>
              </a:p>
              <a:p>
                <a:pPr algn="just">
                  <a:lnSpc>
                    <a:spcPct val="150000"/>
                  </a:lnSpc>
                  <a:spcAft>
                    <a:spcPts val="500"/>
                  </a:spcAft>
                </a:pPr>
                <a:r>
                  <a:rPr lang="vi-VN" sz="3700">
                    <a:solidFill>
                      <a:schemeClr val="bg1"/>
                    </a:solidFill>
                    <a:latin typeface="Arial" panose="020B0604020202020204" pitchFamily="34" charset="0"/>
                    <a:cs typeface="Arial" panose="020B0604020202020204" pitchFamily="34" charset="0"/>
                  </a:rPr>
                  <a:t>Do Bình lấy ngẫu nhiên một viên bi từ hộp có 18 viên nên có 18 kết quả có thể và các kết quả đó là đồng khả năng.</a:t>
                </a:r>
              </a:p>
              <a:p>
                <a:pPr algn="just">
                  <a:lnSpc>
                    <a:spcPct val="150000"/>
                  </a:lnSpc>
                  <a:spcAft>
                    <a:spcPts val="500"/>
                  </a:spcAft>
                </a:pPr>
                <a:r>
                  <a:rPr lang="vi-VN" sz="3700">
                    <a:solidFill>
                      <a:schemeClr val="bg1"/>
                    </a:solidFill>
                    <a:latin typeface="Arial" panose="020B0604020202020204" pitchFamily="34" charset="0"/>
                    <a:cs typeface="Arial" panose="020B0604020202020204" pitchFamily="34" charset="0"/>
                  </a:rPr>
                  <a:t>Vậy xác suất để Bình lấy được viên bi màu </a:t>
                </a:r>
                <a:r>
                  <a:rPr lang="vi-VN" sz="3700">
                    <a:solidFill>
                      <a:schemeClr val="bg1"/>
                    </a:solidFill>
                    <a:latin typeface="Arial" panose="020B0604020202020204" pitchFamily="34" charset="0"/>
                    <a:cs typeface="Arial" panose="020B0604020202020204" pitchFamily="34" charset="0"/>
                  </a:rPr>
                  <a:t>vàng </a:t>
                </a:r>
                <a:r>
                  <a:rPr lang="vi-VN" sz="3700" smtClean="0">
                    <a:solidFill>
                      <a:schemeClr val="bg1"/>
                    </a:solidFill>
                    <a:latin typeface="Arial" panose="020B0604020202020204" pitchFamily="34" charset="0"/>
                    <a:cs typeface="Arial" panose="020B0604020202020204" pitchFamily="34" charset="0"/>
                  </a:rPr>
                  <a:t>là</a:t>
                </a:r>
                <a:r>
                  <a:rPr lang="en-US" sz="3700" smtClean="0">
                    <a:solidFill>
                      <a:schemeClr val="bg1"/>
                    </a:solidFill>
                    <a:latin typeface="Arial" panose="020B0604020202020204" pitchFamily="34" charset="0"/>
                    <a:cs typeface="Arial" panose="020B0604020202020204" pitchFamily="34" charset="0"/>
                  </a:rPr>
                  <a:t>  </a:t>
                </a:r>
                <a14:m>
                  <m:oMath xmlns:m="http://schemas.openxmlformats.org/officeDocument/2006/math">
                    <m:f>
                      <m:fPr>
                        <m:ctrlPr>
                          <a:rPr lang="en-US" sz="3700" i="1" smtClean="0">
                            <a:solidFill>
                              <a:schemeClr val="bg1"/>
                            </a:solidFill>
                            <a:latin typeface="Cambria Math" panose="02040503050406030204" pitchFamily="18" charset="0"/>
                          </a:rPr>
                        </m:ctrlPr>
                      </m:fPr>
                      <m:num>
                        <m:r>
                          <a:rPr lang="en-US" sz="3700" b="0" i="1" smtClean="0">
                            <a:solidFill>
                              <a:schemeClr val="bg1"/>
                            </a:solidFill>
                            <a:latin typeface="Cambria Math" panose="02040503050406030204" pitchFamily="18" charset="0"/>
                          </a:rPr>
                          <m:t>12</m:t>
                        </m:r>
                      </m:num>
                      <m:den>
                        <m:r>
                          <a:rPr lang="en-US" sz="3700" b="0" i="1" smtClean="0">
                            <a:solidFill>
                              <a:schemeClr val="bg1"/>
                            </a:solidFill>
                            <a:latin typeface="Cambria Math" panose="02040503050406030204" pitchFamily="18" charset="0"/>
                          </a:rPr>
                          <m:t>18</m:t>
                        </m:r>
                      </m:den>
                    </m:f>
                    <m:r>
                      <a:rPr lang="en-US" sz="3700" b="0" i="1" smtClean="0">
                        <a:solidFill>
                          <a:schemeClr val="bg1"/>
                        </a:solidFill>
                        <a:latin typeface="Cambria Math" panose="02040503050406030204" pitchFamily="18" charset="0"/>
                      </a:rPr>
                      <m:t>=</m:t>
                    </m:r>
                    <m:f>
                      <m:fPr>
                        <m:ctrlPr>
                          <a:rPr lang="en-US" sz="3700" b="0" i="1" smtClean="0">
                            <a:solidFill>
                              <a:schemeClr val="bg1"/>
                            </a:solidFill>
                            <a:latin typeface="Cambria Math" panose="02040503050406030204" pitchFamily="18" charset="0"/>
                          </a:rPr>
                        </m:ctrlPr>
                      </m:fPr>
                      <m:num>
                        <m:r>
                          <a:rPr lang="en-US" sz="3700" b="0" i="1" smtClean="0">
                            <a:solidFill>
                              <a:schemeClr val="bg1"/>
                            </a:solidFill>
                            <a:latin typeface="Cambria Math" panose="02040503050406030204" pitchFamily="18" charset="0"/>
                          </a:rPr>
                          <m:t>2</m:t>
                        </m:r>
                      </m:num>
                      <m:den>
                        <m:r>
                          <a:rPr lang="en-US" sz="3700" b="0" i="1" smtClean="0">
                            <a:solidFill>
                              <a:schemeClr val="bg1"/>
                            </a:solidFill>
                            <a:latin typeface="Cambria Math" panose="02040503050406030204" pitchFamily="18" charset="0"/>
                          </a:rPr>
                          <m:t>3</m:t>
                        </m:r>
                      </m:den>
                    </m:f>
                    <m:r>
                      <a:rPr lang="en-US" sz="3700" b="0" i="1" smtClean="0">
                        <a:solidFill>
                          <a:schemeClr val="bg1"/>
                        </a:solidFill>
                        <a:latin typeface="Cambria Math" panose="02040503050406030204" pitchFamily="18" charset="0"/>
                      </a:rPr>
                      <m:t>.</m:t>
                    </m:r>
                  </m:oMath>
                </a14:m>
                <a:endParaRPr lang="en-US" sz="3700">
                  <a:solidFill>
                    <a:schemeClr val="bg1"/>
                  </a:solidFill>
                  <a:latin typeface="Arial" panose="020B0604020202020204" pitchFamily="34" charset="0"/>
                  <a:cs typeface="Arial" panose="020B0604020202020204" pitchFamily="34" charset="0"/>
                </a:endParaRPr>
              </a:p>
            </p:txBody>
          </p:sp>
        </mc:Choice>
        <mc:Fallback>
          <p:sp>
            <p:nvSpPr>
              <p:cNvPr id="23" name="Rectangle 22"/>
              <p:cNvSpPr>
                <a:spLocks noRot="1" noChangeAspect="1" noMove="1" noResize="1" noEditPoints="1" noAdjustHandles="1" noChangeArrowheads="1" noChangeShapeType="1" noTextEdit="1"/>
              </p:cNvSpPr>
              <p:nvPr/>
            </p:nvSpPr>
            <p:spPr>
              <a:xfrm>
                <a:off x="457200" y="4288603"/>
                <a:ext cx="17221200" cy="5731697"/>
              </a:xfrm>
              <a:prstGeom prst="rect">
                <a:avLst/>
              </a:prstGeom>
              <a:blipFill>
                <a:blip r:embed="rId2"/>
                <a:stretch>
                  <a:fillRect l="-1097" r="-1097" b="-851"/>
                </a:stretch>
              </a:blipFill>
            </p:spPr>
            <p:txBody>
              <a:bodyPr/>
              <a:lstStyle/>
              <a:p>
                <a:r>
                  <a:rPr lang="en-US">
                    <a:noFill/>
                  </a:rPr>
                  <a:t> </a:t>
                </a:r>
              </a:p>
            </p:txBody>
          </p:sp>
        </mc:Fallback>
      </mc:AlternateContent>
      <p:grpSp>
        <p:nvGrpSpPr>
          <p:cNvPr id="10" name="Group 10"/>
          <p:cNvGrpSpPr/>
          <p:nvPr/>
        </p:nvGrpSpPr>
        <p:grpSpPr>
          <a:xfrm>
            <a:off x="10591800" y="-342900"/>
            <a:ext cx="9107349" cy="704475"/>
            <a:chOff x="0" y="0"/>
            <a:chExt cx="5253877" cy="406400"/>
          </a:xfrm>
        </p:grpSpPr>
        <p:sp>
          <p:nvSpPr>
            <p:cNvPr id="11" name="Freeform 11"/>
            <p:cNvSpPr/>
            <p:nvPr/>
          </p:nvSpPr>
          <p:spPr>
            <a:xfrm>
              <a:off x="0" y="0"/>
              <a:ext cx="5253877" cy="406400"/>
            </a:xfrm>
            <a:custGeom>
              <a:avLst/>
              <a:gdLst/>
              <a:ahLst/>
              <a:cxnLst/>
              <a:rect l="l" t="t" r="r" b="b"/>
              <a:pathLst>
                <a:path w="5253877" h="406400">
                  <a:moveTo>
                    <a:pt x="5050677" y="0"/>
                  </a:moveTo>
                  <a:cubicBezTo>
                    <a:pt x="5162901" y="0"/>
                    <a:pt x="5253877" y="90976"/>
                    <a:pt x="5253877" y="203200"/>
                  </a:cubicBezTo>
                  <a:cubicBezTo>
                    <a:pt x="5253877" y="315424"/>
                    <a:pt x="5162901" y="406400"/>
                    <a:pt x="5050677" y="406400"/>
                  </a:cubicBezTo>
                  <a:lnTo>
                    <a:pt x="203200" y="406400"/>
                  </a:lnTo>
                  <a:cubicBezTo>
                    <a:pt x="90976" y="406400"/>
                    <a:pt x="0" y="315424"/>
                    <a:pt x="0" y="203200"/>
                  </a:cubicBezTo>
                  <a:cubicBezTo>
                    <a:pt x="0" y="90976"/>
                    <a:pt x="90976" y="0"/>
                    <a:pt x="203200" y="0"/>
                  </a:cubicBezTo>
                  <a:close/>
                </a:path>
              </a:pathLst>
            </a:custGeom>
            <a:solidFill>
              <a:srgbClr val="F26D9E"/>
            </a:solidFill>
            <a:ln cap="sq">
              <a:noFill/>
              <a:prstDash val="solid"/>
              <a:miter/>
            </a:ln>
          </p:spPr>
        </p:sp>
        <p:sp>
          <p:nvSpPr>
            <p:cNvPr id="12" name="TextBox 12"/>
            <p:cNvSpPr txBox="1"/>
            <p:nvPr/>
          </p:nvSpPr>
          <p:spPr>
            <a:xfrm>
              <a:off x="0" y="-38100"/>
              <a:ext cx="5253877" cy="444500"/>
            </a:xfrm>
            <a:prstGeom prst="rect">
              <a:avLst/>
            </a:prstGeom>
          </p:spPr>
          <p:txBody>
            <a:bodyPr lIns="50800" tIns="50800" rIns="50800" bIns="50800" rtlCol="0" anchor="ctr"/>
            <a:lstStyle/>
            <a:p>
              <a:pPr algn="ctr">
                <a:lnSpc>
                  <a:spcPts val="2659"/>
                </a:lnSpc>
                <a:spcBef>
                  <a:spcPct val="0"/>
                </a:spcBef>
              </a:pPr>
              <a:endParaRPr/>
            </a:p>
          </p:txBody>
        </p:sp>
      </p:grpSp>
      <p:sp>
        <p:nvSpPr>
          <p:cNvPr id="21" name="TextBox 20"/>
          <p:cNvSpPr txBox="1"/>
          <p:nvPr/>
        </p:nvSpPr>
        <p:spPr>
          <a:xfrm>
            <a:off x="457200" y="460869"/>
            <a:ext cx="17221200" cy="2549031"/>
          </a:xfrm>
          <a:prstGeom prst="rect">
            <a:avLst/>
          </a:prstGeom>
          <a:noFill/>
        </p:spPr>
        <p:txBody>
          <a:bodyPr wrap="square" rtlCol="0">
            <a:spAutoFit/>
          </a:bodyPr>
          <a:lstStyle/>
          <a:p>
            <a:pPr algn="just">
              <a:lnSpc>
                <a:spcPct val="150000"/>
              </a:lnSpc>
              <a:buClr>
                <a:srgbClr val="2D1549"/>
              </a:buClr>
              <a:buSzPts val="1100"/>
              <a:buFont typeface="Arial"/>
              <a:buNone/>
              <a:defRPr/>
            </a:pPr>
            <a:r>
              <a:rPr lang="en-US" sz="3700" b="1" kern="0">
                <a:solidFill>
                  <a:srgbClr val="FFFFFF"/>
                </a:solidFill>
                <a:highlight>
                  <a:srgbClr val="CE4D8E"/>
                </a:highlight>
                <a:latin typeface="Arial" panose="020B0604020202020204" pitchFamily="34" charset="0"/>
                <a:cs typeface="Arial" panose="020B0604020202020204" pitchFamily="34" charset="0"/>
                <a:sym typeface="Poppins SemiBold"/>
              </a:rPr>
              <a:t>Ví </a:t>
            </a:r>
            <a:r>
              <a:rPr lang="en-US" sz="3700" b="1" kern="0">
                <a:solidFill>
                  <a:srgbClr val="FFFFFF"/>
                </a:solidFill>
                <a:highlight>
                  <a:srgbClr val="CE4D8E"/>
                </a:highlight>
                <a:latin typeface="Arial" panose="020B0604020202020204" pitchFamily="34" charset="0"/>
                <a:cs typeface="Arial" panose="020B0604020202020204" pitchFamily="34" charset="0"/>
                <a:sym typeface="Poppins SemiBold"/>
              </a:rPr>
              <a:t>dụ </a:t>
            </a:r>
            <a:r>
              <a:rPr lang="en-US" sz="3700" b="1" kern="0" smtClean="0">
                <a:solidFill>
                  <a:srgbClr val="FFFFFF"/>
                </a:solidFill>
                <a:highlight>
                  <a:srgbClr val="CE4D8E"/>
                </a:highlight>
                <a:latin typeface="Arial" panose="020B0604020202020204" pitchFamily="34" charset="0"/>
                <a:cs typeface="Arial" panose="020B0604020202020204" pitchFamily="34" charset="0"/>
                <a:sym typeface="Poppins SemiBold"/>
              </a:rPr>
              <a:t>2:</a:t>
            </a:r>
            <a:r>
              <a:rPr lang="en-US" sz="3700" smtClean="0">
                <a:solidFill>
                  <a:srgbClr val="000000"/>
                </a:solidFill>
                <a:latin typeface="Arial" panose="020B0604020202020204" pitchFamily="34" charset="0"/>
                <a:cs typeface="Arial" panose="020B0604020202020204" pitchFamily="34" charset="0"/>
                <a:sym typeface="Arial"/>
              </a:rPr>
              <a:t> </a:t>
            </a:r>
            <a:r>
              <a:rPr lang="vi-VN" sz="3700">
                <a:solidFill>
                  <a:schemeClr val="bg1"/>
                </a:solidFill>
                <a:latin typeface="Arial" panose="020B0604020202020204" pitchFamily="34" charset="0"/>
                <a:cs typeface="Arial" panose="020B0604020202020204" pitchFamily="34" charset="0"/>
                <a:sym typeface="Arial"/>
              </a:rPr>
              <a:t>Một hộp đựng 18 viên bi cùng khối lượng và kích thước, với hai màu đỏ và vàng, trong đó số viên bi màu vàng gấp đôi số viên bi màu đỏ. Bình lấy ngẫu nhiên một viên bi từ trong hộp. Tính xác suất để Bình lấy được viên bi màu </a:t>
            </a:r>
            <a:r>
              <a:rPr lang="vi-VN" sz="3700">
                <a:solidFill>
                  <a:schemeClr val="bg1"/>
                </a:solidFill>
                <a:latin typeface="Arial" panose="020B0604020202020204" pitchFamily="34" charset="0"/>
                <a:cs typeface="Arial" panose="020B0604020202020204" pitchFamily="34" charset="0"/>
                <a:sym typeface="Arial"/>
              </a:rPr>
              <a:t>vàng</a:t>
            </a:r>
            <a:r>
              <a:rPr lang="vi-VN" sz="3700" smtClean="0">
                <a:solidFill>
                  <a:schemeClr val="bg1"/>
                </a:solidFill>
                <a:latin typeface="Arial" panose="020B0604020202020204" pitchFamily="34" charset="0"/>
                <a:cs typeface="Arial" panose="020B0604020202020204" pitchFamily="34" charset="0"/>
                <a:sym typeface="Arial"/>
              </a:rPr>
              <a:t>.</a:t>
            </a:r>
            <a:endParaRPr lang="vi-VN" sz="3700">
              <a:solidFill>
                <a:schemeClr val="bg1"/>
              </a:solidFill>
              <a:latin typeface="Arial" panose="020B0604020202020204" pitchFamily="34" charset="0"/>
              <a:cs typeface="Arial" panose="020B0604020202020204" pitchFamily="34" charset="0"/>
              <a:sym typeface="Arial"/>
            </a:endParaRPr>
          </a:p>
        </p:txBody>
      </p:sp>
      <p:sp>
        <p:nvSpPr>
          <p:cNvPr id="22" name="Rectangle 21"/>
          <p:cNvSpPr/>
          <p:nvPr/>
        </p:nvSpPr>
        <p:spPr>
          <a:xfrm>
            <a:off x="8516206" y="3331087"/>
            <a:ext cx="1103187" cy="677108"/>
          </a:xfrm>
          <a:prstGeom prst="rect">
            <a:avLst/>
          </a:prstGeom>
        </p:spPr>
        <p:txBody>
          <a:bodyPr wrap="none">
            <a:spAutoFit/>
          </a:bodyPr>
          <a:lstStyle/>
          <a:p>
            <a:pPr algn="ctr" defTabSz="1828800">
              <a:defRPr/>
            </a:pPr>
            <a:r>
              <a:rPr lang="en-US" sz="3700" b="1" i="1" u="sng">
                <a:solidFill>
                  <a:srgbClr val="FFFFB7"/>
                </a:solidFill>
                <a:latin typeface="Arial" panose="020B0604020202020204" pitchFamily="34" charset="0"/>
                <a:cs typeface="Arial"/>
                <a:sym typeface="Arial"/>
              </a:rPr>
              <a:t>Giải</a:t>
            </a:r>
            <a:endParaRPr lang="en-US" sz="3700" b="1" i="1" u="sng" dirty="0">
              <a:solidFill>
                <a:srgbClr val="FFFFB7"/>
              </a:solidFill>
              <a:latin typeface="Calibri"/>
              <a:cs typeface="Arial"/>
              <a:sym typeface="Arial"/>
            </a:endParaRPr>
          </a:p>
        </p:txBody>
      </p:sp>
      <p:pic>
        <p:nvPicPr>
          <p:cNvPr id="24" name="Picture 23"/>
          <p:cNvPicPr>
            <a:picLocks noChangeAspect="1"/>
          </p:cNvPicPr>
          <p:nvPr/>
        </p:nvPicPr>
        <p:blipFill>
          <a:blip r:embed="rId3"/>
          <a:stretch>
            <a:fillRect/>
          </a:stretch>
        </p:blipFill>
        <p:spPr>
          <a:xfrm rot="16537867">
            <a:off x="16116991" y="3951526"/>
            <a:ext cx="2334970" cy="23471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Effect transition="in" filter="fade">
                                      <p:cBhvr>
                                        <p:cTn id="19" dur="500"/>
                                        <p:tgtEl>
                                          <p:spTgt spid="2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3">
                                            <p:txEl>
                                              <p:pRg st="1" end="1"/>
                                            </p:txEl>
                                          </p:spTgt>
                                        </p:tgtEl>
                                        <p:attrNameLst>
                                          <p:attrName>style.visibility</p:attrName>
                                        </p:attrNameLst>
                                      </p:cBhvr>
                                      <p:to>
                                        <p:strVal val="visible"/>
                                      </p:to>
                                    </p:set>
                                    <p:animEffect transition="in" filter="wipe(down)">
                                      <p:cBhvr>
                                        <p:cTn id="24" dur="500"/>
                                        <p:tgtEl>
                                          <p:spTgt spid="2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3">
                                            <p:txEl>
                                              <p:pRg st="2" end="2"/>
                                            </p:txEl>
                                          </p:spTgt>
                                        </p:tgtEl>
                                        <p:attrNameLst>
                                          <p:attrName>style.visibility</p:attrName>
                                        </p:attrNameLst>
                                      </p:cBhvr>
                                      <p:to>
                                        <p:strVal val="visible"/>
                                      </p:to>
                                    </p:set>
                                    <p:animEffect transition="in" filter="wipe(left)">
                                      <p:cBhvr>
                                        <p:cTn id="29" dur="500"/>
                                        <p:tgtEl>
                                          <p:spTgt spid="2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3">
                                            <p:txEl>
                                              <p:pRg st="3" end="3"/>
                                            </p:txEl>
                                          </p:spTgt>
                                        </p:tgtEl>
                                        <p:attrNameLst>
                                          <p:attrName>style.visibility</p:attrName>
                                        </p:attrNameLst>
                                      </p:cBhvr>
                                      <p:to>
                                        <p:strVal val="visible"/>
                                      </p:to>
                                    </p:set>
                                    <p:animEffect transition="in" filter="randombar(horizontal)">
                                      <p:cBhvr>
                                        <p:cTn id="34" dur="500"/>
                                        <p:tgtEl>
                                          <p:spTgt spid="2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wipe(down)">
                                      <p:cBhvr>
                                        <p:cTn id="39"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2129</Words>
  <Application>Microsoft Office PowerPoint</Application>
  <PresentationFormat>Custom</PresentationFormat>
  <Paragraphs>176</Paragraphs>
  <Slides>29</Slides>
  <Notes>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29</vt:i4>
      </vt:variant>
    </vt:vector>
  </HeadingPairs>
  <TitlesOfParts>
    <vt:vector size="42" baseType="lpstr">
      <vt:lpstr>Maven Pro ExtraBold</vt:lpstr>
      <vt:lpstr>Dotum</vt:lpstr>
      <vt:lpstr>Arial</vt:lpstr>
      <vt:lpstr>Cambria Math</vt:lpstr>
      <vt:lpstr>Wingdings</vt:lpstr>
      <vt:lpstr>Open Sans</vt:lpstr>
      <vt:lpstr>Maven Pro</vt:lpstr>
      <vt:lpstr>Calibri</vt:lpstr>
      <vt:lpstr>Calibri Light</vt:lpstr>
      <vt:lpstr>Poppins SemiBold</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Pink Illustrated Thesis Defense Presentation</dc:title>
  <cp:lastModifiedBy>Admin</cp:lastModifiedBy>
  <cp:revision>21</cp:revision>
  <dcterms:created xsi:type="dcterms:W3CDTF">2006-08-16T00:00:00Z</dcterms:created>
  <dcterms:modified xsi:type="dcterms:W3CDTF">2023-12-04T09:39:18Z</dcterms:modified>
  <dc:identifier>DAF1cXbLxHE</dc:identifier>
</cp:coreProperties>
</file>