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71" r:id="rId2"/>
    <p:sldId id="256" r:id="rId3"/>
    <p:sldId id="389" r:id="rId4"/>
    <p:sldId id="531" r:id="rId5"/>
    <p:sldId id="436" r:id="rId6"/>
    <p:sldId id="446" r:id="rId7"/>
    <p:sldId id="445" r:id="rId8"/>
    <p:sldId id="596" r:id="rId9"/>
    <p:sldId id="597" r:id="rId10"/>
    <p:sldId id="599" r:id="rId11"/>
    <p:sldId id="621" r:id="rId12"/>
    <p:sldId id="622" r:id="rId13"/>
    <p:sldId id="456" r:id="rId14"/>
    <p:sldId id="642" r:id="rId15"/>
    <p:sldId id="663" r:id="rId16"/>
    <p:sldId id="457" r:id="rId17"/>
    <p:sldId id="605" r:id="rId18"/>
    <p:sldId id="644" r:id="rId19"/>
    <p:sldId id="645" r:id="rId20"/>
    <p:sldId id="646" r:id="rId21"/>
    <p:sldId id="647" r:id="rId22"/>
    <p:sldId id="664" r:id="rId23"/>
    <p:sldId id="298" r:id="rId24"/>
    <p:sldId id="610" r:id="rId25"/>
    <p:sldId id="665"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492"/>
    <a:srgbClr val="DADDB1"/>
    <a:srgbClr val="D6C7AE"/>
    <a:srgbClr val="F5EA5A"/>
    <a:srgbClr val="30B2DF"/>
    <a:srgbClr val="CF4DCE"/>
    <a:srgbClr val="ECECEC"/>
    <a:srgbClr val="F273E6"/>
    <a:srgbClr val="FF8B13"/>
    <a:srgbClr val="FAD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68" d="100"/>
          <a:sy n="68" d="100"/>
        </p:scale>
        <p:origin x="740" y="-284"/>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s 2"/>
          <p:cNvSpPr/>
          <p:nvPr/>
        </p:nvSpPr>
        <p:spPr>
          <a:xfrm>
            <a:off x="6096635" y="7863205"/>
            <a:ext cx="1322705" cy="1513840"/>
          </a:xfrm>
          <a:prstGeom prst="rect">
            <a:avLst/>
          </a:prstGeom>
          <a:blipFill rotWithShape="1">
            <a:blip r:embed="rId4"/>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dirty="0"/>
              <a:t>1.</a:t>
            </a:r>
            <a:r>
              <a:rPr lang="en-US" sz="4000" dirty="0"/>
              <a:t> My dad first met my mum when he </a:t>
            </a:r>
            <a:r>
              <a:rPr lang="en-US" sz="4000" b="1" dirty="0"/>
              <a:t>(visit)</a:t>
            </a:r>
            <a:r>
              <a:rPr lang="en-US" sz="4000" dirty="0"/>
              <a:t> _____________ Hoi An Ancient Town.</a:t>
            </a:r>
          </a:p>
        </p:txBody>
      </p:sp>
      <p:sp>
        <p:nvSpPr>
          <p:cNvPr id="7" name="Text Box 6"/>
          <p:cNvSpPr txBox="1"/>
          <p:nvPr/>
        </p:nvSpPr>
        <p:spPr>
          <a:xfrm>
            <a:off x="540385" y="3254375"/>
            <a:ext cx="11453495" cy="1322070"/>
          </a:xfrm>
          <a:prstGeom prst="rect">
            <a:avLst/>
          </a:prstGeom>
          <a:solidFill>
            <a:srgbClr val="FF9EAA"/>
          </a:solidFill>
        </p:spPr>
        <p:txBody>
          <a:bodyPr wrap="square" rtlCol="0" anchor="t">
            <a:spAutoFit/>
          </a:bodyPr>
          <a:lstStyle/>
          <a:p>
            <a:pPr algn="just"/>
            <a:r>
              <a:rPr lang="en-US" sz="4000" b="1" dirty="0"/>
              <a:t>2.</a:t>
            </a:r>
            <a:r>
              <a:rPr lang="en-US" sz="4000" dirty="0"/>
              <a:t> Tom had a nightmare while he </a:t>
            </a:r>
            <a:r>
              <a:rPr lang="en-US" sz="4000" b="1" dirty="0"/>
              <a:t>(sleep)</a:t>
            </a:r>
            <a:r>
              <a:rPr lang="en-US" sz="4000" dirty="0"/>
              <a:t> ______________ in the camp by the old castle.</a:t>
            </a:r>
          </a:p>
        </p:txBody>
      </p:sp>
      <p:sp>
        <p:nvSpPr>
          <p:cNvPr id="9" name="Text Box 8"/>
          <p:cNvSpPr txBox="1"/>
          <p:nvPr/>
        </p:nvSpPr>
        <p:spPr>
          <a:xfrm>
            <a:off x="540385" y="4566920"/>
            <a:ext cx="11453495" cy="1322070"/>
          </a:xfrm>
          <a:prstGeom prst="rect">
            <a:avLst/>
          </a:prstGeom>
          <a:solidFill>
            <a:srgbClr val="FFD0D0"/>
          </a:solidFill>
        </p:spPr>
        <p:txBody>
          <a:bodyPr wrap="square" rtlCol="0" anchor="t">
            <a:spAutoFit/>
          </a:bodyPr>
          <a:lstStyle/>
          <a:p>
            <a:pPr algn="just"/>
            <a:r>
              <a:rPr lang="en-US" sz="4000" b="1" dirty="0"/>
              <a:t>3.</a:t>
            </a:r>
            <a:r>
              <a:rPr lang="en-US" sz="4000" dirty="0"/>
              <a:t> David hurt his foot while he </a:t>
            </a:r>
            <a:r>
              <a:rPr lang="en-US" sz="4000" b="1" dirty="0"/>
              <a:t>(go) </a:t>
            </a:r>
            <a:r>
              <a:rPr lang="en-US" sz="4000" dirty="0"/>
              <a:t>__________down the steps of the pagoda.</a:t>
            </a:r>
          </a:p>
        </p:txBody>
      </p:sp>
      <p:sp>
        <p:nvSpPr>
          <p:cNvPr id="23" name="Text Box 22"/>
          <p:cNvSpPr txBox="1"/>
          <p:nvPr/>
        </p:nvSpPr>
        <p:spPr>
          <a:xfrm>
            <a:off x="631190" y="2432684"/>
            <a:ext cx="2609215" cy="710565"/>
          </a:xfrm>
          <a:prstGeom prst="rect">
            <a:avLst/>
          </a:prstGeom>
          <a:noFill/>
        </p:spPr>
        <p:txBody>
          <a:bodyPr wrap="none" rtlCol="0" anchor="t">
            <a:noAutofit/>
          </a:bodyPr>
          <a:lstStyle/>
          <a:p>
            <a:r>
              <a:rPr lang="en-US" sz="4800" b="1" dirty="0">
                <a:ln>
                  <a:noFill/>
                </a:ln>
                <a:solidFill>
                  <a:srgbClr val="FF0000"/>
                </a:solidFill>
                <a:latin typeface="Calibri" panose="020F0502020204030204" pitchFamily="34" charset="0"/>
                <a:cs typeface="Calibri" panose="020F0502020204030204" pitchFamily="34" charset="0"/>
              </a:rPr>
              <a:t>was visiting</a:t>
            </a:r>
          </a:p>
        </p:txBody>
      </p:sp>
      <p:sp>
        <p:nvSpPr>
          <p:cNvPr id="5" name="Text Box 4"/>
          <p:cNvSpPr txBox="1"/>
          <p:nvPr/>
        </p:nvSpPr>
        <p:spPr>
          <a:xfrm>
            <a:off x="631190" y="370268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sleeping</a:t>
            </a:r>
          </a:p>
        </p:txBody>
      </p:sp>
      <p:sp>
        <p:nvSpPr>
          <p:cNvPr id="10" name="Text Box 9"/>
          <p:cNvSpPr txBox="1"/>
          <p:nvPr/>
        </p:nvSpPr>
        <p:spPr>
          <a:xfrm>
            <a:off x="8082033" y="4440312"/>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going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23" grpId="0"/>
      <p:bldP spid="23" grpId="1"/>
      <p:bldP spid="5" grpId="0"/>
      <p:bldP spid="5"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dirty="0"/>
              <a:t>4.</a:t>
            </a:r>
            <a:r>
              <a:rPr lang="en-US" sz="4000" dirty="0"/>
              <a:t> My brother was just sitting while I </a:t>
            </a:r>
            <a:r>
              <a:rPr lang="en-US" sz="4000" b="1" dirty="0"/>
              <a:t>(look) </a:t>
            </a:r>
            <a:r>
              <a:rPr lang="en-US" sz="4000" dirty="0"/>
              <a:t>____________ around the weaving workshop.</a:t>
            </a:r>
          </a:p>
        </p:txBody>
      </p:sp>
      <p:sp>
        <p:nvSpPr>
          <p:cNvPr id="7" name="Text Box 6"/>
          <p:cNvSpPr txBox="1"/>
          <p:nvPr/>
        </p:nvSpPr>
        <p:spPr>
          <a:xfrm>
            <a:off x="540385" y="3635375"/>
            <a:ext cx="11453495" cy="1938020"/>
          </a:xfrm>
          <a:prstGeom prst="rect">
            <a:avLst/>
          </a:prstGeom>
          <a:solidFill>
            <a:srgbClr val="FF9EAA"/>
          </a:solidFill>
        </p:spPr>
        <p:txBody>
          <a:bodyPr wrap="square" rtlCol="0" anchor="t">
            <a:spAutoFit/>
          </a:bodyPr>
          <a:lstStyle/>
          <a:p>
            <a:pPr algn="just"/>
            <a:r>
              <a:rPr lang="en-US" sz="4000" b="1" dirty="0"/>
              <a:t>5.</a:t>
            </a:r>
            <a:r>
              <a:rPr lang="en-US" sz="4000" dirty="0"/>
              <a:t> _____ you </a:t>
            </a:r>
            <a:r>
              <a:rPr lang="en-US" sz="4000" b="1" dirty="0"/>
              <a:t>(watch)</a:t>
            </a:r>
            <a:r>
              <a:rPr lang="en-US" sz="4000" dirty="0"/>
              <a:t> _________ TV at 9 p.m. last night? There was a very good </a:t>
            </a:r>
            <a:r>
              <a:rPr lang="en-US" sz="4000" dirty="0" err="1"/>
              <a:t>programme</a:t>
            </a:r>
            <a:r>
              <a:rPr lang="en-US" sz="4000" dirty="0"/>
              <a:t> on Duong Lam Ancient Village preservation.</a:t>
            </a:r>
          </a:p>
        </p:txBody>
      </p:sp>
      <p:sp>
        <p:nvSpPr>
          <p:cNvPr id="23" name="Text Box 22"/>
          <p:cNvSpPr txBox="1"/>
          <p:nvPr/>
        </p:nvSpPr>
        <p:spPr>
          <a:xfrm>
            <a:off x="1131570" y="3525520"/>
            <a:ext cx="1835150" cy="710565"/>
          </a:xfrm>
          <a:prstGeom prst="rect">
            <a:avLst/>
          </a:prstGeom>
          <a:noFill/>
        </p:spPr>
        <p:txBody>
          <a:bodyPr wrap="none" rtlCol="0" anchor="t">
            <a:noAutofit/>
          </a:bodyPr>
          <a:lstStyle/>
          <a:p>
            <a:r>
              <a:rPr lang="en-US" sz="4800" b="1" dirty="0">
                <a:ln>
                  <a:noFill/>
                </a:ln>
                <a:solidFill>
                  <a:srgbClr val="FF0000"/>
                </a:solidFill>
                <a:latin typeface="Calibri" panose="020F0502020204030204" pitchFamily="34" charset="0"/>
                <a:cs typeface="Calibri" panose="020F0502020204030204" pitchFamily="34" charset="0"/>
              </a:rPr>
              <a:t>Were</a:t>
            </a:r>
          </a:p>
        </p:txBody>
      </p:sp>
      <p:sp>
        <p:nvSpPr>
          <p:cNvPr id="5" name="Text Box 4"/>
          <p:cNvSpPr txBox="1"/>
          <p:nvPr/>
        </p:nvSpPr>
        <p:spPr>
          <a:xfrm>
            <a:off x="540385" y="2374900"/>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looking</a:t>
            </a:r>
          </a:p>
        </p:txBody>
      </p:sp>
      <p:sp>
        <p:nvSpPr>
          <p:cNvPr id="4" name="Text Box 3"/>
          <p:cNvSpPr txBox="1"/>
          <p:nvPr/>
        </p:nvSpPr>
        <p:spPr>
          <a:xfrm>
            <a:off x="5615940" y="3501567"/>
            <a:ext cx="1835150" cy="710565"/>
          </a:xfrm>
          <a:prstGeom prst="rect">
            <a:avLst/>
          </a:prstGeom>
          <a:noFill/>
        </p:spPr>
        <p:txBody>
          <a:bodyPr wrap="none" rtlCol="0" anchor="t">
            <a:noAutofit/>
          </a:bodyPr>
          <a:lstStyle/>
          <a:p>
            <a:r>
              <a:rPr lang="en-US" sz="4800" b="1" dirty="0">
                <a:ln>
                  <a:noFill/>
                </a:ln>
                <a:solidFill>
                  <a:srgbClr val="FF0000"/>
                </a:solidFill>
                <a:latin typeface="Calibri" panose="020F0502020204030204" pitchFamily="34" charset="0"/>
                <a:cs typeface="Calibri" panose="020F0502020204030204" pitchFamily="34" charset="0"/>
              </a:rPr>
              <a:t>watching</a:t>
            </a:r>
          </a:p>
        </p:txBody>
      </p:sp>
      <p:pic>
        <p:nvPicPr>
          <p:cNvPr id="2" name="Picture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65805" y="144208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23" grpId="0"/>
      <p:bldP spid="23" grpId="1"/>
      <p:bldP spid="5" grpId="0"/>
      <p:bldP spid="5"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537529" y="2607867"/>
            <a:ext cx="4911722" cy="2862322"/>
          </a:xfrm>
          <a:prstGeom prst="rect">
            <a:avLst/>
          </a:prstGeom>
          <a:solidFill>
            <a:srgbClr val="FEE3AF"/>
          </a:solidFill>
        </p:spPr>
        <p:txBody>
          <a:bodyPr wrap="square" rtlCol="0" anchor="t">
            <a:spAutoFit/>
          </a:bodyPr>
          <a:lstStyle/>
          <a:p>
            <a:r>
              <a:rPr lang="en-US" sz="3000" dirty="0"/>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5802152" y="1665398"/>
            <a:ext cx="6031865" cy="4747260"/>
          </a:xfrm>
          <a:prstGeom prst="rect">
            <a:avLst/>
          </a:prstGeom>
          <a:solidFill>
            <a:srgbClr val="FEE3AF"/>
          </a:solidFill>
        </p:spPr>
        <p:txBody>
          <a:bodyPr wrap="square" rtlCol="0" anchor="t">
            <a:noAutofit/>
          </a:bodyPr>
          <a:lstStyle/>
          <a:p>
            <a:pPr algn="just"/>
            <a:r>
              <a:rPr lang="en-US" sz="2800" dirty="0"/>
              <a:t>We also use the past continuous to </a:t>
            </a:r>
            <a:r>
              <a:rPr lang="en-US" sz="2800" dirty="0" err="1"/>
              <a:t>emphasise</a:t>
            </a:r>
            <a:r>
              <a:rPr lang="en-US" sz="2800" dirty="0"/>
              <a:t> how long an action took and how much time somebody spent doing it. We usually use adverb phrases that explain the length of time such as:</a:t>
            </a:r>
          </a:p>
          <a:p>
            <a:pPr algn="just">
              <a:lnSpc>
                <a:spcPct val="100000"/>
              </a:lnSpc>
              <a:spcBef>
                <a:spcPts val="1000"/>
              </a:spcBef>
              <a:spcAft>
                <a:spcPts val="0"/>
              </a:spcAft>
            </a:pPr>
            <a:r>
              <a:rPr lang="en-US" sz="2800" b="1" dirty="0"/>
              <a:t>all morning / week / year/ for hours / days / weeks / months / years</a:t>
            </a:r>
          </a:p>
          <a:p>
            <a:pPr algn="just">
              <a:lnSpc>
                <a:spcPct val="100000"/>
              </a:lnSpc>
              <a:spcBef>
                <a:spcPts val="1000"/>
              </a:spcBef>
              <a:spcAft>
                <a:spcPts val="0"/>
              </a:spcAft>
            </a:pPr>
            <a:r>
              <a:rPr lang="en-US" sz="2800" b="1" dirty="0">
                <a:solidFill>
                  <a:srgbClr val="FF0000"/>
                </a:solidFill>
              </a:rPr>
              <a:t>Example:</a:t>
            </a:r>
          </a:p>
          <a:p>
            <a:pPr algn="just"/>
            <a:r>
              <a:rPr lang="en-US" sz="2800" dirty="0"/>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345" y="1123950"/>
            <a:ext cx="3148330" cy="927735"/>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310198" y="3311525"/>
            <a:ext cx="11453495" cy="1076325"/>
          </a:xfrm>
          <a:prstGeom prst="rect">
            <a:avLst/>
          </a:prstGeom>
          <a:solidFill>
            <a:srgbClr val="F5FFC9"/>
          </a:solidFill>
        </p:spPr>
        <p:txBody>
          <a:bodyPr wrap="square" rtlCol="0" anchor="t">
            <a:spAutoFit/>
          </a:bodyPr>
          <a:lstStyle/>
          <a:p>
            <a:pPr algn="just"/>
            <a:r>
              <a:rPr lang="en-US" sz="3200" b="1" dirty="0"/>
              <a:t>1.</a:t>
            </a:r>
            <a:r>
              <a:rPr lang="en-US" sz="3200" dirty="0"/>
              <a:t> People ____________________ the monument for years because it had great value.</a:t>
            </a:r>
          </a:p>
        </p:txBody>
      </p:sp>
      <p:sp>
        <p:nvSpPr>
          <p:cNvPr id="29" name="Text Box 28"/>
          <p:cNvSpPr txBox="1"/>
          <p:nvPr/>
        </p:nvSpPr>
        <p:spPr>
          <a:xfrm>
            <a:off x="310198" y="4375150"/>
            <a:ext cx="11453495" cy="1076325"/>
          </a:xfrm>
          <a:prstGeom prst="rect">
            <a:avLst/>
          </a:prstGeom>
          <a:solidFill>
            <a:srgbClr val="B3E5BE"/>
          </a:solidFill>
        </p:spPr>
        <p:txBody>
          <a:bodyPr wrap="square" rtlCol="0" anchor="t">
            <a:spAutoFit/>
          </a:bodyPr>
          <a:lstStyle/>
          <a:p>
            <a:pPr algn="just"/>
            <a:r>
              <a:rPr lang="en-US" sz="3200" b="1" dirty="0"/>
              <a:t>2.</a:t>
            </a:r>
            <a:r>
              <a:rPr lang="en-US" sz="3200" dirty="0"/>
              <a:t> When I finished school, my family </a:t>
            </a:r>
            <a:r>
              <a:rPr lang="en-US" sz="3200" dirty="0">
                <a:sym typeface="+mn-ea"/>
              </a:rPr>
              <a:t>_____________________ </a:t>
            </a:r>
            <a:r>
              <a:rPr lang="en-US" sz="3200" dirty="0"/>
              <a:t>in the countryside.</a:t>
            </a:r>
          </a:p>
        </p:txBody>
      </p:sp>
      <p:sp>
        <p:nvSpPr>
          <p:cNvPr id="30" name="Text Box 29"/>
          <p:cNvSpPr txBox="1"/>
          <p:nvPr/>
        </p:nvSpPr>
        <p:spPr>
          <a:xfrm>
            <a:off x="310198" y="5452745"/>
            <a:ext cx="11453495" cy="1076325"/>
          </a:xfrm>
          <a:prstGeom prst="rect">
            <a:avLst/>
          </a:prstGeom>
          <a:solidFill>
            <a:srgbClr val="F5FFC9"/>
          </a:solidFill>
        </p:spPr>
        <p:txBody>
          <a:bodyPr wrap="square" rtlCol="0" anchor="t">
            <a:spAutoFit/>
          </a:bodyPr>
          <a:lstStyle/>
          <a:p>
            <a:pPr algn="just"/>
            <a:r>
              <a:rPr lang="en-US" sz="3200" b="1" dirty="0"/>
              <a:t>3.</a:t>
            </a:r>
            <a:r>
              <a:rPr lang="en-US" sz="3200" dirty="0"/>
              <a:t> People</a:t>
            </a:r>
            <a:r>
              <a:rPr lang="en-US" sz="3200" dirty="0">
                <a:sym typeface="+mn-ea"/>
              </a:rPr>
              <a:t> __________________ </a:t>
            </a:r>
            <a:r>
              <a:rPr lang="en-US" sz="3200" dirty="0"/>
              <a:t>the Taj Mahal – a World Heritage Site while Shah Jahan was emperor.</a:t>
            </a:r>
          </a:p>
        </p:txBody>
      </p:sp>
      <p:sp>
        <p:nvSpPr>
          <p:cNvPr id="31" name="Text Box 30"/>
          <p:cNvSpPr txBox="1"/>
          <p:nvPr/>
        </p:nvSpPr>
        <p:spPr>
          <a:xfrm>
            <a:off x="1946989" y="3132772"/>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preserving</a:t>
            </a:r>
          </a:p>
        </p:txBody>
      </p:sp>
      <p:sp>
        <p:nvSpPr>
          <p:cNvPr id="32" name="Text Box 31"/>
          <p:cNvSpPr txBox="1"/>
          <p:nvPr/>
        </p:nvSpPr>
        <p:spPr>
          <a:xfrm>
            <a:off x="6757277" y="4184894"/>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 were living</a:t>
            </a:r>
          </a:p>
        </p:txBody>
      </p:sp>
      <p:sp>
        <p:nvSpPr>
          <p:cNvPr id="35" name="Text Box 34"/>
          <p:cNvSpPr txBox="1"/>
          <p:nvPr/>
        </p:nvSpPr>
        <p:spPr>
          <a:xfrm>
            <a:off x="2133600" y="5272723"/>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building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0" grpId="0" animBg="1"/>
      <p:bldP spid="30" grpId="1" animBg="1"/>
      <p:bldP spid="31" grpId="0"/>
      <p:bldP spid="31" grpId="1"/>
      <p:bldP spid="32" grpId="0"/>
      <p:bldP spid="32"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168793" y="3311525"/>
            <a:ext cx="11870893" cy="1322070"/>
          </a:xfrm>
          <a:prstGeom prst="rect">
            <a:avLst/>
          </a:prstGeom>
          <a:solidFill>
            <a:srgbClr val="F5FFC9"/>
          </a:solidFill>
        </p:spPr>
        <p:txBody>
          <a:bodyPr wrap="square" rtlCol="0" anchor="t">
            <a:spAutoFit/>
          </a:bodyPr>
          <a:lstStyle/>
          <a:p>
            <a:pPr algn="just"/>
            <a:r>
              <a:rPr lang="en-US" sz="4000" b="1" dirty="0"/>
              <a:t>4.</a:t>
            </a:r>
            <a:r>
              <a:rPr lang="en-US" sz="4000" dirty="0"/>
              <a:t> “______ you still ________ on the coffee farm when the war broke out, Grandpa?”</a:t>
            </a:r>
          </a:p>
        </p:txBody>
      </p:sp>
      <p:sp>
        <p:nvSpPr>
          <p:cNvPr id="29" name="Text Box 28"/>
          <p:cNvSpPr txBox="1"/>
          <p:nvPr/>
        </p:nvSpPr>
        <p:spPr>
          <a:xfrm>
            <a:off x="168793" y="4727575"/>
            <a:ext cx="11870893" cy="1322070"/>
          </a:xfrm>
          <a:prstGeom prst="rect">
            <a:avLst/>
          </a:prstGeom>
          <a:solidFill>
            <a:srgbClr val="B3E5BE"/>
          </a:solidFill>
        </p:spPr>
        <p:txBody>
          <a:bodyPr wrap="square" rtlCol="0" anchor="t">
            <a:spAutoFit/>
          </a:bodyPr>
          <a:lstStyle/>
          <a:p>
            <a:r>
              <a:rPr lang="en-US" sz="4000" b="1" dirty="0"/>
              <a:t>5.</a:t>
            </a:r>
            <a:r>
              <a:rPr lang="en-US" sz="4000" dirty="0"/>
              <a:t> I ____________ a presentation when the microphone stopped working.</a:t>
            </a:r>
          </a:p>
        </p:txBody>
      </p:sp>
      <p:sp>
        <p:nvSpPr>
          <p:cNvPr id="31" name="Text Box 30"/>
          <p:cNvSpPr txBox="1"/>
          <p:nvPr/>
        </p:nvSpPr>
        <p:spPr>
          <a:xfrm>
            <a:off x="971504" y="3230978"/>
            <a:ext cx="168465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a:t>
            </a:r>
          </a:p>
        </p:txBody>
      </p:sp>
      <p:sp>
        <p:nvSpPr>
          <p:cNvPr id="32" name="Text Box 31"/>
          <p:cNvSpPr txBox="1"/>
          <p:nvPr/>
        </p:nvSpPr>
        <p:spPr>
          <a:xfrm>
            <a:off x="948732" y="4624168"/>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making</a:t>
            </a:r>
          </a:p>
        </p:txBody>
      </p:sp>
      <p:sp>
        <p:nvSpPr>
          <p:cNvPr id="3" name="Text Box 2"/>
          <p:cNvSpPr txBox="1"/>
          <p:nvPr/>
        </p:nvSpPr>
        <p:spPr>
          <a:xfrm>
            <a:off x="4299441" y="3200171"/>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working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1" grpId="0"/>
      <p:bldP spid="31" grpId="1"/>
      <p:bldP spid="32" grpId="0"/>
      <p:bldP spid="3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6501D-C81A-AFAC-EF55-B5F66AAC46D2}"/>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ED309D42-23CF-B69B-547E-7A39C70B996C}"/>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CB0B99CB-87F1-58CB-890D-A6CA49F6F6E2}"/>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D2A46ADF-4A4A-27A5-2E6B-F7237BB57EAC}"/>
              </a:ext>
            </a:extLst>
          </p:cNvPr>
          <p:cNvSpPr/>
          <p:nvPr/>
        </p:nvSpPr>
        <p:spPr>
          <a:xfrm>
            <a:off x="992371" y="1103050"/>
            <a:ext cx="1512703"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78D03B97-CC6F-5F9F-9AC5-25759F284690}"/>
              </a:ext>
            </a:extLst>
          </p:cNvPr>
          <p:cNvSpPr/>
          <p:nvPr/>
        </p:nvSpPr>
        <p:spPr>
          <a:xfrm>
            <a:off x="2315846" y="2232660"/>
            <a:ext cx="231995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a:extLst>
              <a:ext uri="{FF2B5EF4-FFF2-40B4-BE49-F238E27FC236}">
                <a16:creationId xmlns:a16="http://schemas.microsoft.com/office/drawing/2014/main" id="{8666D2CF-7D8B-0D03-7B53-5B5E7D3E0F67}"/>
              </a:ext>
            </a:extLst>
          </p:cNvPr>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20" name="Rectangle 19">
            <a:extLst>
              <a:ext uri="{FF2B5EF4-FFF2-40B4-BE49-F238E27FC236}">
                <a16:creationId xmlns:a16="http://schemas.microsoft.com/office/drawing/2014/main" id="{DAA925B4-4990-3069-2FCB-07B0DB8D8F22}"/>
              </a:ext>
            </a:extLst>
          </p:cNvPr>
          <p:cNvSpPr/>
          <p:nvPr/>
        </p:nvSpPr>
        <p:spPr>
          <a:xfrm>
            <a:off x="5588635" y="1024522"/>
            <a:ext cx="6311900" cy="756653"/>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 Option 1: Think!</a:t>
            </a:r>
          </a:p>
          <a:p>
            <a:r>
              <a:rPr lang="en-GB" sz="2400" dirty="0">
                <a:solidFill>
                  <a:schemeClr val="tx1"/>
                </a:solidFill>
              </a:rPr>
              <a:t> Option 2: </a:t>
            </a:r>
            <a:r>
              <a:rPr lang="en-US" altLang="en-GB" sz="2400" dirty="0">
                <a:solidFill>
                  <a:schemeClr val="tx1"/>
                </a:solidFill>
              </a:rPr>
              <a:t>Picture Description</a:t>
            </a:r>
          </a:p>
        </p:txBody>
      </p:sp>
      <p:sp>
        <p:nvSpPr>
          <p:cNvPr id="21" name="Rectangle 20">
            <a:extLst>
              <a:ext uri="{FF2B5EF4-FFF2-40B4-BE49-F238E27FC236}">
                <a16:creationId xmlns:a16="http://schemas.microsoft.com/office/drawing/2014/main" id="{CB170300-37CA-65C1-27B5-A583E2118D53}"/>
              </a:ext>
            </a:extLst>
          </p:cNvPr>
          <p:cNvSpPr/>
          <p:nvPr/>
        </p:nvSpPr>
        <p:spPr>
          <a:xfrm>
            <a:off x="5570855" y="2016512"/>
            <a:ext cx="6329680" cy="1690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 forms of the given verbs.</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1685ADE9-4DEB-DE35-1E70-47ED2723B652}"/>
              </a:ext>
            </a:extLst>
          </p:cNvPr>
          <p:cNvSpPr/>
          <p:nvPr/>
        </p:nvSpPr>
        <p:spPr>
          <a:xfrm>
            <a:off x="5570855" y="3930904"/>
            <a:ext cx="6327775" cy="189573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forms.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Task 4: Read the passage and write down five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that Jenny might wish for.</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D8B924C4-3CA7-3401-1143-046A3E083522}"/>
              </a:ext>
            </a:extLst>
          </p:cNvPr>
          <p:cNvCxnSpPr>
            <a:cxnSpLocks/>
            <a:stCxn id="16" idx="3"/>
            <a:endCxn id="17" idx="0"/>
          </p:cNvCxnSpPr>
          <p:nvPr/>
        </p:nvCxnSpPr>
        <p:spPr>
          <a:xfrm>
            <a:off x="2505074" y="1409153"/>
            <a:ext cx="970747"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A4C7E848-010F-BDEF-EFA5-FB06816978DA}"/>
              </a:ext>
            </a:extLst>
          </p:cNvPr>
          <p:cNvCxnSpPr>
            <a:cxnSpLocks/>
            <a:stCxn id="17" idx="1"/>
            <a:endCxn id="18" idx="0"/>
          </p:cNvCxnSpPr>
          <p:nvPr/>
        </p:nvCxnSpPr>
        <p:spPr>
          <a:xfrm rot="10800000" flipV="1">
            <a:off x="1613536" y="2541588"/>
            <a:ext cx="702311" cy="107029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365EE915-1C40-4A35-1C13-BE79671EF408}"/>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2E9025B1-3D0F-A007-735F-4735E514D973}"/>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0838D50-C355-5E41-0CA4-94BB653B72F4}"/>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a:extLst>
              <a:ext uri="{FF2B5EF4-FFF2-40B4-BE49-F238E27FC236}">
                <a16:creationId xmlns:a16="http://schemas.microsoft.com/office/drawing/2014/main" id="{F3C2F67F-480F-4C4E-DCEF-58F94413F984}"/>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3CD17B5-9182-4F65-1DF4-BA315B2C9A4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F81DD7B-4263-C844-4D11-0C8D83428EE8}"/>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ADECBC19-07F1-7DC3-4785-EEEB2BD5EFA3}"/>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1EFDEFBA-8DB7-4423-E88D-2197AA769C93}"/>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00D2AB3A-BE46-2BA7-5863-9F469B5BA2C6}"/>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2B19D123-7649-F00E-FFF6-C240D631D47C}"/>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532E495-547A-9E61-FF2F-1025EFB03FBB}"/>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0116157A-9311-54D4-6F57-0B4F8B35AD0A}"/>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5247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49574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487045" y="1246505"/>
            <a:ext cx="6276975" cy="743585"/>
          </a:xfrm>
          <a:prstGeom prst="rect">
            <a:avLst/>
          </a:prstGeom>
          <a:noFill/>
        </p:spPr>
        <p:txBody>
          <a:bodyPr wrap="square">
            <a:noAutofit/>
          </a:bodyPr>
          <a:lstStyle/>
          <a:p>
            <a:pPr algn="just">
              <a:lnSpc>
                <a:spcPct val="100000"/>
              </a:lnSpc>
            </a:pPr>
            <a:r>
              <a:rPr lang="en-US" sz="3200" b="1" dirty="0"/>
              <a:t>- Look at the Grammar Box p.43.</a:t>
            </a:r>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dirty="0"/>
              <a:t>We use </a:t>
            </a:r>
            <a:r>
              <a:rPr lang="en-US" sz="3200" i="1" dirty="0"/>
              <a:t>wish</a:t>
            </a:r>
            <a:r>
              <a:rPr lang="en-US" sz="3200" dirty="0"/>
              <a:t> + past form verb when we want something now or in the future to be different.</a:t>
            </a:r>
          </a:p>
          <a:p>
            <a:pPr algn="just"/>
            <a:r>
              <a:rPr lang="en-US" sz="3200" b="1" dirty="0"/>
              <a:t>Subject + wish + subject + past simple</a:t>
            </a:r>
          </a:p>
          <a:p>
            <a:pPr algn="just"/>
            <a:r>
              <a:rPr lang="en-US" sz="3200" b="1" dirty="0"/>
              <a:t>Example: </a:t>
            </a:r>
          </a:p>
          <a:p>
            <a:pPr algn="just"/>
            <a:r>
              <a:rPr lang="en-US" sz="3200" dirty="0">
                <a:highlight>
                  <a:srgbClr val="00FF00"/>
                </a:highlight>
              </a:rPr>
              <a:t>I wish I had</a:t>
            </a:r>
            <a:r>
              <a:rPr lang="en-US" sz="3200" dirty="0"/>
              <a:t> enough money to travel around the world.</a:t>
            </a:r>
          </a:p>
          <a:p>
            <a:pPr algn="just"/>
            <a:r>
              <a:rPr lang="en-US" sz="3200" dirty="0">
                <a:highlight>
                  <a:srgbClr val="00FF00"/>
                </a:highlight>
              </a:rPr>
              <a:t>I wish (that) my mother didn’t have</a:t>
            </a:r>
            <a:r>
              <a:rPr lang="en-US" sz="3200" dirty="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dirty="0"/>
              <a:t>1.</a:t>
            </a:r>
            <a:r>
              <a:rPr lang="en-US" sz="4000" dirty="0"/>
              <a:t> The children wish they </a:t>
            </a:r>
            <a:r>
              <a:rPr lang="en-US" sz="4000" b="1" dirty="0"/>
              <a:t>(get)</a:t>
            </a:r>
            <a:r>
              <a:rPr lang="en-US" sz="4000" dirty="0"/>
              <a:t> ____ more presents every Christmas.</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dirty="0"/>
              <a:t>2.</a:t>
            </a:r>
            <a:r>
              <a:rPr lang="en-US" sz="4000" dirty="0"/>
              <a:t> I wish I </a:t>
            </a:r>
            <a:r>
              <a:rPr lang="en-US" sz="4000" b="1" dirty="0"/>
              <a:t>(have)</a:t>
            </a:r>
            <a:r>
              <a:rPr lang="en-US" sz="4000" dirty="0"/>
              <a:t> ____ enough money to visit London and Windsor Castle.</a:t>
            </a:r>
          </a:p>
        </p:txBody>
      </p:sp>
      <p:sp>
        <p:nvSpPr>
          <p:cNvPr id="9" name="Text Box 8"/>
          <p:cNvSpPr txBox="1"/>
          <p:nvPr/>
        </p:nvSpPr>
        <p:spPr>
          <a:xfrm>
            <a:off x="513715" y="4848225"/>
            <a:ext cx="11453495" cy="1322070"/>
          </a:xfrm>
          <a:prstGeom prst="rect">
            <a:avLst/>
          </a:prstGeom>
          <a:solidFill>
            <a:srgbClr val="ECECEC"/>
          </a:solidFill>
        </p:spPr>
        <p:txBody>
          <a:bodyPr wrap="square" rtlCol="0" anchor="t">
            <a:spAutoFit/>
          </a:bodyPr>
          <a:lstStyle/>
          <a:p>
            <a:pPr algn="just"/>
            <a:r>
              <a:rPr lang="en-US" sz="4000" b="1" dirty="0"/>
              <a:t>3.</a:t>
            </a:r>
            <a:r>
              <a:rPr lang="en-US" sz="4000" dirty="0"/>
              <a:t> Do you wish we </a:t>
            </a:r>
            <a:r>
              <a:rPr lang="en-US" sz="4000" b="1" dirty="0"/>
              <a:t>(have)</a:t>
            </a:r>
            <a:r>
              <a:rPr lang="en-US" sz="4000" dirty="0"/>
              <a:t> ____ a swimming pool in our school?</a:t>
            </a:r>
          </a:p>
        </p:txBody>
      </p:sp>
      <p:sp>
        <p:nvSpPr>
          <p:cNvPr id="13" name="Text Box 12"/>
          <p:cNvSpPr txBox="1"/>
          <p:nvPr/>
        </p:nvSpPr>
        <p:spPr>
          <a:xfrm>
            <a:off x="7544795" y="2072263"/>
            <a:ext cx="1113790"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got</a:t>
            </a:r>
          </a:p>
        </p:txBody>
      </p:sp>
      <p:sp>
        <p:nvSpPr>
          <p:cNvPr id="14" name="Text Box 13"/>
          <p:cNvSpPr txBox="1"/>
          <p:nvPr/>
        </p:nvSpPr>
        <p:spPr>
          <a:xfrm>
            <a:off x="4197121" y="3376295"/>
            <a:ext cx="2008505"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had</a:t>
            </a:r>
          </a:p>
        </p:txBody>
      </p:sp>
      <p:sp>
        <p:nvSpPr>
          <p:cNvPr id="18" name="Text Box 17"/>
          <p:cNvSpPr txBox="1"/>
          <p:nvPr/>
        </p:nvSpPr>
        <p:spPr>
          <a:xfrm>
            <a:off x="5803318" y="4736714"/>
            <a:ext cx="2008505"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had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3" grpId="0"/>
      <p:bldP spid="13" grpId="1"/>
      <p:bldP spid="14" grpId="0"/>
      <p:bldP spid="14"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dirty="0"/>
              <a:t>4.</a:t>
            </a:r>
            <a:r>
              <a:rPr lang="en-US" sz="4000" dirty="0"/>
              <a:t> We wish we </a:t>
            </a:r>
            <a:r>
              <a:rPr lang="en-US" sz="4000" b="1" dirty="0"/>
              <a:t>(can spend)</a:t>
            </a:r>
            <a:r>
              <a:rPr lang="en-US" sz="4000" dirty="0"/>
              <a:t> _____________ our summer holiday on the seaside.</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dirty="0"/>
              <a:t>5.</a:t>
            </a:r>
            <a:r>
              <a:rPr lang="en-US" sz="4000" dirty="0"/>
              <a:t> I wish I </a:t>
            </a:r>
            <a:r>
              <a:rPr lang="en-US" sz="4000" b="1" dirty="0"/>
              <a:t>(can go)</a:t>
            </a:r>
            <a:r>
              <a:rPr lang="en-US" sz="4000" dirty="0"/>
              <a:t> _________ back to my grandparents’ time.</a:t>
            </a:r>
          </a:p>
        </p:txBody>
      </p:sp>
      <p:sp>
        <p:nvSpPr>
          <p:cNvPr id="13" name="Text Box 12"/>
          <p:cNvSpPr txBox="1"/>
          <p:nvPr/>
        </p:nvSpPr>
        <p:spPr>
          <a:xfrm>
            <a:off x="7456694" y="2034538"/>
            <a:ext cx="1113790"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could spend</a:t>
            </a:r>
          </a:p>
        </p:txBody>
      </p:sp>
      <p:sp>
        <p:nvSpPr>
          <p:cNvPr id="2" name="Text Box 1"/>
          <p:cNvSpPr txBox="1"/>
          <p:nvPr/>
        </p:nvSpPr>
        <p:spPr>
          <a:xfrm>
            <a:off x="6234528" y="3376295"/>
            <a:ext cx="1113790"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could go</a:t>
            </a:r>
          </a:p>
        </p:txBody>
      </p:sp>
      <p:sp>
        <p:nvSpPr>
          <p:cNvPr id="4" name="Flowchart: Document 3"/>
          <p:cNvSpPr/>
          <p:nvPr/>
        </p:nvSpPr>
        <p:spPr>
          <a:xfrm>
            <a:off x="1384300" y="8087995"/>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a:t>I hope she can change her way one day.</a:t>
            </a:r>
          </a:p>
          <a:p>
            <a:pPr algn="just"/>
            <a:endParaRPr lang="en-US" sz="3200"/>
          </a:p>
          <a:p>
            <a:pPr algn="just"/>
            <a:r>
              <a:rPr lang="en-US" sz="3200" i="1"/>
              <a:t>Jenny, 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3" grpId="0"/>
      <p:bldP spid="13"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459865" y="2298700"/>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dirty="0"/>
              <a:t>I hope she can change her way one day.</a:t>
            </a:r>
          </a:p>
          <a:p>
            <a:pPr algn="just"/>
            <a:endParaRPr lang="en-US" sz="3200" dirty="0"/>
          </a:p>
          <a:p>
            <a:pPr algn="just"/>
            <a:r>
              <a:rPr lang="en-US" sz="3200" i="1" dirty="0"/>
              <a:t>Jenny, 14</a:t>
            </a:r>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0"/>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1"/>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extLst>
                  <a:ext uri="{0D108BD9-81ED-4DB2-BD59-A6C34878D82A}">
                    <a16:rowId xmlns:a16="http://schemas.microsoft.com/office/drawing/2014/main" val="10002"/>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3"/>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4"/>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86042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Unit</a:t>
              </a: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REMEMBERING THE PAST</a:t>
              </a: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50832" y="1090295"/>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t>My sister Jane is very untidy. She and I </a:t>
            </a:r>
            <a:r>
              <a:rPr lang="en-US" sz="2800" dirty="0" err="1"/>
              <a:t>sharethe</a:t>
            </a:r>
            <a:r>
              <a:rPr lang="en-US" sz="2800" dirty="0"/>
              <a:t> same room, but I have to clean it every day. Whenever she’s at home, she lies in bed reading or playing computer games. She often puts her dirty clothes on my bed. I’d like to have my own room, but it’s impossible now. </a:t>
            </a:r>
          </a:p>
          <a:p>
            <a:pPr algn="just"/>
            <a:r>
              <a:rPr lang="en-US" sz="2800" dirty="0"/>
              <a:t>I hope she can change her way one day.</a:t>
            </a:r>
          </a:p>
          <a:p>
            <a:pPr algn="just"/>
            <a:endParaRPr lang="en-US" sz="2800" dirty="0"/>
          </a:p>
          <a:p>
            <a:pPr algn="just"/>
            <a:r>
              <a:rPr lang="en-US" sz="2800" i="1" dirty="0"/>
              <a:t>Jenny, 14</a:t>
            </a:r>
          </a:p>
        </p:txBody>
      </p:sp>
      <p:sp>
        <p:nvSpPr>
          <p:cNvPr id="2" name="Text Box 1"/>
          <p:cNvSpPr txBox="1"/>
          <p:nvPr/>
        </p:nvSpPr>
        <p:spPr>
          <a:xfrm>
            <a:off x="7182783" y="1204914"/>
            <a:ext cx="4858385" cy="1938020"/>
          </a:xfrm>
          <a:prstGeom prst="rect">
            <a:avLst/>
          </a:prstGeom>
          <a:noFill/>
        </p:spPr>
        <p:txBody>
          <a:bodyPr wrap="square" rtlCol="0" anchor="t">
            <a:spAutoFit/>
          </a:bodyPr>
          <a:lstStyle/>
          <a:p>
            <a:r>
              <a:rPr lang="en-US" sz="3000" b="1" dirty="0"/>
              <a:t>Example:</a:t>
            </a:r>
          </a:p>
          <a:p>
            <a:pPr algn="just"/>
            <a:r>
              <a:rPr lang="en-US" sz="3000" dirty="0"/>
              <a:t>Jenny wishes (that) her sister Jane was tidier.</a:t>
            </a:r>
          </a:p>
          <a:p>
            <a:endParaRPr lang="en-US" sz="3000" dirty="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295275" y="1327785"/>
            <a:ext cx="4858385" cy="553085"/>
          </a:xfrm>
          <a:prstGeom prst="rect">
            <a:avLst/>
          </a:prstGeom>
          <a:noFill/>
        </p:spPr>
        <p:txBody>
          <a:bodyPr wrap="square" rtlCol="0" anchor="t">
            <a:spAutoFit/>
          </a:bodyPr>
          <a:lstStyle/>
          <a:p>
            <a:r>
              <a:rPr lang="en-US" sz="3000" b="1" dirty="0"/>
              <a:t>Suggested answers:</a:t>
            </a:r>
            <a:endParaRPr lang="en-US" sz="3000" dirty="0"/>
          </a:p>
        </p:txBody>
      </p:sp>
      <p:sp>
        <p:nvSpPr>
          <p:cNvPr id="100" name="Text Box 99"/>
          <p:cNvSpPr txBox="1"/>
          <p:nvPr/>
        </p:nvSpPr>
        <p:spPr>
          <a:xfrm>
            <a:off x="808990" y="1934845"/>
            <a:ext cx="10672445" cy="4524315"/>
          </a:xfrm>
          <a:prstGeom prst="rect">
            <a:avLst/>
          </a:prstGeom>
          <a:solidFill>
            <a:srgbClr val="F5EA5A"/>
          </a:solidFill>
          <a:ln w="9525">
            <a:noFill/>
          </a:ln>
        </p:spPr>
        <p:txBody>
          <a:bodyPr wrap="square">
            <a:spAutoFit/>
          </a:bodyPr>
          <a:lstStyle/>
          <a:p>
            <a:pPr marL="1270" indent="-1270" algn="just"/>
            <a:r>
              <a:rPr lang="en-US" sz="3200" b="0" dirty="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dirty="0">
                <a:solidFill>
                  <a:srgbClr val="000000"/>
                </a:solidFill>
                <a:latin typeface="Calibri" panose="020F0502020204030204" pitchFamily="34" charset="0"/>
                <a:cs typeface="Calibri" panose="020F0502020204030204" pitchFamily="34" charset="0"/>
              </a:rPr>
              <a:t>2. She wishes (that) she didn’t have to clean the room every day.</a:t>
            </a:r>
          </a:p>
          <a:p>
            <a:pPr marL="1270" indent="-1270" algn="just"/>
            <a:r>
              <a:rPr lang="en-US" sz="3200" b="0" dirty="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dirty="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dirty="0">
                <a:solidFill>
                  <a:srgbClr val="000000"/>
                </a:solidFill>
                <a:latin typeface="Calibri" panose="020F0502020204030204" pitchFamily="34" charset="0"/>
                <a:cs typeface="Calibri" panose="020F0502020204030204" pitchFamily="34" charset="0"/>
              </a:rPr>
              <a:t>5. She wishes (that) she had her own room.</a:t>
            </a:r>
          </a:p>
        </p:txBody>
      </p:sp>
      <p:sp>
        <p:nvSpPr>
          <p:cNvPr id="6" name="Flowchart: Document 5"/>
          <p:cNvSpPr/>
          <p:nvPr/>
        </p:nvSpPr>
        <p:spPr>
          <a:xfrm>
            <a:off x="-7677785" y="-3869690"/>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p>
          <a:p>
            <a:pPr algn="just"/>
            <a:r>
              <a:rPr lang="en-US" sz="2800"/>
              <a:t>I hope she can change her way one day.</a:t>
            </a:r>
          </a:p>
          <a:p>
            <a:pPr algn="just"/>
            <a:endParaRPr lang="en-US" sz="2800"/>
          </a:p>
          <a:p>
            <a:pPr algn="just"/>
            <a:r>
              <a:rPr lang="en-US" sz="2800" i="1"/>
              <a:t>Jenny, 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EC669-BDB2-96BB-A45D-D37050D605FF}"/>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60A20991-4B32-BD3F-2F66-9FEB1D6E7F6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CC76CC62-D0FB-1C9F-68AF-E8471ACB93CA}"/>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2E054A01-33AA-2132-1CB3-1CBFC96F4222}"/>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E6439A01-F9BB-489F-311A-A364990DE42F}"/>
              </a:ext>
            </a:extLst>
          </p:cNvPr>
          <p:cNvSpPr/>
          <p:nvPr/>
        </p:nvSpPr>
        <p:spPr>
          <a:xfrm>
            <a:off x="2315846" y="2232660"/>
            <a:ext cx="2340996"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a:extLst>
              <a:ext uri="{FF2B5EF4-FFF2-40B4-BE49-F238E27FC236}">
                <a16:creationId xmlns:a16="http://schemas.microsoft.com/office/drawing/2014/main" id="{A765EB4C-BD37-A9CF-75D2-9C9C04E35F27}"/>
              </a:ext>
            </a:extLst>
          </p:cNvPr>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a:extLst>
              <a:ext uri="{FF2B5EF4-FFF2-40B4-BE49-F238E27FC236}">
                <a16:creationId xmlns:a16="http://schemas.microsoft.com/office/drawing/2014/main" id="{3173A4A6-61FE-6C81-5275-8BBEC865C636}"/>
              </a:ext>
            </a:extLst>
          </p:cNvPr>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a:extLst>
              <a:ext uri="{FF2B5EF4-FFF2-40B4-BE49-F238E27FC236}">
                <a16:creationId xmlns:a16="http://schemas.microsoft.com/office/drawing/2014/main" id="{04BA3587-D0C2-B746-035F-0572F9A3A0AB}"/>
              </a:ext>
            </a:extLst>
          </p:cNvPr>
          <p:cNvSpPr/>
          <p:nvPr/>
        </p:nvSpPr>
        <p:spPr>
          <a:xfrm>
            <a:off x="5090474" y="1163320"/>
            <a:ext cx="6810061" cy="7850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   Option 1: Think!</a:t>
            </a:r>
          </a:p>
          <a:p>
            <a:r>
              <a:rPr lang="en-GB" sz="2200" dirty="0">
                <a:solidFill>
                  <a:schemeClr val="tx1"/>
                </a:solidFill>
              </a:rPr>
              <a:t>   Option 2: </a:t>
            </a:r>
            <a:r>
              <a:rPr lang="en-US" altLang="en-GB" sz="2200" dirty="0">
                <a:solidFill>
                  <a:schemeClr val="tx1"/>
                </a:solidFill>
              </a:rPr>
              <a:t>Picture Description</a:t>
            </a:r>
          </a:p>
        </p:txBody>
      </p:sp>
      <p:sp>
        <p:nvSpPr>
          <p:cNvPr id="21" name="Rectangle 20">
            <a:extLst>
              <a:ext uri="{FF2B5EF4-FFF2-40B4-BE49-F238E27FC236}">
                <a16:creationId xmlns:a16="http://schemas.microsoft.com/office/drawing/2014/main" id="{485F5454-AD58-ECE8-74FD-8EC1BF6B7D19}"/>
              </a:ext>
            </a:extLst>
          </p:cNvPr>
          <p:cNvSpPr/>
          <p:nvPr/>
        </p:nvSpPr>
        <p:spPr>
          <a:xfrm>
            <a:off x="5090474" y="2016513"/>
            <a:ext cx="6810061" cy="146750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 forms of the given verbs.</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FEEF927D-404F-8853-66DA-3FB6F362E762}"/>
              </a:ext>
            </a:extLst>
          </p:cNvPr>
          <p:cNvSpPr/>
          <p:nvPr/>
        </p:nvSpPr>
        <p:spPr>
          <a:xfrm>
            <a:off x="5028565" y="3639497"/>
            <a:ext cx="6810060" cy="155896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Jenny might wish for.</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5EB0264-9665-F4F9-A307-17088A235060}"/>
              </a:ext>
            </a:extLst>
          </p:cNvPr>
          <p:cNvSpPr/>
          <p:nvPr/>
        </p:nvSpPr>
        <p:spPr>
          <a:xfrm>
            <a:off x="5028565" y="5353946"/>
            <a:ext cx="6810060" cy="64833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2200" dirty="0">
                <a:solidFill>
                  <a:schemeClr val="tx1"/>
                </a:solidFill>
                <a:latin typeface="Calibri" panose="020F0502020204030204" pitchFamily="34" charset="0"/>
                <a:cs typeface="Calibri" panose="020F0502020204030204" pitchFamily="34" charset="0"/>
              </a:rPr>
              <a:t>   </a:t>
            </a:r>
            <a:r>
              <a:rPr sz="2200" dirty="0">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a:extLst>
              <a:ext uri="{FF2B5EF4-FFF2-40B4-BE49-F238E27FC236}">
                <a16:creationId xmlns:a16="http://schemas.microsoft.com/office/drawing/2014/main" id="{C7D5E98B-6D19-A9ED-979A-CEE8160B6953}"/>
              </a:ext>
            </a:extLst>
          </p:cNvPr>
          <p:cNvCxnSpPr>
            <a:cxnSpLocks/>
            <a:stCxn id="16" idx="3"/>
            <a:endCxn id="17" idx="0"/>
          </p:cNvCxnSpPr>
          <p:nvPr/>
        </p:nvCxnSpPr>
        <p:spPr>
          <a:xfrm>
            <a:off x="2505075" y="1409153"/>
            <a:ext cx="981269"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21A85F42-52AA-DD51-876C-EA3C0D3A73C8}"/>
              </a:ext>
            </a:extLst>
          </p:cNvPr>
          <p:cNvCxnSpPr>
            <a:cxnSpLocks/>
            <a:stCxn id="17" idx="1"/>
            <a:endCxn id="18" idx="0"/>
          </p:cNvCxnSpPr>
          <p:nvPr/>
        </p:nvCxnSpPr>
        <p:spPr>
          <a:xfrm rot="10800000" flipV="1">
            <a:off x="1613536" y="2541588"/>
            <a:ext cx="702311" cy="107029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ED259768-41F6-3C0C-2CE4-46CC4089DF35}"/>
              </a:ext>
            </a:extLst>
          </p:cNvPr>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71E1E372-9109-6C1F-46A0-CBE118E93E82}"/>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553F0D89-B7A9-5FFE-8AF7-47A88B6D38AB}"/>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CBBDE94-4FC8-F0FC-905B-27266DE47836}"/>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a:extLst>
              <a:ext uri="{FF2B5EF4-FFF2-40B4-BE49-F238E27FC236}">
                <a16:creationId xmlns:a16="http://schemas.microsoft.com/office/drawing/2014/main" id="{8222DAC0-BB72-86AE-962B-A224D94E6A79}"/>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FFCB37C-0016-C453-2A39-0F0766D4208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FCEC4390-30EB-AB54-6D68-F7B787C1EDDC}"/>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1AB90F5E-6314-3FBA-AAB5-C09F6BAD7C6B}"/>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9524574A-4A23-5F0A-2350-41F34A10635F}"/>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9029EE31-71BD-3503-4B04-0FB8CBF42D64}"/>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58D816FC-04B4-FFCF-EB9E-BE63AC078266}"/>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20199F3-C7A8-F665-9AD0-E9ED0F05A40C}"/>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943AF763-225A-4AD3-D2AB-5935D2666B3C}"/>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6763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2393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Work in pairs. Tell your partner three wishes.</a:t>
            </a:r>
          </a:p>
        </p:txBody>
      </p:sp>
      <p:sp>
        <p:nvSpPr>
          <p:cNvPr id="11" name="TextBox 10"/>
          <p:cNvSpPr txBox="1"/>
          <p:nvPr/>
        </p:nvSpPr>
        <p:spPr>
          <a:xfrm>
            <a:off x="487067" y="194965"/>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79292" y="12869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11667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700405" y="1811655"/>
            <a:ext cx="7040880" cy="1077218"/>
          </a:xfrm>
          <a:prstGeom prst="rect">
            <a:avLst/>
          </a:prstGeom>
          <a:noFill/>
          <a:ln w="9525">
            <a:noFill/>
          </a:ln>
        </p:spPr>
        <p:txBody>
          <a:bodyPr wrap="square">
            <a:spAutoFit/>
          </a:bodyPr>
          <a:lstStyle/>
          <a:p>
            <a:pPr marL="635" indent="-635"/>
            <a:r>
              <a:rPr lang="vi-VN" altLang="en-US" sz="3200" b="0" dirty="0">
                <a:solidFill>
                  <a:srgbClr val="000000"/>
                </a:solidFill>
                <a:latin typeface="Times New Roman" panose="02020603050405020304" charset="0"/>
              </a:rPr>
              <a:t>- W</a:t>
            </a:r>
            <a:r>
              <a:rPr lang="en-US" sz="3200" b="0" dirty="0" err="1">
                <a:solidFill>
                  <a:srgbClr val="000000"/>
                </a:solidFill>
                <a:latin typeface="Times New Roman" panose="02020603050405020304" charset="0"/>
              </a:rPr>
              <a:t>ork</a:t>
            </a:r>
            <a:r>
              <a:rPr lang="en-US" sz="3200" b="0" dirty="0">
                <a:solidFill>
                  <a:srgbClr val="000000"/>
                </a:solidFill>
                <a:latin typeface="Times New Roman" panose="02020603050405020304" charset="0"/>
              </a:rPr>
              <a:t> in pairs and exchange </a:t>
            </a:r>
            <a:r>
              <a:rPr lang="vi-VN" altLang="en-US" sz="3200" b="0" dirty="0" err="1">
                <a:solidFill>
                  <a:srgbClr val="000000"/>
                </a:solidFill>
                <a:latin typeface="Times New Roman" panose="02020603050405020304" charset="0"/>
              </a:rPr>
              <a:t>your</a:t>
            </a:r>
            <a:r>
              <a:rPr lang="en-US" sz="3200" b="0" dirty="0">
                <a:solidFill>
                  <a:srgbClr val="000000"/>
                </a:solidFill>
                <a:latin typeface="Times New Roman" panose="02020603050405020304" charset="0"/>
              </a:rPr>
              <a:t> wishes.</a:t>
            </a:r>
          </a:p>
        </p:txBody>
      </p:sp>
      <p:sp>
        <p:nvSpPr>
          <p:cNvPr id="3" name="Text Box 2"/>
          <p:cNvSpPr txBox="1"/>
          <p:nvPr/>
        </p:nvSpPr>
        <p:spPr>
          <a:xfrm>
            <a:off x="415925" y="3429000"/>
            <a:ext cx="11283315" cy="1076325"/>
          </a:xfrm>
          <a:prstGeom prst="rect">
            <a:avLst/>
          </a:prstGeom>
          <a:noFill/>
          <a:ln w="9525">
            <a:noFill/>
          </a:ln>
        </p:spPr>
        <p:txBody>
          <a:bodyPr wrap="square">
            <a:spAutoFit/>
          </a:bodyPr>
          <a:lstStyle/>
          <a:p>
            <a:pPr marL="635" indent="-635"/>
            <a:r>
              <a:rPr lang="vi-VN" sz="3200" b="1" u="sng">
                <a:solidFill>
                  <a:srgbClr val="000000"/>
                </a:solidFill>
                <a:latin typeface="Times New Roman" panose="02020603050405020304" charset="0"/>
              </a:rPr>
              <a:t>Example:</a:t>
            </a:r>
          </a:p>
          <a:p>
            <a:pPr marL="635" indent="-635" algn="just"/>
            <a:r>
              <a:rPr lang="vi-VN" sz="3200">
                <a:solidFill>
                  <a:srgbClr val="000000"/>
                </a:solidFill>
                <a:highlight>
                  <a:srgbClr val="FFFF00"/>
                </a:highlight>
                <a:latin typeface="Times New Roman" panose="02020603050405020304" charset="0"/>
              </a:rPr>
              <a:t>I wish I had</a:t>
            </a:r>
            <a:r>
              <a:rPr lang="vi-VN" sz="3200">
                <a:solidFill>
                  <a:srgbClr val="000000"/>
                </a:solidFill>
                <a:latin typeface="Times New Roman" panose="02020603050405020304" charset="0"/>
              </a:rPr>
              <a:t> a dishwasher to do the washing-up for me every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967"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438140" cy="645160"/>
          </a:xfrm>
          <a:prstGeom prst="rect">
            <a:avLst/>
          </a:prstGeom>
          <a:noFill/>
          <a:effectLst/>
        </p:spPr>
        <p:txBody>
          <a:bodyPr wrap="square" rtlCol="0">
            <a:spAutoFit/>
          </a:bodyPr>
          <a:lstStyle/>
          <a:p>
            <a:r>
              <a:rPr lang="vi-VN" altLang="en-US" sz="3600" b="1" dirty="0">
                <a:effectLst>
                  <a:glow rad="88900">
                    <a:schemeClr val="bg1"/>
                  </a:glow>
                </a:effectLst>
                <a:latin typeface="Arial" panose="020B0604020202020204" pitchFamily="34" charset="0"/>
                <a:cs typeface="Arial" panose="020B0604020202020204" pitchFamily="34" charset="0"/>
              </a:rPr>
              <a:t>EXTRA ACTIVITY</a:t>
            </a:r>
          </a:p>
        </p:txBody>
      </p:sp>
      <p:sp>
        <p:nvSpPr>
          <p:cNvPr id="100" name="Text Box 99"/>
          <p:cNvSpPr txBox="1"/>
          <p:nvPr/>
        </p:nvSpPr>
        <p:spPr>
          <a:xfrm>
            <a:off x="90170" y="1635125"/>
            <a:ext cx="12537440" cy="1322070"/>
          </a:xfrm>
          <a:prstGeom prst="rect">
            <a:avLst/>
          </a:prstGeom>
          <a:noFill/>
          <a:ln w="9525">
            <a:noFill/>
          </a:ln>
        </p:spPr>
        <p:txBody>
          <a:bodyPr wrap="square">
            <a:spAutoFit/>
          </a:bodyPr>
          <a:lstStyle/>
          <a:p>
            <a:pPr marL="635" indent="-635"/>
            <a:r>
              <a:rPr lang="vi-VN" altLang="en-US" sz="4000" b="0" dirty="0">
                <a:solidFill>
                  <a:srgbClr val="000000"/>
                </a:solidFill>
                <a:latin typeface="Calibri" panose="020F0502020204030204" pitchFamily="34" charset="0"/>
                <a:cs typeface="Calibri" panose="020F0502020204030204" pitchFamily="34" charset="0"/>
              </a:rPr>
              <a:t>- W</a:t>
            </a:r>
            <a:r>
              <a:rPr lang="en-US" sz="4000" b="0" dirty="0" err="1">
                <a:solidFill>
                  <a:srgbClr val="000000"/>
                </a:solidFill>
                <a:latin typeface="Calibri" panose="020F0502020204030204" pitchFamily="34" charset="0"/>
                <a:cs typeface="Calibri" panose="020F0502020204030204" pitchFamily="34" charset="0"/>
              </a:rPr>
              <a:t>ork</a:t>
            </a:r>
            <a:r>
              <a:rPr lang="en-US" sz="4000" b="0" dirty="0">
                <a:solidFill>
                  <a:srgbClr val="000000"/>
                </a:solidFill>
                <a:latin typeface="Calibri" panose="020F0502020204030204" pitchFamily="34" charset="0"/>
                <a:cs typeface="Calibri" panose="020F0502020204030204" pitchFamily="34" charset="0"/>
              </a:rPr>
              <a:t> in </a:t>
            </a:r>
            <a:r>
              <a:rPr lang="vi-VN" altLang="en-US" sz="4000" b="0" dirty="0" err="1">
                <a:solidFill>
                  <a:srgbClr val="000000"/>
                </a:solidFill>
                <a:latin typeface="Calibri" panose="020F0502020204030204" pitchFamily="34" charset="0"/>
                <a:cs typeface="Calibri" panose="020F0502020204030204" pitchFamily="34" charset="0"/>
              </a:rPr>
              <a:t>groups</a:t>
            </a:r>
            <a:r>
              <a:rPr lang="vi-VN" altLang="en-US" sz="4000" b="0" dirty="0">
                <a:solidFill>
                  <a:srgbClr val="000000"/>
                </a:solidFill>
                <a:latin typeface="Calibri" panose="020F0502020204030204" pitchFamily="34" charset="0"/>
                <a:cs typeface="Calibri" panose="020F0502020204030204" pitchFamily="34" charset="0"/>
              </a:rPr>
              <a:t> to </a:t>
            </a:r>
            <a:r>
              <a:rPr lang="vi-VN" altLang="en-US" sz="4000" b="0" dirty="0" err="1">
                <a:solidFill>
                  <a:srgbClr val="000000"/>
                </a:solidFill>
                <a:latin typeface="Calibri" panose="020F0502020204030204" pitchFamily="34" charset="0"/>
                <a:cs typeface="Calibri" panose="020F0502020204030204" pitchFamily="34" charset="0"/>
              </a:rPr>
              <a:t>talk</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about</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what</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your</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family</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members</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wish</a:t>
            </a:r>
            <a:r>
              <a:rPr lang="vi-VN" altLang="en-US" sz="4000" b="0" dirty="0">
                <a:solidFill>
                  <a:srgbClr val="000000"/>
                </a:solidFill>
                <a:latin typeface="Calibri" panose="020F0502020204030204" pitchFamily="34" charset="0"/>
                <a:cs typeface="Calibri" panose="020F0502020204030204" pitchFamily="34" charset="0"/>
              </a:rPr>
              <a:t>.</a:t>
            </a:r>
          </a:p>
        </p:txBody>
      </p:sp>
      <p:sp>
        <p:nvSpPr>
          <p:cNvPr id="3" name="Text Box 2"/>
          <p:cNvSpPr txBox="1"/>
          <p:nvPr/>
        </p:nvSpPr>
        <p:spPr>
          <a:xfrm>
            <a:off x="109220" y="3028315"/>
            <a:ext cx="12537440" cy="1938020"/>
          </a:xfrm>
          <a:prstGeom prst="rect">
            <a:avLst/>
          </a:prstGeom>
          <a:noFill/>
          <a:ln w="9525">
            <a:noFill/>
          </a:ln>
        </p:spPr>
        <p:txBody>
          <a:bodyPr wrap="square">
            <a:spAutoFit/>
          </a:bodyPr>
          <a:lstStyle/>
          <a:p>
            <a:pPr marL="635" indent="-635"/>
            <a:r>
              <a:rPr sz="4000" b="1" dirty="0">
                <a:solidFill>
                  <a:srgbClr val="000000"/>
                </a:solidFill>
                <a:latin typeface="Calibri" panose="020F0502020204030204" pitchFamily="34" charset="0"/>
                <a:cs typeface="Calibri" panose="020F0502020204030204" pitchFamily="34" charset="0"/>
              </a:rPr>
              <a:t>Example:</a:t>
            </a:r>
          </a:p>
          <a:p>
            <a:pPr marL="635" indent="-635"/>
            <a:r>
              <a:rPr sz="4000" b="0" dirty="0">
                <a:solidFill>
                  <a:srgbClr val="000000"/>
                </a:solidFill>
                <a:highlight>
                  <a:srgbClr val="FFFF00"/>
                </a:highlight>
                <a:latin typeface="Calibri" panose="020F0502020204030204" pitchFamily="34" charset="0"/>
                <a:cs typeface="Calibri" panose="020F0502020204030204" pitchFamily="34" charset="0"/>
              </a:rPr>
              <a:t>My mum wishes</a:t>
            </a:r>
            <a:r>
              <a:rPr sz="4000" b="0" dirty="0">
                <a:solidFill>
                  <a:srgbClr val="000000"/>
                </a:solidFill>
                <a:latin typeface="Calibri" panose="020F0502020204030204" pitchFamily="34" charset="0"/>
                <a:cs typeface="Calibri" panose="020F0502020204030204" pitchFamily="34" charset="0"/>
              </a:rPr>
              <a:t> (that) she had a new dishwasher.</a:t>
            </a:r>
          </a:p>
          <a:p>
            <a:pPr marL="635" indent="-635"/>
            <a:r>
              <a:rPr sz="4000" b="0" dirty="0">
                <a:solidFill>
                  <a:srgbClr val="000000"/>
                </a:solidFill>
                <a:highlight>
                  <a:srgbClr val="FFFF00"/>
                </a:highlight>
                <a:latin typeface="Calibri" panose="020F0502020204030204" pitchFamily="34" charset="0"/>
                <a:cs typeface="Calibri" panose="020F0502020204030204" pitchFamily="34" charset="0"/>
              </a:rPr>
              <a:t>My little sister often wishes</a:t>
            </a:r>
            <a:r>
              <a:rPr sz="4000" b="0" dirty="0">
                <a:solidFill>
                  <a:srgbClr val="000000"/>
                </a:solidFill>
                <a:latin typeface="Calibri" panose="020F0502020204030204" pitchFamily="34" charset="0"/>
                <a:cs typeface="Calibri" panose="020F0502020204030204" pitchFamily="34" charset="0"/>
              </a:rPr>
              <a:t> (that) she became a princess</a:t>
            </a:r>
            <a:r>
              <a:rPr lang="vi-VN" sz="4000" b="0" dirty="0">
                <a:solidFill>
                  <a:srgbClr val="000000"/>
                </a:solidFill>
                <a:latin typeface="Calibri" panose="020F0502020204030204" pitchFamily="34" charset="0"/>
                <a:cs typeface="Calibri" panose="020F0502020204030204" pitchFamily="34" charset="0"/>
              </a:rPr>
              <a:t>.</a:t>
            </a:r>
            <a:endParaRPr sz="4000" b="0" dirty="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426E-EF3D-F10B-0842-AF0B1066E2AD}"/>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983A8A19-1926-EF92-F5AA-1C9C2B9A9504}"/>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B95AED78-1533-8275-66F2-6295201AF946}"/>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2BDE3D1A-33B5-8C7C-9345-FD90C1AADDFD}"/>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297BE559-6C75-B0A9-A57B-398A6A32971D}"/>
              </a:ext>
            </a:extLst>
          </p:cNvPr>
          <p:cNvSpPr/>
          <p:nvPr/>
        </p:nvSpPr>
        <p:spPr>
          <a:xfrm>
            <a:off x="2315845" y="2232660"/>
            <a:ext cx="2557813"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a:extLst>
              <a:ext uri="{FF2B5EF4-FFF2-40B4-BE49-F238E27FC236}">
                <a16:creationId xmlns:a16="http://schemas.microsoft.com/office/drawing/2014/main" id="{75BD7C26-FACD-9FE6-57DF-79FCAE5F971F}"/>
              </a:ext>
            </a:extLst>
          </p:cNvPr>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a:extLst>
              <a:ext uri="{FF2B5EF4-FFF2-40B4-BE49-F238E27FC236}">
                <a16:creationId xmlns:a16="http://schemas.microsoft.com/office/drawing/2014/main" id="{8C001D10-655B-F903-C047-EB6BB7596C70}"/>
              </a:ext>
            </a:extLst>
          </p:cNvPr>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a:extLst>
              <a:ext uri="{FF2B5EF4-FFF2-40B4-BE49-F238E27FC236}">
                <a16:creationId xmlns:a16="http://schemas.microsoft.com/office/drawing/2014/main" id="{3C3F1854-3DEB-0457-6FED-7CB151CFC03D}"/>
              </a:ext>
            </a:extLst>
          </p:cNvPr>
          <p:cNvSpPr/>
          <p:nvPr/>
        </p:nvSpPr>
        <p:spPr>
          <a:xfrm>
            <a:off x="5588635" y="1046318"/>
            <a:ext cx="6311900" cy="734858"/>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   Option 1: Think!</a:t>
            </a:r>
          </a:p>
          <a:p>
            <a:r>
              <a:rPr lang="en-GB" sz="2000" dirty="0">
                <a:solidFill>
                  <a:schemeClr val="tx1"/>
                </a:solidFill>
              </a:rPr>
              <a:t>   Option 2: </a:t>
            </a:r>
            <a:r>
              <a:rPr lang="en-US" altLang="en-GB" sz="2000" dirty="0">
                <a:solidFill>
                  <a:schemeClr val="tx1"/>
                </a:solidFill>
              </a:rPr>
              <a:t>Picture Description</a:t>
            </a:r>
          </a:p>
        </p:txBody>
      </p:sp>
      <p:sp>
        <p:nvSpPr>
          <p:cNvPr id="21" name="Rectangle 20">
            <a:extLst>
              <a:ext uri="{FF2B5EF4-FFF2-40B4-BE49-F238E27FC236}">
                <a16:creationId xmlns:a16="http://schemas.microsoft.com/office/drawing/2014/main" id="{80373CE6-0149-C52C-FC0D-A928A2FB0704}"/>
              </a:ext>
            </a:extLst>
          </p:cNvPr>
          <p:cNvSpPr/>
          <p:nvPr/>
        </p:nvSpPr>
        <p:spPr>
          <a:xfrm>
            <a:off x="5570855" y="1908891"/>
            <a:ext cx="6329680" cy="122014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p>
          <a:p>
            <a:pPr marR="0" indent="0">
              <a:spcBef>
                <a:spcPts val="0"/>
              </a:spcBef>
              <a:spcAft>
                <a:spcPts val="0"/>
              </a:spcAft>
              <a:buFont typeface="Arial" panose="020B0604020202020204" pitchFamily="34" charset="0"/>
              <a:buNone/>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 forms of the given verbs.</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A04F5B97-377E-1BF0-5825-4827D032DA58}"/>
              </a:ext>
            </a:extLst>
          </p:cNvPr>
          <p:cNvSpPr/>
          <p:nvPr/>
        </p:nvSpPr>
        <p:spPr>
          <a:xfrm>
            <a:off x="5572760" y="3282426"/>
            <a:ext cx="6327775" cy="17416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Jenny might wish for.</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79472B41-0A79-E6DF-77A7-0DADEEB4C42C}"/>
              </a:ext>
            </a:extLst>
          </p:cNvPr>
          <p:cNvSpPr/>
          <p:nvPr/>
        </p:nvSpPr>
        <p:spPr>
          <a:xfrm>
            <a:off x="5567680" y="5132070"/>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2000" dirty="0">
                <a:solidFill>
                  <a:schemeClr val="tx1"/>
                </a:solidFill>
                <a:latin typeface="Calibri" panose="020F0502020204030204" pitchFamily="34" charset="0"/>
                <a:cs typeface="Calibri" panose="020F0502020204030204" pitchFamily="34" charset="0"/>
              </a:rPr>
              <a:t>   </a:t>
            </a:r>
            <a:r>
              <a:rPr sz="2000" dirty="0">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a:extLst>
              <a:ext uri="{FF2B5EF4-FFF2-40B4-BE49-F238E27FC236}">
                <a16:creationId xmlns:a16="http://schemas.microsoft.com/office/drawing/2014/main" id="{62687F6F-66DC-3EA2-98E1-B96EC8E2B001}"/>
              </a:ext>
            </a:extLst>
          </p:cNvPr>
          <p:cNvCxnSpPr>
            <a:cxnSpLocks/>
            <a:stCxn id="16" idx="3"/>
            <a:endCxn id="17" idx="0"/>
          </p:cNvCxnSpPr>
          <p:nvPr/>
        </p:nvCxnSpPr>
        <p:spPr>
          <a:xfrm>
            <a:off x="2505075" y="1409153"/>
            <a:ext cx="1089677"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7816D83E-4274-8B9A-3CF3-167E945B9151}"/>
              </a:ext>
            </a:extLst>
          </p:cNvPr>
          <p:cNvCxnSpPr>
            <a:cxnSpLocks/>
            <a:stCxn id="17" idx="1"/>
            <a:endCxn id="18" idx="0"/>
          </p:cNvCxnSpPr>
          <p:nvPr/>
        </p:nvCxnSpPr>
        <p:spPr>
          <a:xfrm rot="10800000" flipV="1">
            <a:off x="1613535" y="2541588"/>
            <a:ext cx="702310" cy="107029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8836BE26-CE7D-553C-278F-0B5678C4AD85}"/>
              </a:ext>
            </a:extLst>
          </p:cNvPr>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893B03CF-9391-2223-BBFF-61C4C3D495A2}"/>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67C0498B-F6F6-3D89-1288-483BEA2A9E95}"/>
              </a:ext>
            </a:extLst>
          </p:cNvPr>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C98714BA-62C2-7CB8-762A-E48733CA5DA0}"/>
              </a:ext>
            </a:extLst>
          </p:cNvPr>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E8526763-5A38-0097-CA6D-474EDA58BC69}"/>
              </a:ext>
            </a:extLst>
          </p:cNvPr>
          <p:cNvSpPr/>
          <p:nvPr/>
        </p:nvSpPr>
        <p:spPr>
          <a:xfrm>
            <a:off x="5570855" y="5936242"/>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000" dirty="0">
                <a:solidFill>
                  <a:schemeClr val="tx1"/>
                </a:solidFill>
              </a:rPr>
              <a:t>   Wrap-up</a:t>
            </a:r>
          </a:p>
          <a:p>
            <a:pPr indent="0">
              <a:buFont typeface="Arial" panose="020B0604020202020204" pitchFamily="34" charset="0"/>
              <a:buNone/>
            </a:pPr>
            <a:r>
              <a:rPr lang="en-US" sz="2000" dirty="0">
                <a:solidFill>
                  <a:schemeClr val="tx1"/>
                </a:solidFill>
              </a:rPr>
              <a:t>   Homework</a:t>
            </a:r>
            <a:endParaRPr lang="en-GB" sz="2000" dirty="0">
              <a:solidFill>
                <a:schemeClr val="tx1"/>
              </a:solidFill>
            </a:endParaRPr>
          </a:p>
        </p:txBody>
      </p:sp>
      <p:sp>
        <p:nvSpPr>
          <p:cNvPr id="30" name="Rounded Rectangle 29">
            <a:extLst>
              <a:ext uri="{FF2B5EF4-FFF2-40B4-BE49-F238E27FC236}">
                <a16:creationId xmlns:a16="http://schemas.microsoft.com/office/drawing/2014/main" id="{41A69AE7-04F5-F66F-6153-80305DB0B2FE}"/>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B6ACA6B-BEDF-C6AD-C6A6-E5384E76C8F2}"/>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a:extLst>
              <a:ext uri="{FF2B5EF4-FFF2-40B4-BE49-F238E27FC236}">
                <a16:creationId xmlns:a16="http://schemas.microsoft.com/office/drawing/2014/main" id="{4F46B7BE-5078-145F-8145-AEBDEC164E8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1DA0F2EA-A91A-459E-D9A5-2D8FD387E490}"/>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2263A431-82B6-66E2-877F-90261B3498C3}"/>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EE4FC050-4C0B-939B-E84A-4DF308110749}"/>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8A3EA8F4-0137-A262-8361-1B51FF637D8C}"/>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A63D74AD-D359-1726-C83B-DF8EC27FAA67}"/>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FB178675-A7C0-8EAF-9385-700D52B5C3B2}"/>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86CF614B-EA25-7E79-D67E-87003D194E5E}"/>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4EC24FF0-D89A-0B92-769C-97191A6798C0}"/>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14150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649381"/>
            <a:ext cx="11445622" cy="258445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Recognise and use past continuous and wish + past simple.</a:t>
            </a:r>
            <a:endParaRPr lang="en-US" sz="3600" dirty="0"/>
          </a:p>
          <a:p>
            <a:pPr marL="457200" indent="-457200">
              <a:lnSpc>
                <a:spcPct val="150000"/>
              </a:lnSpc>
              <a:buFont typeface="Wingdings" panose="05000000000000000000" pitchFamily="2" charset="2"/>
              <a:buChar char="ü"/>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3415030"/>
          </a:xfrm>
          <a:prstGeom prst="rect">
            <a:avLst/>
          </a:prstGeom>
          <a:noFill/>
        </p:spPr>
        <p:txBody>
          <a:bodyPr wrap="square" rtlCol="0">
            <a:spAutoFit/>
          </a:bodyPr>
          <a:lstStyle/>
          <a:p>
            <a:pPr>
              <a:lnSpc>
                <a:spcPct val="150000"/>
              </a:lnSpc>
            </a:pPr>
            <a:r>
              <a:rPr lang="en-US" sz="3600" dirty="0"/>
              <a:t>- Do exercises in the workbook;</a:t>
            </a:r>
          </a:p>
          <a:p>
            <a:pPr algn="just">
              <a:lnSpc>
                <a:spcPct val="150000"/>
              </a:lnSpc>
            </a:pPr>
            <a:r>
              <a:rPr lang="en-US" sz="3600" dirty="0"/>
              <a:t>- Make 5 sentences by using past continuous and wish + past simple.</a:t>
            </a:r>
          </a:p>
          <a:p>
            <a:pPr>
              <a:lnSpc>
                <a:spcPct val="150000"/>
              </a:lnSpc>
            </a:pP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Recognise and use past continuous and </a:t>
            </a:r>
            <a:r>
              <a:rPr lang="en-US" sz="3600" i="1" dirty="0"/>
              <a:t>wish</a:t>
            </a:r>
            <a:r>
              <a:rPr lang="en-US" sz="3600" dirty="0"/>
              <a:t> + past simple.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Think!</a:t>
            </a:r>
          </a:p>
          <a:p>
            <a:r>
              <a:rPr lang="en-GB" dirty="0">
                <a:solidFill>
                  <a:schemeClr val="tx1"/>
                </a:solidFill>
              </a:rPr>
              <a:t>   Option 2: </a:t>
            </a:r>
            <a:r>
              <a:rPr lang="en-US" altLang="en-GB" dirty="0">
                <a:solidFill>
                  <a:schemeClr val="tx1"/>
                </a:solidFill>
              </a:rPr>
              <a:t>Picture Description</a:t>
            </a:r>
          </a:p>
        </p:txBody>
      </p:sp>
      <p:sp>
        <p:nvSpPr>
          <p:cNvPr id="21" name="Rectangle 20"/>
          <p:cNvSpPr/>
          <p:nvPr/>
        </p:nvSpPr>
        <p:spPr>
          <a:xfrm>
            <a:off x="5570855" y="2016513"/>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Put the verbs in brackets in the past continuous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Complete the sentences, using the past continuous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forms of the given verbs.</a:t>
            </a:r>
          </a:p>
        </p:txBody>
      </p:sp>
      <p:sp>
        <p:nvSpPr>
          <p:cNvPr id="22" name="Rectangle 21"/>
          <p:cNvSpPr/>
          <p:nvPr/>
        </p:nvSpPr>
        <p:spPr>
          <a:xfrm>
            <a:off x="5572760" y="3391715"/>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Put the verbs in brackets in the correct forms.</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write down five things that Jenny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might wish for.</a:t>
            </a:r>
          </a:p>
        </p:txBody>
      </p:sp>
      <p:sp>
        <p:nvSpPr>
          <p:cNvPr id="23" name="Rectangle 22"/>
          <p:cNvSpPr/>
          <p:nvPr/>
        </p:nvSpPr>
        <p:spPr>
          <a:xfrm>
            <a:off x="5588635" y="4912967"/>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dirty="0">
                <a:solidFill>
                  <a:schemeClr val="tx1"/>
                </a:solidFill>
                <a:latin typeface="Calibri" panose="020F0502020204030204" pitchFamily="34" charset="0"/>
                <a:cs typeface="Calibri" panose="020F0502020204030204" pitchFamily="34" charset="0"/>
              </a:rPr>
              <a:t>   </a:t>
            </a:r>
            <a:r>
              <a:rPr dirty="0">
                <a:solidFill>
                  <a:schemeClr val="tx1"/>
                </a:solidFill>
                <a:latin typeface="Calibri" panose="020F0502020204030204" pitchFamily="34" charset="0"/>
                <a:cs typeface="Calibri" panose="020F0502020204030204" pitchFamily="34" charset="0"/>
              </a:rPr>
              <a:t>Task 5: </a:t>
            </a:r>
            <a:r>
              <a:rPr lang="vi-VN" dirty="0">
                <a:solidFill>
                  <a:schemeClr val="tx1"/>
                </a:solidFill>
                <a:latin typeface="Calibri" panose="020F0502020204030204" pitchFamily="34" charset="0"/>
                <a:cs typeface="Calibri" panose="020F0502020204030204" pitchFamily="34" charset="0"/>
              </a:rPr>
              <a:t>	</a:t>
            </a:r>
            <a:r>
              <a:rPr dirty="0">
                <a:solidFill>
                  <a:schemeClr val="tx1"/>
                </a:solidFill>
                <a:latin typeface="Calibri" panose="020F0502020204030204" pitchFamily="34" charset="0"/>
                <a:cs typeface="Calibri" panose="020F0502020204030204" pitchFamily="34" charset="0"/>
              </a:rPr>
              <a:t>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733192"/>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804545" y="1532890"/>
            <a:ext cx="10470515" cy="919480"/>
          </a:xfrm>
          <a:prstGeom prst="rect">
            <a:avLst/>
          </a:prstGeom>
          <a:noFill/>
        </p:spPr>
        <p:txBody>
          <a:bodyPr wrap="square">
            <a:noAutofit/>
          </a:bodyPr>
          <a:lstStyle/>
          <a:p>
            <a:pPr algn="just">
              <a:lnSpc>
                <a:spcPct val="100000"/>
              </a:lnSpc>
            </a:pPr>
            <a:r>
              <a:rPr lang="en-US" sz="4500" b="1" dirty="0"/>
              <a:t>- Do you remember the past continuous you have learned in Tiếng Anh 8 (Unit 9)?</a:t>
            </a:r>
          </a:p>
        </p:txBody>
      </p:sp>
      <p:sp>
        <p:nvSpPr>
          <p:cNvPr id="9" name="TextBox 20"/>
          <p:cNvSpPr txBox="1"/>
          <p:nvPr/>
        </p:nvSpPr>
        <p:spPr>
          <a:xfrm>
            <a:off x="809625" y="3173730"/>
            <a:ext cx="10470515" cy="919480"/>
          </a:xfrm>
          <a:prstGeom prst="rect">
            <a:avLst/>
          </a:prstGeom>
          <a:noFill/>
        </p:spPr>
        <p:txBody>
          <a:bodyPr wrap="square">
            <a:noAutofit/>
          </a:bodyPr>
          <a:lstStyle/>
          <a:p>
            <a:pPr algn="just">
              <a:lnSpc>
                <a:spcPct val="100000"/>
              </a:lnSpc>
            </a:pPr>
            <a:r>
              <a:rPr lang="en-US" sz="4500" b="1" dirty="0"/>
              <a:t>- Give some examples.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1818640"/>
            <a:ext cx="8100060" cy="2344420"/>
          </a:xfrm>
          <a:prstGeom prst="rect">
            <a:avLst/>
          </a:prstGeom>
          <a:noFill/>
        </p:spPr>
        <p:txBody>
          <a:bodyPr wrap="square">
            <a:noAutofit/>
          </a:bodyPr>
          <a:lstStyle/>
          <a:p>
            <a:pPr algn="ctr"/>
            <a:r>
              <a:rPr lang="en-US" sz="11500" b="1" dirty="0">
                <a:solidFill>
                  <a:schemeClr val="accent4">
                    <a:lumMod val="40000"/>
                    <a:lumOff val="60000"/>
                  </a:schemeClr>
                </a:solidFill>
                <a:effectLst>
                  <a:outerShdw blurRad="38100" dist="38100" dir="2700000" algn="tl">
                    <a:srgbClr val="000000">
                      <a:alpha val="43137"/>
                    </a:srgbClr>
                  </a:outerShdw>
                </a:effectLst>
                <a:sym typeface="+mn-ea"/>
              </a:rPr>
              <a:t> Picture Description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723588" y="1977744"/>
            <a:ext cx="8610836" cy="3512820"/>
          </a:xfrm>
          <a:prstGeom prst="rect">
            <a:avLst/>
          </a:prstGeom>
          <a:noFill/>
        </p:spPr>
        <p:txBody>
          <a:bodyPr wrap="square">
            <a:noAutofit/>
          </a:bodyPr>
          <a:lstStyle/>
          <a:p>
            <a:pPr algn="just">
              <a:lnSpc>
                <a:spcPct val="200000"/>
              </a:lnSpc>
            </a:pPr>
            <a:r>
              <a:rPr lang="en-US" sz="3800" b="1" dirty="0"/>
              <a:t>- </a:t>
            </a:r>
            <a:r>
              <a:rPr lang="en-US" sz="3800" dirty="0"/>
              <a:t>Look at the picture.</a:t>
            </a:r>
          </a:p>
          <a:p>
            <a:pPr>
              <a:lnSpc>
                <a:spcPct val="200000"/>
              </a:lnSpc>
            </a:pPr>
            <a:r>
              <a:rPr lang="en-US" sz="3800" dirty="0"/>
              <a:t>- Describe what was happening in the picture, using the past continuous tense.</a:t>
            </a:r>
          </a:p>
        </p:txBody>
      </p:sp>
      <p:sp>
        <p:nvSpPr>
          <p:cNvPr id="7" name="TextBox 20"/>
          <p:cNvSpPr txBox="1"/>
          <p:nvPr/>
        </p:nvSpPr>
        <p:spPr>
          <a:xfrm>
            <a:off x="99546" y="2915566"/>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8" name="Rounded Rectangle 7"/>
          <p:cNvSpPr/>
          <p:nvPr/>
        </p:nvSpPr>
        <p:spPr>
          <a:xfrm>
            <a:off x="1205230" y="1430020"/>
            <a:ext cx="7747635" cy="5155565"/>
          </a:xfrm>
          <a:prstGeom prst="roundRect">
            <a:avLst/>
          </a:pr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Content Placeholder 4" descr="tv-2115404_1280"/>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836930" y="842010"/>
            <a:ext cx="13812520" cy="6331585"/>
          </a:xfrm>
          <a:prstGeom prst="rect">
            <a:avLst/>
          </a:prstGeom>
        </p:spPr>
      </p:pic>
      <p:sp>
        <p:nvSpPr>
          <p:cNvPr id="9" name="Rounded Rectangle 8"/>
          <p:cNvSpPr/>
          <p:nvPr/>
        </p:nvSpPr>
        <p:spPr>
          <a:xfrm>
            <a:off x="1292225" y="1465580"/>
            <a:ext cx="7748270" cy="5120005"/>
          </a:xfrm>
          <a:prstGeom prst="round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
                                        </p:tgtEl>
                                      </p:cBhvr>
                                    </p:animEffect>
                                    <p:set>
                                      <p:cBhvr>
                                        <p:cTn id="7" dur="1" fill="hold">
                                          <p:stCondLst>
                                            <p:cond delay="1996"/>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1835</Words>
  <Application>Microsoft Office PowerPoint</Application>
  <PresentationFormat>Widescreen</PresentationFormat>
  <Paragraphs>241</Paragraphs>
  <Slides>28</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Nhung Nguyễn</cp:lastModifiedBy>
  <cp:revision>289</cp:revision>
  <dcterms:created xsi:type="dcterms:W3CDTF">2020-12-09T02:04:00Z</dcterms:created>
  <dcterms:modified xsi:type="dcterms:W3CDTF">2024-02-28T16:18:00Z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