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DejaVu Serif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DejaVu Serif Bold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90192" y="646032"/>
            <a:ext cx="9584256" cy="119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4"/>
              </a:lnSpc>
            </a:pP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7700" spc="2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hỏi</a:t>
            </a:r>
            <a:endParaRPr lang="en-US" sz="7700" spc="2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2107851" y="-1133242"/>
            <a:ext cx="10302899" cy="3596648"/>
          </a:xfrm>
          <a:custGeom>
            <a:avLst/>
            <a:gdLst/>
            <a:ahLst/>
            <a:cxnLst/>
            <a:rect l="l" t="t" r="r" b="b"/>
            <a:pathLst>
              <a:path w="10302899" h="3596648">
                <a:moveTo>
                  <a:pt x="0" y="3596648"/>
                </a:moveTo>
                <a:lnTo>
                  <a:pt x="10302898" y="3596648"/>
                </a:lnTo>
                <a:lnTo>
                  <a:pt x="10302898" y="0"/>
                </a:lnTo>
                <a:lnTo>
                  <a:pt x="0" y="0"/>
                </a:lnTo>
                <a:lnTo>
                  <a:pt x="0" y="35966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97897" y="3789146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6" y="0"/>
                </a:lnTo>
                <a:lnTo>
                  <a:pt x="7292206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0" y="1824719"/>
            <a:ext cx="18288000" cy="159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  <a:spcBef>
                <a:spcPct val="0"/>
              </a:spcBef>
            </a:pP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09286" y="2315180"/>
            <a:ext cx="8336310" cy="6606866"/>
          </a:xfrm>
          <a:custGeom>
            <a:avLst/>
            <a:gdLst/>
            <a:ahLst/>
            <a:cxnLst/>
            <a:rect l="l" t="t" r="r" b="b"/>
            <a:pathLst>
              <a:path w="8336310" h="6606866">
                <a:moveTo>
                  <a:pt x="0" y="0"/>
                </a:moveTo>
                <a:lnTo>
                  <a:pt x="8336310" y="0"/>
                </a:lnTo>
                <a:lnTo>
                  <a:pt x="8336310" y="6606866"/>
                </a:lnTo>
                <a:lnTo>
                  <a:pt x="0" y="6606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7690" y="2081481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4606" y="4107785"/>
            <a:ext cx="5230094" cy="41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xếp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2-d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3-e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4-f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5-b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6-a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7-g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01105" y="1877030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67834" y="8274931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91465" y="6371381"/>
            <a:ext cx="6736270" cy="3531730"/>
          </a:xfrm>
          <a:custGeom>
            <a:avLst/>
            <a:gdLst/>
            <a:ahLst/>
            <a:cxnLst/>
            <a:rect l="l" t="t" r="r" b="b"/>
            <a:pathLst>
              <a:path w="6736270" h="3531730">
                <a:moveTo>
                  <a:pt x="0" y="0"/>
                </a:moveTo>
                <a:lnTo>
                  <a:pt x="6736269" y="0"/>
                </a:lnTo>
                <a:lnTo>
                  <a:pt x="6736269" y="3531730"/>
                </a:lnTo>
                <a:lnTo>
                  <a:pt x="0" y="3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06552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113217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 hiểu cốt truyện, ngôi kể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365" y="2840781"/>
            <a:ext cx="1631725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(1) 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Thị Thiết </a:t>
            </a: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(hay còn gọi là Vũ Nương), quê ở Nam Xương, l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à người con gái thùy mị, nết na tư dung tốt đẹp.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38821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(2) Điều ấy khiến cho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đem lòng yêu mến, xin mẹ trăm lạng vàng để cưới nàng về làm vợ.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Biết chồng mình hay ghen, đa nghi, nàng luôn giữ gìn khuôn phép và không để vợ chồng bất hòa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53045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(3) Đất nước có chiến tranh,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đi lính, Vũ Nương ở nhà sinh con và nuôi con chăm sóc mẹ già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Mẹ Trương Sinh nhớ thương con mà ốm Vũ Nương hết lòng chăm sóc tận tình.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1365" y="1353127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23253" y="1812232"/>
            <a:ext cx="6413682" cy="694100"/>
            <a:chOff x="0" y="0"/>
            <a:chExt cx="812800" cy="879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243318"/>
            <a:ext cx="16487142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(5)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Lang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hóa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(6)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con.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23253" y="7780143"/>
            <a:ext cx="6413682" cy="694100"/>
            <a:chOff x="0" y="0"/>
            <a:chExt cx="812800" cy="879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Ngôi kể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49683" y="8864600"/>
            <a:ext cx="7927717" cy="366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24335" y="8236119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2"/>
                </a:lnTo>
                <a:lnTo>
                  <a:pt x="0" y="2044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2725475"/>
            <a:ext cx="15415331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(4) 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lo ma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chay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chu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đẻ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trở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thậm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ruồng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bỏ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khỏi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 may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giúp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dưới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23966" y="1723910"/>
            <a:ext cx="5899591" cy="8399187"/>
          </a:xfrm>
          <a:custGeom>
            <a:avLst/>
            <a:gdLst/>
            <a:ahLst/>
            <a:cxnLst/>
            <a:rect l="l" t="t" r="r" b="b"/>
            <a:pathLst>
              <a:path w="5899591" h="8399187">
                <a:moveTo>
                  <a:pt x="0" y="0"/>
                </a:moveTo>
                <a:lnTo>
                  <a:pt x="5899591" y="0"/>
                </a:lnTo>
                <a:lnTo>
                  <a:pt x="5899591" y="8399187"/>
                </a:lnTo>
                <a:lnTo>
                  <a:pt x="0" y="8399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7" r="-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591" y="6986543"/>
            <a:ext cx="3271578" cy="3300457"/>
          </a:xfrm>
          <a:custGeom>
            <a:avLst/>
            <a:gdLst/>
            <a:ahLst/>
            <a:cxnLst/>
            <a:rect l="l" t="t" r="r" b="b"/>
            <a:pathLst>
              <a:path w="3271578" h="3300457">
                <a:moveTo>
                  <a:pt x="0" y="0"/>
                </a:moveTo>
                <a:lnTo>
                  <a:pt x="3271578" y="0"/>
                </a:lnTo>
                <a:lnTo>
                  <a:pt x="3271578" y="3300457"/>
                </a:lnTo>
                <a:lnTo>
                  <a:pt x="0" y="3300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870" y="3011443"/>
            <a:ext cx="9609799" cy="382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Qua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186" y="7586618"/>
            <a:ext cx="6740613" cy="448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thảo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8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phút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63852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Vũ Nương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639999"/>
            <a:ext cx="14987350" cy="687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phép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hoà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xa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dâu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hiếu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trăng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lao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1: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rõ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tấm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khẳng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trắng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=&gt;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gắn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2: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đớn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vọng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xử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3: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than,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trước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vẫn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 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xinh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thục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lộ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giờ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595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99243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Bi kịch của nàng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5205" y="7276027"/>
            <a:ext cx="6413682" cy="694100"/>
            <a:chOff x="0" y="0"/>
            <a:chExt cx="812800" cy="87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1365" y="2526693"/>
            <a:ext cx="16262967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tiếp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ngây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rằng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xa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hôn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=&gt;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cơ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8350001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2130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Nhân vật Vũ Nương và bi kịch của nàng, nhân vật Trương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45022" y="3020747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5022" y="4557447"/>
            <a:ext cx="15515718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hỏi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khuyên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tỉnh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thối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nát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đạp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24092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7811338"/>
            <a:ext cx="3218077" cy="2441744"/>
          </a:xfrm>
          <a:custGeom>
            <a:avLst/>
            <a:gdLst/>
            <a:ahLst/>
            <a:cxnLst/>
            <a:rect l="l" t="t" r="r" b="b"/>
            <a:pathLst>
              <a:path w="3218077" h="2441744">
                <a:moveTo>
                  <a:pt x="0" y="0"/>
                </a:moveTo>
                <a:lnTo>
                  <a:pt x="3218077" y="0"/>
                </a:lnTo>
                <a:lnTo>
                  <a:pt x="3218077" y="2441743"/>
                </a:lnTo>
                <a:lnTo>
                  <a:pt x="0" y="2441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48" r="-5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375911" y="411807"/>
            <a:ext cx="6690614" cy="9463387"/>
          </a:xfrm>
          <a:custGeom>
            <a:avLst/>
            <a:gdLst/>
            <a:ahLst/>
            <a:cxnLst/>
            <a:rect l="l" t="t" r="r" b="b"/>
            <a:pathLst>
              <a:path w="6690614" h="9463387">
                <a:moveTo>
                  <a:pt x="0" y="0"/>
                </a:moveTo>
                <a:lnTo>
                  <a:pt x="6690615" y="0"/>
                </a:lnTo>
                <a:lnTo>
                  <a:pt x="6690615" y="9463386"/>
                </a:lnTo>
                <a:lnTo>
                  <a:pt x="0" y="94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9038" y="2845638"/>
            <a:ext cx="951209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Chỉ ra những yếu tố kì ảo trong tác phẩm (gạch chân trong SGK).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Nhận xét cách thức sử dụng yếu tố kì ảo trong tác phẩm của Nguyễn Dữ.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Ý nghĩa của những yếu tố kì ảo đó là gì?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Lời bình là yếu tố thường xuất hiện ở truyện truyền kì. Lời bình đã thể hiện nội dung gì trong tác phẩm  và quan niệm của tác giả như thế nào?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98445" y="7801813"/>
            <a:ext cx="6137196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thảo luận: 9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Các chi tiết kì ảo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49404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35765" y="1086492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5022" y="6862497"/>
            <a:ext cx="6413682" cy="694100"/>
            <a:chOff x="0" y="0"/>
            <a:chExt cx="812800" cy="879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Lời bình tác giả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9404" y="2921895"/>
            <a:ext cx="15391176" cy="344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nằm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rẽ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nhạt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dần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mất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xen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Hoàng Giang,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Lăng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Minh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xâm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chạy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đắm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404" y="7937597"/>
            <a:ext cx="1600989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nhấn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ròi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trưởng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663210" y="-123480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15184" y="1677295"/>
            <a:ext cx="8057631" cy="1829840"/>
            <a:chOff x="0" y="0"/>
            <a:chExt cx="1021136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1136" cy="231894"/>
            </a:xfrm>
            <a:custGeom>
              <a:avLst/>
              <a:gdLst/>
              <a:ahLst/>
              <a:cxnLst/>
              <a:rect l="l" t="t" r="r" b="b"/>
              <a:pathLst>
                <a:path w="1021136" h="231894">
                  <a:moveTo>
                    <a:pt x="17295" y="0"/>
                  </a:moveTo>
                  <a:lnTo>
                    <a:pt x="1003841" y="0"/>
                  </a:lnTo>
                  <a:cubicBezTo>
                    <a:pt x="1008428" y="0"/>
                    <a:pt x="1012827" y="1822"/>
                    <a:pt x="1016071" y="5066"/>
                  </a:cubicBezTo>
                  <a:cubicBezTo>
                    <a:pt x="1019314" y="8309"/>
                    <a:pt x="1021136" y="12708"/>
                    <a:pt x="1021136" y="17295"/>
                  </a:cubicBezTo>
                  <a:lnTo>
                    <a:pt x="1021136" y="214599"/>
                  </a:lnTo>
                  <a:cubicBezTo>
                    <a:pt x="1021136" y="224151"/>
                    <a:pt x="1013393" y="231894"/>
                    <a:pt x="1003841" y="231894"/>
                  </a:cubicBezTo>
                  <a:lnTo>
                    <a:pt x="17295" y="231894"/>
                  </a:lnTo>
                  <a:cubicBezTo>
                    <a:pt x="7743" y="231894"/>
                    <a:pt x="0" y="224151"/>
                    <a:pt x="0" y="214599"/>
                  </a:cubicBezTo>
                  <a:lnTo>
                    <a:pt x="0" y="17295"/>
                  </a:lnTo>
                  <a:cubicBezTo>
                    <a:pt x="0" y="12708"/>
                    <a:pt x="1822" y="8309"/>
                    <a:pt x="5066" y="5066"/>
                  </a:cubicBezTo>
                  <a:cubicBezTo>
                    <a:pt x="8309" y="1822"/>
                    <a:pt x="12708" y="0"/>
                    <a:pt x="17295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021136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15471">
            <a:off x="4108804" y="3952038"/>
            <a:ext cx="11130935" cy="4613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khám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chúng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rút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loại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  <a:p>
            <a:pPr algn="ctr">
              <a:lnSpc>
                <a:spcPts val="5199"/>
              </a:lnSpc>
            </a:pP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nội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Freeform 8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10374" flipV="1">
            <a:off x="-6848581" y="6895202"/>
            <a:ext cx="10562593" cy="3687305"/>
          </a:xfrm>
          <a:custGeom>
            <a:avLst/>
            <a:gdLst/>
            <a:ahLst/>
            <a:cxnLst/>
            <a:rect l="l" t="t" r="r" b="b"/>
            <a:pathLst>
              <a:path w="10562593" h="3687305">
                <a:moveTo>
                  <a:pt x="0" y="3687305"/>
                </a:moveTo>
                <a:lnTo>
                  <a:pt x="10562593" y="3687305"/>
                </a:lnTo>
                <a:lnTo>
                  <a:pt x="10562593" y="0"/>
                </a:lnTo>
                <a:lnTo>
                  <a:pt x="0" y="0"/>
                </a:lnTo>
                <a:lnTo>
                  <a:pt x="0" y="36873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25456" y="1527262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211953" y="1283563"/>
            <a:ext cx="9739928" cy="396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vi-VN" sz="6443" spc="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 1,2,3:</a:t>
            </a:r>
            <a:r>
              <a:rPr lang="en-US" sz="6443" spc="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 </a:t>
            </a:r>
          </a:p>
          <a:p>
            <a:pPr algn="ctr">
              <a:lnSpc>
                <a:spcPts val="10695"/>
              </a:lnSpc>
            </a:pPr>
            <a:r>
              <a:rPr lang="en-US" sz="6443" spc="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 CON GÁI </a:t>
            </a:r>
          </a:p>
          <a:p>
            <a:pPr algn="ctr">
              <a:lnSpc>
                <a:spcPts val="10695"/>
              </a:lnSpc>
            </a:pPr>
            <a:r>
              <a:rPr lang="en-US" sz="6443" spc="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XƯƠNG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93530" y="7213900"/>
            <a:ext cx="2776776" cy="5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  <a:spcBef>
                <a:spcPct val="0"/>
              </a:spcBef>
            </a:pPr>
            <a:r>
              <a:rPr lang="en-US" sz="3670" spc="-11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 Dữ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8814" y="5581163"/>
            <a:ext cx="6446207" cy="129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970" spc="-119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(Nam Xương nữ tử truyện)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762843" y="-1636107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9"/>
                </a:lnTo>
                <a:lnTo>
                  <a:pt x="0" y="1399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66468" y="1402325"/>
            <a:ext cx="8755064" cy="1829840"/>
            <a:chOff x="0" y="0"/>
            <a:chExt cx="1109521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521" cy="231894"/>
            </a:xfrm>
            <a:custGeom>
              <a:avLst/>
              <a:gdLst/>
              <a:ahLst/>
              <a:cxnLst/>
              <a:rect l="l" t="t" r="r" b="b"/>
              <a:pathLst>
                <a:path w="1109521" h="231894">
                  <a:moveTo>
                    <a:pt x="15917" y="0"/>
                  </a:moveTo>
                  <a:lnTo>
                    <a:pt x="1093604" y="0"/>
                  </a:lnTo>
                  <a:cubicBezTo>
                    <a:pt x="1102395" y="0"/>
                    <a:pt x="1109521" y="7126"/>
                    <a:pt x="1109521" y="15917"/>
                  </a:cubicBezTo>
                  <a:lnTo>
                    <a:pt x="1109521" y="215977"/>
                  </a:lnTo>
                  <a:cubicBezTo>
                    <a:pt x="1109521" y="224768"/>
                    <a:pt x="1102395" y="231894"/>
                    <a:pt x="1093604" y="231894"/>
                  </a:cubicBezTo>
                  <a:lnTo>
                    <a:pt x="15917" y="231894"/>
                  </a:lnTo>
                  <a:cubicBezTo>
                    <a:pt x="7126" y="231894"/>
                    <a:pt x="0" y="224768"/>
                    <a:pt x="0" y="215977"/>
                  </a:cubicBezTo>
                  <a:lnTo>
                    <a:pt x="0" y="15917"/>
                  </a:lnTo>
                  <a:cubicBezTo>
                    <a:pt x="0" y="7126"/>
                    <a:pt x="7126" y="0"/>
                    <a:pt x="15917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109521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63901" y="3408378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89029" y="4043695"/>
            <a:ext cx="11322141" cy="320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chính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Thứ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ìm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xuất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hoàn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endParaRPr lang="en-US" sz="3000" spc="81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4408150" y="-185585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339359" y="1215381"/>
            <a:ext cx="7484740" cy="1829840"/>
            <a:chOff x="0" y="0"/>
            <a:chExt cx="948534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8534" cy="231894"/>
            </a:xfrm>
            <a:custGeom>
              <a:avLst/>
              <a:gdLst/>
              <a:ahLst/>
              <a:cxnLst/>
              <a:rect l="l" t="t" r="r" b="b"/>
              <a:pathLst>
                <a:path w="948534" h="231894">
                  <a:moveTo>
                    <a:pt x="18618" y="0"/>
                  </a:moveTo>
                  <a:lnTo>
                    <a:pt x="929916" y="0"/>
                  </a:lnTo>
                  <a:cubicBezTo>
                    <a:pt x="940198" y="0"/>
                    <a:pt x="948534" y="8336"/>
                    <a:pt x="948534" y="18618"/>
                  </a:cubicBezTo>
                  <a:lnTo>
                    <a:pt x="948534" y="213275"/>
                  </a:lnTo>
                  <a:cubicBezTo>
                    <a:pt x="948534" y="223558"/>
                    <a:pt x="940198" y="231894"/>
                    <a:pt x="929916" y="231894"/>
                  </a:cubicBezTo>
                  <a:lnTo>
                    <a:pt x="18618" y="231894"/>
                  </a:lnTo>
                  <a:cubicBezTo>
                    <a:pt x="8336" y="231894"/>
                    <a:pt x="0" y="223558"/>
                    <a:pt x="0" y="213275"/>
                  </a:cubicBezTo>
                  <a:lnTo>
                    <a:pt x="0" y="18618"/>
                  </a:lnTo>
                  <a:cubicBezTo>
                    <a:pt x="0" y="8336"/>
                    <a:pt x="8336" y="0"/>
                    <a:pt x="1861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948534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63901" y="3222640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2973" y="4043695"/>
            <a:ext cx="10402053" cy="228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giúp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đồng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tỏ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sắc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482019" y="-2472804"/>
            <a:ext cx="4964038" cy="4945607"/>
          </a:xfrm>
          <a:custGeom>
            <a:avLst/>
            <a:gdLst/>
            <a:ahLst/>
            <a:cxnLst/>
            <a:rect l="l" t="t" r="r" b="b"/>
            <a:pathLst>
              <a:path w="4964038" h="4945607">
                <a:moveTo>
                  <a:pt x="0" y="0"/>
                </a:moveTo>
                <a:lnTo>
                  <a:pt x="4964038" y="0"/>
                </a:lnTo>
                <a:lnTo>
                  <a:pt x="4964038" y="4945608"/>
                </a:lnTo>
                <a:lnTo>
                  <a:pt x="0" y="4945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358543">
            <a:off x="-5081156" y="3384580"/>
            <a:ext cx="15420912" cy="1996502"/>
          </a:xfrm>
          <a:custGeom>
            <a:avLst/>
            <a:gdLst/>
            <a:ahLst/>
            <a:cxnLst/>
            <a:rect l="l" t="t" r="r" b="b"/>
            <a:pathLst>
              <a:path w="15420912" h="1996502">
                <a:moveTo>
                  <a:pt x="0" y="0"/>
                </a:moveTo>
                <a:lnTo>
                  <a:pt x="15420912" y="0"/>
                </a:lnTo>
                <a:lnTo>
                  <a:pt x="15420912" y="1996503"/>
                </a:lnTo>
                <a:lnTo>
                  <a:pt x="0" y="199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89365" y="1009650"/>
            <a:ext cx="12151299" cy="13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</a:t>
            </a:r>
            <a:r>
              <a:rPr lang="en-US" sz="8640" spc="23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8640" spc="233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Freeform 6"/>
          <p:cNvSpPr/>
          <p:nvPr/>
        </p:nvSpPr>
        <p:spPr>
          <a:xfrm rot="-4478951">
            <a:off x="12818106" y="6795525"/>
            <a:ext cx="10219569" cy="2439922"/>
          </a:xfrm>
          <a:custGeom>
            <a:avLst/>
            <a:gdLst/>
            <a:ahLst/>
            <a:cxnLst/>
            <a:rect l="l" t="t" r="r" b="b"/>
            <a:pathLst>
              <a:path w="10219569" h="2439922">
                <a:moveTo>
                  <a:pt x="0" y="0"/>
                </a:moveTo>
                <a:lnTo>
                  <a:pt x="10219569" y="0"/>
                </a:lnTo>
                <a:lnTo>
                  <a:pt x="10219569" y="2439922"/>
                </a:lnTo>
                <a:lnTo>
                  <a:pt x="0" y="243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358543">
            <a:off x="12115904" y="6224910"/>
            <a:ext cx="10737862" cy="1390201"/>
          </a:xfrm>
          <a:custGeom>
            <a:avLst/>
            <a:gdLst/>
            <a:ahLst/>
            <a:cxnLst/>
            <a:rect l="l" t="t" r="r" b="b"/>
            <a:pathLst>
              <a:path w="10737862" h="1390201">
                <a:moveTo>
                  <a:pt x="0" y="0"/>
                </a:moveTo>
                <a:lnTo>
                  <a:pt x="10737861" y="0"/>
                </a:lnTo>
                <a:lnTo>
                  <a:pt x="10737861" y="1390201"/>
                </a:lnTo>
                <a:lnTo>
                  <a:pt x="0" y="1390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23789" y="6920011"/>
            <a:ext cx="4022217" cy="8229600"/>
          </a:xfrm>
          <a:custGeom>
            <a:avLst/>
            <a:gdLst/>
            <a:ahLst/>
            <a:cxnLst/>
            <a:rect l="l" t="t" r="r" b="b"/>
            <a:pathLst>
              <a:path w="4022217" h="8229600">
                <a:moveTo>
                  <a:pt x="0" y="0"/>
                </a:moveTo>
                <a:lnTo>
                  <a:pt x="4022217" y="0"/>
                </a:lnTo>
                <a:lnTo>
                  <a:pt x="4022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2196" y="8911996"/>
            <a:ext cx="4355416" cy="3127981"/>
          </a:xfrm>
          <a:custGeom>
            <a:avLst/>
            <a:gdLst/>
            <a:ahLst/>
            <a:cxnLst/>
            <a:rect l="l" t="t" r="r" b="b"/>
            <a:pathLst>
              <a:path w="4355416" h="3127981">
                <a:moveTo>
                  <a:pt x="0" y="0"/>
                </a:moveTo>
                <a:lnTo>
                  <a:pt x="4355416" y="0"/>
                </a:lnTo>
                <a:lnTo>
                  <a:pt x="4355416" y="3127981"/>
                </a:lnTo>
                <a:lnTo>
                  <a:pt x="0" y="312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44897" y="2755520"/>
            <a:ext cx="11640235" cy="213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(chia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vấn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Vị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thế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người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phụ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nữ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trong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xã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hội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xưa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và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nay</a:t>
            </a:r>
          </a:p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9340" y="5133975"/>
            <a:ext cx="11499409" cy="274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(1)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(2)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nay.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(3)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vậy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(4)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nếu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(5)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350832" y="3278388"/>
            <a:ext cx="9586337" cy="2963050"/>
          </a:xfrm>
          <a:custGeom>
            <a:avLst/>
            <a:gdLst/>
            <a:ahLst/>
            <a:cxnLst/>
            <a:rect l="l" t="t" r="r" b="b"/>
            <a:pathLst>
              <a:path w="9586337" h="2963050">
                <a:moveTo>
                  <a:pt x="0" y="0"/>
                </a:moveTo>
                <a:lnTo>
                  <a:pt x="9586336" y="0"/>
                </a:lnTo>
                <a:lnTo>
                  <a:pt x="9586336" y="2963050"/>
                </a:lnTo>
                <a:lnTo>
                  <a:pt x="0" y="296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29476" y="-664584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2682" y="630369"/>
            <a:ext cx="14822636" cy="151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2"/>
              </a:lnSpc>
            </a:pPr>
            <a:r>
              <a:rPr lang="en-US" sz="9723" spc="262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0613" y="3147401"/>
            <a:ext cx="5580650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 VÀ TÌM HIỂU CHUNG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20613" y="5816637"/>
            <a:ext cx="4454303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83823" y="3172801"/>
            <a:ext cx="3173329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TỔNG KẾT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351220" y="3324392"/>
            <a:ext cx="1172182" cy="11721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461" y="0"/>
                  </a:moveTo>
                  <a:lnTo>
                    <a:pt x="686339" y="0"/>
                  </a:lnTo>
                  <a:cubicBezTo>
                    <a:pt x="756182" y="0"/>
                    <a:pt x="812800" y="56618"/>
                    <a:pt x="812800" y="126461"/>
                  </a:cubicBezTo>
                  <a:lnTo>
                    <a:pt x="812800" y="686339"/>
                  </a:lnTo>
                  <a:cubicBezTo>
                    <a:pt x="812800" y="756182"/>
                    <a:pt x="756182" y="812800"/>
                    <a:pt x="686339" y="812800"/>
                  </a:cubicBezTo>
                  <a:lnTo>
                    <a:pt x="126461" y="812800"/>
                  </a:lnTo>
                  <a:cubicBezTo>
                    <a:pt x="56618" y="812800"/>
                    <a:pt x="0" y="756182"/>
                    <a:pt x="0" y="686339"/>
                  </a:cubicBezTo>
                  <a:lnTo>
                    <a:pt x="0" y="126461"/>
                  </a:lnTo>
                  <a:cubicBezTo>
                    <a:pt x="0" y="56618"/>
                    <a:pt x="56618" y="0"/>
                    <a:pt x="126461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51220" y="5993628"/>
            <a:ext cx="1172182" cy="11721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301338" y="5616990"/>
            <a:ext cx="1172182" cy="11721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IV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01338" y="2898040"/>
            <a:ext cx="1172182" cy="11721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III.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883823" y="5955528"/>
            <a:ext cx="4454303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09977" y="3468220"/>
            <a:ext cx="9361458" cy="6237305"/>
          </a:xfrm>
          <a:custGeom>
            <a:avLst/>
            <a:gdLst/>
            <a:ahLst/>
            <a:cxnLst/>
            <a:rect l="l" t="t" r="r" b="b"/>
            <a:pathLst>
              <a:path w="9361458" h="6237305">
                <a:moveTo>
                  <a:pt x="0" y="0"/>
                </a:moveTo>
                <a:lnTo>
                  <a:pt x="9361458" y="0"/>
                </a:lnTo>
                <a:lnTo>
                  <a:pt x="9361458" y="6237305"/>
                </a:lnTo>
                <a:lnTo>
                  <a:pt x="0" y="6237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5471">
            <a:off x="1914934" y="1402066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việc tìm hiểu tri thức ngữ văn ở nhà, hãy nối tri thức ở cột A với nội dung cột B tương ứng. Sau đó, gạch chân thông tin tác giả và tác phẩm trong sách giáo khoa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2471" y="3462465"/>
            <a:ext cx="9780380" cy="6516423"/>
          </a:xfrm>
          <a:custGeom>
            <a:avLst/>
            <a:gdLst/>
            <a:ahLst/>
            <a:cxnLst/>
            <a:rect l="l" t="t" r="r" b="b"/>
            <a:pathLst>
              <a:path w="9780380" h="6516423">
                <a:moveTo>
                  <a:pt x="0" y="0"/>
                </a:moveTo>
                <a:lnTo>
                  <a:pt x="9780380" y="0"/>
                </a:lnTo>
                <a:lnTo>
                  <a:pt x="9780380" y="6516422"/>
                </a:lnTo>
                <a:lnTo>
                  <a:pt x="0" y="651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5471">
            <a:off x="1865117" y="1459383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hãy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nối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tương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ứng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Sau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thông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tin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khoa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66458" y="4781088"/>
            <a:ext cx="5083341" cy="380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PHT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2-a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3-b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4-e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flipH="1">
            <a:off x="5879148" y="1095375"/>
            <a:ext cx="4560252" cy="626110"/>
            <a:chOff x="0" y="0"/>
            <a:chExt cx="519840" cy="962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840" cy="96276"/>
            </a:xfrm>
            <a:custGeom>
              <a:avLst/>
              <a:gdLst/>
              <a:ahLst/>
              <a:cxnLst/>
              <a:rect l="l" t="t" r="r" b="b"/>
              <a:pathLst>
                <a:path w="519840" h="96276">
                  <a:moveTo>
                    <a:pt x="20761" y="0"/>
                  </a:moveTo>
                  <a:lnTo>
                    <a:pt x="499079" y="0"/>
                  </a:lnTo>
                  <a:cubicBezTo>
                    <a:pt x="510545" y="0"/>
                    <a:pt x="519840" y="9295"/>
                    <a:pt x="519840" y="20761"/>
                  </a:cubicBezTo>
                  <a:lnTo>
                    <a:pt x="519840" y="75515"/>
                  </a:lnTo>
                  <a:cubicBezTo>
                    <a:pt x="519840" y="86981"/>
                    <a:pt x="510545" y="96276"/>
                    <a:pt x="499079" y="96276"/>
                  </a:cubicBezTo>
                  <a:lnTo>
                    <a:pt x="20761" y="96276"/>
                  </a:lnTo>
                  <a:cubicBezTo>
                    <a:pt x="9295" y="96276"/>
                    <a:pt x="0" y="86981"/>
                    <a:pt x="0" y="75515"/>
                  </a:cubicBezTo>
                  <a:lnTo>
                    <a:pt x="0" y="20761"/>
                  </a:lnTo>
                  <a:cubicBezTo>
                    <a:pt x="0" y="9295"/>
                    <a:pt x="9295" y="0"/>
                    <a:pt x="20761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19840" cy="15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Truyện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truyền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kì</a:t>
              </a:r>
              <a:endParaRPr lang="en-US" sz="2556" spc="6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18225" y="4086884"/>
            <a:ext cx="7151678" cy="8578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78"/>
              </a:lnSpc>
            </a:pP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yếu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tố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4000" spc="63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3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kì</a:t>
            </a:r>
            <a:endParaRPr lang="en-US" sz="4000" spc="63" dirty="0">
              <a:solidFill>
                <a:srgbClr val="4B3B33"/>
              </a:solidFill>
              <a:latin typeface="Times  New Roman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276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83982" y="1139798"/>
            <a:ext cx="82406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9200" y="1716784"/>
            <a:ext cx="15846911" cy="2252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Là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thể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loại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văn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xuôi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tự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sự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thuộc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văn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học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viết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dùng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yếu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tố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kì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ảo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làm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phương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thức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nghệ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thuật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để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phản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ánh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sống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Ngoài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ra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giả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sử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dụng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yếu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tố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hiện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thực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và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yếu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tố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kì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ảo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kết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hợp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xen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một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cách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linh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hoạt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 Qua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đó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đọc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thấy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vấn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đề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cốt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hiện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thực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cũng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như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quan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niệm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thái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độ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của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2010" y="7324531"/>
            <a:ext cx="15747848" cy="2701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c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ó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sự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pha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trộn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trần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tiên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và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âm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ba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này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không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tồn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tại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tách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biệt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mà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liên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thông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với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nhau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có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sự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kết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hợp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với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mốc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niên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đại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xác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góp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phần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tạo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nên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giá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trị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tác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phẩm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ở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tiên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cõi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âm-nơi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mọi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thứ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ngưng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đọng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không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biến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đổi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không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giới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40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hạn</a:t>
            </a:r>
            <a:r>
              <a:rPr lang="en-US" sz="40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8225" y="4744055"/>
            <a:ext cx="16705941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tổ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chức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dựa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theo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chuỗi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sự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kiện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sắp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xếp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theo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trật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tự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tuyến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tính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quan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hệ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nhân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quả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thế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giới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nhân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vật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khá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đa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dạng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phong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phú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nổi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bật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ba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nhóm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: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thần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tiên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trần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và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yêu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quái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.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Các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nhân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vật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có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nét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kì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lạ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biêu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hiện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gốc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ra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đời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,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ngoại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hình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và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năng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lực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siêu</a:t>
            </a:r>
            <a:r>
              <a:rPr lang="en-US" sz="3600" spc="62" dirty="0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 </a:t>
            </a:r>
            <a:r>
              <a:rPr lang="en-US" sz="3600" spc="62" dirty="0" err="1">
                <a:solidFill>
                  <a:srgbClr val="4B3B33"/>
                </a:solidFill>
                <a:latin typeface="Times  New Roman"/>
                <a:ea typeface="DejaVu Serif"/>
                <a:cs typeface="DejaVu Serif"/>
                <a:sym typeface="DejaVu Serif"/>
              </a:rPr>
              <a:t>nhiên</a:t>
            </a:r>
            <a:endParaRPr lang="en-US" sz="3600" spc="62" dirty="0">
              <a:solidFill>
                <a:srgbClr val="4B3B33"/>
              </a:solidFill>
              <a:latin typeface="Times  New Roman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02060" y="1019175"/>
            <a:ext cx="13242083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Văn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660"/>
              </a:lnSpc>
            </a:pP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-10409978">
            <a:off x="12488202" y="-2297848"/>
            <a:ext cx="8167892" cy="2851337"/>
          </a:xfrm>
          <a:custGeom>
            <a:avLst/>
            <a:gdLst/>
            <a:ahLst/>
            <a:cxnLst/>
            <a:rect l="l" t="t" r="r" b="b"/>
            <a:pathLst>
              <a:path w="8167892" h="2851337">
                <a:moveTo>
                  <a:pt x="0" y="0"/>
                </a:moveTo>
                <a:lnTo>
                  <a:pt x="8167892" y="0"/>
                </a:lnTo>
                <a:lnTo>
                  <a:pt x="8167892" y="2851337"/>
                </a:lnTo>
                <a:lnTo>
                  <a:pt x="0" y="285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09420" y="1633521"/>
            <a:ext cx="6413682" cy="673912"/>
            <a:chOff x="0" y="0"/>
            <a:chExt cx="812800" cy="854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5404"/>
            </a:xfrm>
            <a:custGeom>
              <a:avLst/>
              <a:gdLst/>
              <a:ahLst/>
              <a:cxnLst/>
              <a:rect l="l" t="t" r="r" b="b"/>
              <a:pathLst>
                <a:path w="812800" h="85404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2126"/>
                  </a:lnTo>
                  <a:cubicBezTo>
                    <a:pt x="812800" y="79460"/>
                    <a:pt x="806855" y="85404"/>
                    <a:pt x="799522" y="85404"/>
                  </a:cubicBezTo>
                  <a:lnTo>
                    <a:pt x="13278" y="85404"/>
                  </a:lnTo>
                  <a:cubicBezTo>
                    <a:pt x="9756" y="85404"/>
                    <a:pt x="6379" y="84005"/>
                    <a:pt x="3889" y="81515"/>
                  </a:cubicBezTo>
                  <a:cubicBezTo>
                    <a:pt x="1399" y="79025"/>
                    <a:pt x="0" y="75648"/>
                    <a:pt x="0" y="72126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2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giả: Nguyễn Dữ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9420" y="3733008"/>
            <a:ext cx="8232232" cy="757241"/>
            <a:chOff x="0" y="0"/>
            <a:chExt cx="1016196" cy="93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6196" cy="93475"/>
            </a:xfrm>
            <a:custGeom>
              <a:avLst/>
              <a:gdLst/>
              <a:ahLst/>
              <a:cxnLst/>
              <a:rect l="l" t="t" r="r" b="b"/>
              <a:pathLst>
                <a:path w="1016196" h="93475">
                  <a:moveTo>
                    <a:pt x="10345" y="0"/>
                  </a:moveTo>
                  <a:lnTo>
                    <a:pt x="1005851" y="0"/>
                  </a:lnTo>
                  <a:cubicBezTo>
                    <a:pt x="1011565" y="0"/>
                    <a:pt x="1016196" y="4632"/>
                    <a:pt x="1016196" y="10345"/>
                  </a:cubicBezTo>
                  <a:lnTo>
                    <a:pt x="1016196" y="83130"/>
                  </a:lnTo>
                  <a:cubicBezTo>
                    <a:pt x="1016196" y="85873"/>
                    <a:pt x="1015106" y="88505"/>
                    <a:pt x="1013166" y="90445"/>
                  </a:cubicBezTo>
                  <a:cubicBezTo>
                    <a:pt x="1011226" y="92385"/>
                    <a:pt x="1008595" y="93475"/>
                    <a:pt x="1005851" y="93475"/>
                  </a:cubicBezTo>
                  <a:lnTo>
                    <a:pt x="10345" y="93475"/>
                  </a:lnTo>
                  <a:cubicBezTo>
                    <a:pt x="4632" y="93475"/>
                    <a:pt x="0" y="88843"/>
                    <a:pt x="0" y="83130"/>
                  </a:cubicBezTo>
                  <a:lnTo>
                    <a:pt x="0" y="10345"/>
                  </a:lnTo>
                  <a:cubicBezTo>
                    <a:pt x="0" y="7601"/>
                    <a:pt x="1090" y="4970"/>
                    <a:pt x="3030" y="3030"/>
                  </a:cubicBezTo>
                  <a:cubicBezTo>
                    <a:pt x="4970" y="1090"/>
                    <a:pt x="7601" y="0"/>
                    <a:pt x="10345" y="0"/>
                  </a:cubicBezTo>
                  <a:close/>
                </a:path>
              </a:pathLst>
            </a:custGeom>
            <a:solidFill>
              <a:srgbClr val="FDEE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16196" cy="15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phẩm “Chuyện người con gái Nam Xương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9227669" flipV="1">
            <a:off x="-3558952" y="8721566"/>
            <a:ext cx="7657866" cy="2673291"/>
          </a:xfrm>
          <a:custGeom>
            <a:avLst/>
            <a:gdLst/>
            <a:ahLst/>
            <a:cxnLst/>
            <a:rect l="l" t="t" r="r" b="b"/>
            <a:pathLst>
              <a:path w="7657866" h="2673291">
                <a:moveTo>
                  <a:pt x="0" y="2673291"/>
                </a:moveTo>
                <a:lnTo>
                  <a:pt x="7657866" y="2673291"/>
                </a:lnTo>
                <a:lnTo>
                  <a:pt x="7657866" y="0"/>
                </a:lnTo>
                <a:lnTo>
                  <a:pt x="0" y="0"/>
                </a:lnTo>
                <a:lnTo>
                  <a:pt x="0" y="26732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642522" y="1518089"/>
            <a:ext cx="5182795" cy="3004264"/>
          </a:xfrm>
          <a:custGeom>
            <a:avLst/>
            <a:gdLst/>
            <a:ahLst/>
            <a:cxnLst/>
            <a:rect l="l" t="t" r="r" b="b"/>
            <a:pathLst>
              <a:path w="5182795" h="3004264">
                <a:moveTo>
                  <a:pt x="0" y="0"/>
                </a:moveTo>
                <a:lnTo>
                  <a:pt x="5182794" y="0"/>
                </a:lnTo>
                <a:lnTo>
                  <a:pt x="5182794" y="3004264"/>
                </a:lnTo>
                <a:lnTo>
                  <a:pt x="0" y="3004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19107" y="276578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9420" y="2374108"/>
            <a:ext cx="10595463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quê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kỉ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XVI.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tiêu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biểu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bằng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Hán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9420" y="4789754"/>
            <a:ext cx="16037765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16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20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–  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Bố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gồm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đầu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lo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đẻ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–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Sinh;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lính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+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giặc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cố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trầm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spc="62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09419" y="8200916"/>
            <a:ext cx="16037765" cy="130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cuối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Phan Lang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trở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toả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khuất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876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96106" y="8234005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6232" y="2475591"/>
            <a:ext cx="10071676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dự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này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hướng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3761" y="5067300"/>
            <a:ext cx="11972345" cy="316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 Khi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cần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chỉ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endParaRPr lang="en-US" sz="3576" u="sng" spc="89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19335" y="676587"/>
            <a:ext cx="8800252" cy="7476645"/>
          </a:xfrm>
          <a:custGeom>
            <a:avLst/>
            <a:gdLst/>
            <a:ahLst/>
            <a:cxnLst/>
            <a:rect l="l" t="t" r="r" b="b"/>
            <a:pathLst>
              <a:path w="8800252" h="7476645">
                <a:moveTo>
                  <a:pt x="0" y="0"/>
                </a:moveTo>
                <a:lnTo>
                  <a:pt x="8800253" y="0"/>
                </a:lnTo>
                <a:lnTo>
                  <a:pt x="8800253" y="7476644"/>
                </a:lnTo>
                <a:lnTo>
                  <a:pt x="0" y="747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9" r="-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8423" y="2593960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1365" y="4880864"/>
            <a:ext cx="6672143" cy="5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  <a:spcBef>
                <a:spcPct val="0"/>
              </a:spcBef>
            </a:pPr>
            <a:r>
              <a:rPr lang="en-US" sz="3199" spc="86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hoạt động: 3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2641</Words>
  <Application>Microsoft Office PowerPoint</Application>
  <PresentationFormat>Custom</PresentationFormat>
  <Paragraphs>169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DejaVu Serif Bold</vt:lpstr>
      <vt:lpstr>Times  New Roman</vt:lpstr>
      <vt:lpstr>DejaVu Serif Bold Italics</vt:lpstr>
      <vt:lpstr>Calibri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người con gái Nam Xương</dc:title>
  <dc:creator>admin</dc:creator>
  <cp:lastModifiedBy>Hoàng Hường</cp:lastModifiedBy>
  <cp:revision>5</cp:revision>
  <dcterms:created xsi:type="dcterms:W3CDTF">2006-08-16T00:00:00Z</dcterms:created>
  <dcterms:modified xsi:type="dcterms:W3CDTF">2024-10-02T08:34:48Z</dcterms:modified>
  <dc:identifier>DAGKc1mGNos</dc:identifier>
</cp:coreProperties>
</file>