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58"/>
  </p:notesMasterIdLst>
  <p:sldIdLst>
    <p:sldId id="1080" r:id="rId5"/>
    <p:sldId id="1163" r:id="rId6"/>
    <p:sldId id="1169" r:id="rId7"/>
    <p:sldId id="1170" r:id="rId8"/>
    <p:sldId id="1171" r:id="rId9"/>
    <p:sldId id="1173" r:id="rId10"/>
    <p:sldId id="1172" r:id="rId11"/>
    <p:sldId id="1174" r:id="rId12"/>
    <p:sldId id="1175" r:id="rId13"/>
    <p:sldId id="1125" r:id="rId14"/>
    <p:sldId id="1176" r:id="rId15"/>
    <p:sldId id="1214" r:id="rId16"/>
    <p:sldId id="1215" r:id="rId17"/>
    <p:sldId id="1216" r:id="rId18"/>
    <p:sldId id="1217" r:id="rId19"/>
    <p:sldId id="1218" r:id="rId20"/>
    <p:sldId id="1212" r:id="rId21"/>
    <p:sldId id="1180" r:id="rId22"/>
    <p:sldId id="1181" r:id="rId23"/>
    <p:sldId id="1182" r:id="rId24"/>
    <p:sldId id="1161" r:id="rId25"/>
    <p:sldId id="1177" r:id="rId26"/>
    <p:sldId id="1178" r:id="rId27"/>
    <p:sldId id="1183" r:id="rId28"/>
    <p:sldId id="1184" r:id="rId29"/>
    <p:sldId id="1185" r:id="rId30"/>
    <p:sldId id="1186" r:id="rId31"/>
    <p:sldId id="1187" r:id="rId32"/>
    <p:sldId id="1188" r:id="rId33"/>
    <p:sldId id="1189" r:id="rId34"/>
    <p:sldId id="1190" r:id="rId35"/>
    <p:sldId id="1191" r:id="rId36"/>
    <p:sldId id="1192" r:id="rId37"/>
    <p:sldId id="1193" r:id="rId38"/>
    <p:sldId id="1194" r:id="rId39"/>
    <p:sldId id="1195" r:id="rId40"/>
    <p:sldId id="1196" r:id="rId41"/>
    <p:sldId id="1197" r:id="rId42"/>
    <p:sldId id="1198" r:id="rId43"/>
    <p:sldId id="1199" r:id="rId44"/>
    <p:sldId id="1200" r:id="rId45"/>
    <p:sldId id="1201" r:id="rId46"/>
    <p:sldId id="1202" r:id="rId47"/>
    <p:sldId id="1203" r:id="rId48"/>
    <p:sldId id="1205" r:id="rId49"/>
    <p:sldId id="1204" r:id="rId50"/>
    <p:sldId id="1206" r:id="rId51"/>
    <p:sldId id="1211" r:id="rId52"/>
    <p:sldId id="1207" r:id="rId53"/>
    <p:sldId id="1210" r:id="rId54"/>
    <p:sldId id="1208" r:id="rId55"/>
    <p:sldId id="1209" r:id="rId56"/>
    <p:sldId id="116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79" d="100"/>
          <a:sy n="79"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E7CDD27-0FEA-4420-8C1B-3F41BA80D640}" type="slidenum">
              <a:rPr lang="en-US" altLang="en-US" smtClean="0"/>
              <a:pPr/>
              <a:t>17</a:t>
            </a:fld>
            <a:endParaRPr lang="en-US" altLang="en-US"/>
          </a:p>
        </p:txBody>
      </p:sp>
    </p:spTree>
    <p:extLst>
      <p:ext uri="{BB962C8B-B14F-4D97-AF65-F5344CB8AC3E}">
        <p14:creationId xmlns:p14="http://schemas.microsoft.com/office/powerpoint/2010/main" val="378441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A93153-C138-4912-810C-FCEB855E4B8F}" type="slidenum">
              <a:rPr lang="en-US" altLang="en-US" smtClean="0"/>
              <a:pPr/>
              <a:t>18</a:t>
            </a:fld>
            <a:endParaRPr lang="en-US" altLang="en-US"/>
          </a:p>
        </p:txBody>
      </p:sp>
    </p:spTree>
    <p:extLst>
      <p:ext uri="{BB962C8B-B14F-4D97-AF65-F5344CB8AC3E}">
        <p14:creationId xmlns:p14="http://schemas.microsoft.com/office/powerpoint/2010/main" val="56677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A93153-C138-4912-810C-FCEB855E4B8F}" type="slidenum">
              <a:rPr lang="en-US" altLang="en-US" smtClean="0"/>
              <a:pPr/>
              <a:t>19</a:t>
            </a:fld>
            <a:endParaRPr lang="en-US" altLang="en-US"/>
          </a:p>
        </p:txBody>
      </p:sp>
    </p:spTree>
    <p:extLst>
      <p:ext uri="{BB962C8B-B14F-4D97-AF65-F5344CB8AC3E}">
        <p14:creationId xmlns:p14="http://schemas.microsoft.com/office/powerpoint/2010/main" val="18504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013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90327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0250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BCAE81-3A8E-4D52-9F7B-5EE9A262FE5A}" type="slidenum">
              <a:rPr lang="en-US" altLang="en-US" smtClean="0"/>
              <a:pPr/>
              <a:t>25</a:t>
            </a:fld>
            <a:endParaRPr lang="en-US" altLang="en-US"/>
          </a:p>
        </p:txBody>
      </p:sp>
    </p:spTree>
    <p:extLst>
      <p:ext uri="{BB962C8B-B14F-4D97-AF65-F5344CB8AC3E}">
        <p14:creationId xmlns:p14="http://schemas.microsoft.com/office/powerpoint/2010/main" val="194448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78697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BCAE81-3A8E-4D52-9F7B-5EE9A262FE5A}" type="slidenum">
              <a:rPr lang="en-US" altLang="en-US" smtClean="0"/>
              <a:pPr/>
              <a:t>43</a:t>
            </a:fld>
            <a:endParaRPr lang="en-US" altLang="en-US"/>
          </a:p>
        </p:txBody>
      </p:sp>
    </p:spTree>
    <p:extLst>
      <p:ext uri="{BB962C8B-B14F-4D97-AF65-F5344CB8AC3E}">
        <p14:creationId xmlns:p14="http://schemas.microsoft.com/office/powerpoint/2010/main" val="74790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48</a:t>
            </a:fld>
            <a:endParaRPr lang="en-US" altLang="zh-CN">
              <a:latin typeface="等线"/>
              <a:ea typeface="等线"/>
              <a:cs typeface="等线"/>
            </a:endParaRPr>
          </a:p>
        </p:txBody>
      </p:sp>
    </p:spTree>
    <p:extLst>
      <p:ext uri="{BB962C8B-B14F-4D97-AF65-F5344CB8AC3E}">
        <p14:creationId xmlns:p14="http://schemas.microsoft.com/office/powerpoint/2010/main" val="3035520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50</a:t>
            </a:fld>
            <a:endParaRPr lang="en-US" altLang="zh-CN">
              <a:latin typeface="等线"/>
              <a:ea typeface="等线"/>
              <a:cs typeface="等线"/>
            </a:endParaRPr>
          </a:p>
        </p:txBody>
      </p:sp>
    </p:spTree>
    <p:extLst>
      <p:ext uri="{BB962C8B-B14F-4D97-AF65-F5344CB8AC3E}">
        <p14:creationId xmlns:p14="http://schemas.microsoft.com/office/powerpoint/2010/main" val="3136507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53</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FB8D2A-161E-4E18-88E4-E54BA9BB1035}" type="slidenum">
              <a:rPr lang="en-US" altLang="en-US" smtClean="0"/>
              <a:pPr/>
              <a:t>11</a:t>
            </a:fld>
            <a:endParaRPr lang="en-US" altLang="en-US"/>
          </a:p>
        </p:txBody>
      </p:sp>
    </p:spTree>
    <p:extLst>
      <p:ext uri="{BB962C8B-B14F-4D97-AF65-F5344CB8AC3E}">
        <p14:creationId xmlns:p14="http://schemas.microsoft.com/office/powerpoint/2010/main" val="154836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12</a:t>
            </a:fld>
            <a:endParaRPr lang="en-US" altLang="en-US"/>
          </a:p>
        </p:txBody>
      </p:sp>
    </p:spTree>
    <p:extLst>
      <p:ext uri="{BB962C8B-B14F-4D97-AF65-F5344CB8AC3E}">
        <p14:creationId xmlns:p14="http://schemas.microsoft.com/office/powerpoint/2010/main" val="31047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13</a:t>
            </a:fld>
            <a:endParaRPr lang="en-US" altLang="en-US"/>
          </a:p>
        </p:txBody>
      </p:sp>
    </p:spTree>
    <p:extLst>
      <p:ext uri="{BB962C8B-B14F-4D97-AF65-F5344CB8AC3E}">
        <p14:creationId xmlns:p14="http://schemas.microsoft.com/office/powerpoint/2010/main" val="155420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14</a:t>
            </a:fld>
            <a:endParaRPr lang="en-US" altLang="en-US"/>
          </a:p>
        </p:txBody>
      </p:sp>
    </p:spTree>
    <p:extLst>
      <p:ext uri="{BB962C8B-B14F-4D97-AF65-F5344CB8AC3E}">
        <p14:creationId xmlns:p14="http://schemas.microsoft.com/office/powerpoint/2010/main" val="32896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15</a:t>
            </a:fld>
            <a:endParaRPr lang="en-US" altLang="en-US"/>
          </a:p>
        </p:txBody>
      </p:sp>
    </p:spTree>
    <p:extLst>
      <p:ext uri="{BB962C8B-B14F-4D97-AF65-F5344CB8AC3E}">
        <p14:creationId xmlns:p14="http://schemas.microsoft.com/office/powerpoint/2010/main" val="256379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16</a:t>
            </a:fld>
            <a:endParaRPr lang="en-US" altLang="en-US"/>
          </a:p>
        </p:txBody>
      </p:sp>
    </p:spTree>
    <p:extLst>
      <p:ext uri="{BB962C8B-B14F-4D97-AF65-F5344CB8AC3E}">
        <p14:creationId xmlns:p14="http://schemas.microsoft.com/office/powerpoint/2010/main" val="307850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8/6/2024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06/08/2024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21" Type="http://schemas.openxmlformats.org/officeDocument/2006/relationships/image" Target="../media/image44.png"/><Relationship Id="rId34" Type="http://schemas.openxmlformats.org/officeDocument/2006/relationships/image" Target="../media/image57.png"/><Relationship Id="rId42" Type="http://schemas.openxmlformats.org/officeDocument/2006/relationships/image" Target="../media/image65.png"/><Relationship Id="rId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41"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 Id="rId8" Type="http://schemas.openxmlformats.org/officeDocument/2006/relationships/image" Target="../media/image31.png"/><Relationship Id="rId3"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0.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8" Type="http://schemas.openxmlformats.org/officeDocument/2006/relationships/image" Target="../media/image30.png"/><Relationship Id="rId3" Type="http://schemas.openxmlformats.org/officeDocument/2006/relationships/image" Target="../media/image76.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1.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8" Type="http://schemas.openxmlformats.org/officeDocument/2006/relationships/image" Target="../media/image30.png"/><Relationship Id="rId3" Type="http://schemas.openxmlformats.org/officeDocument/2006/relationships/image" Target="../media/image76.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2685011" y="875489"/>
            <a:ext cx="6186615" cy="16266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chemeClr val="tx1"/>
                </a:solidFill>
                <a:latin typeface="+mj-lt"/>
              </a:rPr>
              <a:t>Tiết 8,9 : </a:t>
            </a:r>
            <a:r>
              <a:rPr lang="de-DE" sz="3200" b="1" dirty="0">
                <a:solidFill>
                  <a:schemeClr val="tx1"/>
                </a:solidFill>
                <a:latin typeface="Times New Roman" panose="02020603050405020304" pitchFamily="18" charset="0"/>
                <a:cs typeface="Times New Roman" panose="02020603050405020304" pitchFamily="18" charset="0"/>
              </a:rPr>
              <a:t>TA ĐI TỚI( TỐ HỮU)</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2685011" y="2676698"/>
            <a:ext cx="9268132" cy="4042777"/>
          </a:xfrm>
          <a:prstGeom prst="rect">
            <a:avLst/>
          </a:prstGeom>
        </p:spPr>
      </p:pic>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8" y="1122218"/>
            <a:ext cx="5004262" cy="2062103"/>
          </a:xfrm>
          <a:prstGeom prst="rect">
            <a:avLst/>
          </a:prstGeom>
          <a:noFill/>
        </p:spPr>
        <p:txBody>
          <a:bodyPr wrap="square" rtlCol="0">
            <a:spAutoFit/>
          </a:bodyPr>
          <a:lstStyle/>
          <a:p>
            <a:r>
              <a:rPr lang="vi-VN" sz="3200" b="1" dirty="0">
                <a:latin typeface="+mj-lt"/>
              </a:rPr>
              <a:t>I, ĐỌC HIỂU VĂN BẢN:</a:t>
            </a:r>
          </a:p>
          <a:p>
            <a:r>
              <a:rPr lang="vi-VN" sz="3200" b="1" dirty="0">
                <a:latin typeface="+mj-lt"/>
              </a:rPr>
              <a:t>1.Đọc:</a:t>
            </a:r>
          </a:p>
          <a:p>
            <a:r>
              <a:rPr lang="vi-VN" sz="3200" b="1" dirty="0">
                <a:latin typeface="+mj-lt"/>
              </a:rPr>
              <a:t>2.Tác giả, tác phẩm:</a:t>
            </a:r>
          </a:p>
          <a:p>
            <a:r>
              <a:rPr lang="vi-VN" sz="3200" b="1" dirty="0">
                <a:latin typeface="+mj-lt"/>
              </a:rPr>
              <a:t>- </a:t>
            </a:r>
            <a:r>
              <a:rPr lang="vi-VN" sz="3200" b="1" dirty="0" err="1">
                <a:latin typeface="+mj-lt"/>
              </a:rPr>
              <a:t>sgk</a:t>
            </a:r>
            <a:r>
              <a:rPr lang="vi-VN" sz="3200" b="1" dirty="0">
                <a:latin typeface="+mj-lt"/>
              </a:rPr>
              <a:t>, trang 27.</a:t>
            </a:r>
            <a:endParaRPr lang="en-US" sz="3200" dirty="0">
              <a:latin typeface="+mj-lt"/>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143000"/>
            <a:ext cx="11049000" cy="291361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r>
              <a:rPr lang="nl-NL" sz="3200">
                <a:latin typeface="Times New Roman" panose="02020603050405020304" pitchFamily="18" charset="0"/>
                <a:cs typeface="Times New Roman" panose="02020603050405020304" pitchFamily="18" charset="0"/>
              </a:rPr>
              <a:t>- Bài thơ tương đối dài, cảm xúc của nhà thơ có sự thay đổi giữa các phần. Vì vậy cần đọc thầm trước-&gt; đọc thành tiếng -&gt;đọc diễn cảm bài thơ</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 </a:t>
            </a:r>
            <a:r>
              <a:rPr lang="nl-NL" sz="3200" b="1">
                <a:latin typeface="Times New Roman" panose="02020603050405020304" pitchFamily="18" charset="0"/>
                <a:cs typeface="Times New Roman" panose="02020603050405020304" pitchFamily="18" charset="0"/>
              </a:rPr>
              <a:t>Giọng  chủ đạo:</a:t>
            </a:r>
            <a:r>
              <a:rPr lang="nl-NL" sz="3200">
                <a:latin typeface="Times New Roman" panose="02020603050405020304" pitchFamily="18" charset="0"/>
                <a:cs typeface="Times New Roman" panose="02020603050405020304" pitchFamily="18" charset="0"/>
              </a:rPr>
              <a:t> vui tươi, say sưa, náo nức</a:t>
            </a:r>
            <a:endParaRPr lang="en-US" sz="3200">
              <a:latin typeface="Times New Roman" panose="02020603050405020304" pitchFamily="18" charset="0"/>
              <a:cs typeface="Times New Roman" panose="02020603050405020304" pitchFamily="18" charset="0"/>
            </a:endParaRPr>
          </a:p>
        </p:txBody>
      </p:sp>
      <p:sp>
        <p:nvSpPr>
          <p:cNvPr id="3" name="Oval 2"/>
          <p:cNvSpPr/>
          <p:nvPr/>
        </p:nvSpPr>
        <p:spPr>
          <a:xfrm>
            <a:off x="4114800" y="685800"/>
            <a:ext cx="39624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a:solidFill>
                  <a:schemeClr val="tx1"/>
                </a:solidFill>
                <a:latin typeface="Times New Roman" panose="02020603050405020304" pitchFamily="18" charset="0"/>
                <a:cs typeface="Times New Roman" panose="02020603050405020304" pitchFamily="18" charset="0"/>
              </a:rPr>
              <a:t>Chú ý khi đọc:</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5090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Ta đi giữa ban ngày</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Trên đường cái, ung dung ta bước.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ta rộng thênh thang tám thước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Bắc Sơn, Đình Cả, Thái Nguyên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qua Tây Bắc, đường lên Điện Biên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cách mạng, dài theo kháng chiến...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Đến hôm nay đường xuôi về biển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Mới tinh khôi màu đất đỏ tươi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Đẹp vô cùng, Tổ quốc ta ơi!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Rừng cọ đồi chè, đồng xanh ngào ngạt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Nắng chói sông Lô, hò ô tiếng hát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Chuyến phà dào dạt bến nước Bình Ca...</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mj-lt"/>
              </a:rPr>
              <a:t>Ai qua Phú Thọ</a:t>
            </a:r>
            <a:br>
              <a:rPr lang="vi-VN" sz="2400">
                <a:latin typeface="+mj-lt"/>
              </a:rPr>
            </a:br>
            <a:r>
              <a:rPr lang="vi-VN" sz="2400">
                <a:latin typeface="+mj-lt"/>
              </a:rPr>
              <a:t>Ai xuôi Trung Hà</a:t>
            </a:r>
            <a:br>
              <a:rPr lang="vi-VN" sz="2400">
                <a:latin typeface="+mj-lt"/>
              </a:rPr>
            </a:br>
            <a:r>
              <a:rPr lang="vi-VN" sz="2400">
                <a:latin typeface="+mj-lt"/>
              </a:rPr>
              <a:t>Ai về Hưng Hoá</a:t>
            </a:r>
            <a:br>
              <a:rPr lang="vi-VN" sz="2400">
                <a:latin typeface="+mj-lt"/>
              </a:rPr>
            </a:br>
            <a:r>
              <a:rPr lang="vi-VN" sz="2400">
                <a:latin typeface="+mj-lt"/>
              </a:rPr>
              <a:t>Ai xuống khu Ba</a:t>
            </a:r>
            <a:br>
              <a:rPr lang="vi-VN" sz="2400">
                <a:latin typeface="+mj-lt"/>
              </a:rPr>
            </a:br>
            <a:r>
              <a:rPr lang="vi-VN" sz="2400">
                <a:latin typeface="+mj-lt"/>
              </a:rPr>
              <a:t>Ai vào khu Bốn</a:t>
            </a:r>
            <a:br>
              <a:rPr lang="vi-VN" sz="2400">
                <a:latin typeface="+mj-lt"/>
              </a:rPr>
            </a:br>
            <a:r>
              <a:rPr lang="vi-VN" sz="2400">
                <a:latin typeface="+mj-lt"/>
              </a:rPr>
              <a:t>Đường ta đó, tự do cuồn cuộn</a:t>
            </a:r>
            <a:br>
              <a:rPr lang="vi-VN" sz="2400">
                <a:latin typeface="+mj-lt"/>
              </a:rPr>
            </a:br>
            <a:r>
              <a:rPr lang="vi-VN" sz="2400">
                <a:latin typeface="+mj-lt"/>
              </a:rPr>
              <a:t>Bốt đồn Tây đã cuốn sạch rồi!</a:t>
            </a:r>
            <a:br>
              <a:rPr lang="vi-VN" sz="2400">
                <a:latin typeface="+mj-lt"/>
              </a:rPr>
            </a:br>
            <a:r>
              <a:rPr lang="vi-VN" sz="2400">
                <a:latin typeface="+mj-lt"/>
              </a:rPr>
              <a:t>Sông Thao nao nức sóng dồi</a:t>
            </a:r>
            <a:br>
              <a:rPr lang="vi-VN" sz="2400">
                <a:latin typeface="+mj-lt"/>
              </a:rPr>
            </a:br>
            <a:r>
              <a:rPr lang="vi-VN" sz="2400">
                <a:latin typeface="+mj-lt"/>
              </a:rPr>
              <a:t>Ai về Hà Nội thì xuôi cùng thuyền.</a:t>
            </a:r>
            <a:endParaRPr lang="en-US" sz="24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92785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800">
                <a:latin typeface="+mj-lt"/>
              </a:rPr>
              <a:t>Ờ đã chín năm rồi đấy nhỉ!</a:t>
            </a:r>
            <a:br>
              <a:rPr lang="vi-VN" sz="2800">
                <a:latin typeface="+mj-lt"/>
              </a:rPr>
            </a:br>
            <a:r>
              <a:rPr lang="vi-VN" sz="2800">
                <a:latin typeface="+mj-lt"/>
              </a:rPr>
              <a:t>Kháng chiến ba ngàn ngày không nghỉ</a:t>
            </a:r>
            <a:br>
              <a:rPr lang="vi-VN" sz="2800">
                <a:latin typeface="+mj-lt"/>
              </a:rPr>
            </a:br>
            <a:r>
              <a:rPr lang="vi-VN" sz="2800">
                <a:latin typeface="+mj-lt"/>
              </a:rPr>
              <a:t>Bắp chân, đầu gối vẫn săn gân.</a:t>
            </a:r>
            <a:br>
              <a:rPr lang="vi-VN" sz="2800">
                <a:latin typeface="+mj-lt"/>
              </a:rPr>
            </a:br>
            <a:r>
              <a:rPr lang="vi-VN" sz="2800">
                <a:latin typeface="+mj-lt"/>
              </a:rPr>
              <a:t>Ngẩng đầu lên: trong sáng tuyệt trần</a:t>
            </a:r>
            <a:br>
              <a:rPr lang="vi-VN" sz="2800">
                <a:latin typeface="+mj-lt"/>
              </a:rPr>
            </a:br>
            <a:r>
              <a:rPr lang="vi-VN" sz="2800">
                <a:latin typeface="+mj-lt"/>
              </a:rPr>
              <a:t>Tháng Tám mùa thu xanh thắm</a:t>
            </a:r>
            <a:br>
              <a:rPr lang="vi-VN" sz="2800">
                <a:latin typeface="+mj-lt"/>
              </a:rPr>
            </a:br>
            <a:r>
              <a:rPr lang="vi-VN" sz="2800">
                <a:latin typeface="+mj-lt"/>
              </a:rPr>
              <a:t>Mây nhởn nhơ bay</a:t>
            </a:r>
            <a:br>
              <a:rPr lang="vi-VN" sz="2800">
                <a:latin typeface="+mj-lt"/>
              </a:rPr>
            </a:br>
            <a:r>
              <a:rPr lang="vi-VN" sz="2800">
                <a:latin typeface="+mj-lt"/>
              </a:rPr>
              <a:t>Hôm nay ngày đẹp lắm!</a:t>
            </a:r>
            <a:br>
              <a:rPr lang="vi-VN" sz="2800">
                <a:latin typeface="+mj-lt"/>
              </a:rPr>
            </a:br>
            <a:r>
              <a:rPr lang="vi-VN" sz="2800">
                <a:latin typeface="+mj-lt"/>
              </a:rPr>
              <a:t>Mây của ta, trời thắm của ta</a:t>
            </a:r>
            <a:br>
              <a:rPr lang="vi-VN" sz="2800">
                <a:latin typeface="+mj-lt"/>
              </a:rPr>
            </a:br>
            <a:r>
              <a:rPr lang="vi-VN" sz="2800">
                <a:latin typeface="+mj-lt"/>
              </a:rPr>
              <a:t>Nước Việt Nam Dân chủ cộng hoà!</a:t>
            </a:r>
            <a:endParaRPr lang="en-US" altLang="en-US" sz="2800">
              <a:solidFill>
                <a:schemeClr val="tx1"/>
              </a:solidFill>
              <a:latin typeface="+mj-lt"/>
              <a:cs typeface="Times New Roman" panose="02020603050405020304" pitchFamily="18" charset="0"/>
            </a:endParaRPr>
          </a:p>
        </p:txBody>
      </p:sp>
      <p:sp>
        <p:nvSpPr>
          <p:cNvPr id="24581" name="TextBox 3"/>
          <p:cNvSpPr txBox="1">
            <a:spLocks noChangeArrowheads="1"/>
          </p:cNvSpPr>
          <p:nvPr/>
        </p:nvSpPr>
        <p:spPr bwMode="auto">
          <a:xfrm>
            <a:off x="6367549" y="1443644"/>
            <a:ext cx="5569527"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a:latin typeface="+mj-lt"/>
              </a:rPr>
              <a:t>Đã tan tác những bóng thù hắc ám</a:t>
            </a:r>
            <a:br>
              <a:rPr lang="vi-VN" sz="2800">
                <a:latin typeface="+mj-lt"/>
              </a:rPr>
            </a:br>
            <a:r>
              <a:rPr lang="vi-VN" sz="2800">
                <a:latin typeface="+mj-lt"/>
              </a:rPr>
              <a:t>Đã sáng lại trời thu tháng Tám</a:t>
            </a:r>
            <a:br>
              <a:rPr lang="vi-VN" sz="2800">
                <a:latin typeface="+mj-lt"/>
              </a:rPr>
            </a:br>
            <a:r>
              <a:rPr lang="vi-VN" sz="2800">
                <a:latin typeface="+mj-lt"/>
              </a:rPr>
              <a:t>Trên đường ta về lại Thủ đô</a:t>
            </a:r>
            <a:br>
              <a:rPr lang="vi-VN" sz="2800">
                <a:latin typeface="+mj-lt"/>
              </a:rPr>
            </a:br>
            <a:r>
              <a:rPr lang="vi-VN" sz="2800">
                <a:latin typeface="+mj-lt"/>
              </a:rPr>
              <a:t>Cờ đỏ bay quanh tóc bạc Bác Hồ!</a:t>
            </a:r>
            <a:endParaRPr lang="en-US" sz="28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89584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Mẹ ơi, lau nước mắt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Làng ta giặc chạy rồi!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Tre làng ta lại mọc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Chuối vườn ta xanh chồi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Trâu ta ra bãi ra đồi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Đồng ta lại hát hơn mười năm xưa...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Các em ơi, đã học chưa?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Các anh dựng cho em trường mới nữa.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nó chẳng còn mong dội lửa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Trường của em đứng giữa đồi quang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Tiếng các em thánh thót quanh làng.</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526297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Times New Roman" panose="02020603050405020304" pitchFamily="18" charset="0"/>
                <a:cs typeface="Times New Roman" panose="02020603050405020304" pitchFamily="18" charset="0"/>
              </a:rPr>
              <a:t>Ai đi Nam Bộ</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Tiền Giang, Hậu Giang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vô thành phố</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Hồ Chí Minh</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Rực rỡ tên vàng.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về thăm </a:t>
            </a:r>
            <a:r>
              <a:rPr lang="vi-VN" sz="2400" i="1">
                <a:latin typeface="Times New Roman" panose="02020603050405020304" pitchFamily="18" charset="0"/>
                <a:cs typeface="Times New Roman" panose="02020603050405020304" pitchFamily="18" charset="0"/>
              </a:rPr>
              <a:t>bưng biền</a:t>
            </a:r>
            <a:r>
              <a:rPr lang="vi-VN" sz="2400">
                <a:latin typeface="Times New Roman" panose="02020603050405020304" pitchFamily="18" charset="0"/>
                <a:cs typeface="Times New Roman" panose="02020603050405020304" pitchFamily="18" charset="0"/>
              </a:rPr>
              <a:t> Đồng Tháp</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Việt Bắc miền Nam, mồ ma giặc Pháp</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Nơi chôn rau cắt rốn của ta!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đi Nam - Ngãi, Bình Phú, Khánh Hoà</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vô Phan Rang, Phan Thiết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lên Tây Nguyên, Kông Tum, Đắc Lắc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Khu Năm dằng dặc khúc ruột miền Trung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về với quê hương ta tha thiết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Sông Hương, Bến Hải, Cửa Tùng...</a:t>
            </a:r>
            <a:endParaRPr lang="en-US" sz="2400">
              <a:latin typeface="Times New Roman" panose="02020603050405020304" pitchFamily="18" charset="0"/>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63640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Ai vô đó, với đồng bào, đồng chí</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Nói với Nửa - Việt Nam yêu quý</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Rằng: Nước ta là của chúng ta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Nước Việt Nam dân chủ cộng hoà!</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ta, con một cha, nhà một nóc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Thịt với xương, tim óc dính liền.</a:t>
            </a:r>
            <a:br>
              <a:rPr lang="vi-VN" sz="2400">
                <a:latin typeface="Times New Roman" panose="02020603050405020304" pitchFamily="18" charset="0"/>
                <a:cs typeface="Times New Roman" panose="02020603050405020304" pitchFamily="18" charset="0"/>
              </a:rPr>
            </a:br>
            <a:br>
              <a:rPr lang="vi-VN" sz="2400">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Dù ai nói ngả nói nghiêng</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Lòng ta vẫn vững như kiềng ba chân.</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Dù ai rào giậu ngăn sân</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Lòng ta vẫn giữ là dân Cụ Hồ!</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Times New Roman" panose="02020603050405020304" pitchFamily="18" charset="0"/>
                <a:cs typeface="Times New Roman" panose="02020603050405020304" pitchFamily="18" charset="0"/>
              </a:rPr>
              <a:t>Ta đã lớn lên rồi trong khói lửa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nó chẳng còn mong được nữa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Chặn bàn chân một dân tộc anh hùng.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từ than bụi, lầy bùn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Đã bước dưới mặt trời cách mạng.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của Hóc Môn, Ba Tơ, Cao - Lạng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Lừng lẫy Điện Biên, chấn động địa cầu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đã vùng dậy đạp đầu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Lũ chúa đất xuống bùn đen vạn kiếp!</a:t>
            </a:r>
            <a:endParaRPr lang="en-US" sz="2400">
              <a:latin typeface="Times New Roman" panose="02020603050405020304" pitchFamily="18" charset="0"/>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85127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800">
                <a:latin typeface="Times New Roman" panose="02020603050405020304" pitchFamily="18" charset="0"/>
                <a:cs typeface="Times New Roman" panose="02020603050405020304" pitchFamily="18" charset="0"/>
              </a:rPr>
              <a:t>Ta đi tới, trên đường ta bước tiếp,</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Rắn như thép, vững như đồng.</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Đội ngũ ta trùng trùng điệp điệp</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Cao như núi, dài như sông</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Chí ta lớn như biển Đông trước mặt!</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5394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a:latin typeface="+mj-lt"/>
              </a:rPr>
              <a:t>Ta đi tới, không thể gì chia cắt</a:t>
            </a:r>
            <a:br>
              <a:rPr lang="vi-VN" sz="2800">
                <a:latin typeface="+mj-lt"/>
              </a:rPr>
            </a:br>
            <a:r>
              <a:rPr lang="vi-VN" sz="2800">
                <a:latin typeface="+mj-lt"/>
              </a:rPr>
              <a:t>Mục Nam Quan đến bãi Cà Mau</a:t>
            </a:r>
            <a:br>
              <a:rPr lang="vi-VN" sz="2800">
                <a:latin typeface="+mj-lt"/>
              </a:rPr>
            </a:br>
            <a:r>
              <a:rPr lang="vi-VN" sz="2800">
                <a:latin typeface="+mj-lt"/>
              </a:rPr>
              <a:t>Trời ta chỉ một trên đầu</a:t>
            </a:r>
            <a:br>
              <a:rPr lang="vi-VN" sz="2800">
                <a:latin typeface="+mj-lt"/>
              </a:rPr>
            </a:br>
            <a:r>
              <a:rPr lang="vi-VN" sz="2800">
                <a:latin typeface="+mj-lt"/>
              </a:rPr>
              <a:t>Bắc Nam liền một biển</a:t>
            </a:r>
            <a:br>
              <a:rPr lang="vi-VN" sz="2800">
                <a:latin typeface="+mj-lt"/>
              </a:rPr>
            </a:br>
            <a:r>
              <a:rPr lang="vi-VN" sz="2800">
                <a:latin typeface="+mj-lt"/>
              </a:rPr>
              <a:t>Lòng ta không giới tuyến</a:t>
            </a:r>
            <a:br>
              <a:rPr lang="vi-VN" sz="2800">
                <a:latin typeface="+mj-lt"/>
              </a:rPr>
            </a:br>
            <a:r>
              <a:rPr lang="vi-VN" sz="2800">
                <a:latin typeface="+mj-lt"/>
              </a:rPr>
              <a:t>Lòng ta chung một cụ Hồ</a:t>
            </a:r>
            <a:br>
              <a:rPr lang="vi-VN" sz="2800">
                <a:latin typeface="+mj-lt"/>
              </a:rPr>
            </a:br>
            <a:r>
              <a:rPr lang="vi-VN" sz="2800">
                <a:latin typeface="+mj-lt"/>
              </a:rPr>
              <a:t>Lòng ta chung một Thủ đô</a:t>
            </a:r>
            <a:br>
              <a:rPr lang="vi-VN" sz="2800">
                <a:latin typeface="+mj-lt"/>
              </a:rPr>
            </a:br>
            <a:r>
              <a:rPr lang="vi-VN" sz="2800">
                <a:latin typeface="+mj-lt"/>
              </a:rPr>
              <a:t>Lòng ta chung một cơ đồ Việt Nam!</a:t>
            </a:r>
            <a:endParaRPr lang="en-US" sz="28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84223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2590800" y="457200"/>
            <a:ext cx="716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PHIẾU HỌC TẬP SỐ 1: TÌM HIỂU CHUNG</a:t>
            </a:r>
            <a:endParaRPr lang="en-US" altLang="en-US" sz="2800">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1905000" y="2039938"/>
          <a:ext cx="8153400" cy="3856035"/>
        </p:xfrm>
        <a:graphic>
          <a:graphicData uri="http://schemas.openxmlformats.org/drawingml/2006/table">
            <a:tbl>
              <a:tblPr firstRow="1" firstCol="1" bandRow="1">
                <a:tableStyleId>{5C22544A-7EE6-4342-B048-85BDC9FD1C3A}</a:tableStyleId>
              </a:tblPr>
              <a:tblGrid>
                <a:gridCol w="4215671">
                  <a:extLst>
                    <a:ext uri="{9D8B030D-6E8A-4147-A177-3AD203B41FA5}">
                      <a16:colId xmlns:a16="http://schemas.microsoft.com/office/drawing/2014/main" val="20000"/>
                    </a:ext>
                  </a:extLst>
                </a:gridCol>
                <a:gridCol w="3937729">
                  <a:extLst>
                    <a:ext uri="{9D8B030D-6E8A-4147-A177-3AD203B41FA5}">
                      <a16:colId xmlns:a16="http://schemas.microsoft.com/office/drawing/2014/main" val="20001"/>
                    </a:ext>
                  </a:extLst>
                </a:gridCol>
              </a:tblGrid>
              <a:tr h="490833">
                <a:tc gridSpan="2">
                  <a:txBody>
                    <a:bodyPr/>
                    <a:lstStyle/>
                    <a:p>
                      <a:pPr marL="457200">
                        <a:lnSpc>
                          <a:spcPct val="115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bản</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hMerge="1">
                  <a:txBody>
                    <a:bodyPr/>
                    <a:lstStyle/>
                    <a:p>
                      <a:endParaRPr lang="en-US"/>
                    </a:p>
                  </a:txBody>
                  <a:tcPr/>
                </a:tc>
                <a:extLst>
                  <a:ext uri="{0D108BD9-81ED-4DB2-BD59-A6C34878D82A}">
                    <a16:rowId xmlns:a16="http://schemas.microsoft.com/office/drawing/2014/main" val="10000"/>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r h="560867">
                <a:tc>
                  <a:txBody>
                    <a:bodyPr/>
                    <a:lstStyle/>
                    <a:p>
                      <a:pPr marL="457200">
                        <a:lnSpc>
                          <a:spcPct val="115000"/>
                        </a:lnSpc>
                        <a:spcAft>
                          <a:spcPts val="0"/>
                        </a:spcAft>
                      </a:pP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2"/>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vần</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3"/>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Ngắt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nhịp</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4"/>
                  </a:ext>
                </a:extLst>
              </a:tr>
              <a:tr h="560867">
                <a:tc>
                  <a:txBody>
                    <a:bodyPr/>
                    <a:lstStyle/>
                    <a:p>
                      <a:pPr marL="457200">
                        <a:lnSpc>
                          <a:spcPct val="115000"/>
                        </a:lnSpc>
                        <a:spcAft>
                          <a:spcPts val="0"/>
                        </a:spcAft>
                      </a:pPr>
                      <a:r>
                        <a:rPr lang="pt-B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PTBĐ chính</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5"/>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cục</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203018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3810000" y="152400"/>
            <a:ext cx="8153400" cy="3704705"/>
          </a:xfrm>
          <a:prstGeom prst="horizontalScroll">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sz="2800" dirty="0">
              <a:solidFill>
                <a:schemeClr val="tx1"/>
              </a:solidFill>
              <a:latin typeface="+mj-lt"/>
            </a:endParaRPr>
          </a:p>
          <a:p>
            <a:r>
              <a:rPr lang="en-US" sz="3200">
                <a:latin typeface="Times New Roman" panose="02020603050405020304" pitchFamily="18" charset="0"/>
                <a:cs typeface="Times New Roman" panose="02020603050405020304" pitchFamily="18" charset="0"/>
              </a:rPr>
              <a:t>Nhà thơ Tố Hữu(1920-2002)  là lá cờ đầu của nền thơ ca cách mạng Việt Nam. Hành trình thơ của Tố Hữu song hành với hành trình cách mạng và theo sát những sự kiện cách mạng lớn của dân tộc. </a:t>
            </a:r>
          </a:p>
        </p:txBody>
      </p:sp>
      <p:sp>
        <p:nvSpPr>
          <p:cNvPr id="4" name="Horizontal Scroll 3"/>
          <p:cNvSpPr/>
          <p:nvPr/>
        </p:nvSpPr>
        <p:spPr>
          <a:xfrm>
            <a:off x="382877" y="4121468"/>
            <a:ext cx="11658600" cy="257859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chemeClr val="tx1"/>
              </a:solidFill>
              <a:latin typeface="+mj-lt"/>
            </a:endParaRPr>
          </a:p>
          <a:p>
            <a:r>
              <a:rPr lang="en-US" sz="3200">
                <a:solidFill>
                  <a:schemeClr val="tx1"/>
                </a:solidFill>
                <a:latin typeface="Times New Roman" panose="02020603050405020304" pitchFamily="18" charset="0"/>
                <a:cs typeface="Times New Roman" panose="02020603050405020304" pitchFamily="18" charset="0"/>
              </a:rPr>
              <a:t>Một số tập thơ tiêu biểu Từ ấy (1946), Việt Bắc (1954)  Gió lộng(1961), Ra trận(1971)   Máu và hoa( 1971), Một tiếng đờn( 1992),  Ta với ta (2000)</a:t>
            </a:r>
          </a:p>
          <a:p>
            <a:pPr>
              <a:defRPr/>
            </a:pPr>
            <a:r>
              <a:rPr lang="en-US" sz="320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80813" y="754261"/>
            <a:ext cx="2378023" cy="3102844"/>
          </a:xfrm>
          <a:prstGeom prst="rect">
            <a:avLst/>
          </a:prstGeom>
        </p:spPr>
      </p:pic>
    </p:spTree>
    <p:extLst>
      <p:ext uri="{BB962C8B-B14F-4D97-AF65-F5344CB8AC3E}">
        <p14:creationId xmlns:p14="http://schemas.microsoft.com/office/powerpoint/2010/main" val="322621954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801389" y="152400"/>
            <a:ext cx="9162011" cy="6705600"/>
          </a:xfrm>
          <a:prstGeom prst="horizontalScroll">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sz="2800" dirty="0">
              <a:solidFill>
                <a:schemeClr val="tx1"/>
              </a:solidFill>
              <a:latin typeface="+mj-lt"/>
            </a:endParaRPr>
          </a:p>
          <a:p>
            <a:r>
              <a:rPr lang="vi-VN" sz="28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Xuất xứ:</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trích trong tập thơ Việt Bắc.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Hoàn cảnh sáng tác gắn với bối cảnh lịch sử năm 195</a:t>
            </a:r>
            <a:r>
              <a:rPr lang="en-US" sz="2800">
                <a:latin typeface="Times New Roman" panose="02020603050405020304" pitchFamily="18" charset="0"/>
                <a:cs typeface="Times New Roman" panose="02020603050405020304" pitchFamily="18" charset="0"/>
              </a:rPr>
              <a:t>4 </a:t>
            </a:r>
            <a:r>
              <a:rPr lang="vi-VN" sz="2800" b="1">
                <a:latin typeface="Times New Roman" panose="02020603050405020304" pitchFamily="18" charset="0"/>
                <a:cs typeface="Times New Roman" panose="02020603050405020304" pitchFamily="18" charset="0"/>
              </a:rPr>
              <a:t>cuộc kháng chiến chống Pháp kết thúc thắng lợi,</a:t>
            </a:r>
            <a:r>
              <a:rPr lang="vi-VN" sz="2800">
                <a:latin typeface="Times New Roman" panose="02020603050405020304" pitchFamily="18" charset="0"/>
                <a:cs typeface="Times New Roman" panose="02020603050405020304" pitchFamily="18" charset="0"/>
              </a:rPr>
              <a:t> miền Bắc hoàn toàn giải phóng, đi lên xây dựng chủ nghĩa xã hội, miền Nam tiếp tục công cuộc đấu tranh đến để thống nhất đất nước. Trong không khí vui tươi, phấn chấn đó, nhà thơ </a:t>
            </a:r>
            <a:r>
              <a:rPr lang="vi-VN" sz="2800" b="1">
                <a:latin typeface="Times New Roman" panose="02020603050405020304" pitchFamily="18" charset="0"/>
                <a:cs typeface="Times New Roman" panose="02020603050405020304" pitchFamily="18" charset="0"/>
              </a:rPr>
              <a:t>vừa ca ngợi những chiến thắng</a:t>
            </a:r>
            <a:r>
              <a:rPr lang="vi-VN" sz="2800">
                <a:latin typeface="Times New Roman" panose="02020603050405020304" pitchFamily="18" charset="0"/>
                <a:cs typeface="Times New Roman" panose="02020603050405020304" pitchFamily="18" charset="0"/>
              </a:rPr>
              <a:t> lừng lẫy của cuộc kháng chiến trong chặng đường đã qua, vừa thể hiện </a:t>
            </a:r>
            <a:r>
              <a:rPr lang="vi-VN" sz="2800" b="1">
                <a:latin typeface="Times New Roman" panose="02020603050405020304" pitchFamily="18" charset="0"/>
                <a:cs typeface="Times New Roman" panose="02020603050405020304" pitchFamily="18" charset="0"/>
              </a:rPr>
              <a:t>những suy nghĩ sâu sắc về chặng đường sắp tới</a:t>
            </a:r>
            <a:r>
              <a:rPr lang="vi-VN" sz="2800">
                <a:latin typeface="Times New Roman" panose="02020603050405020304" pitchFamily="18" charset="0"/>
                <a:cs typeface="Times New Roman" panose="02020603050405020304" pitchFamily="18" charset="0"/>
              </a:rPr>
              <a:t> của dân tộc</a:t>
            </a:r>
            <a:r>
              <a:rPr lang="en-US" sz="2800">
                <a:latin typeface="Times New Roman" panose="02020603050405020304" pitchFamily="18" charset="0"/>
                <a:cs typeface="Times New Roman" panose="02020603050405020304" pitchFamily="18" charset="0"/>
              </a:rPr>
              <a:t>.</a:t>
            </a:r>
          </a:p>
        </p:txBody>
      </p:sp>
      <p:sp>
        <p:nvSpPr>
          <p:cNvPr id="5" name="Oval 4"/>
          <p:cNvSpPr/>
          <p:nvPr/>
        </p:nvSpPr>
        <p:spPr>
          <a:xfrm>
            <a:off x="689956" y="1113905"/>
            <a:ext cx="2668386" cy="14464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2,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9109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38996" y="473825"/>
            <a:ext cx="4400204"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BỐ CỤC</a:t>
            </a:r>
          </a:p>
        </p:txBody>
      </p:sp>
      <p:sp>
        <p:nvSpPr>
          <p:cNvPr id="4" name="Rounded Rectangle 3"/>
          <p:cNvSpPr/>
          <p:nvPr/>
        </p:nvSpPr>
        <p:spPr>
          <a:xfrm>
            <a:off x="673330" y="1695797"/>
            <a:ext cx="5586153"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Ta đi giữa ban ngày</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Tiếng các em thánh thót quanh làng</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=&gt;</a:t>
            </a:r>
            <a:r>
              <a:rPr lang="en-US" sz="3200" dirty="0" err="1">
                <a:latin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ngẫ</a:t>
            </a:r>
            <a:r>
              <a:rPr lang="en-US" sz="3200" dirty="0">
                <a:latin typeface="Times New Roman" panose="02020603050405020304" pitchFamily="18" charset="0"/>
                <a:cs typeface="Times New Roman" panose="02020603050405020304" pitchFamily="18" charset="0"/>
              </a:rPr>
              <a:t>m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qua. </a:t>
            </a:r>
          </a:p>
        </p:txBody>
      </p:sp>
      <p:sp>
        <p:nvSpPr>
          <p:cNvPr id="5" name="Rounded Rectangle 4"/>
          <p:cNvSpPr/>
          <p:nvPr/>
        </p:nvSpPr>
        <p:spPr>
          <a:xfrm>
            <a:off x="6259483" y="1695797"/>
            <a:ext cx="5112327"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endParaRPr lang="vi-VN" sz="3200" b="1"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=&gt;</a:t>
            </a:r>
            <a:r>
              <a:rPr lang="en-US" sz="3200" dirty="0" err="1">
                <a:latin typeface="Times New Roman" panose="02020603050405020304" pitchFamily="18" charset="0"/>
                <a:cs typeface="Times New Roman" panose="02020603050405020304" pitchFamily="18" charset="0"/>
              </a:rPr>
              <a:t>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0215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958012" cy="5952381"/>
          </a:xfrm>
          <a:prstGeom prst="rect">
            <a:avLst/>
          </a:prstGeom>
        </p:spPr>
      </p:pic>
      <p:sp>
        <p:nvSpPr>
          <p:cNvPr id="3" name="Rectangle 2"/>
          <p:cNvSpPr/>
          <p:nvPr/>
        </p:nvSpPr>
        <p:spPr>
          <a:xfrm>
            <a:off x="4838007" y="3607554"/>
            <a:ext cx="7049194" cy="1815882"/>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Bình Ca:</a:t>
            </a: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bến nước Bình Ca, thuộc thôn Bình Ca, xã Vĩnh Lợi huyện Sơn Dương tỉnh Tuyên Quang đây là nơi diễn ra chiến thắng Bình Ca lịch sử năm 1947.</a:t>
            </a:r>
            <a:endParaRPr lang="en-US" sz="2800"/>
          </a:p>
        </p:txBody>
      </p:sp>
      <p:sp>
        <p:nvSpPr>
          <p:cNvPr id="4" name="Right Arrow 3"/>
          <p:cNvSpPr/>
          <p:nvPr/>
        </p:nvSpPr>
        <p:spPr>
          <a:xfrm>
            <a:off x="2360816" y="1256869"/>
            <a:ext cx="2543694" cy="3990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04262" y="1055716"/>
            <a:ext cx="7040880"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ea typeface="Times New Roman" panose="02020603050405020304" pitchFamily="18" charset="0"/>
              </a:rPr>
              <a:t>Sông Lô:</a:t>
            </a: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phụ lưu tả ngạn của sông Hồng, chạy từ Trung Quốc sang các tỉnh Hà Giang,Tuyên Quang, Phú Thọ, Vĩnh Phúc của nước ta.</a:t>
            </a:r>
            <a:endParaRPr lang="en-US" sz="2800">
              <a:latin typeface="Times New Roman" panose="02020603050405020304" pitchFamily="18" charset="0"/>
              <a:ea typeface="Times New Roman" panose="02020603050405020304" pitchFamily="18" charset="0"/>
            </a:endParaRPr>
          </a:p>
          <a:p>
            <a:endParaRPr lang="en-US" sz="2800"/>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700317" cy="5952381"/>
          </a:xfrm>
          <a:prstGeom prst="rect">
            <a:avLst/>
          </a:prstGeom>
        </p:spPr>
      </p:pic>
      <p:sp>
        <p:nvSpPr>
          <p:cNvPr id="3" name="Rectangle 2"/>
          <p:cNvSpPr/>
          <p:nvPr/>
        </p:nvSpPr>
        <p:spPr>
          <a:xfrm>
            <a:off x="4630189" y="3607554"/>
            <a:ext cx="7257012" cy="1384995"/>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Khu bốn:</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khu vực thuộc Bắc Trung bộ, tương đương các tỉnh Thanh Hóa, Nghệ An, Hà Tĩnh, Quảng Bình, Quảng Trị, Thừa Thiên Huế.</a:t>
            </a:r>
          </a:p>
        </p:txBody>
      </p:sp>
      <p:sp>
        <p:nvSpPr>
          <p:cNvPr id="4" name="Right Arrow 3"/>
          <p:cNvSpPr/>
          <p:nvPr/>
        </p:nvSpPr>
        <p:spPr>
          <a:xfrm>
            <a:off x="2360816" y="1256869"/>
            <a:ext cx="2568632" cy="3990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29448" y="1055716"/>
            <a:ext cx="7115694" cy="2246769"/>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Sông Thao:</a:t>
            </a:r>
            <a:r>
              <a:rPr lang="en-US" sz="2800">
                <a:latin typeface="Times New Roman" panose="02020603050405020304" pitchFamily="18" charset="0"/>
                <a:cs typeface="Times New Roman" panose="02020603050405020304" pitchFamily="18" charset="0"/>
              </a:rPr>
              <a:t> đoạn sông Hồng tính từ biên giới Việt Trung cho tới trước khi hợp lưu với Sông Đà, bao gồm phần chảy qua các tỉnh Lào Cai, Yên Bái, Phú Thọ.</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728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700317" cy="5952381"/>
          </a:xfrm>
          <a:prstGeom prst="rect">
            <a:avLst/>
          </a:prstGeom>
        </p:spPr>
      </p:pic>
      <p:sp>
        <p:nvSpPr>
          <p:cNvPr id="3" name="Rectangle 2"/>
          <p:cNvSpPr/>
          <p:nvPr/>
        </p:nvSpPr>
        <p:spPr>
          <a:xfrm>
            <a:off x="4630189" y="3607554"/>
            <a:ext cx="7257012" cy="954107"/>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Nam- Ngãi, Bình- Phú:</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chỉ các tỉnh Quảng , Quảng Ngãi, Bình Định, Phú Yên </a:t>
            </a:r>
          </a:p>
        </p:txBody>
      </p:sp>
      <p:sp>
        <p:nvSpPr>
          <p:cNvPr id="5" name="TextBox 4"/>
          <p:cNvSpPr txBox="1"/>
          <p:nvPr/>
        </p:nvSpPr>
        <p:spPr>
          <a:xfrm>
            <a:off x="4929448" y="1055716"/>
            <a:ext cx="7115694"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Bưng biền:</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vùng đầm lầy ngập nước ở miền Tây Nam Bộ, thường được dùng làm căn cứ trong thời kỳ kháng chiến chống thực dân Pháp và đế quốc Mỹ. </a:t>
            </a:r>
          </a:p>
        </p:txBody>
      </p:sp>
    </p:spTree>
    <p:extLst>
      <p:ext uri="{BB962C8B-B14F-4D97-AF65-F5344CB8AC3E}">
        <p14:creationId xmlns:p14="http://schemas.microsoft.com/office/powerpoint/2010/main" val="849153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7" y="1122218"/>
            <a:ext cx="5286895" cy="2062103"/>
          </a:xfrm>
          <a:prstGeom prst="rect">
            <a:avLst/>
          </a:prstGeom>
          <a:noFill/>
        </p:spPr>
        <p:txBody>
          <a:bodyPr wrap="square" rtlCol="0">
            <a:spAutoFit/>
          </a:bodyPr>
          <a:lstStyle/>
          <a:p>
            <a:r>
              <a:rPr lang="vi-VN" sz="3200" b="1">
                <a:latin typeface="+mj-lt"/>
              </a:rPr>
              <a:t>I</a:t>
            </a:r>
            <a:r>
              <a:rPr lang="en-US" sz="3200" b="1">
                <a:latin typeface="+mj-lt"/>
              </a:rPr>
              <a:t>. </a:t>
            </a:r>
            <a:r>
              <a:rPr lang="vi-VN" sz="3200" b="1">
                <a:latin typeface="+mj-lt"/>
              </a:rPr>
              <a:t>ĐỌC VĂN BẢN</a:t>
            </a:r>
            <a:endParaRPr lang="en-US" sz="3200" b="1">
              <a:latin typeface="+mj-lt"/>
            </a:endParaRPr>
          </a:p>
          <a:p>
            <a:r>
              <a:rPr lang="vi-VN" sz="3200" b="1">
                <a:latin typeface="+mj-lt"/>
              </a:rPr>
              <a:t>II. KHÁM PHÁ VĂN BẢN</a:t>
            </a:r>
            <a:endParaRPr lang="en-US" sz="3200" b="1">
              <a:latin typeface="+mj-lt"/>
            </a:endParaRPr>
          </a:p>
          <a:p>
            <a:r>
              <a:rPr lang="en-US" sz="3200" b="1">
                <a:latin typeface="Times New Roman" panose="02020603050405020304" pitchFamily="18" charset="0"/>
                <a:cs typeface="Times New Roman" panose="02020603050405020304" pitchFamily="18" charset="0"/>
              </a:rPr>
              <a:t>1. Tìm hiểu nội dung phần 1</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16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1"/>
          <p:cNvSpPr txBox="1">
            <a:spLocks noChangeArrowheads="1"/>
          </p:cNvSpPr>
          <p:nvPr/>
        </p:nvSpPr>
        <p:spPr bwMode="auto">
          <a:xfrm>
            <a:off x="2971800" y="228600"/>
            <a:ext cx="5638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PHIẾU HỌC TẬP SỐ 2:</a:t>
            </a:r>
            <a:endParaRPr lang="en-US" altLang="en-US">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Thảo luận nhóm bàn ( 5p)</a:t>
            </a: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pic>
        <p:nvPicPr>
          <p:cNvPr id="43012" name="Picture 15" descr="ea913b84-73eb-494c-81f5-5abd5be96b1f_Group%20Discu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5550" y="42863"/>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04799" y="1965325"/>
            <a:ext cx="11707091" cy="4651606"/>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Câu 1: </a:t>
            </a:r>
            <a:r>
              <a:rPr lang="en-US" sz="3200">
                <a:solidFill>
                  <a:schemeClr val="tx1"/>
                </a:solidFill>
                <a:latin typeface="Times New Roman" panose="02020603050405020304" pitchFamily="18" charset="0"/>
                <a:cs typeface="Times New Roman" panose="02020603050405020304" pitchFamily="18" charset="0"/>
              </a:rPr>
              <a:t> Xác định hình ảnh trung tâm của văn bản thơ, hãy chỉ ra ý nghĩa của hình ảnh đó.</a:t>
            </a:r>
          </a:p>
          <a:p>
            <a:r>
              <a:rPr lang="en-US" sz="3200" b="1">
                <a:solidFill>
                  <a:schemeClr val="tx1"/>
                </a:solidFill>
                <a:latin typeface="Times New Roman" panose="02020603050405020304" pitchFamily="18" charset="0"/>
                <a:cs typeface="Times New Roman" panose="02020603050405020304" pitchFamily="18" charset="0"/>
              </a:rPr>
              <a:t>Câu 2: </a:t>
            </a:r>
            <a:r>
              <a:rPr lang="en-US" sz="3200">
                <a:solidFill>
                  <a:schemeClr val="tx1"/>
                </a:solidFill>
                <a:latin typeface="Times New Roman" panose="02020603050405020304" pitchFamily="18" charset="0"/>
                <a:cs typeface="Times New Roman" panose="02020603050405020304" pitchFamily="18" charset="0"/>
              </a:rPr>
              <a:t> Khung cảnh đất nước ngày độc lập được tác giả gợi lên qua những hình ảnh thơ nào?( qua các địa danh, qua hình ảnh đẹp của cách mạng, qua khung cảnh quê hương sau chiến tranh). </a:t>
            </a:r>
          </a:p>
          <a:p>
            <a:r>
              <a:rPr lang="en-US" sz="3200" b="1">
                <a:solidFill>
                  <a:schemeClr val="tx1"/>
                </a:solidFill>
                <a:latin typeface="Times New Roman" panose="02020603050405020304" pitchFamily="18" charset="0"/>
                <a:cs typeface="Times New Roman" panose="02020603050405020304" pitchFamily="18" charset="0"/>
              </a:rPr>
              <a:t>Câu 3: </a:t>
            </a:r>
            <a:r>
              <a:rPr lang="en-US" sz="3200">
                <a:solidFill>
                  <a:schemeClr val="tx1"/>
                </a:solidFill>
                <a:latin typeface="Times New Roman" panose="02020603050405020304" pitchFamily="18" charset="0"/>
                <a:cs typeface="Times New Roman" panose="02020603050405020304" pitchFamily="18" charset="0"/>
              </a:rPr>
              <a:t> Nhìn lại chặng đường kháng chiến, nhà thơ đã bộc lộ cảm xúc gì? Cảm xúc này được bộc lộ qua những yếu tố nào? Cuộc kháng chiến đã qua hiện lên như thế nào trong hình dung của nhà thơ?</a:t>
            </a:r>
          </a:p>
        </p:txBody>
      </p:sp>
    </p:spTree>
    <p:extLst>
      <p:ext uri="{BB962C8B-B14F-4D97-AF65-F5344CB8AC3E}">
        <p14:creationId xmlns:p14="http://schemas.microsoft.com/office/powerpoint/2010/main" val="3526104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2718262"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“con đường”</a:t>
            </a:r>
          </a:p>
        </p:txBody>
      </p:sp>
      <p:sp>
        <p:nvSpPr>
          <p:cNvPr id="5" name="Rounded Rectangle 4"/>
          <p:cNvSpPr/>
          <p:nvPr/>
        </p:nvSpPr>
        <p:spPr>
          <a:xfrm>
            <a:off x="773083" y="2069870"/>
            <a:ext cx="11055928" cy="2294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Dấu hiệu: điệp ngữ “đường” kết hợp với phép liệt kê: đường cái, đường ta, đường Bắc Sơn, đường qua Tây Bắc, đường lên Điện Biên, đường cách mạng, đường dài kháng chiến, đường xuôi về biển. đường về lại thủ đô, đường tự do cuồn cuộn. ..</a:t>
            </a:r>
          </a:p>
        </p:txBody>
      </p:sp>
      <p:sp>
        <p:nvSpPr>
          <p:cNvPr id="7" name="TextBox 6"/>
          <p:cNvSpPr txBox="1"/>
          <p:nvPr/>
        </p:nvSpPr>
        <p:spPr>
          <a:xfrm>
            <a:off x="1172095" y="5087389"/>
            <a:ext cx="94681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đường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“ta”</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TRUNG TÂM</a:t>
            </a:r>
          </a:p>
        </p:txBody>
      </p:sp>
    </p:spTree>
    <p:extLst>
      <p:ext uri="{BB962C8B-B14F-4D97-AF65-F5344CB8AC3E}">
        <p14:creationId xmlns:p14="http://schemas.microsoft.com/office/powerpoint/2010/main" val="18701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a:br>
            <a:endParaRPr lang="en-US"/>
          </a:p>
        </p:txBody>
      </p:sp>
      <p:sp>
        <p:nvSpPr>
          <p:cNvPr id="4" name="Rounded Rectangle 3"/>
          <p:cNvSpPr/>
          <p:nvPr/>
        </p:nvSpPr>
        <p:spPr>
          <a:xfrm>
            <a:off x="174567" y="1388226"/>
            <a:ext cx="1877289" cy="33001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Ý nghĩa của hình ảnh “con đường”:</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3491346" y="556954"/>
            <a:ext cx="8203278" cy="22943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con </a:t>
            </a:r>
            <a:r>
              <a:rPr lang="en-US" sz="3600" b="1" dirty="0" err="1">
                <a:latin typeface="Times New Roman" panose="02020603050405020304" pitchFamily="18" charset="0"/>
                <a:cs typeface="Times New Roman" panose="02020603050405020304" pitchFamily="18" charset="0"/>
              </a:rPr>
              <a:t>đường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núi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p>
        </p:txBody>
      </p:sp>
      <p:sp>
        <p:nvSpPr>
          <p:cNvPr id="6" name="Rounded Rectangle 5"/>
          <p:cNvSpPr/>
          <p:nvPr/>
        </p:nvSpPr>
        <p:spPr>
          <a:xfrm>
            <a:off x="3362960" y="3429000"/>
            <a:ext cx="8654473" cy="17858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600" dirty="0" err="1">
                <a:latin typeface="Times New Roman" panose="02020603050405020304" pitchFamily="18" charset="0"/>
                <a:cs typeface="Times New Roman" panose="02020603050405020304" pitchFamily="18" charset="0"/>
              </a:rPr>
              <a:t>Gợi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con </a:t>
            </a:r>
            <a:r>
              <a:rPr lang="en-US" sz="3600" b="1" dirty="0" err="1">
                <a:latin typeface="Times New Roman" panose="02020603050405020304" pitchFamily="18" charset="0"/>
                <a:cs typeface="Times New Roman" panose="02020603050405020304" pitchFamily="18" charset="0"/>
              </a:rPr>
              <a:t>đường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mạng</a:t>
            </a:r>
            <a:r>
              <a:rPr lang="en-US" sz="3600" b="1" dirty="0">
                <a:latin typeface="Times New Roman" panose="02020603050405020304" pitchFamily="18" charset="0"/>
                <a:cs typeface="Times New Roman" panose="02020603050405020304" pitchFamily="18" charset="0"/>
              </a:rPr>
              <a:t>, con </a:t>
            </a:r>
            <a:r>
              <a:rPr lang="en-US" sz="3600" b="1" dirty="0" err="1">
                <a:latin typeface="Times New Roman" panose="02020603050405020304" pitchFamily="18" charset="0"/>
                <a:cs typeface="Times New Roman" panose="02020603050405020304" pitchFamily="18" charset="0"/>
              </a:rPr>
              <a:t>đường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qua.  </a:t>
            </a:r>
          </a:p>
        </p:txBody>
      </p:sp>
      <p:cxnSp>
        <p:nvCxnSpPr>
          <p:cNvPr id="7" name="Straight Arrow Connector 6">
            <a:extLst>
              <a:ext uri="{FF2B5EF4-FFF2-40B4-BE49-F238E27FC236}">
                <a16:creationId xmlns:a16="http://schemas.microsoft.com/office/drawing/2014/main" id="{EA278526-4C74-B970-5FA7-2D4F747F3840}"/>
              </a:ext>
            </a:extLst>
          </p:cNvPr>
          <p:cNvCxnSpPr>
            <a:cxnSpLocks/>
            <a:stCxn id="4" idx="3"/>
            <a:endCxn id="5" idx="1"/>
          </p:cNvCxnSpPr>
          <p:nvPr/>
        </p:nvCxnSpPr>
        <p:spPr>
          <a:xfrm flipV="1">
            <a:off x="2051856" y="1704110"/>
            <a:ext cx="1439490" cy="133419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278526-4C74-B970-5FA7-2D4F747F3840}"/>
              </a:ext>
            </a:extLst>
          </p:cNvPr>
          <p:cNvCxnSpPr>
            <a:cxnSpLocks/>
            <a:stCxn id="4" idx="3"/>
            <a:endCxn id="6" idx="1"/>
          </p:cNvCxnSpPr>
          <p:nvPr/>
        </p:nvCxnSpPr>
        <p:spPr>
          <a:xfrm>
            <a:off x="2051856" y="3038302"/>
            <a:ext cx="1311104" cy="12836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1236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3383281"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qua các địa danh</a:t>
            </a:r>
          </a:p>
        </p:txBody>
      </p:sp>
      <p:sp>
        <p:nvSpPr>
          <p:cNvPr id="5" name="Rounded Rectangle 4"/>
          <p:cNvSpPr/>
          <p:nvPr/>
        </p:nvSpPr>
        <p:spPr>
          <a:xfrm>
            <a:off x="773083" y="2019993"/>
            <a:ext cx="11055928" cy="23441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Bắc Sơn,  Đình Cả, Thái Nguyên, Tây Bắc, Điện Biên,  Sông Lô,  bến nước Bình Ca, Phú Thọ,  Trung Hà, Hưng Hóa,    khu Ba, khu Bốn, Sông Thao,...</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66800" y="4572001"/>
            <a:ext cx="10936777"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lớn</a:t>
            </a:r>
            <a:r>
              <a:rPr lang="en-US" sz="3200" b="1" dirty="0">
                <a:latin typeface="Times New Roman" panose="02020603050405020304" pitchFamily="18" charset="0"/>
                <a:cs typeface="Times New Roman" panose="02020603050405020304" pitchFamily="18" charset="0"/>
              </a:rPr>
              <a:t>, to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bến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rào</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ĐẤT NƯỚC</a:t>
            </a:r>
          </a:p>
        </p:txBody>
      </p:sp>
    </p:spTree>
    <p:extLst>
      <p:ext uri="{BB962C8B-B14F-4D97-AF65-F5344CB8AC3E}">
        <p14:creationId xmlns:p14="http://schemas.microsoft.com/office/powerpoint/2010/main" val="1840081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3383281"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qua các địa danh</a:t>
            </a:r>
          </a:p>
        </p:txBody>
      </p:sp>
      <p:sp>
        <p:nvSpPr>
          <p:cNvPr id="7" name="TextBox 6"/>
          <p:cNvSpPr txBox="1"/>
          <p:nvPr/>
        </p:nvSpPr>
        <p:spPr>
          <a:xfrm>
            <a:off x="1172094" y="3042460"/>
            <a:ext cx="10831483"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 </a:t>
            </a:r>
            <a:r>
              <a:rPr lang="en-US" sz="3200">
                <a:latin typeface="Times New Roman" panose="02020603050405020304" pitchFamily="18" charset="0"/>
                <a:cs typeface="Times New Roman" panose="02020603050405020304" pitchFamily="18" charset="0"/>
              </a:rPr>
              <a:t>Các địa danh cũng gắn liền với </a:t>
            </a:r>
            <a:r>
              <a:rPr lang="en-US" sz="3200" b="1">
                <a:latin typeface="Times New Roman" panose="02020603050405020304" pitchFamily="18" charset="0"/>
                <a:cs typeface="Times New Roman" panose="02020603050405020304" pitchFamily="18" charset="0"/>
              </a:rPr>
              <a:t>những chiến thắng lẫy lừng trong cuộc kháng chiến chống Pháp,</a:t>
            </a:r>
            <a:r>
              <a:rPr lang="en-US" sz="3200">
                <a:latin typeface="Times New Roman" panose="02020603050405020304" pitchFamily="18" charset="0"/>
                <a:cs typeface="Times New Roman" panose="02020603050405020304" pitchFamily="18" charset="0"/>
              </a:rPr>
              <a:t> gợi lại bao kỉ niệm của một thời gian khổ mà nghĩa tình từ những phong trào tiền khởi nghĩa (Bắc Sơn) đến căn cứ cách mạng (Thái Nguyên) rồi những chiến thắng (sông Lô, bến Bình Ca) và đỉnh cao là chiến thắng Điện Biên Phủ,kết thúc cuộc kháng chiến.</a:t>
            </a:r>
          </a:p>
        </p:txBody>
      </p:sp>
      <p:sp>
        <p:nvSpPr>
          <p:cNvPr id="8" name="Curved Right Arrow 7"/>
          <p:cNvSpPr/>
          <p:nvPr/>
        </p:nvSpPr>
        <p:spPr>
          <a:xfrm>
            <a:off x="340822" y="2543696"/>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ĐẤT NƯỚC</a:t>
            </a:r>
          </a:p>
        </p:txBody>
      </p:sp>
    </p:spTree>
    <p:extLst>
      <p:ext uri="{BB962C8B-B14F-4D97-AF65-F5344CB8AC3E}">
        <p14:creationId xmlns:p14="http://schemas.microsoft.com/office/powerpoint/2010/main" val="3548551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68385" y="2086494"/>
            <a:ext cx="8354291" cy="2917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Mỗi hình ảnh và thông tin dưới đây là một chiến dịch được quân và dân ta thực hiện trong cuộc kháng chiến chống Pháp. Hãy quan sát hình ảnh, theo dõi các thông tin và cho biết đó là chiến dịch lịch sử nào?</a:t>
            </a:r>
          </a:p>
        </p:txBody>
      </p: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354" y="1825625"/>
            <a:ext cx="2343150" cy="328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366654" y="856210"/>
            <a:ext cx="6924502" cy="73983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Theo dấu chân người lính</a:t>
            </a:r>
          </a:p>
        </p:txBody>
      </p:sp>
    </p:spTree>
    <p:extLst>
      <p:ext uri="{BB962C8B-B14F-4D97-AF65-F5344CB8AC3E}">
        <p14:creationId xmlns:p14="http://schemas.microsoft.com/office/powerpoint/2010/main" val="403703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843" y="2019993"/>
            <a:ext cx="8404167" cy="23441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Hình ảnh “đất nước” gắn liền với hình ảnh đẹp đẽ của cách mạng, kháng chiến, của lãnh tụ Hồ Chí Minh: “ cờ đỏ bay quanh tóc bạc Bác Hồ” </a:t>
            </a:r>
          </a:p>
        </p:txBody>
      </p:sp>
      <p:sp>
        <p:nvSpPr>
          <p:cNvPr id="7" name="TextBox 6"/>
          <p:cNvSpPr txBox="1"/>
          <p:nvPr/>
        </p:nvSpPr>
        <p:spPr>
          <a:xfrm>
            <a:off x="1172094" y="5087389"/>
            <a:ext cx="1083148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dirty="0"/>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hồi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do.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ĐẤT NƯỚC</a:t>
            </a:r>
          </a:p>
        </p:txBody>
      </p:sp>
      <p:pic>
        <p:nvPicPr>
          <p:cNvPr id="2" name="Picture 1"/>
          <p:cNvPicPr>
            <a:picLocks noChangeAspect="1"/>
          </p:cNvPicPr>
          <p:nvPr/>
        </p:nvPicPr>
        <p:blipFill>
          <a:blip r:embed="rId2"/>
          <a:stretch>
            <a:fillRect/>
          </a:stretch>
        </p:blipFill>
        <p:spPr>
          <a:xfrm>
            <a:off x="299258" y="1803445"/>
            <a:ext cx="2783083" cy="2976788"/>
          </a:xfrm>
          <a:prstGeom prst="rect">
            <a:avLst/>
          </a:prstGeom>
        </p:spPr>
      </p:pic>
    </p:spTree>
    <p:extLst>
      <p:ext uri="{BB962C8B-B14F-4D97-AF65-F5344CB8AC3E}">
        <p14:creationId xmlns:p14="http://schemas.microsoft.com/office/powerpoint/2010/main" val="3231857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2509" y="1828801"/>
            <a:ext cx="114965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Bầu trời mùa thu:</a:t>
            </a:r>
            <a:r>
              <a:rPr lang="vi-VN" sz="3200">
                <a:latin typeface="Times New Roman" panose="02020603050405020304" pitchFamily="18" charset="0"/>
                <a:cs typeface="Times New Roman" panose="02020603050405020304" pitchFamily="18" charset="0"/>
              </a:rPr>
              <a:t> xanh thắm</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trong sáng tuyệt trần.</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Hình ảnh </a:t>
            </a:r>
            <a:r>
              <a:rPr lang="en-US" sz="3200">
                <a:latin typeface="Times New Roman" panose="02020603050405020304" pitchFamily="18" charset="0"/>
                <a:cs typeface="Times New Roman" panose="02020603050405020304" pitchFamily="18" charset="0"/>
              </a:rPr>
              <a:t>“</a:t>
            </a:r>
            <a:r>
              <a:rPr lang="vi-VN" sz="3200" b="1">
                <a:latin typeface="Times New Roman" panose="02020603050405020304" pitchFamily="18" charset="0"/>
                <a:cs typeface="Times New Roman" panose="02020603050405020304" pitchFamily="18" charset="0"/>
              </a:rPr>
              <a:t>tháng tám mùa thu</a:t>
            </a:r>
            <a:r>
              <a:rPr lang="en-US" sz="3200" b="1">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không chỉ tả trời thu nay 8/</a:t>
            </a:r>
            <a:r>
              <a:rPr lang="en-US" sz="3200">
                <a:latin typeface="Times New Roman" panose="02020603050405020304" pitchFamily="18" charset="0"/>
                <a:cs typeface="Times New Roman" panose="02020603050405020304" pitchFamily="18" charset="0"/>
              </a:rPr>
              <a:t>1954 </a:t>
            </a:r>
            <a:r>
              <a:rPr lang="vi-VN" sz="3200">
                <a:latin typeface="Times New Roman" panose="02020603050405020304" pitchFamily="18" charset="0"/>
                <a:cs typeface="Times New Roman" panose="02020603050405020304" pitchFamily="18" charset="0"/>
              </a:rPr>
              <a:t> mà còn </a:t>
            </a:r>
            <a:r>
              <a:rPr lang="en-US" sz="3200">
                <a:latin typeface="Times New Roman" panose="02020603050405020304" pitchFamily="18" charset="0"/>
                <a:cs typeface="Times New Roman" panose="02020603050405020304" pitchFamily="18" charset="0"/>
              </a:rPr>
              <a:t>gợi</a:t>
            </a:r>
            <a:r>
              <a:rPr lang="vi-VN" sz="3200">
                <a:latin typeface="Times New Roman" panose="02020603050405020304" pitchFamily="18" charset="0"/>
                <a:cs typeface="Times New Roman" panose="02020603050405020304" pitchFamily="18" charset="0"/>
              </a:rPr>
              <a:t> thời điểm mùa thu cách mạng năm </a:t>
            </a:r>
            <a:r>
              <a:rPr lang="en-US" sz="3200">
                <a:latin typeface="Times New Roman" panose="02020603050405020304" pitchFamily="18" charset="0"/>
                <a:cs typeface="Times New Roman" panose="02020603050405020304" pitchFamily="18" charset="0"/>
              </a:rPr>
              <a:t>1945</a:t>
            </a:r>
            <a:r>
              <a:rPr lang="vi-VN" sz="3200">
                <a:latin typeface="Times New Roman" panose="02020603050405020304" pitchFamily="18" charset="0"/>
                <a:cs typeface="Times New Roman" panose="02020603050405020304" pitchFamily="18" charset="0"/>
              </a:rPr>
              <a:t>, để từ đó như nhân đôi niềm vui độc lập</a:t>
            </a:r>
            <a:r>
              <a:rPr lang="en-US" sz="3200">
                <a:latin typeface="Times New Roman" panose="02020603050405020304" pitchFamily="18" charset="0"/>
                <a:cs typeface="Times New Roman" panose="02020603050405020304" pitchFamily="18" charset="0"/>
              </a:rPr>
              <a:t> và</a:t>
            </a:r>
            <a:r>
              <a:rPr lang="vi-VN" sz="3200">
                <a:latin typeface="Times New Roman" panose="02020603050405020304" pitchFamily="18" charset="0"/>
                <a:cs typeface="Times New Roman" panose="02020603050405020304" pitchFamily="18" charset="0"/>
              </a:rPr>
              <a:t> cho thấy được cả quá trình kháng chiến gian khổ dài lâu của cả dân tộc ta.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Những </a:t>
            </a:r>
            <a:r>
              <a:rPr lang="en-US" sz="3200" b="1">
                <a:latin typeface="Times New Roman" panose="02020603050405020304" pitchFamily="18" charset="0"/>
                <a:cs typeface="Times New Roman" panose="02020603050405020304" pitchFamily="18" charset="0"/>
              </a:rPr>
              <a:t>“</a:t>
            </a:r>
            <a:r>
              <a:rPr lang="vi-VN" sz="3200" b="1">
                <a:latin typeface="Times New Roman" panose="02020603050405020304" pitchFamily="18" charset="0"/>
                <a:cs typeface="Times New Roman" panose="02020603050405020304" pitchFamily="18" charset="0"/>
              </a:rPr>
              <a:t>hắc ám</a:t>
            </a:r>
            <a:r>
              <a:rPr lang="en-US" sz="3200" b="1">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tối tăm của những năm tháng nô lệ lầm than </a:t>
            </a:r>
            <a:r>
              <a:rPr lang="en-US" sz="3200">
                <a:latin typeface="Times New Roman" panose="02020603050405020304" pitchFamily="18" charset="0"/>
                <a:cs typeface="Times New Roman" panose="02020603050405020304" pitchFamily="18" charset="0"/>
              </a:rPr>
              <a:t>đã qua,</a:t>
            </a:r>
            <a:r>
              <a:rPr lang="vi-VN" sz="3200">
                <a:latin typeface="Times New Roman" panose="02020603050405020304" pitchFamily="18" charset="0"/>
                <a:cs typeface="Times New Roman" panose="02020603050405020304" pitchFamily="18" charset="0"/>
              </a:rPr>
              <a:t> bầu trời trong sáng, thắm xanh gợi niềm vui ngày hòa bình độc lập</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niềm tin vào một tương lai tươi sáng cho toàn dân tộc</a:t>
            </a:r>
            <a:r>
              <a:rPr lang="en-US" sz="3200">
                <a:latin typeface="Times New Roman" panose="02020603050405020304" pitchFamily="18" charset="0"/>
                <a:cs typeface="Times New Roman" panose="02020603050405020304" pitchFamily="18" charset="0"/>
              </a:rPr>
              <a:t>.</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465513" y="349135"/>
            <a:ext cx="8620298"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KHUNG CẢNH QUÊ HƯƠNG SAU CHIẾN TRANH</a:t>
            </a:r>
          </a:p>
        </p:txBody>
      </p:sp>
    </p:spTree>
    <p:extLst>
      <p:ext uri="{BB962C8B-B14F-4D97-AF65-F5344CB8AC3E}">
        <p14:creationId xmlns:p14="http://schemas.microsoft.com/office/powerpoint/2010/main" val="3411622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936866"/>
            <a:ext cx="11055928" cy="28180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p>
          <a:p>
            <a:r>
              <a:rPr lang="en-US" dirty="0"/>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vang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thó</a:t>
            </a:r>
            <a:r>
              <a:rPr lang="en-US" sz="3200" dirty="0">
                <a:latin typeface="Times New Roman" panose="02020603050405020304" pitchFamily="18" charset="0"/>
                <a:cs typeface="Times New Roman" panose="02020603050405020304" pitchFamily="18" charset="0"/>
              </a:rPr>
              <a:t>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=&gt;</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cs typeface="Times New Roman" panose="02020603050405020304" pitchFamily="18" charset="0"/>
              </a:rPr>
              <a:t> ả,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a:t>
            </a:r>
          </a:p>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13905" y="5413303"/>
            <a:ext cx="1083148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n-US" dirty="0"/>
              <a:t> </a:t>
            </a:r>
            <a:r>
              <a:rPr lang="en-US" sz="3200" b="1" dirty="0" err="1">
                <a:latin typeface="Times New Roman" panose="02020603050405020304" pitchFamily="18" charset="0"/>
                <a:cs typeface="Times New Roman" panose="02020603050405020304" pitchFamily="18" charset="0"/>
              </a:rPr>
              <a:t>Làng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hồi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sống</a:t>
            </a:r>
            <a:endParaRPr lang="en-US" sz="3200" b="1" dirty="0">
              <a:latin typeface="Times New Roman" panose="02020603050405020304" pitchFamily="18" charset="0"/>
              <a:cs typeface="Times New Roman" panose="02020603050405020304" pitchFamily="18" charset="0"/>
            </a:endParaRP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8695112"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KHUNG CẢNH QUÊ HƯƠNG SAU CHIẾN TRANH</a:t>
            </a:r>
          </a:p>
        </p:txBody>
      </p:sp>
    </p:spTree>
    <p:extLst>
      <p:ext uri="{BB962C8B-B14F-4D97-AF65-F5344CB8AC3E}">
        <p14:creationId xmlns:p14="http://schemas.microsoft.com/office/powerpoint/2010/main" val="393853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936866"/>
            <a:ext cx="11055928" cy="2294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p>
          <a:p>
            <a:r>
              <a:rPr lang="en-US" dirty="0"/>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lửa</a:t>
            </a:r>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a:t>
            </a:r>
          </a:p>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80160" y="4668318"/>
            <a:ext cx="1083148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a:t> </a:t>
            </a:r>
            <a:r>
              <a:rPr lang="en-US" sz="3200">
                <a:latin typeface="Times New Roman" panose="02020603050405020304" pitchFamily="18" charset="0"/>
                <a:cs typeface="Times New Roman" panose="02020603050405020304" pitchFamily="18" charset="0"/>
              </a:rPr>
              <a:t>Cùng sự hồi sinh của đất nước, là sự hồi sinh của làng quê, của biết bao kiếp người( từ mẹ già tới em thơ ) được sung sướng, được tự do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8695112"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KHUNG CẢNH QUÊ HƯƠNG HỒI SINH SAU CHIẾN TRANH</a:t>
            </a:r>
          </a:p>
        </p:txBody>
      </p:sp>
    </p:spTree>
    <p:extLst>
      <p:ext uri="{BB962C8B-B14F-4D97-AF65-F5344CB8AC3E}">
        <p14:creationId xmlns:p14="http://schemas.microsoft.com/office/powerpoint/2010/main" val="3092066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321725"/>
            <a:ext cx="11055928" cy="49543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Ta</a:t>
            </a:r>
            <a:r>
              <a:rPr lang="vi-VN" sz="2800">
                <a:solidFill>
                  <a:srgbClr val="FF0000"/>
                </a:solidFill>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đi giữa ban ngày</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Trên đường cái, ung dung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bước.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Đường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rộng thênh thang tám thước</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Đẹp vô cùng, Tổ quốc</a:t>
            </a:r>
            <a:r>
              <a:rPr lang="vi-VN" sz="2800" b="1">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ơi!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Đường </a:t>
            </a:r>
            <a:r>
              <a:rPr lang="vi-VN" sz="2800" b="1">
                <a:solidFill>
                  <a:srgbClr val="FF0000"/>
                </a:solidFill>
                <a:latin typeface="Times New Roman" panose="02020603050405020304" pitchFamily="18" charset="0"/>
                <a:cs typeface="Times New Roman" panose="02020603050405020304" pitchFamily="18" charset="0"/>
              </a:rPr>
              <a:t>ta</a:t>
            </a:r>
            <a:r>
              <a:rPr lang="vi-VN" sz="2800" b="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đó, tự do cuồn cuộn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Mây của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trời thắm của </a:t>
            </a:r>
            <a:r>
              <a:rPr lang="vi-VN" sz="2800" b="1">
                <a:solidFill>
                  <a:srgbClr val="FF0000"/>
                </a:solidFill>
                <a:latin typeface="Times New Roman" panose="02020603050405020304" pitchFamily="18" charset="0"/>
                <a:cs typeface="Times New Roman" panose="02020603050405020304" pitchFamily="18" charset="0"/>
              </a:rPr>
              <a:t>ta</a:t>
            </a:r>
            <a:endParaRPr lang="en-US" sz="2800">
              <a:solidFill>
                <a:srgbClr val="FF0000"/>
              </a:solidFill>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Trên đường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về lại Thủ đô</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Tre làng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lại mọc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Chuối vườn </a:t>
            </a:r>
            <a:r>
              <a:rPr lang="vi-VN" sz="2800" b="1">
                <a:solidFill>
                  <a:srgbClr val="FF0000"/>
                </a:solidFill>
                <a:latin typeface="Times New Roman" panose="02020603050405020304" pitchFamily="18" charset="0"/>
                <a:cs typeface="Times New Roman" panose="02020603050405020304" pitchFamily="18" charset="0"/>
              </a:rPr>
              <a:t>ta </a:t>
            </a:r>
            <a:r>
              <a:rPr lang="vi-VN" sz="2800">
                <a:latin typeface="Times New Roman" panose="02020603050405020304" pitchFamily="18" charset="0"/>
                <a:cs typeface="Times New Roman" panose="02020603050405020304" pitchFamily="18" charset="0"/>
              </a:rPr>
              <a:t>xanh chồi</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Trâu </a:t>
            </a:r>
            <a:r>
              <a:rPr lang="vi-VN" sz="2800" b="1">
                <a:solidFill>
                  <a:srgbClr val="FF0000"/>
                </a:solidFill>
                <a:latin typeface="Times New Roman" panose="02020603050405020304" pitchFamily="18" charset="0"/>
                <a:cs typeface="Times New Roman" panose="02020603050405020304" pitchFamily="18" charset="0"/>
              </a:rPr>
              <a:t>ta</a:t>
            </a:r>
            <a:r>
              <a:rPr lang="vi-VN" sz="2800">
                <a:solidFill>
                  <a:srgbClr val="FF0000"/>
                </a:solidFill>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ra bãi ra đồi</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Đồng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lại hát hơn mười năm xưa...</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9" name="Oval 8"/>
          <p:cNvSpPr/>
          <p:nvPr/>
        </p:nvSpPr>
        <p:spPr>
          <a:xfrm>
            <a:off x="455352" y="349136"/>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696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3146" y="2768138"/>
            <a:ext cx="4104410" cy="37656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ta </a:t>
            </a:r>
            <a:r>
              <a:rPr lang="en-US" sz="2800" b="1" dirty="0" err="1">
                <a:solidFill>
                  <a:srgbClr val="FF0000"/>
                </a:solidFill>
                <a:latin typeface="Times New Roman" panose="02020603050405020304" pitchFamily="18" charset="0"/>
                <a:cs typeface="Times New Roman" panose="02020603050405020304" pitchFamily="18" charset="0"/>
              </a:rPr>
              <a:t>đi</a:t>
            </a:r>
            <a:r>
              <a:rPr lang="en-US" sz="2800" b="1" dirty="0">
                <a:solidFill>
                  <a:srgbClr val="FF0000"/>
                </a:solidFill>
                <a:latin typeface="Times New Roman" panose="02020603050405020304" pitchFamily="18" charset="0"/>
                <a:cs typeface="Times New Roman" panose="02020603050405020304" pitchFamily="18" charset="0"/>
              </a:rPr>
              <a:t>, ta </a:t>
            </a:r>
            <a:r>
              <a:rPr lang="en-US" sz="2800" b="1" dirty="0" err="1">
                <a:solidFill>
                  <a:srgbClr val="FF0000"/>
                </a:solidFill>
                <a:latin typeface="Times New Roman" panose="02020603050405020304" pitchFamily="18" charset="0"/>
                <a:cs typeface="Times New Roman" panose="02020603050405020304" pitchFamily="18" charset="0"/>
              </a:rPr>
              <a:t>bước</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hòa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do.</a:t>
            </a: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465512" y="349135"/>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438997" y="2543695"/>
            <a:ext cx="7498080" cy="4256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Là cái “ta” chung của mọi người:  </a:t>
            </a:r>
            <a:r>
              <a:rPr lang="en-US" sz="2800">
                <a:solidFill>
                  <a:srgbClr val="FF0000"/>
                </a:solidFill>
                <a:latin typeface="Times New Roman" panose="02020603050405020304" pitchFamily="18" charset="0"/>
                <a:cs typeface="Times New Roman" panose="02020603050405020304" pitchFamily="18" charset="0"/>
              </a:rPr>
              <a:t>đừơng ta, tổ quốc ta, mây của ta, trời thắm của ta,  làng ta, trâu ta, đồng ta,...</a:t>
            </a:r>
          </a:p>
          <a:p>
            <a:r>
              <a:rPr lang="en-US" sz="2800">
                <a:latin typeface="Times New Roman" panose="02020603050405020304" pitchFamily="18" charset="0"/>
                <a:cs typeface="Times New Roman" panose="02020603050405020304" pitchFamily="18" charset="0"/>
              </a:rPr>
              <a:t> =&gt; Các danh từ chỉ sự vật đi kèm với đại từ “ta” vừa gợi lên sự gần gũi, thân thuộc, vừa thể hiện niềm tự hào khi   làm chủ thiên nhiên( mây, trời của ta), làm chủ quê hương (</a:t>
            </a:r>
            <a:r>
              <a:rPr lang="en-US" sz="2800">
                <a:solidFill>
                  <a:srgbClr val="FF0000"/>
                </a:solidFill>
                <a:latin typeface="Times New Roman" panose="02020603050405020304" pitchFamily="18" charset="0"/>
                <a:cs typeface="Times New Roman" panose="02020603050405020304" pitchFamily="18" charset="0"/>
              </a:rPr>
              <a:t>làng ta, tổ quốc ta</a:t>
            </a:r>
            <a:r>
              <a:rPr lang="en-US" sz="2800">
                <a:latin typeface="Times New Roman" panose="02020603050405020304" pitchFamily="18" charset="0"/>
                <a:cs typeface="Times New Roman" panose="02020603050405020304" pitchFamily="18" charset="0"/>
              </a:rPr>
              <a:t>), làm chủ cuộc sống của mình( </a:t>
            </a:r>
            <a:r>
              <a:rPr lang="en-US" sz="2800">
                <a:solidFill>
                  <a:srgbClr val="FF0000"/>
                </a:solidFill>
                <a:latin typeface="Times New Roman" panose="02020603050405020304" pitchFamily="18" charset="0"/>
                <a:cs typeface="Times New Roman" panose="02020603050405020304" pitchFamily="18" charset="0"/>
              </a:rPr>
              <a:t>vườn ta, trâu ta, đồng ta</a:t>
            </a:r>
            <a:r>
              <a:rPr lang="en-US" sz="2800">
                <a:latin typeface="Times New Roman" panose="02020603050405020304" pitchFamily="18" charset="0"/>
                <a:cs typeface="Times New Roman" panose="02020603050405020304" pitchFamily="18" charset="0"/>
              </a:rPr>
              <a:t>)</a:t>
            </a:r>
          </a:p>
        </p:txBody>
      </p:sp>
      <p:sp>
        <p:nvSpPr>
          <p:cNvPr id="3" name="TextBox 2"/>
          <p:cNvSpPr txBox="1"/>
          <p:nvPr/>
        </p:nvSpPr>
        <p:spPr>
          <a:xfrm>
            <a:off x="1683328" y="1776039"/>
            <a:ext cx="370331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a:latin typeface="Times New Roman" panose="02020603050405020304" pitchFamily="18" charset="0"/>
                <a:cs typeface="Times New Roman" panose="02020603050405020304" pitchFamily="18" charset="0"/>
              </a:rPr>
              <a:t>Đại từ xưng hô “ta”</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803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heel(1)">
                                      <p:cBhvr>
                                        <p:cTn id="25" dur="2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2000"/>
                                        <p:tgtEl>
                                          <p:spTgt spid="2">
                                            <p:txEl>
                                              <p:pRg st="0" end="0"/>
                                            </p:txEl>
                                          </p:spTgt>
                                        </p:tgtEl>
                                      </p:cBhvr>
                                    </p:animEffect>
                                    <p:anim calcmode="lin" valueType="num">
                                      <p:cBhvr>
                                        <p:cTn id="31"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2000"/>
                                        <p:tgtEl>
                                          <p:spTgt spid="2">
                                            <p:txEl>
                                              <p:pRg st="1" end="1"/>
                                            </p:txEl>
                                          </p:spTgt>
                                        </p:tgtEl>
                                      </p:cBhvr>
                                    </p:animEffect>
                                    <p:anim calcmode="lin" valueType="num">
                                      <p:cBhvr>
                                        <p:cTn id="38"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396537"/>
            <a:ext cx="11055928" cy="38986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b="1"/>
              <a:t> </a:t>
            </a:r>
            <a:r>
              <a:rPr lang="en-US" sz="2400" b="1">
                <a:latin typeface="Times New Roman" panose="02020603050405020304" pitchFamily="18" charset="0"/>
                <a:cs typeface="Times New Roman" panose="02020603050405020304" pitchFamily="18" charset="0"/>
              </a:rPr>
              <a:t>Ai </a:t>
            </a:r>
            <a:r>
              <a:rPr lang="vi-VN" sz="2400" b="1">
                <a:latin typeface="Times New Roman" panose="02020603050405020304" pitchFamily="18" charset="0"/>
                <a:cs typeface="Times New Roman" panose="02020603050405020304" pitchFamily="18" charset="0"/>
              </a:rPr>
              <a:t>qua</a:t>
            </a:r>
            <a:r>
              <a:rPr lang="vi-VN" sz="2400">
                <a:latin typeface="Times New Roman" panose="02020603050405020304" pitchFamily="18" charset="0"/>
                <a:cs typeface="Times New Roman" panose="02020603050405020304" pitchFamily="18" charset="0"/>
              </a:rPr>
              <a:t> Phú Thọ</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xuôi</a:t>
            </a:r>
            <a:r>
              <a:rPr lang="vi-VN" sz="2400">
                <a:latin typeface="Times New Roman" panose="02020603050405020304" pitchFamily="18" charset="0"/>
                <a:cs typeface="Times New Roman" panose="02020603050405020304" pitchFamily="18" charset="0"/>
              </a:rPr>
              <a:t> Trung Hà</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về</a:t>
            </a:r>
            <a:r>
              <a:rPr lang="vi-VN" sz="2400">
                <a:latin typeface="Times New Roman" panose="02020603050405020304" pitchFamily="18" charset="0"/>
                <a:cs typeface="Times New Roman" panose="02020603050405020304" pitchFamily="18" charset="0"/>
              </a:rPr>
              <a:t> Hưng Hoá</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xuống</a:t>
            </a:r>
            <a:r>
              <a:rPr lang="vi-VN" sz="2400">
                <a:latin typeface="Times New Roman" panose="02020603050405020304" pitchFamily="18" charset="0"/>
                <a:cs typeface="Times New Roman" panose="02020603050405020304" pitchFamily="18" charset="0"/>
              </a:rPr>
              <a:t> khu Ba</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vào</a:t>
            </a:r>
            <a:r>
              <a:rPr lang="vi-VN" sz="2400">
                <a:latin typeface="Times New Roman" panose="02020603050405020304" pitchFamily="18" charset="0"/>
                <a:cs typeface="Times New Roman" panose="02020603050405020304" pitchFamily="18" charset="0"/>
              </a:rPr>
              <a:t> khu Bốn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p>
          <a:p>
            <a:r>
              <a:rPr lang="vi-VN" sz="2400" b="1">
                <a:latin typeface="Times New Roman" panose="02020603050405020304" pitchFamily="18" charset="0"/>
                <a:cs typeface="Times New Roman" panose="02020603050405020304" pitchFamily="18" charset="0"/>
              </a:rPr>
              <a:t>Ai về</a:t>
            </a:r>
            <a:r>
              <a:rPr lang="vi-VN" sz="2400">
                <a:latin typeface="Times New Roman" panose="02020603050405020304" pitchFamily="18" charset="0"/>
                <a:cs typeface="Times New Roman" panose="02020603050405020304" pitchFamily="18" charset="0"/>
              </a:rPr>
              <a:t> Hà Nội thì xuôi cùng thuyền.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Đại từ phiếm chỉ “ai” gắn liền với các động từ “qua, xuôi, về, xuống, vào” cùng các địa danh từ Bắc chí Nam muốn gợi lên hình ảnh của nhân dân những con người đã giành lại được tự do, giành lại quyền làm chủ quê hương và cuộc đời mình. </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94509" y="5461463"/>
            <a:ext cx="10831483"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con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ấy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niềm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vui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ngược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xuôi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khắp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miền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nước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 non </a:t>
            </a:r>
            <a:r>
              <a:rPr lang="en-US" sz="2400" b="1" dirty="0" err="1">
                <a:solidFill>
                  <a:schemeClr val="tx1"/>
                </a:solidFill>
                <a:latin typeface="Times New Roman" panose="02020603050405020304" pitchFamily="18" charset="0"/>
                <a:cs typeface="Times New Roman" panose="02020603050405020304" pitchFamily="18" charset="0"/>
              </a:rPr>
              <a:t>sông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đẹp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đẽ</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ta.</a:t>
            </a:r>
          </a:p>
        </p:txBody>
      </p:sp>
      <p:sp>
        <p:nvSpPr>
          <p:cNvPr id="8" name="Curved Right Arrow 7"/>
          <p:cNvSpPr/>
          <p:nvPr/>
        </p:nvSpPr>
        <p:spPr>
          <a:xfrm>
            <a:off x="216131" y="5527963"/>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251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5" y="1115621"/>
            <a:ext cx="11055928" cy="35329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a:solidFill>
                  <a:srgbClr val="FF0000"/>
                </a:solidFill>
                <a:latin typeface="+mj-lt"/>
              </a:rPr>
              <a:t>Ta</a:t>
            </a:r>
            <a:r>
              <a:rPr lang="vi-VN" sz="3200" b="1">
                <a:latin typeface="+mj-lt"/>
              </a:rPr>
              <a:t> </a:t>
            </a:r>
            <a:r>
              <a:rPr lang="vi-VN" sz="3200">
                <a:latin typeface="+mj-lt"/>
              </a:rPr>
              <a:t>đi giữa ban ngày</a:t>
            </a:r>
            <a:endParaRPr lang="en-US" sz="3200">
              <a:latin typeface="+mj-lt"/>
            </a:endParaRPr>
          </a:p>
          <a:p>
            <a:r>
              <a:rPr lang="vi-VN" sz="3200">
                <a:latin typeface="+mj-lt"/>
              </a:rPr>
              <a:t>Trên đường cái, </a:t>
            </a:r>
            <a:r>
              <a:rPr lang="vi-VN" sz="3200" b="1" u="sng">
                <a:solidFill>
                  <a:srgbClr val="FF0000"/>
                </a:solidFill>
                <a:latin typeface="+mj-lt"/>
              </a:rPr>
              <a:t>ung dung</a:t>
            </a:r>
            <a:r>
              <a:rPr lang="vi-VN" sz="3200" u="sng">
                <a:solidFill>
                  <a:srgbClr val="FF0000"/>
                </a:solidFill>
                <a:latin typeface="+mj-lt"/>
              </a:rPr>
              <a:t> </a:t>
            </a:r>
            <a:r>
              <a:rPr lang="vi-VN" sz="3200" b="1" u="sng">
                <a:solidFill>
                  <a:srgbClr val="FF0000"/>
                </a:solidFill>
                <a:latin typeface="+mj-lt"/>
              </a:rPr>
              <a:t>ta</a:t>
            </a:r>
            <a:r>
              <a:rPr lang="vi-VN" sz="3200" u="sng">
                <a:solidFill>
                  <a:srgbClr val="FF0000"/>
                </a:solidFill>
                <a:latin typeface="+mj-lt"/>
              </a:rPr>
              <a:t> </a:t>
            </a:r>
            <a:r>
              <a:rPr lang="vi-VN" sz="3200" u="sng">
                <a:latin typeface="+mj-lt"/>
              </a:rPr>
              <a:t>bước.</a:t>
            </a:r>
            <a:endParaRPr lang="en-US" sz="3200">
              <a:latin typeface="+mj-lt"/>
            </a:endParaRPr>
          </a:p>
          <a:p>
            <a:r>
              <a:rPr lang="vi-VN" sz="3200">
                <a:latin typeface="+mj-lt"/>
              </a:rPr>
              <a:t> </a:t>
            </a:r>
            <a:r>
              <a:rPr lang="vi-VN" sz="3200" b="1" u="sng">
                <a:solidFill>
                  <a:srgbClr val="FF0000"/>
                </a:solidFill>
                <a:latin typeface="+mj-lt"/>
              </a:rPr>
              <a:t>Ngẩng đầu lên:</a:t>
            </a:r>
            <a:r>
              <a:rPr lang="vi-VN" sz="3200">
                <a:solidFill>
                  <a:srgbClr val="FF0000"/>
                </a:solidFill>
                <a:latin typeface="+mj-lt"/>
              </a:rPr>
              <a:t> </a:t>
            </a:r>
            <a:r>
              <a:rPr lang="vi-VN" sz="3200">
                <a:latin typeface="+mj-lt"/>
              </a:rPr>
              <a:t>trong sáng tuyệt trần</a:t>
            </a:r>
            <a:endParaRPr lang="en-US" sz="3200">
              <a:latin typeface="+mj-lt"/>
            </a:endParaRPr>
          </a:p>
          <a:p>
            <a:r>
              <a:rPr lang="en-US" sz="3200">
                <a:latin typeface="Times New Roman" panose="02020603050405020304" pitchFamily="18" charset="0"/>
                <a:cs typeface="Times New Roman" panose="02020603050405020304" pitchFamily="18" charset="0"/>
              </a:rPr>
              <a:t>Hành động tư thế:  </a:t>
            </a:r>
            <a:r>
              <a:rPr lang="en-US" sz="3200">
                <a:solidFill>
                  <a:srgbClr val="FF0000"/>
                </a:solidFill>
                <a:latin typeface="Times New Roman" panose="02020603050405020304" pitchFamily="18" charset="0"/>
                <a:cs typeface="Times New Roman" panose="02020603050405020304" pitchFamily="18" charset="0"/>
              </a:rPr>
              <a:t>“đi giữa ban ngày”, “ ung dung ta bước”, “ngẩng đầu lên”</a:t>
            </a:r>
            <a:r>
              <a:rPr lang="en-US" sz="3200">
                <a:latin typeface="Times New Roman" panose="02020603050405020304" pitchFamily="18" charset="0"/>
                <a:cs typeface="Times New Roman" panose="02020603050405020304" pitchFamily="18" charset="0"/>
              </a:rPr>
              <a:t>  gợi lên tư thế đường hoàng, ngẩng cao đầu kiêu hãnh, phong thái ung dung, tự tin của những người làm chủ.</a:t>
            </a:r>
          </a:p>
        </p:txBody>
      </p:sp>
      <p:sp>
        <p:nvSpPr>
          <p:cNvPr id="7" name="TextBox 6"/>
          <p:cNvSpPr txBox="1"/>
          <p:nvPr/>
        </p:nvSpPr>
        <p:spPr>
          <a:xfrm>
            <a:off x="1163782" y="4955830"/>
            <a:ext cx="10831483" cy="156966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t> </a:t>
            </a:r>
            <a:r>
              <a:rPr lang="en-US" sz="3200" b="1" u="sng">
                <a:solidFill>
                  <a:schemeClr val="tx1"/>
                </a:solidFill>
                <a:latin typeface="Times New Roman" panose="02020603050405020304" pitchFamily="18" charset="0"/>
                <a:cs typeface="Times New Roman" panose="02020603050405020304" pitchFamily="18" charset="0"/>
              </a:rPr>
              <a:t>Niềm vui, niềm tự hào trào dâng </a:t>
            </a:r>
            <a:r>
              <a:rPr lang="en-US" sz="3200">
                <a:solidFill>
                  <a:schemeClr val="tx1"/>
                </a:solidFill>
                <a:latin typeface="Times New Roman" panose="02020603050405020304" pitchFamily="18" charset="0"/>
                <a:cs typeface="Times New Roman" panose="02020603050405020304" pitchFamily="18" charset="0"/>
              </a:rPr>
              <a:t>trong khoảnh khắc giản dị mà quý giá vô ngần, cái tư thế kiêu hãnh, ung dung  phải đánh đổi bằng bao máu xương, bao hi sinh to lớn của cả dân tộc.</a:t>
            </a:r>
          </a:p>
        </p:txBody>
      </p:sp>
      <p:sp>
        <p:nvSpPr>
          <p:cNvPr id="8" name="Curved Right Arrow 7"/>
          <p:cNvSpPr/>
          <p:nvPr/>
        </p:nvSpPr>
        <p:spPr>
          <a:xfrm>
            <a:off x="299257" y="5122356"/>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14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5" y="1115620"/>
            <a:ext cx="11055928" cy="53101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a:latin typeface="+mj-lt"/>
            </a:endParaRPr>
          </a:p>
          <a:p>
            <a:r>
              <a:rPr lang="vi-VN" sz="3200">
                <a:latin typeface="+mj-lt"/>
              </a:rPr>
              <a:t>Ờ đã chín năm rồi đấy nhỉ!</a:t>
            </a:r>
            <a:endParaRPr lang="en-US" sz="3200">
              <a:latin typeface="+mj-lt"/>
            </a:endParaRPr>
          </a:p>
          <a:p>
            <a:r>
              <a:rPr lang="vi-VN" sz="3200">
                <a:latin typeface="+mj-lt"/>
              </a:rPr>
              <a:t>Kháng chiến ba ngàn ngày không nghỉ</a:t>
            </a:r>
            <a:endParaRPr lang="en-US" sz="3200">
              <a:latin typeface="+mj-lt"/>
            </a:endParaRPr>
          </a:p>
          <a:p>
            <a:r>
              <a:rPr lang="vi-VN" sz="3200">
                <a:latin typeface="+mj-lt"/>
              </a:rPr>
              <a:t>Bắp chân, đầu gối vẫn săn gân.</a:t>
            </a:r>
            <a:endParaRPr lang="en-US" sz="3200">
              <a:latin typeface="+mj-lt"/>
            </a:endParaRPr>
          </a:p>
          <a:p>
            <a:r>
              <a:rPr lang="en-US" sz="3200">
                <a:latin typeface="+mj-lt"/>
              </a:rPr>
              <a:t>.........................................</a:t>
            </a:r>
          </a:p>
          <a:p>
            <a:r>
              <a:rPr lang="vi-VN" sz="3200">
                <a:latin typeface="+mj-lt"/>
              </a:rPr>
              <a:t>Hôm nay ngày đẹp lắm!</a:t>
            </a:r>
            <a:endParaRPr lang="en-US" sz="3200">
              <a:latin typeface="+mj-lt"/>
            </a:endParaRPr>
          </a:p>
          <a:p>
            <a:r>
              <a:rPr lang="vi-VN" sz="3200">
                <a:latin typeface="+mj-lt"/>
              </a:rPr>
              <a:t>Mây của ta, trời thắm của ta</a:t>
            </a:r>
            <a:endParaRPr lang="en-US" sz="3200">
              <a:latin typeface="+mj-lt"/>
            </a:endParaRPr>
          </a:p>
          <a:p>
            <a:r>
              <a:rPr lang="vi-VN" sz="3200">
                <a:latin typeface="+mj-lt"/>
              </a:rPr>
              <a:t>Nước Việt Nam Dân chủ cộng hoà!</a:t>
            </a:r>
            <a:endParaRPr lang="en-US" sz="3200">
              <a:latin typeface="+mj-lt"/>
            </a:endParaRPr>
          </a:p>
          <a:p>
            <a:r>
              <a:rPr lang="en-US" sz="3200">
                <a:latin typeface="+mj-lt"/>
              </a:rPr>
              <a:t>.....................................................</a:t>
            </a:r>
          </a:p>
          <a:p>
            <a:r>
              <a:rPr lang="vi-VN" sz="3200">
                <a:latin typeface="+mj-lt"/>
              </a:rPr>
              <a:t>Cờ đỏ bay quanh tóc bạc Bác Hồ!</a:t>
            </a:r>
            <a:endParaRPr lang="en-US" sz="3200">
              <a:latin typeface="+mj-lt"/>
            </a:endParaRPr>
          </a:p>
          <a:p>
            <a:endParaRPr lang="en-US" sz="3200" b="1">
              <a:latin typeface="+mj-lt"/>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313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26575" y="1115620"/>
            <a:ext cx="8973588" cy="41878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a:latin typeface="+mj-lt"/>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Thời gian</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chín năm</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 ba </a:t>
            </a:r>
            <a:r>
              <a:rPr lang="en-US" sz="2800">
                <a:solidFill>
                  <a:srgbClr val="FF0000"/>
                </a:solidFill>
                <a:latin typeface="Times New Roman" panose="02020603050405020304" pitchFamily="18" charset="0"/>
                <a:cs typeface="Times New Roman" panose="02020603050405020304" pitchFamily="18" charset="0"/>
              </a:rPr>
              <a:t>nghìn </a:t>
            </a:r>
            <a:r>
              <a:rPr lang="vi-VN" sz="2800">
                <a:solidFill>
                  <a:srgbClr val="FF0000"/>
                </a:solidFill>
                <a:latin typeface="Times New Roman" panose="02020603050405020304" pitchFamily="18" charset="0"/>
                <a:cs typeface="Times New Roman" panose="02020603050405020304" pitchFamily="18" charset="0"/>
              </a:rPr>
              <a:t>ngày không nghỉ </a:t>
            </a:r>
            <a:r>
              <a:rPr lang="en-US" sz="2800">
                <a:solidFill>
                  <a:srgbClr val="FF0000"/>
                </a:solidFill>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 C</a:t>
            </a:r>
            <a:r>
              <a:rPr lang="vi-VN" sz="2800">
                <a:latin typeface="Times New Roman" panose="02020603050405020304" pitchFamily="18" charset="0"/>
                <a:cs typeface="Times New Roman" panose="02020603050405020304" pitchFamily="18" charset="0"/>
              </a:rPr>
              <a:t>uộc kháng chiến trường kỳ</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gian khổ</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a:t>
            </a:r>
            <a:r>
              <a:rPr lang="vi-VN" sz="2800">
                <a:latin typeface="Times New Roman" panose="02020603050405020304" pitchFamily="18" charset="0"/>
                <a:cs typeface="Times New Roman" panose="02020603050405020304" pitchFamily="18" charset="0"/>
              </a:rPr>
              <a:t>on người </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dân tộc</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hình ảnh hoán dụ</a:t>
            </a:r>
            <a:r>
              <a:rPr lang="en-US" sz="2800">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Bắp chân, đầu gối vẫn săn gân.</a:t>
            </a:r>
            <a:r>
              <a:rPr lang="en-US" sz="2800">
                <a:solidFill>
                  <a:srgbClr val="FF0000"/>
                </a:solidFill>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=&gt;</a:t>
            </a:r>
            <a:r>
              <a:rPr lang="vi-VN" sz="2800">
                <a:latin typeface="Times New Roman" panose="02020603050405020304" pitchFamily="18" charset="0"/>
                <a:cs typeface="Times New Roman" panose="02020603050405020304" pitchFamily="18" charset="0"/>
              </a:rPr>
              <a:t> sự bền bỉ, dẻo dai</a:t>
            </a:r>
            <a:r>
              <a:rPr lang="en-US" sz="2800">
                <a:latin typeface="Times New Roman" panose="02020603050405020304" pitchFamily="18" charset="0"/>
                <a:cs typeface="Times New Roman" panose="02020603050405020304" pitchFamily="18" charset="0"/>
              </a:rPr>
              <a:t>, ý chí</a:t>
            </a:r>
            <a:r>
              <a:rPr lang="vi-VN" sz="2800">
                <a:latin typeface="Times New Roman" panose="02020603050405020304" pitchFamily="18" charset="0"/>
                <a:cs typeface="Times New Roman" panose="02020603050405020304" pitchFamily="18" charset="0"/>
              </a:rPr>
              <a:t> kiên cường của con người trên đường cách mạng, vẫn sẵn sàng cho thời kỳ mới.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Thành quả kháng chiến: hàng loạt câu cảm thán: “</a:t>
            </a:r>
            <a:r>
              <a:rPr lang="vi-VN" sz="2800">
                <a:solidFill>
                  <a:srgbClr val="FF0000"/>
                </a:solidFill>
                <a:latin typeface="Times New Roman" panose="02020603050405020304" pitchFamily="18" charset="0"/>
                <a:cs typeface="Times New Roman" panose="02020603050405020304" pitchFamily="18" charset="0"/>
              </a:rPr>
              <a:t>Hôm nay ngày đẹp lắm! Cờ đỏ bay quanh tóc bạc Bác Hồ!</a:t>
            </a:r>
            <a:r>
              <a:rPr lang="en-US" sz="280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Nước Việt Nam Dân chủ cộng hoà!</a:t>
            </a:r>
            <a:r>
              <a:rPr lang="en-US" sz="2800">
                <a:solidFill>
                  <a:srgbClr val="FF0000"/>
                </a:solidFill>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 </a:t>
            </a:r>
          </a:p>
          <a:p>
            <a:r>
              <a:rPr lang="en-US"/>
              <a:t> </a:t>
            </a:r>
          </a:p>
          <a:p>
            <a:endParaRPr lang="en-US" sz="2400" b="1">
              <a:latin typeface="+mj-lt"/>
            </a:endParaRPr>
          </a:p>
        </p:txBody>
      </p:sp>
      <p:sp>
        <p:nvSpPr>
          <p:cNvPr id="7" name="TextBox 6"/>
          <p:cNvSpPr txBox="1"/>
          <p:nvPr/>
        </p:nvSpPr>
        <p:spPr>
          <a:xfrm>
            <a:off x="1080654" y="5413030"/>
            <a:ext cx="10831483"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a:t> </a:t>
            </a:r>
            <a:r>
              <a:rPr lang="vi-VN" sz="2800" dirty="0">
                <a:solidFill>
                  <a:schemeClr val="tx1"/>
                </a:solidFill>
                <a:latin typeface="Times New Roman" panose="02020603050405020304" pitchFamily="18" charset="0"/>
                <a:cs typeface="Times New Roman" panose="02020603050405020304" pitchFamily="18" charset="0"/>
              </a:rPr>
              <a:t>Vừa thể hiện niềm vui sướng, tự hào trước thành quả vĩ đại của kháng chí</a:t>
            </a:r>
            <a:r>
              <a:rPr lang="en-US" sz="2800" dirty="0">
                <a:solidFill>
                  <a:schemeClr val="tx1"/>
                </a:solidFill>
                <a:latin typeface="Times New Roman" panose="02020603050405020304" pitchFamily="18" charset="0"/>
                <a:cs typeface="Times New Roman" panose="02020603050405020304" pitchFamily="18" charset="0"/>
              </a:rPr>
              <a:t>ế</a:t>
            </a:r>
            <a:r>
              <a:rPr lang="vi-VN" sz="2800" dirty="0">
                <a:solidFill>
                  <a:schemeClr val="tx1"/>
                </a:solidFill>
                <a:latin typeface="Times New Roman" panose="02020603050405020304" pitchFamily="18" charset="0"/>
                <a:cs typeface="Times New Roman" panose="02020603050405020304" pitchFamily="18" charset="0"/>
              </a:rPr>
              <a:t>n vừa cho thấy </a:t>
            </a:r>
            <a:r>
              <a:rPr lang="vi-VN" sz="2800" b="1" dirty="0">
                <a:solidFill>
                  <a:schemeClr val="tx1"/>
                </a:solidFill>
                <a:latin typeface="Times New Roman" panose="02020603050405020304" pitchFamily="18" charset="0"/>
                <a:cs typeface="Times New Roman" panose="02020603050405020304" pitchFamily="18" charset="0"/>
              </a:rPr>
              <a:t>lòng biết ơn </a:t>
            </a:r>
            <a:r>
              <a:rPr lang="en-US" sz="2800" b="1" dirty="0" err="1">
                <a:solidFill>
                  <a:schemeClr val="tx1"/>
                </a:solidFill>
                <a:latin typeface="Times New Roman" panose="02020603050405020304" pitchFamily="18" charset="0"/>
                <a:cs typeface="Times New Roman" panose="02020603050405020304" pitchFamily="18" charset="0"/>
              </a:rPr>
              <a:t>với</a:t>
            </a:r>
            <a:r>
              <a:rPr lang="vi-VN" sz="2800" b="1" dirty="0">
                <a:solidFill>
                  <a:schemeClr val="tx1"/>
                </a:solidFill>
                <a:latin typeface="Times New Roman" panose="02020603050405020304" pitchFamily="18" charset="0"/>
                <a:cs typeface="Times New Roman" panose="02020603050405020304" pitchFamily="18" charset="0"/>
              </a:rPr>
              <a:t> lãnh tụ vĩ đại của dân tộc</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8" name="Curved Right Arrow 7"/>
          <p:cNvSpPr/>
          <p:nvPr/>
        </p:nvSpPr>
        <p:spPr>
          <a:xfrm>
            <a:off x="166254" y="541447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SUY NGẪM VỀ KHÁNG CHIẾN ĐÃ QUA</a:t>
            </a:r>
          </a:p>
        </p:txBody>
      </p:sp>
      <p:pic>
        <p:nvPicPr>
          <p:cNvPr id="9" name="Picture 8"/>
          <p:cNvPicPr>
            <a:picLocks noChangeAspect="1"/>
          </p:cNvPicPr>
          <p:nvPr/>
        </p:nvPicPr>
        <p:blipFill>
          <a:blip r:embed="rId2"/>
          <a:stretch>
            <a:fillRect/>
          </a:stretch>
        </p:blipFill>
        <p:spPr>
          <a:xfrm>
            <a:off x="299258" y="1479665"/>
            <a:ext cx="2152997" cy="3300568"/>
          </a:xfrm>
          <a:prstGeom prst="rect">
            <a:avLst/>
          </a:prstGeom>
        </p:spPr>
      </p:pic>
    </p:spTree>
    <p:extLst>
      <p:ext uri="{BB962C8B-B14F-4D97-AF65-F5344CB8AC3E}">
        <p14:creationId xmlns:p14="http://schemas.microsoft.com/office/powerpoint/2010/main" val="1315433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Chiến dịch này đã phá tan cuộc tấn công mùa đông 1947 của giặc Pháp nhằm tiêu diệt căn cứ cách mạng Việt Bắc của ta.</a:t>
            </a:r>
          </a:p>
        </p:txBody>
      </p:sp>
      <p:sp>
        <p:nvSpPr>
          <p:cNvPr id="6" name="Rounded Rectangle 5"/>
          <p:cNvSpPr/>
          <p:nvPr/>
        </p:nvSpPr>
        <p:spPr>
          <a:xfrm>
            <a:off x="4705004" y="4908665"/>
            <a:ext cx="7240385" cy="10224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Lô </a:t>
            </a:r>
            <a:r>
              <a:rPr lang="en-US" sz="2800" dirty="0" err="1">
                <a:latin typeface="Times New Roman" panose="02020603050405020304" pitchFamily="18" charset="0"/>
                <a:cs typeface="Times New Roman" panose="02020603050405020304" pitchFamily="18" charset="0"/>
              </a:rPr>
              <a:t>hò</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rà</a:t>
            </a:r>
            <a:r>
              <a:rPr lang="en-US" sz="2800" dirty="0">
                <a:latin typeface="Times New Roman" panose="02020603050405020304" pitchFamily="18" charset="0"/>
                <a:cs typeface="Times New Roman" panose="02020603050405020304" pitchFamily="18" charset="0"/>
              </a:rPr>
              <a:t>o </a:t>
            </a:r>
            <a:r>
              <a:rPr lang="vi-VN" sz="2800" dirty="0">
                <a:latin typeface="Times New Roman" panose="02020603050405020304" pitchFamily="18" charset="0"/>
                <a:cs typeface="Times New Roman" panose="02020603050405020304" pitchFamily="18" charset="0"/>
              </a:rPr>
              <a:t>r</a:t>
            </a:r>
            <a:r>
              <a:rPr lang="en-US" sz="2800" dirty="0" err="1">
                <a:latin typeface="Times New Roman" panose="02020603050405020304" pitchFamily="18" charset="0"/>
                <a:cs typeface="Times New Roman" panose="02020603050405020304" pitchFamily="18" charset="0"/>
              </a:rPr>
              <a:t>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Bình Ca...</a:t>
            </a:r>
          </a:p>
        </p:txBody>
      </p:sp>
      <p:sp>
        <p:nvSpPr>
          <p:cNvPr id="7" name="Rounded Rectangle 6"/>
          <p:cNvSpPr/>
          <p:nvPr/>
        </p:nvSpPr>
        <p:spPr>
          <a:xfrm>
            <a:off x="4638502" y="2585258"/>
            <a:ext cx="7306887" cy="1712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Chiến dịch là sự phối hợp của quân và dân Phú Thọ với bộ đội chủ lực cùng quân dân hai tỉnh Tuyên Quang,Vĩnh Phúc. </a:t>
            </a:r>
          </a:p>
        </p:txBody>
      </p:sp>
      <p:pic>
        <p:nvPicPr>
          <p:cNvPr id="8" name="Picture 7"/>
          <p:cNvPicPr>
            <a:picLocks noChangeAspect="1"/>
          </p:cNvPicPr>
          <p:nvPr/>
        </p:nvPicPr>
        <p:blipFill>
          <a:blip r:embed="rId2"/>
          <a:stretch>
            <a:fillRect/>
          </a:stretch>
        </p:blipFill>
        <p:spPr>
          <a:xfrm>
            <a:off x="598517" y="656704"/>
            <a:ext cx="3882044" cy="4904510"/>
          </a:xfrm>
          <a:prstGeom prst="rect">
            <a:avLst/>
          </a:prstGeom>
        </p:spPr>
      </p:pic>
    </p:spTree>
    <p:extLst>
      <p:ext uri="{BB962C8B-B14F-4D97-AF65-F5344CB8AC3E}">
        <p14:creationId xmlns:p14="http://schemas.microsoft.com/office/powerpoint/2010/main" val="12099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825" y="1115620"/>
            <a:ext cx="11226338" cy="53184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Niềm sung sướng khi đất nước, quê hương đã thay da đổi thịt. </a:t>
            </a:r>
          </a:p>
          <a:p>
            <a:r>
              <a:rPr lang="en-US" sz="3200">
                <a:latin typeface="Times New Roman" panose="02020603050405020304" pitchFamily="18" charset="0"/>
                <a:cs typeface="Times New Roman" panose="02020603050405020304" pitchFamily="18" charset="0"/>
              </a:rPr>
              <a:t>+ Câu cảm thán “</a:t>
            </a:r>
            <a:r>
              <a:rPr lang="vi-VN" sz="3200" b="1">
                <a:solidFill>
                  <a:srgbClr val="FF0000"/>
                </a:solidFill>
                <a:latin typeface="Times New Roman" panose="02020603050405020304" pitchFamily="18" charset="0"/>
                <a:cs typeface="Times New Roman" panose="02020603050405020304" pitchFamily="18" charset="0"/>
              </a:rPr>
              <a:t>Đẹp vô cùng, Tổ quốc ta ơi!</a:t>
            </a:r>
            <a:r>
              <a:rPr lang="en-US" sz="3200" b="1">
                <a:solidFill>
                  <a:srgbClr val="FF0000"/>
                </a:solidFill>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=&gt; tiếng thốt lên đầy  xúc cảm, vừa vui sướng, trìu mến thiết tha vừa tự hào vô hạn trước hình ảnh Tổ quốc đẹp tươi, rộng lớn, vừa gần gũi vừa thiêng liêng vô cùng.</a:t>
            </a:r>
          </a:p>
          <a:p>
            <a:r>
              <a:rPr lang="en-US" sz="3200">
                <a:latin typeface="Times New Roman" panose="02020603050405020304" pitchFamily="18" charset="0"/>
                <a:cs typeface="Times New Roman" panose="02020603050405020304" pitchFamily="18" charset="0"/>
              </a:rPr>
              <a:t>+ Những lời trò chuyện tâm tình </a:t>
            </a:r>
            <a:r>
              <a:rPr lang="en-US" sz="3200" b="1">
                <a:solidFill>
                  <a:srgbClr val="FF0000"/>
                </a:solidFill>
                <a:latin typeface="Times New Roman" panose="02020603050405020304" pitchFamily="18" charset="0"/>
                <a:cs typeface="Times New Roman" panose="02020603050405020304" pitchFamily="18" charset="0"/>
              </a:rPr>
              <a:t>“ Mẹ ơi”, “Các em ơi”:  </a:t>
            </a:r>
            <a:r>
              <a:rPr lang="en-US" sz="3200">
                <a:latin typeface="Times New Roman" panose="02020603050405020304" pitchFamily="18" charset="0"/>
                <a:cs typeface="Times New Roman" panose="02020603050405020304" pitchFamily="18" charset="0"/>
              </a:rPr>
              <a:t>đầy yêu thương, trìu mến, như muốn loan báo tin vui, lan tỏa niềm vui khi quê hương đã sạch bóng quân thù, cuộc đời tươi sáng, ấm no, tự do đã đến.</a:t>
            </a:r>
          </a:p>
          <a:p>
            <a:r>
              <a:rPr lang="en-US" sz="3200">
                <a:latin typeface="Times New Roman" panose="02020603050405020304" pitchFamily="18" charset="0"/>
                <a:cs typeface="Times New Roman" panose="02020603050405020304" pitchFamily="18" charset="0"/>
              </a:rPr>
              <a:t> </a:t>
            </a:r>
          </a:p>
          <a:p>
            <a:endParaRPr lang="en-US" sz="3200" b="1">
              <a:latin typeface="Times New Roman" panose="02020603050405020304" pitchFamily="18" charset="0"/>
              <a:cs typeface="Times New Roman" panose="02020603050405020304" pitchFamily="18" charset="0"/>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CẢM XÚC VÀ SUY NGẪM  </a:t>
            </a:r>
          </a:p>
        </p:txBody>
      </p:sp>
    </p:spTree>
    <p:extLst>
      <p:ext uri="{BB962C8B-B14F-4D97-AF65-F5344CB8AC3E}">
        <p14:creationId xmlns:p14="http://schemas.microsoft.com/office/powerpoint/2010/main" val="3806405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825" y="1115620"/>
            <a:ext cx="11226338" cy="255860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Niềm xúc động trào dâng, niềm vui sướng ngập tràn hình ảnh quê hương được giải phóng, bao kiếp người  được hồi sinh.</a:t>
            </a:r>
          </a:p>
          <a:p>
            <a:r>
              <a:rPr lang="en-US" sz="3200">
                <a:latin typeface="Times New Roman" panose="02020603050405020304" pitchFamily="18" charset="0"/>
                <a:cs typeface="Times New Roman" panose="02020603050405020304" pitchFamily="18" charset="0"/>
              </a:rPr>
              <a:t>+ Niềm tự hào cùng niềm tin bất diệt vào tương lai tươi sáng của đất nước.</a:t>
            </a:r>
            <a:endParaRPr lang="en-US" sz="3200" b="1">
              <a:latin typeface="Times New Roman" panose="02020603050405020304" pitchFamily="18" charset="0"/>
              <a:cs typeface="Times New Roman" panose="02020603050405020304" pitchFamily="18" charset="0"/>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CẢM XÚC VÀ SUY NGẪM  </a:t>
            </a:r>
          </a:p>
        </p:txBody>
      </p:sp>
    </p:spTree>
    <p:extLst>
      <p:ext uri="{BB962C8B-B14F-4D97-AF65-F5344CB8AC3E}">
        <p14:creationId xmlns:p14="http://schemas.microsoft.com/office/powerpoint/2010/main" val="1474103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7" y="1122218"/>
            <a:ext cx="5286895" cy="3539430"/>
          </a:xfrm>
          <a:prstGeom prst="rect">
            <a:avLst/>
          </a:prstGeom>
          <a:noFill/>
        </p:spPr>
        <p:txBody>
          <a:bodyPr wrap="square" rtlCol="0">
            <a:spAutoFit/>
          </a:bodyPr>
          <a:lstStyle/>
          <a:p>
            <a:r>
              <a:rPr lang="vi-VN" sz="3200" b="1">
                <a:latin typeface="+mj-lt"/>
              </a:rPr>
              <a:t>I</a:t>
            </a:r>
            <a:r>
              <a:rPr lang="en-US" sz="3200" b="1">
                <a:latin typeface="+mj-lt"/>
              </a:rPr>
              <a:t>. </a:t>
            </a:r>
            <a:r>
              <a:rPr lang="vi-VN" sz="3200" b="1">
                <a:latin typeface="+mj-lt"/>
              </a:rPr>
              <a:t>ĐỌC VĂN BẢN</a:t>
            </a:r>
            <a:endParaRPr lang="en-US" sz="3200" b="1">
              <a:latin typeface="+mj-lt"/>
            </a:endParaRPr>
          </a:p>
          <a:p>
            <a:r>
              <a:rPr lang="vi-VN" sz="3200" b="1">
                <a:latin typeface="+mj-lt"/>
              </a:rPr>
              <a:t>II. KHÁM PHÁ VĂN BẢN</a:t>
            </a:r>
            <a:endParaRPr lang="en-US" sz="3200" b="1">
              <a:latin typeface="+mj-lt"/>
            </a:endParaRPr>
          </a:p>
          <a:p>
            <a:pPr marL="514350" indent="-514350">
              <a:buAutoNum type="arabicPeriod"/>
            </a:pPr>
            <a:r>
              <a:rPr lang="en-US" sz="3200" b="1">
                <a:latin typeface="Times New Roman" panose="02020603050405020304" pitchFamily="18" charset="0"/>
                <a:cs typeface="Times New Roman" panose="02020603050405020304" pitchFamily="18" charset="0"/>
              </a:rPr>
              <a:t>Tìm hiểu nội dung phần 1</a:t>
            </a:r>
          </a:p>
          <a:p>
            <a:r>
              <a:rPr lang="en-US" sz="3200" b="1">
                <a:latin typeface="Times New Roman" panose="02020603050405020304" pitchFamily="18" charset="0"/>
                <a:cs typeface="Times New Roman" panose="02020603050405020304" pitchFamily="18" charset="0"/>
              </a:rPr>
              <a:t>2. Tìm hiểu nội dung phần 2</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pPr marL="514350" indent="-514350">
              <a:buAutoNum type="arabicPeriod"/>
            </a:pP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87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1"/>
          <p:cNvSpPr txBox="1">
            <a:spLocks noChangeArrowheads="1"/>
          </p:cNvSpPr>
          <p:nvPr/>
        </p:nvSpPr>
        <p:spPr bwMode="auto">
          <a:xfrm>
            <a:off x="2971800" y="228600"/>
            <a:ext cx="5638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PHIẾU HỌC TẬP SỐ 3:</a:t>
            </a:r>
            <a:endParaRPr lang="en-US" altLang="en-US">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Thảo luận nhóm bàn ( 5p)</a:t>
            </a: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pic>
        <p:nvPicPr>
          <p:cNvPr id="43012" name="Picture 15" descr="ea913b84-73eb-494c-81f5-5abd5be96b1f_Group%20Discu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5550" y="42863"/>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637607" y="1965325"/>
            <a:ext cx="9019309" cy="3371446"/>
          </a:xfrm>
          <a:prstGeom prst="roundRect">
            <a:avLst/>
          </a:prstGeom>
        </p:spPr>
        <p:style>
          <a:lnRef idx="2">
            <a:schemeClr val="dk1"/>
          </a:lnRef>
          <a:fillRef idx="1">
            <a:schemeClr val="lt1"/>
          </a:fillRef>
          <a:effectRef idx="0">
            <a:schemeClr val="dk1"/>
          </a:effectRef>
          <a:fontRef idx="minor">
            <a:schemeClr val="dk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Trong phần hai của văn bản, tác giả đã sử dụng những biện pháp tu từ nào? Chỉ ra tác dụng của chúng. Từ đó em hãy cho biết nhà thơ đã trình bày bày tỏ suy nghĩ gì chặng đường sắp tới của dân tộc ta?</a:t>
            </a:r>
          </a:p>
        </p:txBody>
      </p:sp>
    </p:spTree>
    <p:extLst>
      <p:ext uri="{BB962C8B-B14F-4D97-AF65-F5344CB8AC3E}">
        <p14:creationId xmlns:p14="http://schemas.microsoft.com/office/powerpoint/2010/main" val="126339456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7448" y="1115621"/>
            <a:ext cx="5968538" cy="19434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Cấu trúc </a:t>
            </a:r>
            <a:r>
              <a:rPr lang="en-US" sz="3200" b="1">
                <a:latin typeface="Times New Roman" panose="02020603050405020304" pitchFamily="18" charset="0"/>
                <a:cs typeface="Times New Roman" panose="02020603050405020304" pitchFamily="18" charset="0"/>
              </a:rPr>
              <a:t>điệp ngữ</a:t>
            </a:r>
            <a:r>
              <a:rPr lang="en-US" sz="3200">
                <a:latin typeface="Times New Roman" panose="02020603050405020304" pitchFamily="18" charset="0"/>
                <a:cs typeface="Times New Roman" panose="02020603050405020304" pitchFamily="18" charset="0"/>
              </a:rPr>
              <a:t>: “Ai đi, ai vô, ai về, ai lên” kết hợp với </a:t>
            </a:r>
            <a:r>
              <a:rPr lang="en-US" sz="3200" b="1">
                <a:latin typeface="Times New Roman" panose="02020603050405020304" pitchFamily="18" charset="0"/>
                <a:cs typeface="Times New Roman" panose="02020603050405020304" pitchFamily="18" charset="0"/>
              </a:rPr>
              <a:t>biện pháp liệt kê</a:t>
            </a:r>
            <a:endParaRPr lang="en-US" sz="3200">
              <a:latin typeface="Times New Roman" panose="02020603050405020304" pitchFamily="18" charset="0"/>
              <a:cs typeface="Times New Roman" panose="02020603050405020304" pitchFamily="18" charset="0"/>
            </a:endParaRPr>
          </a:p>
        </p:txBody>
      </p:sp>
      <p:sp>
        <p:nvSpPr>
          <p:cNvPr id="7" name="TextBox 6"/>
          <p:cNvSpPr txBox="1"/>
          <p:nvPr/>
        </p:nvSpPr>
        <p:spPr>
          <a:xfrm>
            <a:off x="1255222" y="3492790"/>
            <a:ext cx="10831483"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t> </a:t>
            </a:r>
            <a:r>
              <a:rPr lang="en-US" sz="3200" b="1">
                <a:solidFill>
                  <a:schemeClr val="tx1"/>
                </a:solidFill>
                <a:latin typeface="Times New Roman" panose="02020603050405020304" pitchFamily="18" charset="0"/>
                <a:cs typeface="Times New Roman" panose="02020603050405020304" pitchFamily="18" charset="0"/>
              </a:rPr>
              <a:t>Hàng loạt các địa danh đã được nhắc đến</a:t>
            </a:r>
            <a:endParaRPr lang="en-US" sz="3200">
              <a:solidFill>
                <a:schemeClr val="tx1"/>
              </a:solidFill>
              <a:latin typeface="Times New Roman" panose="02020603050405020304" pitchFamily="18" charset="0"/>
              <a:cs typeface="Times New Roman" panose="02020603050405020304" pitchFamily="18" charset="0"/>
            </a:endParaRPr>
          </a:p>
          <a:p>
            <a:r>
              <a:rPr lang="en-US" sz="3200" b="1">
                <a:solidFill>
                  <a:schemeClr val="tx1"/>
                </a:solidFill>
                <a:latin typeface="Times New Roman" panose="02020603050405020304" pitchFamily="18" charset="0"/>
                <a:cs typeface="Times New Roman" panose="02020603050405020304" pitchFamily="18" charset="0"/>
              </a:rPr>
              <a:t>+ Nam Bộ</a:t>
            </a:r>
            <a:r>
              <a:rPr lang="en-US" sz="3200">
                <a:solidFill>
                  <a:schemeClr val="tx1"/>
                </a:solidFill>
                <a:latin typeface="Times New Roman" panose="02020603050405020304" pitchFamily="18" charset="0"/>
                <a:cs typeface="Times New Roman" panose="02020603050405020304" pitchFamily="18" charset="0"/>
              </a:rPr>
              <a:t>( Tiền Giang, Hậu Giang, Thành Phố Hồ Chí Minh, Đồng Tháp)</a:t>
            </a:r>
          </a:p>
          <a:p>
            <a:r>
              <a:rPr lang="en-US" sz="3200" b="1">
                <a:solidFill>
                  <a:schemeClr val="tx1"/>
                </a:solidFill>
                <a:latin typeface="Times New Roman" panose="02020603050405020304" pitchFamily="18" charset="0"/>
                <a:cs typeface="Times New Roman" panose="02020603050405020304" pitchFamily="18" charset="0"/>
              </a:rPr>
              <a:t>+ Nam Trung Bộ</a:t>
            </a:r>
            <a:r>
              <a:rPr lang="en-US" sz="3200">
                <a:solidFill>
                  <a:schemeClr val="tx1"/>
                </a:solidFill>
                <a:latin typeface="Times New Roman" panose="02020603050405020304" pitchFamily="18" charset="0"/>
                <a:cs typeface="Times New Roman" panose="02020603050405020304" pitchFamily="18" charset="0"/>
              </a:rPr>
              <a:t>( Nam- Ngãi, Bình- Phú, Khánh Hòa, Phan Rang, Phan Thiết)</a:t>
            </a:r>
          </a:p>
          <a:p>
            <a:r>
              <a:rPr lang="en-US" sz="3200">
                <a:solidFill>
                  <a:schemeClr val="tx1"/>
                </a:solidFill>
                <a:latin typeface="Times New Roman" panose="02020603050405020304" pitchFamily="18" charset="0"/>
                <a:cs typeface="Times New Roman" panose="02020603050405020304" pitchFamily="18" charset="0"/>
              </a:rPr>
              <a:t>+ Cho đến </a:t>
            </a:r>
            <a:r>
              <a:rPr lang="en-US" sz="3200" b="1">
                <a:solidFill>
                  <a:schemeClr val="tx1"/>
                </a:solidFill>
                <a:latin typeface="Times New Roman" panose="02020603050405020304" pitchFamily="18" charset="0"/>
                <a:cs typeface="Times New Roman" panose="02020603050405020304" pitchFamily="18" charset="0"/>
              </a:rPr>
              <a:t>Tây Nguyên</a:t>
            </a:r>
            <a:r>
              <a:rPr lang="en-US" sz="3200">
                <a:solidFill>
                  <a:schemeClr val="tx1"/>
                </a:solidFill>
                <a:latin typeface="Times New Roman" panose="02020603050405020304" pitchFamily="18" charset="0"/>
                <a:cs typeface="Times New Roman" panose="02020603050405020304" pitchFamily="18" charset="0"/>
              </a:rPr>
              <a:t>( Công Tum, Đắc Lắc)</a:t>
            </a:r>
          </a:p>
        </p:txBody>
      </p:sp>
      <p:sp>
        <p:nvSpPr>
          <p:cNvPr id="8" name="Curved Right Arrow 7"/>
          <p:cNvSpPr/>
          <p:nvPr/>
        </p:nvSpPr>
        <p:spPr>
          <a:xfrm>
            <a:off x="274318" y="3532909"/>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4979323" y="143032"/>
            <a:ext cx="6658495"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ĐẶC ĐIỂM HÌNH THỨC</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243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7447" y="1115621"/>
            <a:ext cx="9351817" cy="19434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=&gt; mỗi địa danh vang lên đều đẹp đẽ (rực rỡ tên vàng), đều gần gũi thân thương như một phần máu thịt không thể cắt chia (nơi chôn rau cắt rốn, khúc ruột miền Trung, quê hương ta tha thiết)</a:t>
            </a:r>
          </a:p>
        </p:txBody>
      </p:sp>
      <p:sp>
        <p:nvSpPr>
          <p:cNvPr id="7" name="TextBox 6"/>
          <p:cNvSpPr txBox="1"/>
          <p:nvPr/>
        </p:nvSpPr>
        <p:spPr>
          <a:xfrm>
            <a:off x="1255222" y="3492790"/>
            <a:ext cx="10831483"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t> </a:t>
            </a:r>
            <a:r>
              <a:rPr lang="en-US" sz="3200" b="1">
                <a:solidFill>
                  <a:schemeClr val="tx1"/>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 Nam Bộ</a:t>
            </a:r>
            <a:r>
              <a:rPr lang="en-US" sz="2800">
                <a:solidFill>
                  <a:schemeClr val="tx1"/>
                </a:solidFill>
                <a:latin typeface="Times New Roman" panose="02020603050405020304" pitchFamily="18" charset="0"/>
                <a:cs typeface="Times New Roman" panose="02020603050405020304" pitchFamily="18" charset="0"/>
              </a:rPr>
              <a:t>( Tiền Giang, Hậu Giang, Thành Phố Hồ Chí Minh, Đồng Tháp)</a:t>
            </a:r>
          </a:p>
          <a:p>
            <a:r>
              <a:rPr lang="en-US" sz="2800" b="1">
                <a:solidFill>
                  <a:schemeClr val="tx1"/>
                </a:solidFill>
                <a:latin typeface="Times New Roman" panose="02020603050405020304" pitchFamily="18" charset="0"/>
                <a:cs typeface="Times New Roman" panose="02020603050405020304" pitchFamily="18" charset="0"/>
              </a:rPr>
              <a:t>+ Nam Trung Bộ</a:t>
            </a:r>
            <a:r>
              <a:rPr lang="en-US" sz="2800">
                <a:solidFill>
                  <a:schemeClr val="tx1"/>
                </a:solidFill>
                <a:latin typeface="Times New Roman" panose="02020603050405020304" pitchFamily="18" charset="0"/>
                <a:cs typeface="Times New Roman" panose="02020603050405020304" pitchFamily="18" charset="0"/>
              </a:rPr>
              <a:t>( Nam- Ngãi, Bình- Phú, Khánh Hòa, Phan Rang, Phan Thiết)</a:t>
            </a:r>
          </a:p>
          <a:p>
            <a:r>
              <a:rPr lang="en-US" sz="2800">
                <a:solidFill>
                  <a:schemeClr val="tx1"/>
                </a:solidFill>
                <a:latin typeface="Times New Roman" panose="02020603050405020304" pitchFamily="18" charset="0"/>
                <a:cs typeface="Times New Roman" panose="02020603050405020304" pitchFamily="18" charset="0"/>
              </a:rPr>
              <a:t>+ Cho đến </a:t>
            </a:r>
            <a:r>
              <a:rPr lang="en-US" sz="2800" b="1">
                <a:solidFill>
                  <a:schemeClr val="tx1"/>
                </a:solidFill>
                <a:latin typeface="Times New Roman" panose="02020603050405020304" pitchFamily="18" charset="0"/>
                <a:cs typeface="Times New Roman" panose="02020603050405020304" pitchFamily="18" charset="0"/>
              </a:rPr>
              <a:t>Tây Nguyên</a:t>
            </a:r>
            <a:r>
              <a:rPr lang="en-US" sz="2800">
                <a:solidFill>
                  <a:schemeClr val="tx1"/>
                </a:solidFill>
                <a:latin typeface="Times New Roman" panose="02020603050405020304" pitchFamily="18" charset="0"/>
                <a:cs typeface="Times New Roman" panose="02020603050405020304" pitchFamily="18" charset="0"/>
              </a:rPr>
              <a:t>( Công Tum, Đắc Lắc)</a:t>
            </a:r>
          </a:p>
        </p:txBody>
      </p:sp>
      <p:sp>
        <p:nvSpPr>
          <p:cNvPr id="8" name="Curved Right Arrow 7"/>
          <p:cNvSpPr/>
          <p:nvPr/>
        </p:nvSpPr>
        <p:spPr>
          <a:xfrm>
            <a:off x="274318" y="3532909"/>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4979323" y="143032"/>
            <a:ext cx="6658495"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ĐẶC ĐIỂM NỘI DUNG</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173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7076" y="2286001"/>
            <a:ext cx="11521440" cy="37407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Q</a:t>
            </a:r>
            <a:r>
              <a:rPr lang="en-US" sz="3200" dirty="0" err="1">
                <a:latin typeface="Times New Roman" panose="02020603050405020304" pitchFamily="18" charset="0"/>
                <a:cs typeface="Times New Roman" panose="02020603050405020304" pitchFamily="18" charset="0"/>
              </a:rPr>
              <a:t>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non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a:t>
            </a:r>
            <a:r>
              <a:rPr lang="en-US" sz="3200" dirty="0" err="1">
                <a:latin typeface="Times New Roman" panose="02020603050405020304" pitchFamily="18" charset="0"/>
                <a:cs typeface="Times New Roman" panose="02020603050405020304" pitchFamily="18" charset="0"/>
              </a:rPr>
              <a:t>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6" name="Oval 5"/>
          <p:cNvSpPr/>
          <p:nvPr/>
        </p:nvSpPr>
        <p:spPr>
          <a:xfrm>
            <a:off x="2593571" y="633483"/>
            <a:ext cx="6658495" cy="16525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 Suy nghĩ về chặng đường sắp tới của dân tộc</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18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953" y="1562793"/>
            <a:ext cx="4389120" cy="36492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Cách mạng và kháng chiến</a:t>
            </a:r>
          </a:p>
          <a:p>
            <a:r>
              <a:rPr lang="en-US" sz="3200">
                <a:latin typeface="Times New Roman" panose="02020603050405020304" pitchFamily="18" charset="0"/>
                <a:cs typeface="Times New Roman" panose="02020603050405020304" pitchFamily="18" charset="0"/>
              </a:rPr>
              <a:t>+ Đất nước</a:t>
            </a:r>
          </a:p>
          <a:p>
            <a:r>
              <a:rPr lang="en-US" sz="3200">
                <a:latin typeface="Times New Roman" panose="02020603050405020304" pitchFamily="18" charset="0"/>
                <a:cs typeface="Times New Roman" panose="02020603050405020304" pitchFamily="18" charset="0"/>
              </a:rPr>
              <a:t>+ Tình yêu đất nước</a:t>
            </a:r>
          </a:p>
        </p:txBody>
      </p:sp>
      <p:sp>
        <p:nvSpPr>
          <p:cNvPr id="3" name="Rounded Rectangle 2"/>
          <p:cNvSpPr/>
          <p:nvPr/>
        </p:nvSpPr>
        <p:spPr>
          <a:xfrm>
            <a:off x="5353396" y="1820487"/>
            <a:ext cx="6608619" cy="45803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Bài thơ thể hiện niềm vui sướng, tự hào trước hình ảnh đất nước độc lập, tự do sau những năm tháng kháng chiến chống Pháp gian khổ, trường kỳ, đồng thời bộc lộ khát vọng thống nhất đất nước của nhà thơ và mỗi người dân Việt Nam.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645920" y="997525"/>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439890" y="126353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02204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26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48145" y="1221971"/>
            <a:ext cx="10257906" cy="51622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a:t>
            </a:r>
            <a:r>
              <a:rPr lang="vi-VN" sz="3200">
                <a:latin typeface="Times New Roman" panose="02020603050405020304" pitchFamily="18" charset="0"/>
                <a:cs typeface="Times New Roman" panose="02020603050405020304" pitchFamily="18" charset="0"/>
              </a:rPr>
              <a:t>an đề ngắn gọn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hàm súc mà chứ</a:t>
            </a:r>
            <a:r>
              <a:rPr lang="en-US" sz="32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 đựng cảm xúc chủ đạo của bài thơ</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han đề gợi</a:t>
            </a:r>
            <a:r>
              <a:rPr lang="en-US"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hình ảnh của một con người</a:t>
            </a:r>
            <a:r>
              <a:rPr lang="vi-VN" sz="3200">
                <a:latin typeface="Times New Roman" panose="02020603050405020304" pitchFamily="18" charset="0"/>
                <a:cs typeface="Times New Roman" panose="02020603050405020304" pitchFamily="18" charset="0"/>
              </a:rPr>
              <a:t>, một dân tộc đi ra khỏi những tháng năm nô lệ lầm than, đang </a:t>
            </a:r>
            <a:r>
              <a:rPr lang="vi-VN" sz="3200" b="1">
                <a:latin typeface="Times New Roman" panose="02020603050405020304" pitchFamily="18" charset="0"/>
                <a:cs typeface="Times New Roman" panose="02020603050405020304" pitchFamily="18" charset="0"/>
              </a:rPr>
              <a:t>hiên ngang kiêu hãnh bước trên con đường</a:t>
            </a:r>
            <a:r>
              <a:rPr lang="vi-VN" sz="3200">
                <a:latin typeface="Times New Roman" panose="02020603050405020304" pitchFamily="18" charset="0"/>
                <a:cs typeface="Times New Roman" panose="02020603050405020304" pitchFamily="18" charset="0"/>
              </a:rPr>
              <a:t> đến tương lai.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Nhan đề </a:t>
            </a:r>
            <a:r>
              <a:rPr lang="vi-VN" sz="3200" b="1">
                <a:latin typeface="Times New Roman" panose="02020603050405020304" pitchFamily="18" charset="0"/>
                <a:cs typeface="Times New Roman" panose="02020603050405020304" pitchFamily="18" charset="0"/>
              </a:rPr>
              <a:t>gợi </a:t>
            </a:r>
            <a:r>
              <a:rPr lang="en-US" sz="3200" b="1">
                <a:latin typeface="Times New Roman" panose="02020603050405020304" pitchFamily="18" charset="0"/>
                <a:cs typeface="Times New Roman" panose="02020603050405020304" pitchFamily="18" charset="0"/>
              </a:rPr>
              <a:t>ra </a:t>
            </a:r>
            <a:r>
              <a:rPr lang="vi-VN" sz="3200" b="1">
                <a:latin typeface="Times New Roman" panose="02020603050405020304" pitchFamily="18" charset="0"/>
                <a:cs typeface="Times New Roman" panose="02020603050405020304" pitchFamily="18" charset="0"/>
              </a:rPr>
              <a:t>cảm xúc</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niềm vui sướng</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tự hào</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cả một </a:t>
            </a:r>
            <a:r>
              <a:rPr lang="vi-VN" sz="3200" b="1">
                <a:latin typeface="Times New Roman" panose="02020603050405020304" pitchFamily="18" charset="0"/>
                <a:cs typeface="Times New Roman" panose="02020603050405020304" pitchFamily="18" charset="0"/>
              </a:rPr>
              <a:t>niềm tin</a:t>
            </a:r>
            <a:r>
              <a:rPr lang="vi-VN" sz="3200">
                <a:latin typeface="Times New Roman" panose="02020603050405020304" pitchFamily="18" charset="0"/>
                <a:cs typeface="Times New Roman" panose="02020603050405020304" pitchFamily="18" charset="0"/>
              </a:rPr>
              <a:t> mãnh liệt vào tương lai tươi sáng của cách mạng và đất nước</a:t>
            </a:r>
            <a:r>
              <a:rPr lang="en-US" sz="3200">
                <a:latin typeface="Times New Roman" panose="02020603050405020304" pitchFamily="18" charset="0"/>
                <a:cs typeface="Times New Roman" panose="02020603050405020304" pitchFamily="18" charset="0"/>
              </a:rPr>
              <a:t>.</a:t>
            </a:r>
          </a:p>
        </p:txBody>
      </p:sp>
      <p:sp>
        <p:nvSpPr>
          <p:cNvPr id="3" name="Oval 2"/>
          <p:cNvSpPr/>
          <p:nvPr/>
        </p:nvSpPr>
        <p:spPr>
          <a:xfrm>
            <a:off x="2277688" y="457200"/>
            <a:ext cx="7498080" cy="7564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a:latin typeface="Times New Roman" panose="02020603050405020304" pitchFamily="18" charset="0"/>
                <a:cs typeface="Times New Roman" panose="02020603050405020304" pitchFamily="18" charset="0"/>
              </a:rPr>
              <a:t>Ý nghĩa nhan đề bài thơ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996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1130530"/>
            <a:ext cx="3882044" cy="4904510"/>
          </a:xfrm>
          <a:prstGeom prst="rect">
            <a:avLst/>
          </a:prstGeom>
        </p:spPr>
      </p:pic>
      <p:sp>
        <p:nvSpPr>
          <p:cNvPr id="5" name="Rounded Rectangle 4"/>
          <p:cNvSpPr/>
          <p:nvPr/>
        </p:nvSpPr>
        <p:spPr>
          <a:xfrm>
            <a:off x="4189615" y="1961803"/>
            <a:ext cx="7716069" cy="38238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Chiến thắng </a:t>
            </a:r>
            <a:r>
              <a:rPr lang="en-US" sz="3200">
                <a:latin typeface="Times New Roman" panose="02020603050405020304" pitchFamily="18" charset="0"/>
                <a:cs typeface="Times New Roman" panose="02020603050405020304" pitchFamily="18" charset="0"/>
              </a:rPr>
              <a:t>Đoan Hùng như một luồng gió mát thổi lan khắp Việt Bắc trong </a:t>
            </a:r>
            <a:r>
              <a:rPr lang="vi-VN" sz="3200">
                <a:latin typeface="Times New Roman" panose="02020603050405020304" pitchFamily="18" charset="0"/>
                <a:cs typeface="Times New Roman" panose="02020603050405020304" pitchFamily="18" charset="0"/>
              </a:rPr>
              <a:t>những ngày nóng bỏng nhất của cuộc chiến tranh</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hiến thắng </a:t>
            </a:r>
            <a:r>
              <a:rPr lang="en-US" sz="3200">
                <a:latin typeface="Times New Roman" panose="02020603050405020304" pitchFamily="18" charset="0"/>
                <a:cs typeface="Times New Roman" panose="02020603050405020304" pitchFamily="18" charset="0"/>
              </a:rPr>
              <a:t>Đoan Hùng </a:t>
            </a:r>
            <a:r>
              <a:rPr lang="vi-VN" sz="3200">
                <a:latin typeface="Times New Roman" panose="02020603050405020304" pitchFamily="18" charset="0"/>
                <a:cs typeface="Times New Roman" panose="02020603050405020304" pitchFamily="18" charset="0"/>
              </a:rPr>
              <a:t>mở đầu cho những chiến thắng oanh liệt </a:t>
            </a:r>
            <a:r>
              <a:rPr lang="en-US" sz="3200">
                <a:latin typeface="Times New Roman" panose="02020603050405020304" pitchFamily="18" charset="0"/>
                <a:cs typeface="Times New Roman" panose="02020603050405020304" pitchFamily="18" charset="0"/>
              </a:rPr>
              <a:t>của bộ đội chủ lục ta  </a:t>
            </a:r>
            <a:r>
              <a:rPr lang="vi-VN" sz="3200">
                <a:latin typeface="Times New Roman" panose="02020603050405020304" pitchFamily="18" charset="0"/>
                <a:cs typeface="Times New Roman" panose="02020603050405020304" pitchFamily="18" charset="0"/>
              </a:rPr>
              <a:t>trong chiến dịch Việt Bắc</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a:t>
            </a:r>
            <a:r>
              <a:rPr lang="vi-VN" sz="3200">
                <a:latin typeface="Times New Roman" panose="02020603050405020304" pitchFamily="18" charset="0"/>
                <a:cs typeface="Times New Roman" panose="02020603050405020304" pitchFamily="18" charset="0"/>
              </a:rPr>
              <a:t>ại tướng </a:t>
            </a:r>
            <a:r>
              <a:rPr lang="en-US" sz="3200">
                <a:latin typeface="Times New Roman" panose="02020603050405020304" pitchFamily="18" charset="0"/>
                <a:cs typeface="Times New Roman" panose="02020603050405020304" pitchFamily="18" charset="0"/>
              </a:rPr>
              <a:t>V</a:t>
            </a:r>
            <a:r>
              <a:rPr lang="vi-VN" sz="3200">
                <a:latin typeface="Times New Roman" panose="02020603050405020304" pitchFamily="18" charset="0"/>
                <a:cs typeface="Times New Roman" panose="02020603050405020304" pitchFamily="18" charset="0"/>
              </a:rPr>
              <a:t>õ Nguyên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iáp</a:t>
            </a:r>
            <a:r>
              <a:rPr lang="en-US" sz="3200">
                <a:latin typeface="Times New Roman" panose="02020603050405020304" pitchFamily="18" charset="0"/>
                <a:cs typeface="Times New Roman" panose="02020603050405020304" pitchFamily="18" charset="0"/>
              </a:rPr>
              <a:t>)</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SÔNG LÔ (1947)</a:t>
            </a:r>
          </a:p>
        </p:txBody>
      </p:sp>
    </p:spTree>
    <p:extLst>
      <p:ext uri="{BB962C8B-B14F-4D97-AF65-F5344CB8AC3E}">
        <p14:creationId xmlns:p14="http://schemas.microsoft.com/office/powerpoint/2010/main" val="4080223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VẬNG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89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427316" y="881149"/>
            <a:ext cx="6276109" cy="4015047"/>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Hãy chỉ ra sự kết nối về nội dung của văn bản thơ với chủ đề </a:t>
            </a:r>
            <a:r>
              <a:rPr lang="en-US" sz="3200" b="1">
                <a:latin typeface="Times New Roman" panose="02020603050405020304" pitchFamily="18" charset="0"/>
                <a:cs typeface="Times New Roman" panose="02020603050405020304" pitchFamily="18" charset="0"/>
              </a:rPr>
              <a:t>“Câu chuyện của lịch sử”</a:t>
            </a:r>
            <a:r>
              <a:rPr lang="en-US" sz="3200">
                <a:latin typeface="Times New Roman" panose="02020603050405020304" pitchFamily="18" charset="0"/>
                <a:cs typeface="Times New Roman" panose="02020603050405020304" pitchFamily="18" charset="0"/>
              </a:rPr>
              <a:t> ở bài 1</a:t>
            </a:r>
          </a:p>
        </p:txBody>
      </p:sp>
    </p:spTree>
    <p:extLst>
      <p:ext uri="{BB962C8B-B14F-4D97-AF65-F5344CB8AC3E}">
        <p14:creationId xmlns:p14="http://schemas.microsoft.com/office/powerpoint/2010/main" val="937717050"/>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7695" y="415635"/>
            <a:ext cx="11479875" cy="55030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Văn bản “Lá cờ thêu sáu chữ vàng” đã tái hiện hào khí Đông A vang dội của lịch sử nhà Trần trong giai đoạn kháng chiến chống quân Nguyên Mông.</a:t>
            </a:r>
          </a:p>
          <a:p>
            <a:r>
              <a:rPr lang="en-US" sz="3200">
                <a:latin typeface="Times New Roman" panose="02020603050405020304" pitchFamily="18" charset="0"/>
                <a:cs typeface="Times New Roman" panose="02020603050405020304" pitchFamily="18" charset="0"/>
              </a:rPr>
              <a:t>+ Trích đoạn “Quang Trung đại phá quân Thanh” khắc họa hình ảnh người anh hùng dân tộc Quang Trung anh dũng lẫm liệt trong cuộc kháng chiến chống quân Thanh xâm lược. </a:t>
            </a:r>
          </a:p>
          <a:p>
            <a:r>
              <a:rPr lang="en-US" sz="3200">
                <a:latin typeface="Times New Roman" panose="02020603050405020304" pitchFamily="18" charset="0"/>
                <a:cs typeface="Times New Roman" panose="02020603050405020304" pitchFamily="18" charset="0"/>
              </a:rPr>
              <a:t>+ Đoạn trích “Ta đi tới” đã tái hiện một giai đoạn lịch sử đầy máu lửa, đau thương nhưng cũng rất đỗi tự hào của dân tộc ta- thời kỳ kháng chiến chống Pháp- nhưng dưới hình thức một bài thơ tự do</a:t>
            </a:r>
          </a:p>
        </p:txBody>
      </p:sp>
    </p:spTree>
    <p:extLst>
      <p:ext uri="{BB962C8B-B14F-4D97-AF65-F5344CB8AC3E}">
        <p14:creationId xmlns:p14="http://schemas.microsoft.com/office/powerpoint/2010/main" val="3761570749"/>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Chiến dịch được tổ chức với chủ trương</a:t>
            </a:r>
            <a:r>
              <a:rPr lang="en-US" sz="2800">
                <a:latin typeface="Times New Roman" panose="02020603050405020304" pitchFamily="18" charset="0"/>
                <a:cs typeface="Times New Roman" panose="02020603050405020304" pitchFamily="18" charset="0"/>
              </a:rPr>
              <a:t>: “T</a:t>
            </a:r>
            <a:r>
              <a:rPr lang="vi-VN" sz="2800">
                <a:latin typeface="Times New Roman" panose="02020603050405020304" pitchFamily="18" charset="0"/>
                <a:cs typeface="Times New Roman" panose="02020603050405020304" pitchFamily="18" charset="0"/>
              </a:rPr>
              <a:t>ránh chỗ mạnh</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đánh ch</a:t>
            </a:r>
            <a:r>
              <a:rPr lang="en-US" sz="2800">
                <a:latin typeface="Times New Roman" panose="02020603050405020304" pitchFamily="18" charset="0"/>
                <a:cs typeface="Times New Roman" panose="02020603050405020304" pitchFamily="18" charset="0"/>
              </a:rPr>
              <a:t>ỗ</a:t>
            </a:r>
            <a:r>
              <a:rPr lang="vi-VN" sz="2800">
                <a:latin typeface="Times New Roman" panose="02020603050405020304" pitchFamily="18" charset="0"/>
                <a:cs typeface="Times New Roman" panose="02020603050405020304" pitchFamily="18" charset="0"/>
              </a:rPr>
              <a:t> yếu, </a:t>
            </a:r>
            <a:r>
              <a:rPr lang="en-US" sz="2800">
                <a:latin typeface="Times New Roman" panose="02020603050405020304" pitchFamily="18" charset="0"/>
                <a:cs typeface="Times New Roman" panose="02020603050405020304" pitchFamily="18" charset="0"/>
              </a:rPr>
              <a:t>tìm nơi</a:t>
            </a:r>
            <a:r>
              <a:rPr lang="vi-VN" sz="2800">
                <a:latin typeface="Times New Roman" panose="02020603050405020304" pitchFamily="18" charset="0"/>
                <a:cs typeface="Times New Roman" panose="02020603050405020304" pitchFamily="18" charset="0"/>
              </a:rPr>
              <a:t> sơ hở của địch mà đánh và hướng tiến công chiến dịch </a:t>
            </a:r>
            <a:r>
              <a:rPr lang="en-US" sz="2800">
                <a:latin typeface="Times New Roman" panose="02020603050405020304" pitchFamily="18" charset="0"/>
                <a:cs typeface="Times New Roman" panose="02020603050405020304" pitchFamily="18" charset="0"/>
              </a:rPr>
              <a:t>lên Tây </a:t>
            </a:r>
            <a:r>
              <a:rPr lang="vi-VN" sz="2800">
                <a:latin typeface="Times New Roman" panose="02020603050405020304" pitchFamily="18" charset="0"/>
                <a:cs typeface="Times New Roman" panose="02020603050405020304" pitchFamily="18" charset="0"/>
              </a:rPr>
              <a:t>Bắc.</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4705004" y="4908665"/>
            <a:ext cx="7240385" cy="15004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Chiến dịch giành thắng lợi đã mở rộng </a:t>
            </a:r>
            <a:r>
              <a:rPr lang="en-US" sz="2800">
                <a:latin typeface="Times New Roman" panose="02020603050405020304" pitchFamily="18" charset="0"/>
                <a:cs typeface="Times New Roman" panose="02020603050405020304" pitchFamily="18" charset="0"/>
              </a:rPr>
              <a:t>vùng giải phóng của ta</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nối liền</a:t>
            </a:r>
            <a:r>
              <a:rPr lang="vi-VN" sz="2800">
                <a:latin typeface="Times New Roman" panose="02020603050405020304" pitchFamily="18" charset="0"/>
                <a:cs typeface="Times New Roman" panose="02020603050405020304" pitchFamily="18" charset="0"/>
              </a:rPr>
              <a:t> Tây Bắc </a:t>
            </a:r>
            <a:r>
              <a:rPr lang="en-US" sz="2800">
                <a:latin typeface="Times New Roman" panose="02020603050405020304" pitchFamily="18" charset="0"/>
                <a:cs typeface="Times New Roman" panose="02020603050405020304" pitchFamily="18" charset="0"/>
              </a:rPr>
              <a:t>với </a:t>
            </a:r>
            <a:r>
              <a:rPr lang="vi-VN" sz="2800">
                <a:latin typeface="Times New Roman" panose="02020603050405020304" pitchFamily="18" charset="0"/>
                <a:cs typeface="Times New Roman" panose="02020603050405020304" pitchFamily="18" charset="0"/>
              </a:rPr>
              <a:t>Việt Bắc và Thượng </a:t>
            </a:r>
            <a:r>
              <a:rPr lang="en-US" sz="2800">
                <a:latin typeface="Times New Roman" panose="02020603050405020304" pitchFamily="18" charset="0"/>
                <a:cs typeface="Times New Roman" panose="02020603050405020304" pitchFamily="18" charset="0"/>
              </a:rPr>
              <a:t>L</a:t>
            </a:r>
            <a:r>
              <a:rPr lang="vi-VN" sz="2800">
                <a:latin typeface="Times New Roman" panose="02020603050405020304" pitchFamily="18" charset="0"/>
                <a:cs typeface="Times New Roman" panose="02020603050405020304" pitchFamily="18" charset="0"/>
              </a:rPr>
              <a:t>ào</a:t>
            </a:r>
            <a:r>
              <a:rPr lang="en-US" sz="2800">
                <a:latin typeface="Times New Roman" panose="02020603050405020304" pitchFamily="18" charset="0"/>
                <a:cs typeface="Times New Roman" panose="02020603050405020304" pitchFamily="18" charset="0"/>
              </a:rPr>
              <a:t>.</a:t>
            </a:r>
          </a:p>
        </p:txBody>
      </p:sp>
      <p:sp>
        <p:nvSpPr>
          <p:cNvPr id="7" name="Rounded Rectangle 6"/>
          <p:cNvSpPr/>
          <p:nvPr/>
        </p:nvSpPr>
        <p:spPr>
          <a:xfrm>
            <a:off x="4638502" y="2585258"/>
            <a:ext cx="7306887" cy="1712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Chính thức được chia thành ba đợt tiến công, </a:t>
            </a:r>
            <a:r>
              <a:rPr lang="en-US" sz="2800">
                <a:latin typeface="Times New Roman" panose="02020603050405020304" pitchFamily="18" charset="0"/>
                <a:cs typeface="Times New Roman" panose="02020603050405020304" pitchFamily="18" charset="0"/>
              </a:rPr>
              <a:t>diễn </a:t>
            </a:r>
            <a:r>
              <a:rPr lang="vi-VN" sz="2800">
                <a:latin typeface="Times New Roman" panose="02020603050405020304" pitchFamily="18" charset="0"/>
                <a:cs typeface="Times New Roman" panose="02020603050405020304" pitchFamily="18" charset="0"/>
              </a:rPr>
              <a:t>ra vào thu đông 1952.</a:t>
            </a:r>
            <a:endParaRPr lang="en-US" sz="28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29862" y="827811"/>
            <a:ext cx="3759754" cy="2800000"/>
          </a:xfrm>
          <a:prstGeom prst="rect">
            <a:avLst/>
          </a:prstGeom>
        </p:spPr>
      </p:pic>
      <p:pic>
        <p:nvPicPr>
          <p:cNvPr id="9" name="Picture 2" descr="C:\Users\Admin\AppData\Local\Temp\SNAGHTML63c9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62" y="3627811"/>
            <a:ext cx="3759754" cy="289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0232" y="1338349"/>
            <a:ext cx="3759754" cy="2800000"/>
          </a:xfrm>
          <a:prstGeom prst="rect">
            <a:avLst/>
          </a:prstGeom>
        </p:spPr>
      </p:pic>
      <p:sp>
        <p:nvSpPr>
          <p:cNvPr id="5" name="Rounded Rectangle 4"/>
          <p:cNvSpPr/>
          <p:nvPr/>
        </p:nvSpPr>
        <p:spPr>
          <a:xfrm>
            <a:off x="4189615" y="1961803"/>
            <a:ext cx="7716069" cy="3574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Thu đông 1952 là Thu Đông chiến thắng Tây Bắc. Nếu nhìn </a:t>
            </a:r>
            <a:r>
              <a:rPr lang="en-US" sz="3200">
                <a:latin typeface="Times New Roman" panose="02020603050405020304" pitchFamily="18" charset="0"/>
                <a:cs typeface="Times New Roman" panose="02020603050405020304" pitchFamily="18" charset="0"/>
              </a:rPr>
              <a:t>rộng ra toàn </a:t>
            </a:r>
            <a:r>
              <a:rPr lang="vi-VN" sz="3200">
                <a:latin typeface="Times New Roman" panose="02020603050405020304" pitchFamily="18" charset="0"/>
                <a:cs typeface="Times New Roman" panose="02020603050405020304" pitchFamily="18" charset="0"/>
              </a:rPr>
              <a:t>chiến trường Bắc </a:t>
            </a:r>
            <a:r>
              <a:rPr lang="en-US" sz="3200">
                <a:latin typeface="Times New Roman" panose="02020603050405020304" pitchFamily="18" charset="0"/>
                <a:cs typeface="Times New Roman" panose="02020603050405020304" pitchFamily="18" charset="0"/>
              </a:rPr>
              <a:t>B</a:t>
            </a:r>
            <a:r>
              <a:rPr lang="vi-VN" sz="3200">
                <a:latin typeface="Times New Roman" panose="02020603050405020304" pitchFamily="18" charset="0"/>
                <a:cs typeface="Times New Roman" panose="02020603050405020304" pitchFamily="18" charset="0"/>
              </a:rPr>
              <a:t>ộ </a:t>
            </a:r>
            <a:r>
              <a:rPr lang="en-US" sz="3200">
                <a:latin typeface="Times New Roman" panose="02020603050405020304" pitchFamily="18" charset="0"/>
                <a:cs typeface="Times New Roman" panose="02020603050405020304" pitchFamily="18" charset="0"/>
              </a:rPr>
              <a:t>thì đó là thắng lợi lớn </a:t>
            </a:r>
            <a:r>
              <a:rPr lang="vi-VN" sz="3200">
                <a:latin typeface="Times New Roman" panose="02020603050405020304" pitchFamily="18" charset="0"/>
                <a:cs typeface="Times New Roman" panose="02020603050405020304" pitchFamily="18" charset="0"/>
              </a:rPr>
              <a:t>của ta trên con đường tiếp tục </a:t>
            </a:r>
            <a:r>
              <a:rPr lang="en-US" sz="3200">
                <a:latin typeface="Times New Roman" panose="02020603050405020304" pitchFamily="18" charset="0"/>
                <a:cs typeface="Times New Roman" panose="02020603050405020304" pitchFamily="18" charset="0"/>
              </a:rPr>
              <a:t>gi</a:t>
            </a:r>
            <a:r>
              <a:rPr lang="vi-VN" sz="3200">
                <a:latin typeface="Times New Roman" panose="02020603050405020304" pitchFamily="18" charset="0"/>
                <a:cs typeface="Times New Roman" panose="02020603050405020304" pitchFamily="18" charset="0"/>
              </a:rPr>
              <a:t>ành thế chủ động</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(V</a:t>
            </a:r>
            <a:r>
              <a:rPr lang="vi-VN" sz="3200">
                <a:latin typeface="Times New Roman" panose="02020603050405020304" pitchFamily="18" charset="0"/>
                <a:cs typeface="Times New Roman" panose="02020603050405020304" pitchFamily="18" charset="0"/>
              </a:rPr>
              <a:t>õ Nguyên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iáp</a:t>
            </a:r>
            <a:r>
              <a:rPr lang="en-US" sz="3200">
                <a:latin typeface="Times New Roman" panose="02020603050405020304" pitchFamily="18" charset="0"/>
                <a:cs typeface="Times New Roman" panose="02020603050405020304" pitchFamily="18" charset="0"/>
              </a:rPr>
              <a:t>)</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TÂY BẮC (1952)</a:t>
            </a:r>
          </a:p>
        </p:txBody>
      </p:sp>
      <p:pic>
        <p:nvPicPr>
          <p:cNvPr id="2050" name="Picture 2" descr="C:\Users\Admin\AppData\Local\Temp\SNAGHTML63c9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32" y="4138349"/>
            <a:ext cx="3759754" cy="289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1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dirty="0">
                <a:latin typeface="Times New Roman" panose="02020603050405020304" pitchFamily="18" charset="0"/>
                <a:cs typeface="Times New Roman" panose="02020603050405020304" pitchFamily="18" charset="0"/>
              </a:rPr>
              <a:t>Đây là chiến thắng quân sự lớn nhất trong cuộc chiến tranh Đông Dương </a:t>
            </a:r>
            <a:r>
              <a:rPr lang="vi-VN" sz="2800">
                <a:latin typeface="Times New Roman" panose="02020603050405020304" pitchFamily="18" charset="0"/>
                <a:cs typeface="Times New Roman" panose="02020603050405020304" pitchFamily="18" charset="0"/>
              </a:rPr>
              <a:t>1945 -1954 </a:t>
            </a:r>
            <a:r>
              <a:rPr lang="vi-VN" sz="2800" dirty="0">
                <a:latin typeface="Times New Roman" panose="02020603050405020304" pitchFamily="18" charset="0"/>
                <a:cs typeface="Times New Roman" panose="02020603050405020304" pitchFamily="18" charset="0"/>
              </a:rPr>
              <a:t>tư của Việt Nam</a:t>
            </a:r>
            <a:endParaRPr lang="en-US" sz="28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705004" y="4908665"/>
            <a:ext cx="7240385" cy="15004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 C</a:t>
            </a:r>
            <a:r>
              <a:rPr lang="vi-VN" sz="2800">
                <a:latin typeface="Times New Roman" panose="02020603050405020304" pitchFamily="18" charset="0"/>
                <a:cs typeface="Times New Roman" panose="02020603050405020304" pitchFamily="18" charset="0"/>
              </a:rPr>
              <a:t>hín năm là</a:t>
            </a:r>
            <a:r>
              <a:rPr lang="en-US" sz="2800">
                <a:latin typeface="Times New Roman" panose="02020603050405020304" pitchFamily="18" charset="0"/>
                <a:cs typeface="Times New Roman" panose="02020603050405020304" pitchFamily="18" charset="0"/>
              </a:rPr>
              <a:t>m</a:t>
            </a:r>
            <a:r>
              <a:rPr lang="vi-VN" sz="2800">
                <a:latin typeface="Times New Roman" panose="02020603050405020304" pitchFamily="18" charset="0"/>
                <a:cs typeface="Times New Roman" panose="02020603050405020304" pitchFamily="18" charset="0"/>
              </a:rPr>
              <a:t> một Điện Biên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N</a:t>
            </a:r>
            <a:r>
              <a:rPr lang="vi-VN" sz="2800">
                <a:latin typeface="Times New Roman" panose="02020603050405020304" pitchFamily="18" charset="0"/>
                <a:cs typeface="Times New Roman" panose="02020603050405020304" pitchFamily="18" charset="0"/>
              </a:rPr>
              <a:t>ên vành hoa đỏ nên </a:t>
            </a:r>
            <a:r>
              <a:rPr lang="en-US" sz="2800">
                <a:latin typeface="Times New Roman" panose="02020603050405020304" pitchFamily="18" charset="0"/>
                <a:cs typeface="Times New Roman" panose="02020603050405020304" pitchFamily="18" charset="0"/>
              </a:rPr>
              <a:t>thiên</a:t>
            </a:r>
            <a:r>
              <a:rPr lang="vi-VN" sz="2800">
                <a:latin typeface="Times New Roman" panose="02020603050405020304" pitchFamily="18" charset="0"/>
                <a:cs typeface="Times New Roman" panose="02020603050405020304" pitchFamily="18" charset="0"/>
              </a:rPr>
              <a:t> sử vàng</a:t>
            </a:r>
            <a:r>
              <a:rPr lang="en-US" sz="2800">
                <a:latin typeface="Times New Roman" panose="02020603050405020304" pitchFamily="18" charset="0"/>
                <a:cs typeface="Times New Roman" panose="02020603050405020304" pitchFamily="18" charset="0"/>
              </a:rPr>
              <a:t>”</a:t>
            </a:r>
          </a:p>
        </p:txBody>
      </p:sp>
      <p:sp>
        <p:nvSpPr>
          <p:cNvPr id="7" name="Rounded Rectangle 6"/>
          <p:cNvSpPr/>
          <p:nvPr/>
        </p:nvSpPr>
        <p:spPr>
          <a:xfrm>
            <a:off x="4638502" y="2585257"/>
            <a:ext cx="7306887" cy="18869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V</a:t>
            </a:r>
            <a:r>
              <a:rPr lang="vi-VN" sz="2800">
                <a:latin typeface="Times New Roman" panose="02020603050405020304" pitchFamily="18" charset="0"/>
                <a:cs typeface="Times New Roman" panose="02020603050405020304" pitchFamily="18" charset="0"/>
              </a:rPr>
              <a:t>ới thắng lợi quyết định này, lực lượng </a:t>
            </a:r>
            <a:r>
              <a:rPr lang="en-US" sz="2800">
                <a:latin typeface="Times New Roman" panose="02020603050405020304" pitchFamily="18" charset="0"/>
                <a:cs typeface="Times New Roman" panose="02020603050405020304" pitchFamily="18" charset="0"/>
              </a:rPr>
              <a:t>Q</a:t>
            </a:r>
            <a:r>
              <a:rPr lang="vi-VN" sz="2800">
                <a:latin typeface="Times New Roman" panose="02020603050405020304" pitchFamily="18" charset="0"/>
                <a:cs typeface="Times New Roman" panose="02020603050405020304" pitchFamily="18" charset="0"/>
              </a:rPr>
              <a:t>uân đội nhân dân Việt Nam </a:t>
            </a:r>
            <a:r>
              <a:rPr lang="en-US" sz="2800">
                <a:latin typeface="Times New Roman" panose="02020603050405020304" pitchFamily="18" charset="0"/>
                <a:cs typeface="Times New Roman" panose="02020603050405020304" pitchFamily="18" charset="0"/>
              </a:rPr>
              <a:t>do</a:t>
            </a:r>
            <a:r>
              <a:rPr lang="vi-VN" sz="2800">
                <a:latin typeface="Times New Roman" panose="02020603050405020304" pitchFamily="18" charset="0"/>
                <a:cs typeface="Times New Roman" panose="02020603050405020304" pitchFamily="18" charset="0"/>
              </a:rPr>
              <a:t> đại tướng </a:t>
            </a:r>
            <a:r>
              <a:rPr lang="en-US" sz="2800">
                <a:latin typeface="Times New Roman" panose="02020603050405020304" pitchFamily="18" charset="0"/>
                <a:cs typeface="Times New Roman" panose="02020603050405020304" pitchFamily="18" charset="0"/>
              </a:rPr>
              <a:t>V</a:t>
            </a:r>
            <a:r>
              <a:rPr lang="vi-VN" sz="2800">
                <a:latin typeface="Times New Roman" panose="02020603050405020304" pitchFamily="18" charset="0"/>
                <a:cs typeface="Times New Roman" panose="02020603050405020304" pitchFamily="18" charset="0"/>
              </a:rPr>
              <a:t>õ Nguyên </a:t>
            </a:r>
            <a:r>
              <a:rPr lang="en-US" sz="2800">
                <a:latin typeface="Times New Roman" panose="02020603050405020304" pitchFamily="18" charset="0"/>
                <a:cs typeface="Times New Roman" panose="02020603050405020304" pitchFamily="18" charset="0"/>
              </a:rPr>
              <a:t>G</a:t>
            </a:r>
            <a:r>
              <a:rPr lang="vi-VN" sz="2800">
                <a:latin typeface="Times New Roman" panose="02020603050405020304" pitchFamily="18" charset="0"/>
                <a:cs typeface="Times New Roman" panose="02020603050405020304" pitchFamily="18" charset="0"/>
              </a:rPr>
              <a:t>iáp chỉ huy </a:t>
            </a:r>
            <a:r>
              <a:rPr lang="en-US" sz="2800">
                <a:latin typeface="Times New Roman" panose="02020603050405020304" pitchFamily="18" charset="0"/>
                <a:cs typeface="Times New Roman" panose="02020603050405020304" pitchFamily="18" charset="0"/>
              </a:rPr>
              <a:t>đã buộc </a:t>
            </a:r>
            <a:r>
              <a:rPr lang="vi-VN" sz="2800">
                <a:latin typeface="Times New Roman" panose="02020603050405020304" pitchFamily="18" charset="0"/>
                <a:cs typeface="Times New Roman" panose="02020603050405020304" pitchFamily="18" charset="0"/>
              </a:rPr>
              <a:t>quân Pháp tại Điện Biên Phủ phải đầu hàng vào ngày </a:t>
            </a:r>
            <a:r>
              <a:rPr lang="en-US" sz="2800">
                <a:latin typeface="Times New Roman" panose="02020603050405020304" pitchFamily="18" charset="0"/>
                <a:cs typeface="Times New Roman" panose="02020603050405020304" pitchFamily="18" charset="0"/>
              </a:rPr>
              <a:t>7-5-</a:t>
            </a:r>
            <a:r>
              <a:rPr lang="vi-VN" sz="2800">
                <a:latin typeface="Times New Roman" panose="02020603050405020304" pitchFamily="18" charset="0"/>
                <a:cs typeface="Times New Roman" panose="02020603050405020304" pitchFamily="18" charset="0"/>
              </a:rPr>
              <a:t>195</a:t>
            </a:r>
            <a:r>
              <a:rPr lang="en-US" sz="2800">
                <a:latin typeface="Times New Roman" panose="02020603050405020304" pitchFamily="18" charset="0"/>
                <a:cs typeface="Times New Roman" panose="02020603050405020304" pitchFamily="18" charset="0"/>
              </a:rPr>
              <a:t>4</a:t>
            </a:r>
          </a:p>
        </p:txBody>
      </p:sp>
      <p:pic>
        <p:nvPicPr>
          <p:cNvPr id="8" name="Picture 7"/>
          <p:cNvPicPr>
            <a:picLocks noChangeAspect="1"/>
          </p:cNvPicPr>
          <p:nvPr/>
        </p:nvPicPr>
        <p:blipFill>
          <a:blip r:embed="rId2"/>
          <a:stretch>
            <a:fillRect/>
          </a:stretch>
        </p:blipFill>
        <p:spPr>
          <a:xfrm>
            <a:off x="751609" y="685798"/>
            <a:ext cx="3188624" cy="2485505"/>
          </a:xfrm>
          <a:prstGeom prst="rect">
            <a:avLst/>
          </a:prstGeom>
        </p:spPr>
      </p:pic>
      <p:pic>
        <p:nvPicPr>
          <p:cNvPr id="9" name="Content Placeholder 9"/>
          <p:cNvPicPr>
            <a:picLocks noGrp="1" noChangeAspect="1"/>
          </p:cNvPicPr>
          <p:nvPr>
            <p:ph idx="1"/>
          </p:nvPr>
        </p:nvPicPr>
        <p:blipFill>
          <a:blip r:embed="rId3"/>
          <a:stretch>
            <a:fillRect/>
          </a:stretch>
        </p:blipFill>
        <p:spPr>
          <a:xfrm>
            <a:off x="751608" y="3171303"/>
            <a:ext cx="3188625" cy="2843560"/>
          </a:xfrm>
          <a:prstGeom prst="rect">
            <a:avLst/>
          </a:prstGeom>
        </p:spPr>
      </p:pic>
    </p:spTree>
    <p:extLst>
      <p:ext uri="{BB962C8B-B14F-4D97-AF65-F5344CB8AC3E}">
        <p14:creationId xmlns:p14="http://schemas.microsoft.com/office/powerpoint/2010/main" val="24476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 y="719050"/>
            <a:ext cx="3188624" cy="2485505"/>
          </a:xfrm>
          <a:prstGeom prst="rect">
            <a:avLst/>
          </a:prstGeom>
        </p:spPr>
      </p:pic>
      <p:sp>
        <p:nvSpPr>
          <p:cNvPr id="2" name="Title 1"/>
          <p:cNvSpPr>
            <a:spLocks noGrp="1"/>
          </p:cNvSpPr>
          <p:nvPr>
            <p:ph type="title"/>
          </p:nvPr>
        </p:nvSpPr>
        <p:spPr/>
        <p:txBody>
          <a:bodyPr/>
          <a:lstStyle/>
          <a:p>
            <a:endParaRPr lang="en-US"/>
          </a:p>
        </p:txBody>
      </p:sp>
      <p:sp>
        <p:nvSpPr>
          <p:cNvPr id="5" name="Rounded Rectangle 4"/>
          <p:cNvSpPr/>
          <p:nvPr/>
        </p:nvSpPr>
        <p:spPr>
          <a:xfrm>
            <a:off x="4189615" y="1961803"/>
            <a:ext cx="7716069" cy="3574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Điện Biên Phủ như là một cái mốc chói lọi bằng vàng của lịch sử. Nó ghi rõ nơi chủ nghĩa thực dân lăn xuống dốc và </a:t>
            </a:r>
            <a:r>
              <a:rPr lang="en-US" sz="3200">
                <a:latin typeface="Times New Roman" panose="02020603050405020304" pitchFamily="18" charset="0"/>
                <a:cs typeface="Times New Roman" panose="02020603050405020304" pitchFamily="18" charset="0"/>
              </a:rPr>
              <a:t>tan rã</a:t>
            </a:r>
            <a:r>
              <a:rPr lang="vi-VN" sz="3200">
                <a:latin typeface="Times New Roman" panose="02020603050405020304" pitchFamily="18" charset="0"/>
                <a:cs typeface="Times New Roman" panose="02020603050405020304" pitchFamily="18" charset="0"/>
              </a:rPr>
              <a:t>, đồng thời, phong </a:t>
            </a:r>
            <a:r>
              <a:rPr lang="en-US" sz="3200">
                <a:latin typeface="Times New Roman" panose="02020603050405020304" pitchFamily="18" charset="0"/>
                <a:cs typeface="Times New Roman" panose="02020603050405020304" pitchFamily="18" charset="0"/>
              </a:rPr>
              <a:t>tr</a:t>
            </a:r>
            <a:r>
              <a:rPr lang="vi-VN" sz="3200">
                <a:latin typeface="Times New Roman" panose="02020603050405020304" pitchFamily="18" charset="0"/>
                <a:cs typeface="Times New Roman" panose="02020603050405020304" pitchFamily="18" charset="0"/>
              </a:rPr>
              <a:t>ào giải phóng dân tộc khắp thế giới đang lên cao đến thắng lợi hoàn toàn</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 Chủ tịch Hồ Chí Minh)</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ĐIỆN BIÊN PHỦ 1954</a:t>
            </a:r>
          </a:p>
        </p:txBody>
      </p:sp>
      <p:pic>
        <p:nvPicPr>
          <p:cNvPr id="10" name="Content Placeholder 9"/>
          <p:cNvPicPr>
            <a:picLocks noGrp="1" noChangeAspect="1"/>
          </p:cNvPicPr>
          <p:nvPr>
            <p:ph idx="1"/>
          </p:nvPr>
        </p:nvPicPr>
        <p:blipFill>
          <a:blip r:embed="rId3"/>
          <a:stretch>
            <a:fillRect/>
          </a:stretch>
        </p:blipFill>
        <p:spPr>
          <a:xfrm>
            <a:off x="53339" y="3204555"/>
            <a:ext cx="3188625" cy="2843560"/>
          </a:xfrm>
          <a:prstGeom prst="rect">
            <a:avLst/>
          </a:prstGeom>
        </p:spPr>
      </p:pic>
    </p:spTree>
    <p:extLst>
      <p:ext uri="{BB962C8B-B14F-4D97-AF65-F5344CB8AC3E}">
        <p14:creationId xmlns:p14="http://schemas.microsoft.com/office/powerpoint/2010/main" val="203608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2037</TotalTime>
  <Words>4480</Words>
  <Application>Microsoft Office PowerPoint</Application>
  <PresentationFormat>Widescreen</PresentationFormat>
  <Paragraphs>279</Paragraphs>
  <Slides>53</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等线</vt:lpstr>
      <vt:lpstr>等线 Light</vt:lpstr>
      <vt:lpstr>Arial</vt:lpstr>
      <vt:lpstr>Calibri</vt:lpstr>
      <vt:lpstr>Calibri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Hoàng Hường</cp:lastModifiedBy>
  <cp:revision>267</cp:revision>
  <dcterms:created xsi:type="dcterms:W3CDTF">2022-06-02T15:23:58Z</dcterms:created>
  <dcterms:modified xsi:type="dcterms:W3CDTF">2024-08-06T02:24:39Z</dcterms:modified>
</cp:coreProperties>
</file>