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90"/>
  </p:notesMasterIdLst>
  <p:sldIdLst>
    <p:sldId id="1080" r:id="rId5"/>
    <p:sldId id="1163" r:id="rId6"/>
    <p:sldId id="1177" r:id="rId7"/>
    <p:sldId id="1170" r:id="rId8"/>
    <p:sldId id="1185" r:id="rId9"/>
    <p:sldId id="1186" r:id="rId10"/>
    <p:sldId id="1187" r:id="rId11"/>
    <p:sldId id="1184" r:id="rId12"/>
    <p:sldId id="1125" r:id="rId13"/>
    <p:sldId id="1171" r:id="rId14"/>
    <p:sldId id="1172" r:id="rId15"/>
    <p:sldId id="1189" r:id="rId16"/>
    <p:sldId id="1173" r:id="rId17"/>
    <p:sldId id="1174" r:id="rId18"/>
    <p:sldId id="1175" r:id="rId19"/>
    <p:sldId id="1161" r:id="rId20"/>
    <p:sldId id="1176" r:id="rId21"/>
    <p:sldId id="1178" r:id="rId22"/>
    <p:sldId id="1179" r:id="rId23"/>
    <p:sldId id="1180" r:id="rId24"/>
    <p:sldId id="1181" r:id="rId25"/>
    <p:sldId id="1182" r:id="rId26"/>
    <p:sldId id="1190" r:id="rId27"/>
    <p:sldId id="1191" r:id="rId28"/>
    <p:sldId id="1192" r:id="rId29"/>
    <p:sldId id="1193" r:id="rId30"/>
    <p:sldId id="1195" r:id="rId31"/>
    <p:sldId id="1196" r:id="rId32"/>
    <p:sldId id="1197" r:id="rId33"/>
    <p:sldId id="1198" r:id="rId34"/>
    <p:sldId id="1200" r:id="rId35"/>
    <p:sldId id="1201" r:id="rId36"/>
    <p:sldId id="1202" r:id="rId37"/>
    <p:sldId id="1203" r:id="rId38"/>
    <p:sldId id="1204" r:id="rId39"/>
    <p:sldId id="1206" r:id="rId40"/>
    <p:sldId id="1205" r:id="rId41"/>
    <p:sldId id="1207" r:id="rId42"/>
    <p:sldId id="1208" r:id="rId43"/>
    <p:sldId id="1210" r:id="rId44"/>
    <p:sldId id="1211" r:id="rId45"/>
    <p:sldId id="1209" r:id="rId46"/>
    <p:sldId id="1212" r:id="rId47"/>
    <p:sldId id="1213" r:id="rId48"/>
    <p:sldId id="1214" r:id="rId49"/>
    <p:sldId id="1215" r:id="rId50"/>
    <p:sldId id="1216" r:id="rId51"/>
    <p:sldId id="1217" r:id="rId52"/>
    <p:sldId id="1218" r:id="rId53"/>
    <p:sldId id="1219" r:id="rId54"/>
    <p:sldId id="1220" r:id="rId55"/>
    <p:sldId id="1221" r:id="rId56"/>
    <p:sldId id="1222" r:id="rId57"/>
    <p:sldId id="1223" r:id="rId58"/>
    <p:sldId id="1224" r:id="rId59"/>
    <p:sldId id="1225" r:id="rId60"/>
    <p:sldId id="1226" r:id="rId61"/>
    <p:sldId id="1227" r:id="rId62"/>
    <p:sldId id="1228" r:id="rId63"/>
    <p:sldId id="1229" r:id="rId64"/>
    <p:sldId id="1230" r:id="rId65"/>
    <p:sldId id="1231" r:id="rId66"/>
    <p:sldId id="1232" r:id="rId67"/>
    <p:sldId id="1233" r:id="rId68"/>
    <p:sldId id="1234" r:id="rId69"/>
    <p:sldId id="1235" r:id="rId70"/>
    <p:sldId id="1238" r:id="rId71"/>
    <p:sldId id="1236" r:id="rId72"/>
    <p:sldId id="1240" r:id="rId73"/>
    <p:sldId id="1242" r:id="rId74"/>
    <p:sldId id="1241" r:id="rId75"/>
    <p:sldId id="1254" r:id="rId76"/>
    <p:sldId id="1243" r:id="rId77"/>
    <p:sldId id="1244" r:id="rId78"/>
    <p:sldId id="1245" r:id="rId79"/>
    <p:sldId id="1246" r:id="rId80"/>
    <p:sldId id="1247" r:id="rId81"/>
    <p:sldId id="1255" r:id="rId82"/>
    <p:sldId id="1257" r:id="rId83"/>
    <p:sldId id="1256" r:id="rId84"/>
    <p:sldId id="1248" r:id="rId85"/>
    <p:sldId id="1249" r:id="rId86"/>
    <p:sldId id="1250" r:id="rId87"/>
    <p:sldId id="1251" r:id="rId88"/>
    <p:sldId id="1167"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6404" autoAdjust="0"/>
  </p:normalViewPr>
  <p:slideViewPr>
    <p:cSldViewPr snapToGrid="0">
      <p:cViewPr varScale="1">
        <p:scale>
          <a:sx n="79" d="100"/>
          <a:sy n="79" d="100"/>
        </p:scale>
        <p:origin x="88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9/13/2024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062380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69874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638471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9187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73</a:t>
            </a:fld>
            <a:endParaRPr lang="en-US" altLang="zh-CN">
              <a:latin typeface="等线"/>
              <a:ea typeface="等线"/>
              <a:cs typeface="等线"/>
            </a:endParaRPr>
          </a:p>
        </p:txBody>
      </p:sp>
    </p:spTree>
    <p:extLst>
      <p:ext uri="{BB962C8B-B14F-4D97-AF65-F5344CB8AC3E}">
        <p14:creationId xmlns:p14="http://schemas.microsoft.com/office/powerpoint/2010/main" val="411938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81</a:t>
            </a:fld>
            <a:endParaRPr lang="en-US" altLang="zh-CN">
              <a:latin typeface="等线"/>
              <a:ea typeface="等线"/>
              <a:cs typeface="等线"/>
            </a:endParaRPr>
          </a:p>
        </p:txBody>
      </p:sp>
    </p:spTree>
    <p:extLst>
      <p:ext uri="{BB962C8B-B14F-4D97-AF65-F5344CB8AC3E}">
        <p14:creationId xmlns:p14="http://schemas.microsoft.com/office/powerpoint/2010/main" val="3734111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85</a:t>
            </a:fld>
            <a:endParaRPr lang="zh-CN" altLang="en-US"/>
          </a:p>
        </p:txBody>
      </p:sp>
    </p:spTree>
    <p:extLst>
      <p:ext uri="{BB962C8B-B14F-4D97-AF65-F5344CB8AC3E}">
        <p14:creationId xmlns:p14="http://schemas.microsoft.com/office/powerpoint/2010/main" val="336544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2DA2E233-9EC2-4CB0-8D0A-9E02B8DDA3F0}" type="slidenum">
              <a:rPr lang="en-BZ" smtClean="0"/>
              <a:t>3</a:t>
            </a:fld>
            <a:endParaRPr lang="en-BZ"/>
          </a:p>
        </p:txBody>
      </p:sp>
    </p:spTree>
    <p:extLst>
      <p:ext uri="{BB962C8B-B14F-4D97-AF65-F5344CB8AC3E}">
        <p14:creationId xmlns:p14="http://schemas.microsoft.com/office/powerpoint/2010/main" val="326014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a:t>0368218377</a:t>
            </a:r>
            <a:endParaRPr lang="zh-CN" altLang="en-US"/>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3D04791-3B58-4DE6-A4EC-E883B6AF2AE2}" type="slidenum">
              <a:rPr lang="zh-CN" altLang="en-US" smtClean="0">
                <a:latin typeface="等线"/>
                <a:ea typeface="等线"/>
                <a:cs typeface="等线"/>
              </a:rPr>
              <a:pPr/>
              <a:t>11</a:t>
            </a:fld>
            <a:endParaRPr lang="en-US" altLang="zh-CN">
              <a:latin typeface="等线"/>
              <a:ea typeface="等线"/>
              <a:cs typeface="等线"/>
            </a:endParaRPr>
          </a:p>
        </p:txBody>
      </p:sp>
    </p:spTree>
    <p:extLst>
      <p:ext uri="{BB962C8B-B14F-4D97-AF65-F5344CB8AC3E}">
        <p14:creationId xmlns:p14="http://schemas.microsoft.com/office/powerpoint/2010/main" val="318295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79743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2DA2E233-9EC2-4CB0-8D0A-9E02B8DDA3F0}" type="slidenum">
              <a:rPr lang="en-BZ" smtClean="0"/>
              <a:t>18</a:t>
            </a:fld>
            <a:endParaRPr lang="en-BZ"/>
          </a:p>
        </p:txBody>
      </p:sp>
    </p:spTree>
    <p:extLst>
      <p:ext uri="{BB962C8B-B14F-4D97-AF65-F5344CB8AC3E}">
        <p14:creationId xmlns:p14="http://schemas.microsoft.com/office/powerpoint/2010/main" val="2075187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2DA2E233-9EC2-4CB0-8D0A-9E02B8DDA3F0}" type="slidenum">
              <a:rPr lang="en-BZ" smtClean="0"/>
              <a:t>19</a:t>
            </a:fld>
            <a:endParaRPr lang="en-BZ"/>
          </a:p>
        </p:txBody>
      </p:sp>
    </p:spTree>
    <p:extLst>
      <p:ext uri="{BB962C8B-B14F-4D97-AF65-F5344CB8AC3E}">
        <p14:creationId xmlns:p14="http://schemas.microsoft.com/office/powerpoint/2010/main" val="159136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13/09/2024</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9/13/2024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9/13/2024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9/13/2024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69.jpeg"/></Relationships>
</file>

<file path=ppt/slides/_rels/slide2.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2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7.xml"/><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66.png"/><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0.xml"/><Relationship Id="rId4" Type="http://schemas.openxmlformats.org/officeDocument/2006/relationships/image" Target="../media/image7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14.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76.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1.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15.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76.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79.png"/><Relationship Id="rId4" Type="http://schemas.openxmlformats.org/officeDocument/2006/relationships/image" Target="../media/image7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Tiết 5,6: </a:t>
            </a:r>
            <a:r>
              <a:rPr lang="en-US" sz="3200" b="1" dirty="0" err="1">
                <a:solidFill>
                  <a:schemeClr val="tx1"/>
                </a:solidFill>
                <a:latin typeface="Times New Roman" panose="02020603050405020304" pitchFamily="18" charset="0"/>
                <a:cs typeface="Times New Roman" panose="02020603050405020304" pitchFamily="18" charset="0"/>
              </a:rPr>
              <a:t>Đọc</a:t>
            </a:r>
            <a:r>
              <a:rPr lang="en-US" sz="3200" b="1" dirty="0">
                <a:solidFill>
                  <a:schemeClr val="tx1"/>
                </a:solidFill>
                <a:latin typeface="Times New Roman" panose="02020603050405020304" pitchFamily="18" charset="0"/>
                <a:cs typeface="Times New Roman" panose="02020603050405020304" pitchFamily="18" charset="0"/>
              </a:rPr>
              <a:t> – </a:t>
            </a:r>
            <a:r>
              <a:rPr lang="en-US" sz="3200" b="1" dirty="0" err="1">
                <a:solidFill>
                  <a:schemeClr val="tx1"/>
                </a:solidFill>
                <a:latin typeface="Times New Roman" panose="02020603050405020304" pitchFamily="18" charset="0"/>
                <a:cs typeface="Times New Roman" panose="02020603050405020304" pitchFamily="18" charset="0"/>
              </a:rPr>
              <a:t>hiểu</a:t>
            </a:r>
            <a:r>
              <a:rPr lang="en-US" sz="3200" b="1" dirty="0">
                <a:solidFill>
                  <a:schemeClr val="tx1"/>
                </a:solidFill>
                <a:latin typeface="Times New Roman" panose="02020603050405020304" pitchFamily="18" charset="0"/>
                <a:cs typeface="Times New Roman" panose="02020603050405020304" pitchFamily="18" charset="0"/>
              </a:rPr>
              <a:t> v</a:t>
            </a:r>
            <a:r>
              <a:rPr lang="vi-VN" sz="3200" b="1" dirty="0">
                <a:solidFill>
                  <a:schemeClr val="tx1"/>
                </a:solidFill>
                <a:latin typeface="Times New Roman" panose="02020603050405020304" pitchFamily="18" charset="0"/>
                <a:cs typeface="Times New Roman" panose="02020603050405020304" pitchFamily="18" charset="0"/>
              </a:rPr>
              <a:t>ăn bản 2</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 QUANG TRUNG ĐẠI PHÁ QUÂN THANH</a:t>
            </a:r>
            <a:endParaRPr lang="vi-VN" sz="3200" b="1" dirty="0">
              <a:solidFill>
                <a:schemeClr val="tx1"/>
              </a:solidFill>
              <a:latin typeface="Times New Roman" panose="02020603050405020304" pitchFamily="18" charset="0"/>
              <a:cs typeface="Times New Roman" panose="02020603050405020304" pitchFamily="18" charset="0"/>
            </a:endParaRPr>
          </a:p>
          <a:p>
            <a:pPr algn="ctr"/>
            <a:r>
              <a:rPr lang="vi-VN" sz="3200" b="1" dirty="0">
                <a:solidFill>
                  <a:schemeClr val="tx1"/>
                </a:solidFill>
                <a:latin typeface="Times New Roman" panose="02020603050405020304" pitchFamily="18" charset="0"/>
                <a:cs typeface="Times New Roman" panose="02020603050405020304" pitchFamily="18" charset="0"/>
              </a:rPr>
              <a:t>TRÍCH: </a:t>
            </a:r>
            <a:r>
              <a:rPr lang="en-US" sz="3200" b="1" dirty="0">
                <a:solidFill>
                  <a:schemeClr val="tx1"/>
                </a:solidFill>
                <a:latin typeface="Times New Roman" panose="02020603050405020304" pitchFamily="18" charset="0"/>
                <a:cs typeface="Times New Roman" panose="02020603050405020304" pitchFamily="18" charset="0"/>
              </a:rPr>
              <a:t> HOÀNG LÊ NHẤT THỐNG </a:t>
            </a:r>
            <a:r>
              <a:rPr lang="vi-VN" sz="3200" b="1">
                <a:solidFill>
                  <a:schemeClr val="tx1"/>
                </a:solidFill>
                <a:latin typeface="Times New Roman" panose="02020603050405020304" pitchFamily="18" charset="0"/>
                <a:cs typeface="Times New Roman" panose="02020603050405020304" pitchFamily="18" charset="0"/>
              </a:rPr>
              <a:t>CHÍ - hồi </a:t>
            </a:r>
            <a:r>
              <a:rPr lang="vi-VN" sz="3200" b="1" dirty="0">
                <a:solidFill>
                  <a:schemeClr val="tx1"/>
                </a:solidFill>
                <a:latin typeface="Times New Roman" panose="02020603050405020304" pitchFamily="18" charset="0"/>
                <a:cs typeface="Times New Roman" panose="02020603050405020304" pitchFamily="18" charset="0"/>
              </a:rPr>
              <a:t>thứ mười bốn.</a:t>
            </a:r>
          </a:p>
          <a:p>
            <a:pPr algn="ctr"/>
            <a:r>
              <a:rPr lang="vi-VN" sz="3200" b="1" dirty="0">
                <a:solidFill>
                  <a:schemeClr val="tx1"/>
                </a:solidFill>
                <a:latin typeface="Times New Roman" panose="02020603050405020304" pitchFamily="18" charset="0"/>
                <a:cs typeface="Times New Roman" panose="02020603050405020304" pitchFamily="18" charset="0"/>
              </a:rPr>
              <a:t>(Nhóm tác giả:</a:t>
            </a:r>
            <a:r>
              <a:rPr lang="en-US" sz="3200" b="1" dirty="0">
                <a:solidFill>
                  <a:schemeClr val="tx1"/>
                </a:solidFill>
                <a:latin typeface="Times New Roman" panose="02020603050405020304" pitchFamily="18" charset="0"/>
                <a:cs typeface="Times New Roman" panose="02020603050405020304" pitchFamily="18" charset="0"/>
              </a:rPr>
              <a:t> NGÔ GIA VĂN </a:t>
            </a:r>
            <a:r>
              <a:rPr lang="vi-VN" sz="3200" b="1" dirty="0">
                <a:solidFill>
                  <a:schemeClr val="tx1"/>
                </a:solidFill>
                <a:latin typeface="Times New Roman" panose="02020603050405020304" pitchFamily="18" charset="0"/>
                <a:cs typeface="Times New Roman" panose="02020603050405020304" pitchFamily="18" charset="0"/>
              </a:rPr>
              <a:t>PHÁI)</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50770" y="199505"/>
            <a:ext cx="6168046" cy="5153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Cách đọc hiểu một truyện lịch sử</a:t>
            </a:r>
          </a:p>
        </p:txBody>
      </p:sp>
      <p:sp>
        <p:nvSpPr>
          <p:cNvPr id="3" name="Rounded Rectangle 2"/>
          <p:cNvSpPr/>
          <p:nvPr/>
        </p:nvSpPr>
        <p:spPr>
          <a:xfrm>
            <a:off x="4937760" y="939338"/>
            <a:ext cx="2718262" cy="52370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VĂN BẢN</a:t>
            </a:r>
          </a:p>
        </p:txBody>
      </p:sp>
      <p:sp>
        <p:nvSpPr>
          <p:cNvPr id="4" name="Rounded Rectangle 3"/>
          <p:cNvSpPr/>
          <p:nvPr/>
        </p:nvSpPr>
        <p:spPr>
          <a:xfrm>
            <a:off x="631766" y="2078182"/>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Bối cảnh</a:t>
            </a:r>
          </a:p>
        </p:txBody>
      </p:sp>
      <p:sp>
        <p:nvSpPr>
          <p:cNvPr id="5" name="Rounded Rectangle 4"/>
          <p:cNvSpPr/>
          <p:nvPr/>
        </p:nvSpPr>
        <p:spPr>
          <a:xfrm>
            <a:off x="3568929" y="2086489"/>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Cốt truyện</a:t>
            </a:r>
          </a:p>
        </p:txBody>
      </p:sp>
      <p:sp>
        <p:nvSpPr>
          <p:cNvPr id="6" name="Rounded Rectangle 5"/>
          <p:cNvSpPr/>
          <p:nvPr/>
        </p:nvSpPr>
        <p:spPr>
          <a:xfrm>
            <a:off x="6816435" y="2086489"/>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Nhân vật</a:t>
            </a:r>
          </a:p>
        </p:txBody>
      </p:sp>
      <p:sp>
        <p:nvSpPr>
          <p:cNvPr id="7" name="Rounded Rectangle 6"/>
          <p:cNvSpPr/>
          <p:nvPr/>
        </p:nvSpPr>
        <p:spPr>
          <a:xfrm>
            <a:off x="9763299" y="2078181"/>
            <a:ext cx="2044931" cy="69826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Ngôn ngữ</a:t>
            </a:r>
          </a:p>
        </p:txBody>
      </p:sp>
      <p:sp>
        <p:nvSpPr>
          <p:cNvPr id="8" name="Rounded Rectangle 7"/>
          <p:cNvSpPr/>
          <p:nvPr/>
        </p:nvSpPr>
        <p:spPr>
          <a:xfrm>
            <a:off x="268775" y="3071553"/>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Xác định thời gian lịch sử diễn ra câu chuyện</a:t>
            </a:r>
          </a:p>
        </p:txBody>
      </p:sp>
      <p:sp>
        <p:nvSpPr>
          <p:cNvPr id="9" name="Rounded Rectangle 8"/>
          <p:cNvSpPr/>
          <p:nvPr/>
        </p:nvSpPr>
        <p:spPr>
          <a:xfrm>
            <a:off x="1632063" y="3071553"/>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Xác định không gian lịch sử của câu chuyện</a:t>
            </a:r>
          </a:p>
        </p:txBody>
      </p:sp>
      <p:sp>
        <p:nvSpPr>
          <p:cNvPr id="10" name="Rounded Rectangle 9"/>
          <p:cNvSpPr/>
          <p:nvPr/>
        </p:nvSpPr>
        <p:spPr>
          <a:xfrm>
            <a:off x="3153292" y="3101682"/>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Những sự kiện nào có thật trong lịch sử?</a:t>
            </a:r>
          </a:p>
        </p:txBody>
      </p:sp>
      <p:sp>
        <p:nvSpPr>
          <p:cNvPr id="11" name="Rounded Rectangle 10"/>
          <p:cNvSpPr/>
          <p:nvPr/>
        </p:nvSpPr>
        <p:spPr>
          <a:xfrm>
            <a:off x="4591395" y="3101682"/>
            <a:ext cx="1396539"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Những sự kiện, chi tiết được nhà văn hư cấu sáng tạo nên?</a:t>
            </a:r>
          </a:p>
        </p:txBody>
      </p:sp>
      <p:sp>
        <p:nvSpPr>
          <p:cNvPr id="12" name="Rounded Rectangle 11"/>
          <p:cNvSpPr/>
          <p:nvPr/>
        </p:nvSpPr>
        <p:spPr>
          <a:xfrm>
            <a:off x="6136175" y="3101682"/>
            <a:ext cx="1620983"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Nhân vật được lấy nguyên mẫu từ nhân vật có thật nào trong lịch sử?</a:t>
            </a:r>
          </a:p>
        </p:txBody>
      </p:sp>
      <p:sp>
        <p:nvSpPr>
          <p:cNvPr id="13" name="Rounded Rectangle 12"/>
          <p:cNvSpPr/>
          <p:nvPr/>
        </p:nvSpPr>
        <p:spPr>
          <a:xfrm>
            <a:off x="7765475" y="3071553"/>
            <a:ext cx="2186247"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Nhân vật được khắc họa qua các chi tiết về hành động, lời nói, tâm trạng, suy nghĩ...như thế nào?</a:t>
            </a:r>
          </a:p>
        </p:txBody>
      </p:sp>
      <p:sp>
        <p:nvSpPr>
          <p:cNvPr id="14" name="Rounded Rectangle 13"/>
          <p:cNvSpPr/>
          <p:nvPr/>
        </p:nvSpPr>
        <p:spPr>
          <a:xfrm>
            <a:off x="10025148" y="3071553"/>
            <a:ext cx="1803864" cy="3067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Xác định đặc điểm ngôn ngữ được sử dụng trong văn bản.</a:t>
            </a:r>
          </a:p>
        </p:txBody>
      </p:sp>
      <p:cxnSp>
        <p:nvCxnSpPr>
          <p:cNvPr id="15" name="Straight Arrow Connector 14">
            <a:extLst>
              <a:ext uri="{FF2B5EF4-FFF2-40B4-BE49-F238E27FC236}">
                <a16:creationId xmlns:a16="http://schemas.microsoft.com/office/drawing/2014/main" id="{EA278526-4C74-B970-5FA7-2D4F747F3840}"/>
              </a:ext>
            </a:extLst>
          </p:cNvPr>
          <p:cNvCxnSpPr>
            <a:cxnSpLocks/>
            <a:stCxn id="3" idx="2"/>
          </p:cNvCxnSpPr>
          <p:nvPr/>
        </p:nvCxnSpPr>
        <p:spPr>
          <a:xfrm>
            <a:off x="6296891" y="1463040"/>
            <a:ext cx="4602826" cy="615141"/>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278526-4C74-B970-5FA7-2D4F747F3840}"/>
              </a:ext>
            </a:extLst>
          </p:cNvPr>
          <p:cNvCxnSpPr>
            <a:cxnSpLocks/>
            <a:stCxn id="3" idx="2"/>
            <a:endCxn id="4" idx="0"/>
          </p:cNvCxnSpPr>
          <p:nvPr/>
        </p:nvCxnSpPr>
        <p:spPr>
          <a:xfrm flipH="1">
            <a:off x="1654232" y="1463040"/>
            <a:ext cx="4642659" cy="61514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A278526-4C74-B970-5FA7-2D4F747F3840}"/>
              </a:ext>
            </a:extLst>
          </p:cNvPr>
          <p:cNvCxnSpPr>
            <a:cxnSpLocks/>
            <a:stCxn id="3" idx="2"/>
          </p:cNvCxnSpPr>
          <p:nvPr/>
        </p:nvCxnSpPr>
        <p:spPr>
          <a:xfrm>
            <a:off x="6296891" y="1463040"/>
            <a:ext cx="1542009" cy="64423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A278526-4C74-B970-5FA7-2D4F747F3840}"/>
              </a:ext>
            </a:extLst>
          </p:cNvPr>
          <p:cNvCxnSpPr>
            <a:cxnSpLocks/>
            <a:stCxn id="3" idx="2"/>
          </p:cNvCxnSpPr>
          <p:nvPr/>
        </p:nvCxnSpPr>
        <p:spPr>
          <a:xfrm flipH="1">
            <a:off x="4563687" y="1463040"/>
            <a:ext cx="1733204" cy="62968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A278526-4C74-B970-5FA7-2D4F747F3840}"/>
              </a:ext>
            </a:extLst>
          </p:cNvPr>
          <p:cNvCxnSpPr>
            <a:cxnSpLocks/>
            <a:stCxn id="4" idx="2"/>
            <a:endCxn id="8" idx="0"/>
          </p:cNvCxnSpPr>
          <p:nvPr/>
        </p:nvCxnSpPr>
        <p:spPr>
          <a:xfrm flipH="1">
            <a:off x="967045" y="2776451"/>
            <a:ext cx="687187" cy="29510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A278526-4C74-B970-5FA7-2D4F747F3840}"/>
              </a:ext>
            </a:extLst>
          </p:cNvPr>
          <p:cNvCxnSpPr>
            <a:cxnSpLocks/>
            <a:stCxn id="4" idx="2"/>
            <a:endCxn id="9" idx="0"/>
          </p:cNvCxnSpPr>
          <p:nvPr/>
        </p:nvCxnSpPr>
        <p:spPr>
          <a:xfrm>
            <a:off x="1654232" y="2776451"/>
            <a:ext cx="676101" cy="29510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A278526-4C74-B970-5FA7-2D4F747F3840}"/>
              </a:ext>
            </a:extLst>
          </p:cNvPr>
          <p:cNvCxnSpPr>
            <a:cxnSpLocks/>
            <a:stCxn id="5" idx="2"/>
            <a:endCxn id="11" idx="0"/>
          </p:cNvCxnSpPr>
          <p:nvPr/>
        </p:nvCxnSpPr>
        <p:spPr>
          <a:xfrm>
            <a:off x="4591395" y="2784758"/>
            <a:ext cx="698270"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A278526-4C74-B970-5FA7-2D4F747F3840}"/>
              </a:ext>
            </a:extLst>
          </p:cNvPr>
          <p:cNvCxnSpPr>
            <a:cxnSpLocks/>
            <a:stCxn id="5" idx="2"/>
            <a:endCxn id="10" idx="0"/>
          </p:cNvCxnSpPr>
          <p:nvPr/>
        </p:nvCxnSpPr>
        <p:spPr>
          <a:xfrm flipH="1">
            <a:off x="3851562" y="2784758"/>
            <a:ext cx="739833"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A278526-4C74-B970-5FA7-2D4F747F3840}"/>
              </a:ext>
            </a:extLst>
          </p:cNvPr>
          <p:cNvCxnSpPr>
            <a:cxnSpLocks/>
            <a:stCxn id="6" idx="2"/>
            <a:endCxn id="13" idx="0"/>
          </p:cNvCxnSpPr>
          <p:nvPr/>
        </p:nvCxnSpPr>
        <p:spPr>
          <a:xfrm>
            <a:off x="7838901" y="2784758"/>
            <a:ext cx="1019698" cy="28679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A278526-4C74-B970-5FA7-2D4F747F3840}"/>
              </a:ext>
            </a:extLst>
          </p:cNvPr>
          <p:cNvCxnSpPr>
            <a:cxnSpLocks/>
            <a:stCxn id="6" idx="2"/>
            <a:endCxn id="12" idx="0"/>
          </p:cNvCxnSpPr>
          <p:nvPr/>
        </p:nvCxnSpPr>
        <p:spPr>
          <a:xfrm flipH="1">
            <a:off x="6946667" y="2784758"/>
            <a:ext cx="892234" cy="31692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A278526-4C74-B970-5FA7-2D4F747F3840}"/>
              </a:ext>
            </a:extLst>
          </p:cNvPr>
          <p:cNvCxnSpPr>
            <a:cxnSpLocks/>
            <a:endCxn id="14" idx="0"/>
          </p:cNvCxnSpPr>
          <p:nvPr/>
        </p:nvCxnSpPr>
        <p:spPr>
          <a:xfrm>
            <a:off x="10927080" y="2784758"/>
            <a:ext cx="0" cy="28679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291836" y="6249089"/>
            <a:ext cx="4465322" cy="473825"/>
          </a:xfrm>
          <a:prstGeom prst="round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Xác định đề tài- chủ đề</a:t>
            </a:r>
          </a:p>
        </p:txBody>
      </p:sp>
    </p:spTree>
    <p:extLst>
      <p:ext uri="{BB962C8B-B14F-4D97-AF65-F5344CB8AC3E}">
        <p14:creationId xmlns:p14="http://schemas.microsoft.com/office/powerpoint/2010/main" val="241078548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39738" y="249238"/>
            <a:ext cx="11312525"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cs typeface="Calibri" panose="020F0502020204030204" pitchFamily="34" charset="0"/>
            </a:endParaRPr>
          </a:p>
        </p:txBody>
      </p:sp>
      <p:sp>
        <p:nvSpPr>
          <p:cNvPr id="2" name="Oval 1"/>
          <p:cNvSpPr/>
          <p:nvPr/>
        </p:nvSpPr>
        <p:spPr>
          <a:xfrm>
            <a:off x="4495800" y="685800"/>
            <a:ext cx="5105400" cy="685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chemeClr val="tx1"/>
                </a:solidFill>
                <a:latin typeface="Times New Roman" panose="02020603050405020304" pitchFamily="18" charset="0"/>
                <a:cs typeface="Times New Roman" panose="02020603050405020304" pitchFamily="18" charset="0"/>
              </a:rPr>
              <a:t>Đọc sao cho hay?</a:t>
            </a:r>
          </a:p>
        </p:txBody>
      </p:sp>
      <p:sp>
        <p:nvSpPr>
          <p:cNvPr id="3" name="Rounded Rectangle 2"/>
          <p:cNvSpPr/>
          <p:nvPr/>
        </p:nvSpPr>
        <p:spPr>
          <a:xfrm>
            <a:off x="439738" y="1808162"/>
            <a:ext cx="7374225" cy="4191000"/>
          </a:xfrm>
          <a:prstGeom prst="roundRect">
            <a:avLst/>
          </a:prstGeom>
        </p:spPr>
        <p:style>
          <a:lnRef idx="2">
            <a:schemeClr val="dk1"/>
          </a:lnRef>
          <a:fillRef idx="1">
            <a:schemeClr val="lt1"/>
          </a:fillRef>
          <a:effectRef idx="0">
            <a:schemeClr val="dk1"/>
          </a:effectRef>
          <a:fontRef idx="minor">
            <a:schemeClr val="dk1"/>
          </a:fontRef>
        </p:style>
        <p:txBody>
          <a:bodyPr anchor="ctr"/>
          <a:lstStyle/>
          <a:p>
            <a:r>
              <a:rPr lang="en-US" sz="2400">
                <a:solidFill>
                  <a:schemeClr val="tx1"/>
                </a:solidFill>
                <a:latin typeface="Times New Roman" panose="02020603050405020304" pitchFamily="18" charset="0"/>
                <a:cs typeface="Times New Roman" panose="02020603050405020304" pitchFamily="18" charset="0"/>
              </a:rPr>
              <a:t>+ Dung lượng văn bản dài, có sự xuất hiện của nhiều nhân vật, nhiều sự việc, nên cần đọc nhiều lần để nắm được các sự việc chính, từ đó đọc lưu loát, trôi chảy hơn.</a:t>
            </a:r>
          </a:p>
          <a:p>
            <a:r>
              <a:rPr lang="en-US" sz="2400">
                <a:solidFill>
                  <a:schemeClr val="tx1"/>
                </a:solidFill>
                <a:latin typeface="Times New Roman" panose="02020603050405020304" pitchFamily="18" charset="0"/>
                <a:cs typeface="Times New Roman" panose="02020603050405020304" pitchFamily="18" charset="0"/>
              </a:rPr>
              <a:t> + Phân biệt lời kể chuyện với lời đối thoại của các nhân vật, đọc với giọng điệu khác nhau khi nói về các nhân vật khác nhau: </a:t>
            </a:r>
            <a:r>
              <a:rPr lang="en-US" sz="2400" b="1">
                <a:solidFill>
                  <a:schemeClr val="tx1"/>
                </a:solidFill>
                <a:latin typeface="Times New Roman" panose="02020603050405020304" pitchFamily="18" charset="0"/>
                <a:cs typeface="Times New Roman" panose="02020603050405020304" pitchFamily="18" charset="0"/>
              </a:rPr>
              <a:t>tôn kính, ngưỡng mộ, ngợi ca </a:t>
            </a:r>
            <a:r>
              <a:rPr lang="en-US" sz="2400">
                <a:solidFill>
                  <a:schemeClr val="tx1"/>
                </a:solidFill>
                <a:latin typeface="Times New Roman" panose="02020603050405020304" pitchFamily="18" charset="0"/>
                <a:cs typeface="Times New Roman" panose="02020603050405020304" pitchFamily="18" charset="0"/>
              </a:rPr>
              <a:t>khi nói về Quang Trung; ngậm ngùi xót xa khi kể về tình cảnh vua tôi Lê Chiêu Thống, hả hê trước sự thảm bại của quân tướng nhà Thanh</a:t>
            </a:r>
          </a:p>
          <a:p>
            <a:r>
              <a:rPr lang="en-US" sz="2400" b="1">
                <a:solidFill>
                  <a:schemeClr val="tx1"/>
                </a:solidFill>
                <a:latin typeface="Times New Roman" panose="02020603050405020304" pitchFamily="18" charset="0"/>
                <a:cs typeface="Times New Roman" panose="02020603050405020304" pitchFamily="18" charset="0"/>
              </a:rPr>
              <a:t> </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7813964" y="2078182"/>
            <a:ext cx="3657599" cy="392098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a:solidFill>
                  <a:schemeClr val="tx1"/>
                </a:solidFill>
                <a:latin typeface="Times New Roman" panose="02020603050405020304" pitchFamily="18" charset="0"/>
                <a:cs typeface="Times New Roman" panose="02020603050405020304" pitchFamily="18" charset="0"/>
              </a:rPr>
              <a:t>Đọc theo trình tự:</a:t>
            </a:r>
            <a:r>
              <a:rPr lang="en-US" sz="2400">
                <a:solidFill>
                  <a:schemeClr val="tx1"/>
                </a:solidFill>
                <a:latin typeface="Times New Roman" panose="02020603050405020304" pitchFamily="18" charset="0"/>
                <a:cs typeface="Times New Roman" panose="02020603050405020304" pitchFamily="18" charset="0"/>
              </a:rPr>
              <a:t> đọc thầm trước=&gt; đọc thành tiếng=&gt; đọc lưu loát văn bản.</a:t>
            </a:r>
          </a:p>
          <a:p>
            <a:r>
              <a:rPr lang="en-US" sz="2400" b="1">
                <a:solidFill>
                  <a:schemeClr val="tx1"/>
                </a:solidFill>
                <a:latin typeface="Times New Roman" panose="02020603050405020304" pitchFamily="18" charset="0"/>
                <a:cs typeface="Times New Roman" panose="02020603050405020304" pitchFamily="18" charset="0"/>
              </a:rPr>
              <a:t>Các chiến lược đọc hiểu</a:t>
            </a:r>
            <a:endParaRPr 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01620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8384" y="792083"/>
            <a:ext cx="7971798" cy="584775"/>
          </a:xfrm>
          <a:prstGeom prst="rect">
            <a:avLst/>
          </a:prstGeom>
        </p:spPr>
        <p:txBody>
          <a:bodyPr wrap="none">
            <a:spAutoFit/>
          </a:bodyPr>
          <a:lstStyle/>
          <a:p>
            <a:pPr>
              <a:spcAft>
                <a:spcPts val="0"/>
              </a:spcAft>
            </a:pPr>
            <a:r>
              <a:rPr lang="vi-VN" sz="3200">
                <a:solidFill>
                  <a:srgbClr val="000000"/>
                </a:solidFill>
                <a:latin typeface="Times New Roman" panose="02020603050405020304" pitchFamily="18" charset="0"/>
                <a:ea typeface="Times New Roman" panose="02020603050405020304" pitchFamily="18" charset="0"/>
              </a:rPr>
              <a:t>PHIẾU HỌC TẬP SỐ </a:t>
            </a:r>
            <a:r>
              <a:rPr lang="en-US" sz="3200">
                <a:solidFill>
                  <a:srgbClr val="000000"/>
                </a:solidFill>
                <a:latin typeface="Times New Roman" panose="02020603050405020304" pitchFamily="18" charset="0"/>
                <a:ea typeface="Times New Roman" panose="02020603050405020304" pitchFamily="18" charset="0"/>
              </a:rPr>
              <a:t>1</a:t>
            </a:r>
            <a:r>
              <a:rPr lang="vi-VN" sz="3200">
                <a:solidFill>
                  <a:srgbClr val="000000"/>
                </a:solidFill>
                <a:latin typeface="Times New Roman" panose="02020603050405020304" pitchFamily="18" charset="0"/>
                <a:ea typeface="Times New Roman" panose="02020603050405020304" pitchFamily="18" charset="0"/>
              </a:rPr>
              <a:t>: </a:t>
            </a:r>
            <a:r>
              <a:rPr lang="vi-VN" sz="3200" b="1">
                <a:solidFill>
                  <a:srgbClr val="000000"/>
                </a:solidFill>
                <a:latin typeface="Times New Roman" panose="02020603050405020304" pitchFamily="18" charset="0"/>
                <a:ea typeface="Times New Roman" panose="02020603050405020304" pitchFamily="18" charset="0"/>
              </a:rPr>
              <a:t>TÌM HIỂU CHUNG</a:t>
            </a:r>
            <a:endParaRPr lang="en-US" sz="32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nvGraphicFramePr>
        <p:xfrm>
          <a:off x="1670858" y="1832307"/>
          <a:ext cx="8319324" cy="1949704"/>
        </p:xfrm>
        <a:graphic>
          <a:graphicData uri="http://schemas.openxmlformats.org/drawingml/2006/table">
            <a:tbl>
              <a:tblPr firstRow="1" firstCol="1" bandRow="1">
                <a:tableStyleId>{5C22544A-7EE6-4342-B048-85BDC9FD1C3A}</a:tableStyleId>
              </a:tblPr>
              <a:tblGrid>
                <a:gridCol w="3599952">
                  <a:extLst>
                    <a:ext uri="{9D8B030D-6E8A-4147-A177-3AD203B41FA5}">
                      <a16:colId xmlns:a16="http://schemas.microsoft.com/office/drawing/2014/main" val="1114290409"/>
                    </a:ext>
                  </a:extLst>
                </a:gridCol>
                <a:gridCol w="4719372">
                  <a:extLst>
                    <a:ext uri="{9D8B030D-6E8A-4147-A177-3AD203B41FA5}">
                      <a16:colId xmlns:a16="http://schemas.microsoft.com/office/drawing/2014/main" val="1156998381"/>
                    </a:ext>
                  </a:extLst>
                </a:gridCol>
              </a:tblGrid>
              <a:tr h="0">
                <a:tc gridSpan="2">
                  <a:txBody>
                    <a:bodyPr/>
                    <a:lstStyle/>
                    <a:p>
                      <a:pPr algn="just">
                        <a:lnSpc>
                          <a:spcPct val="107000"/>
                        </a:lnSpc>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Văn bản: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209161373"/>
                  </a:ext>
                </a:extLst>
              </a:tr>
              <a:tr h="0">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Tác giả</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052123364"/>
                  </a:ext>
                </a:extLst>
              </a:tr>
              <a:tr h="0">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Xuất xứ</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421018039"/>
                  </a:ext>
                </a:extLst>
              </a:tr>
              <a:tr h="0">
                <a:tc>
                  <a:txBody>
                    <a:bodyPr/>
                    <a:lstStyle/>
                    <a:p>
                      <a:pPr algn="just">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Bố cục</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319706747"/>
                  </a:ext>
                </a:extLst>
              </a:tr>
            </a:tbl>
          </a:graphicData>
        </a:graphic>
      </p:graphicFrame>
    </p:spTree>
    <p:extLst>
      <p:ext uri="{BB962C8B-B14F-4D97-AF65-F5344CB8AC3E}">
        <p14:creationId xmlns:p14="http://schemas.microsoft.com/office/powerpoint/2010/main" val="81196436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2415" y="558226"/>
            <a:ext cx="4235333" cy="584775"/>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a:latin typeface="Times New Roman" panose="02020603050405020304" pitchFamily="18" charset="0"/>
                <a:cs typeface="Times New Roman" panose="02020603050405020304" pitchFamily="18" charset="0"/>
              </a:rPr>
              <a:t>Tìm hiểu chú thích</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540326" y="1670858"/>
            <a:ext cx="5353395" cy="46135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Theo dõi phần cước chú ở chân trang văn bản, đọc nội dung chú thích của các từ ngữ này, sau đó hãy xắp sếp các từ ngữ được chú thích vào 2 nhóm nội dung như sau:</a:t>
            </a:r>
          </a:p>
        </p:txBody>
      </p:sp>
      <p:sp>
        <p:nvSpPr>
          <p:cNvPr id="4" name="Rounded Rectangle 3"/>
          <p:cNvSpPr/>
          <p:nvPr/>
        </p:nvSpPr>
        <p:spPr>
          <a:xfrm>
            <a:off x="5893723" y="2535382"/>
            <a:ext cx="5278582" cy="12219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địa danh</a:t>
            </a:r>
          </a:p>
        </p:txBody>
      </p:sp>
      <p:sp>
        <p:nvSpPr>
          <p:cNvPr id="6" name="Rounded Rectangle 5"/>
          <p:cNvSpPr/>
          <p:nvPr/>
        </p:nvSpPr>
        <p:spPr>
          <a:xfrm>
            <a:off x="5893722" y="4380807"/>
            <a:ext cx="5419899" cy="1155469"/>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liên quan đến lĩnh vực quân sự</a:t>
            </a:r>
          </a:p>
        </p:txBody>
      </p:sp>
    </p:spTree>
    <p:extLst>
      <p:ext uri="{BB962C8B-B14F-4D97-AF65-F5344CB8AC3E}">
        <p14:creationId xmlns:p14="http://schemas.microsoft.com/office/powerpoint/2010/main" val="210547490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102" y="1712423"/>
            <a:ext cx="4409902" cy="2394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chỉ địa danh</a:t>
            </a:r>
          </a:p>
        </p:txBody>
      </p:sp>
      <p:sp>
        <p:nvSpPr>
          <p:cNvPr id="3" name="Rounded Rectangle 2"/>
          <p:cNvSpPr/>
          <p:nvPr/>
        </p:nvSpPr>
        <p:spPr>
          <a:xfrm>
            <a:off x="4705004" y="1454727"/>
            <a:ext cx="6359236"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 Trường Yên, Biện Sơn, Núi Tam Điệp, Phú Xuyên, Hà Hồi, Ngọc Hồi, Quỳnh Đô, Nhĩ Hà</a:t>
            </a:r>
          </a:p>
        </p:txBody>
      </p:sp>
    </p:spTree>
    <p:extLst>
      <p:ext uri="{BB962C8B-B14F-4D97-AF65-F5344CB8AC3E}">
        <p14:creationId xmlns:p14="http://schemas.microsoft.com/office/powerpoint/2010/main" val="2802731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102" y="1712423"/>
            <a:ext cx="4409902" cy="2394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Nhóm các từ liên quan đến lĩnh vực quân sự</a:t>
            </a:r>
          </a:p>
        </p:txBody>
      </p:sp>
      <p:sp>
        <p:nvSpPr>
          <p:cNvPr id="3" name="Rounded Rectangle 2"/>
          <p:cNvSpPr/>
          <p:nvPr/>
        </p:nvSpPr>
        <p:spPr>
          <a:xfrm>
            <a:off x="4705004" y="1454727"/>
            <a:ext cx="6359236" cy="31505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võ</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dũng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tùy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binh</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09131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5135" y="4347385"/>
            <a:ext cx="9135687"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hủ phủ của </a:t>
            </a:r>
            <a:r>
              <a:rPr lang="en-US" sz="3200">
                <a:latin typeface="Times New Roman" panose="02020603050405020304" pitchFamily="18" charset="0"/>
                <a:cs typeface="Times New Roman" panose="02020603050405020304" pitchFamily="18" charset="0"/>
              </a:rPr>
              <a:t>Đàng T</a:t>
            </a:r>
            <a:r>
              <a:rPr lang="vi-VN" sz="3200">
                <a:latin typeface="Times New Roman" panose="02020603050405020304" pitchFamily="18" charset="0"/>
                <a:cs typeface="Times New Roman" panose="02020603050405020304" pitchFamily="18" charset="0"/>
              </a:rPr>
              <a:t>rong dưới thời các vua chúa Nguyễn, sau trở thành kinh đô của Việt Nam dưới triều Quang Trung</a:t>
            </a:r>
            <a:r>
              <a:rPr lang="en-US" sz="3200">
                <a:latin typeface="Times New Roman" panose="02020603050405020304" pitchFamily="18" charset="0"/>
                <a:cs typeface="Times New Roman" panose="02020603050405020304" pitchFamily="18" charset="0"/>
              </a:rPr>
              <a:t>, Quang Toản</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và thời nhà </a:t>
            </a:r>
            <a:r>
              <a:rPr lang="vi-VN" sz="3200">
                <a:latin typeface="Times New Roman" panose="02020603050405020304" pitchFamily="18" charset="0"/>
                <a:cs typeface="Times New Roman" panose="02020603050405020304" pitchFamily="18" charset="0"/>
              </a:rPr>
              <a:t>Nguyễn</a:t>
            </a:r>
            <a:r>
              <a:rPr lang="en-US" sz="3200">
                <a:latin typeface="Times New Roman" panose="02020603050405020304" pitchFamily="18" charset="0"/>
                <a:cs typeface="Times New Roman" panose="02020603050405020304" pitchFamily="18" charset="0"/>
              </a:rPr>
              <a:t>.</a:t>
            </a:r>
          </a:p>
        </p:txBody>
      </p:sp>
      <p:sp>
        <p:nvSpPr>
          <p:cNvPr id="3" name="Rounded Rectangle 2"/>
          <p:cNvSpPr/>
          <p:nvPr/>
        </p:nvSpPr>
        <p:spPr>
          <a:xfrm>
            <a:off x="4414058" y="1685320"/>
            <a:ext cx="6591992" cy="21197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Dãy</a:t>
            </a:r>
            <a:r>
              <a:rPr lang="vi-VN" sz="3200">
                <a:latin typeface="Times New Roman" panose="02020603050405020304" pitchFamily="18" charset="0"/>
                <a:cs typeface="Times New Roman" panose="02020603050405020304" pitchFamily="18" charset="0"/>
              </a:rPr>
              <a:t> núi nằm ở vùng ranh giới giữa thành phố Tam Điệp tỉnh Ninh Bình và thị xã Bỉm Sơn cùng Việt Hà Trung tỉnh </a:t>
            </a:r>
            <a:r>
              <a:rPr lang="en-US" sz="3200">
                <a:latin typeface="Times New Roman" panose="02020603050405020304" pitchFamily="18" charset="0"/>
                <a:cs typeface="Times New Roman" panose="02020603050405020304" pitchFamily="18" charset="0"/>
              </a:rPr>
              <a:t>T</a:t>
            </a:r>
            <a:r>
              <a:rPr lang="vi-VN" sz="3200">
                <a:latin typeface="Times New Roman" panose="02020603050405020304" pitchFamily="18" charset="0"/>
                <a:cs typeface="Times New Roman" panose="02020603050405020304" pitchFamily="18" charset="0"/>
              </a:rPr>
              <a:t>hanh </a:t>
            </a:r>
            <a:r>
              <a:rPr lang="en-US" sz="3200">
                <a:latin typeface="Times New Roman" panose="02020603050405020304" pitchFamily="18" charset="0"/>
                <a:cs typeface="Times New Roman" panose="02020603050405020304" pitchFamily="18" charset="0"/>
              </a:rPr>
              <a:t>H</a:t>
            </a:r>
            <a:r>
              <a:rPr lang="vi-VN" sz="3200">
                <a:latin typeface="Times New Roman" panose="02020603050405020304" pitchFamily="18" charset="0"/>
                <a:cs typeface="Times New Roman" panose="02020603050405020304" pitchFamily="18" charset="0"/>
              </a:rPr>
              <a:t>óa ngày nay</a:t>
            </a:r>
            <a:r>
              <a:rPr lang="en-US" sz="3200">
                <a:latin typeface="Times New Roman" panose="02020603050405020304" pitchFamily="18" charset="0"/>
                <a:cs typeface="Times New Roman" panose="02020603050405020304" pitchFamily="18" charset="0"/>
              </a:rPr>
              <a:t>.</a:t>
            </a:r>
          </a:p>
        </p:txBody>
      </p:sp>
      <p:sp>
        <p:nvSpPr>
          <p:cNvPr id="4" name="TextBox 3"/>
          <p:cNvSpPr txBox="1"/>
          <p:nvPr/>
        </p:nvSpPr>
        <p:spPr>
          <a:xfrm>
            <a:off x="3732415" y="558226"/>
            <a:ext cx="4235333" cy="584775"/>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a:latin typeface="Times New Roman" panose="02020603050405020304" pitchFamily="18" charset="0"/>
                <a:cs typeface="Times New Roman" panose="02020603050405020304" pitchFamily="18" charset="0"/>
              </a:rPr>
              <a:t>Tìm hiểu chú thích</a:t>
            </a:r>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199505" y="2028305"/>
            <a:ext cx="4214553" cy="106403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vi-VN" sz="3200" b="1">
                <a:solidFill>
                  <a:schemeClr val="tx1"/>
                </a:solidFill>
                <a:latin typeface="Times New Roman" panose="02020603050405020304" pitchFamily="18" charset="0"/>
                <a:cs typeface="Times New Roman" panose="02020603050405020304" pitchFamily="18" charset="0"/>
              </a:rPr>
              <a:t>Núi Tam Điệp</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58189" y="4139738"/>
            <a:ext cx="2576946" cy="142978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b="1">
                <a:solidFill>
                  <a:schemeClr val="tx1"/>
                </a:solidFill>
                <a:latin typeface="Times New Roman" panose="02020603050405020304" pitchFamily="18" charset="0"/>
                <a:cs typeface="Times New Roman" panose="02020603050405020304" pitchFamily="18" charset="0"/>
              </a:rPr>
              <a:t>Phú Xuân</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6946" y="3178522"/>
            <a:ext cx="9135687"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defTabSz="914400" eaLnBrk="0" fontAlgn="base" hangingPunct="0">
              <a:spcBef>
                <a:spcPct val="0"/>
              </a:spcBef>
              <a:spcAft>
                <a:spcPct val="0"/>
              </a:spcAft>
            </a:pPr>
            <a:r>
              <a:rPr lang="en-US" altLang="en-US" sz="3200">
                <a:solidFill>
                  <a:schemeClr val="tx1"/>
                </a:solidFill>
                <a:latin typeface="Times New Roman" panose="02020603050405020304" pitchFamily="18" charset="0"/>
                <a:cs typeface="Times New Roman" panose="02020603050405020304" pitchFamily="18" charset="0"/>
              </a:rPr>
              <a:t>Quân được huấn luyện kỹ, trang bị đầy đủ, có sức chiến đấu cao.  </a:t>
            </a:r>
          </a:p>
        </p:txBody>
      </p:sp>
      <p:sp>
        <p:nvSpPr>
          <p:cNvPr id="3" name="Rounded Rectangle 2"/>
          <p:cNvSpPr/>
          <p:nvPr/>
        </p:nvSpPr>
        <p:spPr>
          <a:xfrm>
            <a:off x="2385754" y="1736265"/>
            <a:ext cx="7323511" cy="6559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defTabSz="914400" eaLnBrk="0" fontAlgn="base" hangingPunct="0">
              <a:spcBef>
                <a:spcPct val="0"/>
              </a:spcBef>
              <a:spcAft>
                <a:spcPct val="0"/>
              </a:spcAft>
            </a:pPr>
            <a:r>
              <a:rPr lang="en-US" altLang="en-US" sz="3200">
                <a:solidFill>
                  <a:schemeClr val="tx1"/>
                </a:solidFill>
                <a:latin typeface="Times New Roman" panose="02020603050405020304" pitchFamily="18" charset="0"/>
                <a:cs typeface="Times New Roman" panose="02020603050405020304" pitchFamily="18" charset="0"/>
              </a:rPr>
              <a:t>có sức mạnh nhưng thiếu tài trí, mưu lược. </a:t>
            </a:r>
          </a:p>
        </p:txBody>
      </p:sp>
      <p:sp>
        <p:nvSpPr>
          <p:cNvPr id="4" name="TextBox 3"/>
          <p:cNvSpPr txBox="1"/>
          <p:nvPr/>
        </p:nvSpPr>
        <p:spPr>
          <a:xfrm>
            <a:off x="3732415" y="558226"/>
            <a:ext cx="4235333" cy="584775"/>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a:latin typeface="Times New Roman" panose="02020603050405020304" pitchFamily="18" charset="0"/>
                <a:cs typeface="Times New Roman" panose="02020603050405020304" pitchFamily="18" charset="0"/>
              </a:rPr>
              <a:t>Tìm hiểu chú thích</a:t>
            </a:r>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171796" y="1432067"/>
            <a:ext cx="2233353" cy="106403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Võ dũng</a:t>
            </a:r>
            <a:endParaRPr lang="en-US" sz="3200">
              <a:latin typeface="Times New Roman" panose="02020603050405020304" pitchFamily="18" charset="0"/>
              <a:cs typeface="Times New Roman" panose="02020603050405020304" pitchFamily="18" charset="0"/>
            </a:endParaRPr>
          </a:p>
        </p:txBody>
      </p:sp>
      <p:sp>
        <p:nvSpPr>
          <p:cNvPr id="6" name="Oval 5"/>
          <p:cNvSpPr/>
          <p:nvPr/>
        </p:nvSpPr>
        <p:spPr>
          <a:xfrm>
            <a:off x="0" y="2914934"/>
            <a:ext cx="2576946" cy="142978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en-US" sz="3200">
                <a:solidFill>
                  <a:schemeClr val="tx1"/>
                </a:solidFill>
                <a:latin typeface="Times New Roman" panose="02020603050405020304" pitchFamily="18" charset="0"/>
                <a:cs typeface="Times New Roman" panose="02020603050405020304" pitchFamily="18" charset="0"/>
              </a:rPr>
              <a:t>Quân tinh nhuệ</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8" name="AutoShape 2" descr="blob:file:///3a3f922b-3c35-45ae-b7df-459cbb3c340c"/>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p:nvSpPr>
        <p:spPr bwMode="auto">
          <a:xfrm>
            <a:off x="152400" y="152400"/>
            <a:ext cx="12192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152400" y="152400"/>
            <a:ext cx="12192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1" name="Rectangle 5"/>
          <p:cNvSpPr>
            <a:spLocks noChangeArrowheads="1"/>
          </p:cNvSpPr>
          <p:nvPr/>
        </p:nvSpPr>
        <p:spPr bwMode="auto">
          <a:xfrm>
            <a:off x="152400" y="152400"/>
            <a:ext cx="12192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Oval 11"/>
          <p:cNvSpPr/>
          <p:nvPr/>
        </p:nvSpPr>
        <p:spPr>
          <a:xfrm>
            <a:off x="244765" y="5004631"/>
            <a:ext cx="4177606" cy="137898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en-US" sz="3200">
                <a:solidFill>
                  <a:schemeClr val="tx1"/>
                </a:solidFill>
                <a:latin typeface="Times New Roman" panose="02020603050405020304" pitchFamily="18" charset="0"/>
                <a:cs typeface="Times New Roman" panose="02020603050405020304" pitchFamily="18" charset="0"/>
              </a:rPr>
              <a:t>Dàn thành trận chữ “nhất”</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422371" y="4953831"/>
            <a:ext cx="7535027"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defTabSz="914400" eaLnBrk="0" fontAlgn="base" hangingPunct="0">
              <a:spcBef>
                <a:spcPct val="0"/>
              </a:spcBef>
              <a:spcAft>
                <a:spcPct val="0"/>
              </a:spcAft>
            </a:pPr>
            <a:r>
              <a:rPr lang="en-US" altLang="en-US" sz="3200">
                <a:solidFill>
                  <a:schemeClr val="tx1"/>
                </a:solidFill>
                <a:latin typeface="Times New Roman" panose="02020603050405020304" pitchFamily="18" charset="0"/>
                <a:cs typeface="Times New Roman" panose="02020603050405020304" pitchFamily="18" charset="0"/>
              </a:rPr>
              <a:t>Dàn hang ngang (theo cách viết chữ hán, chữ nhất là một nét ngang)</a:t>
            </a:r>
          </a:p>
        </p:txBody>
      </p:sp>
    </p:spTree>
    <p:extLst>
      <p:ext uri="{BB962C8B-B14F-4D97-AF65-F5344CB8AC3E}">
        <p14:creationId xmlns:p14="http://schemas.microsoft.com/office/powerpoint/2010/main" val="399295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98720" y="290838"/>
            <a:ext cx="4341833" cy="928362"/>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a:solidFill>
                  <a:schemeClr val="tx1"/>
                </a:solidFill>
                <a:latin typeface="Algerian" panose="04020705040A02060702" pitchFamily="82" charset="0"/>
              </a:rPr>
              <a:t>NHÓM Tác </a:t>
            </a:r>
            <a:r>
              <a:rPr lang="en-US" sz="4000" dirty="0" err="1">
                <a:solidFill>
                  <a:schemeClr val="tx1"/>
                </a:solidFill>
                <a:latin typeface="Algerian" panose="04020705040A02060702" pitchFamily="82" charset="0"/>
              </a:rPr>
              <a:t>giẢ</a:t>
            </a:r>
            <a:endParaRPr lang="en-US" altLang="zh-CN" sz="4000" dirty="0">
              <a:solidFill>
                <a:schemeClr val="tx1">
                  <a:lumMod val="85000"/>
                  <a:lumOff val="15000"/>
                </a:schemeClr>
              </a:solidFill>
              <a:effectLst>
                <a:outerShdw blurRad="63500" sx="102000" sy="102000" algn="ctr" rotWithShape="0">
                  <a:srgbClr val="FFCCCC">
                    <a:alpha val="40000"/>
                  </a:srgbClr>
                </a:outerShdw>
              </a:effectLst>
              <a:latin typeface="Algerian" panose="04020705040A02060702" pitchFamily="82" charset="0"/>
              <a:ea typeface="SimSun" panose="02010600030101010101" pitchFamily="2" charset="-122"/>
            </a:endParaRPr>
          </a:p>
        </p:txBody>
      </p:sp>
      <p:sp>
        <p:nvSpPr>
          <p:cNvPr id="6" name="Rectangle 5"/>
          <p:cNvSpPr/>
          <p:nvPr/>
        </p:nvSpPr>
        <p:spPr>
          <a:xfrm>
            <a:off x="1066800" y="1724676"/>
            <a:ext cx="10134600" cy="1077218"/>
          </a:xfrm>
          <a:prstGeom prst="rect">
            <a:avLst/>
          </a:prstGeom>
          <a:solidFill>
            <a:schemeClr val="bg1">
              <a:lumMod val="85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ct val="50000"/>
              </a:spcBef>
            </a:pPr>
            <a:r>
              <a:rPr lang="en-US" altLang="en-US" sz="3200" dirty="0" err="1">
                <a:latin typeface="Times New Roman" panose="02020603050405020304" pitchFamily="18" charset="0"/>
                <a:cs typeface="Times New Roman" panose="02020603050405020304" pitchFamily="18" charset="0"/>
              </a:rPr>
              <a:t>Ngô</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văn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nhóm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dòng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họ</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Ngô</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Thì</a:t>
            </a:r>
            <a:r>
              <a:rPr lang="en-US" altLang="en-US" sz="3200" dirty="0">
                <a:latin typeface="Times New Roman" panose="02020603050405020304" pitchFamily="18" charset="0"/>
                <a:cs typeface="Times New Roman" panose="02020603050405020304" pitchFamily="18" charset="0"/>
              </a:rPr>
              <a:t>, ở </a:t>
            </a:r>
            <a:r>
              <a:rPr lang="en-US" altLang="en-US" sz="3200" dirty="0" err="1">
                <a:latin typeface="Times New Roman" panose="02020603050405020304" pitchFamily="18" charset="0"/>
                <a:cs typeface="Times New Roman" panose="02020603050405020304" pitchFamily="18" charset="0"/>
              </a:rPr>
              <a:t>làng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Thanh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Oai</a:t>
            </a:r>
            <a:r>
              <a:rPr lang="en-US" altLang="en-US" sz="3200" dirty="0">
                <a:latin typeface="Times New Roman" panose="02020603050405020304" pitchFamily="18" charset="0"/>
                <a:cs typeface="Times New Roman" panose="02020603050405020304" pitchFamily="18" charset="0"/>
              </a:rPr>
              <a:t> (nay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huyện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Thanh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Oai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Tây</a:t>
            </a:r>
            <a:r>
              <a:rPr lang="en-US" altLang="en-US" sz="3200" dirty="0">
                <a:latin typeface="Times New Roman" panose="02020603050405020304" pitchFamily="18" charset="0"/>
                <a:cs typeface="Times New Roman" panose="02020603050405020304" pitchFamily="18" charset="0"/>
              </a:rPr>
              <a:t>).</a:t>
            </a:r>
          </a:p>
        </p:txBody>
      </p:sp>
      <p:sp>
        <p:nvSpPr>
          <p:cNvPr id="7" name="Rectangle 6"/>
          <p:cNvSpPr/>
          <p:nvPr/>
        </p:nvSpPr>
        <p:spPr>
          <a:xfrm>
            <a:off x="1076632" y="3304953"/>
            <a:ext cx="10134600" cy="2554545"/>
          </a:xfrm>
          <a:prstGeom prst="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ct val="50000"/>
              </a:spcBef>
            </a:pPr>
            <a:r>
              <a:rPr lang="en-US" altLang="en-US" sz="3200">
                <a:latin typeface="Times New Roman" panose="02020603050405020304" pitchFamily="18" charset="0"/>
                <a:cs typeface="Times New Roman" panose="02020603050405020304" pitchFamily="18" charset="0"/>
              </a:rPr>
              <a:t>Đây là </a:t>
            </a:r>
            <a:r>
              <a:rPr lang="en-US" altLang="en-US" sz="3200" b="1" u="sng">
                <a:latin typeface="Times New Roman" panose="02020603050405020304" pitchFamily="18" charset="0"/>
                <a:cs typeface="Times New Roman" panose="02020603050405020304" pitchFamily="18" charset="0"/>
              </a:rPr>
              <a:t>dòng họ lớn có truyền thống nghiên cứu và sáng tác văn chương</a:t>
            </a:r>
            <a:r>
              <a:rPr lang="en-US" altLang="en-US" sz="3200">
                <a:latin typeface="Times New Roman" panose="02020603050405020304" pitchFamily="18" charset="0"/>
                <a:cs typeface="Times New Roman" panose="02020603050405020304" pitchFamily="18" charset="0"/>
              </a:rPr>
              <a:t> với những tên tuổi tiêu biểu như: Ngô Thì Chí (1753-1788), Ngô Thì Nhậm(1746-1803) Ngô Thì Du (1772-1840), Ngô Thì Ức(1709-1736), Ngô Thì Hương(1774-1821)....</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3762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442459" y="307902"/>
            <a:ext cx="3307081" cy="928362"/>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a:solidFill>
                  <a:schemeClr val="tx1"/>
                </a:solidFill>
                <a:latin typeface="Algerian" panose="04020705040A02060702" pitchFamily="82" charset="0"/>
              </a:rPr>
              <a:t> Tác </a:t>
            </a:r>
            <a:r>
              <a:rPr lang="en-US" sz="4000" dirty="0">
                <a:solidFill>
                  <a:schemeClr val="tx1"/>
                </a:solidFill>
                <a:latin typeface="Algerian" panose="04020705040A02060702" pitchFamily="82" charset="0"/>
              </a:rPr>
              <a:t>PHẨM</a:t>
            </a:r>
            <a:endParaRPr lang="en-US" altLang="zh-CN" sz="4000" dirty="0">
              <a:solidFill>
                <a:schemeClr val="tx1">
                  <a:lumMod val="85000"/>
                  <a:lumOff val="15000"/>
                </a:schemeClr>
              </a:solidFill>
              <a:effectLst>
                <a:outerShdw blurRad="63500" sx="102000" sy="102000" algn="ctr" rotWithShape="0">
                  <a:srgbClr val="FFCCCC">
                    <a:alpha val="40000"/>
                  </a:srgbClr>
                </a:outerShdw>
              </a:effectLst>
              <a:latin typeface="Algerian" panose="04020705040A02060702" pitchFamily="82" charset="0"/>
              <a:ea typeface="SimSun" panose="02010600030101010101" pitchFamily="2" charset="-122"/>
            </a:endParaRPr>
          </a:p>
        </p:txBody>
      </p:sp>
      <p:pic>
        <p:nvPicPr>
          <p:cNvPr id="6" name="Picture 5">
            <a:extLst>
              <a:ext uri="{FF2B5EF4-FFF2-40B4-BE49-F238E27FC236}">
                <a16:creationId xmlns:a16="http://schemas.microsoft.com/office/drawing/2014/main" id="{07D2FCC5-0B08-402E-A807-95F17375F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791" y="1943179"/>
            <a:ext cx="3296478" cy="36718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F0C6C765-59D6-4194-BF1A-E4F6BDE88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1784" y="1971664"/>
            <a:ext cx="3296478" cy="3614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10198" y="2392740"/>
            <a:ext cx="5563311"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3200" b="1">
                <a:latin typeface="Times New Roman" panose="02020603050405020304" pitchFamily="18" charset="0"/>
                <a:cs typeface="Times New Roman" panose="02020603050405020304" pitchFamily="18" charset="0"/>
              </a:rPr>
              <a:t>Hoàng Lê Nhất Thống Chí là cuốn </a:t>
            </a:r>
            <a:r>
              <a:rPr lang="en-US" sz="3200" b="1">
                <a:solidFill>
                  <a:srgbClr val="FF0000"/>
                </a:solidFill>
                <a:latin typeface="Times New Roman" panose="02020603050405020304" pitchFamily="18" charset="0"/>
                <a:cs typeface="Times New Roman" panose="02020603050405020304" pitchFamily="18" charset="0"/>
              </a:rPr>
              <a:t>tiểu thuyết lịch sử, viết bằng chữ Hán theo lối chương hồi,</a:t>
            </a:r>
            <a:r>
              <a:rPr lang="en-US" sz="3200" b="1">
                <a:latin typeface="Times New Roman" panose="02020603050405020304" pitchFamily="18" charset="0"/>
                <a:cs typeface="Times New Roman" panose="02020603050405020304" pitchFamily="18" charset="0"/>
              </a:rPr>
              <a:t> </a:t>
            </a:r>
            <a:r>
              <a:rPr lang="en-US" sz="3200" b="1">
                <a:solidFill>
                  <a:schemeClr val="tx1"/>
                </a:solidFill>
                <a:latin typeface="Times New Roman" panose="02020603050405020304" pitchFamily="18" charset="0"/>
                <a:cs typeface="Times New Roman" panose="02020603050405020304" pitchFamily="18" charset="0"/>
              </a:rPr>
              <a:t>gồm 17 hồi</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493236" y="2545140"/>
            <a:ext cx="1666431"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3200" b="1" i="1">
                <a:latin typeface="Times New Roman" panose="02020603050405020304" pitchFamily="18" charset="0"/>
                <a:cs typeface="Times New Roman" panose="02020603050405020304" pitchFamily="18" charset="0"/>
              </a:rPr>
              <a:t>HOÀNG LÊ  NHẤT THỐNG CHÍ</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59107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6" presetClass="exit" presetSubtype="21" fill="hold" nodeType="withEffect">
                                  <p:stCondLst>
                                    <p:cond delay="0"/>
                                  </p:stCondLst>
                                  <p:childTnLst>
                                    <p:animEffect transition="out" filter="barn(inVertic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1652" y="521294"/>
            <a:ext cx="3358498" cy="5523809"/>
          </a:xfrm>
          <a:prstGeom prst="rect">
            <a:avLst/>
          </a:prstGeom>
        </p:spPr>
      </p:pic>
      <p:sp>
        <p:nvSpPr>
          <p:cNvPr id="5" name="Rounded Rectangle 4"/>
          <p:cNvSpPr/>
          <p:nvPr/>
        </p:nvSpPr>
        <p:spPr>
          <a:xfrm>
            <a:off x="3922519" y="1034041"/>
            <a:ext cx="7887767" cy="50591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D</a:t>
            </a:r>
            <a:r>
              <a:rPr lang="vi-VN" sz="3200">
                <a:latin typeface="Times New Roman" panose="02020603050405020304" pitchFamily="18" charset="0"/>
                <a:cs typeface="Times New Roman" panose="02020603050405020304" pitchFamily="18" charset="0"/>
              </a:rPr>
              <a:t>ựa vào việc ghi chép lại những </a:t>
            </a:r>
            <a:r>
              <a:rPr lang="vi-VN" sz="3200" u="sng">
                <a:solidFill>
                  <a:srgbClr val="FF0000"/>
                </a:solidFill>
                <a:latin typeface="Times New Roman" panose="02020603050405020304" pitchFamily="18" charset="0"/>
                <a:cs typeface="Times New Roman" panose="02020603050405020304" pitchFamily="18" charset="0"/>
              </a:rPr>
              <a:t>sự kiện lịch sử</a:t>
            </a:r>
            <a:r>
              <a:rPr lang="en-US" sz="3200" u="sng">
                <a:solidFill>
                  <a:srgbClr val="FF0000"/>
                </a:solidFill>
                <a:latin typeface="Times New Roman" panose="02020603050405020304" pitchFamily="18" charset="0"/>
                <a:cs typeface="Times New Roman" panose="02020603050405020304" pitchFamily="18" charset="0"/>
              </a:rPr>
              <a:t>-</a:t>
            </a:r>
            <a:r>
              <a:rPr lang="vi-VN" sz="3200" u="sng">
                <a:solidFill>
                  <a:srgbClr val="FF0000"/>
                </a:solidFill>
                <a:latin typeface="Times New Roman" panose="02020603050405020304" pitchFamily="18" charset="0"/>
                <a:cs typeface="Times New Roman" panose="02020603050405020304" pitchFamily="18" charset="0"/>
              </a:rPr>
              <a:t> xã hội có thực, nhân vật thực</a:t>
            </a:r>
            <a:r>
              <a:rPr lang="vi-VN" sz="3200">
                <a:latin typeface="Times New Roman" panose="02020603050405020304" pitchFamily="18" charset="0"/>
                <a:cs typeface="Times New Roman" panose="02020603050405020304" pitchFamily="18" charset="0"/>
              </a:rPr>
              <a:t>, địa điểm thực, tác phẩm đã phản ánh những biến động của lịch sử nước nhà từ cuối thế kỷ </a:t>
            </a:r>
            <a:r>
              <a:rPr lang="en-US" sz="3200">
                <a:latin typeface="Times New Roman" panose="02020603050405020304" pitchFamily="18" charset="0"/>
                <a:cs typeface="Times New Roman" panose="02020603050405020304" pitchFamily="18" charset="0"/>
              </a:rPr>
              <a:t>XVIII</a:t>
            </a:r>
            <a:r>
              <a:rPr lang="vi-VN" sz="3200">
                <a:latin typeface="Times New Roman" panose="02020603050405020304" pitchFamily="18" charset="0"/>
                <a:cs typeface="Times New Roman" panose="02020603050405020304" pitchFamily="18" charset="0"/>
              </a:rPr>
              <a:t> đến những năm đầu thế kỷ </a:t>
            </a:r>
            <a:r>
              <a:rPr lang="en-US" sz="3200">
                <a:latin typeface="Times New Roman" panose="02020603050405020304" pitchFamily="18" charset="0"/>
                <a:cs typeface="Times New Roman" panose="02020603050405020304" pitchFamily="18" charset="0"/>
              </a:rPr>
              <a:t>XIX</a:t>
            </a:r>
            <a:r>
              <a:rPr lang="vi-VN" sz="3200">
                <a:latin typeface="Times New Roman" panose="02020603050405020304" pitchFamily="18" charset="0"/>
                <a:cs typeface="Times New Roman" panose="02020603050405020304" pitchFamily="18" charset="0"/>
              </a:rPr>
              <a:t>, trong đó tập trung </a:t>
            </a:r>
            <a:r>
              <a:rPr lang="en-US" sz="3200" u="sng">
                <a:solidFill>
                  <a:srgbClr val="FF0000"/>
                </a:solidFill>
                <a:latin typeface="Times New Roman" panose="02020603050405020304" pitchFamily="18" charset="0"/>
                <a:cs typeface="Times New Roman" panose="02020603050405020304" pitchFamily="18" charset="0"/>
              </a:rPr>
              <a:t>phơi bày </a:t>
            </a:r>
            <a:r>
              <a:rPr lang="vi-VN" sz="3200" u="sng">
                <a:solidFill>
                  <a:srgbClr val="FF0000"/>
                </a:solidFill>
                <a:latin typeface="Times New Roman" panose="02020603050405020304" pitchFamily="18" charset="0"/>
                <a:cs typeface="Times New Roman" panose="02020603050405020304" pitchFamily="18" charset="0"/>
              </a:rPr>
              <a:t>sự thối nát dẫn đến sụp đổ tất yếu của tập đoàn phong kiến </a:t>
            </a:r>
            <a:r>
              <a:rPr lang="en-US" sz="3200" u="sng">
                <a:solidFill>
                  <a:srgbClr val="FF0000"/>
                </a:solidFill>
                <a:latin typeface="Times New Roman" panose="02020603050405020304" pitchFamily="18" charset="0"/>
                <a:cs typeface="Times New Roman" panose="02020603050405020304" pitchFamily="18" charset="0"/>
              </a:rPr>
              <a:t>L</a:t>
            </a:r>
            <a:r>
              <a:rPr lang="vi-VN" sz="3200" u="sng">
                <a:solidFill>
                  <a:srgbClr val="FF0000"/>
                </a:solidFill>
                <a:latin typeface="Times New Roman" panose="02020603050405020304" pitchFamily="18" charset="0"/>
                <a:cs typeface="Times New Roman" panose="02020603050405020304" pitchFamily="18" charset="0"/>
              </a:rPr>
              <a:t>ê</a:t>
            </a:r>
            <a:r>
              <a:rPr lang="en-US" sz="3200" u="sng">
                <a:solidFill>
                  <a:srgbClr val="FF0000"/>
                </a:solidFill>
                <a:latin typeface="Times New Roman" panose="02020603050405020304" pitchFamily="18" charset="0"/>
                <a:cs typeface="Times New Roman" panose="02020603050405020304" pitchFamily="18" charset="0"/>
              </a:rPr>
              <a:t>-</a:t>
            </a:r>
            <a:r>
              <a:rPr lang="vi-VN" sz="3200" u="sng">
                <a:solidFill>
                  <a:srgbClr val="FF0000"/>
                </a:solidFill>
                <a:latin typeface="Times New Roman" panose="02020603050405020304" pitchFamily="18" charset="0"/>
                <a:cs typeface="Times New Roman" panose="02020603050405020304" pitchFamily="18" charset="0"/>
              </a:rPr>
              <a:t> Trịnh,</a:t>
            </a:r>
            <a:r>
              <a:rPr lang="vi-VN" sz="3200">
                <a:latin typeface="Times New Roman" panose="02020603050405020304" pitchFamily="18" charset="0"/>
                <a:cs typeface="Times New Roman" panose="02020603050405020304" pitchFamily="18" charset="0"/>
              </a:rPr>
              <a:t> đồng thời c</a:t>
            </a:r>
            <a:r>
              <a:rPr lang="en-US" sz="3200" u="sng">
                <a:solidFill>
                  <a:srgbClr val="FF0000"/>
                </a:solidFill>
                <a:latin typeface="Times New Roman" panose="02020603050405020304" pitchFamily="18" charset="0"/>
                <a:cs typeface="Times New Roman" panose="02020603050405020304" pitchFamily="18" charset="0"/>
              </a:rPr>
              <a:t>a</a:t>
            </a:r>
            <a:r>
              <a:rPr lang="vi-VN" sz="3200" u="sng">
                <a:solidFill>
                  <a:srgbClr val="FF0000"/>
                </a:solidFill>
                <a:latin typeface="Times New Roman" panose="02020603050405020304" pitchFamily="18" charset="0"/>
                <a:cs typeface="Times New Roman" panose="02020603050405020304" pitchFamily="18" charset="0"/>
              </a:rPr>
              <a:t> ngợi cuộc khởi nghĩa Tây Sơn do người anh hùng áo vải Nguyễn Huệ lãnh đạo</a:t>
            </a:r>
            <a:r>
              <a:rPr lang="en-US" sz="3200" u="sng">
                <a:solidFill>
                  <a:srgbClr val="FF0000"/>
                </a:solidFill>
                <a:latin typeface="Times New Roman" panose="02020603050405020304" pitchFamily="18" charset="0"/>
                <a:cs typeface="Times New Roman" panose="02020603050405020304" pitchFamily="18" charset="0"/>
              </a:rPr>
              <a:t>.</a:t>
            </a:r>
          </a:p>
        </p:txBody>
      </p:sp>
      <p:sp>
        <p:nvSpPr>
          <p:cNvPr id="6" name="Oval 5"/>
          <p:cNvSpPr/>
          <p:nvPr/>
        </p:nvSpPr>
        <p:spPr>
          <a:xfrm>
            <a:off x="6251248" y="264920"/>
            <a:ext cx="3230310" cy="76912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latin typeface="Times New Roman" panose="02020603050405020304" pitchFamily="18" charset="0"/>
                <a:cs typeface="Times New Roman" panose="02020603050405020304" pitchFamily="18" charset="0"/>
              </a:rPr>
              <a:t>Nội dung</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52113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05286" y="1034041"/>
            <a:ext cx="6905000" cy="50591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defTabSz="914400" eaLnBrk="0" fontAlgn="base" hangingPunct="0">
              <a:spcBef>
                <a:spcPct val="0"/>
              </a:spcBef>
              <a:spcAft>
                <a:spcPct val="0"/>
              </a:spcAft>
            </a:pPr>
            <a:r>
              <a:rPr lang="en-US" altLang="en-US" sz="3200" dirty="0" err="1">
                <a:solidFill>
                  <a:schemeClr val="tx1"/>
                </a:solidFill>
                <a:latin typeface="Times New Roman" panose="02020603050405020304" pitchFamily="18" charset="0"/>
                <a:cs typeface="Times New Roman" panose="02020603050405020304" pitchFamily="18" charset="0"/>
              </a:rPr>
              <a:t>Đoạn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trích</a:t>
            </a:r>
            <a:r>
              <a:rPr lang="en-US" altLang="en-US" sz="3200" dirty="0">
                <a:solidFill>
                  <a:schemeClr val="tx1"/>
                </a:solidFill>
                <a:latin typeface="Times New Roman" panose="02020603050405020304" pitchFamily="18" charset="0"/>
                <a:cs typeface="Times New Roman" panose="02020603050405020304" pitchFamily="18" charset="0"/>
              </a:rPr>
              <a:t> “Quang Trung </a:t>
            </a:r>
            <a:r>
              <a:rPr lang="en-US" altLang="en-US" sz="3200" dirty="0" err="1">
                <a:solidFill>
                  <a:schemeClr val="tx1"/>
                </a:solidFill>
                <a:latin typeface="Times New Roman" panose="02020603050405020304" pitchFamily="18" charset="0"/>
                <a:cs typeface="Times New Roman" panose="02020603050405020304" pitchFamily="18" charset="0"/>
              </a:rPr>
              <a:t>đại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phá</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quân</a:t>
            </a:r>
            <a:r>
              <a:rPr lang="en-US" altLang="en-US" sz="3200" dirty="0">
                <a:solidFill>
                  <a:schemeClr val="tx1"/>
                </a:solidFill>
                <a:latin typeface="Times New Roman" panose="02020603050405020304" pitchFamily="18" charset="0"/>
                <a:cs typeface="Times New Roman" panose="02020603050405020304" pitchFamily="18" charset="0"/>
              </a:rPr>
              <a:t> Thanh” </a:t>
            </a:r>
            <a:r>
              <a:rPr lang="en-US" altLang="en-US" sz="3200" dirty="0" err="1">
                <a:solidFill>
                  <a:schemeClr val="tx1"/>
                </a:solidFill>
                <a:latin typeface="Times New Roman" panose="02020603050405020304" pitchFamily="18" charset="0"/>
                <a:cs typeface="Times New Roman" panose="02020603050405020304" pitchFamily="18" charset="0"/>
              </a:rPr>
              <a:t>thuộc</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hồi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thứ</a:t>
            </a:r>
            <a:r>
              <a:rPr lang="en-US" altLang="en-US" sz="3200" dirty="0">
                <a:solidFill>
                  <a:schemeClr val="tx1"/>
                </a:solidFill>
                <a:latin typeface="Times New Roman" panose="02020603050405020304" pitchFamily="18" charset="0"/>
                <a:cs typeface="Times New Roman" panose="02020603050405020304" pitchFamily="18" charset="0"/>
              </a:rPr>
              <a:t> 14 </a:t>
            </a:r>
            <a:r>
              <a:rPr lang="en-US" altLang="en-US" sz="3200" dirty="0" err="1">
                <a:solidFill>
                  <a:schemeClr val="tx1"/>
                </a:solidFill>
                <a:latin typeface="Times New Roman" panose="02020603050405020304" pitchFamily="18" charset="0"/>
                <a:cs typeface="Times New Roman" panose="02020603050405020304" pitchFamily="18" charset="0"/>
              </a:rPr>
              <a:t>của</a:t>
            </a:r>
            <a:r>
              <a:rPr lang="en-US" altLang="en-US" sz="3200" dirty="0">
                <a:solidFill>
                  <a:schemeClr val="tx1"/>
                </a:solidFill>
                <a:latin typeface="Times New Roman" panose="02020603050405020304" pitchFamily="18" charset="0"/>
                <a:cs typeface="Times New Roman" panose="02020603050405020304" pitchFamily="18" charset="0"/>
              </a:rPr>
              <a:t> Hoàng Lê </a:t>
            </a:r>
            <a:r>
              <a:rPr lang="en-US" altLang="en-US" sz="3200" dirty="0" err="1">
                <a:solidFill>
                  <a:schemeClr val="tx1"/>
                </a:solidFill>
                <a:latin typeface="Times New Roman" panose="02020603050405020304" pitchFamily="18" charset="0"/>
                <a:cs typeface="Times New Roman" panose="02020603050405020304" pitchFamily="18" charset="0"/>
              </a:rPr>
              <a:t>nhất</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thống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chí</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nói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về</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sự</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việc</a:t>
            </a:r>
            <a:r>
              <a:rPr lang="en-US" altLang="en-US" sz="3200" dirty="0">
                <a:solidFill>
                  <a:schemeClr val="tx1"/>
                </a:solidFill>
                <a:latin typeface="Times New Roman" panose="02020603050405020304" pitchFamily="18" charset="0"/>
                <a:cs typeface="Times New Roman" panose="02020603050405020304" pitchFamily="18" charset="0"/>
              </a:rPr>
              <a:t> Quang Trung </a:t>
            </a:r>
            <a:r>
              <a:rPr lang="en-US" altLang="en-US" sz="3200" dirty="0" err="1">
                <a:solidFill>
                  <a:schemeClr val="tx1"/>
                </a:solidFill>
                <a:latin typeface="Times New Roman" panose="02020603050405020304" pitchFamily="18" charset="0"/>
                <a:cs typeface="Times New Roman" panose="02020603050405020304" pitchFamily="18" charset="0"/>
              </a:rPr>
              <a:t>dẫn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đại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binh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ra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Bắc</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đánh</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đuổi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quân</a:t>
            </a:r>
            <a:r>
              <a:rPr lang="en-US" altLang="en-US" sz="3200" dirty="0">
                <a:solidFill>
                  <a:schemeClr val="tx1"/>
                </a:solidFill>
                <a:latin typeface="Times New Roman" panose="02020603050405020304" pitchFamily="18" charset="0"/>
                <a:cs typeface="Times New Roman" panose="02020603050405020304" pitchFamily="18" charset="0"/>
              </a:rPr>
              <a:t> Thanh</a:t>
            </a:r>
            <a:r>
              <a:rPr lang="vi-VN" altLang="en-US" sz="3200">
                <a:solidFill>
                  <a:schemeClr val="tx1"/>
                </a:solidFill>
                <a:latin typeface="Times New Roman" panose="02020603050405020304" pitchFamily="18" charset="0"/>
                <a:cs typeface="Times New Roman" panose="02020603050405020304" pitchFamily="18" charset="0"/>
              </a:rPr>
              <a:t> vào</a:t>
            </a:r>
            <a:r>
              <a:rPr lang="en-US" altLang="en-US" sz="320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được</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cuối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năm</a:t>
            </a:r>
            <a:r>
              <a:rPr lang="en-US" altLang="en-US" sz="3200" dirty="0">
                <a:solidFill>
                  <a:schemeClr val="tx1"/>
                </a:solidFill>
                <a:latin typeface="Times New Roman" panose="02020603050405020304" pitchFamily="18" charset="0"/>
                <a:cs typeface="Times New Roman" panose="02020603050405020304" pitchFamily="18" charset="0"/>
              </a:rPr>
              <a:t> 1788 </a:t>
            </a:r>
            <a:r>
              <a:rPr lang="en-US" altLang="en-US" sz="3200" dirty="0" err="1">
                <a:solidFill>
                  <a:schemeClr val="tx1"/>
                </a:solidFill>
                <a:latin typeface="Times New Roman" panose="02020603050405020304" pitchFamily="18" charset="0"/>
                <a:cs typeface="Times New Roman" panose="02020603050405020304" pitchFamily="18" charset="0"/>
              </a:rPr>
              <a:t>đầu</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năm</a:t>
            </a:r>
            <a:r>
              <a:rPr lang="en-US" altLang="en-US" sz="3200" dirty="0">
                <a:solidFill>
                  <a:schemeClr val="tx1"/>
                </a:solidFill>
                <a:latin typeface="Times New Roman" panose="02020603050405020304" pitchFamily="18" charset="0"/>
                <a:cs typeface="Times New Roman" panose="02020603050405020304" pitchFamily="18" charset="0"/>
              </a:rPr>
              <a:t> 1789.</a:t>
            </a:r>
          </a:p>
          <a:p>
            <a:pPr lvl="0" defTabSz="914400" eaLnBrk="0" fontAlgn="base" hangingPunct="0">
              <a:spcBef>
                <a:spcPct val="0"/>
              </a:spcBef>
              <a:spcAft>
                <a:spcPct val="0"/>
              </a:spcAft>
            </a:pPr>
            <a:r>
              <a:rPr lang="en-US" altLang="en-US" sz="3200" dirty="0">
                <a:solidFill>
                  <a:schemeClr val="tx1"/>
                </a:solidFill>
                <a:latin typeface="Times New Roman" panose="02020603050405020304" pitchFamily="18" charset="0"/>
                <a:cs typeface="Times New Roman" panose="02020603050405020304" pitchFamily="18" charset="0"/>
              </a:rPr>
              <a:t> </a:t>
            </a:r>
          </a:p>
        </p:txBody>
      </p:sp>
      <p:pic>
        <p:nvPicPr>
          <p:cNvPr id="7" name="Picture 5">
            <a:extLst>
              <a:ext uri="{FF2B5EF4-FFF2-40B4-BE49-F238E27FC236}">
                <a16:creationId xmlns:a16="http://schemas.microsoft.com/office/drawing/2014/main" id="{71A6AE59-BFF7-4CF2-8DCE-BEC1521EC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66" y="363852"/>
            <a:ext cx="4346961" cy="563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0" y="0"/>
            <a:ext cx="139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4436" tIns="50784" rIns="44436" bIns="38088"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0" y="0"/>
            <a:ext cx="12192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AutoShape 4" descr="blob:file:///8ef71376-9564-49b0-86be-138a6edd613d"/>
          <p:cNvSpPr>
            <a:spLocks noChangeAspect="1" noChangeArrowheads="1"/>
          </p:cNvSpPr>
          <p:nvPr/>
        </p:nvSpPr>
        <p:spPr bwMode="auto">
          <a:xfrm>
            <a:off x="63500"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766033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544320" y="81280"/>
            <a:ext cx="8097520" cy="102338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BỐ CỤC</a:t>
            </a:r>
          </a:p>
        </p:txBody>
      </p:sp>
      <p:sp>
        <p:nvSpPr>
          <p:cNvPr id="4" name="Rounded Rectangle 3"/>
          <p:cNvSpPr/>
          <p:nvPr/>
        </p:nvSpPr>
        <p:spPr>
          <a:xfrm>
            <a:off x="490451" y="1878675"/>
            <a:ext cx="2527069" cy="453874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Phần 1: </a:t>
            </a:r>
            <a:r>
              <a:rPr lang="en-US" sz="2800">
                <a:latin typeface="Times New Roman" panose="02020603050405020304" pitchFamily="18" charset="0"/>
                <a:cs typeface="Times New Roman" panose="02020603050405020304" pitchFamily="18" charset="0"/>
              </a:rPr>
              <a:t>từ đầu đến  “hôm ấy nhằm vào ngày 25 tháng Chạp năm Mậu Thân-&gt; Quân Thanh xâm lược  nước ta.</a:t>
            </a:r>
          </a:p>
        </p:txBody>
      </p:sp>
      <p:sp>
        <p:nvSpPr>
          <p:cNvPr id="5" name="Rounded Rectangle 4"/>
          <p:cNvSpPr/>
          <p:nvPr/>
        </p:nvSpPr>
        <p:spPr>
          <a:xfrm>
            <a:off x="3167149" y="1961804"/>
            <a:ext cx="2676698" cy="45553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Phần 2:</a:t>
            </a:r>
            <a:r>
              <a:rPr lang="en-US" sz="2800">
                <a:latin typeface="Times New Roman" panose="02020603050405020304" pitchFamily="18" charset="0"/>
                <a:cs typeface="Times New Roman" panose="02020603050405020304" pitchFamily="18" charset="0"/>
              </a:rPr>
              <a:t> tiếp theo đến “...gióng  trống lên đường ra Bắc”: Vua Quang Trung tổ chức cuộc hành binh  thần tốc ra Bắc đánh giặc.</a:t>
            </a:r>
          </a:p>
        </p:txBody>
      </p:sp>
      <p:sp>
        <p:nvSpPr>
          <p:cNvPr id="6" name="Rounded Rectangle 5"/>
          <p:cNvSpPr/>
          <p:nvPr/>
        </p:nvSpPr>
        <p:spPr>
          <a:xfrm>
            <a:off x="5918663" y="1961804"/>
            <a:ext cx="2543694" cy="43558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Phần 3:</a:t>
            </a:r>
            <a:r>
              <a:rPr lang="en-US" sz="2800">
                <a:latin typeface="Times New Roman" panose="02020603050405020304" pitchFamily="18" charset="0"/>
                <a:cs typeface="Times New Roman" panose="02020603050405020304" pitchFamily="18" charset="0"/>
              </a:rPr>
              <a:t> tiếp theo đến  “...rồi kéo vào thành”: Quang Trung đại phá quân Thanh</a:t>
            </a:r>
          </a:p>
        </p:txBody>
      </p:sp>
      <p:sp>
        <p:nvSpPr>
          <p:cNvPr id="7" name="Rounded Rectangle 6"/>
          <p:cNvSpPr/>
          <p:nvPr/>
        </p:nvSpPr>
        <p:spPr>
          <a:xfrm>
            <a:off x="8697885" y="1878675"/>
            <a:ext cx="2543694" cy="43641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Phần 4:</a:t>
            </a:r>
            <a:r>
              <a:rPr lang="en-US" sz="2800">
                <a:latin typeface="Times New Roman" panose="02020603050405020304" pitchFamily="18" charset="0"/>
                <a:cs typeface="Times New Roman" panose="02020603050405020304" pitchFamily="18" charset="0"/>
              </a:rPr>
              <a:t> Còn lại: Tình cảnh thảm bại của quân Thanh</a:t>
            </a:r>
          </a:p>
          <a:p>
            <a:r>
              <a:rPr lang="en-US" sz="2800">
                <a:latin typeface="Times New Roman" panose="02020603050405020304" pitchFamily="18" charset="0"/>
                <a:cs typeface="Times New Roman" panose="02020603050405020304" pitchFamily="18" charset="0"/>
              </a:rPr>
              <a:t>và vua tôi Lê Chiêu Thống.</a:t>
            </a:r>
          </a:p>
        </p:txBody>
      </p:sp>
    </p:spTree>
    <p:extLst>
      <p:ext uri="{BB962C8B-B14F-4D97-AF65-F5344CB8AC3E}">
        <p14:creationId xmlns:p14="http://schemas.microsoft.com/office/powerpoint/2010/main" val="758658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Đọc – hiểu v</a:t>
            </a:r>
            <a:r>
              <a:rPr lang="vi-VN" sz="2400" b="1">
                <a:solidFill>
                  <a:schemeClr val="tx1"/>
                </a:solidFill>
                <a:latin typeface="Times New Roman" panose="02020603050405020304" pitchFamily="18" charset="0"/>
                <a:cs typeface="Times New Roman" panose="02020603050405020304" pitchFamily="18" charset="0"/>
              </a:rPr>
              <a:t>ăn bản (</a:t>
            </a:r>
            <a:r>
              <a:rPr lang="en-US" sz="2400" b="1">
                <a:solidFill>
                  <a:schemeClr val="tx1"/>
                </a:solidFill>
                <a:latin typeface="Times New Roman" panose="02020603050405020304" pitchFamily="18" charset="0"/>
                <a:cs typeface="Times New Roman" panose="02020603050405020304" pitchFamily="18" charset="0"/>
              </a:rPr>
              <a:t>2</a:t>
            </a:r>
            <a:r>
              <a:rPr lang="vi-VN" sz="2400" b="1">
                <a:solidFill>
                  <a:schemeClr val="tx1"/>
                </a:solidFill>
                <a:latin typeface="Times New Roman" panose="02020603050405020304" pitchFamily="18" charset="0"/>
                <a:cs typeface="Times New Roman" panose="02020603050405020304" pitchFamily="18" charset="0"/>
              </a:rPr>
              <a:t>)</a:t>
            </a:r>
            <a:br>
              <a:rPr lang="en-US" sz="2400" b="1">
                <a:solidFill>
                  <a:schemeClr val="tx1"/>
                </a:solidFill>
                <a:latin typeface="Times New Roman" panose="02020603050405020304" pitchFamily="18" charset="0"/>
                <a:cs typeface="Times New Roman" panose="02020603050405020304" pitchFamily="18" charset="0"/>
              </a:rPr>
            </a:br>
            <a:r>
              <a:rPr lang="en-US" sz="2400" b="1">
                <a:solidFill>
                  <a:schemeClr val="tx1"/>
                </a:solidFill>
                <a:latin typeface="Times New Roman" panose="02020603050405020304" pitchFamily="18" charset="0"/>
                <a:cs typeface="Times New Roman" panose="02020603050405020304" pitchFamily="18" charset="0"/>
              </a:rPr>
              <a:t> QUANG TRUNG ĐẠI PHÁ QUÂN THANH( TRÍCH HOÀNG LÊ NHẤT THỐNG CHÍ, NGÔ GIA VĂN PHÁI- PHẦN 1)</a:t>
            </a:r>
            <a:endParaRPr lang="en-US" sz="24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4196" y="1554479"/>
            <a:ext cx="5478088" cy="2589042"/>
          </a:xfrm>
          <a:prstGeom prst="rect">
            <a:avLst/>
          </a:prstGeom>
          <a:noFill/>
        </p:spPr>
        <p:txBody>
          <a:bodyPr wrap="square" rtlCol="0">
            <a:spAutoFit/>
          </a:bodyPr>
          <a:lstStyle/>
          <a:p>
            <a:pPr marL="571500" indent="-571500">
              <a:buAutoNum type="romanUcPeriod"/>
            </a:pPr>
            <a:r>
              <a:rPr lang="en-US" sz="3200" b="1">
                <a:latin typeface="Times New Roman" panose="02020603050405020304" pitchFamily="18" charset="0"/>
                <a:cs typeface="Times New Roman" panose="02020603050405020304" pitchFamily="18" charset="0"/>
              </a:rPr>
              <a:t>ĐỌC – TÌM HIỂU CHUNG</a:t>
            </a:r>
          </a:p>
          <a:p>
            <a:r>
              <a:rPr lang="en-US" sz="3200" b="1">
                <a:latin typeface="Times New Roman" panose="02020603050405020304" pitchFamily="18" charset="0"/>
                <a:cs typeface="Times New Roman" panose="02020603050405020304" pitchFamily="18" charset="0"/>
              </a:rPr>
              <a:t>II. KHÁM PHÁ VĂN BẢN</a:t>
            </a:r>
          </a:p>
          <a:p>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cảnh và cốt truyện</a:t>
            </a:r>
            <a:endParaRPr lang="en-US" sz="3200">
              <a:latin typeface="Calibri" panose="020F0502020204030204" pitchFamily="34" charset="0"/>
              <a:ea typeface="Calibri" panose="020F0502020204030204" pitchFamily="34"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6428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8256" y="516394"/>
            <a:ext cx="8575489" cy="619272"/>
          </a:xfrm>
          <a:prstGeom prst="rect">
            <a:avLst/>
          </a:prstGeom>
        </p:spPr>
        <p:txBody>
          <a:bodyPr wrap="none">
            <a:spAutoFit/>
          </a:bodyPr>
          <a:lstStyle/>
          <a:p>
            <a:pPr algn="just">
              <a:lnSpc>
                <a:spcPct val="107000"/>
              </a:lnSpc>
              <a:spcAft>
                <a:spcPts val="0"/>
              </a:spcAft>
            </a:pPr>
            <a:r>
              <a:rPr lang="vi-VN" sz="3200"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P</a:t>
            </a:r>
            <a:r>
              <a:rPr lang="vi-VN"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HIẾU HỌC TẬP </a:t>
            </a:r>
            <a:r>
              <a:rPr lang="en-US"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 2: </a:t>
            </a: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Bối cảnh và cốt truyện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65946636"/>
              </p:ext>
            </p:extLst>
          </p:nvPr>
        </p:nvGraphicFramePr>
        <p:xfrm>
          <a:off x="399011" y="1843490"/>
          <a:ext cx="11321933" cy="3413760"/>
        </p:xfrm>
        <a:graphic>
          <a:graphicData uri="http://schemas.openxmlformats.org/drawingml/2006/table">
            <a:tbl>
              <a:tblPr firstRow="1" firstCol="1" bandRow="1">
                <a:tableStyleId>{5C22544A-7EE6-4342-B048-85BDC9FD1C3A}</a:tableStyleId>
              </a:tblPr>
              <a:tblGrid>
                <a:gridCol w="11321933">
                  <a:extLst>
                    <a:ext uri="{9D8B030D-6E8A-4147-A177-3AD203B41FA5}">
                      <a16:colId xmlns:a16="http://schemas.microsoft.com/office/drawing/2014/main" val="706014549"/>
                    </a:ext>
                  </a:extLst>
                </a:gridCol>
              </a:tblGrid>
              <a:tr h="0">
                <a:tc>
                  <a:txBody>
                    <a:bodyPr/>
                    <a:lstStyle/>
                    <a:p>
                      <a:r>
                        <a:rPr lang="en-US" sz="3200" b="1" kern="1200">
                          <a:solidFill>
                            <a:srgbClr val="FF0000"/>
                          </a:solidFill>
                          <a:effectLst/>
                          <a:latin typeface="Times New Roman" panose="02020603050405020304" pitchFamily="18" charset="0"/>
                          <a:ea typeface="+mn-ea"/>
                          <a:cs typeface="Times New Roman" panose="02020603050405020304" pitchFamily="18" charset="0"/>
                        </a:rPr>
                        <a:t>Câu 1:  </a:t>
                      </a:r>
                      <a:r>
                        <a:rPr lang="en-US" sz="3200" b="0" kern="1200">
                          <a:solidFill>
                            <a:schemeClr val="tx1"/>
                          </a:solidFill>
                          <a:effectLst/>
                          <a:latin typeface="Times New Roman" panose="02020603050405020304" pitchFamily="18" charset="0"/>
                          <a:ea typeface="+mn-ea"/>
                          <a:cs typeface="Times New Roman" panose="02020603050405020304" pitchFamily="18" charset="0"/>
                        </a:rPr>
                        <a:t>Em hãy cho biết câu chuyện được kể trong văn bản diễn ra trên </a:t>
                      </a:r>
                      <a:r>
                        <a:rPr lang="en-US" sz="3200" b="1" u="sng" kern="1200">
                          <a:solidFill>
                            <a:srgbClr val="FF0000"/>
                          </a:solidFill>
                          <a:effectLst/>
                          <a:latin typeface="Times New Roman" panose="02020603050405020304" pitchFamily="18" charset="0"/>
                          <a:ea typeface="+mn-ea"/>
                          <a:cs typeface="Times New Roman" panose="02020603050405020304" pitchFamily="18" charset="0"/>
                        </a:rPr>
                        <a:t>bối cảnh sự kiện lịch sử </a:t>
                      </a:r>
                      <a:r>
                        <a:rPr lang="en-US" sz="3200" b="0" kern="1200">
                          <a:solidFill>
                            <a:schemeClr val="tx1"/>
                          </a:solidFill>
                          <a:effectLst/>
                          <a:latin typeface="Times New Roman" panose="02020603050405020304" pitchFamily="18" charset="0"/>
                          <a:ea typeface="+mn-ea"/>
                          <a:cs typeface="Times New Roman" panose="02020603050405020304" pitchFamily="18" charset="0"/>
                        </a:rPr>
                        <a:t>nào của dân tộc ta? </a:t>
                      </a:r>
                    </a:p>
                    <a:p>
                      <a:r>
                        <a:rPr lang="en-US" sz="3200" b="0" kern="1200">
                          <a:solidFill>
                            <a:schemeClr val="tx1"/>
                          </a:solidFill>
                          <a:effectLst/>
                          <a:latin typeface="Times New Roman" panose="02020603050405020304" pitchFamily="18" charset="0"/>
                          <a:ea typeface="+mn-ea"/>
                          <a:cs typeface="Times New Roman" panose="02020603050405020304" pitchFamily="18" charset="0"/>
                        </a:rPr>
                        <a:t> </a:t>
                      </a:r>
                      <a:r>
                        <a:rPr lang="en-US" sz="3200" b="1" kern="1200">
                          <a:solidFill>
                            <a:srgbClr val="FF0000"/>
                          </a:solidFill>
                          <a:effectLst/>
                          <a:latin typeface="Times New Roman" panose="02020603050405020304" pitchFamily="18" charset="0"/>
                          <a:ea typeface="+mn-ea"/>
                          <a:cs typeface="Times New Roman" panose="02020603050405020304" pitchFamily="18" charset="0"/>
                        </a:rPr>
                        <a:t>Câu 2: </a:t>
                      </a:r>
                      <a:r>
                        <a:rPr lang="en-US" sz="3200" b="0" kern="1200">
                          <a:solidFill>
                            <a:schemeClr val="tx1"/>
                          </a:solidFill>
                          <a:effectLst/>
                          <a:latin typeface="Times New Roman" panose="02020603050405020304" pitchFamily="18" charset="0"/>
                          <a:ea typeface="+mn-ea"/>
                          <a:cs typeface="Times New Roman" panose="02020603050405020304" pitchFamily="18" charset="0"/>
                        </a:rPr>
                        <a:t>Hãy chỉ ra buổi cảnh không gian và thời gian được tái hiện trong văn bản. Em có nhận xét gì về bức ảnh này?  </a:t>
                      </a:r>
                    </a:p>
                    <a:p>
                      <a:r>
                        <a:rPr lang="en-US" sz="3200" b="1" kern="1200">
                          <a:solidFill>
                            <a:srgbClr val="FF0000"/>
                          </a:solidFill>
                          <a:effectLst/>
                          <a:latin typeface="Times New Roman" panose="02020603050405020304" pitchFamily="18" charset="0"/>
                          <a:ea typeface="+mn-ea"/>
                          <a:cs typeface="Times New Roman" panose="02020603050405020304" pitchFamily="18" charset="0"/>
                        </a:rPr>
                        <a:t>Câu 3:  </a:t>
                      </a:r>
                      <a:r>
                        <a:rPr lang="en-US" sz="3200" b="0" kern="1200">
                          <a:solidFill>
                            <a:schemeClr val="tx1"/>
                          </a:solidFill>
                          <a:effectLst/>
                          <a:latin typeface="Times New Roman" panose="02020603050405020304" pitchFamily="18" charset="0"/>
                          <a:ea typeface="+mn-ea"/>
                          <a:cs typeface="Times New Roman" panose="02020603050405020304" pitchFamily="18" charset="0"/>
                        </a:rPr>
                        <a:t>Hãy thuật lại các sự kiện chính tả nên cô chuyển cho văn bản theo </a:t>
                      </a:r>
                      <a:r>
                        <a:rPr lang="en-US" sz="3200" b="1" u="sng" kern="1200">
                          <a:solidFill>
                            <a:srgbClr val="FF0000"/>
                          </a:solidFill>
                          <a:effectLst/>
                          <a:latin typeface="Times New Roman" panose="02020603050405020304" pitchFamily="18" charset="0"/>
                          <a:ea typeface="+mn-ea"/>
                          <a:cs typeface="Times New Roman" panose="02020603050405020304" pitchFamily="18" charset="0"/>
                        </a:rPr>
                        <a:t>các mốc thời gian</a:t>
                      </a:r>
                      <a:r>
                        <a:rPr lang="en-US" sz="3200" b="1" kern="120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a:solidFill>
                            <a:schemeClr val="tx1"/>
                          </a:solidFill>
                          <a:effectLst/>
                          <a:latin typeface="Times New Roman" panose="02020603050405020304" pitchFamily="18" charset="0"/>
                          <a:ea typeface="+mn-ea"/>
                          <a:cs typeface="Times New Roman" panose="02020603050405020304" pitchFamily="18" charset="0"/>
                        </a:rPr>
                        <a:t>em nhận xét gì về </a:t>
                      </a:r>
                      <a:r>
                        <a:rPr lang="en-US" sz="3200" b="1" u="sng" kern="1200">
                          <a:solidFill>
                            <a:srgbClr val="FF0000"/>
                          </a:solidFill>
                          <a:effectLst/>
                          <a:latin typeface="Times New Roman" panose="02020603050405020304" pitchFamily="18" charset="0"/>
                          <a:ea typeface="+mn-ea"/>
                          <a:cs typeface="Times New Roman" panose="02020603050405020304" pitchFamily="18" charset="0"/>
                        </a:rPr>
                        <a:t>cốt truyện</a:t>
                      </a:r>
                      <a:r>
                        <a:rPr lang="en-US" sz="3200" b="1" kern="120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a:solidFill>
                            <a:schemeClr val="tx1"/>
                          </a:solidFill>
                          <a:effectLst/>
                          <a:latin typeface="Times New Roman" panose="02020603050405020304" pitchFamily="18" charset="0"/>
                          <a:ea typeface="+mn-ea"/>
                          <a:cs typeface="Times New Roman" panose="02020603050405020304" pitchFamily="18" charset="0"/>
                        </a:rPr>
                        <a:t>của văn bản này?</a:t>
                      </a:r>
                      <a:endParaRPr lang="en-US" sz="3200" b="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19527295"/>
                  </a:ext>
                </a:extLst>
              </a:tr>
            </a:tbl>
          </a:graphicData>
        </a:graphic>
      </p:graphicFrame>
    </p:spTree>
    <p:extLst>
      <p:ext uri="{BB962C8B-B14F-4D97-AF65-F5344CB8AC3E}">
        <p14:creationId xmlns:p14="http://schemas.microsoft.com/office/powerpoint/2010/main" val="376556491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350028" y="822960"/>
            <a:ext cx="8445732" cy="55196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3000">
              <a:latin typeface="Times New Roman" panose="02020603050405020304" pitchFamily="18" charset="0"/>
              <a:cs typeface="Times New Roman" panose="02020603050405020304" pitchFamily="18" charset="0"/>
            </a:endParaRPr>
          </a:p>
          <a:p>
            <a:r>
              <a:rPr lang="en-US" sz="3000">
                <a:latin typeface="Times New Roman" panose="02020603050405020304" pitchFamily="18" charset="0"/>
                <a:cs typeface="Times New Roman" panose="02020603050405020304" pitchFamily="18" charset="0"/>
              </a:rPr>
              <a:t>Cuối năm mậu thân( 1788), sau khi nhận được thư cầu viện của vua Lê Chiêu Thống, hơn 20 vạn quân thanh do Tôn Sĩ Nghị, thống đốc Lưỡng Quảng cầm đầu kéo sang nước ta với chiêu bài diệt Tây Sơn, dựng lại nhà Lê. Tôn Sĩ Nghị chia quân làm ba đạo, thế giặc mạnh như nước vỡ bờ!</a:t>
            </a:r>
          </a:p>
          <a:p>
            <a:r>
              <a:rPr lang="en-US" sz="3000">
                <a:latin typeface="Times New Roman" panose="02020603050405020304" pitchFamily="18" charset="0"/>
                <a:cs typeface="Times New Roman" panose="02020603050405020304" pitchFamily="18" charset="0"/>
              </a:rPr>
              <a:t> </a:t>
            </a:r>
          </a:p>
          <a:p>
            <a:r>
              <a:rPr lang="en-US" sz="3000">
                <a:latin typeface="Times New Roman" panose="02020603050405020304" pitchFamily="18" charset="0"/>
                <a:cs typeface="Times New Roman" panose="02020603050405020304" pitchFamily="18" charset="0"/>
              </a:rPr>
              <a:t>Nghe tin cấp báo về tình hình quân Thanh, Bắc Bình Vương Nguyễn Huệ đã làm lễ tế cáo trời đất, lên ngôi hoàng đế, tự mình đốc thúc đại binh tiến quân ra Bắc, đuổi đánh quân Thanh.</a:t>
            </a:r>
          </a:p>
          <a:p>
            <a:endParaRPr lang="en-US" sz="3000">
              <a:latin typeface="Times New Roman" panose="02020603050405020304" pitchFamily="18" charset="0"/>
              <a:cs typeface="Times New Roman" panose="02020603050405020304" pitchFamily="18" charset="0"/>
            </a:endParaRPr>
          </a:p>
        </p:txBody>
      </p:sp>
      <p:sp>
        <p:nvSpPr>
          <p:cNvPr id="4" name="Rectangle 3"/>
          <p:cNvSpPr/>
          <p:nvPr/>
        </p:nvSpPr>
        <p:spPr>
          <a:xfrm>
            <a:off x="384571" y="383390"/>
            <a:ext cx="3110147" cy="61927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Bối cảnh lịch sử:</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7399" y="1986742"/>
            <a:ext cx="3232629" cy="3491345"/>
          </a:xfrm>
          <a:prstGeom prst="rect">
            <a:avLst/>
          </a:prstGeom>
        </p:spPr>
      </p:pic>
    </p:spTree>
    <p:extLst>
      <p:ext uri="{BB962C8B-B14F-4D97-AF65-F5344CB8AC3E}">
        <p14:creationId xmlns:p14="http://schemas.microsoft.com/office/powerpoint/2010/main" val="321511306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350028" y="822960"/>
            <a:ext cx="8445732" cy="55196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300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Nhiều tài liệu lịch sử ghi chép về sự kiện Quang Trung đại phá quân Thanh.</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Theo đại </a:t>
            </a:r>
            <a:r>
              <a:rPr lang="en-US" sz="2800" b="1">
                <a:latin typeface="Times New Roman" panose="02020603050405020304" pitchFamily="18" charset="0"/>
                <a:cs typeface="Times New Roman" panose="02020603050405020304" pitchFamily="18" charset="0"/>
              </a:rPr>
              <a:t>Nam chính biên liệt truyện</a:t>
            </a:r>
            <a:r>
              <a:rPr lang="en-US" sz="2800">
                <a:latin typeface="Times New Roman" panose="02020603050405020304" pitchFamily="18" charset="0"/>
                <a:cs typeface="Times New Roman" panose="02020603050405020304" pitchFamily="18" charset="0"/>
              </a:rPr>
              <a:t>: Quân Quang Trung thần tốc tiến lên bắt gọn đám quân Thanh do thám và tiêu diệt các vùng Bắc sông Nguyệt Quyết và đồn Nhật Tảo. Do đạo quân Tây Sơn hành quân nhanh và các đám quân do thám bị bắt, quân Thanh từ đồn Hà hồi tới Thăng Long không biết gì về cử động của quân Tây Sơn. Sau đó quân Tây Sơn thừa thắng xông lên, dụ hàng đồn Hà Hồi, tiêu diệt đồn Đống Đa và tiến vào thành Thăng Long.”</a:t>
            </a:r>
          </a:p>
        </p:txBody>
      </p:sp>
      <p:sp>
        <p:nvSpPr>
          <p:cNvPr id="4" name="Rectangle 3"/>
          <p:cNvSpPr/>
          <p:nvPr/>
        </p:nvSpPr>
        <p:spPr>
          <a:xfrm>
            <a:off x="384571" y="383390"/>
            <a:ext cx="3110147" cy="61927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Bối cảnh lịch sử:</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17399" y="1986742"/>
            <a:ext cx="3232629" cy="3491345"/>
          </a:xfrm>
          <a:prstGeom prst="rect">
            <a:avLst/>
          </a:prstGeom>
        </p:spPr>
      </p:pic>
    </p:spTree>
    <p:extLst>
      <p:ext uri="{BB962C8B-B14F-4D97-AF65-F5344CB8AC3E}">
        <p14:creationId xmlns:p14="http://schemas.microsoft.com/office/powerpoint/2010/main" val="3862888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350028" y="1088967"/>
            <a:ext cx="8445732" cy="49211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30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Nhiều tài liệu lịch sử ghi chép về sự kiện Quang Trung đại phá quân Thanh.</a:t>
            </a:r>
            <a:endParaRPr lang="en-US" sz="320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Đại Nam </a:t>
            </a:r>
            <a:r>
              <a:rPr lang="en-US" sz="3200" b="1">
                <a:latin typeface="Times New Roman" panose="02020603050405020304" pitchFamily="18" charset="0"/>
                <a:cs typeface="Times New Roman" panose="02020603050405020304" pitchFamily="18" charset="0"/>
              </a:rPr>
              <a:t>chính biên liệt truyện </a:t>
            </a:r>
            <a:r>
              <a:rPr lang="en-US" sz="3200">
                <a:latin typeface="Times New Roman" panose="02020603050405020304" pitchFamily="18" charset="0"/>
                <a:cs typeface="Times New Roman" panose="02020603050405020304" pitchFamily="18" charset="0"/>
              </a:rPr>
              <a:t>viết về sự thất bại của quân sĩ nhà Thanh: “Tôn Sĩ Nghị đóng trên bãi cát, được tin bại trận vội vàng cưỡi ngựa một mình chạy về Bắc. Tướng sĩ thấy vậy tranh nhau qua cầu mà chạy, cầu đứt, lăn cả xuống sông, chết đến vài vạn người, làm cho nước sông không chảy được”.</a:t>
            </a:r>
          </a:p>
        </p:txBody>
      </p:sp>
      <p:sp>
        <p:nvSpPr>
          <p:cNvPr id="4" name="Rectangle 3"/>
          <p:cNvSpPr/>
          <p:nvPr/>
        </p:nvSpPr>
        <p:spPr>
          <a:xfrm>
            <a:off x="384571" y="383390"/>
            <a:ext cx="3110147" cy="61927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Bối cảnh lịch sử:</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7399" y="1986742"/>
            <a:ext cx="3232629" cy="3491345"/>
          </a:xfrm>
          <a:prstGeom prst="rect">
            <a:avLst/>
          </a:prstGeom>
        </p:spPr>
      </p:pic>
    </p:spTree>
    <p:extLst>
      <p:ext uri="{BB962C8B-B14F-4D97-AF65-F5344CB8AC3E}">
        <p14:creationId xmlns:p14="http://schemas.microsoft.com/office/powerpoint/2010/main" val="295209074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350028" y="1088967"/>
            <a:ext cx="8445732" cy="49211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30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Nhiều tài liệu lịch sử ghi chép về sự kiện Quang Trung đại phá quân Thanh.</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Đại Nam chính biên liệt truyện m</a:t>
            </a:r>
            <a:r>
              <a:rPr lang="en-US" sz="3200">
                <a:latin typeface="Times New Roman" panose="02020603050405020304" pitchFamily="18" charset="0"/>
                <a:cs typeface="Times New Roman" panose="02020603050405020304" pitchFamily="18" charset="0"/>
              </a:rPr>
              <a:t>ô tả hình ảnh của vua Quang Trung sau khi đại thắng quân Thanh: “Áo bào của Quang Trung sạm màu khói súng. Lê Chiêu Thống cùng một số cận thần cũng vội chạy theo Nghị thoát sang bên kia biên giới.”</a:t>
            </a:r>
          </a:p>
        </p:txBody>
      </p:sp>
      <p:sp>
        <p:nvSpPr>
          <p:cNvPr id="4" name="Rectangle 3"/>
          <p:cNvSpPr/>
          <p:nvPr/>
        </p:nvSpPr>
        <p:spPr>
          <a:xfrm>
            <a:off x="384571" y="383390"/>
            <a:ext cx="3110147" cy="61927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Bối cảnh lịch sử:</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2120" y="1213298"/>
            <a:ext cx="3206467" cy="5428571"/>
          </a:xfrm>
          <a:prstGeom prst="rect">
            <a:avLst/>
          </a:prstGeom>
        </p:spPr>
      </p:pic>
    </p:spTree>
    <p:extLst>
      <p:ext uri="{BB962C8B-B14F-4D97-AF65-F5344CB8AC3E}">
        <p14:creationId xmlns:p14="http://schemas.microsoft.com/office/powerpoint/2010/main" val="379537633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350028" y="1088967"/>
            <a:ext cx="8445732" cy="49211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30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từ</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ngày</a:t>
            </a:r>
            <a:r>
              <a:rPr lang="en-US" sz="3200" b="1" u="sng" dirty="0">
                <a:solidFill>
                  <a:srgbClr val="FF0000"/>
                </a:solidFill>
                <a:latin typeface="Times New Roman" panose="02020603050405020304" pitchFamily="18" charset="0"/>
                <a:cs typeface="Times New Roman" panose="02020603050405020304" pitchFamily="18" charset="0"/>
              </a:rPr>
              <a:t> 20/11/1788 </a:t>
            </a:r>
            <a:r>
              <a:rPr lang="en-US" sz="3200" b="1" u="sng" dirty="0" err="1">
                <a:solidFill>
                  <a:srgbClr val="FF0000"/>
                </a:solidFill>
                <a:latin typeface="Times New Roman" panose="02020603050405020304" pitchFamily="18" charset="0"/>
                <a:cs typeface="Times New Roman" panose="02020603050405020304" pitchFamily="18" charset="0"/>
              </a:rPr>
              <a:t>và</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kết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thúc</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vào</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ngày</a:t>
            </a:r>
            <a:r>
              <a:rPr lang="en-US" sz="3200" b="1" u="sng" dirty="0">
                <a:solidFill>
                  <a:srgbClr val="FF0000"/>
                </a:solidFill>
                <a:latin typeface="Times New Roman" panose="02020603050405020304" pitchFamily="18" charset="0"/>
                <a:cs typeface="Times New Roman" panose="02020603050405020304" pitchFamily="18" charset="0"/>
              </a:rPr>
              <a:t> 6/1/</a:t>
            </a:r>
            <a:r>
              <a:rPr lang="vi-VN" sz="3200" b="1" u="sng" dirty="0">
                <a:solidFill>
                  <a:srgbClr val="FF0000"/>
                </a:solidFill>
                <a:latin typeface="Times New Roman" panose="02020603050405020304" pitchFamily="18" charset="0"/>
                <a:cs typeface="Times New Roman" panose="02020603050405020304" pitchFamily="18" charset="0"/>
              </a:rPr>
              <a:t>1789</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dịch</a:t>
            </a:r>
            <a:r>
              <a:rPr lang="en-US" sz="3200" dirty="0">
                <a:latin typeface="Times New Roman" panose="02020603050405020304" pitchFamily="18" charset="0"/>
                <a:cs typeface="Times New Roman" panose="02020603050405020304" pitchFamily="18" charset="0"/>
              </a:rPr>
              <a:t> Quang Trung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Thanh. </a:t>
            </a: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trải</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rộng</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các</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địa</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điểm</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gắn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liền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với</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cuộc</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hành</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binh</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thần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tốc</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của</a:t>
            </a:r>
            <a:r>
              <a:rPr lang="en-US" sz="3200" b="1" u="sng" dirty="0">
                <a:solidFill>
                  <a:srgbClr val="FF0000"/>
                </a:solidFill>
                <a:latin typeface="Times New Roman" panose="02020603050405020304" pitchFamily="18" charset="0"/>
                <a:cs typeface="Times New Roman" panose="02020603050405020304" pitchFamily="18" charset="0"/>
              </a:rPr>
              <a:t> Quang Trung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Phú</a:t>
            </a:r>
            <a:r>
              <a:rPr lang="en-US" sz="3200" dirty="0">
                <a:latin typeface="Times New Roman" panose="02020603050405020304" pitchFamily="18" charset="0"/>
                <a:cs typeface="Times New Roman" panose="02020603050405020304" pitchFamily="18" charset="0"/>
              </a:rPr>
              <a:t> Xuân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Thăng</a:t>
            </a:r>
            <a:r>
              <a:rPr lang="en-US" sz="3200" dirty="0">
                <a:latin typeface="Times New Roman" panose="02020603050405020304" pitchFamily="18" charset="0"/>
                <a:cs typeface="Times New Roman" panose="02020603050405020304" pitchFamily="18" charset="0"/>
              </a:rPr>
              <a:t> Long</a:t>
            </a:r>
          </a:p>
        </p:txBody>
      </p:sp>
      <p:sp>
        <p:nvSpPr>
          <p:cNvPr id="4" name="Rectangle 3"/>
          <p:cNvSpPr/>
          <p:nvPr/>
        </p:nvSpPr>
        <p:spPr>
          <a:xfrm>
            <a:off x="438444" y="247315"/>
            <a:ext cx="4415568" cy="61927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Bối cảnh trong văn bản: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7399" y="1986742"/>
            <a:ext cx="3232629" cy="3491345"/>
          </a:xfrm>
          <a:prstGeom prst="rect">
            <a:avLst/>
          </a:prstGeom>
        </p:spPr>
      </p:pic>
    </p:spTree>
    <p:extLst>
      <p:ext uri="{BB962C8B-B14F-4D97-AF65-F5344CB8AC3E}">
        <p14:creationId xmlns:p14="http://schemas.microsoft.com/office/powerpoint/2010/main" val="283425492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567833" y="-121024"/>
            <a:ext cx="0" cy="718072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1283764" y="2808754"/>
            <a:ext cx="568137" cy="56813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1399745" y="191116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399745" y="914401"/>
            <a:ext cx="336176" cy="336176"/>
          </a:xfrm>
          <a:prstGeom prst="ellipse">
            <a:avLst/>
          </a:prstGeom>
          <a:solidFill>
            <a:srgbClr val="7898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389660" y="379711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399745" y="4740089"/>
            <a:ext cx="336176" cy="336176"/>
          </a:xfrm>
          <a:prstGeom prst="ellipse">
            <a:avLst/>
          </a:prstGeom>
          <a:solidFill>
            <a:srgbClr val="7898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399745" y="5683063"/>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126184" y="2699494"/>
            <a:ext cx="9125516" cy="3388661"/>
            <a:chOff x="1126184" y="2699494"/>
            <a:chExt cx="9125516" cy="3388661"/>
          </a:xfrm>
        </p:grpSpPr>
        <p:sp>
          <p:nvSpPr>
            <p:cNvPr id="29" name="椭圆 28"/>
            <p:cNvSpPr/>
            <p:nvPr/>
          </p:nvSpPr>
          <p:spPr>
            <a:xfrm>
              <a:off x="1126184" y="2699496"/>
              <a:ext cx="3388659" cy="3388659"/>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001965" y="2699495"/>
              <a:ext cx="3388659" cy="3388659"/>
            </a:xfrm>
            <a:prstGeom prst="ellipse">
              <a:avLst/>
            </a:prstGeom>
            <a:noFill/>
            <a:ln>
              <a:solidFill>
                <a:srgbClr val="789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31" name="椭圆 30"/>
            <p:cNvSpPr/>
            <p:nvPr/>
          </p:nvSpPr>
          <p:spPr>
            <a:xfrm>
              <a:off x="6863041" y="2699494"/>
              <a:ext cx="3388659" cy="3388659"/>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椭圆 35"/>
          <p:cNvSpPr/>
          <p:nvPr/>
        </p:nvSpPr>
        <p:spPr>
          <a:xfrm>
            <a:off x="7233108" y="2602636"/>
            <a:ext cx="1158885" cy="11588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256214" y="2588684"/>
            <a:ext cx="1158885" cy="1158885"/>
          </a:xfrm>
          <a:prstGeom prst="ellipse">
            <a:avLst/>
          </a:prstGeom>
          <a:solidFill>
            <a:srgbClr val="78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303812" y="2611797"/>
            <a:ext cx="1158885" cy="11588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75361" y="2584990"/>
            <a:ext cx="960519" cy="1015663"/>
          </a:xfrm>
          <a:prstGeom prst="rect">
            <a:avLst/>
          </a:prstGeom>
          <a:noFill/>
        </p:spPr>
        <p:txBody>
          <a:bodyPr wrap="none" rtlCol="0">
            <a:spAutoFit/>
          </a:bodyPr>
          <a:lstStyle/>
          <a:p>
            <a:r>
              <a:rPr lang="en-US" altLang="zh-CN" sz="6000" b="1" dirty="0">
                <a:solidFill>
                  <a:schemeClr val="bg1"/>
                </a:solidFill>
              </a:rPr>
              <a:t>01</a:t>
            </a:r>
            <a:endParaRPr lang="zh-CN" altLang="en-US" sz="6000" b="1" dirty="0">
              <a:solidFill>
                <a:schemeClr val="bg1"/>
              </a:solidFill>
            </a:endParaRPr>
          </a:p>
        </p:txBody>
      </p:sp>
      <p:sp>
        <p:nvSpPr>
          <p:cNvPr id="25" name="文本框 24"/>
          <p:cNvSpPr txBox="1"/>
          <p:nvPr/>
        </p:nvSpPr>
        <p:spPr>
          <a:xfrm>
            <a:off x="4334506" y="2597844"/>
            <a:ext cx="960519" cy="1015663"/>
          </a:xfrm>
          <a:prstGeom prst="rect">
            <a:avLst/>
          </a:prstGeom>
          <a:noFill/>
        </p:spPr>
        <p:txBody>
          <a:bodyPr wrap="none" rtlCol="0">
            <a:spAutoFit/>
          </a:bodyPr>
          <a:lstStyle/>
          <a:p>
            <a:r>
              <a:rPr lang="en-US" altLang="zh-CN" sz="6000" b="1" dirty="0">
                <a:solidFill>
                  <a:schemeClr val="bg1"/>
                </a:solidFill>
              </a:rPr>
              <a:t>02</a:t>
            </a:r>
            <a:endParaRPr lang="zh-CN" altLang="en-US" sz="6000" b="1" dirty="0">
              <a:solidFill>
                <a:schemeClr val="bg1"/>
              </a:solidFill>
            </a:endParaRPr>
          </a:p>
        </p:txBody>
      </p:sp>
      <p:sp>
        <p:nvSpPr>
          <p:cNvPr id="27" name="文本框 26"/>
          <p:cNvSpPr txBox="1"/>
          <p:nvPr/>
        </p:nvSpPr>
        <p:spPr>
          <a:xfrm>
            <a:off x="7262164" y="2538823"/>
            <a:ext cx="1037463" cy="1107996"/>
          </a:xfrm>
          <a:prstGeom prst="rect">
            <a:avLst/>
          </a:prstGeom>
          <a:noFill/>
        </p:spPr>
        <p:txBody>
          <a:bodyPr wrap="none" rtlCol="0">
            <a:spAutoFit/>
          </a:bodyPr>
          <a:lstStyle/>
          <a:p>
            <a:r>
              <a:rPr lang="en-US" altLang="zh-CN" sz="6600" b="1" dirty="0">
                <a:solidFill>
                  <a:schemeClr val="bg1"/>
                </a:solidFill>
              </a:rPr>
              <a:t>03</a:t>
            </a:r>
            <a:endParaRPr lang="zh-CN" altLang="en-US" sz="6600" b="1" dirty="0">
              <a:solidFill>
                <a:schemeClr val="bg1"/>
              </a:solidFill>
            </a:endParaRPr>
          </a:p>
        </p:txBody>
      </p:sp>
      <p:sp>
        <p:nvSpPr>
          <p:cNvPr id="37" name="弦形 36"/>
          <p:cNvSpPr/>
          <p:nvPr/>
        </p:nvSpPr>
        <p:spPr>
          <a:xfrm>
            <a:off x="1303812" y="2621462"/>
            <a:ext cx="1158885" cy="1158885"/>
          </a:xfrm>
          <a:prstGeom prst="chord">
            <a:avLst>
              <a:gd name="adj1" fmla="val 5382386"/>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8" name="弦形 37"/>
          <p:cNvSpPr/>
          <p:nvPr/>
        </p:nvSpPr>
        <p:spPr>
          <a:xfrm rot="5400000">
            <a:off x="4256212" y="2591069"/>
            <a:ext cx="1158885" cy="1158885"/>
          </a:xfrm>
          <a:prstGeom prst="chord">
            <a:avLst>
              <a:gd name="adj1" fmla="val 5382386"/>
              <a:gd name="adj2" fmla="val 16200000"/>
            </a:avLst>
          </a:prstGeom>
          <a:solidFill>
            <a:srgbClr val="BDD7E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弦形 38"/>
          <p:cNvSpPr/>
          <p:nvPr/>
        </p:nvSpPr>
        <p:spPr>
          <a:xfrm rot="10800000">
            <a:off x="7233107" y="2597844"/>
            <a:ext cx="1158885" cy="1158885"/>
          </a:xfrm>
          <a:prstGeom prst="chord">
            <a:avLst>
              <a:gd name="adj1" fmla="val 5382386"/>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rot="20367748">
            <a:off x="3495835" y="431274"/>
            <a:ext cx="1003563" cy="1241351"/>
            <a:chOff x="793750" y="825500"/>
            <a:chExt cx="3433763" cy="4584701"/>
          </a:xfrm>
        </p:grpSpPr>
        <p:sp>
          <p:nvSpPr>
            <p:cNvPr id="41" name="Freeform 5"/>
            <p:cNvSpPr>
              <a:spLocks/>
            </p:cNvSpPr>
            <p:nvPr/>
          </p:nvSpPr>
          <p:spPr bwMode="auto">
            <a:xfrm>
              <a:off x="793750" y="1138238"/>
              <a:ext cx="1716088" cy="3246438"/>
            </a:xfrm>
            <a:custGeom>
              <a:avLst/>
              <a:gdLst>
                <a:gd name="T0" fmla="*/ 111 w 219"/>
                <a:gd name="T1" fmla="*/ 0 h 415"/>
                <a:gd name="T2" fmla="*/ 33 w 219"/>
                <a:gd name="T3" fmla="*/ 183 h 415"/>
                <a:gd name="T4" fmla="*/ 219 w 219"/>
                <a:gd name="T5" fmla="*/ 415 h 415"/>
                <a:gd name="T6" fmla="*/ 111 w 219"/>
                <a:gd name="T7" fmla="*/ 0 h 415"/>
              </a:gdLst>
              <a:ahLst/>
              <a:cxnLst>
                <a:cxn ang="0">
                  <a:pos x="T0" y="T1"/>
                </a:cxn>
                <a:cxn ang="0">
                  <a:pos x="T2" y="T3"/>
                </a:cxn>
                <a:cxn ang="0">
                  <a:pos x="T4" y="T5"/>
                </a:cxn>
                <a:cxn ang="0">
                  <a:pos x="T6" y="T7"/>
                </a:cxn>
              </a:cxnLst>
              <a:rect l="0" t="0" r="r" b="b"/>
              <a:pathLst>
                <a:path w="219" h="415">
                  <a:moveTo>
                    <a:pt x="111" y="0"/>
                  </a:moveTo>
                  <a:cubicBezTo>
                    <a:pt x="111" y="0"/>
                    <a:pt x="0" y="36"/>
                    <a:pt x="33" y="183"/>
                  </a:cubicBezTo>
                  <a:cubicBezTo>
                    <a:pt x="65" y="329"/>
                    <a:pt x="219" y="415"/>
                    <a:pt x="219" y="415"/>
                  </a:cubicBezTo>
                  <a:lnTo>
                    <a:pt x="111"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6"/>
            <p:cNvSpPr>
              <a:spLocks/>
            </p:cNvSpPr>
            <p:nvPr/>
          </p:nvSpPr>
          <p:spPr bwMode="auto">
            <a:xfrm>
              <a:off x="1052513" y="1052513"/>
              <a:ext cx="1457325" cy="3332163"/>
            </a:xfrm>
            <a:custGeom>
              <a:avLst/>
              <a:gdLst>
                <a:gd name="T0" fmla="*/ 118 w 186"/>
                <a:gd name="T1" fmla="*/ 0 h 426"/>
                <a:gd name="T2" fmla="*/ 12 w 186"/>
                <a:gd name="T3" fmla="*/ 128 h 426"/>
                <a:gd name="T4" fmla="*/ 186 w 186"/>
                <a:gd name="T5" fmla="*/ 426 h 426"/>
                <a:gd name="T6" fmla="*/ 118 w 186"/>
                <a:gd name="T7" fmla="*/ 0 h 426"/>
              </a:gdLst>
              <a:ahLst/>
              <a:cxnLst>
                <a:cxn ang="0">
                  <a:pos x="T0" y="T1"/>
                </a:cxn>
                <a:cxn ang="0">
                  <a:pos x="T2" y="T3"/>
                </a:cxn>
                <a:cxn ang="0">
                  <a:pos x="T4" y="T5"/>
                </a:cxn>
                <a:cxn ang="0">
                  <a:pos x="T6" y="T7"/>
                </a:cxn>
              </a:cxnLst>
              <a:rect l="0" t="0" r="r" b="b"/>
              <a:pathLst>
                <a:path w="186" h="426">
                  <a:moveTo>
                    <a:pt x="118" y="0"/>
                  </a:moveTo>
                  <a:cubicBezTo>
                    <a:pt x="118" y="0"/>
                    <a:pt x="25" y="1"/>
                    <a:pt x="12" y="128"/>
                  </a:cubicBezTo>
                  <a:cubicBezTo>
                    <a:pt x="0" y="254"/>
                    <a:pt x="165" y="416"/>
                    <a:pt x="186" y="426"/>
                  </a:cubicBezTo>
                  <a:lnTo>
                    <a:pt x="118" y="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7"/>
            <p:cNvSpPr>
              <a:spLocks/>
            </p:cNvSpPr>
            <p:nvPr/>
          </p:nvSpPr>
          <p:spPr bwMode="auto">
            <a:xfrm>
              <a:off x="1357313" y="825500"/>
              <a:ext cx="1152525" cy="3559175"/>
            </a:xfrm>
            <a:custGeom>
              <a:avLst/>
              <a:gdLst>
                <a:gd name="T0" fmla="*/ 128 w 147"/>
                <a:gd name="T1" fmla="*/ 22 h 455"/>
                <a:gd name="T2" fmla="*/ 17 w 147"/>
                <a:gd name="T3" fmla="*/ 141 h 455"/>
                <a:gd name="T4" fmla="*/ 147 w 147"/>
                <a:gd name="T5" fmla="*/ 455 h 455"/>
                <a:gd name="T6" fmla="*/ 128 w 147"/>
                <a:gd name="T7" fmla="*/ 22 h 455"/>
              </a:gdLst>
              <a:ahLst/>
              <a:cxnLst>
                <a:cxn ang="0">
                  <a:pos x="T0" y="T1"/>
                </a:cxn>
                <a:cxn ang="0">
                  <a:pos x="T2" y="T3"/>
                </a:cxn>
                <a:cxn ang="0">
                  <a:pos x="T4" y="T5"/>
                </a:cxn>
                <a:cxn ang="0">
                  <a:pos x="T6" y="T7"/>
                </a:cxn>
              </a:cxnLst>
              <a:rect l="0" t="0" r="r" b="b"/>
              <a:pathLst>
                <a:path w="147" h="455">
                  <a:moveTo>
                    <a:pt x="128" y="22"/>
                  </a:moveTo>
                  <a:cubicBezTo>
                    <a:pt x="128" y="22"/>
                    <a:pt x="34" y="0"/>
                    <a:pt x="17" y="141"/>
                  </a:cubicBezTo>
                  <a:cubicBezTo>
                    <a:pt x="0" y="282"/>
                    <a:pt x="147" y="455"/>
                    <a:pt x="147" y="455"/>
                  </a:cubicBezTo>
                  <a:lnTo>
                    <a:pt x="128" y="22"/>
                  </a:lnTo>
                  <a:close/>
                </a:path>
              </a:pathLst>
            </a:custGeom>
            <a:solidFill>
              <a:srgbClr val="FCFC0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8"/>
            <p:cNvSpPr>
              <a:spLocks/>
            </p:cNvSpPr>
            <p:nvPr/>
          </p:nvSpPr>
          <p:spPr bwMode="auto">
            <a:xfrm>
              <a:off x="1820863" y="935037"/>
              <a:ext cx="688975" cy="3449638"/>
            </a:xfrm>
            <a:custGeom>
              <a:avLst/>
              <a:gdLst>
                <a:gd name="T0" fmla="*/ 88 w 88"/>
                <a:gd name="T1" fmla="*/ 3 h 441"/>
                <a:gd name="T2" fmla="*/ 88 w 88"/>
                <a:gd name="T3" fmla="*/ 441 h 441"/>
                <a:gd name="T4" fmla="*/ 42 w 88"/>
                <a:gd name="T5" fmla="*/ 298 h 441"/>
                <a:gd name="T6" fmla="*/ 39 w 88"/>
                <a:gd name="T7" fmla="*/ 32 h 441"/>
                <a:gd name="T8" fmla="*/ 88 w 88"/>
                <a:gd name="T9" fmla="*/ 3 h 441"/>
              </a:gdLst>
              <a:ahLst/>
              <a:cxnLst>
                <a:cxn ang="0">
                  <a:pos x="T0" y="T1"/>
                </a:cxn>
                <a:cxn ang="0">
                  <a:pos x="T2" y="T3"/>
                </a:cxn>
                <a:cxn ang="0">
                  <a:pos x="T4" y="T5"/>
                </a:cxn>
                <a:cxn ang="0">
                  <a:pos x="T6" y="T7"/>
                </a:cxn>
                <a:cxn ang="0">
                  <a:pos x="T8" y="T9"/>
                </a:cxn>
              </a:cxnLst>
              <a:rect l="0" t="0" r="r" b="b"/>
              <a:pathLst>
                <a:path w="88" h="441">
                  <a:moveTo>
                    <a:pt x="88" y="3"/>
                  </a:moveTo>
                  <a:cubicBezTo>
                    <a:pt x="88" y="441"/>
                    <a:pt x="88" y="441"/>
                    <a:pt x="88" y="441"/>
                  </a:cubicBezTo>
                  <a:cubicBezTo>
                    <a:pt x="88" y="441"/>
                    <a:pt x="62" y="372"/>
                    <a:pt x="42" y="298"/>
                  </a:cubicBezTo>
                  <a:cubicBezTo>
                    <a:pt x="30" y="252"/>
                    <a:pt x="0" y="131"/>
                    <a:pt x="39" y="32"/>
                  </a:cubicBezTo>
                  <a:cubicBezTo>
                    <a:pt x="47" y="10"/>
                    <a:pt x="64" y="0"/>
                    <a:pt x="88"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9"/>
            <p:cNvSpPr>
              <a:spLocks/>
            </p:cNvSpPr>
            <p:nvPr/>
          </p:nvSpPr>
          <p:spPr bwMode="auto">
            <a:xfrm>
              <a:off x="2509838" y="1138238"/>
              <a:ext cx="1717675" cy="3246438"/>
            </a:xfrm>
            <a:custGeom>
              <a:avLst/>
              <a:gdLst>
                <a:gd name="T0" fmla="*/ 108 w 219"/>
                <a:gd name="T1" fmla="*/ 0 h 415"/>
                <a:gd name="T2" fmla="*/ 186 w 219"/>
                <a:gd name="T3" fmla="*/ 183 h 415"/>
                <a:gd name="T4" fmla="*/ 0 w 219"/>
                <a:gd name="T5" fmla="*/ 415 h 415"/>
                <a:gd name="T6" fmla="*/ 108 w 219"/>
                <a:gd name="T7" fmla="*/ 0 h 415"/>
              </a:gdLst>
              <a:ahLst/>
              <a:cxnLst>
                <a:cxn ang="0">
                  <a:pos x="T0" y="T1"/>
                </a:cxn>
                <a:cxn ang="0">
                  <a:pos x="T2" y="T3"/>
                </a:cxn>
                <a:cxn ang="0">
                  <a:pos x="T4" y="T5"/>
                </a:cxn>
                <a:cxn ang="0">
                  <a:pos x="T6" y="T7"/>
                </a:cxn>
              </a:cxnLst>
              <a:rect l="0" t="0" r="r" b="b"/>
              <a:pathLst>
                <a:path w="219" h="415">
                  <a:moveTo>
                    <a:pt x="108" y="0"/>
                  </a:moveTo>
                  <a:cubicBezTo>
                    <a:pt x="108" y="0"/>
                    <a:pt x="219" y="36"/>
                    <a:pt x="186" y="183"/>
                  </a:cubicBezTo>
                  <a:cubicBezTo>
                    <a:pt x="154" y="329"/>
                    <a:pt x="0" y="415"/>
                    <a:pt x="0" y="415"/>
                  </a:cubicBezTo>
                  <a:lnTo>
                    <a:pt x="108"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10"/>
            <p:cNvSpPr>
              <a:spLocks/>
            </p:cNvSpPr>
            <p:nvPr/>
          </p:nvSpPr>
          <p:spPr bwMode="auto">
            <a:xfrm>
              <a:off x="2509838" y="1052513"/>
              <a:ext cx="1458913" cy="3332163"/>
            </a:xfrm>
            <a:custGeom>
              <a:avLst/>
              <a:gdLst>
                <a:gd name="T0" fmla="*/ 68 w 186"/>
                <a:gd name="T1" fmla="*/ 0 h 426"/>
                <a:gd name="T2" fmla="*/ 174 w 186"/>
                <a:gd name="T3" fmla="*/ 128 h 426"/>
                <a:gd name="T4" fmla="*/ 0 w 186"/>
                <a:gd name="T5" fmla="*/ 426 h 426"/>
                <a:gd name="T6" fmla="*/ 68 w 186"/>
                <a:gd name="T7" fmla="*/ 0 h 426"/>
              </a:gdLst>
              <a:ahLst/>
              <a:cxnLst>
                <a:cxn ang="0">
                  <a:pos x="T0" y="T1"/>
                </a:cxn>
                <a:cxn ang="0">
                  <a:pos x="T2" y="T3"/>
                </a:cxn>
                <a:cxn ang="0">
                  <a:pos x="T4" y="T5"/>
                </a:cxn>
                <a:cxn ang="0">
                  <a:pos x="T6" y="T7"/>
                </a:cxn>
              </a:cxnLst>
              <a:rect l="0" t="0" r="r" b="b"/>
              <a:pathLst>
                <a:path w="186" h="426">
                  <a:moveTo>
                    <a:pt x="68" y="0"/>
                  </a:moveTo>
                  <a:cubicBezTo>
                    <a:pt x="68" y="0"/>
                    <a:pt x="162" y="1"/>
                    <a:pt x="174" y="128"/>
                  </a:cubicBezTo>
                  <a:cubicBezTo>
                    <a:pt x="186" y="254"/>
                    <a:pt x="21" y="416"/>
                    <a:pt x="0" y="426"/>
                  </a:cubicBezTo>
                  <a:lnTo>
                    <a:pt x="68"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11"/>
            <p:cNvSpPr>
              <a:spLocks/>
            </p:cNvSpPr>
            <p:nvPr/>
          </p:nvSpPr>
          <p:spPr bwMode="auto">
            <a:xfrm>
              <a:off x="2509838" y="825500"/>
              <a:ext cx="1154113" cy="3559175"/>
            </a:xfrm>
            <a:custGeom>
              <a:avLst/>
              <a:gdLst>
                <a:gd name="T0" fmla="*/ 19 w 147"/>
                <a:gd name="T1" fmla="*/ 22 h 455"/>
                <a:gd name="T2" fmla="*/ 130 w 147"/>
                <a:gd name="T3" fmla="*/ 141 h 455"/>
                <a:gd name="T4" fmla="*/ 0 w 147"/>
                <a:gd name="T5" fmla="*/ 455 h 455"/>
                <a:gd name="T6" fmla="*/ 19 w 147"/>
                <a:gd name="T7" fmla="*/ 22 h 455"/>
              </a:gdLst>
              <a:ahLst/>
              <a:cxnLst>
                <a:cxn ang="0">
                  <a:pos x="T0" y="T1"/>
                </a:cxn>
                <a:cxn ang="0">
                  <a:pos x="T2" y="T3"/>
                </a:cxn>
                <a:cxn ang="0">
                  <a:pos x="T4" y="T5"/>
                </a:cxn>
                <a:cxn ang="0">
                  <a:pos x="T6" y="T7"/>
                </a:cxn>
              </a:cxnLst>
              <a:rect l="0" t="0" r="r" b="b"/>
              <a:pathLst>
                <a:path w="147" h="455">
                  <a:moveTo>
                    <a:pt x="19" y="22"/>
                  </a:moveTo>
                  <a:cubicBezTo>
                    <a:pt x="19" y="22"/>
                    <a:pt x="113" y="0"/>
                    <a:pt x="130" y="141"/>
                  </a:cubicBezTo>
                  <a:cubicBezTo>
                    <a:pt x="147" y="282"/>
                    <a:pt x="0" y="455"/>
                    <a:pt x="0" y="455"/>
                  </a:cubicBezTo>
                  <a:lnTo>
                    <a:pt x="19" y="22"/>
                  </a:lnTo>
                  <a:close/>
                </a:path>
              </a:pathLst>
            </a:custGeom>
            <a:solidFill>
              <a:srgbClr val="FCFC0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12"/>
            <p:cNvSpPr>
              <a:spLocks/>
            </p:cNvSpPr>
            <p:nvPr/>
          </p:nvSpPr>
          <p:spPr bwMode="auto">
            <a:xfrm>
              <a:off x="2509838" y="935037"/>
              <a:ext cx="690563" cy="3449638"/>
            </a:xfrm>
            <a:custGeom>
              <a:avLst/>
              <a:gdLst>
                <a:gd name="T0" fmla="*/ 0 w 88"/>
                <a:gd name="T1" fmla="*/ 3 h 441"/>
                <a:gd name="T2" fmla="*/ 0 w 88"/>
                <a:gd name="T3" fmla="*/ 441 h 441"/>
                <a:gd name="T4" fmla="*/ 46 w 88"/>
                <a:gd name="T5" fmla="*/ 298 h 441"/>
                <a:gd name="T6" fmla="*/ 49 w 88"/>
                <a:gd name="T7" fmla="*/ 32 h 441"/>
                <a:gd name="T8" fmla="*/ 0 w 88"/>
                <a:gd name="T9" fmla="*/ 3 h 441"/>
              </a:gdLst>
              <a:ahLst/>
              <a:cxnLst>
                <a:cxn ang="0">
                  <a:pos x="T0" y="T1"/>
                </a:cxn>
                <a:cxn ang="0">
                  <a:pos x="T2" y="T3"/>
                </a:cxn>
                <a:cxn ang="0">
                  <a:pos x="T4" y="T5"/>
                </a:cxn>
                <a:cxn ang="0">
                  <a:pos x="T6" y="T7"/>
                </a:cxn>
                <a:cxn ang="0">
                  <a:pos x="T8" y="T9"/>
                </a:cxn>
              </a:cxnLst>
              <a:rect l="0" t="0" r="r" b="b"/>
              <a:pathLst>
                <a:path w="88" h="441">
                  <a:moveTo>
                    <a:pt x="0" y="3"/>
                  </a:moveTo>
                  <a:cubicBezTo>
                    <a:pt x="0" y="441"/>
                    <a:pt x="0" y="441"/>
                    <a:pt x="0" y="441"/>
                  </a:cubicBezTo>
                  <a:cubicBezTo>
                    <a:pt x="0" y="441"/>
                    <a:pt x="26" y="372"/>
                    <a:pt x="46" y="298"/>
                  </a:cubicBezTo>
                  <a:cubicBezTo>
                    <a:pt x="58" y="252"/>
                    <a:pt x="88" y="131"/>
                    <a:pt x="49" y="32"/>
                  </a:cubicBezTo>
                  <a:cubicBezTo>
                    <a:pt x="41" y="10"/>
                    <a:pt x="24" y="0"/>
                    <a:pt x="0"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13"/>
            <p:cNvSpPr>
              <a:spLocks/>
            </p:cNvSpPr>
            <p:nvPr/>
          </p:nvSpPr>
          <p:spPr bwMode="auto">
            <a:xfrm>
              <a:off x="1655763" y="3681413"/>
              <a:ext cx="1709738" cy="703263"/>
            </a:xfrm>
            <a:custGeom>
              <a:avLst/>
              <a:gdLst>
                <a:gd name="T0" fmla="*/ 0 w 1077"/>
                <a:gd name="T1" fmla="*/ 0 h 443"/>
                <a:gd name="T2" fmla="*/ 1077 w 1077"/>
                <a:gd name="T3" fmla="*/ 0 h 443"/>
                <a:gd name="T4" fmla="*/ 662 w 1077"/>
                <a:gd name="T5" fmla="*/ 443 h 443"/>
                <a:gd name="T6" fmla="*/ 410 w 1077"/>
                <a:gd name="T7" fmla="*/ 443 h 443"/>
                <a:gd name="T8" fmla="*/ 0 w 1077"/>
                <a:gd name="T9" fmla="*/ 0 h 443"/>
              </a:gdLst>
              <a:ahLst/>
              <a:cxnLst>
                <a:cxn ang="0">
                  <a:pos x="T0" y="T1"/>
                </a:cxn>
                <a:cxn ang="0">
                  <a:pos x="T2" y="T3"/>
                </a:cxn>
                <a:cxn ang="0">
                  <a:pos x="T4" y="T5"/>
                </a:cxn>
                <a:cxn ang="0">
                  <a:pos x="T6" y="T7"/>
                </a:cxn>
                <a:cxn ang="0">
                  <a:pos x="T8" y="T9"/>
                </a:cxn>
              </a:cxnLst>
              <a:rect l="0" t="0" r="r" b="b"/>
              <a:pathLst>
                <a:path w="1077" h="443">
                  <a:moveTo>
                    <a:pt x="0" y="0"/>
                  </a:moveTo>
                  <a:lnTo>
                    <a:pt x="1077" y="0"/>
                  </a:lnTo>
                  <a:lnTo>
                    <a:pt x="662" y="443"/>
                  </a:lnTo>
                  <a:lnTo>
                    <a:pt x="410" y="443"/>
                  </a:lnTo>
                  <a:lnTo>
                    <a:pt x="0"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Rectangle 14"/>
            <p:cNvSpPr>
              <a:spLocks noChangeArrowheads="1"/>
            </p:cNvSpPr>
            <p:nvPr/>
          </p:nvSpPr>
          <p:spPr bwMode="auto">
            <a:xfrm>
              <a:off x="2298700" y="4376738"/>
              <a:ext cx="31750" cy="517525"/>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Rectangle 15"/>
            <p:cNvSpPr>
              <a:spLocks noChangeArrowheads="1"/>
            </p:cNvSpPr>
            <p:nvPr/>
          </p:nvSpPr>
          <p:spPr bwMode="auto">
            <a:xfrm>
              <a:off x="2690813" y="4376738"/>
              <a:ext cx="23813" cy="517525"/>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16"/>
            <p:cNvSpPr>
              <a:spLocks/>
            </p:cNvSpPr>
            <p:nvPr/>
          </p:nvSpPr>
          <p:spPr bwMode="auto">
            <a:xfrm>
              <a:off x="2109788" y="4173538"/>
              <a:ext cx="792163" cy="211138"/>
            </a:xfrm>
            <a:custGeom>
              <a:avLst/>
              <a:gdLst>
                <a:gd name="T0" fmla="*/ 0 w 499"/>
                <a:gd name="T1" fmla="*/ 0 h 133"/>
                <a:gd name="T2" fmla="*/ 124 w 499"/>
                <a:gd name="T3" fmla="*/ 133 h 133"/>
                <a:gd name="T4" fmla="*/ 376 w 499"/>
                <a:gd name="T5" fmla="*/ 133 h 133"/>
                <a:gd name="T6" fmla="*/ 499 w 499"/>
                <a:gd name="T7" fmla="*/ 0 h 133"/>
                <a:gd name="T8" fmla="*/ 0 w 499"/>
                <a:gd name="T9" fmla="*/ 0 h 133"/>
              </a:gdLst>
              <a:ahLst/>
              <a:cxnLst>
                <a:cxn ang="0">
                  <a:pos x="T0" y="T1"/>
                </a:cxn>
                <a:cxn ang="0">
                  <a:pos x="T2" y="T3"/>
                </a:cxn>
                <a:cxn ang="0">
                  <a:pos x="T4" y="T5"/>
                </a:cxn>
                <a:cxn ang="0">
                  <a:pos x="T6" y="T7"/>
                </a:cxn>
                <a:cxn ang="0">
                  <a:pos x="T8" y="T9"/>
                </a:cxn>
              </a:cxnLst>
              <a:rect l="0" t="0" r="r" b="b"/>
              <a:pathLst>
                <a:path w="499" h="133">
                  <a:moveTo>
                    <a:pt x="0" y="0"/>
                  </a:moveTo>
                  <a:lnTo>
                    <a:pt x="124" y="133"/>
                  </a:lnTo>
                  <a:lnTo>
                    <a:pt x="376" y="133"/>
                  </a:lnTo>
                  <a:lnTo>
                    <a:pt x="499" y="0"/>
                  </a:lnTo>
                  <a:lnTo>
                    <a:pt x="0"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17"/>
            <p:cNvSpPr>
              <a:spLocks/>
            </p:cNvSpPr>
            <p:nvPr/>
          </p:nvSpPr>
          <p:spPr bwMode="auto">
            <a:xfrm>
              <a:off x="2220913" y="4932363"/>
              <a:ext cx="571500" cy="477838"/>
            </a:xfrm>
            <a:custGeom>
              <a:avLst/>
              <a:gdLst>
                <a:gd name="T0" fmla="*/ 39 w 73"/>
                <a:gd name="T1" fmla="*/ 0 h 61"/>
                <a:gd name="T2" fmla="*/ 39 w 73"/>
                <a:gd name="T3" fmla="*/ 0 h 61"/>
                <a:gd name="T4" fmla="*/ 37 w 73"/>
                <a:gd name="T5" fmla="*/ 0 h 61"/>
                <a:gd name="T6" fmla="*/ 35 w 73"/>
                <a:gd name="T7" fmla="*/ 0 h 61"/>
                <a:gd name="T8" fmla="*/ 35 w 73"/>
                <a:gd name="T9" fmla="*/ 0 h 61"/>
                <a:gd name="T10" fmla="*/ 0 w 73"/>
                <a:gd name="T11" fmla="*/ 1 h 61"/>
                <a:gd name="T12" fmla="*/ 8 w 73"/>
                <a:gd name="T13" fmla="*/ 51 h 61"/>
                <a:gd name="T14" fmla="*/ 23 w 73"/>
                <a:gd name="T15" fmla="*/ 61 h 61"/>
                <a:gd name="T16" fmla="*/ 36 w 73"/>
                <a:gd name="T17" fmla="*/ 61 h 61"/>
                <a:gd name="T18" fmla="*/ 38 w 73"/>
                <a:gd name="T19" fmla="*/ 61 h 61"/>
                <a:gd name="T20" fmla="*/ 51 w 73"/>
                <a:gd name="T21" fmla="*/ 61 h 61"/>
                <a:gd name="T22" fmla="*/ 66 w 73"/>
                <a:gd name="T23" fmla="*/ 51 h 61"/>
                <a:gd name="T24" fmla="*/ 73 w 73"/>
                <a:gd name="T25" fmla="*/ 1 h 61"/>
                <a:gd name="T26" fmla="*/ 39 w 73"/>
                <a:gd name="T2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61">
                  <a:moveTo>
                    <a:pt x="39" y="0"/>
                  </a:moveTo>
                  <a:cubicBezTo>
                    <a:pt x="39" y="0"/>
                    <a:pt x="39" y="0"/>
                    <a:pt x="39" y="0"/>
                  </a:cubicBezTo>
                  <a:cubicBezTo>
                    <a:pt x="37" y="0"/>
                    <a:pt x="37" y="0"/>
                    <a:pt x="37" y="0"/>
                  </a:cubicBezTo>
                  <a:cubicBezTo>
                    <a:pt x="35" y="0"/>
                    <a:pt x="35" y="0"/>
                    <a:pt x="35" y="0"/>
                  </a:cubicBezTo>
                  <a:cubicBezTo>
                    <a:pt x="35" y="0"/>
                    <a:pt x="35" y="0"/>
                    <a:pt x="35" y="0"/>
                  </a:cubicBezTo>
                  <a:cubicBezTo>
                    <a:pt x="0" y="1"/>
                    <a:pt x="0" y="1"/>
                    <a:pt x="0" y="1"/>
                  </a:cubicBezTo>
                  <a:cubicBezTo>
                    <a:pt x="8" y="51"/>
                    <a:pt x="8" y="51"/>
                    <a:pt x="8" y="51"/>
                  </a:cubicBezTo>
                  <a:cubicBezTo>
                    <a:pt x="8" y="51"/>
                    <a:pt x="9" y="61"/>
                    <a:pt x="23" y="61"/>
                  </a:cubicBezTo>
                  <a:cubicBezTo>
                    <a:pt x="30" y="61"/>
                    <a:pt x="34" y="61"/>
                    <a:pt x="36" y="61"/>
                  </a:cubicBezTo>
                  <a:cubicBezTo>
                    <a:pt x="38" y="61"/>
                    <a:pt x="38" y="61"/>
                    <a:pt x="38" y="61"/>
                  </a:cubicBezTo>
                  <a:cubicBezTo>
                    <a:pt x="40" y="61"/>
                    <a:pt x="43" y="61"/>
                    <a:pt x="51" y="61"/>
                  </a:cubicBezTo>
                  <a:cubicBezTo>
                    <a:pt x="64" y="61"/>
                    <a:pt x="66" y="51"/>
                    <a:pt x="66" y="51"/>
                  </a:cubicBezTo>
                  <a:cubicBezTo>
                    <a:pt x="73" y="1"/>
                    <a:pt x="73" y="1"/>
                    <a:pt x="73" y="1"/>
                  </a:cubicBezTo>
                  <a:lnTo>
                    <a:pt x="39"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Rectangle 18"/>
            <p:cNvSpPr>
              <a:spLocks noChangeArrowheads="1"/>
            </p:cNvSpPr>
            <p:nvPr/>
          </p:nvSpPr>
          <p:spPr bwMode="auto">
            <a:xfrm>
              <a:off x="2212975" y="4894263"/>
              <a:ext cx="595313" cy="61913"/>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19"/>
            <p:cNvSpPr>
              <a:spLocks/>
            </p:cNvSpPr>
            <p:nvPr/>
          </p:nvSpPr>
          <p:spPr bwMode="auto">
            <a:xfrm>
              <a:off x="2274888" y="4932363"/>
              <a:ext cx="95250" cy="188913"/>
            </a:xfrm>
            <a:custGeom>
              <a:avLst/>
              <a:gdLst>
                <a:gd name="T0" fmla="*/ 8 w 12"/>
                <a:gd name="T1" fmla="*/ 11 h 24"/>
                <a:gd name="T2" fmla="*/ 7 w 12"/>
                <a:gd name="T3" fmla="*/ 2 h 24"/>
                <a:gd name="T4" fmla="*/ 6 w 12"/>
                <a:gd name="T5" fmla="*/ 0 h 24"/>
                <a:gd name="T6" fmla="*/ 5 w 12"/>
                <a:gd name="T7" fmla="*/ 2 h 24"/>
                <a:gd name="T8" fmla="*/ 3 w 12"/>
                <a:gd name="T9" fmla="*/ 11 h 24"/>
                <a:gd name="T10" fmla="*/ 0 w 12"/>
                <a:gd name="T11" fmla="*/ 18 h 24"/>
                <a:gd name="T12" fmla="*/ 6 w 12"/>
                <a:gd name="T13" fmla="*/ 24 h 24"/>
                <a:gd name="T14" fmla="*/ 12 w 12"/>
                <a:gd name="T15" fmla="*/ 18 h 24"/>
                <a:gd name="T16" fmla="*/ 8 w 12"/>
                <a:gd name="T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8" y="11"/>
                  </a:moveTo>
                  <a:cubicBezTo>
                    <a:pt x="7" y="7"/>
                    <a:pt x="7" y="2"/>
                    <a:pt x="7" y="2"/>
                  </a:cubicBezTo>
                  <a:cubicBezTo>
                    <a:pt x="6" y="0"/>
                    <a:pt x="6" y="0"/>
                    <a:pt x="6" y="0"/>
                  </a:cubicBezTo>
                  <a:cubicBezTo>
                    <a:pt x="5" y="2"/>
                    <a:pt x="5" y="2"/>
                    <a:pt x="5" y="2"/>
                  </a:cubicBezTo>
                  <a:cubicBezTo>
                    <a:pt x="5" y="2"/>
                    <a:pt x="4" y="7"/>
                    <a:pt x="3" y="11"/>
                  </a:cubicBezTo>
                  <a:cubicBezTo>
                    <a:pt x="3" y="12"/>
                    <a:pt x="0" y="16"/>
                    <a:pt x="0" y="18"/>
                  </a:cubicBezTo>
                  <a:cubicBezTo>
                    <a:pt x="0" y="22"/>
                    <a:pt x="2" y="24"/>
                    <a:pt x="6" y="24"/>
                  </a:cubicBezTo>
                  <a:cubicBezTo>
                    <a:pt x="9" y="24"/>
                    <a:pt x="12" y="22"/>
                    <a:pt x="12" y="18"/>
                  </a:cubicBezTo>
                  <a:cubicBezTo>
                    <a:pt x="12" y="16"/>
                    <a:pt x="9" y="12"/>
                    <a:pt x="8" y="11"/>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20"/>
            <p:cNvSpPr>
              <a:spLocks/>
            </p:cNvSpPr>
            <p:nvPr/>
          </p:nvSpPr>
          <p:spPr bwMode="auto">
            <a:xfrm>
              <a:off x="2463800" y="4932363"/>
              <a:ext cx="93663" cy="188913"/>
            </a:xfrm>
            <a:custGeom>
              <a:avLst/>
              <a:gdLst>
                <a:gd name="T0" fmla="*/ 8 w 12"/>
                <a:gd name="T1" fmla="*/ 11 h 24"/>
                <a:gd name="T2" fmla="*/ 7 w 12"/>
                <a:gd name="T3" fmla="*/ 2 h 24"/>
                <a:gd name="T4" fmla="*/ 6 w 12"/>
                <a:gd name="T5" fmla="*/ 0 h 24"/>
                <a:gd name="T6" fmla="*/ 5 w 12"/>
                <a:gd name="T7" fmla="*/ 2 h 24"/>
                <a:gd name="T8" fmla="*/ 3 w 12"/>
                <a:gd name="T9" fmla="*/ 11 h 24"/>
                <a:gd name="T10" fmla="*/ 0 w 12"/>
                <a:gd name="T11" fmla="*/ 18 h 24"/>
                <a:gd name="T12" fmla="*/ 6 w 12"/>
                <a:gd name="T13" fmla="*/ 24 h 24"/>
                <a:gd name="T14" fmla="*/ 12 w 12"/>
                <a:gd name="T15" fmla="*/ 18 h 24"/>
                <a:gd name="T16" fmla="*/ 8 w 12"/>
                <a:gd name="T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8" y="11"/>
                  </a:moveTo>
                  <a:cubicBezTo>
                    <a:pt x="7" y="7"/>
                    <a:pt x="7" y="2"/>
                    <a:pt x="7" y="2"/>
                  </a:cubicBezTo>
                  <a:cubicBezTo>
                    <a:pt x="6" y="0"/>
                    <a:pt x="6" y="0"/>
                    <a:pt x="6" y="0"/>
                  </a:cubicBezTo>
                  <a:cubicBezTo>
                    <a:pt x="5" y="2"/>
                    <a:pt x="5" y="2"/>
                    <a:pt x="5" y="2"/>
                  </a:cubicBezTo>
                  <a:cubicBezTo>
                    <a:pt x="5" y="2"/>
                    <a:pt x="5" y="7"/>
                    <a:pt x="3" y="11"/>
                  </a:cubicBezTo>
                  <a:cubicBezTo>
                    <a:pt x="3" y="12"/>
                    <a:pt x="0" y="16"/>
                    <a:pt x="0" y="18"/>
                  </a:cubicBezTo>
                  <a:cubicBezTo>
                    <a:pt x="0" y="22"/>
                    <a:pt x="3" y="24"/>
                    <a:pt x="6" y="24"/>
                  </a:cubicBezTo>
                  <a:cubicBezTo>
                    <a:pt x="9" y="24"/>
                    <a:pt x="12" y="22"/>
                    <a:pt x="12" y="18"/>
                  </a:cubicBezTo>
                  <a:cubicBezTo>
                    <a:pt x="12" y="16"/>
                    <a:pt x="9" y="12"/>
                    <a:pt x="8" y="11"/>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1"/>
            <p:cNvSpPr>
              <a:spLocks/>
            </p:cNvSpPr>
            <p:nvPr/>
          </p:nvSpPr>
          <p:spPr bwMode="auto">
            <a:xfrm>
              <a:off x="2651125" y="4932363"/>
              <a:ext cx="95250" cy="188913"/>
            </a:xfrm>
            <a:custGeom>
              <a:avLst/>
              <a:gdLst>
                <a:gd name="T0" fmla="*/ 9 w 12"/>
                <a:gd name="T1" fmla="*/ 11 h 24"/>
                <a:gd name="T2" fmla="*/ 7 w 12"/>
                <a:gd name="T3" fmla="*/ 2 h 24"/>
                <a:gd name="T4" fmla="*/ 6 w 12"/>
                <a:gd name="T5" fmla="*/ 0 h 24"/>
                <a:gd name="T6" fmla="*/ 5 w 12"/>
                <a:gd name="T7" fmla="*/ 2 h 24"/>
                <a:gd name="T8" fmla="*/ 3 w 12"/>
                <a:gd name="T9" fmla="*/ 11 h 24"/>
                <a:gd name="T10" fmla="*/ 0 w 12"/>
                <a:gd name="T11" fmla="*/ 18 h 24"/>
                <a:gd name="T12" fmla="*/ 6 w 12"/>
                <a:gd name="T13" fmla="*/ 24 h 24"/>
                <a:gd name="T14" fmla="*/ 12 w 12"/>
                <a:gd name="T15" fmla="*/ 18 h 24"/>
                <a:gd name="T16" fmla="*/ 9 w 12"/>
                <a:gd name="T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9" y="11"/>
                  </a:moveTo>
                  <a:cubicBezTo>
                    <a:pt x="7" y="7"/>
                    <a:pt x="7" y="2"/>
                    <a:pt x="7" y="2"/>
                  </a:cubicBezTo>
                  <a:cubicBezTo>
                    <a:pt x="6" y="0"/>
                    <a:pt x="6" y="0"/>
                    <a:pt x="6" y="0"/>
                  </a:cubicBezTo>
                  <a:cubicBezTo>
                    <a:pt x="5" y="2"/>
                    <a:pt x="5" y="2"/>
                    <a:pt x="5" y="2"/>
                  </a:cubicBezTo>
                  <a:cubicBezTo>
                    <a:pt x="5" y="2"/>
                    <a:pt x="5" y="7"/>
                    <a:pt x="3" y="11"/>
                  </a:cubicBezTo>
                  <a:cubicBezTo>
                    <a:pt x="3" y="12"/>
                    <a:pt x="0" y="16"/>
                    <a:pt x="0" y="18"/>
                  </a:cubicBezTo>
                  <a:cubicBezTo>
                    <a:pt x="0" y="22"/>
                    <a:pt x="3" y="24"/>
                    <a:pt x="6" y="24"/>
                  </a:cubicBezTo>
                  <a:cubicBezTo>
                    <a:pt x="9" y="24"/>
                    <a:pt x="12" y="22"/>
                    <a:pt x="12" y="18"/>
                  </a:cubicBezTo>
                  <a:cubicBezTo>
                    <a:pt x="12" y="16"/>
                    <a:pt x="9" y="12"/>
                    <a:pt x="9" y="11"/>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58" name="文本框 57"/>
          <p:cNvSpPr txBox="1"/>
          <p:nvPr/>
        </p:nvSpPr>
        <p:spPr>
          <a:xfrm>
            <a:off x="4697518" y="676333"/>
            <a:ext cx="3691816" cy="830997"/>
          </a:xfrm>
          <a:prstGeom prst="rect">
            <a:avLst/>
          </a:prstGeom>
          <a:noFill/>
        </p:spPr>
        <p:txBody>
          <a:bodyPr wrap="square" rtlCol="0">
            <a:spAutoFit/>
          </a:bodyPr>
          <a:lstStyle/>
          <a:p>
            <a:r>
              <a:rPr lang="en-SG" altLang="zh-CN" sz="4800" b="1" dirty="0">
                <a:solidFill>
                  <a:srgbClr val="FF0000"/>
                </a:solidFill>
                <a:latin typeface="#9Slide03 Arima Madurai Black" panose="00000A00000000000000" pitchFamily="2" charset="0"/>
                <a:ea typeface="微软雅黑" panose="020B0503020204020204" pitchFamily="34" charset="-122"/>
                <a:cs typeface="#9Slide03 Arima Madurai Black" panose="00000A00000000000000" pitchFamily="2" charset="0"/>
              </a:rPr>
              <a:t>LUẬT CH</a:t>
            </a:r>
            <a:r>
              <a:rPr lang="vi-VN" altLang="zh-CN" sz="4800" b="1" dirty="0">
                <a:solidFill>
                  <a:srgbClr val="FF0000"/>
                </a:solidFill>
                <a:latin typeface="#9Slide03 Arima Madurai Black" panose="00000A00000000000000" pitchFamily="2" charset="0"/>
                <a:ea typeface="微软雅黑" panose="020B0503020204020204" pitchFamily="34" charset="-122"/>
                <a:cs typeface="#9Slide03 Arima Madurai Black" panose="00000A00000000000000" pitchFamily="2" charset="0"/>
              </a:rPr>
              <a:t>Ơ</a:t>
            </a:r>
            <a:r>
              <a:rPr lang="en-SG" altLang="zh-CN" sz="4800" b="1" dirty="0">
                <a:solidFill>
                  <a:srgbClr val="FF0000"/>
                </a:solidFill>
                <a:latin typeface="#9Slide03 Arima Madurai Black" panose="00000A00000000000000" pitchFamily="2" charset="0"/>
                <a:ea typeface="微软雅黑" panose="020B0503020204020204" pitchFamily="34" charset="-122"/>
                <a:cs typeface="#9Slide03 Arima Madurai Black" panose="00000A00000000000000" pitchFamily="2" charset="0"/>
              </a:rPr>
              <a:t>I</a:t>
            </a:r>
            <a:endParaRPr lang="zh-CN" altLang="en-US" sz="4800" b="1" dirty="0">
              <a:solidFill>
                <a:srgbClr val="FF0000"/>
              </a:solidFill>
              <a:latin typeface="#9Slide03 Arima Madurai Black" panose="00000A00000000000000" pitchFamily="2" charset="0"/>
              <a:ea typeface="微软雅黑" panose="020B0503020204020204" pitchFamily="34" charset="-122"/>
              <a:cs typeface="#9Slide03 Arima Madurai Black" panose="00000A00000000000000" pitchFamily="2" charset="0"/>
            </a:endParaRPr>
          </a:p>
        </p:txBody>
      </p:sp>
      <p:sp>
        <p:nvSpPr>
          <p:cNvPr id="59" name="Text Placeholder 2"/>
          <p:cNvSpPr txBox="1"/>
          <p:nvPr/>
        </p:nvSpPr>
        <p:spPr>
          <a:xfrm>
            <a:off x="1606979" y="4116848"/>
            <a:ext cx="2377287" cy="950798"/>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2800" kern="100" dirty="0" err="1">
                <a:solidFill>
                  <a:schemeClr val="tx1"/>
                </a:solidFill>
                <a:latin typeface="Times New Roman" panose="02020603050405020304" pitchFamily="18" charset="0"/>
                <a:ea typeface="SimSun" panose="02010600030101010101" pitchFamily="2" charset="-122"/>
              </a:rPr>
              <a:t>Hình</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ảnh</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bị</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che</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err="1">
                <a:solidFill>
                  <a:schemeClr val="tx1"/>
                </a:solidFill>
                <a:latin typeface="Times New Roman" panose="02020603050405020304" pitchFamily="18" charset="0"/>
                <a:ea typeface="SimSun" panose="02010600030101010101" pitchFamily="2" charset="-122"/>
              </a:rPr>
              <a:t>bằng</a:t>
            </a:r>
            <a:r>
              <a:rPr lang="en-US" sz="2800" kern="100">
                <a:solidFill>
                  <a:schemeClr val="tx1"/>
                </a:solidFill>
                <a:latin typeface="Times New Roman" panose="02020603050405020304" pitchFamily="18" charset="0"/>
                <a:ea typeface="SimSun" panose="02010600030101010101" pitchFamily="2" charset="-122"/>
              </a:rPr>
              <a:t> 4 miếng </a:t>
            </a:r>
            <a:r>
              <a:rPr lang="en-US" sz="2800" kern="100" dirty="0" err="1">
                <a:solidFill>
                  <a:schemeClr val="tx1"/>
                </a:solidFill>
                <a:latin typeface="Times New Roman" panose="02020603050405020304" pitchFamily="18" charset="0"/>
                <a:ea typeface="SimSun" panose="02010600030101010101" pitchFamily="2" charset="-122"/>
              </a:rPr>
              <a:t>ghép</a:t>
            </a:r>
            <a:r>
              <a:rPr lang="en-US" sz="2800" kern="100" dirty="0">
                <a:solidFill>
                  <a:schemeClr val="tx1"/>
                </a:solidFill>
                <a:latin typeface="Times New Roman" panose="02020603050405020304" pitchFamily="18" charset="0"/>
                <a:ea typeface="SimSun" panose="02010600030101010101" pitchFamily="2" charset="-122"/>
              </a:rPr>
              <a:t>, </a:t>
            </a:r>
            <a:endParaRPr lang="en-SG" sz="2400" kern="100" dirty="0">
              <a:solidFill>
                <a:schemeClr val="tx1"/>
              </a:solidFill>
              <a:latin typeface="Times New Roman" panose="02020603050405020304" pitchFamily="18" charset="0"/>
              <a:ea typeface="SimSun" panose="02010600030101010101" pitchFamily="2" charset="-122"/>
            </a:endParaRPr>
          </a:p>
        </p:txBody>
      </p:sp>
      <p:sp>
        <p:nvSpPr>
          <p:cNvPr id="61" name="Text Placeholder 2"/>
          <p:cNvSpPr txBox="1"/>
          <p:nvPr/>
        </p:nvSpPr>
        <p:spPr>
          <a:xfrm>
            <a:off x="7539895" y="4393823"/>
            <a:ext cx="2286196" cy="24238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800" kern="100" dirty="0" err="1">
                <a:solidFill>
                  <a:schemeClr val="tx1"/>
                </a:solidFill>
                <a:latin typeface="Times New Roman" panose="02020603050405020304" pitchFamily="18" charset="0"/>
                <a:ea typeface="SimSun" panose="02010600030101010101" pitchFamily="2" charset="-122"/>
              </a:rPr>
              <a:t>Trả</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lời</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đúng</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câu</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hỏi</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để</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mở</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miếng</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ghép</a:t>
            </a:r>
            <a:endParaRPr lang="en-US" altLang="zh-CN" sz="3200" dirty="0">
              <a:solidFill>
                <a:schemeClr val="tx1"/>
              </a:solidFill>
              <a:latin typeface="Bebas Neue" panose="020B0606020202050201" pitchFamily="34" charset="0"/>
              <a:ea typeface="微软雅黑" panose="020B0503020204020204" pitchFamily="34" charset="-122"/>
            </a:endParaRPr>
          </a:p>
        </p:txBody>
      </p:sp>
      <p:sp>
        <p:nvSpPr>
          <p:cNvPr id="63" name="Text Placeholder 2"/>
          <p:cNvSpPr txBox="1"/>
          <p:nvPr/>
        </p:nvSpPr>
        <p:spPr>
          <a:xfrm>
            <a:off x="4798912" y="4497706"/>
            <a:ext cx="1864271" cy="242383"/>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800" kern="100" err="1">
                <a:solidFill>
                  <a:schemeClr val="tx1"/>
                </a:solidFill>
                <a:latin typeface="Times New Roman" panose="02020603050405020304" pitchFamily="18" charset="0"/>
                <a:ea typeface="SimSun" panose="02010600030101010101" pitchFamily="2" charset="-122"/>
              </a:rPr>
              <a:t>Có</a:t>
            </a:r>
            <a:r>
              <a:rPr lang="en-US" sz="2800" kern="100">
                <a:solidFill>
                  <a:schemeClr val="tx1"/>
                </a:solidFill>
                <a:latin typeface="Times New Roman" panose="02020603050405020304" pitchFamily="18" charset="0"/>
                <a:ea typeface="SimSun" panose="02010600030101010101" pitchFamily="2" charset="-122"/>
              </a:rPr>
              <a:t> 4 </a:t>
            </a:r>
            <a:r>
              <a:rPr lang="en-US" sz="2800" kern="100" dirty="0" err="1">
                <a:solidFill>
                  <a:schemeClr val="tx1"/>
                </a:solidFill>
                <a:latin typeface="Times New Roman" panose="02020603050405020304" pitchFamily="18" charset="0"/>
                <a:ea typeface="SimSun" panose="02010600030101010101" pitchFamily="2" charset="-122"/>
              </a:rPr>
              <a:t>câu</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hỏi</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tương</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ứng</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err="1">
                <a:solidFill>
                  <a:schemeClr val="tx1"/>
                </a:solidFill>
                <a:latin typeface="Times New Roman" panose="02020603050405020304" pitchFamily="18" charset="0"/>
                <a:ea typeface="SimSun" panose="02010600030101010101" pitchFamily="2" charset="-122"/>
              </a:rPr>
              <a:t>với</a:t>
            </a:r>
            <a:r>
              <a:rPr lang="en-US" sz="2800" kern="100">
                <a:solidFill>
                  <a:schemeClr val="tx1"/>
                </a:solidFill>
                <a:latin typeface="Times New Roman" panose="02020603050405020304" pitchFamily="18" charset="0"/>
                <a:ea typeface="SimSun" panose="02010600030101010101" pitchFamily="2" charset="-122"/>
              </a:rPr>
              <a:t> 4 </a:t>
            </a:r>
            <a:r>
              <a:rPr lang="en-US" sz="2800" kern="100" dirty="0" err="1">
                <a:solidFill>
                  <a:schemeClr val="tx1"/>
                </a:solidFill>
                <a:latin typeface="Times New Roman" panose="02020603050405020304" pitchFamily="18" charset="0"/>
                <a:ea typeface="SimSun" panose="02010600030101010101" pitchFamily="2" charset="-122"/>
              </a:rPr>
              <a:t>miếng</a:t>
            </a:r>
            <a:r>
              <a:rPr lang="en-US" sz="2800" kern="100" dirty="0">
                <a:solidFill>
                  <a:schemeClr val="tx1"/>
                </a:solidFill>
                <a:latin typeface="Times New Roman" panose="02020603050405020304" pitchFamily="18" charset="0"/>
                <a:ea typeface="SimSun" panose="02010600030101010101" pitchFamily="2" charset="-122"/>
              </a:rPr>
              <a:t> </a:t>
            </a:r>
            <a:r>
              <a:rPr lang="en-US" sz="2800" kern="100" dirty="0" err="1">
                <a:solidFill>
                  <a:schemeClr val="tx1"/>
                </a:solidFill>
                <a:latin typeface="Times New Roman" panose="02020603050405020304" pitchFamily="18" charset="0"/>
                <a:ea typeface="SimSun" panose="02010600030101010101" pitchFamily="2" charset="-122"/>
              </a:rPr>
              <a:t>ghép</a:t>
            </a:r>
            <a:endParaRPr lang="en-US" altLang="zh-CN" sz="3200" dirty="0">
              <a:solidFill>
                <a:schemeClr val="tx1"/>
              </a:solidFill>
              <a:latin typeface="Bebas Neue" panose="020B0606020202050201" pitchFamily="34" charset="0"/>
              <a:ea typeface="微软雅黑" panose="020B0503020204020204" pitchFamily="34" charset="-122"/>
            </a:endParaRPr>
          </a:p>
        </p:txBody>
      </p:sp>
    </p:spTree>
    <p:extLst>
      <p:ext uri="{BB962C8B-B14F-4D97-AF65-F5344CB8AC3E}">
        <p14:creationId xmlns:p14="http://schemas.microsoft.com/office/powerpoint/2010/main" val="294921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par>
                                <p:cTn id="8" presetID="14"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par>
                                <p:cTn id="19" presetID="22" presetClass="entr" presetSubtype="4"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down)">
                                      <p:cBhvr>
                                        <p:cTn id="24" dur="500"/>
                                        <p:tgtEl>
                                          <p:spTgt spid="3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500"/>
                                        <p:tgtEl>
                                          <p:spTgt spid="39"/>
                                        </p:tgtEl>
                                      </p:cBhvr>
                                    </p:animEffect>
                                  </p:childTnLst>
                                </p:cTn>
                              </p:par>
                              <p:par>
                                <p:cTn id="34" presetID="22" presetClass="entr" presetSubtype="4"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00"/>
                                        <p:tgtEl>
                                          <p:spTgt spid="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down)">
                                      <p:cBhvr>
                                        <p:cTn id="60" dur="500"/>
                                        <p:tgtEl>
                                          <p:spTgt spid="3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down)">
                                      <p:cBhvr>
                                        <p:cTn id="63" dur="500"/>
                                        <p:tgtEl>
                                          <p:spTgt spid="33"/>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down)">
                                      <p:cBhvr>
                                        <p:cTn id="66" dur="500"/>
                                        <p:tgtEl>
                                          <p:spTgt spid="59"/>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down)">
                                      <p:cBhvr>
                                        <p:cTn id="7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36" grpId="0" animBg="1"/>
      <p:bldP spid="35" grpId="0" animBg="1"/>
      <p:bldP spid="33" grpId="0" animBg="1"/>
      <p:bldP spid="15" grpId="0"/>
      <p:bldP spid="25" grpId="0"/>
      <p:bldP spid="27" grpId="0"/>
      <p:bldP spid="37" grpId="0" animBg="1"/>
      <p:bldP spid="38" grpId="0" animBg="1"/>
      <p:bldP spid="39" grpId="0" animBg="1"/>
      <p:bldP spid="58" grpId="0"/>
      <p:bldP spid="59" grpId="0"/>
      <p:bldP spid="61" grpId="0"/>
      <p:bldP spid="6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307824" y="702887"/>
            <a:ext cx="8445732" cy="49211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000" b="1" dirty="0" err="1">
                <a:latin typeface="Times New Roman" panose="02020603050405020304" pitchFamily="18" charset="0"/>
                <a:cs typeface="Times New Roman" panose="02020603050405020304" pitchFamily="18" charset="0"/>
              </a:rPr>
              <a:t>Nhận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xét</a:t>
            </a:r>
            <a:r>
              <a:rPr lang="en-US" sz="3000" b="1"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Thời</a:t>
            </a:r>
            <a:r>
              <a:rPr lang="en-US" sz="3000" b="1" u="sng"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gian</a:t>
            </a:r>
            <a:r>
              <a:rPr lang="en-US" sz="3000" b="1" u="sng"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dài</a:t>
            </a:r>
            <a:r>
              <a:rPr lang="en-US" sz="3000" b="1" u="sng"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và</a:t>
            </a:r>
            <a:r>
              <a:rPr lang="en-US" sz="3000" b="1" u="sng"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không</a:t>
            </a:r>
            <a:r>
              <a:rPr lang="en-US" sz="3000" b="1" u="sng"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gian</a:t>
            </a:r>
            <a:r>
              <a:rPr lang="en-US" sz="3000" b="1" u="sng"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rộng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quy</a:t>
            </a:r>
            <a:r>
              <a:rPr lang="en-US" sz="3000" b="1" u="sng" dirty="0">
                <a:latin typeface="Times New Roman" panose="02020603050405020304" pitchFamily="18" charset="0"/>
                <a:cs typeface="Times New Roman" panose="02020603050405020304" pitchFamily="18" charset="0"/>
              </a:rPr>
              <a:t> </a:t>
            </a:r>
            <a:r>
              <a:rPr lang="en-US" sz="3000" b="1" u="sng" dirty="0" err="1">
                <a:latin typeface="Times New Roman" panose="02020603050405020304" pitchFamily="18" charset="0"/>
                <a:cs typeface="Times New Roman" panose="02020603050405020304" pitchFamily="18" charset="0"/>
              </a:rPr>
              <a:t>mô</a:t>
            </a:r>
            <a:r>
              <a:rPr lang="en-US" sz="3000" b="1" u="sng" dirty="0">
                <a:latin typeface="Times New Roman" panose="02020603050405020304" pitchFamily="18" charset="0"/>
                <a:cs typeface="Times New Roman" panose="02020603050405020304" pitchFamily="18" charset="0"/>
              </a:rPr>
              <a:t> to </a:t>
            </a:r>
            <a:r>
              <a:rPr lang="en-US" sz="3000" b="1" u="sng" dirty="0" err="1">
                <a:latin typeface="Times New Roman" panose="02020603050405020304" pitchFamily="18" charset="0"/>
                <a:cs typeface="Times New Roman" panose="02020603050405020304" pitchFamily="18" charset="0"/>
              </a:rPr>
              <a:t>lớn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cùng</a:t>
            </a:r>
            <a:r>
              <a:rPr lang="en-US" sz="3000" dirty="0">
                <a:latin typeface="Times New Roman" panose="02020603050405020304" pitchFamily="18" charset="0"/>
                <a:cs typeface="Times New Roman" panose="02020603050405020304" pitchFamily="18" charset="0"/>
              </a:rPr>
              <a:t> ý </a:t>
            </a:r>
            <a:r>
              <a:rPr lang="en-US" sz="3000" dirty="0" err="1">
                <a:latin typeface="Times New Roman" panose="02020603050405020304" pitchFamily="18" charset="0"/>
                <a:cs typeface="Times New Roman" panose="02020603050405020304" pitchFamily="18" charset="0"/>
              </a:rPr>
              <a:t>nghĩa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kiện</a:t>
            </a:r>
            <a:r>
              <a:rPr lang="en-US" sz="3000" dirty="0">
                <a:latin typeface="Times New Roman" panose="02020603050405020304" pitchFamily="18" charset="0"/>
                <a:cs typeface="Times New Roman" panose="02020603050405020304" pitchFamily="18" charset="0"/>
              </a:rPr>
              <a:t> Quang Trung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quân</a:t>
            </a:r>
            <a:r>
              <a:rPr lang="en-US" sz="3000" dirty="0">
                <a:latin typeface="Times New Roman" panose="02020603050405020304" pitchFamily="18" charset="0"/>
                <a:cs typeface="Times New Roman" panose="02020603050405020304" pitchFamily="18" charset="0"/>
              </a:rPr>
              <a:t> Thanh. </a:t>
            </a:r>
          </a:p>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Góp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khí</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căng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thẳng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khẩn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phóng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Thăng</a:t>
            </a:r>
            <a:r>
              <a:rPr lang="en-US" sz="3000" dirty="0">
                <a:latin typeface="Times New Roman" panose="02020603050405020304" pitchFamily="18" charset="0"/>
                <a:cs typeface="Times New Roman" panose="02020603050405020304" pitchFamily="18" charset="0"/>
              </a:rPr>
              <a:t> Long. </a:t>
            </a:r>
            <a:endParaRPr lang="vi-VN"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tranh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lớn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sự</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xuất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hiện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nhiều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nhân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vật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lịch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chân</a:t>
            </a:r>
            <a:r>
              <a:rPr lang="en-US" sz="3000" dirty="0">
                <a:latin typeface="Times New Roman" panose="02020603050405020304" pitchFamily="18" charset="0"/>
                <a:cs typeface="Times New Roman" panose="02020603050405020304" pitchFamily="18" charset="0"/>
              </a:rPr>
              <a:t> dung  </a:t>
            </a:r>
            <a:r>
              <a:rPr lang="en-US" sz="3000" dirty="0" err="1">
                <a:latin typeface="Times New Roman" panose="02020603050405020304" pitchFamily="18" charset="0"/>
                <a:cs typeface="Times New Roman" panose="02020603050405020304" pitchFamily="18" charset="0"/>
              </a:rPr>
              <a:t>nhân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rõ</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nét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ấn</a:t>
            </a:r>
            <a:r>
              <a:rPr lang="en-US" sz="3000" dirty="0">
                <a:latin typeface="Times New Roman" panose="02020603050405020304" pitchFamily="18" charset="0"/>
                <a:cs typeface="Times New Roman" panose="02020603050405020304" pitchFamily="18" charset="0"/>
              </a:rPr>
              <a:t> tượng.</a:t>
            </a:r>
          </a:p>
        </p:txBody>
      </p:sp>
      <p:sp>
        <p:nvSpPr>
          <p:cNvPr id="4" name="Rectangle 3"/>
          <p:cNvSpPr/>
          <p:nvPr/>
        </p:nvSpPr>
        <p:spPr>
          <a:xfrm>
            <a:off x="438444" y="247315"/>
            <a:ext cx="4415568" cy="61927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lgn="just">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Bối cảnh trong văn bản: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7399" y="1986742"/>
            <a:ext cx="3232629" cy="3491345"/>
          </a:xfrm>
          <a:prstGeom prst="rect">
            <a:avLst/>
          </a:prstGeom>
        </p:spPr>
      </p:pic>
    </p:spTree>
    <p:extLst>
      <p:ext uri="{BB962C8B-B14F-4D97-AF65-F5344CB8AC3E}">
        <p14:creationId xmlns:p14="http://schemas.microsoft.com/office/powerpoint/2010/main" val="340407604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14400" y="264160"/>
            <a:ext cx="10017760" cy="89130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b="1" dirty="0">
                <a:latin typeface="Times New Roman" panose="02020603050405020304" pitchFamily="18" charset="0"/>
                <a:cs typeface="Times New Roman" panose="02020603050405020304" pitchFamily="18" charset="0"/>
              </a:rPr>
              <a:t>Tóm tắt hồi 14 - </a:t>
            </a:r>
            <a:r>
              <a:rPr lang="en-US" sz="3200" b="1" dirty="0" err="1">
                <a:latin typeface="Times New Roman" panose="02020603050405020304" pitchFamily="18" charset="0"/>
                <a:cs typeface="Times New Roman" panose="02020603050405020304" pitchFamily="18" charset="0"/>
              </a:rPr>
              <a:t>Diễn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490451" y="1878675"/>
            <a:ext cx="3374965" cy="453874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1788:</a:t>
            </a:r>
            <a:r>
              <a:rPr lang="en-US" sz="3200" dirty="0">
                <a:latin typeface="Times New Roman" panose="02020603050405020304" pitchFamily="18" charset="0"/>
                <a:cs typeface="Times New Roman" panose="02020603050405020304" pitchFamily="18" charset="0"/>
              </a:rPr>
              <a:t>   Lê </a:t>
            </a:r>
            <a:r>
              <a:rPr lang="en-US" sz="3200" dirty="0" err="1">
                <a:latin typeface="Times New Roman" panose="02020603050405020304" pitchFamily="18" charset="0"/>
                <a:cs typeface="Times New Roman" panose="02020603050405020304" pitchFamily="18" charset="0"/>
              </a:rPr>
              <a:t>Chiêu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Thanh. Tôn </a:t>
            </a:r>
            <a:r>
              <a:rPr lang="en-US" sz="3200" dirty="0" err="1">
                <a:latin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lĩnh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29</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sang </a:t>
            </a:r>
            <a:r>
              <a:rPr lang="en-US" sz="3200" dirty="0" err="1">
                <a:latin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chiếm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Thăng</a:t>
            </a:r>
            <a:r>
              <a:rPr lang="en-US" sz="3200" dirty="0">
                <a:latin typeface="Times New Roman" panose="02020603050405020304" pitchFamily="18" charset="0"/>
                <a:cs typeface="Times New Roman" panose="02020603050405020304" pitchFamily="18" charset="0"/>
              </a:rPr>
              <a:t> Long.</a:t>
            </a:r>
          </a:p>
        </p:txBody>
      </p:sp>
      <p:sp>
        <p:nvSpPr>
          <p:cNvPr id="5" name="Rounded Rectangle 4"/>
          <p:cNvSpPr/>
          <p:nvPr/>
        </p:nvSpPr>
        <p:spPr>
          <a:xfrm>
            <a:off x="4297679" y="1379913"/>
            <a:ext cx="3374968" cy="45553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dirty="0">
                <a:latin typeface="Times New Roman" panose="02020603050405020304" pitchFamily="18" charset="0"/>
                <a:cs typeface="Times New Roman" panose="02020603050405020304" pitchFamily="18" charset="0"/>
              </a:rPr>
              <a:t>20/11/1788:</a:t>
            </a:r>
            <a:r>
              <a:rPr lang="en-US" sz="3200" dirty="0">
                <a:latin typeface="Times New Roman" panose="02020603050405020304" pitchFamily="18" charset="0"/>
                <a:cs typeface="Times New Roman" panose="02020603050405020304" pitchFamily="18" charset="0"/>
              </a:rPr>
              <a:t> Ngô Văn </a:t>
            </a:r>
            <a:r>
              <a:rPr lang="en-US" sz="3200" dirty="0" err="1">
                <a:latin typeface="Times New Roman" panose="02020603050405020304" pitchFamily="18" charset="0"/>
                <a:cs typeface="Times New Roman" panose="02020603050405020304" pitchFamily="18" charset="0"/>
              </a:rPr>
              <a:t>Sở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Điệp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Văn </a:t>
            </a:r>
            <a:r>
              <a:rPr lang="en-US" sz="3200" dirty="0" err="1">
                <a:latin typeface="Times New Roman" panose="02020603050405020304" pitchFamily="18" charset="0"/>
                <a:cs typeface="Times New Roman" panose="02020603050405020304" pitchFamily="18" charset="0"/>
              </a:rPr>
              <a:t>Tuyết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Phú</a:t>
            </a:r>
            <a:r>
              <a:rPr lang="en-US" sz="3200" dirty="0">
                <a:latin typeface="Times New Roman" panose="02020603050405020304" pitchFamily="18" charset="0"/>
                <a:cs typeface="Times New Roman" panose="02020603050405020304" pitchFamily="18" charset="0"/>
              </a:rPr>
              <a:t> Xuân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Huệ</a:t>
            </a:r>
            <a:endParaRPr lang="en-US" sz="32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7980219" y="1579418"/>
            <a:ext cx="4081549" cy="43558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600" b="1">
                <a:latin typeface="Times New Roman" panose="02020603050405020304" pitchFamily="18" charset="0"/>
                <a:cs typeface="Times New Roman" panose="02020603050405020304" pitchFamily="18" charset="0"/>
              </a:rPr>
              <a:t>25/12/1788:</a:t>
            </a:r>
            <a:r>
              <a:rPr lang="en-US" sz="3600">
                <a:latin typeface="Times New Roman" panose="02020603050405020304" pitchFamily="18" charset="0"/>
                <a:cs typeface="Times New Roman" panose="02020603050405020304" pitchFamily="18" charset="0"/>
              </a:rPr>
              <a:t> Nguyễn Huệ lên ngôi vua, lấy hiệu là Quang Trung, tự mình đốc suất đại binh ra Thăng Long đánh giặc.</a:t>
            </a:r>
          </a:p>
        </p:txBody>
      </p:sp>
    </p:spTree>
    <p:extLst>
      <p:ext uri="{BB962C8B-B14F-4D97-AF65-F5344CB8AC3E}">
        <p14:creationId xmlns:p14="http://schemas.microsoft.com/office/powerpoint/2010/main" val="3434743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931919" y="473825"/>
            <a:ext cx="5453150" cy="6816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Diễn biến  sự việc:</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2119746" y="1446413"/>
            <a:ext cx="3973482" cy="453874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b="1" dirty="0">
                <a:latin typeface="Times New Roman" panose="02020603050405020304" pitchFamily="18" charset="0"/>
                <a:cs typeface="Times New Roman" panose="02020603050405020304" pitchFamily="18" charset="0"/>
              </a:rPr>
              <a:t>20/12/1788:</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Vua </a:t>
            </a:r>
            <a:r>
              <a:rPr lang="en-US" sz="3200" dirty="0">
                <a:latin typeface="Times New Roman" panose="02020603050405020304" pitchFamily="18" charset="0"/>
                <a:cs typeface="Times New Roman" panose="02020603050405020304" pitchFamily="18" charset="0"/>
              </a:rPr>
              <a:t>Quang Trung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vi-VN" sz="3200" dirty="0">
                <a:latin typeface="Times New Roman" panose="02020603050405020304" pitchFamily="18" charset="0"/>
                <a:cs typeface="Times New Roman" panose="02020603050405020304" pitchFamily="18" charset="0"/>
              </a:rPr>
              <a:t> 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cs typeface="Times New Roman" panose="02020603050405020304" pitchFamily="18" charset="0"/>
              </a:rPr>
              <a:t>. </a:t>
            </a:r>
          </a:p>
        </p:txBody>
      </p:sp>
      <p:sp>
        <p:nvSpPr>
          <p:cNvPr id="5" name="Rounded Rectangle 4"/>
          <p:cNvSpPr/>
          <p:nvPr/>
        </p:nvSpPr>
        <p:spPr>
          <a:xfrm>
            <a:off x="6542114" y="1654233"/>
            <a:ext cx="4364183" cy="45553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dirty="0">
                <a:latin typeface="Times New Roman" panose="02020603050405020304" pitchFamily="18" charset="0"/>
                <a:cs typeface="Times New Roman" panose="02020603050405020304" pitchFamily="18" charset="0"/>
              </a:rPr>
              <a:t>30/12/1788:</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Vua </a:t>
            </a:r>
            <a:r>
              <a:rPr lang="en-US" sz="3200" dirty="0">
                <a:latin typeface="Times New Roman" panose="02020603050405020304" pitchFamily="18" charset="0"/>
                <a:cs typeface="Times New Roman" panose="02020603050405020304" pitchFamily="18" charset="0"/>
              </a:rPr>
              <a:t>Quang Trung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tướng</a:t>
            </a:r>
            <a:r>
              <a:rPr lang="en-US" sz="3200" dirty="0">
                <a:latin typeface="Times New Roman" panose="02020603050405020304" pitchFamily="18" charset="0"/>
                <a:cs typeface="Times New Roman" panose="02020603050405020304" pitchFamily="18" charset="0"/>
              </a:rPr>
              <a:t> ở Tam </a:t>
            </a:r>
            <a:r>
              <a:rPr lang="en-US" sz="3200" dirty="0" err="1">
                <a:latin typeface="Times New Roman" panose="02020603050405020304" pitchFamily="18" charset="0"/>
                <a:cs typeface="Times New Roman" panose="02020603050405020304" pitchFamily="18" charset="0"/>
              </a:rPr>
              <a:t>Điệp</a:t>
            </a:r>
            <a:r>
              <a:rPr lang="en-US" sz="3200" dirty="0">
                <a:latin typeface="Times New Roman" panose="02020603050405020304" pitchFamily="18" charset="0"/>
                <a:cs typeface="Times New Roman" panose="02020603050405020304" pitchFamily="18" charset="0"/>
              </a:rPr>
              <a:t>. Cho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sớm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hẹn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mùng</a:t>
            </a:r>
            <a:r>
              <a:rPr lang="en-US" sz="3200" dirty="0">
                <a:latin typeface="Times New Roman" panose="02020603050405020304" pitchFamily="18" charset="0"/>
                <a:cs typeface="Times New Roman" panose="02020603050405020304" pitchFamily="18" charset="0"/>
              </a:rPr>
              <a:t> 7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Thăng</a:t>
            </a:r>
            <a:r>
              <a:rPr lang="en-US" sz="3200" dirty="0">
                <a:latin typeface="Times New Roman" panose="02020603050405020304" pitchFamily="18" charset="0"/>
                <a:cs typeface="Times New Roman" panose="02020603050405020304" pitchFamily="18" charset="0"/>
              </a:rPr>
              <a:t> Long.</a:t>
            </a:r>
          </a:p>
        </p:txBody>
      </p:sp>
    </p:spTree>
    <p:extLst>
      <p:ext uri="{BB962C8B-B14F-4D97-AF65-F5344CB8AC3E}">
        <p14:creationId xmlns:p14="http://schemas.microsoft.com/office/powerpoint/2010/main" val="188775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931919" y="473825"/>
            <a:ext cx="5453150" cy="6816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Diễn biến  sự việc:</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490451" y="1878675"/>
            <a:ext cx="3374965" cy="453874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3/1/1789: </a:t>
            </a:r>
            <a:r>
              <a:rPr lang="en-US" sz="3200">
                <a:latin typeface="Times New Roman" panose="02020603050405020304" pitchFamily="18" charset="0"/>
                <a:cs typeface="Times New Roman" panose="02020603050405020304" pitchFamily="18" charset="0"/>
              </a:rPr>
              <a:t>Quân Tây Sơn bao vây, công hạ đồn Hà Hồi</a:t>
            </a:r>
          </a:p>
        </p:txBody>
      </p:sp>
      <p:sp>
        <p:nvSpPr>
          <p:cNvPr id="5" name="Rounded Rectangle 4"/>
          <p:cNvSpPr/>
          <p:nvPr/>
        </p:nvSpPr>
        <p:spPr>
          <a:xfrm>
            <a:off x="4297679" y="1379913"/>
            <a:ext cx="3374968" cy="45553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dirty="0">
                <a:latin typeface="Times New Roman" panose="02020603050405020304" pitchFamily="18" charset="0"/>
                <a:cs typeface="Times New Roman" panose="02020603050405020304" pitchFamily="18" charset="0"/>
              </a:rPr>
              <a:t>5/1/</a:t>
            </a:r>
            <a:r>
              <a:rPr lang="vi-VN" sz="3200" b="1" dirty="0">
                <a:latin typeface="Times New Roman" panose="02020603050405020304" pitchFamily="18" charset="0"/>
                <a:cs typeface="Times New Roman" panose="02020603050405020304" pitchFamily="18" charset="0"/>
              </a:rPr>
              <a:t>1789</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a:t>
            </a:r>
            <a:r>
              <a:rPr lang="en-US" sz="3200" dirty="0" err="1">
                <a:latin typeface="Times New Roman" panose="02020603050405020304" pitchFamily="18" charset="0"/>
                <a:cs typeface="Times New Roman" panose="02020603050405020304" pitchFamily="18" charset="0"/>
              </a:rPr>
              <a:t>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Thăng</a:t>
            </a:r>
            <a:r>
              <a:rPr lang="en-US" sz="3200" dirty="0">
                <a:latin typeface="Times New Roman" panose="02020603050405020304" pitchFamily="18" charset="0"/>
                <a:cs typeface="Times New Roman" panose="02020603050405020304" pitchFamily="18" charset="0"/>
              </a:rPr>
              <a:t> Long </a:t>
            </a:r>
          </a:p>
        </p:txBody>
      </p:sp>
      <p:sp>
        <p:nvSpPr>
          <p:cNvPr id="6" name="Rounded Rectangle 5"/>
          <p:cNvSpPr/>
          <p:nvPr/>
        </p:nvSpPr>
        <p:spPr>
          <a:xfrm>
            <a:off x="7980219" y="1579418"/>
            <a:ext cx="4081549" cy="43558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latin typeface="Times New Roman" panose="02020603050405020304" pitchFamily="18" charset="0"/>
                <a:cs typeface="Times New Roman" panose="02020603050405020304" pitchFamily="18" charset="0"/>
              </a:rPr>
              <a:t>25/12/1788:</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Thanh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bại:</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Sầm Nghi Đống thắt cổ tự </a:t>
            </a:r>
            <a:r>
              <a:rPr lang="vi-VN" sz="3200" dirty="0" err="1">
                <a:latin typeface="Times New Roman" panose="02020603050405020304" pitchFamily="18" charset="0"/>
                <a:cs typeface="Times New Roman" panose="02020603050405020304" pitchFamily="18" charset="0"/>
              </a:rPr>
              <a:t>tử,T</a:t>
            </a: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Lê </a:t>
            </a:r>
            <a:r>
              <a:rPr lang="en-US" sz="3200" dirty="0" err="1">
                <a:latin typeface="Times New Roman" panose="02020603050405020304" pitchFamily="18" charset="0"/>
                <a:cs typeface="Times New Roman" panose="02020603050405020304" pitchFamily="18" charset="0"/>
              </a:rPr>
              <a:t>Chiêu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lược</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85194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3455" y="1554481"/>
            <a:ext cx="11230494" cy="48130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Các sự kiện được tái hiện trong văn bản đều là </a:t>
            </a:r>
            <a:r>
              <a:rPr lang="en-US" sz="3200" b="1">
                <a:solidFill>
                  <a:srgbClr val="FF0000"/>
                </a:solidFill>
                <a:latin typeface="Times New Roman" panose="02020603050405020304" pitchFamily="18" charset="0"/>
                <a:cs typeface="Times New Roman" panose="02020603050405020304" pitchFamily="18" charset="0"/>
              </a:rPr>
              <a:t>các sự kiện lịch sử diễn ra vào cuối năm 1788, đầu năm 1789</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Mỗi sự kiện đều có các thông tin cụ thể, chính xác: thời gian, địa điểm, nhân vật tham gia, diễn biến...</a:t>
            </a:r>
          </a:p>
          <a:p>
            <a:r>
              <a:rPr lang="en-US" sz="3200">
                <a:latin typeface="Times New Roman" panose="02020603050405020304" pitchFamily="18" charset="0"/>
                <a:cs typeface="Times New Roman" panose="02020603050405020304" pitchFamily="18" charset="0"/>
              </a:rPr>
              <a:t>+  Các sự việc được </a:t>
            </a:r>
            <a:r>
              <a:rPr lang="en-US" sz="3200" b="1">
                <a:solidFill>
                  <a:srgbClr val="FF0000"/>
                </a:solidFill>
                <a:latin typeface="Times New Roman" panose="02020603050405020304" pitchFamily="18" charset="0"/>
                <a:cs typeface="Times New Roman" panose="02020603050405020304" pitchFamily="18" charset="0"/>
              </a:rPr>
              <a:t>kể theo trình tự thời gian trước- sau</a:t>
            </a:r>
            <a:r>
              <a:rPr lang="en-US" sz="3200">
                <a:latin typeface="Times New Roman" panose="02020603050405020304" pitchFamily="18" charset="0"/>
                <a:cs typeface="Times New Roman" panose="02020603050405020304" pitchFamily="18" charset="0"/>
              </a:rPr>
              <a:t>, đồng thời cũng thể hiện được mối </a:t>
            </a:r>
            <a:r>
              <a:rPr lang="en-US" sz="3200" b="1">
                <a:solidFill>
                  <a:srgbClr val="FF0000"/>
                </a:solidFill>
                <a:latin typeface="Times New Roman" panose="02020603050405020304" pitchFamily="18" charset="0"/>
                <a:cs typeface="Times New Roman" panose="02020603050405020304" pitchFamily="18" charset="0"/>
              </a:rPr>
              <a:t>quan hệ nhân- quả</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giữa các sự việc. Điều này khiến nội dung truyện trở nên rõ ràng, mạch lạc, dễ theo dõi dù câu chuyện diễn ra trên không gian rộng lớn, trong một thời gian dài và có rất nhiều nhân vật tham gia.</a:t>
            </a:r>
          </a:p>
        </p:txBody>
      </p:sp>
      <p:sp>
        <p:nvSpPr>
          <p:cNvPr id="3" name="Right Arrow 2"/>
          <p:cNvSpPr/>
          <p:nvPr/>
        </p:nvSpPr>
        <p:spPr>
          <a:xfrm>
            <a:off x="4231177" y="349135"/>
            <a:ext cx="4322619" cy="120534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Nhận xét cốt truyện: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74344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3455" y="1438103"/>
            <a:ext cx="11230494" cy="27930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Ở mỗi sự việc, tác giả đã viết </a:t>
            </a:r>
            <a:r>
              <a:rPr lang="en-US" sz="3200" b="1">
                <a:latin typeface="Times New Roman" panose="02020603050405020304" pitchFamily="18" charset="0"/>
                <a:cs typeface="Times New Roman" panose="02020603050405020304" pitchFamily="18" charset="0"/>
              </a:rPr>
              <a:t>chọn những thông tin, chi tiết sinh động, tiêu biểu</a:t>
            </a:r>
            <a:r>
              <a:rPr lang="en-US" sz="3200">
                <a:latin typeface="Times New Roman" panose="02020603050405020304" pitchFamily="18" charset="0"/>
                <a:cs typeface="Times New Roman" panose="02020603050405020304" pitchFamily="18" charset="0"/>
              </a:rPr>
              <a:t>, cốt lõi để lời kể ngắn gọn, người đọc chú tâm vào mạch truyện mà không bị sa đà, phân tán vào những chi tiết vụn vặt. Các tác giả </a:t>
            </a:r>
            <a:r>
              <a:rPr lang="en-US" sz="3200" b="1">
                <a:latin typeface="Times New Roman" panose="02020603050405020304" pitchFamily="18" charset="0"/>
                <a:cs typeface="Times New Roman" panose="02020603050405020304" pitchFamily="18" charset="0"/>
              </a:rPr>
              <a:t>cũng kết hợp giữa tự sự và miêu tả để lời văn sống động</a:t>
            </a:r>
            <a:r>
              <a:rPr lang="en-US" sz="3200">
                <a:latin typeface="Times New Roman" panose="02020603050405020304" pitchFamily="18" charset="0"/>
                <a:cs typeface="Times New Roman" panose="02020603050405020304" pitchFamily="18" charset="0"/>
              </a:rPr>
              <a:t>, giàu hình ảnh, tạo sự lôi cuốn với người đọc. </a:t>
            </a:r>
          </a:p>
        </p:txBody>
      </p:sp>
      <p:sp>
        <p:nvSpPr>
          <p:cNvPr id="3" name="Right Arrow 2"/>
          <p:cNvSpPr/>
          <p:nvPr/>
        </p:nvSpPr>
        <p:spPr>
          <a:xfrm>
            <a:off x="4239490" y="232756"/>
            <a:ext cx="4322619" cy="120534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Nhận xét cốt truyện: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562793" y="4563688"/>
            <a:ext cx="10565476" cy="20532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=&gt; Văn bản vừa có sự chính xác, nghiêm ngặt của một kí sự lịch sử, vừa có nét sinh động, lôi cuốn của một tác phẩm văn chương (văn sử bất phân)</a:t>
            </a:r>
          </a:p>
        </p:txBody>
      </p:sp>
      <p:sp>
        <p:nvSpPr>
          <p:cNvPr id="5" name="Curved Right Arrow 4"/>
          <p:cNvSpPr/>
          <p:nvPr/>
        </p:nvSpPr>
        <p:spPr>
          <a:xfrm>
            <a:off x="157942" y="4522124"/>
            <a:ext cx="947651" cy="1695796"/>
          </a:xfrm>
          <a:prstGeom prst="curv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3477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Đọc – hiểu v</a:t>
            </a:r>
            <a:r>
              <a:rPr lang="vi-VN" sz="2400" b="1">
                <a:solidFill>
                  <a:schemeClr val="tx1"/>
                </a:solidFill>
                <a:latin typeface="Times New Roman" panose="02020603050405020304" pitchFamily="18" charset="0"/>
                <a:cs typeface="Times New Roman" panose="02020603050405020304" pitchFamily="18" charset="0"/>
              </a:rPr>
              <a:t>ăn bản (</a:t>
            </a:r>
            <a:r>
              <a:rPr lang="en-US" sz="2400" b="1">
                <a:solidFill>
                  <a:schemeClr val="tx1"/>
                </a:solidFill>
                <a:latin typeface="Times New Roman" panose="02020603050405020304" pitchFamily="18" charset="0"/>
                <a:cs typeface="Times New Roman" panose="02020603050405020304" pitchFamily="18" charset="0"/>
              </a:rPr>
              <a:t>2</a:t>
            </a:r>
            <a:r>
              <a:rPr lang="vi-VN" sz="2400" b="1">
                <a:solidFill>
                  <a:schemeClr val="tx1"/>
                </a:solidFill>
                <a:latin typeface="Times New Roman" panose="02020603050405020304" pitchFamily="18" charset="0"/>
                <a:cs typeface="Times New Roman" panose="02020603050405020304" pitchFamily="18" charset="0"/>
              </a:rPr>
              <a:t>)</a:t>
            </a:r>
            <a:br>
              <a:rPr lang="en-US" sz="2400" b="1">
                <a:solidFill>
                  <a:schemeClr val="tx1"/>
                </a:solidFill>
                <a:latin typeface="Times New Roman" panose="02020603050405020304" pitchFamily="18" charset="0"/>
                <a:cs typeface="Times New Roman" panose="02020603050405020304" pitchFamily="18" charset="0"/>
              </a:rPr>
            </a:br>
            <a:r>
              <a:rPr lang="en-US" sz="2400" b="1">
                <a:solidFill>
                  <a:schemeClr val="tx1"/>
                </a:solidFill>
                <a:latin typeface="Times New Roman" panose="02020603050405020304" pitchFamily="18" charset="0"/>
                <a:cs typeface="Times New Roman" panose="02020603050405020304" pitchFamily="18" charset="0"/>
              </a:rPr>
              <a:t> QUANG TRUNG ĐẠI PHÁ QUÂN THANH( TRÍCH HOÀNG LÊ NHẤT THỐNG CHÍ, NGÔ GIA VĂN PHÁI- PHẦN 1)</a:t>
            </a:r>
            <a:endParaRPr lang="en-US" sz="24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6019918"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4196" y="1554479"/>
            <a:ext cx="5478088" cy="3046988"/>
          </a:xfrm>
          <a:prstGeom prst="rect">
            <a:avLst/>
          </a:prstGeom>
          <a:noFill/>
        </p:spPr>
        <p:txBody>
          <a:bodyPr wrap="square" rtlCol="0">
            <a:spAutoFit/>
          </a:bodyPr>
          <a:lstStyle/>
          <a:p>
            <a:pPr marL="571500" indent="-571500">
              <a:buAutoNum type="romanUcPeriod"/>
            </a:pPr>
            <a:r>
              <a:rPr lang="en-US" sz="3200" b="1">
                <a:latin typeface="Times New Roman" panose="02020603050405020304" pitchFamily="18" charset="0"/>
                <a:cs typeface="Times New Roman" panose="02020603050405020304" pitchFamily="18" charset="0"/>
              </a:rPr>
              <a:t>ĐỌC – TÌM HIỂU CHUNG</a:t>
            </a:r>
          </a:p>
          <a:p>
            <a:r>
              <a:rPr lang="en-US" sz="3200" b="1">
                <a:latin typeface="Times New Roman" panose="02020603050405020304" pitchFamily="18" charset="0"/>
                <a:cs typeface="Times New Roman" panose="02020603050405020304" pitchFamily="18" charset="0"/>
              </a:rPr>
              <a:t>II. KHÁM PHÁ VĂN BẢN</a:t>
            </a:r>
          </a:p>
          <a:p>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cảnh và cốt truyện</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2. Tìm hiểu về hệ thống nhân vật trong văn bản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426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956" y="519286"/>
            <a:ext cx="11371811" cy="16731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0"/>
              </a:spcAft>
            </a:pPr>
            <a:r>
              <a:rPr lang="vi-VN"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PHIẾU HỌC TẬP SỐ </a:t>
            </a:r>
            <a:r>
              <a:rPr lang="en-US"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3</a:t>
            </a:r>
            <a:r>
              <a:rPr lang="vi-VN"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vi-VN" sz="3200"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hãy tìm và sắp xếp các nhân vật xuất hiện trong văn bản  vào bảng dưới đây. Em có nhận xét gì về hệ thống có nhân vật được xây dựng trong văn bản?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9955233"/>
              </p:ext>
            </p:extLst>
          </p:nvPr>
        </p:nvGraphicFramePr>
        <p:xfrm>
          <a:off x="1088966" y="3203906"/>
          <a:ext cx="9717578" cy="2538857"/>
        </p:xfrm>
        <a:graphic>
          <a:graphicData uri="http://schemas.openxmlformats.org/drawingml/2006/table">
            <a:tbl>
              <a:tblPr firstRow="1" firstCol="1" bandRow="1">
                <a:tableStyleId>{5C22544A-7EE6-4342-B048-85BDC9FD1C3A}</a:tableStyleId>
              </a:tblPr>
              <a:tblGrid>
                <a:gridCol w="4858789">
                  <a:extLst>
                    <a:ext uri="{9D8B030D-6E8A-4147-A177-3AD203B41FA5}">
                      <a16:colId xmlns:a16="http://schemas.microsoft.com/office/drawing/2014/main" val="435229857"/>
                    </a:ext>
                  </a:extLst>
                </a:gridCol>
                <a:gridCol w="4858789">
                  <a:extLst>
                    <a:ext uri="{9D8B030D-6E8A-4147-A177-3AD203B41FA5}">
                      <a16:colId xmlns:a16="http://schemas.microsoft.com/office/drawing/2014/main" val="2957799548"/>
                    </a:ext>
                  </a:extLst>
                </a:gridCol>
              </a:tblGrid>
              <a:tr h="0">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Những nhân vật yêu nước, đánh giặc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Những kẻ bán nước và quân cướp nước</a:t>
                      </a:r>
                    </a:p>
                  </a:txBody>
                  <a:tcPr marL="68580" marR="68580" marT="0" marB="0">
                    <a:solidFill>
                      <a:schemeClr val="accent4">
                        <a:lumMod val="20000"/>
                        <a:lumOff val="80000"/>
                      </a:schemeClr>
                    </a:solidFill>
                  </a:tcPr>
                </a:tc>
                <a:extLst>
                  <a:ext uri="{0D108BD9-81ED-4DB2-BD59-A6C34878D82A}">
                    <a16:rowId xmlns:a16="http://schemas.microsoft.com/office/drawing/2014/main" val="3209510859"/>
                  </a:ext>
                </a:extLst>
              </a:tr>
              <a:tr h="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3200">
                          <a:solidFill>
                            <a:schemeClr val="tx1"/>
                          </a:solidFill>
                          <a:effectLst/>
                          <a:latin typeface="Times New Roman" panose="02020603050405020304" pitchFamily="18" charset="0"/>
                          <a:cs typeface="Times New Roman" panose="02020603050405020304" pitchFamily="18" charset="0"/>
                        </a:rPr>
                        <a:t> ...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650785602"/>
                  </a:ext>
                </a:extLst>
              </a:tr>
            </a:tbl>
          </a:graphicData>
        </a:graphic>
      </p:graphicFrame>
    </p:spTree>
    <p:extLst>
      <p:ext uri="{BB962C8B-B14F-4D97-AF65-F5344CB8AC3E}">
        <p14:creationId xmlns:p14="http://schemas.microsoft.com/office/powerpoint/2010/main" val="35388583"/>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4769252"/>
              </p:ext>
            </p:extLst>
          </p:nvPr>
        </p:nvGraphicFramePr>
        <p:xfrm>
          <a:off x="623455" y="929093"/>
          <a:ext cx="11039301" cy="4626229"/>
        </p:xfrm>
        <a:graphic>
          <a:graphicData uri="http://schemas.openxmlformats.org/drawingml/2006/table">
            <a:tbl>
              <a:tblPr firstRow="1" firstCol="1" bandRow="1">
                <a:tableStyleId>{5C22544A-7EE6-4342-B048-85BDC9FD1C3A}</a:tableStyleId>
              </a:tblPr>
              <a:tblGrid>
                <a:gridCol w="5496018">
                  <a:extLst>
                    <a:ext uri="{9D8B030D-6E8A-4147-A177-3AD203B41FA5}">
                      <a16:colId xmlns:a16="http://schemas.microsoft.com/office/drawing/2014/main" val="215940251"/>
                    </a:ext>
                  </a:extLst>
                </a:gridCol>
                <a:gridCol w="5543283">
                  <a:extLst>
                    <a:ext uri="{9D8B030D-6E8A-4147-A177-3AD203B41FA5}">
                      <a16:colId xmlns:a16="http://schemas.microsoft.com/office/drawing/2014/main" val="3554403197"/>
                    </a:ext>
                  </a:extLst>
                </a:gridCol>
              </a:tblGrid>
              <a:tr h="0">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Những nhân vật yêu nước, đánh giặc</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Những kẻ bán nước và quân cướp nước</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148932412"/>
                  </a:ext>
                </a:extLst>
              </a:tr>
              <a:tr h="0">
                <a:tc>
                  <a:txBody>
                    <a:bodyPr/>
                    <a:lstStyle/>
                    <a:p>
                      <a:pPr>
                        <a:lnSpc>
                          <a:spcPct val="107000"/>
                        </a:lnSpc>
                        <a:spcAft>
                          <a:spcPts val="0"/>
                        </a:spcAft>
                      </a:pPr>
                      <a:r>
                        <a:rPr lang="en-US" sz="3200" b="0" dirty="0">
                          <a:solidFill>
                            <a:schemeClr val="tx1"/>
                          </a:solidFill>
                          <a:effectLst/>
                          <a:latin typeface="Times New Roman" panose="02020603050405020304" pitchFamily="18" charset="0"/>
                          <a:cs typeface="Times New Roman" panose="02020603050405020304" pitchFamily="18" charset="0"/>
                        </a:rPr>
                        <a:t>Quang Trung</a:t>
                      </a:r>
                    </a:p>
                    <a:p>
                      <a:pPr>
                        <a:lnSpc>
                          <a:spcPct val="107000"/>
                        </a:lnSpc>
                        <a:spcAft>
                          <a:spcPts val="0"/>
                        </a:spcAft>
                      </a:pPr>
                      <a:r>
                        <a:rPr lang="en-US" sz="3200" b="0" dirty="0">
                          <a:solidFill>
                            <a:schemeClr val="tx1"/>
                          </a:solidFill>
                          <a:effectLst/>
                          <a:latin typeface="Times New Roman" panose="02020603050405020304" pitchFamily="18" charset="0"/>
                          <a:cs typeface="Times New Roman" panose="02020603050405020304" pitchFamily="18" charset="0"/>
                        </a:rPr>
                        <a:t>Ngô </a:t>
                      </a:r>
                      <a:r>
                        <a:rPr lang="en-US" sz="3200" b="0" dirty="0" err="1">
                          <a:solidFill>
                            <a:schemeClr val="tx1"/>
                          </a:solidFill>
                          <a:effectLst/>
                          <a:latin typeface="Times New Roman" panose="02020603050405020304" pitchFamily="18" charset="0"/>
                          <a:cs typeface="Times New Roman" panose="02020603050405020304" pitchFamily="18" charset="0"/>
                        </a:rPr>
                        <a:t>Thì</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Nhậm</a:t>
                      </a:r>
                      <a:endParaRPr lang="en-US" sz="3200" b="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3200" b="0" dirty="0">
                          <a:solidFill>
                            <a:schemeClr val="tx1"/>
                          </a:solidFill>
                          <a:effectLst/>
                          <a:latin typeface="Times New Roman" panose="02020603050405020304" pitchFamily="18" charset="0"/>
                          <a:cs typeface="Times New Roman" panose="02020603050405020304" pitchFamily="18" charset="0"/>
                        </a:rPr>
                        <a:t>Ngô Văn </a:t>
                      </a:r>
                      <a:r>
                        <a:rPr lang="en-US" sz="3200" b="0" dirty="0" err="1">
                          <a:solidFill>
                            <a:schemeClr val="tx1"/>
                          </a:solidFill>
                          <a:effectLst/>
                          <a:latin typeface="Times New Roman" panose="02020603050405020304" pitchFamily="18" charset="0"/>
                          <a:cs typeface="Times New Roman" panose="02020603050405020304" pitchFamily="18" charset="0"/>
                        </a:rPr>
                        <a:t>Sở</a:t>
                      </a:r>
                      <a:endParaRPr lang="en-US" sz="3200" b="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3200" b="0" dirty="0">
                          <a:solidFill>
                            <a:schemeClr val="tx1"/>
                          </a:solidFill>
                          <a:effectLst/>
                          <a:latin typeface="Times New Roman" panose="02020603050405020304" pitchFamily="18" charset="0"/>
                          <a:cs typeface="Times New Roman" panose="02020603050405020304" pitchFamily="18" charset="0"/>
                        </a:rPr>
                        <a:t>Phan Văn </a:t>
                      </a:r>
                      <a:r>
                        <a:rPr lang="en-US" sz="3200" b="0" dirty="0" err="1">
                          <a:solidFill>
                            <a:schemeClr val="tx1"/>
                          </a:solidFill>
                          <a:effectLst/>
                          <a:latin typeface="Times New Roman" panose="02020603050405020304" pitchFamily="18" charset="0"/>
                          <a:cs typeface="Times New Roman" panose="02020603050405020304" pitchFamily="18" charset="0"/>
                        </a:rPr>
                        <a:t>Lân</a:t>
                      </a:r>
                      <a:endParaRPr lang="en-US" sz="3200" b="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3200" b="0" dirty="0" err="1">
                          <a:solidFill>
                            <a:schemeClr val="tx1"/>
                          </a:solidFill>
                          <a:effectLst/>
                          <a:latin typeface="Times New Roman" panose="02020603050405020304" pitchFamily="18" charset="0"/>
                          <a:cs typeface="Times New Roman" panose="02020603050405020304" pitchFamily="18" charset="0"/>
                        </a:rPr>
                        <a:t>Đặng</a:t>
                      </a:r>
                      <a:r>
                        <a:rPr lang="en-US" sz="3200" b="0" dirty="0">
                          <a:solidFill>
                            <a:schemeClr val="tx1"/>
                          </a:solidFill>
                          <a:effectLst/>
                          <a:latin typeface="Times New Roman" panose="02020603050405020304" pitchFamily="18" charset="0"/>
                          <a:cs typeface="Times New Roman" panose="02020603050405020304" pitchFamily="18" charset="0"/>
                        </a:rPr>
                        <a:t> Văn </a:t>
                      </a:r>
                      <a:r>
                        <a:rPr lang="en-US" sz="3200" b="0" dirty="0" err="1">
                          <a:solidFill>
                            <a:schemeClr val="tx1"/>
                          </a:solidFill>
                          <a:effectLst/>
                          <a:latin typeface="Times New Roman" panose="02020603050405020304" pitchFamily="18" charset="0"/>
                          <a:cs typeface="Times New Roman" panose="02020603050405020304" pitchFamily="18" charset="0"/>
                        </a:rPr>
                        <a:t>Tuyết</a:t>
                      </a:r>
                      <a:endParaRPr lang="en-US" sz="3200" b="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vi-VN" sz="3200" b="0" dirty="0">
                          <a:solidFill>
                            <a:schemeClr val="tx1"/>
                          </a:solidFill>
                          <a:effectLst/>
                          <a:latin typeface="Times New Roman" panose="02020603050405020304" pitchFamily="18" charset="0"/>
                          <a:cs typeface="Times New Roman" panose="02020603050405020304" pitchFamily="18" charset="0"/>
                        </a:rPr>
                        <a:t>Hán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Hổ</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Hầu</a:t>
                      </a:r>
                      <a:endParaRPr lang="en-US" sz="3200" b="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3200" b="0" dirty="0" err="1">
                          <a:solidFill>
                            <a:schemeClr val="tx1"/>
                          </a:solidFill>
                          <a:effectLst/>
                          <a:latin typeface="Times New Roman" panose="02020603050405020304" pitchFamily="18" charset="0"/>
                          <a:cs typeface="Times New Roman" panose="02020603050405020304" pitchFamily="18" charset="0"/>
                        </a:rPr>
                        <a:t>Nguyễn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Thiếp</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Lê </a:t>
                      </a:r>
                      <a:r>
                        <a:rPr lang="en-US" sz="3200" dirty="0" err="1">
                          <a:solidFill>
                            <a:schemeClr val="tx1"/>
                          </a:solidFill>
                          <a:effectLst/>
                          <a:latin typeface="Times New Roman" panose="02020603050405020304" pitchFamily="18" charset="0"/>
                          <a:cs typeface="Times New Roman" panose="02020603050405020304" pitchFamily="18" charset="0"/>
                        </a:rPr>
                        <a:t>Chiêu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Thống</a:t>
                      </a:r>
                      <a:endParaRPr lang="en-US" sz="320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Lê </a:t>
                      </a:r>
                      <a:r>
                        <a:rPr lang="en-US" sz="3200" dirty="0" err="1">
                          <a:solidFill>
                            <a:schemeClr val="tx1"/>
                          </a:solidFill>
                          <a:effectLst/>
                          <a:latin typeface="Times New Roman" panose="02020603050405020304" pitchFamily="18" charset="0"/>
                          <a:cs typeface="Times New Roman" panose="02020603050405020304" pitchFamily="18" charset="0"/>
                        </a:rPr>
                        <a:t>Quýnh</a:t>
                      </a:r>
                      <a:endParaRPr lang="en-US" sz="320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3200" dirty="0" err="1">
                          <a:solidFill>
                            <a:schemeClr val="tx1"/>
                          </a:solidFill>
                          <a:effectLst/>
                          <a:latin typeface="Times New Roman" panose="02020603050405020304" pitchFamily="18" charset="0"/>
                          <a:cs typeface="Times New Roman" panose="02020603050405020304" pitchFamily="18" charset="0"/>
                        </a:rPr>
                        <a:t>Trịnh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Hiến</a:t>
                      </a:r>
                      <a:endParaRPr lang="en-US" sz="320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Tôn </a:t>
                      </a:r>
                      <a:r>
                        <a:rPr lang="en-US" sz="3200" dirty="0" err="1">
                          <a:solidFill>
                            <a:schemeClr val="tx1"/>
                          </a:solidFill>
                          <a:effectLst/>
                          <a:latin typeface="Times New Roman" panose="02020603050405020304" pitchFamily="18" charset="0"/>
                          <a:cs typeface="Times New Roman" panose="02020603050405020304" pitchFamily="18" charset="0"/>
                        </a:rPr>
                        <a:t>Sĩ</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Nghị</a:t>
                      </a:r>
                      <a:endParaRPr lang="en-US" sz="320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3200" dirty="0" err="1">
                          <a:solidFill>
                            <a:schemeClr val="tx1"/>
                          </a:solidFill>
                          <a:effectLst/>
                          <a:latin typeface="Times New Roman" panose="02020603050405020304" pitchFamily="18" charset="0"/>
                          <a:cs typeface="Times New Roman" panose="02020603050405020304" pitchFamily="18" charset="0"/>
                        </a:rPr>
                        <a:t>Sầm</a:t>
                      </a:r>
                      <a:r>
                        <a:rPr lang="en-US" sz="3200" dirty="0">
                          <a:solidFill>
                            <a:schemeClr val="tx1"/>
                          </a:solidFill>
                          <a:effectLst/>
                          <a:latin typeface="Times New Roman" panose="02020603050405020304" pitchFamily="18" charset="0"/>
                          <a:cs typeface="Times New Roman" panose="02020603050405020304" pitchFamily="18" charset="0"/>
                        </a:rPr>
                        <a:t> Nghi </a:t>
                      </a:r>
                      <a:r>
                        <a:rPr lang="en-US" sz="3200" dirty="0" err="1">
                          <a:solidFill>
                            <a:schemeClr val="tx1"/>
                          </a:solidFill>
                          <a:effectLst/>
                          <a:latin typeface="Times New Roman" panose="02020603050405020304" pitchFamily="18" charset="0"/>
                          <a:cs typeface="Times New Roman" panose="02020603050405020304" pitchFamily="18" charset="0"/>
                        </a:rPr>
                        <a:t>Đống</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903967593"/>
                  </a:ext>
                </a:extLst>
              </a:tr>
            </a:tbl>
          </a:graphicData>
        </a:graphic>
      </p:graphicFrame>
    </p:spTree>
    <p:extLst>
      <p:ext uri="{BB962C8B-B14F-4D97-AF65-F5344CB8AC3E}">
        <p14:creationId xmlns:p14="http://schemas.microsoft.com/office/powerpoint/2010/main" val="182053624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6327" y="274320"/>
            <a:ext cx="6550429" cy="117209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Nhận xét về hệ thống có nhân vật được xây dựng trong văn bản:</a:t>
            </a:r>
          </a:p>
        </p:txBody>
      </p:sp>
      <p:sp>
        <p:nvSpPr>
          <p:cNvPr id="3" name="Rectangle 2"/>
          <p:cNvSpPr/>
          <p:nvPr/>
        </p:nvSpPr>
        <p:spPr>
          <a:xfrm>
            <a:off x="174567" y="1878677"/>
            <a:ext cx="11937077" cy="49211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Đây đều là các </a:t>
            </a:r>
            <a:r>
              <a:rPr lang="en-US" sz="3200" b="1">
                <a:solidFill>
                  <a:schemeClr val="tx1"/>
                </a:solidFill>
                <a:latin typeface="Times New Roman" panose="02020603050405020304" pitchFamily="18" charset="0"/>
                <a:cs typeface="Times New Roman" panose="02020603050405020304" pitchFamily="18" charset="0"/>
              </a:rPr>
              <a:t>nhân vật có thật trong lịch sử</a:t>
            </a:r>
            <a:r>
              <a:rPr lang="en-US" sz="3200">
                <a:solidFill>
                  <a:schemeClr val="tx1"/>
                </a:solidFill>
                <a:latin typeface="Times New Roman" panose="02020603050405020304" pitchFamily="18" charset="0"/>
                <a:cs typeface="Times New Roman" panose="02020603050405020304" pitchFamily="18" charset="0"/>
              </a:rPr>
              <a:t>, các nhân vật này được tái hiện trong tác phẩm một cách chân thực với tên gọi, chức vụ, lời nói, hành động, kết cục...</a:t>
            </a:r>
          </a:p>
          <a:p>
            <a:r>
              <a:rPr lang="en-US" sz="3200">
                <a:solidFill>
                  <a:schemeClr val="tx1"/>
                </a:solidFill>
                <a:latin typeface="Times New Roman" panose="02020603050405020304" pitchFamily="18" charset="0"/>
                <a:cs typeface="Times New Roman" panose="02020603050405020304" pitchFamily="18" charset="0"/>
              </a:rPr>
              <a:t>+  Dù đoạn trích có </a:t>
            </a:r>
            <a:r>
              <a:rPr lang="en-US" sz="3200" b="1">
                <a:solidFill>
                  <a:schemeClr val="tx1"/>
                </a:solidFill>
                <a:latin typeface="Times New Roman" panose="02020603050405020304" pitchFamily="18" charset="0"/>
                <a:cs typeface="Times New Roman" panose="02020603050405020304" pitchFamily="18" charset="0"/>
              </a:rPr>
              <a:t>số lượng nhân vật đông đảo</a:t>
            </a:r>
            <a:r>
              <a:rPr lang="en-US" sz="3200">
                <a:solidFill>
                  <a:schemeClr val="tx1"/>
                </a:solidFill>
                <a:latin typeface="Times New Roman" panose="02020603050405020304" pitchFamily="18" charset="0"/>
                <a:cs typeface="Times New Roman" panose="02020603050405020304" pitchFamily="18" charset="0"/>
              </a:rPr>
              <a:t>, nhưng mỗi nhân vật (kể cả các nhân vật phụ) đều được </a:t>
            </a:r>
            <a:r>
              <a:rPr lang="en-US" sz="3200" b="1">
                <a:solidFill>
                  <a:schemeClr val="tx1"/>
                </a:solidFill>
                <a:latin typeface="Times New Roman" panose="02020603050405020304" pitchFamily="18" charset="0"/>
                <a:cs typeface="Times New Roman" panose="02020603050405020304" pitchFamily="18" charset="0"/>
              </a:rPr>
              <a:t>xuất hiện với những chi tiết, hành động tiêu biểu, ấn tượng,</a:t>
            </a:r>
            <a:r>
              <a:rPr lang="en-US" sz="3200">
                <a:solidFill>
                  <a:schemeClr val="tx1"/>
                </a:solidFill>
                <a:latin typeface="Times New Roman" panose="02020603050405020304" pitchFamily="18" charset="0"/>
                <a:cs typeface="Times New Roman" panose="02020603050405020304" pitchFamily="18" charset="0"/>
              </a:rPr>
              <a:t> đủ để thể hiện con người, tính cách, số phận riêng của các nhân vật. </a:t>
            </a:r>
          </a:p>
          <a:p>
            <a:r>
              <a:rPr lang="en-US" sz="3200">
                <a:solidFill>
                  <a:schemeClr val="tx1"/>
                </a:solidFill>
                <a:latin typeface="Times New Roman" panose="02020603050405020304" pitchFamily="18" charset="0"/>
                <a:cs typeface="Times New Roman" panose="02020603050405020304" pitchFamily="18" charset="0"/>
              </a:rPr>
              <a:t>+ Tác giả thể hiện </a:t>
            </a:r>
            <a:r>
              <a:rPr lang="en-US" sz="3200" b="1">
                <a:solidFill>
                  <a:schemeClr val="tx1"/>
                </a:solidFill>
                <a:latin typeface="Times New Roman" panose="02020603050405020304" pitchFamily="18" charset="0"/>
                <a:cs typeface="Times New Roman" panose="02020603050405020304" pitchFamily="18" charset="0"/>
              </a:rPr>
              <a:t>thái độ khách quan, công tâm</a:t>
            </a:r>
            <a:r>
              <a:rPr lang="en-US" sz="3200">
                <a:solidFill>
                  <a:schemeClr val="tx1"/>
                </a:solidFill>
                <a:latin typeface="Times New Roman" panose="02020603050405020304" pitchFamily="18" charset="0"/>
                <a:cs typeface="Times New Roman" panose="02020603050405020304" pitchFamily="18" charset="0"/>
              </a:rPr>
              <a:t> nhưng cũng </a:t>
            </a:r>
            <a:r>
              <a:rPr lang="en-US" sz="3200" b="1">
                <a:solidFill>
                  <a:schemeClr val="tx1"/>
                </a:solidFill>
                <a:latin typeface="Times New Roman" panose="02020603050405020304" pitchFamily="18" charset="0"/>
                <a:cs typeface="Times New Roman" panose="02020603050405020304" pitchFamily="18" charset="0"/>
              </a:rPr>
              <a:t>bộc lộ rõ ý khen chê</a:t>
            </a:r>
            <a:r>
              <a:rPr lang="en-US" sz="3200">
                <a:solidFill>
                  <a:schemeClr val="tx1"/>
                </a:solidFill>
                <a:latin typeface="Times New Roman" panose="02020603050405020304" pitchFamily="18" charset="0"/>
                <a:cs typeface="Times New Roman" panose="02020603050405020304" pitchFamily="18" charset="0"/>
              </a:rPr>
              <a:t> khi xây dựng các nhân vật.</a:t>
            </a:r>
          </a:p>
        </p:txBody>
      </p:sp>
    </p:spTree>
    <p:extLst>
      <p:ext uri="{BB962C8B-B14F-4D97-AF65-F5344CB8AC3E}">
        <p14:creationId xmlns:p14="http://schemas.microsoft.com/office/powerpoint/2010/main" val="230863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anim calcmode="lin" valueType="num">
                                      <p:cBhvr>
                                        <p:cTn id="2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51265" y="1486753"/>
            <a:ext cx="6392487" cy="4523348"/>
          </a:xfrm>
          <a:prstGeom prst="rect">
            <a:avLst/>
          </a:prstGeom>
        </p:spPr>
      </p:pic>
      <p:sp>
        <p:nvSpPr>
          <p:cNvPr id="5" name="Oval 4"/>
          <p:cNvSpPr/>
          <p:nvPr/>
        </p:nvSpPr>
        <p:spPr>
          <a:xfrm>
            <a:off x="3640975" y="565265"/>
            <a:ext cx="4580313" cy="71489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ĐÂY LÀ AI?</a:t>
            </a:r>
            <a:endParaRPr lang="en-US" sz="3200">
              <a:latin typeface="Times New Roman" panose="02020603050405020304" pitchFamily="18" charset="0"/>
              <a:cs typeface="Times New Roman" panose="02020603050405020304" pitchFamily="18" charset="0"/>
            </a:endParaRPr>
          </a:p>
        </p:txBody>
      </p:sp>
      <p:sp>
        <p:nvSpPr>
          <p:cNvPr id="2" name="Rectangle 1">
            <a:hlinkClick r:id="rId3" action="ppaction://hlinksldjump"/>
          </p:cNvPr>
          <p:cNvSpPr/>
          <p:nvPr/>
        </p:nvSpPr>
        <p:spPr>
          <a:xfrm>
            <a:off x="2851265" y="1504604"/>
            <a:ext cx="3208713" cy="2269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rId4" action="ppaction://hlinksldjump"/>
          </p:cNvPr>
          <p:cNvPicPr>
            <a:picLocks noChangeAspect="1"/>
          </p:cNvPicPr>
          <p:nvPr/>
        </p:nvPicPr>
        <p:blipFill>
          <a:blip r:embed="rId5"/>
          <a:stretch>
            <a:fillRect/>
          </a:stretch>
        </p:blipFill>
        <p:spPr>
          <a:xfrm>
            <a:off x="6059978" y="1499240"/>
            <a:ext cx="3218967" cy="2280102"/>
          </a:xfrm>
          <a:prstGeom prst="rect">
            <a:avLst/>
          </a:prstGeom>
        </p:spPr>
      </p:pic>
      <p:pic>
        <p:nvPicPr>
          <p:cNvPr id="6" name="Picture 5">
            <a:hlinkClick r:id="rId6" action="ppaction://hlinksldjump"/>
          </p:cNvPr>
          <p:cNvPicPr>
            <a:picLocks noChangeAspect="1"/>
          </p:cNvPicPr>
          <p:nvPr/>
        </p:nvPicPr>
        <p:blipFill>
          <a:blip r:embed="rId5"/>
          <a:stretch>
            <a:fillRect/>
          </a:stretch>
        </p:blipFill>
        <p:spPr>
          <a:xfrm>
            <a:off x="2846138" y="3773978"/>
            <a:ext cx="3218967" cy="2280102"/>
          </a:xfrm>
          <a:prstGeom prst="rect">
            <a:avLst/>
          </a:prstGeom>
        </p:spPr>
      </p:pic>
      <p:pic>
        <p:nvPicPr>
          <p:cNvPr id="7" name="Picture 6">
            <a:hlinkClick r:id="rId7" action="ppaction://hlinksldjump"/>
          </p:cNvPr>
          <p:cNvPicPr>
            <a:picLocks noChangeAspect="1"/>
          </p:cNvPicPr>
          <p:nvPr/>
        </p:nvPicPr>
        <p:blipFill>
          <a:blip r:embed="rId5"/>
          <a:stretch>
            <a:fillRect/>
          </a:stretch>
        </p:blipFill>
        <p:spPr>
          <a:xfrm>
            <a:off x="6049724" y="3762292"/>
            <a:ext cx="3218967" cy="2280102"/>
          </a:xfrm>
          <a:prstGeom prst="rect">
            <a:avLst/>
          </a:prstGeom>
        </p:spPr>
      </p:pic>
    </p:spTree>
    <p:extLst>
      <p:ext uri="{BB962C8B-B14F-4D97-AF65-F5344CB8AC3E}">
        <p14:creationId xmlns:p14="http://schemas.microsoft.com/office/powerpoint/2010/main" val="214649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5" presetClass="exit" presetSubtype="0" fill="hold" nodeType="clickEffect">
                                  <p:stCondLst>
                                    <p:cond delay="0"/>
                                  </p:stCondLst>
                                  <p:childTnLst>
                                    <p:animEffect transition="out" filter="fade">
                                      <p:cBhvr>
                                        <p:cTn id="20" dur="2000"/>
                                        <p:tgtEl>
                                          <p:spTgt spid="6"/>
                                        </p:tgtEl>
                                      </p:cBhvr>
                                    </p:animEffect>
                                    <p:anim calcmode="lin" valueType="num">
                                      <p:cBhvr>
                                        <p:cTn id="21"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6"/>
                                        </p:tgtEl>
                                        <p:attrNameLst>
                                          <p:attrName>ppt_h</p:attrName>
                                        </p:attrNameLst>
                                      </p:cBhvr>
                                      <p:tavLst>
                                        <p:tav tm="0">
                                          <p:val>
                                            <p:strVal val="ppt_h"/>
                                          </p:val>
                                        </p:tav>
                                        <p:tav tm="100000">
                                          <p:val>
                                            <p:strVal val="ppt_h"/>
                                          </p:val>
                                        </p:tav>
                                      </p:tavLst>
                                    </p:anim>
                                    <p:set>
                                      <p:cBhvr>
                                        <p:cTn id="23" dur="1" fill="hold">
                                          <p:stCondLst>
                                            <p:cond delay="1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6" presetClass="exit" presetSubtype="0" fill="hold" nodeType="clickEffect">
                                  <p:stCondLst>
                                    <p:cond delay="0"/>
                                  </p:stCondLst>
                                  <p:childTnLst>
                                    <p:animEffect transition="out" filter="wipe(down)">
                                      <p:cBhvr>
                                        <p:cTn id="27" dur="180" accel="50000">
                                          <p:stCondLst>
                                            <p:cond delay="1820"/>
                                          </p:stCondLst>
                                        </p:cTn>
                                        <p:tgtEl>
                                          <p:spTgt spid="7"/>
                                        </p:tgtEl>
                                      </p:cBhvr>
                                    </p:animEffect>
                                    <p:anim calcmode="lin" valueType="num">
                                      <p:cBhvr>
                                        <p:cTn id="28"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29"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30"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4"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35" dur="26">
                                          <p:stCondLst>
                                            <p:cond delay="620"/>
                                          </p:stCondLst>
                                        </p:cTn>
                                        <p:tgtEl>
                                          <p:spTgt spid="7"/>
                                        </p:tgtEl>
                                      </p:cBhvr>
                                      <p:to x="100000" y="60000"/>
                                    </p:animScale>
                                    <p:animScale>
                                      <p:cBhvr>
                                        <p:cTn id="36" dur="166" decel="50000">
                                          <p:stCondLst>
                                            <p:cond delay="64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set>
                                      <p:cBhvr>
                                        <p:cTn id="43"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Đọc – hiểu v</a:t>
            </a:r>
            <a:r>
              <a:rPr lang="vi-VN" sz="2400" b="1">
                <a:solidFill>
                  <a:schemeClr val="tx1"/>
                </a:solidFill>
                <a:latin typeface="Times New Roman" panose="02020603050405020304" pitchFamily="18" charset="0"/>
                <a:cs typeface="Times New Roman" panose="02020603050405020304" pitchFamily="18" charset="0"/>
              </a:rPr>
              <a:t>ăn bản (</a:t>
            </a:r>
            <a:r>
              <a:rPr lang="en-US" sz="2400" b="1">
                <a:solidFill>
                  <a:schemeClr val="tx1"/>
                </a:solidFill>
                <a:latin typeface="Times New Roman" panose="02020603050405020304" pitchFamily="18" charset="0"/>
                <a:cs typeface="Times New Roman" panose="02020603050405020304" pitchFamily="18" charset="0"/>
              </a:rPr>
              <a:t>2</a:t>
            </a:r>
            <a:r>
              <a:rPr lang="vi-VN" sz="2400" b="1">
                <a:solidFill>
                  <a:schemeClr val="tx1"/>
                </a:solidFill>
                <a:latin typeface="Times New Roman" panose="02020603050405020304" pitchFamily="18" charset="0"/>
                <a:cs typeface="Times New Roman" panose="02020603050405020304" pitchFamily="18" charset="0"/>
              </a:rPr>
              <a:t>)</a:t>
            </a:r>
            <a:br>
              <a:rPr lang="en-US" sz="2400" b="1">
                <a:solidFill>
                  <a:schemeClr val="tx1"/>
                </a:solidFill>
                <a:latin typeface="Times New Roman" panose="02020603050405020304" pitchFamily="18" charset="0"/>
                <a:cs typeface="Times New Roman" panose="02020603050405020304" pitchFamily="18" charset="0"/>
              </a:rPr>
            </a:br>
            <a:r>
              <a:rPr lang="en-US" sz="2400" b="1">
                <a:solidFill>
                  <a:schemeClr val="tx1"/>
                </a:solidFill>
                <a:latin typeface="Times New Roman" panose="02020603050405020304" pitchFamily="18" charset="0"/>
                <a:cs typeface="Times New Roman" panose="02020603050405020304" pitchFamily="18" charset="0"/>
              </a:rPr>
              <a:t> QUANG TRUNG ĐẠI PHÁ QUÂN THANH( TRÍCH HOÀNG LÊ NHẤT THỐNG CHÍ, NGÔ GIA VĂN PHÁI- PHẦN 1)</a:t>
            </a:r>
            <a:endParaRPr lang="en-US" sz="24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4196" y="1554479"/>
            <a:ext cx="5478088" cy="4308872"/>
          </a:xfrm>
          <a:prstGeom prst="rect">
            <a:avLst/>
          </a:prstGeom>
          <a:noFill/>
        </p:spPr>
        <p:txBody>
          <a:bodyPr wrap="square" rtlCol="0">
            <a:spAutoFit/>
          </a:bodyPr>
          <a:lstStyle/>
          <a:p>
            <a:pPr marL="571500" indent="-571500">
              <a:buAutoNum type="romanUcPeriod"/>
            </a:pPr>
            <a:r>
              <a:rPr lang="en-US" sz="3200" b="1">
                <a:latin typeface="Times New Roman" panose="02020603050405020304" pitchFamily="18" charset="0"/>
                <a:cs typeface="Times New Roman" panose="02020603050405020304" pitchFamily="18" charset="0"/>
              </a:rPr>
              <a:t>ĐỌC – TÌM HIỂU CHUNG</a:t>
            </a:r>
          </a:p>
          <a:p>
            <a:r>
              <a:rPr lang="en-US" sz="3200" b="1">
                <a:latin typeface="Times New Roman" panose="02020603050405020304" pitchFamily="18" charset="0"/>
                <a:cs typeface="Times New Roman" panose="02020603050405020304" pitchFamily="18" charset="0"/>
              </a:rPr>
              <a:t>II. KHÁM PHÁ VĂN BẢN</a:t>
            </a:r>
          </a:p>
          <a:p>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Bối cảnh và cốt truyện</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2. Tìm hiểu về hệ thống nhân vật trong văn bản</a:t>
            </a:r>
          </a:p>
          <a:p>
            <a:r>
              <a:rPr lang="en-US" sz="3200" b="1">
                <a:latin typeface="Times New Roman" panose="02020603050405020304" pitchFamily="18" charset="0"/>
                <a:cs typeface="Times New Roman" panose="02020603050405020304" pitchFamily="18" charset="0"/>
              </a:rPr>
              <a:t>a) Nhân vật vua Quang Trung</a:t>
            </a:r>
            <a:endParaRPr lang="en-US" sz="3200">
              <a:latin typeface="Times New Roman" panose="02020603050405020304" pitchFamily="18" charset="0"/>
              <a:cs typeface="Times New Roman" panose="02020603050405020304" pitchFamily="18" charset="0"/>
            </a:endParaRPr>
          </a:p>
          <a:p>
            <a:r>
              <a:rPr lang="en-US" b="1"/>
              <a:t> </a:t>
            </a:r>
            <a:endParaRPr lang="en-US"/>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79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956" y="519286"/>
            <a:ext cx="1137181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PHIẾU HỌC TẬP SỐ </a:t>
            </a:r>
            <a:r>
              <a:rPr lang="en-US"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4</a:t>
            </a:r>
            <a:r>
              <a:rPr lang="vi-VN"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vi-VN" sz="3200"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a:latin typeface="Times New Roman" panose="02020603050405020304" pitchFamily="18" charset="0"/>
                <a:cs typeface="Times New Roman" panose="02020603050405020304" pitchFamily="18" charset="0"/>
              </a:rPr>
              <a:t>Tìm hiểu Nhân vật vua Quang Trung</a:t>
            </a:r>
            <a:endParaRPr lang="en-US" sz="3600">
              <a:latin typeface="Times New Roman" panose="02020603050405020304" pitchFamily="18" charset="0"/>
              <a:cs typeface="Times New Roman" panose="02020603050405020304" pitchFamily="18" charset="0"/>
            </a:endParaRPr>
          </a:p>
        </p:txBody>
      </p:sp>
      <p:sp>
        <p:nvSpPr>
          <p:cNvPr id="4" name="Rounded Rectangle 3"/>
          <p:cNvSpPr/>
          <p:nvPr/>
        </p:nvSpPr>
        <p:spPr>
          <a:xfrm>
            <a:off x="440267" y="2251631"/>
            <a:ext cx="11621500" cy="433205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Câu 1: </a:t>
            </a:r>
            <a:r>
              <a:rPr lang="en-US" sz="3200">
                <a:solidFill>
                  <a:schemeClr val="tx1"/>
                </a:solidFill>
                <a:latin typeface="Times New Roman" panose="02020603050405020304" pitchFamily="18" charset="0"/>
                <a:cs typeface="Times New Roman" panose="02020603050405020304" pitchFamily="18" charset="0"/>
              </a:rPr>
              <a:t>Trong văn bản, vua Quang Trung được khắc họa với hai tư cách: </a:t>
            </a:r>
            <a:r>
              <a:rPr lang="en-US" sz="3200" b="1">
                <a:solidFill>
                  <a:schemeClr val="tx1"/>
                </a:solidFill>
                <a:latin typeface="Times New Roman" panose="02020603050405020304" pitchFamily="18" charset="0"/>
                <a:cs typeface="Times New Roman" panose="02020603050405020304" pitchFamily="18" charset="0"/>
              </a:rPr>
              <a:t>một vị vua đứng đầu cả nước và một vị tướng thống lĩnh quân đội</a:t>
            </a:r>
            <a:r>
              <a:rPr lang="en-US" sz="3200">
                <a:solidFill>
                  <a:schemeClr val="tx1"/>
                </a:solidFill>
                <a:latin typeface="Times New Roman" panose="02020603050405020304" pitchFamily="18" charset="0"/>
                <a:cs typeface="Times New Roman" panose="02020603050405020304" pitchFamily="18" charset="0"/>
              </a:rPr>
              <a:t>.  Em hãy cho biết trong hai tư cách này, những phẩm chất nào của con Quang Trung được thể hiện?( Gợi ý: chỉ ra những chi tiết </a:t>
            </a:r>
            <a:r>
              <a:rPr lang="en-US" sz="3200" b="1">
                <a:solidFill>
                  <a:schemeClr val="tx1"/>
                </a:solidFill>
                <a:latin typeface="Times New Roman" panose="02020603050405020304" pitchFamily="18" charset="0"/>
                <a:cs typeface="Times New Roman" panose="02020603050405020304" pitchFamily="18" charset="0"/>
              </a:rPr>
              <a:t>miêu tả thái độ, lời nói và hành động </a:t>
            </a:r>
            <a:r>
              <a:rPr lang="en-US" sz="3200">
                <a:solidFill>
                  <a:schemeClr val="tx1"/>
                </a:solidFill>
                <a:latin typeface="Times New Roman" panose="02020603050405020304" pitchFamily="18" charset="0"/>
                <a:cs typeface="Times New Roman" panose="02020603050405020304" pitchFamily="18" charset="0"/>
              </a:rPr>
              <a:t>của Quang Trung trong hoàn cảnh với các vị thế khác nhau). </a:t>
            </a:r>
          </a:p>
          <a:p>
            <a:r>
              <a:rPr lang="en-US" sz="3200" b="1">
                <a:solidFill>
                  <a:schemeClr val="tx1"/>
                </a:solidFill>
                <a:latin typeface="Times New Roman" panose="02020603050405020304" pitchFamily="18" charset="0"/>
                <a:cs typeface="Times New Roman" panose="02020603050405020304" pitchFamily="18" charset="0"/>
              </a:rPr>
              <a:t>Câu 2: </a:t>
            </a:r>
            <a:r>
              <a:rPr lang="en-US" sz="3200">
                <a:solidFill>
                  <a:schemeClr val="tx1"/>
                </a:solidFill>
                <a:latin typeface="Times New Roman" panose="02020603050405020304" pitchFamily="18" charset="0"/>
                <a:cs typeface="Times New Roman" panose="02020603050405020304" pitchFamily="18" charset="0"/>
              </a:rPr>
              <a:t>Qua việc tìm hiểu những đặc điểm, tính cách của nhân vật Quang Trung hãy nêu </a:t>
            </a:r>
            <a:r>
              <a:rPr lang="en-US" sz="3200" b="1">
                <a:solidFill>
                  <a:schemeClr val="tx1"/>
                </a:solidFill>
                <a:latin typeface="Times New Roman" panose="02020603050405020304" pitchFamily="18" charset="0"/>
                <a:cs typeface="Times New Roman" panose="02020603050405020304" pitchFamily="18" charset="0"/>
              </a:rPr>
              <a:t>cảm nhận của em về nhân vật?</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464399"/>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942" y="498764"/>
            <a:ext cx="1670858" cy="556121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Nhân vật Quang Trung trong tư cách một vị vua </a:t>
            </a:r>
          </a:p>
        </p:txBody>
      </p:sp>
      <p:sp>
        <p:nvSpPr>
          <p:cNvPr id="3" name="Rounded Rectangle 2"/>
          <p:cNvSpPr/>
          <p:nvPr/>
        </p:nvSpPr>
        <p:spPr>
          <a:xfrm>
            <a:off x="1978430" y="266008"/>
            <a:ext cx="10099964" cy="43974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Tx/>
              <a:buChar char="-"/>
            </a:pPr>
            <a:r>
              <a:rPr lang="en-US" sz="2800" dirty="0">
                <a:latin typeface="Times New Roman" panose="02020603050405020304" pitchFamily="18" charset="0"/>
                <a:cs typeface="Times New Roman" panose="02020603050405020304" pitchFamily="18" charset="0"/>
              </a:rPr>
              <a:t>Khi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giặt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Thăng</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Bình </a:t>
            </a: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Trong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An: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toàn quân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718261" y="5079077"/>
            <a:ext cx="8420793" cy="1077218"/>
          </a:xfrm>
          <a:prstGeom prst="rect">
            <a:avLst/>
          </a:prstGeom>
          <a:solidFill>
            <a:srgbClr val="92D050"/>
          </a:solidFill>
        </p:spPr>
        <p:txBody>
          <a:bodyPr wrap="square" rtlCol="0">
            <a:spAutoFit/>
          </a:bodyPr>
          <a:lstStyle/>
          <a:p>
            <a:r>
              <a:rPr lang="en-US" sz="3200" b="1">
                <a:latin typeface="Times New Roman" panose="02020603050405020304" pitchFamily="18" charset="0"/>
                <a:cs typeface="Times New Roman" panose="02020603050405020304" pitchFamily="18" charset="0"/>
              </a:rPr>
              <a:t>=&gt; Quang Trung là vị vua có tấm lòng yêu nước, thương dân.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29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942" y="498764"/>
            <a:ext cx="1670858" cy="556121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Nhân vật Quang Trung trong tư cách một vị vua </a:t>
            </a:r>
          </a:p>
        </p:txBody>
      </p:sp>
      <p:sp>
        <p:nvSpPr>
          <p:cNvPr id="3" name="Rounded Rectangle 2"/>
          <p:cNvSpPr/>
          <p:nvPr/>
        </p:nvSpPr>
        <p:spPr>
          <a:xfrm>
            <a:off x="1970117" y="498763"/>
            <a:ext cx="10099964" cy="45470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2800">
                <a:latin typeface="+mj-lt"/>
              </a:rPr>
              <a:t>- Mục đích lên ngôi vua: </a:t>
            </a:r>
            <a:r>
              <a:rPr lang="en-US" sz="2800">
                <a:solidFill>
                  <a:srgbClr val="FF0000"/>
                </a:solidFill>
                <a:latin typeface="+mj-lt"/>
              </a:rPr>
              <a:t>“</a:t>
            </a:r>
            <a:r>
              <a:rPr lang="vi-VN" sz="2800">
                <a:solidFill>
                  <a:srgbClr val="FF0000"/>
                </a:solidFill>
                <a:latin typeface="+mj-lt"/>
              </a:rPr>
              <a:t>để yên kẻ phản trắc và giữ lấy lòng người</a:t>
            </a:r>
            <a:r>
              <a:rPr lang="en-US" sz="2800">
                <a:solidFill>
                  <a:srgbClr val="FF0000"/>
                </a:solidFill>
                <a:latin typeface="+mj-lt"/>
              </a:rPr>
              <a:t>”</a:t>
            </a:r>
            <a:r>
              <a:rPr lang="en-US" sz="2800">
                <a:latin typeface="+mj-lt"/>
              </a:rPr>
              <a:t>(</a:t>
            </a:r>
            <a:r>
              <a:rPr lang="vi-VN" sz="2800">
                <a:latin typeface="+mj-lt"/>
              </a:rPr>
              <a:t> danh bất chính</a:t>
            </a:r>
            <a:r>
              <a:rPr lang="en-US" sz="2800">
                <a:latin typeface="+mj-lt"/>
              </a:rPr>
              <a:t>-</a:t>
            </a:r>
            <a:r>
              <a:rPr lang="vi-VN" sz="2800">
                <a:latin typeface="+mj-lt"/>
              </a:rPr>
              <a:t> ngôn bất thuận-  sự bất thành</a:t>
            </a:r>
            <a:r>
              <a:rPr lang="en-US" sz="2800">
                <a:latin typeface="+mj-lt"/>
              </a:rPr>
              <a:t>)</a:t>
            </a:r>
            <a:r>
              <a:rPr lang="vi-VN" sz="2800">
                <a:latin typeface="+mj-lt"/>
              </a:rPr>
              <a:t>. </a:t>
            </a:r>
            <a:endParaRPr lang="en-US" sz="2800">
              <a:latin typeface="+mj-lt"/>
            </a:endParaRPr>
          </a:p>
          <a:p>
            <a:r>
              <a:rPr lang="vi-VN" sz="2800">
                <a:latin typeface="+mj-lt"/>
              </a:rPr>
              <a:t>Biết địch- biết ta</a:t>
            </a:r>
            <a:r>
              <a:rPr lang="en-US" sz="2800">
                <a:latin typeface="+mj-lt"/>
              </a:rPr>
              <a:t>:</a:t>
            </a:r>
          </a:p>
          <a:p>
            <a:r>
              <a:rPr lang="en-US" sz="2800">
                <a:latin typeface="+mj-lt"/>
              </a:rPr>
              <a:t>+ H</a:t>
            </a:r>
            <a:r>
              <a:rPr lang="vi-VN" sz="2800">
                <a:latin typeface="+mj-lt"/>
              </a:rPr>
              <a:t>iểu rõ thế mạnh- yếu của kẻ thù. Thấu hiểu lòng dân trong nước.</a:t>
            </a:r>
            <a:endParaRPr lang="en-US" sz="2800">
              <a:latin typeface="+mj-lt"/>
            </a:endParaRPr>
          </a:p>
          <a:p>
            <a:r>
              <a:rPr lang="en-US" sz="2800">
                <a:latin typeface="+mj-lt"/>
              </a:rPr>
              <a:t>+ </a:t>
            </a:r>
            <a:r>
              <a:rPr lang="vi-VN" sz="2800">
                <a:latin typeface="+mj-lt"/>
              </a:rPr>
              <a:t> </a:t>
            </a:r>
            <a:r>
              <a:rPr lang="vi-VN" sz="2800">
                <a:solidFill>
                  <a:srgbClr val="FF0000"/>
                </a:solidFill>
                <a:latin typeface="+mj-lt"/>
              </a:rPr>
              <a:t>“Lần này </a:t>
            </a:r>
            <a:r>
              <a:rPr lang="en-US" sz="2800">
                <a:solidFill>
                  <a:srgbClr val="FF0000"/>
                </a:solidFill>
                <a:latin typeface="+mj-lt"/>
              </a:rPr>
              <a:t>ta ra</a:t>
            </a:r>
            <a:r>
              <a:rPr lang="vi-VN" sz="2800">
                <a:solidFill>
                  <a:srgbClr val="FF0000"/>
                </a:solidFill>
                <a:latin typeface="+mj-lt"/>
              </a:rPr>
              <a:t>, thân hành cầm quân, phương lược tiến đánh đã có tính sẵn</a:t>
            </a:r>
            <a:r>
              <a:rPr lang="en-US" sz="2800">
                <a:latin typeface="+mj-lt"/>
              </a:rPr>
              <a:t>”=&gt; </a:t>
            </a:r>
            <a:r>
              <a:rPr lang="vi-VN" sz="2800">
                <a:latin typeface="+mj-lt"/>
              </a:rPr>
              <a:t>Chuẩn bị sẵn sàng phương lược kế sách đánh giặc. </a:t>
            </a:r>
            <a:endParaRPr lang="en-US" sz="2800">
              <a:latin typeface="+mj-lt"/>
            </a:endParaRPr>
          </a:p>
          <a:p>
            <a:r>
              <a:rPr lang="vi-VN" sz="2800">
                <a:latin typeface="+mj-lt"/>
              </a:rPr>
              <a:t>+ “Mươi ngày có thể đuổi được người Thanh... Đến tối 30 tết lập tức lên đường hẹn đến 7/5 tới thì vào thành Thăng Long mở tiệc ăn mừng”.</a:t>
            </a:r>
            <a:endParaRPr lang="en-US" sz="2800">
              <a:latin typeface="+mj-lt"/>
            </a:endParaRPr>
          </a:p>
        </p:txBody>
      </p:sp>
      <p:sp>
        <p:nvSpPr>
          <p:cNvPr id="4" name="TextBox 3"/>
          <p:cNvSpPr txBox="1"/>
          <p:nvPr/>
        </p:nvSpPr>
        <p:spPr>
          <a:xfrm>
            <a:off x="2751513" y="5336771"/>
            <a:ext cx="8387541" cy="1077218"/>
          </a:xfrm>
          <a:prstGeom prst="rect">
            <a:avLst/>
          </a:prstGeom>
          <a:solidFill>
            <a:srgbClr val="92D050"/>
          </a:solidFill>
        </p:spPr>
        <p:txBody>
          <a:bodyPr wrap="square" rtlCol="0">
            <a:spAutoFit/>
          </a:bodyPr>
          <a:lstStyle/>
          <a:p>
            <a:r>
              <a:rPr lang="vi-VN" sz="3200">
                <a:latin typeface="+mj-lt"/>
              </a:rPr>
              <a:t>=&gt; Chưa giao chiến đã tự tin sẽ đánh nhanh, thắng nhanh.</a:t>
            </a:r>
            <a:endParaRPr lang="en-US" sz="3200">
              <a:latin typeface="+mj-lt"/>
            </a:endParaRPr>
          </a:p>
        </p:txBody>
      </p:sp>
    </p:spTree>
    <p:extLst>
      <p:ext uri="{BB962C8B-B14F-4D97-AF65-F5344CB8AC3E}">
        <p14:creationId xmlns:p14="http://schemas.microsoft.com/office/powerpoint/2010/main" val="2540175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942" y="498764"/>
            <a:ext cx="1670858" cy="556121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Nhân vật Quang Trung trong tư cách một vị vua </a:t>
            </a:r>
          </a:p>
        </p:txBody>
      </p:sp>
      <p:sp>
        <p:nvSpPr>
          <p:cNvPr id="3" name="Rounded Rectangle 2"/>
          <p:cNvSpPr/>
          <p:nvPr/>
        </p:nvSpPr>
        <p:spPr>
          <a:xfrm>
            <a:off x="1970117" y="157942"/>
            <a:ext cx="10099964" cy="52287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mj-lt"/>
              </a:rPr>
              <a:t>- “Chúng là nước lớn gấp 10 nước mình, sau khi bị thua một trận, ắt lấy làm thẹn mà lo mưu báo thù... Đến lúc ấy, chỉ có người khéo lời lẽ mới dẹp nổi việc binh đao... Chờ 10 năm nữa, cho ta được yên ổn mà nuôi dưỡng lực lượng, bấy giờ nước giầu quân mạnh, thì ta có sợ gì chúng?”.</a:t>
            </a:r>
            <a:endParaRPr lang="en-US" sz="3200">
              <a:latin typeface="+mj-lt"/>
            </a:endParaRPr>
          </a:p>
          <a:p>
            <a:r>
              <a:rPr lang="vi-VN" sz="3200">
                <a:latin typeface="+mj-lt"/>
              </a:rPr>
              <a:t>+  Không chỉ đánh giặc trên mặt trận quân sự, còn tính chuyện bang giao hai nước sau chiến tranh.</a:t>
            </a:r>
            <a:endParaRPr lang="en-US" sz="3200">
              <a:latin typeface="+mj-lt"/>
            </a:endParaRPr>
          </a:p>
          <a:p>
            <a:r>
              <a:rPr lang="vi-VN" sz="3200">
                <a:latin typeface="+mj-lt"/>
              </a:rPr>
              <a:t>+  Không chỉ chiến thắng trong 10 ngày còn tính chuyện 10 năm sau. </a:t>
            </a:r>
            <a:endParaRPr lang="en-US" sz="3200">
              <a:latin typeface="+mj-lt"/>
            </a:endParaRPr>
          </a:p>
        </p:txBody>
      </p:sp>
      <p:sp>
        <p:nvSpPr>
          <p:cNvPr id="4" name="TextBox 3"/>
          <p:cNvSpPr txBox="1"/>
          <p:nvPr/>
        </p:nvSpPr>
        <p:spPr>
          <a:xfrm>
            <a:off x="2826328" y="5521369"/>
            <a:ext cx="8387541" cy="1077218"/>
          </a:xfrm>
          <a:prstGeom prst="rect">
            <a:avLst/>
          </a:prstGeom>
          <a:solidFill>
            <a:srgbClr val="92D050"/>
          </a:solidFill>
        </p:spPr>
        <p:txBody>
          <a:bodyPr wrap="square" rtlCol="0">
            <a:spAutoFit/>
          </a:bodyPr>
          <a:lstStyle/>
          <a:p>
            <a:r>
              <a:rPr lang="vi-VN" sz="3200" b="1">
                <a:latin typeface="+mj-lt"/>
              </a:rPr>
              <a:t>=&gt; Quang Trung - vị vua có trí tuệ sáng suốt tầm nhìn xa rộng. </a:t>
            </a:r>
            <a:endParaRPr lang="en-US" sz="3200">
              <a:latin typeface="+mj-lt"/>
            </a:endParaRPr>
          </a:p>
        </p:txBody>
      </p:sp>
    </p:spTree>
    <p:extLst>
      <p:ext uri="{BB962C8B-B14F-4D97-AF65-F5344CB8AC3E}">
        <p14:creationId xmlns:p14="http://schemas.microsoft.com/office/powerpoint/2010/main" val="3586469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255" y="972590"/>
            <a:ext cx="2377440" cy="37241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Nhân vật Quang Trung trong tư cách một vị vua </a:t>
            </a:r>
          </a:p>
        </p:txBody>
      </p:sp>
      <p:sp>
        <p:nvSpPr>
          <p:cNvPr id="3" name="Rounded Rectangle 2"/>
          <p:cNvSpPr/>
          <p:nvPr/>
        </p:nvSpPr>
        <p:spPr>
          <a:xfrm>
            <a:off x="2826327" y="764771"/>
            <a:ext cx="9243753" cy="34913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dirty="0">
                <a:latin typeface="+mj-lt"/>
              </a:rPr>
              <a:t>- Lắng nghe ý kiến quần thần:</a:t>
            </a:r>
            <a:endParaRPr lang="en-US" sz="3200" dirty="0">
              <a:latin typeface="+mj-lt"/>
            </a:endParaRPr>
          </a:p>
          <a:p>
            <a:r>
              <a:rPr lang="vi-VN" sz="3200" dirty="0">
                <a:latin typeface="+mj-lt"/>
              </a:rPr>
              <a:t>+ Nóng lòng xuất binh nhưng nghe ý kiến quần thần, lên ngôi trước.</a:t>
            </a:r>
            <a:endParaRPr lang="en-US" sz="3200" dirty="0">
              <a:latin typeface="+mj-lt"/>
            </a:endParaRPr>
          </a:p>
          <a:p>
            <a:r>
              <a:rPr lang="vi-VN" sz="3200" dirty="0">
                <a:latin typeface="+mj-lt"/>
              </a:rPr>
              <a:t>+  Hành quân thần tốc vẫn dành thời gian hỏi ý kiến người cao sĩ(Nguyễn Thiếp) trước khi xuất chiến.</a:t>
            </a:r>
            <a:endParaRPr lang="en-US" sz="3200" dirty="0">
              <a:latin typeface="+mj-lt"/>
            </a:endParaRPr>
          </a:p>
        </p:txBody>
      </p:sp>
      <p:sp>
        <p:nvSpPr>
          <p:cNvPr id="4" name="TextBox 3"/>
          <p:cNvSpPr txBox="1"/>
          <p:nvPr/>
        </p:nvSpPr>
        <p:spPr>
          <a:xfrm>
            <a:off x="2826328" y="4964416"/>
            <a:ext cx="8387541" cy="584775"/>
          </a:xfrm>
          <a:prstGeom prst="rect">
            <a:avLst/>
          </a:prstGeom>
          <a:solidFill>
            <a:srgbClr val="92D050"/>
          </a:solidFill>
        </p:spPr>
        <p:txBody>
          <a:bodyPr wrap="square" rtlCol="0">
            <a:spAutoFit/>
          </a:bodyPr>
          <a:lstStyle/>
          <a:p>
            <a:r>
              <a:rPr lang="vi-VN" sz="3200" b="1">
                <a:latin typeface="+mj-lt"/>
              </a:rPr>
              <a:t>=&gt; Quyết đoán mà không độc đoán.</a:t>
            </a:r>
            <a:endParaRPr lang="en-US" sz="3200">
              <a:latin typeface="+mj-lt"/>
            </a:endParaRPr>
          </a:p>
        </p:txBody>
      </p:sp>
    </p:spTree>
    <p:extLst>
      <p:ext uri="{BB962C8B-B14F-4D97-AF65-F5344CB8AC3E}">
        <p14:creationId xmlns:p14="http://schemas.microsoft.com/office/powerpoint/2010/main" val="15380340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942" y="498764"/>
            <a:ext cx="1670858" cy="556121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Nhân vật Quang Trung trong tư cách một vị vua </a:t>
            </a:r>
          </a:p>
        </p:txBody>
      </p:sp>
      <p:sp>
        <p:nvSpPr>
          <p:cNvPr id="3" name="Rounded Rectangle 2"/>
          <p:cNvSpPr/>
          <p:nvPr/>
        </p:nvSpPr>
        <p:spPr>
          <a:xfrm>
            <a:off x="1970117" y="157942"/>
            <a:ext cx="10099964" cy="6400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mj-lt"/>
              </a:rPr>
              <a:t>- Biết rõ ưu- nhược điểm của các tướng sĩ:</a:t>
            </a:r>
            <a:endParaRPr lang="en-US" sz="3200">
              <a:latin typeface="+mj-lt"/>
            </a:endParaRPr>
          </a:p>
          <a:p>
            <a:r>
              <a:rPr lang="vi-VN" sz="3200">
                <a:latin typeface="+mj-lt"/>
              </a:rPr>
              <a:t>+ Song ta nghĩ các ngưoi đều là hạng võ dũng, chỉ biết gặp giặc là đánh, đến như việc tùy cơ ứng biến thì không có tài.=&gt;  </a:t>
            </a:r>
            <a:r>
              <a:rPr lang="vi-VN" sz="3200" b="1">
                <a:solidFill>
                  <a:srgbClr val="FF0000"/>
                </a:solidFill>
                <a:latin typeface="+mj-lt"/>
              </a:rPr>
              <a:t>Sở, Lân là hạng  tướng võ dũng, không giỏi trí mưu nhưng rất trung thành.</a:t>
            </a:r>
            <a:endParaRPr lang="en-US" sz="3200" b="1">
              <a:solidFill>
                <a:srgbClr val="FF0000"/>
              </a:solidFill>
              <a:latin typeface="+mj-lt"/>
            </a:endParaRPr>
          </a:p>
          <a:p>
            <a:r>
              <a:rPr lang="vi-VN" sz="3200">
                <a:latin typeface="+mj-lt"/>
              </a:rPr>
              <a:t>+   Các người đã biết nín nhịn để tránh mũi nhọn của chúng, chia ra chặn giữ các nơi hiểm yếu, bên trong thì kích thích lòng quân, bên ngoài thì làm cho giặc kiêu căng, kế ấy là rất đúng. Khi mới nghe nói, ta đã đoán là do Ngô Thì Nhậm chủ mưu</a:t>
            </a:r>
            <a:r>
              <a:rPr lang="vi-VN" sz="3200" b="1">
                <a:solidFill>
                  <a:srgbClr val="FF0000"/>
                </a:solidFill>
                <a:latin typeface="+mj-lt"/>
              </a:rPr>
              <a:t>.=&gt;  Ngô Thì Nhậm là kẻ tiêu mưu trí, khôn khéo có tài ăn nói.</a:t>
            </a:r>
            <a:endParaRPr lang="en-US" sz="3200" b="1">
              <a:solidFill>
                <a:srgbClr val="FF0000"/>
              </a:solidFill>
              <a:latin typeface="+mj-lt"/>
            </a:endParaRPr>
          </a:p>
          <a:p>
            <a:endParaRPr lang="en-US" sz="3200">
              <a:latin typeface="+mj-lt"/>
            </a:endParaRPr>
          </a:p>
        </p:txBody>
      </p:sp>
    </p:spTree>
    <p:extLst>
      <p:ext uri="{BB962C8B-B14F-4D97-AF65-F5344CB8AC3E}">
        <p14:creationId xmlns:p14="http://schemas.microsoft.com/office/powerpoint/2010/main" val="337316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941" y="498764"/>
            <a:ext cx="2568633" cy="556121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Nhân vật Quang Trung trong tư cách một vị vua </a:t>
            </a:r>
          </a:p>
        </p:txBody>
      </p:sp>
      <p:sp>
        <p:nvSpPr>
          <p:cNvPr id="3" name="Rounded Rectangle 2"/>
          <p:cNvSpPr/>
          <p:nvPr/>
        </p:nvSpPr>
        <p:spPr>
          <a:xfrm>
            <a:off x="2942705" y="157942"/>
            <a:ext cx="9127376" cy="396517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mj-lt"/>
              </a:rPr>
              <a:t>- Biết rõ ưu- nhược điểm của các tướng sĩ:</a:t>
            </a:r>
            <a:endParaRPr lang="en-US" sz="3200">
              <a:latin typeface="+mj-lt"/>
            </a:endParaRPr>
          </a:p>
          <a:p>
            <a:r>
              <a:rPr lang="vi-VN" sz="3600" b="1">
                <a:latin typeface="+mj-lt"/>
              </a:rPr>
              <a:t>-&gt; Để các tướng cạnh nhau, bổ sung cho ưu điểm khuyết điểm của nhau. </a:t>
            </a:r>
            <a:endParaRPr lang="en-US" sz="3600">
              <a:latin typeface="+mj-lt"/>
            </a:endParaRPr>
          </a:p>
          <a:p>
            <a:r>
              <a:rPr lang="vi-VN" sz="3600" b="1">
                <a:latin typeface="+mj-lt"/>
              </a:rPr>
              <a:t>-&gt; Cho Ngô Thì Nhậm giao thiệp với nhà Thanh để dẹp việc binh đao thời hậu chiến. </a:t>
            </a:r>
            <a:endParaRPr lang="en-US" sz="3600">
              <a:latin typeface="+mj-lt"/>
            </a:endParaRPr>
          </a:p>
          <a:p>
            <a:endParaRPr lang="en-US" sz="3600">
              <a:latin typeface="+mj-lt"/>
            </a:endParaRPr>
          </a:p>
        </p:txBody>
      </p:sp>
    </p:spTree>
    <p:extLst>
      <p:ext uri="{BB962C8B-B14F-4D97-AF65-F5344CB8AC3E}">
        <p14:creationId xmlns:p14="http://schemas.microsoft.com/office/powerpoint/2010/main" val="3782891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942" y="498764"/>
            <a:ext cx="1670858" cy="556121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Nhân vật Quang Trung trong tư cách một vị vua </a:t>
            </a:r>
          </a:p>
        </p:txBody>
      </p:sp>
      <p:sp>
        <p:nvSpPr>
          <p:cNvPr id="3" name="Rounded Rectangle 2"/>
          <p:cNvSpPr/>
          <p:nvPr/>
        </p:nvSpPr>
        <p:spPr>
          <a:xfrm>
            <a:off x="1970117" y="498764"/>
            <a:ext cx="10099964" cy="5486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b="1">
                <a:latin typeface="+mj-lt"/>
              </a:rPr>
              <a:t>- Thưởng phạt công bằng</a:t>
            </a:r>
            <a:endParaRPr lang="en-US" sz="3200">
              <a:latin typeface="+mj-lt"/>
            </a:endParaRPr>
          </a:p>
          <a:p>
            <a:r>
              <a:rPr lang="vi-VN" sz="3200">
                <a:latin typeface="+mj-lt"/>
              </a:rPr>
              <a:t>Giặt đến không đánh nổi một trận, mới nghe tiếng đã chạy trước. Binh pháp dạy rằng: “Quân thua chém tướng”. Tội của các ngươi đều đáng chết một vạn lần. Các ngươi đã biết nín nhịn để tránh mũi nhọn của chúng, chia ra chặn giữ các nơi hiểm yếu, bên trong thì kích thích lòng quân, bên ngoài thì làm cho giặc kiêu căng, kế ấy là rất đúng.</a:t>
            </a:r>
            <a:endParaRPr lang="en-US" sz="3200">
              <a:latin typeface="+mj-lt"/>
            </a:endParaRPr>
          </a:p>
          <a:p>
            <a:r>
              <a:rPr lang="vi-VN" sz="3200" b="1">
                <a:solidFill>
                  <a:srgbClr val="FF0000"/>
                </a:solidFill>
                <a:latin typeface="+mj-lt"/>
              </a:rPr>
              <a:t>=&gt; Khiển trách các tướng không giữ được Thăng Long. Nhưng cho cơ hội “lập công chuộc tội”.</a:t>
            </a:r>
            <a:endParaRPr lang="en-US" sz="3200">
              <a:solidFill>
                <a:srgbClr val="FF0000"/>
              </a:solidFill>
              <a:latin typeface="+mj-lt"/>
            </a:endParaRPr>
          </a:p>
        </p:txBody>
      </p:sp>
    </p:spTree>
    <p:extLst>
      <p:ext uri="{BB962C8B-B14F-4D97-AF65-F5344CB8AC3E}">
        <p14:creationId xmlns:p14="http://schemas.microsoft.com/office/powerpoint/2010/main" val="5212992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255" y="972590"/>
            <a:ext cx="2377440" cy="37241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Nhân vật Quang Trung trong tư cách một vị vua </a:t>
            </a:r>
          </a:p>
        </p:txBody>
      </p:sp>
      <p:sp>
        <p:nvSpPr>
          <p:cNvPr id="3" name="Rounded Rectangle 2"/>
          <p:cNvSpPr/>
          <p:nvPr/>
        </p:nvSpPr>
        <p:spPr>
          <a:xfrm>
            <a:off x="2826327" y="764771"/>
            <a:ext cx="9243753" cy="5365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Quang Trung là vị vua yêu nước anh minh. </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Quang Trung là vị vua có tấm lòng yêu nước thương dân. </a:t>
            </a:r>
          </a:p>
          <a:p>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Quang Trung là vị vua có trí tuệ sáng suốt và tầm nhìn xa</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trông rộng.</a:t>
            </a:r>
          </a:p>
          <a:p>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Quang Trung là vị vua có tài dùng người và xét đoán bề tôi.</a:t>
            </a:r>
          </a:p>
          <a:p>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Quang Trung là vị vua có hành động mạnh mẽ</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quyết đoán</a:t>
            </a:r>
            <a:r>
              <a:rPr lang="vi-VN"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2187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79763" y="1612669"/>
            <a:ext cx="10515600" cy="184862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r>
              <a:rPr lang="en-US" dirty="0" err="1">
                <a:solidFill>
                  <a:schemeClr val="tx1"/>
                </a:solidFill>
                <a:latin typeface="Times New Roman" panose="02020603050405020304" pitchFamily="18" charset="0"/>
                <a:cs typeface="Times New Roman" panose="02020603050405020304" pitchFamily="18" charset="0"/>
              </a:rPr>
              <a:t>Là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người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chấm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dứt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tình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trạng</a:t>
            </a:r>
            <a:r>
              <a:rPr lang="en-US" dirty="0">
                <a:solidFill>
                  <a:schemeClr val="tx1"/>
                </a:solidFill>
                <a:latin typeface="Times New Roman" panose="02020603050405020304" pitchFamily="18" charset="0"/>
                <a:cs typeface="Times New Roman" panose="02020603050405020304" pitchFamily="18" charset="0"/>
              </a:rPr>
              <a:t> chia </a:t>
            </a:r>
            <a:r>
              <a:rPr lang="en-US" dirty="0" err="1">
                <a:solidFill>
                  <a:schemeClr val="tx1"/>
                </a:solidFill>
                <a:latin typeface="Times New Roman" panose="02020603050405020304" pitchFamily="18" charset="0"/>
                <a:cs typeface="Times New Roman" panose="02020603050405020304" pitchFamily="18" charset="0"/>
              </a:rPr>
              <a:t>cắt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giữa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Đàng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Đàng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ngoài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kéo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dài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hơn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hai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thế</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kỉ</a:t>
            </a:r>
            <a:r>
              <a:rPr lang="en-US" dirty="0">
                <a:solidFill>
                  <a:schemeClr val="tx1"/>
                </a:solidFill>
                <a:latin typeface="Times New Roman" panose="02020603050405020304" pitchFamily="18" charset="0"/>
                <a:cs typeface="Times New Roman" panose="02020603050405020304" pitchFamily="18" charset="0"/>
              </a:rPr>
              <a:t>.</a:t>
            </a:r>
            <a:r>
              <a:rPr lang="vi-VN"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4">
            <a:hlinkClick r:id="rId2" action="ppaction://hlinksldjump"/>
          </p:cNvPr>
          <p:cNvPicPr>
            <a:picLocks noChangeAspect="1"/>
          </p:cNvPicPr>
          <p:nvPr/>
        </p:nvPicPr>
        <p:blipFill>
          <a:blip r:embed="rId3"/>
          <a:stretch>
            <a:fillRect/>
          </a:stretch>
        </p:blipFill>
        <p:spPr>
          <a:xfrm>
            <a:off x="9579817" y="4857637"/>
            <a:ext cx="1079086" cy="999831"/>
          </a:xfrm>
          <a:prstGeom prst="rect">
            <a:avLst/>
          </a:prstGeom>
        </p:spPr>
      </p:pic>
    </p:spTree>
    <p:extLst>
      <p:ext uri="{BB962C8B-B14F-4D97-AF65-F5344CB8AC3E}">
        <p14:creationId xmlns:p14="http://schemas.microsoft.com/office/powerpoint/2010/main" val="4074496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82044" y="149629"/>
            <a:ext cx="6043352" cy="9559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Nhân vật Quang Trung trong tư cách một vị vua</a:t>
            </a:r>
            <a:r>
              <a:rPr lang="en-US" sz="3200">
                <a:latin typeface="Times New Roman" panose="02020603050405020304" pitchFamily="18" charset="0"/>
                <a:cs typeface="Times New Roman" panose="02020603050405020304" pitchFamily="18" charset="0"/>
              </a:rPr>
              <a:t> </a:t>
            </a:r>
          </a:p>
        </p:txBody>
      </p:sp>
      <p:sp>
        <p:nvSpPr>
          <p:cNvPr id="3" name="Rectangle 2"/>
          <p:cNvSpPr/>
          <p:nvPr/>
        </p:nvSpPr>
        <p:spPr>
          <a:xfrm>
            <a:off x="3479804" y="4449549"/>
            <a:ext cx="10348884" cy="593304"/>
          </a:xfrm>
          <a:prstGeom prst="rect">
            <a:avLst/>
          </a:prstGeom>
        </p:spPr>
        <p:txBody>
          <a:bodyPr wrap="square">
            <a:spAutoFit/>
          </a:bodyPr>
          <a:lstStyle/>
          <a:p>
            <a:pPr algn="just">
              <a:lnSpc>
                <a:spcPct val="107000"/>
              </a:lnSpc>
              <a:spcAft>
                <a:spcPts val="0"/>
              </a:spcAft>
            </a:pPr>
            <a:r>
              <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=&gt; Tất cả chỉ diễn ra trong chưa đầy một tháng. </a:t>
            </a:r>
            <a:endParaRPr lang="en-US" sz="32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286789" y="1910850"/>
            <a:ext cx="2111432" cy="14214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 ngôi vua</a:t>
            </a:r>
            <a:endParaRPr lang="en-US" sz="2400"/>
          </a:p>
        </p:txBody>
      </p:sp>
      <p:sp>
        <p:nvSpPr>
          <p:cNvPr id="5" name="Rounded Rectangle 4"/>
          <p:cNvSpPr/>
          <p:nvPr/>
        </p:nvSpPr>
        <p:spPr>
          <a:xfrm>
            <a:off x="2610120" y="1910849"/>
            <a:ext cx="2111432" cy="229708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Đốc xuất đại binh ra Bắc vừa tuyển quân, duyệt binh</a:t>
            </a:r>
            <a:endParaRPr lang="en-US" sz="2400"/>
          </a:p>
        </p:txBody>
      </p:sp>
      <p:sp>
        <p:nvSpPr>
          <p:cNvPr id="6" name="Rounded Rectangle 5"/>
          <p:cNvSpPr/>
          <p:nvPr/>
        </p:nvSpPr>
        <p:spPr>
          <a:xfrm>
            <a:off x="4933451" y="1808569"/>
            <a:ext cx="2111432" cy="238667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Gặp gỡ cao sĩ, bàn kế hoạch tiến quân cùng tướng sĩ</a:t>
            </a:r>
            <a:endParaRPr lang="en-US" sz="2400"/>
          </a:p>
        </p:txBody>
      </p:sp>
      <p:sp>
        <p:nvSpPr>
          <p:cNvPr id="7" name="Rounded Rectangle 6"/>
          <p:cNvSpPr/>
          <p:nvPr/>
        </p:nvSpPr>
        <p:spPr>
          <a:xfrm>
            <a:off x="7374386" y="1808570"/>
            <a:ext cx="2111432" cy="238667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 đuổi ngoại xâm, thu hồi giang sơn</a:t>
            </a:r>
            <a:endParaRPr lang="en-US" sz="2400"/>
          </a:p>
        </p:txBody>
      </p:sp>
      <p:sp>
        <p:nvSpPr>
          <p:cNvPr id="8" name="Rounded Rectangle 7"/>
          <p:cNvSpPr/>
          <p:nvPr/>
        </p:nvSpPr>
        <p:spPr>
          <a:xfrm>
            <a:off x="9697717" y="1808571"/>
            <a:ext cx="2111432" cy="23866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Sắp xếp kế hoạch ngoại giao thời hậu chiến</a:t>
            </a:r>
            <a:endParaRPr lang="en-US" sz="2400"/>
          </a:p>
        </p:txBody>
      </p:sp>
      <p:sp>
        <p:nvSpPr>
          <p:cNvPr id="10" name="Rounded Rectangle 9"/>
          <p:cNvSpPr/>
          <p:nvPr/>
        </p:nvSpPr>
        <p:spPr>
          <a:xfrm>
            <a:off x="3141133" y="5297156"/>
            <a:ext cx="8077200" cy="10782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07000"/>
              </a:lnSpc>
              <a:spcAft>
                <a:spcPts val="0"/>
              </a:spcAft>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Quang Trung là vị vua có hành động mạnh mẽ,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quyế</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đoán, tài giỏi.</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Curved Right Arrow 10"/>
          <p:cNvSpPr/>
          <p:nvPr/>
        </p:nvSpPr>
        <p:spPr>
          <a:xfrm>
            <a:off x="1964267" y="5181600"/>
            <a:ext cx="1049866" cy="1016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1142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anim calcmode="lin" valueType="num">
                                      <p:cBhvr>
                                        <p:cTn id="31" dur="2000" fill="hold"/>
                                        <p:tgtEl>
                                          <p:spTgt spid="8"/>
                                        </p:tgtEl>
                                        <p:attrNameLst>
                                          <p:attrName>ppt_w</p:attrName>
                                        </p:attrNameLst>
                                      </p:cBhvr>
                                      <p:tavLst>
                                        <p:tav tm="0" fmla="#ppt_w*sin(2.5*pi*$)">
                                          <p:val>
                                            <p:fltVal val="0"/>
                                          </p:val>
                                        </p:tav>
                                        <p:tav tm="100000">
                                          <p:val>
                                            <p:fltVal val="1"/>
                                          </p:val>
                                        </p:tav>
                                      </p:tavLst>
                                    </p:anim>
                                    <p:anim calcmode="lin" valueType="num">
                                      <p:cBhvr>
                                        <p:cTn id="3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255" y="972590"/>
            <a:ext cx="2377440" cy="37241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Nhân vật Quang Trung trong tư cách một vị tướng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826327" y="764771"/>
            <a:ext cx="9243753" cy="393192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vi-VN" sz="3200" b="1">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Phân tích tình hình, hiểu rõ </a:t>
            </a:r>
            <a:r>
              <a:rPr lang="vi-VN" sz="3200" b="1">
                <a:latin typeface="Times New Roman" panose="02020603050405020304" pitchFamily="18" charset="0"/>
                <a:cs typeface="Times New Roman" panose="02020603050405020304" pitchFamily="18" charset="0"/>
              </a:rPr>
              <a:t>địch-</a:t>
            </a:r>
            <a:r>
              <a:rPr lang="en-US" sz="3200" b="1">
                <a:latin typeface="Times New Roman" panose="02020603050405020304" pitchFamily="18" charset="0"/>
                <a:cs typeface="Times New Roman" panose="02020603050405020304" pitchFamily="18" charset="0"/>
              </a:rPr>
              <a:t> ta </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Giặc n</a:t>
            </a:r>
            <a:r>
              <a:rPr lang="en-US" sz="3200">
                <a:latin typeface="Times New Roman" panose="02020603050405020304" pitchFamily="18" charset="0"/>
                <a:cs typeface="Times New Roman" panose="02020603050405020304" pitchFamily="18" charset="0"/>
              </a:rPr>
              <a:t>gười đông</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thế mạnh nhưng từ xa đến không hiểu rõ tình hình trong nước ta</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lại đóng giữ ở Thăng Long bốn mặt không có gì che chắn; t</a:t>
            </a:r>
            <a:r>
              <a:rPr lang="vi-VN" sz="3200">
                <a:latin typeface="Times New Roman" panose="02020603050405020304" pitchFamily="18" charset="0"/>
                <a:cs typeface="Times New Roman" panose="02020603050405020304" pitchFamily="18" charset="0"/>
              </a:rPr>
              <a:t>ướng </a:t>
            </a:r>
            <a:r>
              <a:rPr lang="en-US" sz="3200">
                <a:latin typeface="Times New Roman" panose="02020603050405020304" pitchFamily="18" charset="0"/>
                <a:cs typeface="Times New Roman" panose="02020603050405020304" pitchFamily="18" charset="0"/>
              </a:rPr>
              <a:t>sĩ kiêu căng</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lơ là</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chủ quan khinh địch. </a:t>
            </a:r>
          </a:p>
          <a:p>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Ta </a:t>
            </a:r>
            <a:r>
              <a:rPr lang="vi-VN" sz="3200">
                <a:latin typeface="Times New Roman" panose="02020603050405020304" pitchFamily="18" charset="0"/>
                <a:cs typeface="Times New Roman" panose="02020603050405020304" pitchFamily="18" charset="0"/>
              </a:rPr>
              <a:t>quân</a:t>
            </a:r>
            <a:r>
              <a:rPr lang="en-US" sz="3200">
                <a:latin typeface="Times New Roman" panose="02020603050405020304" pitchFamily="18" charset="0"/>
                <a:cs typeface="Times New Roman" panose="02020603050405020304" pitchFamily="18" charset="0"/>
              </a:rPr>
              <a:t> ít mà tinh nhuệ, t</a:t>
            </a:r>
            <a:r>
              <a:rPr lang="vi-VN" sz="3200">
                <a:latin typeface="Times New Roman" panose="02020603050405020304" pitchFamily="18" charset="0"/>
                <a:cs typeface="Times New Roman" panose="02020603050405020304" pitchFamily="18" charset="0"/>
              </a:rPr>
              <a:t>h</a:t>
            </a:r>
            <a:r>
              <a:rPr lang="en-US" sz="3200">
                <a:latin typeface="Times New Roman" panose="02020603050405020304" pitchFamily="18" charset="0"/>
                <a:cs typeface="Times New Roman" panose="02020603050405020304" pitchFamily="18" charset="0"/>
              </a:rPr>
              <a:t>ạo chiến trận, lại có lòng yêu nước nồng nàn</a:t>
            </a:r>
            <a:r>
              <a:rPr lang="vi-VN"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358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255" y="972590"/>
            <a:ext cx="2377440" cy="37241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Nhân vật Quang Trung trong tư cách một vị tướng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826327" y="764771"/>
            <a:ext cx="9243753" cy="393192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vi-VN" sz="3200" b="1" dirty="0">
              <a:latin typeface="Times New Roman" panose="02020603050405020304" pitchFamily="18" charset="0"/>
              <a:cs typeface="Times New Roman" panose="02020603050405020304" pitchFamily="18" charset="0"/>
            </a:endParaRPr>
          </a:p>
          <a:p>
            <a:endParaRPr lang="vi-VN" sz="3200" b="1"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tốc</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Phú</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Xuân(Huế)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Điệp</a:t>
            </a:r>
            <a:r>
              <a:rPr lang="vi-VN" sz="3200" dirty="0">
                <a:latin typeface="Times New Roman" panose="02020603050405020304" pitchFamily="18" charset="0"/>
                <a:cs typeface="Times New Roman" panose="02020603050405020304" pitchFamily="18" charset="0"/>
              </a:rPr>
              <a:t> (Ninh Bình)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vừa đi 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tề</a:t>
            </a:r>
            <a:r>
              <a:rPr lang="en-US" sz="3200" dirty="0">
                <a:latin typeface="Times New Roman" panose="02020603050405020304" pitchFamily="18" charset="0"/>
                <a:cs typeface="Times New Roman" panose="02020603050405020304" pitchFamily="18" charset="0"/>
              </a:rPr>
              <a:t>. </a:t>
            </a:r>
          </a:p>
          <a:p>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tướng</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6362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255" y="972590"/>
            <a:ext cx="2377440" cy="37241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Nhân vật Quang Trung trong tư cách một vị tướng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826327" y="764771"/>
            <a:ext cx="9243753" cy="50458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vi-VN" sz="3200" b="1" dirty="0">
              <a:latin typeface="Times New Roman" panose="02020603050405020304" pitchFamily="18" charset="0"/>
              <a:cs typeface="Times New Roman" panose="02020603050405020304" pitchFamily="18" charset="0"/>
            </a:endParaRPr>
          </a:p>
          <a:p>
            <a:endParaRPr lang="vi-VN" sz="3200" b="1"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tướng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vi-VN" sz="3200" b="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Bắt giết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do </a:t>
            </a:r>
            <a:r>
              <a:rPr lang="vi-VN" sz="3200" dirty="0">
                <a:latin typeface="Times New Roman" panose="02020603050405020304" pitchFamily="18" charset="0"/>
                <a:cs typeface="Times New Roman" panose="02020603050405020304" pitchFamily="18" charset="0"/>
              </a:rPr>
              <a:t>thám ở Phú Xuyên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binh</a:t>
            </a:r>
            <a:r>
              <a:rPr lang="en-US" sz="3200" dirty="0">
                <a:latin typeface="Times New Roman" panose="02020603050405020304" pitchFamily="18" charset="0"/>
                <a:cs typeface="Times New Roman" panose="02020603050405020304" pitchFamily="18" charset="0"/>
              </a:rPr>
              <a:t>. </a:t>
            </a:r>
          </a:p>
          <a:p>
            <a:r>
              <a:rPr lang="vi-VN" sz="3200" dirty="0">
                <a:latin typeface="Times New Roman" panose="02020603050405020304" pitchFamily="18" charset="0"/>
                <a:cs typeface="Times New Roman" panose="02020603050405020304" pitchFamily="18" charset="0"/>
              </a:rPr>
              <a:t>+ (Hư)Phô </a:t>
            </a:r>
            <a:r>
              <a:rPr lang="en-US" sz="3200" dirty="0" err="1">
                <a:latin typeface="Times New Roman" panose="02020603050405020304" pitchFamily="18" charset="0"/>
                <a:cs typeface="Times New Roman" panose="02020603050405020304" pitchFamily="18" charset="0"/>
              </a:rPr>
              <a:t>trương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Hà H</a:t>
            </a:r>
            <a:r>
              <a:rPr lang="en-US" sz="3200" dirty="0" err="1">
                <a:latin typeface="Times New Roman" panose="02020603050405020304" pitchFamily="18" charset="0"/>
                <a:cs typeface="Times New Roman" panose="02020603050405020304" pitchFamily="18" charset="0"/>
              </a:rPr>
              <a:t>ồi</a:t>
            </a:r>
            <a:r>
              <a:rPr lang="en-US" sz="3200" dirty="0">
                <a:latin typeface="Times New Roman" panose="02020603050405020304" pitchFamily="18" charset="0"/>
                <a:cs typeface="Times New Roman" panose="02020603050405020304" pitchFamily="18" charset="0"/>
              </a:rPr>
              <a:t>. </a:t>
            </a:r>
          </a:p>
          <a:p>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a:t>
            </a:r>
            <a:r>
              <a:rPr lang="en-US" sz="3200" dirty="0" err="1">
                <a:latin typeface="Times New Roman" panose="02020603050405020304" pitchFamily="18" charset="0"/>
                <a:cs typeface="Times New Roman" panose="02020603050405020304" pitchFamily="18" charset="0"/>
              </a:rPr>
              <a:t>ồi</a:t>
            </a:r>
            <a:r>
              <a:rPr lang="en-US" sz="3200" dirty="0">
                <a:latin typeface="Times New Roman" panose="02020603050405020304" pitchFamily="18" charset="0"/>
                <a:cs typeface="Times New Roman" panose="02020603050405020304" pitchFamily="18" charset="0"/>
              </a:rPr>
              <a:t>.</a:t>
            </a:r>
          </a:p>
          <a:p>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Cho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quét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gắt gao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giặc</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Bắc</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152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255" y="972590"/>
            <a:ext cx="2377440" cy="37241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Quang Trung – vị tướng trực tiếp xung trận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826327" y="764771"/>
            <a:ext cx="9243753" cy="50458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b="1">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 Vừa là người chỉ huy cao nhất, vừa là tướng tiên phong</a:t>
            </a:r>
            <a:endParaRPr lang="en-US" sz="3200">
              <a:latin typeface="Times New Roman" panose="02020603050405020304" pitchFamily="18" charset="0"/>
              <a:cs typeface="Times New Roman" panose="02020603050405020304" pitchFamily="18" charset="0"/>
            </a:endParaRPr>
          </a:p>
          <a:p>
            <a:r>
              <a:rPr lang="vi-VN" sz="3200" b="1">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l</a:t>
            </a:r>
            <a:r>
              <a:rPr lang="en-US" sz="3200">
                <a:latin typeface="Times New Roman" panose="02020603050405020304" pitchFamily="18" charset="0"/>
                <a:cs typeface="Times New Roman" panose="02020603050405020304" pitchFamily="18" charset="0"/>
              </a:rPr>
              <a:t>iền thúc quân đuổi theo</a:t>
            </a:r>
            <a:r>
              <a:rPr lang="vi-VN"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“t</a:t>
            </a:r>
            <a:r>
              <a:rPr lang="en-US" sz="3200">
                <a:latin typeface="Times New Roman" panose="02020603050405020304" pitchFamily="18" charset="0"/>
                <a:cs typeface="Times New Roman" panose="02020603050405020304" pitchFamily="18" charset="0"/>
              </a:rPr>
              <a:t>ới làng Hà </a:t>
            </a:r>
            <a:r>
              <a:rPr lang="vi-VN" sz="3200">
                <a:latin typeface="Times New Roman" panose="02020603050405020304" pitchFamily="18" charset="0"/>
                <a:cs typeface="Times New Roman" panose="02020603050405020304" pitchFamily="18" charset="0"/>
              </a:rPr>
              <a:t>H</a:t>
            </a:r>
            <a:r>
              <a:rPr lang="en-US" sz="3200">
                <a:latin typeface="Times New Roman" panose="02020603050405020304" pitchFamily="18" charset="0"/>
                <a:cs typeface="Times New Roman" panose="02020603050405020304" pitchFamily="18" charset="0"/>
              </a:rPr>
              <a:t>ồi</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lại </a:t>
            </a:r>
            <a:r>
              <a:rPr lang="vi-VN" sz="3200">
                <a:latin typeface="Times New Roman" panose="02020603050405020304" pitchFamily="18" charset="0"/>
                <a:cs typeface="Times New Roman" panose="02020603050405020304" pitchFamily="18" charset="0"/>
              </a:rPr>
              <a:t>truyền”</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liền gấp rút s</a:t>
            </a:r>
            <a:r>
              <a:rPr lang="vi-VN" sz="3200">
                <a:latin typeface="Times New Roman" panose="02020603050405020304" pitchFamily="18" charset="0"/>
                <a:cs typeface="Times New Roman" panose="02020603050405020304" pitchFamily="18" charset="0"/>
              </a:rPr>
              <a:t>ai”</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“t</a:t>
            </a:r>
            <a:r>
              <a:rPr lang="en-US" sz="3200">
                <a:latin typeface="Times New Roman" panose="02020603050405020304" pitchFamily="18" charset="0"/>
                <a:cs typeface="Times New Roman" panose="02020603050405020304" pitchFamily="18" charset="0"/>
              </a:rPr>
              <a:t>iến binh đến Thăng Long rồi và</a:t>
            </a:r>
            <a:r>
              <a:rPr lang="vi-VN" sz="3200">
                <a:latin typeface="Times New Roman" panose="02020603050405020304" pitchFamily="18" charset="0"/>
                <a:cs typeface="Times New Roman" panose="02020603050405020304" pitchFamily="18" charset="0"/>
              </a:rPr>
              <a:t>o</a:t>
            </a:r>
            <a:r>
              <a:rPr lang="en-US" sz="3200">
                <a:latin typeface="Times New Roman" panose="02020603050405020304" pitchFamily="18" charset="0"/>
                <a:cs typeface="Times New Roman" panose="02020603050405020304" pitchFamily="18" charset="0"/>
              </a:rPr>
              <a:t> thành</a:t>
            </a:r>
            <a:r>
              <a:rPr lang="vi-VN"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980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255" y="972590"/>
            <a:ext cx="2959330" cy="37241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 Quang Trung – vị tướng trực tiếp xung trận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333404" y="764771"/>
            <a:ext cx="8736676" cy="50458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 Hình ảnh Quang Trung giữa chiến trường</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Khung cảnh chiến trận với hình ảnh khói tỏa mù trời</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đ</a:t>
            </a:r>
            <a:r>
              <a:rPr lang="vi-VN" sz="3200">
                <a:latin typeface="Times New Roman" panose="02020603050405020304" pitchFamily="18" charset="0"/>
                <a:cs typeface="Times New Roman" panose="02020603050405020304" pitchFamily="18" charset="0"/>
              </a:rPr>
              <a:t>ạn pháp ầm</a:t>
            </a:r>
            <a:r>
              <a:rPr lang="en-US" sz="3200">
                <a:latin typeface="Times New Roman" panose="02020603050405020304" pitchFamily="18" charset="0"/>
                <a:cs typeface="Times New Roman" panose="02020603050405020304" pitchFamily="18" charset="0"/>
              </a:rPr>
              <a:t> vang.</a:t>
            </a:r>
          </a:p>
          <a:p>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Quang Trung cưỡi voi đốc thúc binh sĩ chiến đấu hào hùng</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oai phong</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lẫm liệt</a:t>
            </a:r>
            <a:r>
              <a:rPr lang="vi-VN"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210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9256" y="2685012"/>
            <a:ext cx="2959330" cy="37241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chemeClr val="tx1"/>
                </a:solidFill>
                <a:latin typeface="Times New Roman" panose="02020603050405020304" pitchFamily="18" charset="0"/>
                <a:cs typeface="Times New Roman" panose="02020603050405020304" pitchFamily="18" charset="0"/>
              </a:rPr>
              <a:t>Cảm n</a:t>
            </a:r>
            <a:r>
              <a:rPr lang="en-US" sz="3200" b="1">
                <a:solidFill>
                  <a:schemeClr val="tx1"/>
                </a:solidFill>
                <a:latin typeface="Times New Roman" panose="02020603050405020304" pitchFamily="18" charset="0"/>
                <a:cs typeface="Times New Roman" panose="02020603050405020304" pitchFamily="18" charset="0"/>
              </a:rPr>
              <a:t>hận về nhân vật Quang Trung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483032" y="631768"/>
            <a:ext cx="8537171" cy="50458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Quang Trung là linh hồn của cuộc kháng chiến, là vị anh hùng dân tộc, kết tinh sức mạnh</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trí tuệ lòng yêu nước và ý chí, khát vọng của toàn dân tộc.</a:t>
            </a:r>
            <a:r>
              <a:rPr lang="en-US" sz="3200" b="1">
                <a:latin typeface="Times New Roman" panose="02020603050405020304" pitchFamily="18" charset="0"/>
                <a:cs typeface="Times New Roman" panose="02020603050405020304" pitchFamily="18" charset="0"/>
              </a:rPr>
              <a:t> Đó là </a:t>
            </a:r>
            <a:r>
              <a:rPr lang="en-US" sz="3200" b="1" u="sng">
                <a:latin typeface="Times New Roman" panose="02020603050405020304" pitchFamily="18" charset="0"/>
                <a:cs typeface="Times New Roman" panose="02020603050405020304" pitchFamily="18" charset="0"/>
              </a:rPr>
              <a:t>vị vua anh minh cũng là vị tướng có tài thao lược.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Đặt trong thế so sánh với ông vua bán nước </a:t>
            </a:r>
            <a:r>
              <a:rPr lang="vi-VN" sz="3200">
                <a:latin typeface="Times New Roman" panose="02020603050405020304" pitchFamily="18" charset="0"/>
                <a:cs typeface="Times New Roman" panose="02020603050405020304" pitchFamily="18" charset="0"/>
              </a:rPr>
              <a:t>L</a:t>
            </a:r>
            <a:r>
              <a:rPr lang="en-US" sz="3200">
                <a:latin typeface="Times New Roman" panose="02020603050405020304" pitchFamily="18" charset="0"/>
                <a:cs typeface="Times New Roman" panose="02020603050405020304" pitchFamily="18" charset="0"/>
              </a:rPr>
              <a:t>ê Chiêu </a:t>
            </a:r>
            <a:r>
              <a:rPr lang="vi-VN" sz="3200">
                <a:latin typeface="Times New Roman" panose="02020603050405020304" pitchFamily="18" charset="0"/>
                <a:cs typeface="Times New Roman" panose="02020603050405020304" pitchFamily="18" charset="0"/>
              </a:rPr>
              <a:t>T</a:t>
            </a:r>
            <a:r>
              <a:rPr lang="en-US" sz="3200">
                <a:latin typeface="Times New Roman" panose="02020603050405020304" pitchFamily="18" charset="0"/>
                <a:cs typeface="Times New Roman" panose="02020603050405020304" pitchFamily="18" charset="0"/>
              </a:rPr>
              <a:t>hống và viên tướng bại trận tôn Sĩ Nghị, </a:t>
            </a:r>
            <a:r>
              <a:rPr lang="en-US" sz="3200" b="1" u="sng">
                <a:latin typeface="Times New Roman" panose="02020603050405020304" pitchFamily="18" charset="0"/>
                <a:cs typeface="Times New Roman" panose="02020603050405020304" pitchFamily="18" charset="0"/>
              </a:rPr>
              <a:t>hình ảnh Quang Trung</a:t>
            </a:r>
            <a:r>
              <a:rPr lang="vi-VN" sz="3200" b="1" u="sng">
                <a:latin typeface="Times New Roman" panose="02020603050405020304" pitchFamily="18" charset="0"/>
                <a:cs typeface="Times New Roman" panose="02020603050405020304" pitchFamily="18" charset="0"/>
              </a:rPr>
              <a:t> càng </a:t>
            </a:r>
            <a:r>
              <a:rPr lang="en-US" sz="3200" b="1" u="sng">
                <a:latin typeface="Times New Roman" panose="02020603050405020304" pitchFamily="18" charset="0"/>
                <a:cs typeface="Times New Roman" panose="02020603050405020304" pitchFamily="18" charset="0"/>
              </a:rPr>
              <a:t>nổi bật, đẹp đẽ phi thường.</a:t>
            </a:r>
            <a:endParaRPr lang="en-US" sz="3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2119" y="174567"/>
            <a:ext cx="3206467" cy="2128058"/>
          </a:xfrm>
          <a:prstGeom prst="rect">
            <a:avLst/>
          </a:prstGeom>
        </p:spPr>
      </p:pic>
    </p:spTree>
    <p:extLst>
      <p:ext uri="{BB962C8B-B14F-4D97-AF65-F5344CB8AC3E}">
        <p14:creationId xmlns:p14="http://schemas.microsoft.com/office/powerpoint/2010/main" val="40783274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9256" y="2685012"/>
            <a:ext cx="2959330" cy="37241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Nhận xét về cách xây dựng nhân vật Quang Trung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483032" y="631768"/>
            <a:ext cx="8537171" cy="56942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Hình tượng Quang Trung được tác giả </a:t>
            </a:r>
            <a:r>
              <a:rPr lang="vi-VN" sz="3200">
                <a:latin typeface="Times New Roman" panose="02020603050405020304" pitchFamily="18" charset="0"/>
                <a:cs typeface="Times New Roman" panose="02020603050405020304" pitchFamily="18" charset="0"/>
              </a:rPr>
              <a:t>Ngô Gia</a:t>
            </a:r>
            <a:r>
              <a:rPr lang="en-US" sz="3200">
                <a:latin typeface="Times New Roman" panose="02020603050405020304" pitchFamily="18" charset="0"/>
                <a:cs typeface="Times New Roman" panose="02020603050405020304" pitchFamily="18" charset="0"/>
              </a:rPr>
              <a:t> xây dựng dựa trên nguyên </a:t>
            </a:r>
            <a:r>
              <a:rPr lang="vi-VN" sz="3200">
                <a:latin typeface="Times New Roman" panose="02020603050405020304" pitchFamily="18" charset="0"/>
                <a:cs typeface="Times New Roman" panose="02020603050405020304" pitchFamily="18" charset="0"/>
              </a:rPr>
              <a:t>mẫu</a:t>
            </a:r>
            <a:r>
              <a:rPr lang="en-US" sz="3200">
                <a:latin typeface="Times New Roman" panose="02020603050405020304" pitchFamily="18" charset="0"/>
                <a:cs typeface="Times New Roman" panose="02020603050405020304" pitchFamily="18" charset="0"/>
              </a:rPr>
              <a:t> anh hùng Quang Trung</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Nguyễn Huệ trong lịch sử dân tộc </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giai đoạn cuối thế kỷ 18 đầu thế kỷ 19</a:t>
            </a:r>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vi-VN" sz="3200">
                <a:solidFill>
                  <a:srgbClr val="FF000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Đại Nam liệt truyện chính biên</a:t>
            </a:r>
            <a:r>
              <a:rPr lang="en-US" sz="3200">
                <a:solidFill>
                  <a:srgbClr val="FF0000"/>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có ghi: </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Nguyễn Huệ là em </a:t>
            </a:r>
            <a:r>
              <a:rPr lang="vi-VN" sz="3200">
                <a:latin typeface="Times New Roman" panose="02020603050405020304" pitchFamily="18" charset="0"/>
                <a:cs typeface="Times New Roman" panose="02020603050405020304" pitchFamily="18" charset="0"/>
              </a:rPr>
              <a:t>N</a:t>
            </a:r>
            <a:r>
              <a:rPr lang="en-US" sz="3200">
                <a:latin typeface="Times New Roman" panose="02020603050405020304" pitchFamily="18" charset="0"/>
                <a:cs typeface="Times New Roman" panose="02020603050405020304" pitchFamily="18" charset="0"/>
              </a:rPr>
              <a:t>hạc, tiếng nói như chuông, mắt sáng như điện, </a:t>
            </a:r>
            <a:r>
              <a:rPr lang="vi-VN" sz="3200">
                <a:latin typeface="Times New Roman" panose="02020603050405020304" pitchFamily="18" charset="0"/>
                <a:cs typeface="Times New Roman" panose="02020603050405020304" pitchFamily="18" charset="0"/>
              </a:rPr>
              <a:t>giảo</a:t>
            </a:r>
            <a:r>
              <a:rPr lang="en-US" sz="3200">
                <a:latin typeface="Times New Roman" panose="02020603050405020304" pitchFamily="18" charset="0"/>
                <a:cs typeface="Times New Roman" panose="02020603050405020304" pitchFamily="18" charset="0"/>
              </a:rPr>
              <a:t>, kiệt</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thiện chiến</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ai cũng phải sợ</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lúc ra trận đều đi trước</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sĩ tốt hiệu lệnh nghiêm minh</a:t>
            </a:r>
            <a:r>
              <a:rPr lang="vi-VN" sz="32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thuộc hạ anh </a:t>
            </a:r>
            <a:r>
              <a:rPr lang="vi-VN" sz="3200">
                <a:latin typeface="Times New Roman" panose="02020603050405020304" pitchFamily="18" charset="0"/>
                <a:cs typeface="Times New Roman" panose="02020603050405020304" pitchFamily="18" charset="0"/>
              </a:rPr>
              <a:t>n</a:t>
            </a:r>
            <a:r>
              <a:rPr lang="en-US" sz="3200">
                <a:latin typeface="Times New Roman" panose="02020603050405020304" pitchFamily="18" charset="0"/>
                <a:cs typeface="Times New Roman" panose="02020603050405020304" pitchFamily="18" charset="0"/>
              </a:rPr>
              <a:t>ấy </a:t>
            </a:r>
            <a:r>
              <a:rPr lang="vi-VN" sz="3200">
                <a:latin typeface="Times New Roman" panose="02020603050405020304" pitchFamily="18" charset="0"/>
                <a:cs typeface="Times New Roman" panose="02020603050405020304" pitchFamily="18" charset="0"/>
              </a:rPr>
              <a:t>dốc </a:t>
            </a:r>
            <a:r>
              <a:rPr lang="en-US" sz="3200">
                <a:latin typeface="Times New Roman" panose="02020603050405020304" pitchFamily="18" charset="0"/>
                <a:cs typeface="Times New Roman" panose="02020603050405020304" pitchFamily="18" charset="0"/>
              </a:rPr>
              <a:t> lòng v</a:t>
            </a:r>
            <a:r>
              <a:rPr lang="vi-VN" sz="3200">
                <a:latin typeface="Times New Roman" panose="02020603050405020304" pitchFamily="18" charset="0"/>
                <a:cs typeface="Times New Roman" panose="02020603050405020304" pitchFamily="18" charset="0"/>
              </a:rPr>
              <a:t>âng</a:t>
            </a:r>
            <a:r>
              <a:rPr lang="en-US" sz="3200">
                <a:latin typeface="Times New Roman" panose="02020603050405020304" pitchFamily="18" charset="0"/>
                <a:cs typeface="Times New Roman" panose="02020603050405020304" pitchFamily="18" charset="0"/>
              </a:rPr>
              <a:t> mệnh</a:t>
            </a:r>
            <a:r>
              <a:rPr lang="vi-VN"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2119" y="174567"/>
            <a:ext cx="3206467" cy="2128058"/>
          </a:xfrm>
          <a:prstGeom prst="rect">
            <a:avLst/>
          </a:prstGeom>
        </p:spPr>
      </p:pic>
    </p:spTree>
    <p:extLst>
      <p:ext uri="{BB962C8B-B14F-4D97-AF65-F5344CB8AC3E}">
        <p14:creationId xmlns:p14="http://schemas.microsoft.com/office/powerpoint/2010/main" val="243596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9256" y="2685012"/>
            <a:ext cx="2959330" cy="37241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Nhận xét về cách xây dựng nhân vật Quang Trung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483032" y="631768"/>
            <a:ext cx="8537171" cy="56942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2800" dirty="0">
                <a:latin typeface="Times New Roman" panose="02020603050405020304" pitchFamily="18" charset="0"/>
                <a:cs typeface="Times New Roman" panose="02020603050405020304" pitchFamily="18" charset="0"/>
              </a:rPr>
              <a:t>Nhật kí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truyền giáo Bắc 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truyền giáo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ương</a:t>
            </a:r>
            <a:r>
              <a:rPr lang="en-US" sz="2800" dirty="0">
                <a:latin typeface="Times New Roman" panose="02020603050405020304" pitchFamily="18" charset="0"/>
                <a:cs typeface="Times New Roman" panose="02020603050405020304" pitchFamily="18" charset="0"/>
              </a:rPr>
              <a:t> Ba </a:t>
            </a:r>
            <a:r>
              <a:rPr lang="vi-VN" sz="2800" dirty="0">
                <a:latin typeface="Times New Roman" panose="02020603050405020304" pitchFamily="18" charset="0"/>
                <a:cs typeface="Times New Roman" panose="02020603050405020304" pitchFamily="18" charset="0"/>
              </a:rPr>
              <a:t>Lê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vi-VN" sz="2800" dirty="0">
                <a:latin typeface="Times New Roman" panose="02020603050405020304" pitchFamily="18" charset="0"/>
                <a:cs typeface="Times New Roman" panose="02020603050405020304" pitchFamily="18" charset="0"/>
              </a:rPr>
              <a:t>: “N</a:t>
            </a:r>
            <a:r>
              <a:rPr lang="en-US" sz="2800" dirty="0" err="1">
                <a:latin typeface="Times New Roman" panose="02020603050405020304" pitchFamily="18" charset="0"/>
                <a:cs typeface="Times New Roman" panose="02020603050405020304" pitchFamily="18" charset="0"/>
              </a:rPr>
              <a:t>gày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30/1/1789 </a:t>
            </a:r>
            <a:r>
              <a:rPr lang="en-US" sz="2800" dirty="0">
                <a:latin typeface="Times New Roman" panose="02020603050405020304" pitchFamily="18" charset="0"/>
                <a:cs typeface="Times New Roman" panose="02020603050405020304" pitchFamily="18" charset="0"/>
              </a:rPr>
              <a:t>Quang Trung </a:t>
            </a:r>
            <a:r>
              <a:rPr lang="vi-VN" sz="2800" dirty="0">
                <a:latin typeface="Times New Roman" panose="02020603050405020304" pitchFamily="18" charset="0"/>
                <a:cs typeface="Times New Roman" panose="02020603050405020304" pitchFamily="18" charset="0"/>
              </a:rPr>
              <a:t>rời Kẻ </a:t>
            </a:r>
            <a:r>
              <a:rPr lang="vi-VN" sz="2800" dirty="0" err="1">
                <a:latin typeface="Times New Roman" panose="02020603050405020304" pitchFamily="18" charset="0"/>
                <a:cs typeface="Times New Roman" panose="02020603050405020304" pitchFamily="18" charset="0"/>
              </a:rPr>
              <a:t>Vồi</a:t>
            </a:r>
            <a:r>
              <a:rPr lang="vi-VN" sz="2800" dirty="0">
                <a:latin typeface="Times New Roman" panose="02020603050405020304" pitchFamily="18" charset="0"/>
                <a:cs typeface="Times New Roman" panose="02020603050405020304" pitchFamily="18" charset="0"/>
              </a:rPr>
              <a:t> ( Hà Hồi)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đoản đao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rung Hoa</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ông</a:t>
            </a:r>
            <a:r>
              <a:rPr lang="vi-VN"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miệng</a:t>
            </a:r>
            <a:r>
              <a:rPr lang="en-US" sz="2800" dirty="0">
                <a:latin typeface="Times New Roman" panose="02020603050405020304" pitchFamily="18" charset="0"/>
                <a:cs typeface="Times New Roman" panose="02020603050405020304" pitchFamily="18" charset="0"/>
              </a:rPr>
              <a:t> h</a:t>
            </a:r>
            <a:r>
              <a:rPr lang="vi-VN" sz="2800" dirty="0">
                <a:latin typeface="Times New Roman" panose="02020603050405020304" pitchFamily="18" charset="0"/>
                <a:cs typeface="Times New Roman" panose="02020603050405020304" pitchFamily="18" charset="0"/>
              </a:rPr>
              <a:t>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trận tuyến đầu.”</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Đặng Phương dịch, dẫn theo </a:t>
            </a:r>
            <a:r>
              <a:rPr lang="vi-VN" sz="2800" b="1" dirty="0">
                <a:latin typeface="Times New Roman" panose="02020603050405020304" pitchFamily="18" charset="0"/>
                <a:cs typeface="Times New Roman" panose="02020603050405020304" pitchFamily="18" charset="0"/>
              </a:rPr>
              <a:t>Tạp chí Sử Địa số 9</a:t>
            </a:r>
            <a:r>
              <a:rPr lang="vi-VN" sz="2800" dirty="0">
                <a:latin typeface="Times New Roman" panose="02020603050405020304" pitchFamily="18" charset="0"/>
                <a:cs typeface="Times New Roman" panose="02020603050405020304" pitchFamily="18" charset="0"/>
              </a:rPr>
              <a:t> trang 224)</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2119" y="174567"/>
            <a:ext cx="3206467" cy="2128058"/>
          </a:xfrm>
          <a:prstGeom prst="rect">
            <a:avLst/>
          </a:prstGeom>
        </p:spPr>
      </p:pic>
    </p:spTree>
    <p:extLst>
      <p:ext uri="{BB962C8B-B14F-4D97-AF65-F5344CB8AC3E}">
        <p14:creationId xmlns:p14="http://schemas.microsoft.com/office/powerpoint/2010/main" val="3313095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43205" y="2427317"/>
            <a:ext cx="3745668" cy="23857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Nhận xét về cách xây dựng nhân vật Quang Trung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4596938" y="1280160"/>
            <a:ext cx="7423265" cy="403998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Nhân vật Quang Trung được tái hiện </a:t>
            </a:r>
            <a:r>
              <a:rPr lang="en-US" sz="3200" b="1">
                <a:latin typeface="Times New Roman" panose="02020603050405020304" pitchFamily="18" charset="0"/>
                <a:cs typeface="Times New Roman" panose="02020603050405020304" pitchFamily="18" charset="0"/>
              </a:rPr>
              <a:t>sống động thông qua lời nói hành động, cử chỉ</a:t>
            </a:r>
            <a:r>
              <a:rPr lang="en-US" sz="3200">
                <a:latin typeface="Times New Roman" panose="02020603050405020304" pitchFamily="18" charset="0"/>
                <a:cs typeface="Times New Roman" panose="02020603050405020304" pitchFamily="18" charset="0"/>
              </a:rPr>
              <a:t>. Đặc biệt những phẩm chất của nhân vật được làm nổi bật khi đặt </a:t>
            </a:r>
            <a:r>
              <a:rPr lang="en-US" sz="3200" b="1">
                <a:latin typeface="Times New Roman" panose="02020603050405020304" pitchFamily="18" charset="0"/>
                <a:cs typeface="Times New Roman" panose="02020603050405020304" pitchFamily="18" charset="0"/>
              </a:rPr>
              <a:t>trong nhiều tình huống khác nhau và trong các mối quan hệ với các nhân vật khác.</a:t>
            </a:r>
            <a:endParaRPr lang="en-US" sz="32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2119" y="174567"/>
            <a:ext cx="3206467" cy="2128058"/>
          </a:xfrm>
          <a:prstGeom prst="rect">
            <a:avLst/>
          </a:prstGeom>
        </p:spPr>
      </p:pic>
    </p:spTree>
    <p:extLst>
      <p:ext uri="{BB962C8B-B14F-4D97-AF65-F5344CB8AC3E}">
        <p14:creationId xmlns:p14="http://schemas.microsoft.com/office/powerpoint/2010/main" val="74073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79763" y="1612669"/>
            <a:ext cx="10515600" cy="184862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dirty="0" err="1">
                <a:solidFill>
                  <a:schemeClr val="tx1"/>
                </a:solidFill>
                <a:latin typeface="Times New Roman" panose="02020603050405020304" pitchFamily="18" charset="0"/>
                <a:cs typeface="Times New Roman" panose="02020603050405020304" pitchFamily="18" charset="0"/>
              </a:rPr>
              <a:t>Lãnh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thắng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lợi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hai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cuộc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kháng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chiến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chống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quân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Xiêm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quân</a:t>
            </a:r>
            <a:r>
              <a:rPr lang="en-US" dirty="0">
                <a:solidFill>
                  <a:schemeClr val="tx1"/>
                </a:solidFill>
                <a:latin typeface="Times New Roman" panose="02020603050405020304" pitchFamily="18" charset="0"/>
                <a:cs typeface="Times New Roman" panose="02020603050405020304" pitchFamily="18" charset="0"/>
              </a:rPr>
              <a:t> </a:t>
            </a:r>
            <a:r>
              <a:rPr lang="vi-VN" dirty="0">
                <a:solidFill>
                  <a:schemeClr val="tx1"/>
                </a:solidFill>
                <a:latin typeface="Times New Roman" panose="02020603050405020304" pitchFamily="18" charset="0"/>
                <a:cs typeface="Times New Roman" panose="02020603050405020304" pitchFamily="18" charset="0"/>
              </a:rPr>
              <a:t>Thanh?</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4">
            <a:hlinkClick r:id="rId2" action="ppaction://hlinksldjump"/>
          </p:cNvPr>
          <p:cNvPicPr>
            <a:picLocks noChangeAspect="1"/>
          </p:cNvPicPr>
          <p:nvPr/>
        </p:nvPicPr>
        <p:blipFill>
          <a:blip r:embed="rId3"/>
          <a:stretch>
            <a:fillRect/>
          </a:stretch>
        </p:blipFill>
        <p:spPr>
          <a:xfrm>
            <a:off x="9679569" y="5007266"/>
            <a:ext cx="1079086" cy="999831"/>
          </a:xfrm>
          <a:prstGeom prst="rect">
            <a:avLst/>
          </a:prstGeom>
        </p:spPr>
      </p:pic>
    </p:spTree>
    <p:extLst>
      <p:ext uri="{BB962C8B-B14F-4D97-AF65-F5344CB8AC3E}">
        <p14:creationId xmlns:p14="http://schemas.microsoft.com/office/powerpoint/2010/main" val="3930129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Đọc – hiểu v</a:t>
            </a:r>
            <a:r>
              <a:rPr lang="vi-VN" sz="2400" b="1">
                <a:solidFill>
                  <a:schemeClr val="tx1"/>
                </a:solidFill>
                <a:latin typeface="Times New Roman" panose="02020603050405020304" pitchFamily="18" charset="0"/>
                <a:cs typeface="Times New Roman" panose="02020603050405020304" pitchFamily="18" charset="0"/>
              </a:rPr>
              <a:t>ăn bản (</a:t>
            </a:r>
            <a:r>
              <a:rPr lang="en-US" sz="2400" b="1">
                <a:solidFill>
                  <a:schemeClr val="tx1"/>
                </a:solidFill>
                <a:latin typeface="Times New Roman" panose="02020603050405020304" pitchFamily="18" charset="0"/>
                <a:cs typeface="Times New Roman" panose="02020603050405020304" pitchFamily="18" charset="0"/>
              </a:rPr>
              <a:t>2</a:t>
            </a:r>
            <a:r>
              <a:rPr lang="vi-VN" sz="2400" b="1">
                <a:solidFill>
                  <a:schemeClr val="tx1"/>
                </a:solidFill>
                <a:latin typeface="Times New Roman" panose="02020603050405020304" pitchFamily="18" charset="0"/>
                <a:cs typeface="Times New Roman" panose="02020603050405020304" pitchFamily="18" charset="0"/>
              </a:rPr>
              <a:t>)</a:t>
            </a:r>
            <a:br>
              <a:rPr lang="en-US" sz="2400" b="1">
                <a:solidFill>
                  <a:schemeClr val="tx1"/>
                </a:solidFill>
                <a:latin typeface="Times New Roman" panose="02020603050405020304" pitchFamily="18" charset="0"/>
                <a:cs typeface="Times New Roman" panose="02020603050405020304" pitchFamily="18" charset="0"/>
              </a:rPr>
            </a:br>
            <a:r>
              <a:rPr lang="en-US" sz="2400" b="1">
                <a:solidFill>
                  <a:schemeClr val="tx1"/>
                </a:solidFill>
                <a:latin typeface="Times New Roman" panose="02020603050405020304" pitchFamily="18" charset="0"/>
                <a:cs typeface="Times New Roman" panose="02020603050405020304" pitchFamily="18" charset="0"/>
              </a:rPr>
              <a:t> QUANG TRUNG ĐẠI PHÁ QUÂN THANH( TRÍCH HOÀNG LÊ NHẤT THỐNG CHÍ, NGÔ GIA VĂN PHÁI- PHẦN 1)</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4196" y="1554479"/>
            <a:ext cx="11695084" cy="3539430"/>
          </a:xfrm>
          <a:prstGeom prst="rect">
            <a:avLst/>
          </a:prstGeom>
          <a:noFill/>
        </p:spPr>
        <p:txBody>
          <a:bodyPr wrap="square" rtlCol="0">
            <a:spAutoFit/>
          </a:bodyPr>
          <a:lstStyle/>
          <a:p>
            <a:pPr marL="571500" indent="-571500">
              <a:buAutoNum type="romanUcPeriod"/>
            </a:pPr>
            <a:r>
              <a:rPr lang="en-US" sz="3200" b="1" dirty="0">
                <a:latin typeface="Times New Roman" panose="02020603050405020304" pitchFamily="18" charset="0"/>
                <a:cs typeface="Times New Roman" panose="02020603050405020304" pitchFamily="18" charset="0"/>
              </a:rPr>
              <a:t>ĐỌC – TÌM HIỂU CHUNG</a:t>
            </a:r>
          </a:p>
          <a:p>
            <a:r>
              <a:rPr lang="en-US" sz="3200" b="1" dirty="0">
                <a:latin typeface="Times New Roman" panose="02020603050405020304" pitchFamily="18" charset="0"/>
                <a:cs typeface="Times New Roman" panose="02020603050405020304" pitchFamily="18" charset="0"/>
              </a:rPr>
              <a:t>II. KHÁM PHÁ VĂN BẢN</a:t>
            </a:r>
          </a:p>
          <a:p>
            <a:r>
              <a:rPr lang="en-US" sz="3200" b="1" spc="-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spc="-2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Bối</a:t>
            </a:r>
            <a:r>
              <a:rPr lang="en-US" sz="3200" b="1" spc="-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pc="-2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b="1" spc="-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pc="-2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spc="-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pc="-2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3200" b="1" spc="-2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pc="-2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vua</a:t>
            </a:r>
            <a:r>
              <a:rPr lang="en-US" sz="3200" b="1" dirty="0">
                <a:latin typeface="Times New Roman" panose="02020603050405020304" pitchFamily="18" charset="0"/>
                <a:cs typeface="Times New Roman" panose="02020603050405020304" pitchFamily="18" charset="0"/>
              </a:rPr>
              <a:t> Quang Trung</a:t>
            </a:r>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b)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vua</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L</a:t>
            </a:r>
            <a:r>
              <a:rPr lang="en-US" sz="3200" b="1" dirty="0">
                <a:latin typeface="Times New Roman" panose="02020603050405020304" pitchFamily="18" charset="0"/>
                <a:cs typeface="Times New Roman" panose="02020603050405020304" pitchFamily="18" charset="0"/>
              </a:rPr>
              <a:t>ê </a:t>
            </a:r>
            <a:r>
              <a:rPr lang="en-US" sz="3200" b="1" dirty="0" err="1">
                <a:latin typeface="Times New Roman" panose="02020603050405020304" pitchFamily="18" charset="0"/>
                <a:cs typeface="Times New Roman" panose="02020603050405020304" pitchFamily="18" charset="0"/>
              </a:rPr>
              <a:t>Chiêu</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T</a:t>
            </a:r>
            <a:r>
              <a:rPr lang="en-US" sz="3200" b="1" dirty="0" err="1">
                <a:latin typeface="Times New Roman" panose="02020603050405020304" pitchFamily="18" charset="0"/>
                <a:cs typeface="Times New Roman" panose="02020603050405020304" pitchFamily="18" charset="0"/>
              </a:rPr>
              <a:t>hống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 Thanh</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261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0945" y="282633"/>
            <a:ext cx="11380124" cy="63758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P</a:t>
            </a:r>
            <a:r>
              <a:rPr lang="vi-VN" sz="3200" b="1">
                <a:latin typeface="Times New Roman" panose="02020603050405020304" pitchFamily="18" charset="0"/>
                <a:cs typeface="Times New Roman" panose="02020603050405020304" pitchFamily="18" charset="0"/>
              </a:rPr>
              <a:t>HIẾU HỌC TẬP </a:t>
            </a:r>
            <a:r>
              <a:rPr lang="en-US" sz="3200" b="1">
                <a:latin typeface="Times New Roman" panose="02020603050405020304" pitchFamily="18" charset="0"/>
                <a:cs typeface="Times New Roman" panose="02020603050405020304" pitchFamily="18" charset="0"/>
              </a:rPr>
              <a:t>SỐ 5:  Tìm hiểu nhân vật vua Lê Chiêu Thống và quân lính nhà Thanh.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Nhân vật vua Lê Chiêu Thống được khắc họa qua những chi tiết tiêu biểu nào? Quân lính nhà Thanh được miêu tả ra sao trong phần cuối văn bản?</a:t>
            </a:r>
          </a:p>
          <a:p>
            <a:r>
              <a:rPr lang="en-US" sz="3200">
                <a:latin typeface="Times New Roman" panose="02020603050405020304" pitchFamily="18" charset="0"/>
                <a:cs typeface="Times New Roman" panose="02020603050405020304" pitchFamily="18" charset="0"/>
              </a:rPr>
              <a:t> Hãy chỉ ra sự tương phản đối lập trong việc xây dựng các nhân vật Quang Trung, vua Lê Chiêu Thống, quân sĩ Tây Sơn, quân lính nhà Thanh?</a:t>
            </a:r>
          </a:p>
          <a:p>
            <a:r>
              <a:rPr lang="en-US" sz="3200" b="1">
                <a:latin typeface="Times New Roman" panose="02020603050405020304" pitchFamily="18" charset="0"/>
                <a:cs typeface="Times New Roman" panose="02020603050405020304" pitchFamily="18" charset="0"/>
              </a:rPr>
              <a:t> Câu 2: </a:t>
            </a:r>
            <a:r>
              <a:rPr lang="en-US" sz="3200">
                <a:latin typeface="Times New Roman" panose="02020603050405020304" pitchFamily="18" charset="0"/>
                <a:cs typeface="Times New Roman" panose="02020603050405020304" pitchFamily="18" charset="0"/>
              </a:rPr>
              <a:t> Nhận xét về tình cảm, thái độ của các tác giả Ngô gia trong việc xây dựng các nhân vật ở hai tuyến đối lập trong văn bản?</a:t>
            </a:r>
          </a:p>
        </p:txBody>
      </p:sp>
    </p:spTree>
    <p:extLst>
      <p:ext uri="{BB962C8B-B14F-4D97-AF65-F5344CB8AC3E}">
        <p14:creationId xmlns:p14="http://schemas.microsoft.com/office/powerpoint/2010/main" val="2065318044"/>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255" y="972590"/>
            <a:ext cx="2377440" cy="37241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Những hành động của nhân vật vua Lê Chiêu Thống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826327" y="274320"/>
            <a:ext cx="9243753" cy="495438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sẵn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lệnh</a:t>
            </a:r>
            <a:r>
              <a:rPr lang="en-US" sz="3200" dirty="0">
                <a:latin typeface="Times New Roman" panose="02020603050405020304" pitchFamily="18" charset="0"/>
                <a:cs typeface="Times New Roman" panose="02020603050405020304" pitchFamily="18" charset="0"/>
              </a:rPr>
              <a:t> Tôn </a:t>
            </a:r>
            <a:r>
              <a:rPr lang="en-US" sz="3200" dirty="0" err="1">
                <a:latin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Khi </a:t>
            </a:r>
            <a:r>
              <a:rPr lang="en-US" sz="3200" dirty="0" err="1">
                <a:latin typeface="Times New Roman" panose="02020603050405020304" pitchFamily="18" charset="0"/>
                <a:cs typeface="Times New Roman" panose="02020603050405020304" pitchFamily="18" charset="0"/>
              </a:rPr>
              <a:t>thất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giặc</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sang </a:t>
            </a:r>
            <a:r>
              <a:rPr lang="en-US" sz="3200" dirty="0" err="1">
                <a:latin typeface="Times New Roman" panose="02020603050405020304" pitchFamily="18" charset="0"/>
                <a:cs typeface="Times New Roman" panose="02020603050405020304" pitchFamily="18" charset="0"/>
              </a:rPr>
              <a:t>sông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nghỉ</a:t>
            </a:r>
            <a:r>
              <a:rPr lang="en-US" sz="3200" dirty="0">
                <a:latin typeface="Times New Roman" panose="02020603050405020304" pitchFamily="18" charset="0"/>
                <a:cs typeface="Times New Roman" panose="02020603050405020304" pitchFamily="18" charset="0"/>
              </a:rPr>
              <a:t>, ai </a:t>
            </a:r>
            <a:r>
              <a:rPr lang="en-US" sz="3200" dirty="0" err="1">
                <a:latin typeface="Times New Roman" panose="02020603050405020304" pitchFamily="18" charset="0"/>
                <a:cs typeface="Times New Roman" panose="02020603050405020304" pitchFamily="18" charset="0"/>
              </a:rPr>
              <a:t>nấy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lử</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Nghe tin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quýt</a:t>
            </a:r>
            <a:r>
              <a:rPr lang="en-US" sz="3200" dirty="0">
                <a:latin typeface="Times New Roman" panose="02020603050405020304" pitchFamily="18" charset="0"/>
                <a:cs typeface="Times New Roman" panose="02020603050405020304" pitchFamily="18" charset="0"/>
              </a:rPr>
              <a:t> lo </a:t>
            </a:r>
            <a:r>
              <a:rPr lang="en-US" sz="3200" dirty="0" err="1">
                <a:latin typeface="Times New Roman" panose="02020603050405020304" pitchFamily="18" charset="0"/>
                <a:cs typeface="Times New Roman" panose="02020603050405020304" pitchFamily="18" charset="0"/>
              </a:rPr>
              <a:t>sợ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doanh</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trại của T</a:t>
            </a: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than </a:t>
            </a:r>
            <a:r>
              <a:rPr lang="en-US" sz="3200" dirty="0" err="1">
                <a:latin typeface="Times New Roman" panose="02020603050405020304" pitchFamily="18" charset="0"/>
                <a:cs typeface="Times New Roman" panose="02020603050405020304" pitchFamily="18" charset="0"/>
              </a:rPr>
              <a:t>thở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1717964" y="5471492"/>
            <a:ext cx="10474036" cy="1077218"/>
          </a:xfrm>
          <a:prstGeom prst="rect">
            <a:avLst/>
          </a:prstGeom>
          <a:solidFill>
            <a:srgbClr val="92D050"/>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hại</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Hoàn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Vua</a:t>
            </a:r>
            <a:r>
              <a:rPr lang="en-US" sz="3200" dirty="0">
                <a:latin typeface="Times New Roman" panose="02020603050405020304" pitchFamily="18" charset="0"/>
                <a:cs typeface="Times New Roman" panose="02020603050405020304" pitchFamily="18" charset="0"/>
              </a:rPr>
              <a:t> Quang </a:t>
            </a:r>
            <a:r>
              <a:rPr lang="vi-VN" sz="3200" dirty="0">
                <a:latin typeface="Times New Roman" panose="02020603050405020304" pitchFamily="18" charset="0"/>
                <a:cs typeface="Times New Roman" panose="02020603050405020304" pitchFamily="18" charset="0"/>
              </a:rPr>
              <a:t>Trung)</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453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255" y="972590"/>
            <a:ext cx="2377440" cy="37241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Những hành động của nhân vật vua Lê Chiêu Thống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601884" y="440576"/>
            <a:ext cx="9243753" cy="47382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Thanh</a:t>
            </a:r>
            <a:endParaRPr lang="en-US"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Tướng:</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Sầm</a:t>
            </a:r>
            <a:r>
              <a:rPr lang="en-US" sz="2800" dirty="0">
                <a:latin typeface="Times New Roman" panose="02020603050405020304" pitchFamily="18" charset="0"/>
                <a:cs typeface="Times New Roman" panose="02020603050405020304" pitchFamily="18" charset="0"/>
              </a:rPr>
              <a:t> Nghi </a:t>
            </a:r>
            <a:r>
              <a:rPr lang="en-US" sz="2800" dirty="0" err="1">
                <a:latin typeface="Times New Roman" panose="02020603050405020304" pitchFamily="18" charset="0"/>
                <a:cs typeface="Times New Roman" panose="02020603050405020304" pitchFamily="18" charset="0"/>
              </a:rPr>
              <a:t>Đống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Tôn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áo giáp,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chuồn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giẫm đạp lên nhau chết, </a:t>
            </a:r>
            <a:r>
              <a:rPr lang="en-US" sz="2800" dirty="0" err="1">
                <a:latin typeface="Times New Roman" panose="02020603050405020304" pitchFamily="18" charset="0"/>
                <a:cs typeface="Times New Roman" panose="02020603050405020304" pitchFamily="18" charset="0"/>
              </a:rPr>
              <a:t>xô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nhiều =&gt; nước sông tắc.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Chạy: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ngơi</a:t>
            </a:r>
            <a:r>
              <a:rPr lang="en-US" sz="2800" dirty="0">
                <a:latin typeface="Times New Roman" panose="02020603050405020304" pitchFamily="18" charset="0"/>
                <a:cs typeface="Times New Roman" panose="02020603050405020304" pitchFamily="18" charset="0"/>
              </a:rPr>
              <a:t>. </a:t>
            </a:r>
          </a:p>
        </p:txBody>
      </p:sp>
      <p:sp>
        <p:nvSpPr>
          <p:cNvPr id="4" name="TextBox 3"/>
          <p:cNvSpPr txBox="1"/>
          <p:nvPr/>
        </p:nvSpPr>
        <p:spPr>
          <a:xfrm>
            <a:off x="1717964" y="5471492"/>
            <a:ext cx="10474036" cy="1384995"/>
          </a:xfrm>
          <a:prstGeom prst="rect">
            <a:avLst/>
          </a:prstGeom>
          <a:solidFill>
            <a:srgbClr val="92D050"/>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thua trận </a:t>
            </a:r>
            <a:r>
              <a:rPr lang="en-US" sz="2800" dirty="0" err="1">
                <a:latin typeface="Times New Roman" panose="02020603050405020304" pitchFamily="18" charset="0"/>
                <a:cs typeface="Times New Roman" panose="02020603050405020304" pitchFamily="18" charset="0"/>
              </a:rPr>
              <a:t>thảm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Hoàn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777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95549" y="274320"/>
            <a:ext cx="9019309" cy="9393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Nghệ thuật đối lập trong việc xây dựng nhân vật</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232756" y="1803862"/>
            <a:ext cx="6259483" cy="46468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Quang Trung: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Có tấm lòng yêu nước thương dân. </a:t>
            </a:r>
          </a:p>
          <a:p>
            <a:r>
              <a:rPr lang="en-US" sz="3200">
                <a:latin typeface="Times New Roman" panose="02020603050405020304" pitchFamily="18" charset="0"/>
                <a:cs typeface="Times New Roman" panose="02020603050405020304" pitchFamily="18" charset="0"/>
              </a:rPr>
              <a:t>+ Có trí tuệ sáng suốt, tầm nhìn xa rộng. </a:t>
            </a:r>
          </a:p>
          <a:p>
            <a:r>
              <a:rPr lang="en-US" sz="3200">
                <a:latin typeface="Times New Roman" panose="02020603050405020304" pitchFamily="18" charset="0"/>
                <a:cs typeface="Times New Roman" panose="02020603050405020304" pitchFamily="18" charset="0"/>
              </a:rPr>
              <a:t>+ Có tài nhìn người, dùng người.</a:t>
            </a:r>
          </a:p>
          <a:p>
            <a:r>
              <a:rPr lang="en-US" sz="3200">
                <a:latin typeface="Times New Roman" panose="02020603050405020304" pitchFamily="18" charset="0"/>
                <a:cs typeface="Times New Roman" panose="02020603050405020304" pitchFamily="18" charset="0"/>
              </a:rPr>
              <a:t> + Có hành động mạnh mẽ, quyết đoán.</a:t>
            </a:r>
          </a:p>
        </p:txBody>
      </p:sp>
      <p:sp>
        <p:nvSpPr>
          <p:cNvPr id="4" name="Rounded Rectangle 3"/>
          <p:cNvSpPr/>
          <p:nvPr/>
        </p:nvSpPr>
        <p:spPr>
          <a:xfrm>
            <a:off x="6683432" y="1695797"/>
            <a:ext cx="5336772" cy="48629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Lê Chiêu Thống</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Bán nước, hại dân. </a:t>
            </a:r>
          </a:p>
          <a:p>
            <a:r>
              <a:rPr lang="en-US" sz="3200">
                <a:latin typeface="Times New Roman" panose="02020603050405020304" pitchFamily="18" charset="0"/>
                <a:cs typeface="Times New Roman" panose="02020603050405020304" pitchFamily="18" charset="0"/>
              </a:rPr>
              <a:t>+ Tầm nhìn cạnh hẹp, chỉ lo giữ ngai vàng. </a:t>
            </a:r>
          </a:p>
          <a:p>
            <a:r>
              <a:rPr lang="en-US" sz="3200">
                <a:latin typeface="Times New Roman" panose="02020603050405020304" pitchFamily="18" charset="0"/>
                <a:cs typeface="Times New Roman" panose="02020603050405020304" pitchFamily="18" charset="0"/>
              </a:rPr>
              <a:t>+ Tin dùng đám nịnh thần, bất tài vô dụng. </a:t>
            </a:r>
          </a:p>
          <a:p>
            <a:r>
              <a:rPr lang="en-US" sz="3200">
                <a:latin typeface="Times New Roman" panose="02020603050405020304" pitchFamily="18" charset="0"/>
                <a:cs typeface="Times New Roman" panose="02020603050405020304" pitchFamily="18" charset="0"/>
              </a:rPr>
              <a:t>+ Hèn nhát, bạc nhược, thụ động</a:t>
            </a:r>
          </a:p>
        </p:txBody>
      </p:sp>
    </p:spTree>
    <p:extLst>
      <p:ext uri="{BB962C8B-B14F-4D97-AF65-F5344CB8AC3E}">
        <p14:creationId xmlns:p14="http://schemas.microsoft.com/office/powerpoint/2010/main" val="869142575"/>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95549" y="274320"/>
            <a:ext cx="9019309" cy="9393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Nghệ thuật đối lập trong việc xây dựng nhân vật</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232756" y="1803862"/>
            <a:ext cx="6259483" cy="46468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Quân sĩ Tây Sơn</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Biết địch biết ta</a:t>
            </a:r>
          </a:p>
          <a:p>
            <a:r>
              <a:rPr lang="en-US" sz="3200">
                <a:latin typeface="Times New Roman" panose="02020603050405020304" pitchFamily="18" charset="0"/>
                <a:cs typeface="Times New Roman" panose="02020603050405020304" pitchFamily="18" charset="0"/>
              </a:rPr>
              <a:t>+ Hành quân thần tốc, linh hoạt trong từng trận đánh</a:t>
            </a:r>
          </a:p>
          <a:p>
            <a:r>
              <a:rPr lang="en-US" sz="3200">
                <a:latin typeface="Times New Roman" panose="02020603050405020304" pitchFamily="18" charset="0"/>
                <a:cs typeface="Times New Roman" panose="02020603050405020304" pitchFamily="18" charset="0"/>
              </a:rPr>
              <a:t>+ Anh dũng quả cảm trực tiếp xung trận </a:t>
            </a:r>
          </a:p>
          <a:p>
            <a:r>
              <a:rPr lang="en-US" sz="3200">
                <a:latin typeface="Times New Roman" panose="02020603050405020304" pitchFamily="18" charset="0"/>
                <a:cs typeface="Times New Roman" panose="02020603050405020304" pitchFamily="18" charset="0"/>
              </a:rPr>
              <a:t>+ Quân Tây Sơn anh dũng, thiện chiến, tinh thần kỷ luật cao</a:t>
            </a:r>
          </a:p>
        </p:txBody>
      </p:sp>
      <p:sp>
        <p:nvSpPr>
          <p:cNvPr id="4" name="Rounded Rectangle 3"/>
          <p:cNvSpPr/>
          <p:nvPr/>
        </p:nvSpPr>
        <p:spPr>
          <a:xfrm>
            <a:off x="6683432" y="1695797"/>
            <a:ext cx="5336772" cy="48629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Quân Thanh</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Chủ quan khinh địch, kiêu ngạo</a:t>
            </a:r>
          </a:p>
          <a:p>
            <a:r>
              <a:rPr lang="en-US" sz="3200">
                <a:latin typeface="Times New Roman" panose="02020603050405020304" pitchFamily="18" charset="0"/>
                <a:cs typeface="Times New Roman" panose="02020603050405020304" pitchFamily="18" charset="0"/>
              </a:rPr>
              <a:t>+ Bị động chống trả</a:t>
            </a:r>
          </a:p>
          <a:p>
            <a:r>
              <a:rPr lang="en-US" sz="3200">
                <a:latin typeface="Times New Roman" panose="02020603050405020304" pitchFamily="18" charset="0"/>
                <a:cs typeface="Times New Roman" panose="02020603050405020304" pitchFamily="18" charset="0"/>
              </a:rPr>
              <a:t>+ Hèn nhát, bỏ chạy </a:t>
            </a:r>
          </a:p>
          <a:p>
            <a:r>
              <a:rPr lang="en-US" sz="3200">
                <a:latin typeface="Times New Roman" panose="02020603050405020304" pitchFamily="18" charset="0"/>
                <a:cs typeface="Times New Roman" panose="02020603050405020304" pitchFamily="18" charset="0"/>
              </a:rPr>
              <a:t>+ Quân Thanh hèn nhát,  ô hợp thiếu ý chí chiến đấu</a:t>
            </a:r>
          </a:p>
        </p:txBody>
      </p:sp>
    </p:spTree>
    <p:extLst>
      <p:ext uri="{BB962C8B-B14F-4D97-AF65-F5344CB8AC3E}">
        <p14:creationId xmlns:p14="http://schemas.microsoft.com/office/powerpoint/2010/main" val="2484416670"/>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95549" y="274320"/>
            <a:ext cx="9019309" cy="9393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Nghệ thuật đối lập trong việc xây dựng nhân vật</a:t>
            </a:r>
            <a:endParaRPr lang="en-US" sz="3200">
              <a:latin typeface="Times New Roman" panose="02020603050405020304" pitchFamily="18" charset="0"/>
              <a:cs typeface="Times New Roman" panose="02020603050405020304" pitchFamily="18" charset="0"/>
            </a:endParaRPr>
          </a:p>
        </p:txBody>
      </p:sp>
      <p:sp>
        <p:nvSpPr>
          <p:cNvPr id="3" name="Rounded Rectangle 2"/>
          <p:cNvSpPr/>
          <p:nvPr/>
        </p:nvSpPr>
        <p:spPr>
          <a:xfrm>
            <a:off x="723207" y="1886989"/>
            <a:ext cx="10931237" cy="37241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Nghệ thuật đối lập  góp phần làm rõ chân dung các nhân vật: Quang Trung vừa là vị vua anh minh, sáng suốt vừa là vị tướng có tài thao lược còn Lê Chiêu Thống là tên vua bán nước, bạc nhược; Tôn Sĩ Nghị là kẻ hèn nhát thảm hại.</a:t>
            </a:r>
          </a:p>
          <a:p>
            <a:r>
              <a:rPr lang="en-US" sz="3200">
                <a:latin typeface="Times New Roman" panose="02020603050405020304" pitchFamily="18" charset="0"/>
                <a:cs typeface="Times New Roman" panose="02020603050405020304" pitchFamily="18" charset="0"/>
              </a:rPr>
              <a:t>+  Các tác giả cũng thể hiện thái độ, tình cảm đối với mỗi nhân vật.</a:t>
            </a:r>
          </a:p>
        </p:txBody>
      </p:sp>
    </p:spTree>
    <p:extLst>
      <p:ext uri="{BB962C8B-B14F-4D97-AF65-F5344CB8AC3E}">
        <p14:creationId xmlns:p14="http://schemas.microsoft.com/office/powerpoint/2010/main" val="1537805484"/>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1087" y="249382"/>
            <a:ext cx="3427538" cy="1803862"/>
          </a:xfrm>
          <a:prstGeom prst="rect">
            <a:avLst/>
          </a:prstGeom>
        </p:spPr>
      </p:pic>
      <p:sp>
        <p:nvSpPr>
          <p:cNvPr id="3" name="Rounded Rectangle 2"/>
          <p:cNvSpPr/>
          <p:nvPr/>
        </p:nvSpPr>
        <p:spPr>
          <a:xfrm>
            <a:off x="4671752" y="249382"/>
            <a:ext cx="6201295" cy="18620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Với Quang Trung:</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Ca ngợi tài năng, công đức với dân, với nước</a:t>
            </a:r>
          </a:p>
          <a:p>
            <a:r>
              <a:rPr lang="en-US" sz="2800">
                <a:latin typeface="Times New Roman" panose="02020603050405020304" pitchFamily="18" charset="0"/>
                <a:cs typeface="Times New Roman" panose="02020603050405020304" pitchFamily="18" charset="0"/>
              </a:rPr>
              <a:t>+ Thể hiện sự khâm phục, ngưỡng mộ</a:t>
            </a:r>
          </a:p>
        </p:txBody>
      </p:sp>
      <p:pic>
        <p:nvPicPr>
          <p:cNvPr id="4" name="Picture 3"/>
          <p:cNvPicPr>
            <a:picLocks noChangeAspect="1"/>
          </p:cNvPicPr>
          <p:nvPr/>
        </p:nvPicPr>
        <p:blipFill>
          <a:blip r:embed="rId3"/>
          <a:stretch>
            <a:fillRect/>
          </a:stretch>
        </p:blipFill>
        <p:spPr>
          <a:xfrm>
            <a:off x="2814609" y="2266984"/>
            <a:ext cx="1857143" cy="2295238"/>
          </a:xfrm>
          <a:prstGeom prst="rect">
            <a:avLst/>
          </a:prstGeom>
        </p:spPr>
      </p:pic>
      <p:sp>
        <p:nvSpPr>
          <p:cNvPr id="5" name="Rounded Rectangle 4"/>
          <p:cNvSpPr/>
          <p:nvPr/>
        </p:nvSpPr>
        <p:spPr>
          <a:xfrm>
            <a:off x="4779818" y="2266984"/>
            <a:ext cx="7264232" cy="22605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Với Lê Chiêu Thống</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Không đồng tình với hành động bán nước</a:t>
            </a:r>
          </a:p>
          <a:p>
            <a:r>
              <a:rPr lang="en-US" sz="2800">
                <a:latin typeface="Times New Roman" panose="02020603050405020304" pitchFamily="18" charset="0"/>
                <a:cs typeface="Times New Roman" panose="02020603050405020304" pitchFamily="18" charset="0"/>
              </a:rPr>
              <a:t>+ Có chút ngậm ngùi, xót xa trước tình cảnh thê thảm của ông vua mất nước. </a:t>
            </a:r>
          </a:p>
        </p:txBody>
      </p:sp>
      <p:pic>
        <p:nvPicPr>
          <p:cNvPr id="6" name="Picture 5"/>
          <p:cNvPicPr>
            <a:picLocks noChangeAspect="1"/>
          </p:cNvPicPr>
          <p:nvPr/>
        </p:nvPicPr>
        <p:blipFill>
          <a:blip r:embed="rId4"/>
          <a:stretch>
            <a:fillRect/>
          </a:stretch>
        </p:blipFill>
        <p:spPr>
          <a:xfrm>
            <a:off x="224611" y="4527583"/>
            <a:ext cx="2295238" cy="2114286"/>
          </a:xfrm>
          <a:prstGeom prst="rect">
            <a:avLst/>
          </a:prstGeom>
        </p:spPr>
      </p:pic>
      <p:sp>
        <p:nvSpPr>
          <p:cNvPr id="7" name="Rounded Rectangle 6"/>
          <p:cNvSpPr/>
          <p:nvPr/>
        </p:nvSpPr>
        <p:spPr>
          <a:xfrm>
            <a:off x="2519849" y="4683135"/>
            <a:ext cx="9375665" cy="19587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Với Tôn Sĩ Nghị:</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Căm ghét kẻ xâm lược</a:t>
            </a:r>
          </a:p>
          <a:p>
            <a:r>
              <a:rPr lang="en-US" sz="2800">
                <a:latin typeface="Times New Roman" panose="02020603050405020304" pitchFamily="18" charset="0"/>
                <a:cs typeface="Times New Roman" panose="02020603050405020304" pitchFamily="18" charset="0"/>
              </a:rPr>
              <a:t>+ Hả hê, sung sướng khi miêu tả tình cảnh thảm bại của quân tướng nhà Thanh</a:t>
            </a:r>
          </a:p>
        </p:txBody>
      </p:sp>
    </p:spTree>
    <p:extLst>
      <p:ext uri="{BB962C8B-B14F-4D97-AF65-F5344CB8AC3E}">
        <p14:creationId xmlns:p14="http://schemas.microsoft.com/office/powerpoint/2010/main" val="3428996133"/>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167148" y="1729048"/>
            <a:ext cx="8470670" cy="37324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Tài năng, công đức của Quang Trung với dân với nước là không thể phủ nhận.</a:t>
            </a:r>
          </a:p>
          <a:p>
            <a:r>
              <a:rPr lang="en-US" sz="3200">
                <a:latin typeface="Times New Roman" panose="02020603050405020304" pitchFamily="18" charset="0"/>
                <a:cs typeface="Times New Roman" panose="02020603050405020304" pitchFamily="18" charset="0"/>
              </a:rPr>
              <a:t>+  Hành động ích kỉ, bán nước hại dân của Lê Chiêu Thống  không gì biện hộ được. </a:t>
            </a:r>
          </a:p>
          <a:p>
            <a:r>
              <a:rPr lang="en-US" sz="3200" b="1">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4" name="Rounded Rectangle 3"/>
          <p:cNvSpPr/>
          <p:nvPr/>
        </p:nvSpPr>
        <p:spPr>
          <a:xfrm>
            <a:off x="2344189" y="382385"/>
            <a:ext cx="8628611" cy="68995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Lí giải thái độ của các tác giả Ngô Gia:</a:t>
            </a:r>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1005839" y="2643447"/>
            <a:ext cx="2227811" cy="168748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Khách quan: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139934"/>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167148" y="1729048"/>
            <a:ext cx="8470670" cy="46301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Các tác giả giữ được ngòi bút khách quan của người chép sử  khi tái hiện sự việc, đánh giá nhân vật.</a:t>
            </a:r>
          </a:p>
          <a:p>
            <a:r>
              <a:rPr lang="en-US" sz="3200">
                <a:latin typeface="Times New Roman" panose="02020603050405020304" pitchFamily="18" charset="0"/>
                <a:cs typeface="Times New Roman" panose="02020603050405020304" pitchFamily="18" charset="0"/>
              </a:rPr>
              <a:t>+  Đặt quyền lợi của dân tộc lên trên hết, khen- chê, công -tội đều xếp theo lợi ích của dân tộc. </a:t>
            </a:r>
          </a:p>
          <a:p>
            <a:r>
              <a:rPr lang="en-US" sz="3200">
                <a:latin typeface="Times New Roman" panose="02020603050405020304" pitchFamily="18" charset="0"/>
                <a:cs typeface="Times New Roman" panose="02020603050405020304" pitchFamily="18" charset="0"/>
              </a:rPr>
              <a:t>+ Nhiều đời chịu ơn sâu nhà Lê, nên có phần xót xa, ngậm ngùi trước hình ảnh của vương triều lúc suy tàn</a:t>
            </a:r>
          </a:p>
        </p:txBody>
      </p:sp>
      <p:sp>
        <p:nvSpPr>
          <p:cNvPr id="4" name="Rounded Rectangle 3"/>
          <p:cNvSpPr/>
          <p:nvPr/>
        </p:nvSpPr>
        <p:spPr>
          <a:xfrm>
            <a:off x="2344189" y="382385"/>
            <a:ext cx="8628611" cy="68995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Lí giải thái độ của các tác giả Ngô Gia:</a:t>
            </a:r>
            <a:endParaRPr lang="en-US" sz="3200">
              <a:latin typeface="Times New Roman" panose="02020603050405020304" pitchFamily="18" charset="0"/>
              <a:cs typeface="Times New Roman" panose="02020603050405020304" pitchFamily="18" charset="0"/>
            </a:endParaRPr>
          </a:p>
        </p:txBody>
      </p:sp>
      <p:sp>
        <p:nvSpPr>
          <p:cNvPr id="5" name="Oval 4"/>
          <p:cNvSpPr/>
          <p:nvPr/>
        </p:nvSpPr>
        <p:spPr>
          <a:xfrm>
            <a:off x="1005839" y="2643447"/>
            <a:ext cx="2227811" cy="168748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Chủ quan: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65747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879763" y="1612669"/>
            <a:ext cx="10515600" cy="184862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vươ</a:t>
            </a:r>
            <a:r>
              <a:rPr lang="en-US" dirty="0">
                <a:latin typeface="Times New Roman" panose="02020603050405020304" pitchFamily="18" charset="0"/>
                <a:cs typeface="Times New Roman" panose="02020603050405020304" pitchFamily="18" charset="0"/>
              </a:rPr>
              <a:t>ng </a:t>
            </a:r>
            <a:r>
              <a:rPr lang="en-US" dirty="0" err="1">
                <a:latin typeface="Times New Roman" panose="02020603050405020304" pitchFamily="18" charset="0"/>
                <a:cs typeface="Times New Roman" panose="02020603050405020304" pitchFamily="18" charset="0"/>
              </a:rPr>
              <a:t>triều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Tây</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Sơn?</a:t>
            </a:r>
            <a:endParaRPr lang="en-US" dirty="0">
              <a:latin typeface="Times New Roman" panose="02020603050405020304" pitchFamily="18" charset="0"/>
              <a:cs typeface="Times New Roman" panose="02020603050405020304" pitchFamily="18" charset="0"/>
            </a:endParaRPr>
          </a:p>
        </p:txBody>
      </p:sp>
      <p:pic>
        <p:nvPicPr>
          <p:cNvPr id="6" name="Picture 5">
            <a:hlinkClick r:id="rId2" action="ppaction://hlinksldjump"/>
          </p:cNvPr>
          <p:cNvPicPr>
            <a:picLocks noChangeAspect="1"/>
          </p:cNvPicPr>
          <p:nvPr/>
        </p:nvPicPr>
        <p:blipFill>
          <a:blip r:embed="rId3"/>
          <a:stretch>
            <a:fillRect/>
          </a:stretch>
        </p:blipFill>
        <p:spPr>
          <a:xfrm>
            <a:off x="9904014" y="5123644"/>
            <a:ext cx="1079086" cy="999831"/>
          </a:xfrm>
          <a:prstGeom prst="rect">
            <a:avLst/>
          </a:prstGeom>
        </p:spPr>
      </p:pic>
    </p:spTree>
    <p:extLst>
      <p:ext uri="{BB962C8B-B14F-4D97-AF65-F5344CB8AC3E}">
        <p14:creationId xmlns:p14="http://schemas.microsoft.com/office/powerpoint/2010/main" val="1926599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6953" y="1562793"/>
            <a:ext cx="4389120" cy="36492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Thanh</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r>
              <a:rPr lang="en-US" sz="3200" dirty="0">
                <a:latin typeface="Times New Roman" panose="02020603050405020304" pitchFamily="18" charset="0"/>
                <a:cs typeface="Times New Roman" panose="02020603050405020304" pitchFamily="18" charset="0"/>
              </a:rPr>
              <a:t> Quang </a:t>
            </a:r>
            <a:r>
              <a:rPr lang="vi-VN" sz="3200" dirty="0">
                <a:latin typeface="Times New Roman" panose="02020603050405020304" pitchFamily="18" charset="0"/>
                <a:cs typeface="Times New Roman" panose="02020603050405020304" pitchFamily="18" charset="0"/>
              </a:rPr>
              <a:t>Trung(Nguyễn Huệ).</a:t>
            </a:r>
            <a:r>
              <a:rPr lang="en-US" sz="3200" dirty="0">
                <a:latin typeface="Times New Roman" panose="02020603050405020304" pitchFamily="18" charset="0"/>
                <a:cs typeface="Times New Roman" panose="02020603050405020304" pitchFamily="18" charset="0"/>
              </a:rPr>
              <a:t> </a:t>
            </a:r>
          </a:p>
        </p:txBody>
      </p:sp>
      <p:sp>
        <p:nvSpPr>
          <p:cNvPr id="3" name="Rounded Rectangle 2"/>
          <p:cNvSpPr/>
          <p:nvPr/>
        </p:nvSpPr>
        <p:spPr>
          <a:xfrm>
            <a:off x="5353396" y="1820487"/>
            <a:ext cx="6608619" cy="45803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Qua </a:t>
            </a:r>
            <a:r>
              <a:rPr lang="en-US" sz="3200" dirty="0" err="1">
                <a:solidFill>
                  <a:schemeClr val="tx1"/>
                </a:solidFill>
                <a:latin typeface="Times New Roman" panose="02020603050405020304" pitchFamily="18" charset="0"/>
                <a:cs typeface="Times New Roman" panose="02020603050405020304" pitchFamily="18" charset="0"/>
              </a:rPr>
              <a:t>việc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đuổi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quân</a:t>
            </a:r>
            <a:r>
              <a:rPr lang="en-US" sz="3200" dirty="0">
                <a:solidFill>
                  <a:schemeClr val="tx1"/>
                </a:solidFill>
                <a:latin typeface="Times New Roman" panose="02020603050405020304" pitchFamily="18" charset="0"/>
                <a:cs typeface="Times New Roman" panose="02020603050405020304" pitchFamily="18" charset="0"/>
              </a:rPr>
              <a:t> Thanh,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ca </a:t>
            </a:r>
            <a:r>
              <a:rPr lang="en-US" sz="3200" dirty="0" err="1">
                <a:solidFill>
                  <a:schemeClr val="tx1"/>
                </a:solidFill>
                <a:latin typeface="Times New Roman" panose="02020603050405020304" pitchFamily="18" charset="0"/>
                <a:cs typeface="Times New Roman" panose="02020603050405020304" pitchFamily="18" charset="0"/>
              </a:rPr>
              <a:t>ngợi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phẩm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hùng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cùng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chiến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lừng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lẫy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hùng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tộc</a:t>
            </a:r>
            <a:r>
              <a:rPr lang="en-US" sz="3200" dirty="0">
                <a:solidFill>
                  <a:schemeClr val="tx1"/>
                </a:solidFill>
                <a:latin typeface="Times New Roman" panose="02020603050405020304" pitchFamily="18" charset="0"/>
                <a:cs typeface="Times New Roman" panose="02020603050405020304" pitchFamily="18" charset="0"/>
              </a:rPr>
              <a:t> Quang Trung. </a:t>
            </a:r>
            <a:r>
              <a:rPr lang="en-US" sz="3200" dirty="0" err="1">
                <a:solidFill>
                  <a:schemeClr val="tx1"/>
                </a:solidFill>
                <a:latin typeface="Times New Roman" panose="02020603050405020304" pitchFamily="18" charset="0"/>
                <a:cs typeface="Times New Roman" panose="02020603050405020304" pitchFamily="18" charset="0"/>
              </a:rPr>
              <a:t>Đồng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hành</a:t>
            </a:r>
            <a:r>
              <a:rPr lang="en-US" sz="3200" dirty="0">
                <a:solidFill>
                  <a:schemeClr val="tx1"/>
                </a:solidFill>
                <a:latin typeface="Times New Roman" panose="02020603050405020304" pitchFamily="18" charset="0"/>
                <a:cs typeface="Times New Roman" panose="02020603050405020304" pitchFamily="18" charset="0"/>
              </a:rPr>
              <a:t> vi </a:t>
            </a:r>
            <a:r>
              <a:rPr lang="en-US" sz="3200" dirty="0" err="1">
                <a:solidFill>
                  <a:schemeClr val="tx1"/>
                </a:solidFill>
                <a:latin typeface="Times New Roman" panose="02020603050405020304" pitchFamily="18" charset="0"/>
                <a:cs typeface="Times New Roman" panose="02020603050405020304" pitchFamily="18" charset="0"/>
              </a:rPr>
              <a:t>bán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nước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vua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tôi</a:t>
            </a:r>
            <a:r>
              <a:rPr lang="en-US" sz="3200" dirty="0">
                <a:solidFill>
                  <a:schemeClr val="tx1"/>
                </a:solidFill>
                <a:latin typeface="Times New Roman" panose="02020603050405020304" pitchFamily="18" charset="0"/>
                <a:cs typeface="Times New Roman" panose="02020603050405020304" pitchFamily="18" charset="0"/>
              </a:rPr>
              <a:t> Lê </a:t>
            </a:r>
            <a:r>
              <a:rPr lang="en-US" sz="3200" dirty="0" err="1">
                <a:solidFill>
                  <a:schemeClr val="tx1"/>
                </a:solidFill>
                <a:latin typeface="Times New Roman" panose="02020603050405020304" pitchFamily="18" charset="0"/>
                <a:cs typeface="Times New Roman" panose="02020603050405020304" pitchFamily="18" charset="0"/>
              </a:rPr>
              <a:t>Chiêu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Thống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động</a:t>
            </a:r>
            <a:r>
              <a:rPr lang="vi-VN" sz="3200" dirty="0">
                <a:solidFill>
                  <a:schemeClr val="tx1"/>
                </a:solidFill>
                <a:latin typeface="Times New Roman" panose="02020603050405020304" pitchFamily="18" charset="0"/>
                <a:cs typeface="Times New Roman" panose="02020603050405020304" pitchFamily="18" charset="0"/>
              </a:rPr>
              <a:t> xâm lược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quân</a:t>
            </a:r>
            <a:r>
              <a:rPr lang="en-US" sz="3200" dirty="0">
                <a:solidFill>
                  <a:schemeClr val="tx1"/>
                </a:solidFill>
                <a:latin typeface="Times New Roman" panose="02020603050405020304" pitchFamily="18" charset="0"/>
                <a:cs typeface="Times New Roman" panose="02020603050405020304" pitchFamily="18" charset="0"/>
              </a:rPr>
              <a:t> Thanh .</a:t>
            </a:r>
          </a:p>
        </p:txBody>
      </p:sp>
      <p:sp>
        <p:nvSpPr>
          <p:cNvPr id="4" name="Oval 3"/>
          <p:cNvSpPr/>
          <p:nvPr/>
        </p:nvSpPr>
        <p:spPr>
          <a:xfrm>
            <a:off x="1645920" y="997525"/>
            <a:ext cx="2435629" cy="7813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Đề tài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7439890" y="1263534"/>
            <a:ext cx="2435629" cy="7813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Chủ đề:</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85205"/>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96044" y="390698"/>
            <a:ext cx="8121534" cy="1321724"/>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Nhận xét chung về ngôn ngữ trong văn bản?</a:t>
            </a:r>
          </a:p>
        </p:txBody>
      </p:sp>
      <p:sp>
        <p:nvSpPr>
          <p:cNvPr id="3" name="Rectangle 2"/>
          <p:cNvSpPr/>
          <p:nvPr/>
        </p:nvSpPr>
        <p:spPr>
          <a:xfrm>
            <a:off x="332508" y="2011681"/>
            <a:ext cx="11696008" cy="446393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b="1" u="sng">
                <a:latin typeface="Times New Roman" panose="02020603050405020304" pitchFamily="18" charset="0"/>
                <a:cs typeface="Times New Roman" panose="02020603050405020304" pitchFamily="18" charset="0"/>
              </a:rPr>
              <a:t>Lời kể ngắn gọn mạch lạc,</a:t>
            </a:r>
            <a:r>
              <a:rPr lang="en-US" sz="3200">
                <a:latin typeface="Times New Roman" panose="02020603050405020304" pitchFamily="18" charset="0"/>
                <a:cs typeface="Times New Roman" panose="02020603050405020304" pitchFamily="18" charset="0"/>
              </a:rPr>
              <a:t> giúp  người đọc dễ dàng hình dung và theo dõi được mạch diễn biến của sự việc</a:t>
            </a:r>
          </a:p>
          <a:p>
            <a:r>
              <a:rPr lang="en-US" sz="3200">
                <a:latin typeface="Times New Roman" panose="02020603050405020304" pitchFamily="18" charset="0"/>
                <a:cs typeface="Times New Roman" panose="02020603050405020304" pitchFamily="18" charset="0"/>
              </a:rPr>
              <a:t>+ Có sự kết hợp giữa </a:t>
            </a:r>
            <a:r>
              <a:rPr lang="en-US" sz="3200" b="1" u="sng">
                <a:latin typeface="Times New Roman" panose="02020603050405020304" pitchFamily="18" charset="0"/>
                <a:cs typeface="Times New Roman" panose="02020603050405020304" pitchFamily="18" charset="0"/>
              </a:rPr>
              <a:t>tự sự và miêu tả</a:t>
            </a:r>
            <a:r>
              <a:rPr lang="en-US" sz="3200" u="sng">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nhằm thể hiện một cách sống động những sự việc, đồng thời khắc họa chân thực chân dung các nhân vật lịch sử.</a:t>
            </a:r>
          </a:p>
          <a:p>
            <a:r>
              <a:rPr lang="en-US" sz="3200">
                <a:latin typeface="Times New Roman" panose="02020603050405020304" pitchFamily="18" charset="0"/>
                <a:cs typeface="Times New Roman" panose="02020603050405020304" pitchFamily="18" charset="0"/>
              </a:rPr>
              <a:t>+ Việc </a:t>
            </a:r>
            <a:r>
              <a:rPr lang="en-US" sz="3200" b="1" u="sng">
                <a:latin typeface="Times New Roman" panose="02020603050405020304" pitchFamily="18" charset="0"/>
                <a:cs typeface="Times New Roman" panose="02020603050405020304" pitchFamily="18" charset="0"/>
              </a:rPr>
              <a:t>sử dụng các từ cổ, từ Hán Việt  đặc biệt là các từ thuộc lĩnh vực quân sự </a:t>
            </a:r>
            <a:r>
              <a:rPr lang="en-US" sz="3200">
                <a:latin typeface="Times New Roman" panose="02020603050405020304" pitchFamily="18" charset="0"/>
                <a:cs typeface="Times New Roman" panose="02020603050405020304" pitchFamily="18" charset="0"/>
              </a:rPr>
              <a:t>góp phần tái hiện không khí sống động không khí chiến trận của một chiến thắng lịch sử lẫy lừng.</a:t>
            </a:r>
          </a:p>
        </p:txBody>
      </p:sp>
    </p:spTree>
    <p:extLst>
      <p:ext uri="{BB962C8B-B14F-4D97-AF65-F5344CB8AC3E}">
        <p14:creationId xmlns:p14="http://schemas.microsoft.com/office/powerpoint/2010/main" val="4241947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F121-17D4-C9EC-43DB-430A5C6BADB8}"/>
              </a:ext>
            </a:extLst>
          </p:cNvPr>
          <p:cNvSpPr>
            <a:spLocks noGrp="1"/>
          </p:cNvSpPr>
          <p:nvPr>
            <p:ph type="ctrTitle"/>
          </p:nvPr>
        </p:nvSpPr>
        <p:spPr>
          <a:xfrm>
            <a:off x="1524000" y="314960"/>
            <a:ext cx="9144000" cy="1285241"/>
          </a:xfrm>
        </p:spPr>
        <p:txBody>
          <a:bodyPr>
            <a:normAutofit/>
          </a:bodyPr>
          <a:lstStyle/>
          <a:p>
            <a:r>
              <a:rPr lang="vi-VN" dirty="0"/>
              <a:t>III.TỔNG KẾT:</a:t>
            </a:r>
            <a:endParaRPr lang="en-US" dirty="0"/>
          </a:p>
        </p:txBody>
      </p:sp>
      <p:sp>
        <p:nvSpPr>
          <p:cNvPr id="3" name="Subtitle 2">
            <a:extLst>
              <a:ext uri="{FF2B5EF4-FFF2-40B4-BE49-F238E27FC236}">
                <a16:creationId xmlns:a16="http://schemas.microsoft.com/office/drawing/2014/main" id="{9DF8FC74-5FCC-FB6D-E848-3564F18CA6B1}"/>
              </a:ext>
            </a:extLst>
          </p:cNvPr>
          <p:cNvSpPr>
            <a:spLocks noGrp="1"/>
          </p:cNvSpPr>
          <p:nvPr>
            <p:ph type="subTitle" idx="1"/>
          </p:nvPr>
        </p:nvSpPr>
        <p:spPr>
          <a:xfrm>
            <a:off x="1524000" y="1600201"/>
            <a:ext cx="9865360" cy="4942839"/>
          </a:xfrm>
        </p:spPr>
        <p:txBody>
          <a:bodyPr/>
          <a:lstStyle/>
          <a:p>
            <a:pPr algn="l"/>
            <a:r>
              <a:rPr lang="vi-VN" dirty="0"/>
              <a:t>1.NGHỆ THUẬT:</a:t>
            </a:r>
          </a:p>
          <a:p>
            <a:pPr algn="l"/>
            <a:r>
              <a:rPr lang="vi-VN" dirty="0"/>
              <a:t>- Miêu tả, kể chuyện, biểu cảm.</a:t>
            </a:r>
          </a:p>
          <a:p>
            <a:pPr algn="l"/>
            <a:r>
              <a:rPr lang="vi-VN" dirty="0"/>
              <a:t>- Nghệ thuật đối lập xây dựng nhân vật.</a:t>
            </a:r>
          </a:p>
          <a:p>
            <a:pPr algn="l"/>
            <a:r>
              <a:rPr lang="vi-VN" dirty="0"/>
              <a:t>- Lời kể xen kẽ: hùng hồn khi kể về quân Tây Sơn và Vua Quang Trung. Thương xót, xót xa khi kể về Vua Lê Chiêu Thống. Căm ghét quân tướng nhà Thanh.</a:t>
            </a:r>
          </a:p>
          <a:p>
            <a:pPr algn="l"/>
            <a:r>
              <a:rPr lang="vi-VN" dirty="0"/>
              <a:t>2. Nội Dung:</a:t>
            </a:r>
          </a:p>
          <a:p>
            <a:pPr algn="l"/>
            <a:r>
              <a:rPr lang="vi-VN" dirty="0"/>
              <a:t>- Ca ngợi chiến công thần tốc chống giặc </a:t>
            </a:r>
            <a:r>
              <a:rPr lang="vi-VN" dirty="0" err="1"/>
              <a:t>ngọại</a:t>
            </a:r>
            <a:r>
              <a:rPr lang="vi-VN" dirty="0"/>
              <a:t> xâm của quân dân Tây Sơn và người anh hùng áo vải Quang Trung- Nguyễn Huệ. </a:t>
            </a:r>
          </a:p>
          <a:p>
            <a:pPr algn="l"/>
            <a:r>
              <a:rPr lang="vi-VN" dirty="0"/>
              <a:t>- Phên phán, lên án quân xâm lược nhà Thanh và số phận bi đát của Vua tôi Lê Chiêu Thống. </a:t>
            </a:r>
            <a:endParaRPr lang="en-US" dirty="0"/>
          </a:p>
        </p:txBody>
      </p:sp>
    </p:spTree>
    <p:extLst>
      <p:ext uri="{BB962C8B-B14F-4D97-AF65-F5344CB8AC3E}">
        <p14:creationId xmlns:p14="http://schemas.microsoft.com/office/powerpoint/2010/main" val="4569243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75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211185" y="473825"/>
            <a:ext cx="8038408" cy="4605251"/>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7-9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Quang Trung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Thanh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tượng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407144"/>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36124" y="822960"/>
            <a:ext cx="8113221" cy="38487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Gợi ý:</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 Kiểu bài:</a:t>
            </a:r>
            <a:r>
              <a:rPr lang="en-US" sz="3200">
                <a:latin typeface="Times New Roman" panose="02020603050405020304" pitchFamily="18" charset="0"/>
                <a:cs typeface="Times New Roman" panose="02020603050405020304" pitchFamily="18" charset="0"/>
              </a:rPr>
              <a:t> phân tích một chi tiết trong tác phẩm văn học. </a:t>
            </a:r>
          </a:p>
          <a:p>
            <a:r>
              <a:rPr lang="en-US" sz="3200" b="1">
                <a:latin typeface="Times New Roman" panose="02020603050405020304" pitchFamily="18" charset="0"/>
                <a:cs typeface="Times New Roman" panose="02020603050405020304" pitchFamily="18" charset="0"/>
              </a:rPr>
              <a:t>+ Chủ đề đoạn văn:</a:t>
            </a:r>
            <a:r>
              <a:rPr lang="en-US" sz="3200">
                <a:latin typeface="Times New Roman" panose="02020603050405020304" pitchFamily="18" charset="0"/>
                <a:cs typeface="Times New Roman" panose="02020603050405020304" pitchFamily="18" charset="0"/>
              </a:rPr>
              <a:t> chi tiết trong văn bản Quang Trung đại phá quân Thanh để lại cho em ấn tượng sâu sắc nhất.</a:t>
            </a:r>
          </a:p>
          <a:p>
            <a:r>
              <a:rPr lang="en-US" sz="3200" b="1">
                <a:latin typeface="Times New Roman" panose="02020603050405020304" pitchFamily="18" charset="0"/>
                <a:cs typeface="Times New Roman" panose="02020603050405020304" pitchFamily="18" charset="0"/>
              </a:rPr>
              <a:t>+ Dung lượng: </a:t>
            </a:r>
            <a:r>
              <a:rPr lang="en-US" sz="3200">
                <a:latin typeface="Times New Roman" panose="02020603050405020304" pitchFamily="18" charset="0"/>
                <a:cs typeface="Times New Roman" panose="02020603050405020304" pitchFamily="18" charset="0"/>
              </a:rPr>
              <a:t>7-9 câu</a:t>
            </a:r>
          </a:p>
        </p:txBody>
      </p:sp>
    </p:spTree>
    <p:extLst>
      <p:ext uri="{BB962C8B-B14F-4D97-AF65-F5344CB8AC3E}">
        <p14:creationId xmlns:p14="http://schemas.microsoft.com/office/powerpoint/2010/main" val="605770993"/>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4073" y="541714"/>
            <a:ext cx="11629505" cy="50707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err="1">
                <a:latin typeface="Times New Roman" panose="02020603050405020304" pitchFamily="18" charset="0"/>
                <a:cs typeface="Times New Roman" panose="02020603050405020304" pitchFamily="18" charset="0"/>
              </a:rPr>
              <a:t>Lựa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chọn</a:t>
            </a:r>
            <a:r>
              <a:rPr lang="en-US" sz="3200" b="1" dirty="0">
                <a:latin typeface="Times New Roman" panose="02020603050405020304" pitchFamily="18" charset="0"/>
                <a:cs typeface="Times New Roman" panose="02020603050405020304" pitchFamily="18" charset="0"/>
              </a:rPr>
              <a:t> chi </a:t>
            </a:r>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chi </a:t>
            </a:r>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vua</a:t>
            </a:r>
            <a:r>
              <a:rPr lang="en-US" sz="3200" dirty="0">
                <a:latin typeface="Times New Roman" panose="02020603050405020304" pitchFamily="18" charset="0"/>
                <a:cs typeface="Times New Roman" panose="02020603050405020304" pitchFamily="18" charset="0"/>
              </a:rPr>
              <a:t> Quang Trung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An.</a:t>
            </a:r>
          </a:p>
          <a:p>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Quang Trung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Ngô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Điệp</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Quang Trung </a:t>
            </a:r>
            <a:r>
              <a:rPr lang="en-US" sz="3200" dirty="0" err="1">
                <a:latin typeface="Times New Roman" panose="02020603050405020304" pitchFamily="18" charset="0"/>
                <a:cs typeface="Times New Roman" panose="02020603050405020304" pitchFamily="18" charset="0"/>
              </a:rPr>
              <a:t>cưỡi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voi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Lê </a:t>
            </a:r>
            <a:r>
              <a:rPr lang="en-US" sz="3200" dirty="0" err="1">
                <a:latin typeface="Times New Roman" panose="02020603050405020304" pitchFamily="18" charset="0"/>
                <a:cs typeface="Times New Roman" panose="02020603050405020304" pitchFamily="18" charset="0"/>
              </a:rPr>
              <a:t>Chiêu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Thăng</a:t>
            </a:r>
            <a:r>
              <a:rPr lang="en-US" sz="3200" dirty="0">
                <a:latin typeface="Times New Roman" panose="02020603050405020304" pitchFamily="18" charset="0"/>
                <a:cs typeface="Times New Roman" panose="02020603050405020304" pitchFamily="18" charset="0"/>
              </a:rPr>
              <a:t> Long. </a:t>
            </a:r>
          </a:p>
          <a:p>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lính</a:t>
            </a:r>
            <a:r>
              <a:rPr lang="en-US" sz="3200" dirty="0">
                <a:latin typeface="Times New Roman" panose="02020603050405020304" pitchFamily="18" charset="0"/>
                <a:cs typeface="Times New Roman" panose="02020603050405020304" pitchFamily="18" charset="0"/>
              </a:rPr>
              <a:t> Thanh  tan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512264"/>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4525" y="631767"/>
            <a:ext cx="9443258" cy="3017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Gợi ý:</a:t>
            </a:r>
            <a:r>
              <a:rPr lang="en-US" sz="3200">
                <a:latin typeface="Times New Roman" panose="02020603050405020304" pitchFamily="18" charset="0"/>
                <a:cs typeface="Times New Roman" panose="02020603050405020304" pitchFamily="18" charset="0"/>
              </a:rPr>
              <a:t> đoạn văn có thể gồm các ý như sau:</a:t>
            </a:r>
          </a:p>
          <a:p>
            <a:r>
              <a:rPr lang="en-US" sz="3200">
                <a:latin typeface="Times New Roman" panose="02020603050405020304" pitchFamily="18" charset="0"/>
                <a:cs typeface="Times New Roman" panose="02020603050405020304" pitchFamily="18" charset="0"/>
              </a:rPr>
              <a:t>+ Hoàn cảnh xảy ra chi tiết đó</a:t>
            </a:r>
          </a:p>
          <a:p>
            <a:r>
              <a:rPr lang="en-US" sz="3200">
                <a:latin typeface="Times New Roman" panose="02020603050405020304" pitchFamily="18" charset="0"/>
                <a:cs typeface="Times New Roman" panose="02020603050405020304" pitchFamily="18" charset="0"/>
              </a:rPr>
              <a:t>+ Hành động, lời nói của nhân vật trong chi tiết</a:t>
            </a:r>
          </a:p>
          <a:p>
            <a:r>
              <a:rPr lang="en-US" sz="3200">
                <a:latin typeface="Times New Roman" panose="02020603050405020304" pitchFamily="18" charset="0"/>
                <a:cs typeface="Times New Roman" panose="02020603050405020304" pitchFamily="18" charset="0"/>
              </a:rPr>
              <a:t>+ Ý nghĩa của chi tiết đó trong việc khắc họa chân dung nhân vật hoặc thể hiện chủ đề của tác phẩm.</a:t>
            </a:r>
          </a:p>
        </p:txBody>
      </p:sp>
    </p:spTree>
    <p:extLst>
      <p:ext uri="{BB962C8B-B14F-4D97-AF65-F5344CB8AC3E}">
        <p14:creationId xmlns:p14="http://schemas.microsoft.com/office/powerpoint/2010/main" val="1037057574"/>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961DB-64F3-9B18-EB78-DA3E5BE62E7C}"/>
              </a:ext>
            </a:extLst>
          </p:cNvPr>
          <p:cNvSpPr txBox="1"/>
          <p:nvPr/>
        </p:nvSpPr>
        <p:spPr>
          <a:xfrm>
            <a:off x="1280160" y="701040"/>
            <a:ext cx="10119360" cy="5509200"/>
          </a:xfrm>
          <a:prstGeom prst="rect">
            <a:avLst/>
          </a:prstGeom>
          <a:noFill/>
        </p:spPr>
        <p:txBody>
          <a:bodyPr wrap="square">
            <a:spAutoFit/>
          </a:bodyPr>
          <a:lstStyle/>
          <a:p>
            <a:r>
              <a:rPr lang="vi-VN" sz="3200" b="0" i="0" dirty="0">
                <a:solidFill>
                  <a:srgbClr val="333333"/>
                </a:solidFill>
                <a:effectLst/>
                <a:latin typeface="Times  New Roman"/>
              </a:rPr>
              <a:t>Trong lịch sử dân tộc có rất nhiều người anh hùng đã đi vào thơ ca nhạc họa. Đặc biệt hơn đó là người anh hùng áo vải Quang Trung - Nguyễn Huệ đã được khắc họa rất chân thực trong tác phẩm Hoàng Lê nhất thống chí của Ngô gia văn phái. Ông là người có công trong trận chiến đại phá quân Thanh. Qua trận chiến ông thể hiện được sự dũng mãnh, tài trí, tầm nhìn xa trông rộng. Để giành được chiến công vang </a:t>
            </a:r>
            <a:r>
              <a:rPr lang="vi-VN" sz="3200" dirty="0">
                <a:solidFill>
                  <a:srgbClr val="333333"/>
                </a:solidFill>
                <a:latin typeface="Times  New Roman"/>
              </a:rPr>
              <a:t>d</a:t>
            </a:r>
            <a:r>
              <a:rPr lang="vi-VN" sz="3200" b="0" i="0" dirty="0">
                <a:solidFill>
                  <a:srgbClr val="333333"/>
                </a:solidFill>
                <a:effectLst/>
                <a:latin typeface="Times  New Roman"/>
              </a:rPr>
              <a:t>ội thì ông phải là người hành động mạnh mẽ và quyết đoán. </a:t>
            </a:r>
            <a:r>
              <a:rPr lang="vi-VN" sz="3200" dirty="0">
                <a:solidFill>
                  <a:srgbClr val="333333"/>
                </a:solidFill>
                <a:latin typeface="Times  New Roman"/>
              </a:rPr>
              <a:t>K</a:t>
            </a:r>
            <a:r>
              <a:rPr lang="vi-VN" sz="3200" b="0" i="0" dirty="0">
                <a:solidFill>
                  <a:srgbClr val="333333"/>
                </a:solidFill>
                <a:effectLst/>
                <a:latin typeface="Times  New Roman"/>
              </a:rPr>
              <a:t>hi nghe tin giặc đã chiếm thành Thăng Long, mất cả một vùng đất đai rộng lớn mà ông không hề nao núng, “ định thân chinh cầm quân đi ngay”.</a:t>
            </a:r>
            <a:r>
              <a:rPr lang="vi-VN" b="0" i="0" dirty="0">
                <a:solidFill>
                  <a:srgbClr val="333333"/>
                </a:solidFill>
                <a:effectLst/>
                <a:latin typeface="Roboto" panose="02000000000000000000" pitchFamily="2" charset="0"/>
              </a:rPr>
              <a:t>.</a:t>
            </a:r>
            <a:endParaRPr lang="en-US" dirty="0"/>
          </a:p>
        </p:txBody>
      </p:sp>
    </p:spTree>
    <p:extLst>
      <p:ext uri="{BB962C8B-B14F-4D97-AF65-F5344CB8AC3E}">
        <p14:creationId xmlns:p14="http://schemas.microsoft.com/office/powerpoint/2010/main" val="1318340951"/>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F08556-9D31-F94C-DD44-0A199E232797}"/>
              </a:ext>
            </a:extLst>
          </p:cNvPr>
          <p:cNvSpPr txBox="1"/>
          <p:nvPr/>
        </p:nvSpPr>
        <p:spPr>
          <a:xfrm>
            <a:off x="1635760" y="629920"/>
            <a:ext cx="9154160" cy="4524315"/>
          </a:xfrm>
          <a:prstGeom prst="rect">
            <a:avLst/>
          </a:prstGeom>
          <a:noFill/>
        </p:spPr>
        <p:txBody>
          <a:bodyPr wrap="square">
            <a:spAutoFit/>
          </a:bodyPr>
          <a:lstStyle/>
          <a:p>
            <a:r>
              <a:rPr lang="vi-VN" sz="3600" b="0" i="0" dirty="0">
                <a:solidFill>
                  <a:srgbClr val="333333"/>
                </a:solidFill>
                <a:effectLst/>
                <a:latin typeface="Times  New Roman"/>
              </a:rPr>
              <a:t>Rồi trong vòng chỉ một tháng, Nguyễn Huệ đã làm bao nhiêu việc lớn: “ tế cáo trời đất”, “lên ngôi hoàng đế”, “ đốc suất đại binh’’ ra Bắc gặp gỡ “người cống sĩ ở huyện La Sơn”, tuyển mộ quân lính và mở các cuộc duyệt binh lớn ở Nghệ An, phủ dụ tướng sĩ, định kế hoạch hành quân, đánh giặc và kế hoạch đối phó với nhà Thanh sau chiến thắng.</a:t>
            </a:r>
            <a:endParaRPr lang="en-US" sz="3600" dirty="0"/>
          </a:p>
        </p:txBody>
      </p:sp>
    </p:spTree>
    <p:extLst>
      <p:ext uri="{BB962C8B-B14F-4D97-AF65-F5344CB8AC3E}">
        <p14:creationId xmlns:p14="http://schemas.microsoft.com/office/powerpoint/2010/main" val="13513678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9763" y="2135735"/>
            <a:ext cx="10515600" cy="132556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normAutofit fontScale="90000"/>
          </a:bodyPr>
          <a:lstStyle/>
          <a:p>
            <a:br>
              <a:rPr lang="en-US"/>
            </a:br>
            <a:r>
              <a:rPr lang="en-US">
                <a:latin typeface="Times New Roman" panose="02020603050405020304" pitchFamily="18" charset="0"/>
                <a:cs typeface="Times New Roman" panose="02020603050405020304" pitchFamily="18" charset="0"/>
              </a:rPr>
              <a:t>Đây là một trong 14 vị anh hùng dân tộc tiêu biểu của Việt Nam?</a:t>
            </a: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p:txBody>
      </p:sp>
      <p:sp>
        <p:nvSpPr>
          <p:cNvPr id="6" name="Action Button: Home 5">
            <a:hlinkClick r:id="rId2" action="ppaction://hlinksldjump" highlightClick="1"/>
          </p:cNvPr>
          <p:cNvSpPr/>
          <p:nvPr/>
        </p:nvSpPr>
        <p:spPr>
          <a:xfrm>
            <a:off x="9518073" y="4862945"/>
            <a:ext cx="1064029" cy="98921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7056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F1A879-8608-76A3-60FF-22D397BAD60A}"/>
              </a:ext>
            </a:extLst>
          </p:cNvPr>
          <p:cNvSpPr txBox="1"/>
          <p:nvPr/>
        </p:nvSpPr>
        <p:spPr>
          <a:xfrm>
            <a:off x="944880" y="314960"/>
            <a:ext cx="11003280" cy="6001643"/>
          </a:xfrm>
          <a:prstGeom prst="rect">
            <a:avLst/>
          </a:prstGeom>
          <a:noFill/>
        </p:spPr>
        <p:txBody>
          <a:bodyPr wrap="square">
            <a:spAutoFit/>
          </a:bodyPr>
          <a:lstStyle/>
          <a:p>
            <a:r>
              <a:rPr lang="vi-VN" sz="3200" b="0" i="0" dirty="0">
                <a:solidFill>
                  <a:srgbClr val="333333"/>
                </a:solidFill>
                <a:effectLst/>
                <a:latin typeface="Roboto" panose="02000000000000000000" pitchFamily="2" charset="0"/>
              </a:rPr>
              <a:t>Và không chỉ vậy hình ảnh Nguyễn Huệ trong chiến trận cũng để lại cho chúng ta ấn tượng về một vị hoàng đế thân chinh cầm quân đánh giặc không phải chỉ trên danh nghĩa. Ông đã hoạch định phương lược tiến đánh, tổ chức quân sĩ, tự mình thống lĩnh mũi tên tiến công, cưỡi voi đi đốc thúc, xông pha trước hòn tên mũi đạn, bày mưu tính kế… Dưới sự lãnh đạo tài tình của vị chỉ huy này đã đánh những trận thật đẹp, thắng áp đảo kẻ thù ( bắt sống hết quân do thám của địch ở Phú Xuyên, giữ được bí mật để tạo thế bất ngờ, vây kín làng Hà Hồi…).Vậy nên cho đến ngày nay người ta vẫn còn ca ngợi và thán phục mưu trí, tài dùng binh của ông, là một tấm gương sáng để mọi người noi theo và học tập.</a:t>
            </a:r>
            <a:endParaRPr lang="en-US" sz="3200" dirty="0"/>
          </a:p>
        </p:txBody>
      </p:sp>
    </p:spTree>
    <p:extLst>
      <p:ext uri="{BB962C8B-B14F-4D97-AF65-F5344CB8AC3E}">
        <p14:creationId xmlns:p14="http://schemas.microsoft.com/office/powerpoint/2010/main" val="2718001993"/>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VẬN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23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loud Callout 3"/>
          <p:cNvSpPr/>
          <p:nvPr/>
        </p:nvSpPr>
        <p:spPr>
          <a:xfrm>
            <a:off x="2527069" y="856211"/>
            <a:ext cx="6384175" cy="3042458"/>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Tại sao hoàng đế Quang Trung được coi là một thiên tài quân sự? </a:t>
            </a:r>
          </a:p>
        </p:txBody>
      </p:sp>
    </p:spTree>
    <p:extLst>
      <p:ext uri="{BB962C8B-B14F-4D97-AF65-F5344CB8AC3E}">
        <p14:creationId xmlns:p14="http://schemas.microsoft.com/office/powerpoint/2010/main" val="975118611"/>
      </p:ext>
    </p:extLst>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90451" y="1562793"/>
            <a:ext cx="11513127" cy="43059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nl-NL" sz="3200" dirty="0">
                <a:latin typeface="Times New Roman" panose="02020603050405020304" pitchFamily="18" charset="0"/>
                <a:cs typeface="Times New Roman" panose="02020603050405020304" pitchFamily="18" charset="0"/>
              </a:rPr>
              <a:t>+ Kết hợp tài tình quân sự với chính trị </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Đánh vào mục tiêu chiến lược trọng yếu nhất </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a:t>
            </a:r>
            <a:r>
              <a:rPr lang="nl-NL" sz="3200" dirty="0">
                <a:latin typeface="Times New Roman" panose="02020603050405020304" pitchFamily="18" charset="0"/>
                <a:cs typeface="Times New Roman" panose="02020603050405020304" pitchFamily="18" charset="0"/>
              </a:rPr>
              <a:t>rong các hoạt động quân sự phải luôn hành động bất ngờ. </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B</a:t>
            </a:r>
            <a:r>
              <a:rPr lang="nl-NL" sz="3200" dirty="0">
                <a:latin typeface="Times New Roman" panose="02020603050405020304" pitchFamily="18" charset="0"/>
                <a:cs typeface="Times New Roman" panose="02020603050405020304" pitchFamily="18" charset="0"/>
              </a:rPr>
              <a:t>iết chọn thời gian và không gian thuận nhất lợi nhất để đánh địch. </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Làm cho địch chủ quan, </a:t>
            </a:r>
            <a:r>
              <a:rPr lang="vi-VN" sz="3200" dirty="0">
                <a:latin typeface="Times New Roman" panose="02020603050405020304" pitchFamily="18" charset="0"/>
                <a:cs typeface="Times New Roman" panose="02020603050405020304" pitchFamily="18" charset="0"/>
              </a:rPr>
              <a:t>ki</a:t>
            </a:r>
            <a:r>
              <a:rPr lang="nl-NL" sz="3200" dirty="0">
                <a:latin typeface="Times New Roman" panose="02020603050405020304" pitchFamily="18" charset="0"/>
                <a:cs typeface="Times New Roman" panose="02020603050405020304" pitchFamily="18" charset="0"/>
              </a:rPr>
              <a:t>êu ngạo và tuyệt đối giữ bí mật kế hoạch tấn công.</a:t>
            </a:r>
            <a:endParaRPr lang="en-US" sz="32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3200399" y="440575"/>
            <a:ext cx="6733309" cy="6068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3200">
                <a:solidFill>
                  <a:schemeClr val="tx1"/>
                </a:solidFill>
                <a:latin typeface="Times New Roman" panose="02020603050405020304" pitchFamily="18" charset="0"/>
                <a:cs typeface="Times New Roman" panose="02020603050405020304" pitchFamily="18" charset="0"/>
              </a:rPr>
              <a:t>Thiên tài quân sự Quang Trung:</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142588"/>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48640" y="1271847"/>
            <a:ext cx="11513127" cy="522039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nl-NL"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Không coi thường địch. </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Biết đem tư tưởng yêu nước và tinh thần bất khuất giáo dục chắc binh sĩ. </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Có phương pháp phân tán và tập trung quân đội nhanh chóng, hiệu quả.</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Tập hợp được nhiều tướng lĩnh có tài, quan tâm đến đời sống của binh sĩ.</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Luôn chú ý đến công tác tình </a:t>
            </a:r>
            <a:r>
              <a:rPr lang="vi-VN" sz="3200" dirty="0">
                <a:latin typeface="Times New Roman" panose="02020603050405020304" pitchFamily="18" charset="0"/>
                <a:cs typeface="Times New Roman" panose="02020603050405020304" pitchFamily="18" charset="0"/>
              </a:rPr>
              <a:t>báo.</a:t>
            </a:r>
            <a:endParaRPr lang="nl-NL"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a:t>
            </a:r>
            <a:r>
              <a:rPr lang="nl-NL" sz="3200" b="1" i="1" dirty="0">
                <a:latin typeface="Times New Roman" panose="02020603050405020304" pitchFamily="18" charset="0"/>
                <a:cs typeface="Times New Roman" panose="02020603050405020304" pitchFamily="18" charset="0"/>
              </a:rPr>
              <a:t>Theo Đặng Việt Thủy, Mười điểm nổi bật về thiên tài quân sự của hoàng đế Quang Trung</a:t>
            </a:r>
            <a:r>
              <a:rPr lang="nl-NL" sz="3200" dirty="0">
                <a:latin typeface="Times New Roman" panose="02020603050405020304" pitchFamily="18" charset="0"/>
                <a:cs typeface="Times New Roman" panose="02020603050405020304" pitchFamily="18" charset="0"/>
              </a:rPr>
              <a:t>, báo giáo dục net.vn)</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3200399" y="440575"/>
            <a:ext cx="6733309" cy="6068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3200">
                <a:solidFill>
                  <a:schemeClr val="tx1"/>
                </a:solidFill>
                <a:latin typeface="Times New Roman" panose="02020603050405020304" pitchFamily="18" charset="0"/>
                <a:cs typeface="Times New Roman" panose="02020603050405020304" pitchFamily="18" charset="0"/>
              </a:rPr>
              <a:t>Thiên tài quân sự Quang Trung:</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985832"/>
      </p:ext>
    </p:extLst>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Đọc</a:t>
            </a:r>
            <a:r>
              <a:rPr lang="en-US" sz="2400" b="1" dirty="0">
                <a:solidFill>
                  <a:schemeClr val="tx1"/>
                </a:solidFill>
                <a:latin typeface="Times New Roman" panose="02020603050405020304" pitchFamily="18" charset="0"/>
                <a:cs typeface="Times New Roman" panose="02020603050405020304" pitchFamily="18" charset="0"/>
              </a:rPr>
              <a:t> – </a:t>
            </a:r>
            <a:r>
              <a:rPr lang="en-US" sz="2400" b="1" dirty="0" err="1">
                <a:solidFill>
                  <a:schemeClr val="tx1"/>
                </a:solidFill>
                <a:latin typeface="Times New Roman" panose="02020603050405020304" pitchFamily="18" charset="0"/>
                <a:cs typeface="Times New Roman" panose="02020603050405020304" pitchFamily="18" charset="0"/>
              </a:rPr>
              <a:t>hiểu</a:t>
            </a:r>
            <a:r>
              <a:rPr lang="en-US" sz="2400" b="1" dirty="0">
                <a:solidFill>
                  <a:schemeClr val="tx1"/>
                </a:solidFill>
                <a:latin typeface="Times New Roman" panose="02020603050405020304" pitchFamily="18" charset="0"/>
                <a:cs typeface="Times New Roman" panose="02020603050405020304" pitchFamily="18" charset="0"/>
              </a:rPr>
              <a:t> v</a:t>
            </a:r>
            <a:r>
              <a:rPr lang="vi-VN" sz="2400" b="1" dirty="0">
                <a:solidFill>
                  <a:schemeClr val="tx1"/>
                </a:solidFill>
                <a:latin typeface="Times New Roman" panose="02020603050405020304" pitchFamily="18" charset="0"/>
                <a:cs typeface="Times New Roman" panose="02020603050405020304" pitchFamily="18" charset="0"/>
              </a:rPr>
              <a:t>ăn bản (</a:t>
            </a:r>
            <a:r>
              <a:rPr lang="en-US" sz="2400" b="1" dirty="0">
                <a:solidFill>
                  <a:schemeClr val="tx1"/>
                </a:solidFill>
                <a:latin typeface="Times New Roman" panose="02020603050405020304" pitchFamily="18" charset="0"/>
                <a:cs typeface="Times New Roman" panose="02020603050405020304" pitchFamily="18" charset="0"/>
              </a:rPr>
              <a:t>2</a:t>
            </a:r>
            <a:r>
              <a:rPr lang="vi-VN" sz="2400" b="1" dirty="0">
                <a:solidFill>
                  <a:schemeClr val="tx1"/>
                </a:solidFill>
                <a:latin typeface="Times New Roman" panose="02020603050405020304" pitchFamily="18" charset="0"/>
                <a:cs typeface="Times New Roman" panose="02020603050405020304" pitchFamily="18" charset="0"/>
              </a:rPr>
              <a:t>)</a:t>
            </a:r>
            <a:br>
              <a:rPr lang="en-US" sz="2400" b="1" dirty="0">
                <a:solidFill>
                  <a:schemeClr val="tx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rPr>
              <a:t> QUANG TRUNG ĐẠI PHÁ QUÂN THANH( TRÍCH HOÀNG LÊ NHẤT THỐNG CHÍ, NGÔ GIA VĂN PHÁI)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4196" y="1554479"/>
            <a:ext cx="11695084" cy="3046988"/>
          </a:xfrm>
          <a:prstGeom prst="rect">
            <a:avLst/>
          </a:prstGeom>
          <a:noFill/>
        </p:spPr>
        <p:txBody>
          <a:bodyPr wrap="square" rtlCol="0">
            <a:spAutoFit/>
          </a:bodyPr>
          <a:lstStyle/>
          <a:p>
            <a:pPr marL="571500" indent="-571500">
              <a:buAutoNum type="romanUcPeriod"/>
            </a:pPr>
            <a:r>
              <a:rPr lang="en-US" sz="3200" b="1" dirty="0">
                <a:latin typeface="Times New Roman" panose="02020603050405020304" pitchFamily="18" charset="0"/>
                <a:cs typeface="Times New Roman" panose="02020603050405020304" pitchFamily="18" charset="0"/>
              </a:rPr>
              <a:t>ĐỌC – TÌM HIỂU CHUNG</a:t>
            </a:r>
            <a:endParaRPr lang="vi-VN" sz="3200" b="1"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1.Tác giả: SGK – trang 23.</a:t>
            </a:r>
          </a:p>
          <a:p>
            <a:r>
              <a:rPr lang="vi-VN" sz="3200" b="1" dirty="0">
                <a:latin typeface="Times New Roman" panose="02020603050405020304" pitchFamily="18" charset="0"/>
                <a:cs typeface="Times New Roman" panose="02020603050405020304" pitchFamily="18" charset="0"/>
              </a:rPr>
              <a:t>2.Tác phẩm: SGK – trang 23.</a:t>
            </a:r>
          </a:p>
          <a:p>
            <a:endParaRPr lang="vi-VN" sz="3200" b="1" dirty="0">
              <a:latin typeface="Times New Roman" panose="02020603050405020304" pitchFamily="18" charset="0"/>
              <a:cs typeface="Times New Roman" panose="02020603050405020304" pitchFamily="18" charset="0"/>
            </a:endParaRPr>
          </a:p>
          <a:p>
            <a:endParaRPr lang="vi-VN" sz="3200" b="1" dirty="0">
              <a:latin typeface="Times New Roman" panose="02020603050405020304" pitchFamily="18" charset="0"/>
              <a:cs typeface="Times New Roman" panose="02020603050405020304" pitchFamily="18" charset="0"/>
            </a:endParaRPr>
          </a:p>
          <a:p>
            <a:pPr marL="571500" indent="-571500">
              <a:buAutoNum type="romanUcPeriod"/>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3178</TotalTime>
  <Words>6878</Words>
  <Application>Microsoft Office PowerPoint</Application>
  <PresentationFormat>Widescreen</PresentationFormat>
  <Paragraphs>425</Paragraphs>
  <Slides>85</Slides>
  <Notes>16</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85</vt:i4>
      </vt:variant>
    </vt:vector>
  </HeadingPairs>
  <TitlesOfParts>
    <vt:vector size="103" baseType="lpstr">
      <vt:lpstr>等线</vt:lpstr>
      <vt:lpstr>等线 Light</vt:lpstr>
      <vt:lpstr>#9Slide03 Arima Madurai Black</vt:lpstr>
      <vt:lpstr>Algerian</vt:lpstr>
      <vt:lpstr>Arial</vt:lpstr>
      <vt:lpstr>Bebas Neue</vt:lpstr>
      <vt:lpstr>Calibri</vt:lpstr>
      <vt:lpstr>Calibri Light</vt:lpstr>
      <vt:lpstr>Plantagenet Cherokee</vt:lpstr>
      <vt:lpstr>Roboto</vt:lpstr>
      <vt:lpstr>Times  New Roman</vt:lpstr>
      <vt:lpstr>Times New Roman</vt:lpstr>
      <vt:lpstr>Wingdings</vt:lpstr>
      <vt:lpstr>博洋柳体</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Là người chấm dứt tình trạng chia cắt giữa Đàng trong và Đàng ngoài kéo dài hơn hai thế kỉ.?</vt:lpstr>
      <vt:lpstr>Lãnh đạo thắng lợi hai cuộc kháng chiến chống quân Xiêm và quân Thanh?</vt:lpstr>
      <vt:lpstr>Người  anh hùng áo vải sáng lập ra vương triều Tây Sơn?</vt:lpstr>
      <vt:lpstr> Đây là một trong 14 vị anh hùng dân tộc tiêu biểu của Việt Nam?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III.TỔNG KẾT: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Hoàng Hường</cp:lastModifiedBy>
  <cp:revision>303</cp:revision>
  <dcterms:created xsi:type="dcterms:W3CDTF">2022-06-02T15:23:58Z</dcterms:created>
  <dcterms:modified xsi:type="dcterms:W3CDTF">2024-09-13T01:16:26Z</dcterms:modified>
</cp:coreProperties>
</file>