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6.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 id="2147483674" r:id="rId4"/>
  </p:sldMasterIdLst>
  <p:notesMasterIdLst>
    <p:notesMasterId r:id="rId8"/>
  </p:notesMasterIdLst>
  <p:sldIdLst>
    <p:sldId id="463" r:id="rId5"/>
    <p:sldId id="1219" r:id="rId6"/>
    <p:sldId id="1220" r:id="rId7"/>
    <p:sldId id="1202" r:id="rId9"/>
    <p:sldId id="1203" r:id="rId10"/>
    <p:sldId id="1221" r:id="rId11"/>
    <p:sldId id="1204" r:id="rId12"/>
    <p:sldId id="1222" r:id="rId13"/>
    <p:sldId id="1223" r:id="rId14"/>
    <p:sldId id="1205" r:id="rId15"/>
    <p:sldId id="273" r:id="rId16"/>
    <p:sldId id="276" r:id="rId17"/>
    <p:sldId id="1207" r:id="rId18"/>
    <p:sldId id="1224" r:id="rId19"/>
    <p:sldId id="1225" r:id="rId20"/>
    <p:sldId id="1206" r:id="rId21"/>
    <p:sldId id="1211" r:id="rId22"/>
    <p:sldId id="1209" r:id="rId23"/>
    <p:sldId id="388" r:id="rId24"/>
    <p:sldId id="1210" r:id="rId25"/>
    <p:sldId id="1226" r:id="rId26"/>
    <p:sldId id="308" r:id="rId27"/>
    <p:sldId id="299" r:id="rId28"/>
    <p:sldId id="1227" r:id="rId29"/>
    <p:sldId id="1228" r:id="rId30"/>
    <p:sldId id="274" r:id="rId31"/>
    <p:sldId id="653" r:id="rId32"/>
    <p:sldId id="654" r:id="rId33"/>
    <p:sldId id="655" r:id="rId34"/>
    <p:sldId id="656" r:id="rId35"/>
    <p:sldId id="121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1" autoAdjust="0"/>
    <p:restoredTop sz="94660"/>
  </p:normalViewPr>
  <p:slideViewPr>
    <p:cSldViewPr snapToGrid="0">
      <p:cViewPr varScale="1">
        <p:scale>
          <a:sx n="82" d="100"/>
          <a:sy n="82" d="100"/>
        </p:scale>
        <p:origin x="11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1ADAC-8CF4-451F-BC3F-B17EAB14B24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016AD-8235-43E7-80E7-4A81265A662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40C28"/>
                </a:solidFill>
                <a:effectLst/>
                <a:latin typeface="Google Sans"/>
              </a:rPr>
              <a:t>Nguyễn Phúc Khoát</a:t>
            </a:r>
            <a:r>
              <a:rPr lang="vi-VN" b="0" i="0" dirty="0">
                <a:solidFill>
                  <a:srgbClr val="202124"/>
                </a:solidFill>
                <a:effectLst/>
                <a:latin typeface="Google Sans"/>
              </a:rPr>
              <a:t>  là vị chúa Nguyễn thứ 8 của chính quyền Đàng Trong trong lịch sử Việt Nam, ở ngôi từ năm 1738 đến năm 1765.</a:t>
            </a:r>
            <a:r>
              <a:rPr lang="vi-VN" b="0" i="0" dirty="0">
                <a:solidFill>
                  <a:srgbClr val="040C28"/>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fld id="{409016AD-8235-43E7-80E7-4A81265A662D}"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40C28"/>
                </a:solidFill>
                <a:effectLst/>
                <a:latin typeface="Google Sans"/>
              </a:rPr>
              <a:t>Nguyễn Phúc Khoát</a:t>
            </a:r>
            <a:r>
              <a:rPr lang="vi-VN" b="0" i="0" dirty="0">
                <a:solidFill>
                  <a:srgbClr val="202124"/>
                </a:solidFill>
                <a:effectLst/>
                <a:latin typeface="Google Sans"/>
              </a:rPr>
              <a:t>  là vị chúa Nguyễn thứ 8 của chính quyền Đàng Trong trong lịch sử Việt Nam, ở ngôi từ năm 1738 đến năm 1765.</a:t>
            </a:r>
            <a:r>
              <a:rPr lang="vi-VN" b="0" i="0" dirty="0">
                <a:solidFill>
                  <a:srgbClr val="040C28"/>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fld id="{409016AD-8235-43E7-80E7-4A81265A662D}"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40C28"/>
                </a:solidFill>
                <a:effectLst/>
                <a:latin typeface="Google Sans"/>
              </a:rPr>
              <a:t>Nguyễn Phúc Khoát</a:t>
            </a:r>
            <a:r>
              <a:rPr lang="vi-VN" b="0" i="0" dirty="0">
                <a:solidFill>
                  <a:srgbClr val="202124"/>
                </a:solidFill>
                <a:effectLst/>
                <a:latin typeface="Google Sans"/>
              </a:rPr>
              <a:t>  là vị chúa Nguyễn thứ 8 của chính quyền Đàng Trong trong lịch sử Việt Nam, ở ngôi từ năm 1738 đến năm 1765.</a:t>
            </a:r>
            <a:r>
              <a:rPr lang="vi-VN" b="0" i="0" dirty="0">
                <a:solidFill>
                  <a:srgbClr val="040C28"/>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fld id="{409016AD-8235-43E7-80E7-4A81265A662D}"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7"/>
        <p:cNvGrpSpPr/>
        <p:nvPr/>
      </p:nvGrpSpPr>
      <p:grpSpPr>
        <a:xfrm>
          <a:off x="0" y="0"/>
          <a:ext cx="0" cy="0"/>
          <a:chOff x="0" y="0"/>
          <a:chExt cx="0" cy="0"/>
        </a:xfrm>
      </p:grpSpPr>
      <p:sp>
        <p:nvSpPr>
          <p:cNvPr id="408" name="Google Shape;40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9" name="Google Shape;40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7"/>
        <p:cNvGrpSpPr/>
        <p:nvPr/>
      </p:nvGrpSpPr>
      <p:grpSpPr>
        <a:xfrm>
          <a:off x="0" y="0"/>
          <a:ext cx="0" cy="0"/>
          <a:chOff x="0" y="0"/>
          <a:chExt cx="0" cy="0"/>
        </a:xfrm>
      </p:grpSpPr>
      <p:sp>
        <p:nvSpPr>
          <p:cNvPr id="468" name="Google Shape;46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69" name="Google Shape;4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40C28"/>
                </a:solidFill>
                <a:effectLst/>
                <a:latin typeface="Google Sans"/>
              </a:rPr>
              <a:t>Nguyễn Phúc Khoát</a:t>
            </a:r>
            <a:r>
              <a:rPr lang="vi-VN" b="0" i="0" dirty="0">
                <a:solidFill>
                  <a:srgbClr val="202124"/>
                </a:solidFill>
                <a:effectLst/>
                <a:latin typeface="Google Sans"/>
              </a:rPr>
              <a:t>  là vị chúa Nguyễn thứ 8 của chính quyền Đàng Trong trong lịch sử Việt Nam, ở ngôi từ năm 1738 đến năm 1765.</a:t>
            </a:r>
            <a:r>
              <a:rPr lang="vi-VN" b="0" i="0" dirty="0">
                <a:solidFill>
                  <a:srgbClr val="040C28"/>
                </a:solidFill>
                <a:effectLst/>
                <a:latin typeface="Google Sans"/>
              </a:rPr>
              <a:t> </a:t>
            </a:r>
            <a:endParaRPr lang="en-US" dirty="0"/>
          </a:p>
        </p:txBody>
      </p:sp>
      <p:sp>
        <p:nvSpPr>
          <p:cNvPr id="4" name="Slide Number Placeholder 3"/>
          <p:cNvSpPr>
            <a:spLocks noGrp="1"/>
          </p:cNvSpPr>
          <p:nvPr>
            <p:ph type="sldNum" sz="quarter" idx="5"/>
          </p:nvPr>
        </p:nvSpPr>
        <p:spPr/>
        <p:txBody>
          <a:bodyPr/>
          <a:lstStyle/>
          <a:p>
            <a:fld id="{409016AD-8235-43E7-80E7-4A81265A662D}"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753CE1E-2276-414B-A268-7856DF350311}" type="slidenum">
              <a:rPr lang="en-US" altLang="en-US" smtClean="0"/>
            </a:fld>
            <a:endParaRPr lang="en-US" altLang="en-US"/>
          </a:p>
        </p:txBody>
      </p:sp>
      <p:sp>
        <p:nvSpPr>
          <p:cNvPr id="16387" name="Rectangle 2"/>
          <p:cNvSpPr>
            <a:spLocks noGrp="1" noRot="1" noChangeAspect="1" noChangeArrowheads="1" noTextEdit="1"/>
          </p:cNvSpPr>
          <p:nvPr>
            <p:ph type="sldImg"/>
          </p:nvPr>
        </p:nvSpPr>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BC88A2D-60C0-4095-A53C-572CAEB7027D}" type="slidenum">
              <a:rPr lang="en-US" altLang="en-US" smtClean="0"/>
            </a:fld>
            <a:endParaRPr lang="en-US" altLang="en-US"/>
          </a:p>
        </p:txBody>
      </p:sp>
      <p:sp>
        <p:nvSpPr>
          <p:cNvPr id="27651" name="Rectangle 2"/>
          <p:cNvSpPr>
            <a:spLocks noGrp="1" noRot="1" noChangeAspect="1" noChangeArrowheads="1" noTextEdit="1"/>
          </p:cNvSpPr>
          <p:nvPr>
            <p:ph type="sldImg"/>
          </p:nvPr>
        </p:nvSpPr>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9"/>
        <p:cNvGrpSpPr/>
        <p:nvPr/>
      </p:nvGrpSpPr>
      <p:grpSpPr>
        <a:xfrm>
          <a:off x="0" y="0"/>
          <a:ext cx="0" cy="0"/>
          <a:chOff x="0" y="0"/>
          <a:chExt cx="0" cy="0"/>
        </a:xfrm>
      </p:grpSpPr>
      <p:sp>
        <p:nvSpPr>
          <p:cNvPr id="420" name="Google Shape;42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21" name="Google Shape;4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endParaRPr lang="en-US" dirty="0"/>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395C5C9-164C-46B3-A87E-7660D39D3106}"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DDCFF8A-AAF8-4A12-8A91-9CA0EAF6CBB9}"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BCC25C3-021A-4B0B-8F70-0C181FE1CF45}" type="datetime2">
              <a:rPr lang="en-US" smtClean="0"/>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C23D88D-8CEC-4ED9-A53B-5596187D9A16}"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CCD382-DFDA-4722-A27A-59C21AD112F2}" type="datetime2">
              <a:rPr lang="en-US" smtClean="0"/>
            </a:fld>
            <a:endParaRPr lang="en-US"/>
          </a:p>
        </p:txBody>
      </p:sp>
      <p:sp>
        <p:nvSpPr>
          <p:cNvPr id="8" name="Footer Placeholder 7"/>
          <p:cNvSpPr>
            <a:spLocks noGrp="1"/>
          </p:cNvSpPr>
          <p:nvPr>
            <p:ph type="ftr" sz="quarter" idx="11"/>
          </p:nvPr>
        </p:nvSpPr>
        <p:spPr/>
        <p:txBody>
          <a:bodyPr/>
          <a:lstStyle/>
          <a:p>
            <a:r>
              <a:rPr lang="en-US"/>
              <a:t>Sample Footer Text</a:t>
            </a:r>
            <a:endParaRPr lang="en-US"/>
          </a:p>
        </p:txBody>
      </p:sp>
      <p:sp>
        <p:nvSpPr>
          <p:cNvPr id="9" name="Slide Number Placeholder 8"/>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F2A30D-1C09-413F-AAB1-38F366000715}" type="datetime2">
              <a:rPr lang="en-US" smtClean="0"/>
            </a:fld>
            <a:endParaRPr lang="en-US"/>
          </a:p>
        </p:txBody>
      </p:sp>
      <p:sp>
        <p:nvSpPr>
          <p:cNvPr id="4" name="Footer Placeholder 3"/>
          <p:cNvSpPr>
            <a:spLocks noGrp="1"/>
          </p:cNvSpPr>
          <p:nvPr>
            <p:ph type="ftr" sz="quarter" idx="11"/>
          </p:nvPr>
        </p:nvSpPr>
        <p:spPr/>
        <p:txBody>
          <a:bodyPr/>
          <a:lstStyle/>
          <a:p>
            <a:r>
              <a:rPr lang="en-US"/>
              <a:t>Sample Footer Text</a:t>
            </a:r>
            <a:endParaRPr lang="en-US"/>
          </a:p>
        </p:txBody>
      </p:sp>
      <p:sp>
        <p:nvSpPr>
          <p:cNvPr id="5" name="Slide Number Placeholder 4"/>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fld>
            <a:endParaRPr lang="en-US"/>
          </a:p>
        </p:txBody>
      </p:sp>
      <p:sp>
        <p:nvSpPr>
          <p:cNvPr id="3" name="Footer Placeholder 2"/>
          <p:cNvSpPr>
            <a:spLocks noGrp="1"/>
          </p:cNvSpPr>
          <p:nvPr>
            <p:ph type="ftr" sz="quarter" idx="11"/>
          </p:nvPr>
        </p:nvSpPr>
        <p:spPr/>
        <p:txBody>
          <a:bodyPr/>
          <a:lstStyle/>
          <a:p>
            <a:r>
              <a:rPr lang="en-US"/>
              <a:t>Sample Footer Text</a:t>
            </a:r>
            <a:endParaRPr lang="en-US"/>
          </a:p>
        </p:txBody>
      </p:sp>
      <p:sp>
        <p:nvSpPr>
          <p:cNvPr id="4" name="Slide Number Placeholder 3"/>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7F5FDCC-6AAC-4A08-B9E0-3793AB5E64C3}"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endParaRPr lang="en-US" dirty="0"/>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49FE94D-439C-40F1-900E-BC07940E3988}"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B75179A-1E2B-41AB-B400-4F1B4022FAEE}" type="datetime2">
              <a:rPr lang="en-US" smtClean="0"/>
            </a:fld>
            <a:endParaRPr lang="en-US"/>
          </a:p>
        </p:txBody>
      </p:sp>
      <p:sp>
        <p:nvSpPr>
          <p:cNvPr id="5" name="Footer Placeholder 4"/>
          <p:cNvSpPr>
            <a:spLocks noGrp="1"/>
          </p:cNvSpPr>
          <p:nvPr>
            <p:ph type="ftr" sz="quarter" idx="11"/>
          </p:nvPr>
        </p:nvSpPr>
        <p:spPr/>
        <p:txBody>
          <a:bodyPr/>
          <a:lstStyle/>
          <a:p>
            <a:r>
              <a:rPr lang="en-US"/>
              <a:t>Sample Footer Text</a:t>
            </a:r>
            <a:endParaRPr lang="en-US"/>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5681D0F-6595-4F14-8EF3-954CD87C797B}" type="datetime2">
              <a:rPr lang="en-US" smtClean="0"/>
            </a:fld>
            <a:endParaRPr lang="en-US"/>
          </a:p>
        </p:txBody>
      </p:sp>
      <p:sp>
        <p:nvSpPr>
          <p:cNvPr id="5" name="Footer Placeholder 4"/>
          <p:cNvSpPr>
            <a:spLocks noGrp="1"/>
          </p:cNvSpPr>
          <p:nvPr>
            <p:ph type="ftr" sz="quarter" idx="11"/>
          </p:nvPr>
        </p:nvSpPr>
        <p:spPr/>
        <p:txBody>
          <a:bodyPr/>
          <a:lstStyle/>
          <a:p>
            <a:r>
              <a:rPr lang="en-US"/>
              <a:t>Sample Footer Text</a:t>
            </a:r>
            <a:endParaRPr lang="en-US"/>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C3AE1958-DAE0-41BF-AECD-43CD69A57B8E}" type="datetime1">
              <a:rPr lang="en-US" altLang="en-US"/>
            </a:fld>
            <a:endParaRPr lang="en-US" sz="1800">
              <a:solidFill>
                <a:schemeClr val="tx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5789D104-A82B-4D36-B6FC-651E969C59EB}" type="slidenum">
              <a:rPr lang="en-US" altLang="en-US"/>
            </a:fld>
            <a:endParaRPr lang="en-US" altLang="en-US" sz="1800">
              <a:solidFill>
                <a:schemeClr val="tx1"/>
              </a:solidFill>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5C5C9-164C-46B3-A87E-7660D39D3106}"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DDCFF8A-AAF8-4A12-8A91-9CA0EAF6CBB9}"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BCC25C3-021A-4B0B-8F70-0C181FE1CF45}" type="datetime2">
              <a:rPr lang="en-US" smtClean="0"/>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0C23D88D-8CEC-4ED9-A53B-5596187D9A16}"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2CCD382-DFDA-4722-A27A-59C21AD112F2}" type="datetime2">
              <a:rPr lang="en-US" smtClean="0"/>
            </a:fld>
            <a:endParaRPr lang="en-US"/>
          </a:p>
        </p:txBody>
      </p:sp>
      <p:sp>
        <p:nvSpPr>
          <p:cNvPr id="8" name="Footer Placeholder 7"/>
          <p:cNvSpPr>
            <a:spLocks noGrp="1"/>
          </p:cNvSpPr>
          <p:nvPr>
            <p:ph type="ftr" sz="quarter" idx="11"/>
          </p:nvPr>
        </p:nvSpPr>
        <p:spPr/>
        <p:txBody>
          <a:bodyPr/>
          <a:lstStyle/>
          <a:p>
            <a:r>
              <a:rPr lang="en-US"/>
              <a:t>Sample Footer Text</a:t>
            </a:r>
            <a:endParaRPr lang="en-US"/>
          </a:p>
        </p:txBody>
      </p:sp>
      <p:sp>
        <p:nvSpPr>
          <p:cNvPr id="9" name="Slide Number Placeholder 8"/>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endParaRPr lang="en-US" dirty="0"/>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fld>
            <a:endParaRPr lang="en-US"/>
          </a:p>
        </p:txBody>
      </p:sp>
      <p:sp>
        <p:nvSpPr>
          <p:cNvPr id="4" name="Footer Placeholder 3"/>
          <p:cNvSpPr>
            <a:spLocks noGrp="1"/>
          </p:cNvSpPr>
          <p:nvPr>
            <p:ph type="ftr" sz="quarter" idx="11"/>
          </p:nvPr>
        </p:nvSpPr>
        <p:spPr/>
        <p:txBody>
          <a:bodyPr/>
          <a:lstStyle/>
          <a:p>
            <a:r>
              <a:rPr lang="en-US"/>
              <a:t>Sample Footer Text</a:t>
            </a:r>
            <a:endParaRPr lang="en-US"/>
          </a:p>
        </p:txBody>
      </p:sp>
      <p:sp>
        <p:nvSpPr>
          <p:cNvPr id="5" name="Slide Number Placeholder 4"/>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fld>
            <a:endParaRPr lang="en-US"/>
          </a:p>
        </p:txBody>
      </p:sp>
      <p:sp>
        <p:nvSpPr>
          <p:cNvPr id="3" name="Footer Placeholder 2"/>
          <p:cNvSpPr>
            <a:spLocks noGrp="1"/>
          </p:cNvSpPr>
          <p:nvPr>
            <p:ph type="ftr" sz="quarter" idx="11"/>
          </p:nvPr>
        </p:nvSpPr>
        <p:spPr/>
        <p:txBody>
          <a:bodyPr/>
          <a:lstStyle/>
          <a:p>
            <a:r>
              <a:rPr lang="en-US"/>
              <a:t>Sample Footer Text</a:t>
            </a:r>
            <a:endParaRPr lang="en-US"/>
          </a:p>
        </p:txBody>
      </p:sp>
      <p:sp>
        <p:nvSpPr>
          <p:cNvPr id="4" name="Slide Number Placeholder 3"/>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7F5FDCC-6AAC-4A08-B9E0-3793AB5E64C3}"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49FE94D-439C-40F1-900E-BC07940E3988}" type="datetime2">
              <a:rPr lang="en-US" smtClean="0"/>
            </a:fld>
            <a:endParaRPr lang="en-US"/>
          </a:p>
        </p:txBody>
      </p:sp>
      <p:sp>
        <p:nvSpPr>
          <p:cNvPr id="6" name="Footer Placeholder 5"/>
          <p:cNvSpPr>
            <a:spLocks noGrp="1"/>
          </p:cNvSpPr>
          <p:nvPr>
            <p:ph type="ftr" sz="quarter" idx="11"/>
          </p:nvPr>
        </p:nvSpPr>
        <p:spPr/>
        <p:txBody>
          <a:bodyPr/>
          <a:lstStyle/>
          <a:p>
            <a:r>
              <a:rPr lang="en-US"/>
              <a:t>Sample Footer Text</a:t>
            </a:r>
            <a:endParaRPr lang="en-US"/>
          </a:p>
        </p:txBody>
      </p:sp>
      <p:sp>
        <p:nvSpPr>
          <p:cNvPr id="7" name="Slide Number Placeholder 6"/>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8DEA2CF1-0EB2-4673-802D-3371233E4A77}" type="datetime2">
              <a:rPr lang="en-US" smtClean="0"/>
            </a:fld>
            <a:endParaRPr lang="en-US" dirty="0"/>
          </a:p>
        </p:txBody>
      </p:sp>
      <p:sp>
        <p:nvSpPr>
          <p:cNvPr id="4" name="Footer Placeholder 3"/>
          <p:cNvSpPr>
            <a:spLocks noGrp="1"/>
          </p:cNvSpPr>
          <p:nvPr>
            <p:ph type="ftr" sz="quarter" idx="11"/>
          </p:nvPr>
        </p:nvSpPr>
        <p:spPr/>
        <p:txBody>
          <a:bodyPr/>
          <a:lstStyle/>
          <a:p>
            <a:pPr algn="l"/>
            <a:r>
              <a:rPr lang="en-US"/>
              <a:t>Sample Footer Text</a:t>
            </a:r>
            <a:endParaRPr lang="en-US" dirty="0"/>
          </a:p>
        </p:txBody>
      </p:sp>
      <p:sp>
        <p:nvSpPr>
          <p:cNvPr id="5" name="Slide Number Placeholder 4"/>
          <p:cNvSpPr>
            <a:spLocks noGrp="1"/>
          </p:cNvSpPr>
          <p:nvPr>
            <p:ph type="sldNum" sz="quarter" idx="12"/>
          </p:nvPr>
        </p:nvSpPr>
        <p:spPr/>
        <p:txBody>
          <a:bodyPr/>
          <a:lstStyle/>
          <a:p>
            <a:fld id="{1621B6DD-29C1-4FEA-923F-71EA1347694C}" type="slidenum">
              <a:rPr lang="en-US" smtClean="0"/>
            </a:fld>
            <a:endParaRPr lang="en-US" dirty="0"/>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EA2CF1-0EB2-4673-802D-3371233E4A77}"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dirty="0"/>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EA2CF1-0EB2-4673-802D-3371233E4A77}"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EA2CF1-0EB2-4673-802D-3371233E4A77}"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endParaRPr lang="en-US"/>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EA2CF1-0EB2-4673-802D-3371233E4A77}"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endParaRPr lang="en-US"/>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EA2CF1-0EB2-4673-802D-3371233E4A77}" type="datetime2">
              <a:rPr lang="en-US" smtClean="0"/>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B75179A-1E2B-41AB-B400-4F1B4022FAEE}" type="datetime2">
              <a:rPr lang="en-US" smtClean="0"/>
            </a:fld>
            <a:endParaRPr lang="en-US"/>
          </a:p>
        </p:txBody>
      </p:sp>
      <p:sp>
        <p:nvSpPr>
          <p:cNvPr id="5" name="Footer Placeholder 4"/>
          <p:cNvSpPr>
            <a:spLocks noGrp="1"/>
          </p:cNvSpPr>
          <p:nvPr>
            <p:ph type="ftr" sz="quarter" idx="11"/>
          </p:nvPr>
        </p:nvSpPr>
        <p:spPr/>
        <p:txBody>
          <a:bodyPr/>
          <a:lstStyle/>
          <a:p>
            <a:r>
              <a:rPr lang="en-US"/>
              <a:t>Sample Footer Text</a:t>
            </a:r>
            <a:endParaRPr lang="en-US"/>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5681D0F-6595-4F14-8EF3-954CD87C797B}" type="datetime2">
              <a:rPr lang="en-US" smtClean="0"/>
            </a:fld>
            <a:endParaRPr lang="en-US"/>
          </a:p>
        </p:txBody>
      </p:sp>
      <p:sp>
        <p:nvSpPr>
          <p:cNvPr id="5" name="Footer Placeholder 4"/>
          <p:cNvSpPr>
            <a:spLocks noGrp="1"/>
          </p:cNvSpPr>
          <p:nvPr>
            <p:ph type="ftr" sz="quarter" idx="11"/>
          </p:nvPr>
        </p:nvSpPr>
        <p:spPr/>
        <p:txBody>
          <a:bodyPr/>
          <a:lstStyle/>
          <a:p>
            <a:r>
              <a:rPr lang="en-US"/>
              <a:t>Sample Footer Text</a:t>
            </a:r>
            <a:endParaRPr lang="en-US"/>
          </a:p>
        </p:txBody>
      </p:sp>
      <p:sp>
        <p:nvSpPr>
          <p:cNvPr id="6" name="Slide Number Placeholder 5"/>
          <p:cNvSpPr>
            <a:spLocks noGrp="1"/>
          </p:cNvSpPr>
          <p:nvPr>
            <p:ph type="sldNum" sz="quarter" idx="12"/>
          </p:nvPr>
        </p:nvSpPr>
        <p:spPr/>
        <p:txBody>
          <a:bodyPr/>
          <a:lstStyle/>
          <a:p>
            <a:fld id="{1621B6DD-29C1-4FEA-923F-71EA1347694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endParaRPr lang="en-US"/>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8" Type="http://schemas.openxmlformats.org/officeDocument/2006/relationships/theme" Target="../theme/theme3.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DEA2CF1-0EB2-4673-802D-3371233E4A77}" type="datetime2">
              <a:rPr lang="en-US" smtClean="0"/>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621B6DD-29C1-4FEA-923F-71EA1347694C}"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image" Target="../media/image12.pn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8.png"/><Relationship Id="rId1" Type="http://schemas.openxmlformats.org/officeDocument/2006/relationships/image" Target="../media/image17.emf"/></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sv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emf"/></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NULL"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7.emf"/></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image" Target="../media/image24.png"/><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audio" Target="../media/audio3.wav"/><Relationship Id="rId2" Type="http://schemas.openxmlformats.org/officeDocument/2006/relationships/image" Target="../media/image25.png"/><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4.xml"/><Relationship Id="rId4" Type="http://schemas.openxmlformats.org/officeDocument/2006/relationships/audio" Target="../media/audio5.wav"/><Relationship Id="rId3" Type="http://schemas.openxmlformats.org/officeDocument/2006/relationships/audio" Target="../media/audio4.wav"/><Relationship Id="rId2" Type="http://schemas.openxmlformats.org/officeDocument/2006/relationships/tags" Target="../tags/tag1.xml"/><Relationship Id="rId1" Type="http://schemas.openxmlformats.org/officeDocument/2006/relationships/slide" Target="slide23.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4.xml"/><Relationship Id="rId4" Type="http://schemas.openxmlformats.org/officeDocument/2006/relationships/audio" Target="../media/audio4.wav"/><Relationship Id="rId3" Type="http://schemas.openxmlformats.org/officeDocument/2006/relationships/audio" Target="../media/audio5.wav"/><Relationship Id="rId2" Type="http://schemas.openxmlformats.org/officeDocument/2006/relationships/tags" Target="../tags/tag2.xml"/><Relationship Id="rId1" Type="http://schemas.openxmlformats.org/officeDocument/2006/relationships/slide" Target="slide23.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4.xml"/><Relationship Id="rId4" Type="http://schemas.openxmlformats.org/officeDocument/2006/relationships/audio" Target="../media/audio5.wav"/><Relationship Id="rId3" Type="http://schemas.openxmlformats.org/officeDocument/2006/relationships/audio" Target="../media/audio4.wav"/><Relationship Id="rId2" Type="http://schemas.openxmlformats.org/officeDocument/2006/relationships/tags" Target="../tags/tag3.xml"/><Relationship Id="rId1" Type="http://schemas.openxmlformats.org/officeDocument/2006/relationships/slide" Target="slide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4.xml"/><Relationship Id="rId4" Type="http://schemas.openxmlformats.org/officeDocument/2006/relationships/audio" Target="../media/audio4.wav"/><Relationship Id="rId3" Type="http://schemas.openxmlformats.org/officeDocument/2006/relationships/audio" Target="../media/audio5.wav"/><Relationship Id="rId2" Type="http://schemas.openxmlformats.org/officeDocument/2006/relationships/tags" Target="../tags/tag4.xml"/><Relationship Id="rId1" Type="http://schemas.openxmlformats.org/officeDocument/2006/relationships/slide" Target="slide2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33.png"/><Relationship Id="rId3" Type="http://schemas.openxmlformats.org/officeDocument/2006/relationships/image" Target="../media/image6.svg"/><Relationship Id="rId2" Type="http://schemas.openxmlformats.org/officeDocument/2006/relationships/image" Target="../media/image32.png"/><Relationship Id="rId1"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1.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64082" y="111909"/>
            <a:ext cx="5273175" cy="584775"/>
          </a:xfrm>
          <a:prstGeom prst="rect">
            <a:avLst/>
          </a:prstGeom>
          <a:noFill/>
        </p:spPr>
        <p:txBody>
          <a:bodyPr wrap="none" rtlCol="0">
            <a:sp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HOẠT ĐỘNG KHỞI ĐỘNG</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2" name="Phong trào Tây Sơ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847109" y="914399"/>
            <a:ext cx="8894618" cy="5603091"/>
          </a:xfrm>
          <a:prstGeom prst="rect">
            <a:avLst/>
          </a:prstGeom>
        </p:spPr>
      </p:pic>
      <p:sp>
        <p:nvSpPr>
          <p:cNvPr id="3" name="Rectangle: Rounded Corners 2"/>
          <p:cNvSpPr/>
          <p:nvPr/>
        </p:nvSpPr>
        <p:spPr>
          <a:xfrm>
            <a:off x="0" y="1976460"/>
            <a:ext cx="2847109" cy="3205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clip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445149" y="1943194"/>
          <a:ext cx="6549209" cy="3871010"/>
        </p:xfrm>
        <a:graphic>
          <a:graphicData uri="http://schemas.openxmlformats.org/drawingml/2006/table">
            <a:tbl>
              <a:tblPr firstRow="1" bandRow="1">
                <a:tableStyleId>{5C22544A-7EE6-4342-B048-85BDC9FD1C3A}</a:tableStyleId>
              </a:tblPr>
              <a:tblGrid>
                <a:gridCol w="1837403"/>
                <a:gridCol w="4711806"/>
              </a:tblGrid>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Nội</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dung</a:t>
                      </a:r>
                      <a:endParaRPr sz="2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000"/>
                        <a:buFont typeface="Times New Roman" panose="02020603050405020304"/>
                        <a:buNone/>
                      </a:pP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Khởi</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nghĩa</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Tây</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Sơn</a:t>
                      </a:r>
                      <a:endParaRPr sz="2800" b="1" i="0"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Lãnh</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đạo</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lang="en-US" sz="2800" b="1" i="0" u="none" strike="noStrike" cap="none" dirty="0">
                        <a:solidFill>
                          <a:srgbClr val="C00000"/>
                        </a:solidFill>
                        <a:latin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Căn</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cứ</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Lực</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lượng</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Khẩu</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hiệu</a:t>
                      </a: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Google Shape;381;p27"/>
          <p:cNvSpPr/>
          <p:nvPr/>
        </p:nvSpPr>
        <p:spPr>
          <a:xfrm>
            <a:off x="445149" y="519245"/>
            <a:ext cx="6175885" cy="1338828"/>
          </a:xfrm>
          <a:prstGeom prst="rect">
            <a:avLst/>
          </a:prstGeom>
          <a:noFill/>
          <a:ln>
            <a:noFill/>
          </a:ln>
        </p:spPr>
        <p:txBody>
          <a:bodyPr spcFirstLastPara="1" wrap="square" lIns="91425" tIns="45700" rIns="91425" bIns="45700" anchor="t" anchorCtr="0">
            <a:noAutofit/>
          </a:bodyPr>
          <a:lstStyle/>
          <a:p>
            <a:pPr algn="ctr"/>
            <a:r>
              <a:rPr lang="en-US" b="1" i="1" u="sng"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Phiếu</a:t>
            </a:r>
            <a:r>
              <a:rPr lang="en-US" b="1" i="1" u="sng"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u="sng"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học</a:t>
            </a:r>
            <a:r>
              <a:rPr lang="en-US" b="1" i="1" u="sng"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u="sng"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tập</a:t>
            </a:r>
            <a:endParaRPr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endParaRPr>
          </a:p>
          <a:p>
            <a:pPr algn="ct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Em</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hãy</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điền</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vào</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các</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ô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còn</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lại</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trong</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bảng</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sau</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Trình</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bày</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hiểu</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biết</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của</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mình</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về</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cuộc</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khởi</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nghĩa</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Tây</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r>
              <a:rPr lang="en-US" b="1" i="1" dirty="0" err="1">
                <a:solidFill>
                  <a:schemeClr val="accent1"/>
                </a:solidFill>
                <a:latin typeface="Times New Roman" panose="02020603050405020304"/>
                <a:ea typeface="Times New Roman" panose="02020603050405020304"/>
                <a:cs typeface="Times New Roman" panose="02020603050405020304"/>
                <a:sym typeface="Times New Roman" panose="02020603050405020304"/>
              </a:rPr>
              <a:t>Sơn</a:t>
            </a:r>
            <a:r>
              <a:rPr lang="en-US" b="1" i="1"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a:t>
            </a:r>
            <a:r>
              <a:rPr lang="en-US" dirty="0">
                <a:solidFill>
                  <a:schemeClr val="accent1"/>
                </a:solidFill>
                <a:latin typeface="Times New Roman" panose="02020603050405020304"/>
                <a:ea typeface="Times New Roman" panose="02020603050405020304"/>
                <a:cs typeface="Times New Roman" panose="02020603050405020304"/>
                <a:sym typeface="Times New Roman" panose="02020603050405020304"/>
              </a:rPr>
              <a:t> </a:t>
            </a:r>
            <a:endParaRPr dirty="0">
              <a:solidFill>
                <a:schemeClr val="accent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8" name="Picture 7"/>
          <p:cNvPicPr>
            <a:picLocks noChangeAspect="1"/>
          </p:cNvPicPr>
          <p:nvPr/>
        </p:nvPicPr>
        <p:blipFill>
          <a:blip r:embed="rId1"/>
          <a:stretch>
            <a:fillRect/>
          </a:stretch>
        </p:blipFill>
        <p:spPr>
          <a:xfrm>
            <a:off x="7099494" y="1943194"/>
            <a:ext cx="4944998" cy="3871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371011" y="844446"/>
            <a:ext cx="6091854" cy="546905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0"/>
        <p:cNvGrpSpPr/>
        <p:nvPr/>
      </p:nvGrpSpPr>
      <p:grpSpPr>
        <a:xfrm>
          <a:off x="0" y="0"/>
          <a:ext cx="0" cy="0"/>
          <a:chOff x="0" y="0"/>
          <a:chExt cx="0" cy="0"/>
        </a:xfrm>
      </p:grpSpPr>
      <p:sp useBgFill="1">
        <p:nvSpPr>
          <p:cNvPr id="488" name="Rectangle 48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0" name="Rectangle 484"/>
          <p:cNvSpPr>
            <a:spLocks noGrp="1" noRot="1" noChangeAspect="1" noMove="1" noResize="1" noEditPoints="1" noAdjustHandles="1" noChangeArrowheads="1" noChangeShapeType="1" noTextEdit="1"/>
          </p:cNvSpPr>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7" name="Rectangle 486"/>
          <p:cNvSpPr>
            <a:spLocks noGrp="1" noRot="1" noChangeAspect="1" noMove="1" noResize="1" noEditPoints="1" noAdjustHandles="1" noChangeArrowheads="1" noChangeShapeType="1" noTextEdit="1"/>
          </p:cNvSpPr>
          <p:nvPr/>
        </p:nvSpPr>
        <p:spPr>
          <a:xfrm>
            <a:off x="7439033"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9" name="Rectangle 488"/>
          <p:cNvSpPr>
            <a:spLocks noGrp="1" noRot="1" noChangeAspect="1" noMove="1" noResize="1" noEditPoints="1" noAdjustHandles="1" noChangeArrowheads="1" noChangeShapeType="1" noTextEdit="1"/>
          </p:cNvSpPr>
          <p:nvPr/>
        </p:nvSpPr>
        <p:spPr>
          <a:xfrm>
            <a:off x="7965691" y="2095174"/>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1" name="Google Shape;471;p33"/>
          <p:cNvSpPr txBox="1">
            <a:spLocks noGrp="1"/>
          </p:cNvSpPr>
          <p:nvPr>
            <p:ph type="body" idx="1"/>
          </p:nvPr>
        </p:nvSpPr>
        <p:spPr>
          <a:xfrm>
            <a:off x="636825" y="1857626"/>
            <a:ext cx="5520961" cy="3603272"/>
          </a:xfrm>
          <a:prstGeom prst="rect">
            <a:avLst/>
          </a:prstGeom>
          <a:noFill/>
          <a:ln>
            <a:noFill/>
          </a:ln>
        </p:spPr>
        <p:txBody>
          <a:bodyPr spcFirstLastPara="1" vert="horz" wrap="square" lIns="91425" tIns="45700" rIns="91425" bIns="45700" rtlCol="0" anchor="t" anchorCtr="0">
            <a:normAutofit/>
          </a:bodyPr>
          <a:lstStyle/>
          <a:p>
            <a:pPr marL="200025" indent="-122555" defTabSz="667385">
              <a:spcBef>
                <a:spcPts val="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200025" indent="-122555" defTabSz="667385">
              <a:spcBef>
                <a:spcPts val="44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200025" indent="-122555" defTabSz="667385">
              <a:spcBef>
                <a:spcPts val="44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200025" indent="-122555" defTabSz="667385">
              <a:spcBef>
                <a:spcPts val="44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200025" indent="-122555" defTabSz="667385">
              <a:spcBef>
                <a:spcPts val="44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0" indent="0" defTabSz="667385">
              <a:spcBef>
                <a:spcPts val="44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a:p>
            <a:pPr marL="274320" indent="-167640">
              <a:spcBef>
                <a:spcPts val="600"/>
              </a:spcBef>
              <a:buSzPts val="1680"/>
              <a:buNone/>
            </a:pPr>
            <a:endParaRPr lang="en-US" sz="1750" kern="1200">
              <a:solidFill>
                <a:schemeClr val="tx1"/>
              </a:solidFill>
              <a:latin typeface="Times New Roman" panose="02020603050405020304"/>
              <a:ea typeface="+mn-ea"/>
              <a:cs typeface="Times New Roman" panose="02020603050405020304"/>
              <a:sym typeface="Times New Roman" panose="02020603050405020304"/>
            </a:endParaRPr>
          </a:p>
        </p:txBody>
      </p:sp>
      <p:pic>
        <p:nvPicPr>
          <p:cNvPr id="472" name="Google Shape;472;p33"/>
          <p:cNvPicPr preferRelativeResize="0"/>
          <p:nvPr/>
        </p:nvPicPr>
        <p:blipFill rotWithShape="1">
          <a:blip r:embed="rId1"/>
          <a:srcRect/>
          <a:stretch>
            <a:fillRect/>
          </a:stretch>
        </p:blipFill>
        <p:spPr>
          <a:xfrm>
            <a:off x="3960669" y="1012581"/>
            <a:ext cx="3098499" cy="2140781"/>
          </a:xfrm>
          <a:prstGeom prst="rect">
            <a:avLst/>
          </a:prstGeom>
          <a:noFill/>
          <a:ln>
            <a:noFill/>
          </a:ln>
        </p:spPr>
      </p:pic>
      <p:sp>
        <p:nvSpPr>
          <p:cNvPr id="474" name="Google Shape;474;p33"/>
          <p:cNvSpPr txBox="1"/>
          <p:nvPr/>
        </p:nvSpPr>
        <p:spPr>
          <a:xfrm>
            <a:off x="3960669" y="3097026"/>
            <a:ext cx="3098499" cy="438862"/>
          </a:xfrm>
          <a:prstGeom prst="rect">
            <a:avLst/>
          </a:prstGeom>
          <a:noFill/>
          <a:ln>
            <a:noFill/>
          </a:ln>
        </p:spPr>
        <p:txBody>
          <a:bodyPr spcFirstLastPara="1" wrap="square" lIns="91425" tIns="45700" rIns="91425" bIns="45700" anchor="t" anchorCtr="0">
            <a:spAutoFit/>
          </a:bodyPr>
          <a:lstStyle/>
          <a:p>
            <a:pPr defTabSz="334010">
              <a:spcAft>
                <a:spcPts val="600"/>
              </a:spcAft>
            </a:pPr>
            <a:r>
              <a:rPr lang="vi-VN" sz="1750" kern="1200" dirty="0">
                <a:solidFill>
                  <a:schemeClr val="dk1"/>
                </a:solidFill>
                <a:latin typeface="Times New Roman" panose="02020603050405020304"/>
                <a:ea typeface="+mn-ea"/>
                <a:cs typeface="Times New Roman" panose="02020603050405020304"/>
                <a:sym typeface="Times New Roman" panose="02020603050405020304"/>
              </a:rPr>
              <a:t> Tây Sơn thượng đạo</a:t>
            </a:r>
            <a:r>
              <a:rPr lang="en-US" sz="1750" kern="1200" dirty="0">
                <a:solidFill>
                  <a:schemeClr val="dk1"/>
                </a:solidFill>
                <a:latin typeface="Times New Roman" panose="02020603050405020304"/>
                <a:ea typeface="+mn-ea"/>
                <a:cs typeface="Times New Roman" panose="02020603050405020304"/>
                <a:sym typeface="Times New Roman" panose="02020603050405020304"/>
              </a:rPr>
              <a:t> </a:t>
            </a:r>
            <a:r>
              <a:rPr lang="vi-VN" sz="1750" kern="1200" dirty="0">
                <a:solidFill>
                  <a:schemeClr val="dk1"/>
                </a:solidFill>
                <a:latin typeface="Times New Roman" panose="02020603050405020304"/>
                <a:ea typeface="+mn-ea"/>
                <a:cs typeface="Times New Roman" panose="02020603050405020304"/>
                <a:sym typeface="Times New Roman" panose="02020603050405020304"/>
              </a:rPr>
              <a:t>(Gia Lai)</a:t>
            </a:r>
            <a:endParaRPr lang="vi-VN" dirty="0"/>
          </a:p>
        </p:txBody>
      </p:sp>
      <p:sp>
        <p:nvSpPr>
          <p:cNvPr id="475" name="Google Shape;475;p33"/>
          <p:cNvSpPr txBox="1"/>
          <p:nvPr/>
        </p:nvSpPr>
        <p:spPr>
          <a:xfrm>
            <a:off x="3960669" y="5403515"/>
            <a:ext cx="3042162" cy="438862"/>
          </a:xfrm>
          <a:prstGeom prst="rect">
            <a:avLst/>
          </a:prstGeom>
          <a:noFill/>
          <a:ln>
            <a:noFill/>
          </a:ln>
        </p:spPr>
        <p:txBody>
          <a:bodyPr spcFirstLastPara="1" wrap="square" lIns="91425" tIns="45700" rIns="91425" bIns="45700" anchor="t" anchorCtr="0">
            <a:spAutoFit/>
          </a:bodyPr>
          <a:lstStyle/>
          <a:p>
            <a:pPr algn="ctr" defTabSz="334010">
              <a:spcAft>
                <a:spcPts val="600"/>
              </a:spcAft>
            </a:pPr>
            <a:r>
              <a:rPr lang="vi-VN" sz="1750" kern="1200" dirty="0">
                <a:solidFill>
                  <a:schemeClr val="dk1"/>
                </a:solidFill>
                <a:latin typeface="Times New Roman" panose="02020603050405020304"/>
                <a:ea typeface="+mn-ea"/>
                <a:cs typeface="Times New Roman" panose="02020603050405020304"/>
                <a:sym typeface="Times New Roman" panose="02020603050405020304"/>
              </a:rPr>
              <a:t> Tây Sơn hạ đạo</a:t>
            </a:r>
            <a:r>
              <a:rPr lang="en-US" sz="1750" kern="1200" dirty="0">
                <a:solidFill>
                  <a:schemeClr val="dk1"/>
                </a:solidFill>
                <a:latin typeface="Times New Roman" panose="02020603050405020304"/>
                <a:ea typeface="+mn-ea"/>
                <a:cs typeface="Times New Roman" panose="02020603050405020304"/>
                <a:sym typeface="Times New Roman" panose="02020603050405020304"/>
              </a:rPr>
              <a:t> </a:t>
            </a:r>
            <a:r>
              <a:rPr lang="vi-VN" sz="1750" kern="1200" dirty="0">
                <a:solidFill>
                  <a:schemeClr val="dk1"/>
                </a:solidFill>
                <a:latin typeface="Times New Roman" panose="02020603050405020304"/>
                <a:ea typeface="+mn-ea"/>
                <a:cs typeface="Times New Roman" panose="02020603050405020304"/>
                <a:sym typeface="Times New Roman" panose="02020603050405020304"/>
              </a:rPr>
              <a:t>(Bình Định)</a:t>
            </a:r>
            <a:endParaRPr lang="vi-VN" dirty="0"/>
          </a:p>
        </p:txBody>
      </p:sp>
      <p:pic>
        <p:nvPicPr>
          <p:cNvPr id="476" name="Google Shape;476;p33"/>
          <p:cNvPicPr preferRelativeResize="0"/>
          <p:nvPr/>
        </p:nvPicPr>
        <p:blipFill rotWithShape="1">
          <a:blip r:embed="rId2"/>
          <a:srcRect/>
          <a:stretch>
            <a:fillRect/>
          </a:stretch>
        </p:blipFill>
        <p:spPr>
          <a:xfrm>
            <a:off x="3960669" y="3451334"/>
            <a:ext cx="3042162" cy="2036735"/>
          </a:xfrm>
          <a:prstGeom prst="rect">
            <a:avLst/>
          </a:prstGeom>
          <a:noFill/>
          <a:ln>
            <a:noFill/>
          </a:ln>
        </p:spPr>
      </p:pic>
      <p:pic>
        <p:nvPicPr>
          <p:cNvPr id="477" name="Google Shape;477;p33"/>
          <p:cNvPicPr preferRelativeResize="0"/>
          <p:nvPr/>
        </p:nvPicPr>
        <p:blipFill rotWithShape="1">
          <a:blip r:embed="rId3"/>
          <a:srcRect/>
          <a:stretch>
            <a:fillRect/>
          </a:stretch>
        </p:blipFill>
        <p:spPr>
          <a:xfrm>
            <a:off x="411480" y="1012581"/>
            <a:ext cx="3267508" cy="2816817"/>
          </a:xfrm>
          <a:prstGeom prst="rect">
            <a:avLst/>
          </a:prstGeom>
          <a:noFill/>
          <a:ln>
            <a:noFill/>
          </a:ln>
        </p:spPr>
      </p:pic>
      <p:sp>
        <p:nvSpPr>
          <p:cNvPr id="478" name="Google Shape;478;p33"/>
          <p:cNvSpPr txBox="1"/>
          <p:nvPr/>
        </p:nvSpPr>
        <p:spPr>
          <a:xfrm>
            <a:off x="862171" y="3885734"/>
            <a:ext cx="2422463" cy="792805"/>
          </a:xfrm>
          <a:prstGeom prst="rect">
            <a:avLst/>
          </a:prstGeom>
          <a:noFill/>
          <a:ln>
            <a:noFill/>
          </a:ln>
        </p:spPr>
        <p:txBody>
          <a:bodyPr spcFirstLastPara="1" wrap="square" lIns="91425" tIns="45700" rIns="91425" bIns="45700" anchor="t" anchorCtr="0">
            <a:spAutoFit/>
          </a:bodyPr>
          <a:lstStyle/>
          <a:p>
            <a:pPr algn="ctr" defTabSz="334010">
              <a:spcAft>
                <a:spcPts val="600"/>
              </a:spcAft>
            </a:pPr>
            <a:r>
              <a:rPr lang="en-US" sz="1750" kern="1200">
                <a:solidFill>
                  <a:schemeClr val="dk1"/>
                </a:solidFill>
                <a:latin typeface="Times New Roman" panose="02020603050405020304"/>
                <a:ea typeface="+mn-ea"/>
                <a:cs typeface="Times New Roman" panose="02020603050405020304"/>
                <a:sym typeface="Times New Roman" panose="02020603050405020304"/>
              </a:rPr>
              <a:t>Tranh: </a:t>
            </a:r>
            <a:r>
              <a:rPr lang="en-US" sz="1750" b="1" kern="1200">
                <a:solidFill>
                  <a:schemeClr val="dk1"/>
                </a:solidFill>
                <a:latin typeface="Times New Roman" panose="02020603050405020304"/>
                <a:ea typeface="+mn-ea"/>
                <a:cs typeface="Times New Roman" panose="02020603050405020304"/>
                <a:sym typeface="Times New Roman" panose="02020603050405020304"/>
              </a:rPr>
              <a:t>Nguyễn Huệ</a:t>
            </a:r>
            <a:endParaRPr lang="en-US" sz="1750" b="1" kern="1200">
              <a:solidFill>
                <a:schemeClr val="dk1"/>
              </a:solidFill>
              <a:latin typeface="Times New Roman" panose="02020603050405020304"/>
              <a:ea typeface="+mn-ea"/>
              <a:cs typeface="Times New Roman" panose="02020603050405020304"/>
              <a:sym typeface="Times New Roman" panose="02020603050405020304"/>
            </a:endParaRPr>
          </a:p>
          <a:p>
            <a:pPr algn="ctr">
              <a:spcAft>
                <a:spcPts val="600"/>
              </a:spcAft>
            </a:pPr>
            <a:endParaRPr lang="en-US" b="1">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7" name="TextBox 16"/>
          <p:cNvSpPr txBox="1"/>
          <p:nvPr/>
        </p:nvSpPr>
        <p:spPr>
          <a:xfrm>
            <a:off x="636825" y="320842"/>
            <a:ext cx="2647809"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36826" y="5716445"/>
            <a:ext cx="11081590" cy="954107"/>
          </a:xfrm>
          <a:prstGeom prst="rect">
            <a:avLst/>
          </a:prstGeom>
          <a:noFill/>
        </p:spPr>
        <p:txBody>
          <a:bodyPr wrap="square">
            <a:spAutoFit/>
          </a:bodyPr>
          <a:lstStyle/>
          <a:p>
            <a:pPr indent="342900" algn="just"/>
            <a:r>
              <a:rPr lang="vi-VN" sz="2800" i="1" spc="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 mở rộng địa bàn từ Tây Sơn thượng đạo xuống Tây Sơn hạ đạo cho em biết thêm điểu gì v</a:t>
            </a:r>
            <a:r>
              <a:rPr lang="en-US" sz="2800" i="1" spc="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i="1" spc="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sự </a:t>
            </a:r>
            <a:r>
              <a:rPr lang="en-US" sz="2800" i="1" spc="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vi-VN" sz="2800" i="1" spc="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mạnh của cuộc khởi nghĩa?</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7132378" y="1203082"/>
            <a:ext cx="5163271" cy="3943900"/>
          </a:xfrm>
          <a:prstGeom prst="rect">
            <a:avLst/>
          </a:prstGeom>
        </p:spPr>
      </p:pic>
      <p:grpSp>
        <p:nvGrpSpPr>
          <p:cNvPr id="21" name="Google Shape;460;p32"/>
          <p:cNvGrpSpPr/>
          <p:nvPr/>
        </p:nvGrpSpPr>
        <p:grpSpPr>
          <a:xfrm>
            <a:off x="7880181" y="1893299"/>
            <a:ext cx="396857" cy="681276"/>
            <a:chOff x="568" y="2101"/>
            <a:chExt cx="400" cy="683"/>
          </a:xfrm>
        </p:grpSpPr>
        <p:sp>
          <p:nvSpPr>
            <p:cNvPr id="22" name="Google Shape;461;p32"/>
            <p:cNvSpPr/>
            <p:nvPr/>
          </p:nvSpPr>
          <p:spPr>
            <a:xfrm rot="5201477">
              <a:off x="624" y="2064"/>
              <a:ext cx="288" cy="384"/>
            </a:xfrm>
            <a:prstGeom prst="triangle">
              <a:avLst>
                <a:gd name="adj" fmla="val 50000"/>
              </a:avLst>
            </a:prstGeom>
            <a:solidFill>
              <a:srgbClr val="CC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a:solidFill>
                  <a:srgbClr val="FFFFFF"/>
                </a:solidFill>
                <a:latin typeface="Century Schoolbook" panose="02040604050505020304"/>
                <a:ea typeface="Century Schoolbook" panose="02040604050505020304"/>
                <a:cs typeface="Century Schoolbook" panose="02040604050505020304"/>
                <a:sym typeface="Century Schoolbook" panose="02040604050505020304"/>
              </a:endParaRPr>
            </a:p>
          </p:txBody>
        </p:sp>
        <p:cxnSp>
          <p:nvCxnSpPr>
            <p:cNvPr id="23" name="Google Shape;462;p32"/>
            <p:cNvCxnSpPr/>
            <p:nvPr/>
          </p:nvCxnSpPr>
          <p:spPr>
            <a:xfrm>
              <a:off x="576" y="2112"/>
              <a:ext cx="0" cy="672"/>
            </a:xfrm>
            <a:prstGeom prst="straightConnector1">
              <a:avLst/>
            </a:prstGeom>
            <a:noFill/>
            <a:ln w="9525" cap="flat" cmpd="sng">
              <a:solidFill>
                <a:srgbClr val="FF0000"/>
              </a:solidFill>
              <a:prstDash val="solid"/>
              <a:round/>
              <a:headEnd type="none" w="med" len="med"/>
              <a:tailEnd type="none" w="med" len="med"/>
            </a:ln>
          </p:spPr>
        </p:cxnSp>
      </p:grpSp>
      <p:grpSp>
        <p:nvGrpSpPr>
          <p:cNvPr id="24" name="Google Shape;455;p32"/>
          <p:cNvGrpSpPr/>
          <p:nvPr/>
        </p:nvGrpSpPr>
        <p:grpSpPr>
          <a:xfrm>
            <a:off x="7612857" y="2376487"/>
            <a:ext cx="550522" cy="301579"/>
            <a:chOff x="3312" y="1632"/>
            <a:chExt cx="525" cy="480"/>
          </a:xfrm>
        </p:grpSpPr>
        <p:sp>
          <p:nvSpPr>
            <p:cNvPr id="25" name="Google Shape;456;p32"/>
            <p:cNvSpPr/>
            <p:nvPr/>
          </p:nvSpPr>
          <p:spPr>
            <a:xfrm>
              <a:off x="3312" y="1632"/>
              <a:ext cx="525" cy="480"/>
            </a:xfrm>
            <a:custGeom>
              <a:avLst/>
              <a:gdLst/>
              <a:ahLst/>
              <a:cxnLst/>
              <a:rect l="l" t="t" r="r" b="b"/>
              <a:pathLst>
                <a:path w="525" h="480" extrusionOk="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a:gsLst>
                <a:gs pos="0">
                  <a:srgbClr val="FFFFFF"/>
                </a:gs>
                <a:gs pos="100000">
                  <a:schemeClr val="lt1"/>
                </a:gs>
              </a:gsLst>
              <a:path path="circle">
                <a:fillToRect l="50000" t="50000" r="50000" b="50000"/>
              </a:path>
              <a:tileRect/>
            </a:gradFill>
            <a:ln w="9525" cap="rnd" cmpd="sng">
              <a:solidFill>
                <a:srgbClr val="FF00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26" name="Google Shape;457;p32"/>
            <p:cNvSpPr/>
            <p:nvPr/>
          </p:nvSpPr>
          <p:spPr>
            <a:xfrm>
              <a:off x="3384" y="1697"/>
              <a:ext cx="382" cy="350"/>
            </a:xfrm>
            <a:custGeom>
              <a:avLst/>
              <a:gdLst/>
              <a:ahLst/>
              <a:cxnLst/>
              <a:rect l="l" t="t" r="r" b="b"/>
              <a:pathLst>
                <a:path w="382" h="350" extrusionOk="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a:gsLst>
                <a:gs pos="0">
                  <a:srgbClr val="A603AB"/>
                </a:gs>
                <a:gs pos="12000">
                  <a:srgbClr val="E81766"/>
                </a:gs>
                <a:gs pos="27000">
                  <a:srgbClr val="EE3F17"/>
                </a:gs>
                <a:gs pos="48000">
                  <a:srgbClr val="FFFF00"/>
                </a:gs>
                <a:gs pos="64999">
                  <a:srgbClr val="1A8D48"/>
                </a:gs>
                <a:gs pos="78999">
                  <a:srgbClr val="0819FB"/>
                </a:gs>
                <a:gs pos="100000">
                  <a:srgbClr val="A603AB"/>
                </a:gs>
              </a:gsLst>
              <a:path path="circle">
                <a:fillToRect l="50000" t="50000" r="50000" b="50000"/>
              </a:path>
              <a:tileRect/>
            </a:gradFill>
            <a:ln w="9525" cap="rnd" cmpd="sng">
              <a:solidFill>
                <a:srgbClr val="FF00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27" name="Google Shape;458;p32"/>
            <p:cNvSpPr/>
            <p:nvPr/>
          </p:nvSpPr>
          <p:spPr>
            <a:xfrm>
              <a:off x="3440" y="1706"/>
              <a:ext cx="270" cy="332"/>
            </a:xfrm>
            <a:custGeom>
              <a:avLst/>
              <a:gdLst/>
              <a:ahLst/>
              <a:cxnLst/>
              <a:rect l="l" t="t" r="r" b="b"/>
              <a:pathLst>
                <a:path w="270" h="332" extrusionOk="0">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FF0000"/>
            </a:solidFill>
            <a:ln w="9525" cap="rnd" cmpd="sng">
              <a:solidFill>
                <a:srgbClr val="FF00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28" name="Google Shape;459;p32"/>
            <p:cNvSpPr/>
            <p:nvPr/>
          </p:nvSpPr>
          <p:spPr>
            <a:xfrm>
              <a:off x="3541" y="1829"/>
              <a:ext cx="68" cy="85"/>
            </a:xfrm>
            <a:custGeom>
              <a:avLst/>
              <a:gdLst/>
              <a:ahLst/>
              <a:cxnLst/>
              <a:rect l="l" t="t" r="r" b="b"/>
              <a:pathLst>
                <a:path w="68" h="85" extrusionOk="0">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cmpd="sng">
              <a:solidFill>
                <a:srgbClr val="FF00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grpSp>
      <p:cxnSp>
        <p:nvCxnSpPr>
          <p:cNvPr id="29" name="Google Shape;463;p32"/>
          <p:cNvCxnSpPr/>
          <p:nvPr/>
        </p:nvCxnSpPr>
        <p:spPr>
          <a:xfrm>
            <a:off x="7913543" y="2559578"/>
            <a:ext cx="1337824" cy="615454"/>
          </a:xfrm>
          <a:prstGeom prst="straightConnector1">
            <a:avLst/>
          </a:prstGeom>
          <a:noFill/>
          <a:ln w="76200" cap="flat" cmpd="sng">
            <a:solidFill>
              <a:srgbClr val="FF0000"/>
            </a:solidFill>
            <a:prstDash val="solid"/>
            <a:round/>
            <a:headEnd type="none" w="med" len="med"/>
            <a:tailEnd type="triangle" w="med" len="med"/>
          </a:ln>
        </p:spPr>
      </p:cxnSp>
      <p:grpSp>
        <p:nvGrpSpPr>
          <p:cNvPr id="31" name="Google Shape;450;p32"/>
          <p:cNvGrpSpPr/>
          <p:nvPr/>
        </p:nvGrpSpPr>
        <p:grpSpPr>
          <a:xfrm>
            <a:off x="8907422" y="2961446"/>
            <a:ext cx="781013" cy="614620"/>
            <a:chOff x="3312" y="1632"/>
            <a:chExt cx="525" cy="480"/>
          </a:xfrm>
        </p:grpSpPr>
        <p:sp>
          <p:nvSpPr>
            <p:cNvPr id="448" name="Google Shape;451;p32"/>
            <p:cNvSpPr/>
            <p:nvPr/>
          </p:nvSpPr>
          <p:spPr>
            <a:xfrm>
              <a:off x="3312" y="1632"/>
              <a:ext cx="525" cy="480"/>
            </a:xfrm>
            <a:custGeom>
              <a:avLst/>
              <a:gdLst/>
              <a:ahLst/>
              <a:cxnLst/>
              <a:rect l="l" t="t" r="r" b="b"/>
              <a:pathLst>
                <a:path w="525" h="480" extrusionOk="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a:gsLst>
                <a:gs pos="0">
                  <a:srgbClr val="FFFFFF"/>
                </a:gs>
                <a:gs pos="100000">
                  <a:schemeClr val="lt1"/>
                </a:gs>
              </a:gsLst>
              <a:path path="circle">
                <a:fillToRect l="50000" t="50000" r="50000" b="50000"/>
              </a:path>
              <a:tileRect/>
            </a:gradFill>
            <a:ln w="9525" cap="rnd" cmpd="sng">
              <a:solidFill>
                <a:srgbClr val="FF33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449" name="Google Shape;452;p32"/>
            <p:cNvSpPr/>
            <p:nvPr/>
          </p:nvSpPr>
          <p:spPr>
            <a:xfrm>
              <a:off x="3384" y="1697"/>
              <a:ext cx="382" cy="350"/>
            </a:xfrm>
            <a:custGeom>
              <a:avLst/>
              <a:gdLst/>
              <a:ahLst/>
              <a:cxnLst/>
              <a:rect l="l" t="t" r="r" b="b"/>
              <a:pathLst>
                <a:path w="382" h="350" extrusionOk="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a:gsLst>
                <a:gs pos="0">
                  <a:srgbClr val="A603AB"/>
                </a:gs>
                <a:gs pos="12000">
                  <a:srgbClr val="E81766"/>
                </a:gs>
                <a:gs pos="27000">
                  <a:srgbClr val="EE3F17"/>
                </a:gs>
                <a:gs pos="48000">
                  <a:srgbClr val="FFFF00"/>
                </a:gs>
                <a:gs pos="64999">
                  <a:srgbClr val="1A8D48"/>
                </a:gs>
                <a:gs pos="78999">
                  <a:srgbClr val="0819FB"/>
                </a:gs>
                <a:gs pos="100000">
                  <a:srgbClr val="A603AB"/>
                </a:gs>
              </a:gsLst>
              <a:path path="circle">
                <a:fillToRect l="50000" t="50000" r="50000" b="50000"/>
              </a:path>
              <a:tileRect/>
            </a:gradFill>
            <a:ln w="9525" cap="rnd" cmpd="sng">
              <a:solidFill>
                <a:srgbClr val="FF33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450" name="Google Shape;453;p32"/>
            <p:cNvSpPr/>
            <p:nvPr/>
          </p:nvSpPr>
          <p:spPr>
            <a:xfrm>
              <a:off x="3440" y="1706"/>
              <a:ext cx="270" cy="332"/>
            </a:xfrm>
            <a:custGeom>
              <a:avLst/>
              <a:gdLst/>
              <a:ahLst/>
              <a:cxnLst/>
              <a:rect l="l" t="t" r="r" b="b"/>
              <a:pathLst>
                <a:path w="270" h="332" extrusionOk="0">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a:gsLst>
                <a:gs pos="0">
                  <a:srgbClr val="FFFFFF"/>
                </a:gs>
                <a:gs pos="100000">
                  <a:schemeClr val="lt1"/>
                </a:gs>
              </a:gsLst>
              <a:path path="circle">
                <a:fillToRect l="50000" t="50000" r="50000" b="50000"/>
              </a:path>
              <a:tileRect/>
            </a:gradFill>
            <a:ln w="9525" cap="rnd" cmpd="sng">
              <a:solidFill>
                <a:srgbClr val="FF33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451" name="Google Shape;454;p32"/>
            <p:cNvSpPr/>
            <p:nvPr/>
          </p:nvSpPr>
          <p:spPr>
            <a:xfrm>
              <a:off x="3541" y="1829"/>
              <a:ext cx="68" cy="85"/>
            </a:xfrm>
            <a:custGeom>
              <a:avLst/>
              <a:gdLst/>
              <a:ahLst/>
              <a:cxnLst/>
              <a:rect l="l" t="t" r="r" b="b"/>
              <a:pathLst>
                <a:path w="68" h="85" extrusionOk="0">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w="9525" cap="rnd" cmpd="sng">
              <a:solidFill>
                <a:srgbClr val="FF3300"/>
              </a:solidFill>
              <a:prstDash val="solid"/>
              <a:round/>
              <a:headEnd type="none" w="med" len="med"/>
              <a:tailEnd type="none" w="med" len="med"/>
            </a:ln>
          </p:spPr>
          <p:txBody>
            <a:bodyPr spcFirstLastPara="1" wrap="square" lIns="91425" tIns="45700" rIns="91425" bIns="45700" anchor="t" anchorCtr="0">
              <a:noAutofit/>
            </a:bodyPr>
            <a:lstStyle/>
            <a:p>
              <a:endParaRPr>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nvGraphicFramePr>
        <p:xfrm>
          <a:off x="329932" y="1862100"/>
          <a:ext cx="6549209" cy="4297730"/>
        </p:xfrm>
        <a:graphic>
          <a:graphicData uri="http://schemas.openxmlformats.org/drawingml/2006/table">
            <a:tbl>
              <a:tblPr firstRow="1" bandRow="1">
                <a:tableStyleId>{5C22544A-7EE6-4342-B048-85BDC9FD1C3A}</a:tableStyleId>
              </a:tblPr>
              <a:tblGrid>
                <a:gridCol w="1837403"/>
                <a:gridCol w="4711806"/>
              </a:tblGrid>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Nội</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dung</a:t>
                      </a:r>
                      <a:endParaRPr sz="2800" dirty="0"/>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000"/>
                        <a:buFont typeface="Times New Roman" panose="02020603050405020304"/>
                        <a:buNone/>
                      </a:pP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Khởi</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nghĩa</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Tây</a:t>
                      </a:r>
                      <a:r>
                        <a:rPr lang="en-US" sz="2800" b="1"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800" b="1" u="none" strike="noStrike" cap="none"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Sơn</a:t>
                      </a:r>
                      <a:endParaRPr sz="2800" b="1" i="0" u="none" strike="noStrike" cap="none" dirty="0">
                        <a:solidFill>
                          <a:srgbClr val="0000FF"/>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Lãnh</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đạo</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lang="en-US" sz="2800" b="1" i="0" u="none" strike="noStrike" cap="none" dirty="0">
                        <a:solidFill>
                          <a:srgbClr val="C00000"/>
                        </a:solidFill>
                        <a:latin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Căn</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cứ</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Lực</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lượng</a:t>
                      </a:r>
                      <a:endPar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marL="0" marR="0" lvl="0" indent="0" algn="l" rtl="0">
                        <a:lnSpc>
                          <a:spcPct val="100000"/>
                        </a:lnSpc>
                        <a:spcBef>
                          <a:spcPts val="0"/>
                        </a:spcBef>
                        <a:spcAft>
                          <a:spcPts val="0"/>
                        </a:spcAft>
                        <a:buClr>
                          <a:srgbClr val="C00000"/>
                        </a:buClr>
                        <a:buSzPts val="2000"/>
                        <a:buFont typeface="Times New Roman" panose="02020603050405020304"/>
                        <a:buNone/>
                      </a:pP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Khẩu</a:t>
                      </a:r>
                      <a:r>
                        <a:rPr lang="en-US"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rPr>
                        <a:t> </a:t>
                      </a:r>
                      <a:r>
                        <a:rPr lang="en-US" sz="2800" b="1" i="0" u="none" strike="noStrike" cap="none" dirty="0" err="1">
                          <a:solidFill>
                            <a:srgbClr val="C00000"/>
                          </a:solidFill>
                          <a:latin typeface="Times New Roman" panose="02020603050405020304"/>
                          <a:ea typeface="Times New Roman" panose="02020603050405020304"/>
                          <a:cs typeface="Times New Roman" panose="02020603050405020304"/>
                          <a:sym typeface="Times New Roman" panose="02020603050405020304"/>
                        </a:rPr>
                        <a:t>hiệu</a:t>
                      </a:r>
                      <a:endParaRPr lang="vi-VN"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rgbClr val="C00000"/>
                        </a:buClr>
                        <a:buSzPts val="2000"/>
                        <a:buFont typeface="Times New Roman" panose="020206030504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2400"/>
                        <a:buFont typeface="Century Schoolbook" panose="02040604050505020304"/>
                        <a:buNone/>
                      </a:pPr>
                      <a:endParaRPr sz="2800" b="1" i="0" u="none" strike="noStrike" cap="none" dirty="0">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2185326" y="-51708"/>
            <a:ext cx="10169436" cy="646331"/>
          </a:xfrm>
          <a:prstGeom prst="rect">
            <a:avLst/>
          </a:prstGeom>
          <a:noFill/>
        </p:spPr>
        <p:txBody>
          <a:bodyPr wrap="square">
            <a:spAutoFit/>
          </a:bodyPr>
          <a:lstStyle/>
          <a:p>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7" name="TextBox 6"/>
          <p:cNvSpPr txBox="1"/>
          <p:nvPr/>
        </p:nvSpPr>
        <p:spPr>
          <a:xfrm>
            <a:off x="471178" y="1163963"/>
            <a:ext cx="9138043" cy="461665"/>
          </a:xfrm>
          <a:prstGeom prst="rect">
            <a:avLst/>
          </a:prstGeom>
          <a:noFill/>
        </p:spPr>
        <p:txBody>
          <a:bodyPr wrap="square" rtlCol="0">
            <a:spAutoFit/>
          </a:bodyPr>
          <a:lstStyle/>
          <a:p>
            <a:pPr marL="457200" indent="-457200"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Vài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khởi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endParaRPr lang="en-US" sz="2800" b="1" dirty="0">
              <a:latin typeface="Times New Roman" panose="02020603050405020304" pitchFamily="18" charset="0"/>
              <a:cs typeface="Times New Roman" panose="02020603050405020304" pitchFamily="18" charset="0"/>
            </a:endParaRPr>
          </a:p>
        </p:txBody>
      </p:sp>
      <p:sp>
        <p:nvSpPr>
          <p:cNvPr id="8" name="Google Shape;386;p27"/>
          <p:cNvSpPr/>
          <p:nvPr/>
        </p:nvSpPr>
        <p:spPr>
          <a:xfrm>
            <a:off x="2346478" y="2490584"/>
            <a:ext cx="4143953" cy="646331"/>
          </a:xfrm>
          <a:prstGeom prst="rect">
            <a:avLst/>
          </a:prstGeom>
          <a:noFill/>
          <a:ln>
            <a:noFill/>
          </a:ln>
        </p:spPr>
        <p:txBody>
          <a:bodyPr spcFirstLastPara="1" wrap="square" lIns="91425" tIns="45700" rIns="91425" bIns="45700" anchor="t" anchorCtr="0">
            <a:noAutofit/>
          </a:bodyPr>
          <a:lstStyle/>
          <a:p>
            <a:pPr algn="ct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Nguyễn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Nhạc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Nguyễn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Huệ</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Nguyễn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Lữ</a:t>
            </a:r>
            <a:endParaRPr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 name="Google Shape;387;p27"/>
          <p:cNvSpPr/>
          <p:nvPr/>
        </p:nvSpPr>
        <p:spPr>
          <a:xfrm>
            <a:off x="2185326" y="3359572"/>
            <a:ext cx="4230761" cy="646331"/>
          </a:xfrm>
          <a:prstGeom prst="rect">
            <a:avLst/>
          </a:prstGeom>
          <a:noFill/>
          <a:ln>
            <a:noFill/>
          </a:ln>
        </p:spPr>
        <p:txBody>
          <a:bodyPr spcFirstLastPara="1" wrap="square" lIns="91425" tIns="45700" rIns="91425" bIns="45700" anchor="t" anchorCtr="0">
            <a:noAutofit/>
          </a:bodyPr>
          <a:lstStyle/>
          <a:p>
            <a:pPr algn="ct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Tây</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Sơn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thượng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đạo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algn="ct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Tây</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Sơn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hạ</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đạo</a:t>
            </a:r>
            <a:endParaRPr sz="2400" dirty="0"/>
          </a:p>
        </p:txBody>
      </p:sp>
      <p:sp>
        <p:nvSpPr>
          <p:cNvPr id="10" name="Google Shape;388;p27"/>
          <p:cNvSpPr/>
          <p:nvPr/>
        </p:nvSpPr>
        <p:spPr>
          <a:xfrm>
            <a:off x="2110936" y="4391674"/>
            <a:ext cx="4379495" cy="646331"/>
          </a:xfrm>
          <a:prstGeom prst="rect">
            <a:avLst/>
          </a:prstGeom>
          <a:noFill/>
          <a:ln>
            <a:noFill/>
          </a:ln>
        </p:spPr>
        <p:txBody>
          <a:bodyPr spcFirstLastPara="1" wrap="square" lIns="91425" tIns="45700" rIns="91425" bIns="45700" anchor="t" anchorCtr="0">
            <a:noAutofit/>
          </a:bodyPr>
          <a:lstStyle/>
          <a:p>
            <a:pPr algn="ct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Nông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nghèo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đồng</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bào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tộc</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thiểu</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a:t>
            </a:r>
            <a:endParaRPr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 name="Google Shape;389;p27"/>
          <p:cNvSpPr/>
          <p:nvPr/>
        </p:nvSpPr>
        <p:spPr>
          <a:xfrm>
            <a:off x="2015378" y="5370871"/>
            <a:ext cx="4921371" cy="646331"/>
          </a:xfrm>
          <a:prstGeom prst="rect">
            <a:avLst/>
          </a:prstGeom>
          <a:noFill/>
          <a:ln>
            <a:noFill/>
          </a:ln>
        </p:spPr>
        <p:txBody>
          <a:bodyPr spcFirstLastPara="1" wrap="square" lIns="91425" tIns="45700" rIns="91425" bIns="45700" anchor="t" anchorCtr="0">
            <a:noAutofit/>
          </a:bodyPr>
          <a:lstStyle/>
          <a:p>
            <a:pPr algn="ct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Lấy</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của</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nhà</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giàu</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cho</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người</a:t>
            </a:r>
            <a:r>
              <a:rPr lang="en-US" sz="2400" b="1" i="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1" i="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nghèo</a:t>
            </a:r>
            <a:endParaRPr sz="2400" dirty="0">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pic>
        <p:nvPicPr>
          <p:cNvPr id="2" name="Picture 1"/>
          <p:cNvPicPr>
            <a:picLocks noChangeAspect="1"/>
          </p:cNvPicPr>
          <p:nvPr/>
        </p:nvPicPr>
        <p:blipFill>
          <a:blip r:embed="rId1"/>
          <a:stretch>
            <a:fillRect/>
          </a:stretch>
        </p:blipFill>
        <p:spPr>
          <a:xfrm>
            <a:off x="6936749" y="2033953"/>
            <a:ext cx="5163271" cy="3943900"/>
          </a:xfrm>
          <a:prstGeom prst="rect">
            <a:avLst/>
          </a:prstGeom>
        </p:spPr>
      </p:pic>
      <p:sp>
        <p:nvSpPr>
          <p:cNvPr id="4" name="TextBox 3"/>
          <p:cNvSpPr txBox="1"/>
          <p:nvPr/>
        </p:nvSpPr>
        <p:spPr>
          <a:xfrm>
            <a:off x="499067" y="662949"/>
            <a:ext cx="76032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 NGUYÊN NHÂN BÙNG NỔ PHONG TRÀO TÂY SƠN</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circle(in)">
                                      <p:cBhvr>
                                        <p:cTn id="2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Năm 1771, ba anh em Nguyễn Nhạc, Nguyễn Huệ, Nguyễn Lữ dựng cờ khởi nghĩa ở Tây Sơn. Được nhân dân hưởng ứng ủng hộ</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p:cNvSpPr txBox="1">
            <a:spLocks noGrp="1"/>
          </p:cNvSpPr>
          <p:nvPr>
            <p:ph type="title"/>
          </p:nvPr>
        </p:nvSpPr>
        <p:spPr>
          <a:xfrm>
            <a:off x="624808" y="1460865"/>
            <a:ext cx="7363990" cy="662782"/>
          </a:xfrm>
          <a:prstGeom prst="rect">
            <a:avLst/>
          </a:prstGeom>
        </p:spPr>
        <p:txBody>
          <a:bodyPr rtlCol="0">
            <a:noAutofit/>
          </a:bodyPr>
          <a:lstStyle/>
          <a:p>
            <a:r>
              <a:rPr lang="en-US" sz="2400" b="1" dirty="0">
                <a:latin typeface="Times New Roman" panose="02020603050405020304" pitchFamily="18" charset="0"/>
                <a:cs typeface="Times New Roman" panose="02020603050405020304" pitchFamily="18" charset="0"/>
              </a:rPr>
              <a:t>     a.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latin typeface="Times New Roman" panose="02020603050405020304" pitchFamily="18" charset="0"/>
                <a:cs typeface="Times New Roman" panose="02020603050405020304" pitchFamily="18" charset="0"/>
              </a:rPr>
              <a:t> b. </a:t>
            </a:r>
            <a:r>
              <a:rPr lang="en-US" sz="2400" b="1" dirty="0" err="1">
                <a:latin typeface="Times New Roman" panose="02020603050405020304" pitchFamily="18" charset="0"/>
                <a:cs typeface="Times New Roman" panose="02020603050405020304" pitchFamily="18" charset="0"/>
              </a:rPr>
              <a:t>Vài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88454" y="188990"/>
            <a:ext cx="7837097" cy="646331"/>
          </a:xfrm>
          <a:prstGeom prst="rect">
            <a:avLst/>
          </a:prstGeom>
          <a:noFill/>
        </p:spPr>
        <p:txBody>
          <a:bodyPr wrap="square">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9" name="TextBox 8"/>
          <p:cNvSpPr txBox="1"/>
          <p:nvPr/>
        </p:nvSpPr>
        <p:spPr>
          <a:xfrm>
            <a:off x="480154" y="1024547"/>
            <a:ext cx="7992042"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NGUYÊN NHÂN BÙNG NỔ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61054" y="2172685"/>
            <a:ext cx="10898154" cy="1938992"/>
          </a:xfrm>
          <a:prstGeom prst="rect">
            <a:avLst/>
          </a:prstGeom>
          <a:noFill/>
        </p:spPr>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1771,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cờ</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Khê</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Gia Lai),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Bình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p:cNvSpPr/>
          <p:nvPr/>
        </p:nvSpPr>
        <p:spPr>
          <a:xfrm>
            <a:off x="886408" y="494522"/>
            <a:ext cx="10748865" cy="1707502"/>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Đàng</a:t>
            </a:r>
            <a:r>
              <a:rPr lang="en-US" sz="2800" b="1" dirty="0">
                <a:latin typeface="Times New Roman" panose="02020603050405020304" pitchFamily="18" charset="0"/>
                <a:cs typeface="Times New Roman" panose="02020603050405020304" pitchFamily="18" charset="0"/>
              </a:rPr>
              <a:t> Trong </a:t>
            </a:r>
            <a:r>
              <a:rPr lang="en-US" sz="2800" b="1" dirty="0" err="1">
                <a:latin typeface="Times New Roman" panose="02020603050405020304" pitchFamily="18" charset="0"/>
                <a:cs typeface="Times New Roman" panose="02020603050405020304" pitchFamily="18" charset="0"/>
              </a:rPr>
              <a:t>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425959" y="2690336"/>
            <a:ext cx="6720373" cy="1938992"/>
          </a:xfrm>
          <a:prstGeom prst="rect">
            <a:avLst/>
          </a:prstGeom>
          <a:noFill/>
        </p:spPr>
        <p:txBody>
          <a:bodyPr wrap="square">
            <a:spAutoFit/>
          </a:bodyPr>
          <a:lstStyle/>
          <a:p>
            <a:pPr algn="just"/>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Khởi nghĩa Tây Sơn được nhân dân Đàng Trong ủng hộ vì ở thời điểm đó, mâu thuẫn giữa nhân dân và chính quyền Đàng Trong đã lên đến đỉnh điểm, chính quyền phong kiến suy đồi, đời sống nhân dân vô cùng khổ cực khiến họ phải vùng lên đấu tranh.</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425959" y="4629328"/>
            <a:ext cx="6097554"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5427" y="-1084"/>
            <a:ext cx="7195015" cy="646331"/>
          </a:xfrm>
          <a:prstGeom prst="rect">
            <a:avLst/>
          </a:prstGeom>
          <a:noFill/>
        </p:spPr>
        <p:txBody>
          <a:bodyPr wrap="square">
            <a:spAutoFit/>
          </a:bodyPr>
          <a:lstStyle/>
          <a:p>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5" name="TextBox 4"/>
          <p:cNvSpPr txBox="1"/>
          <p:nvPr/>
        </p:nvSpPr>
        <p:spPr>
          <a:xfrm>
            <a:off x="156912" y="614780"/>
            <a:ext cx="7114804"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a:solidFill>
                  <a:srgbClr val="FF0000"/>
                </a:solidFill>
                <a:latin typeface="Times New Roman" panose="02020603050405020304" pitchFamily="18" charset="0"/>
                <a:cs typeface="Times New Roman" panose="02020603050405020304" pitchFamily="18" charset="0"/>
              </a:rPr>
              <a:t>/ NHỮNG THẮNG LỢI TIÊU BIỂU CỦA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 name="Picture 9" descr="Picture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1663" y="692484"/>
            <a:ext cx="4543425" cy="608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10"/>
          <p:cNvSpPr/>
          <p:nvPr/>
        </p:nvSpPr>
        <p:spPr bwMode="auto">
          <a:xfrm>
            <a:off x="10956841" y="3962400"/>
            <a:ext cx="830263" cy="965200"/>
          </a:xfrm>
          <a:custGeom>
            <a:avLst/>
            <a:gdLst>
              <a:gd name="T0" fmla="*/ 2147483647 w 523"/>
              <a:gd name="T1" fmla="*/ 2147483647 h 608"/>
              <a:gd name="T2" fmla="*/ 2147483647 w 523"/>
              <a:gd name="T3" fmla="*/ 2147483647 h 608"/>
              <a:gd name="T4" fmla="*/ 2147483647 w 523"/>
              <a:gd name="T5" fmla="*/ 2147483647 h 608"/>
              <a:gd name="T6" fmla="*/ 2147483647 w 523"/>
              <a:gd name="T7" fmla="*/ 2147483647 h 608"/>
              <a:gd name="T8" fmla="*/ 2147483647 w 523"/>
              <a:gd name="T9" fmla="*/ 2147483647 h 608"/>
              <a:gd name="T10" fmla="*/ 2147483647 w 523"/>
              <a:gd name="T11" fmla="*/ 2147483647 h 608"/>
              <a:gd name="T12" fmla="*/ 2147483647 w 523"/>
              <a:gd name="T13" fmla="*/ 0 h 608"/>
              <a:gd name="T14" fmla="*/ 2147483647 w 523"/>
              <a:gd name="T15" fmla="*/ 2147483647 h 608"/>
              <a:gd name="T16" fmla="*/ 2147483647 w 523"/>
              <a:gd name="T17" fmla="*/ 2147483647 h 608"/>
              <a:gd name="T18" fmla="*/ 2147483647 w 523"/>
              <a:gd name="T19" fmla="*/ 2147483647 h 608"/>
              <a:gd name="T20" fmla="*/ 2147483647 w 523"/>
              <a:gd name="T21" fmla="*/ 2147483647 h 608"/>
              <a:gd name="T22" fmla="*/ 2147483647 w 523"/>
              <a:gd name="T23" fmla="*/ 2147483647 h 608"/>
              <a:gd name="T24" fmla="*/ 2147483647 w 523"/>
              <a:gd name="T25" fmla="*/ 2147483647 h 608"/>
              <a:gd name="T26" fmla="*/ 2147483647 w 523"/>
              <a:gd name="T27" fmla="*/ 2147483647 h 608"/>
              <a:gd name="T28" fmla="*/ 2147483647 w 523"/>
              <a:gd name="T29" fmla="*/ 2147483647 h 608"/>
              <a:gd name="T30" fmla="*/ 2147483647 w 523"/>
              <a:gd name="T31" fmla="*/ 2147483647 h 608"/>
              <a:gd name="T32" fmla="*/ 2147483647 w 523"/>
              <a:gd name="T33" fmla="*/ 2147483647 h 608"/>
              <a:gd name="T34" fmla="*/ 2147483647 w 523"/>
              <a:gd name="T35" fmla="*/ 2147483647 h 608"/>
              <a:gd name="T36" fmla="*/ 2147483647 w 523"/>
              <a:gd name="T37" fmla="*/ 2147483647 h 608"/>
              <a:gd name="T38" fmla="*/ 2147483647 w 523"/>
              <a:gd name="T39" fmla="*/ 2147483647 h 608"/>
              <a:gd name="T40" fmla="*/ 2147483647 w 523"/>
              <a:gd name="T41" fmla="*/ 2147483647 h 608"/>
              <a:gd name="T42" fmla="*/ 2147483647 w 523"/>
              <a:gd name="T43" fmla="*/ 2147483647 h 608"/>
              <a:gd name="T44" fmla="*/ 2147483647 w 523"/>
              <a:gd name="T45" fmla="*/ 2147483647 h 608"/>
              <a:gd name="T46" fmla="*/ 2147483647 w 523"/>
              <a:gd name="T47" fmla="*/ 2147483647 h 608"/>
              <a:gd name="T48" fmla="*/ 2147483647 w 523"/>
              <a:gd name="T49" fmla="*/ 2147483647 h 608"/>
              <a:gd name="T50" fmla="*/ 2147483647 w 523"/>
              <a:gd name="T51" fmla="*/ 2147483647 h 608"/>
              <a:gd name="T52" fmla="*/ 2147483647 w 523"/>
              <a:gd name="T53" fmla="*/ 2147483647 h 608"/>
              <a:gd name="T54" fmla="*/ 2147483647 w 523"/>
              <a:gd name="T55" fmla="*/ 2147483647 h 608"/>
              <a:gd name="T56" fmla="*/ 2147483647 w 523"/>
              <a:gd name="T57" fmla="*/ 2147483647 h 608"/>
              <a:gd name="T58" fmla="*/ 2147483647 w 523"/>
              <a:gd name="T59" fmla="*/ 2147483647 h 608"/>
              <a:gd name="T60" fmla="*/ 2147483647 w 523"/>
              <a:gd name="T61" fmla="*/ 2147483647 h 608"/>
              <a:gd name="T62" fmla="*/ 2147483647 w 523"/>
              <a:gd name="T63" fmla="*/ 2147483647 h 608"/>
              <a:gd name="T64" fmla="*/ 2147483647 w 523"/>
              <a:gd name="T65" fmla="*/ 2147483647 h 608"/>
              <a:gd name="T66" fmla="*/ 2147483647 w 523"/>
              <a:gd name="T67" fmla="*/ 2147483647 h 608"/>
              <a:gd name="T68" fmla="*/ 2147483647 w 523"/>
              <a:gd name="T69" fmla="*/ 2147483647 h 608"/>
              <a:gd name="T70" fmla="*/ 2147483647 w 523"/>
              <a:gd name="T71" fmla="*/ 2147483647 h 608"/>
              <a:gd name="T72" fmla="*/ 2147483647 w 523"/>
              <a:gd name="T73" fmla="*/ 2147483647 h 608"/>
              <a:gd name="T74" fmla="*/ 2147483647 w 523"/>
              <a:gd name="T75" fmla="*/ 2147483647 h 608"/>
              <a:gd name="T76" fmla="*/ 2147483647 w 523"/>
              <a:gd name="T77" fmla="*/ 2147483647 h 608"/>
              <a:gd name="T78" fmla="*/ 2147483647 w 523"/>
              <a:gd name="T79" fmla="*/ 2147483647 h 608"/>
              <a:gd name="T80" fmla="*/ 2147483647 w 523"/>
              <a:gd name="T81" fmla="*/ 2147483647 h 608"/>
              <a:gd name="T82" fmla="*/ 2147483647 w 523"/>
              <a:gd name="T83" fmla="*/ 2147483647 h 608"/>
              <a:gd name="T84" fmla="*/ 2147483647 w 523"/>
              <a:gd name="T85" fmla="*/ 2147483647 h 608"/>
              <a:gd name="T86" fmla="*/ 2147483647 w 523"/>
              <a:gd name="T87" fmla="*/ 2147483647 h 608"/>
              <a:gd name="T88" fmla="*/ 2147483647 w 523"/>
              <a:gd name="T89" fmla="*/ 2147483647 h 608"/>
              <a:gd name="T90" fmla="*/ 2147483647 w 523"/>
              <a:gd name="T91" fmla="*/ 2147483647 h 608"/>
              <a:gd name="T92" fmla="*/ 2147483647 w 523"/>
              <a:gd name="T93" fmla="*/ 2147483647 h 608"/>
              <a:gd name="T94" fmla="*/ 2147483647 w 523"/>
              <a:gd name="T95" fmla="*/ 2147483647 h 6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3"/>
              <a:gd name="T145" fmla="*/ 0 h 608"/>
              <a:gd name="T146" fmla="*/ 523 w 523"/>
              <a:gd name="T147" fmla="*/ 608 h 6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3" h="608">
                <a:moveTo>
                  <a:pt x="476" y="300"/>
                </a:moveTo>
                <a:cubicBezTo>
                  <a:pt x="484" y="277"/>
                  <a:pt x="460" y="249"/>
                  <a:pt x="450" y="230"/>
                </a:cubicBezTo>
                <a:cubicBezTo>
                  <a:pt x="446" y="213"/>
                  <a:pt x="436" y="195"/>
                  <a:pt x="426" y="180"/>
                </a:cubicBezTo>
                <a:cubicBezTo>
                  <a:pt x="423" y="166"/>
                  <a:pt x="418" y="157"/>
                  <a:pt x="410" y="146"/>
                </a:cubicBezTo>
                <a:cubicBezTo>
                  <a:pt x="407" y="135"/>
                  <a:pt x="398" y="128"/>
                  <a:pt x="392" y="118"/>
                </a:cubicBezTo>
                <a:cubicBezTo>
                  <a:pt x="384" y="91"/>
                  <a:pt x="381" y="65"/>
                  <a:pt x="360" y="44"/>
                </a:cubicBezTo>
                <a:cubicBezTo>
                  <a:pt x="356" y="24"/>
                  <a:pt x="353" y="11"/>
                  <a:pt x="336" y="0"/>
                </a:cubicBezTo>
                <a:cubicBezTo>
                  <a:pt x="320" y="5"/>
                  <a:pt x="302" y="9"/>
                  <a:pt x="286" y="14"/>
                </a:cubicBezTo>
                <a:cubicBezTo>
                  <a:pt x="281" y="21"/>
                  <a:pt x="276" y="23"/>
                  <a:pt x="268" y="26"/>
                </a:cubicBezTo>
                <a:cubicBezTo>
                  <a:pt x="256" y="38"/>
                  <a:pt x="241" y="36"/>
                  <a:pt x="226" y="42"/>
                </a:cubicBezTo>
                <a:cubicBezTo>
                  <a:pt x="218" y="45"/>
                  <a:pt x="212" y="51"/>
                  <a:pt x="204" y="54"/>
                </a:cubicBezTo>
                <a:cubicBezTo>
                  <a:pt x="197" y="64"/>
                  <a:pt x="190" y="61"/>
                  <a:pt x="180" y="66"/>
                </a:cubicBezTo>
                <a:cubicBezTo>
                  <a:pt x="154" y="80"/>
                  <a:pt x="130" y="83"/>
                  <a:pt x="102" y="92"/>
                </a:cubicBezTo>
                <a:cubicBezTo>
                  <a:pt x="84" y="98"/>
                  <a:pt x="67" y="109"/>
                  <a:pt x="48" y="114"/>
                </a:cubicBezTo>
                <a:cubicBezTo>
                  <a:pt x="43" y="125"/>
                  <a:pt x="32" y="153"/>
                  <a:pt x="22" y="156"/>
                </a:cubicBezTo>
                <a:cubicBezTo>
                  <a:pt x="17" y="163"/>
                  <a:pt x="11" y="167"/>
                  <a:pt x="6" y="174"/>
                </a:cubicBezTo>
                <a:cubicBezTo>
                  <a:pt x="1" y="192"/>
                  <a:pt x="0" y="218"/>
                  <a:pt x="14" y="232"/>
                </a:cubicBezTo>
                <a:cubicBezTo>
                  <a:pt x="17" y="240"/>
                  <a:pt x="19" y="245"/>
                  <a:pt x="26" y="250"/>
                </a:cubicBezTo>
                <a:cubicBezTo>
                  <a:pt x="30" y="262"/>
                  <a:pt x="36" y="263"/>
                  <a:pt x="46" y="270"/>
                </a:cubicBezTo>
                <a:cubicBezTo>
                  <a:pt x="47" y="273"/>
                  <a:pt x="48" y="276"/>
                  <a:pt x="50" y="278"/>
                </a:cubicBezTo>
                <a:cubicBezTo>
                  <a:pt x="52" y="280"/>
                  <a:pt x="54" y="280"/>
                  <a:pt x="56" y="282"/>
                </a:cubicBezTo>
                <a:cubicBezTo>
                  <a:pt x="66" y="294"/>
                  <a:pt x="64" y="304"/>
                  <a:pt x="80" y="312"/>
                </a:cubicBezTo>
                <a:cubicBezTo>
                  <a:pt x="87" y="322"/>
                  <a:pt x="90" y="337"/>
                  <a:pt x="100" y="342"/>
                </a:cubicBezTo>
                <a:cubicBezTo>
                  <a:pt x="103" y="350"/>
                  <a:pt x="105" y="353"/>
                  <a:pt x="112" y="358"/>
                </a:cubicBezTo>
                <a:cubicBezTo>
                  <a:pt x="122" y="373"/>
                  <a:pt x="146" y="399"/>
                  <a:pt x="152" y="412"/>
                </a:cubicBezTo>
                <a:cubicBezTo>
                  <a:pt x="158" y="426"/>
                  <a:pt x="166" y="449"/>
                  <a:pt x="182" y="454"/>
                </a:cubicBezTo>
                <a:cubicBezTo>
                  <a:pt x="186" y="459"/>
                  <a:pt x="188" y="470"/>
                  <a:pt x="192" y="474"/>
                </a:cubicBezTo>
                <a:cubicBezTo>
                  <a:pt x="195" y="477"/>
                  <a:pt x="204" y="482"/>
                  <a:pt x="204" y="482"/>
                </a:cubicBezTo>
                <a:cubicBezTo>
                  <a:pt x="214" y="496"/>
                  <a:pt x="227" y="509"/>
                  <a:pt x="240" y="522"/>
                </a:cubicBezTo>
                <a:cubicBezTo>
                  <a:pt x="245" y="538"/>
                  <a:pt x="259" y="547"/>
                  <a:pt x="272" y="558"/>
                </a:cubicBezTo>
                <a:cubicBezTo>
                  <a:pt x="280" y="565"/>
                  <a:pt x="290" y="583"/>
                  <a:pt x="300" y="586"/>
                </a:cubicBezTo>
                <a:cubicBezTo>
                  <a:pt x="331" y="596"/>
                  <a:pt x="355" y="604"/>
                  <a:pt x="388" y="606"/>
                </a:cubicBezTo>
                <a:cubicBezTo>
                  <a:pt x="404" y="604"/>
                  <a:pt x="402" y="597"/>
                  <a:pt x="416" y="600"/>
                </a:cubicBezTo>
                <a:cubicBezTo>
                  <a:pt x="427" y="608"/>
                  <a:pt x="442" y="600"/>
                  <a:pt x="454" y="594"/>
                </a:cubicBezTo>
                <a:cubicBezTo>
                  <a:pt x="458" y="594"/>
                  <a:pt x="509" y="600"/>
                  <a:pt x="520" y="592"/>
                </a:cubicBezTo>
                <a:cubicBezTo>
                  <a:pt x="523" y="590"/>
                  <a:pt x="516" y="587"/>
                  <a:pt x="514" y="584"/>
                </a:cubicBezTo>
                <a:cubicBezTo>
                  <a:pt x="509" y="577"/>
                  <a:pt x="507" y="569"/>
                  <a:pt x="502" y="562"/>
                </a:cubicBezTo>
                <a:cubicBezTo>
                  <a:pt x="505" y="553"/>
                  <a:pt x="498" y="550"/>
                  <a:pt x="494" y="542"/>
                </a:cubicBezTo>
                <a:cubicBezTo>
                  <a:pt x="495" y="529"/>
                  <a:pt x="495" y="517"/>
                  <a:pt x="496" y="504"/>
                </a:cubicBezTo>
                <a:cubicBezTo>
                  <a:pt x="496" y="502"/>
                  <a:pt x="498" y="500"/>
                  <a:pt x="498" y="498"/>
                </a:cubicBezTo>
                <a:cubicBezTo>
                  <a:pt x="499" y="490"/>
                  <a:pt x="499" y="482"/>
                  <a:pt x="500" y="474"/>
                </a:cubicBezTo>
                <a:cubicBezTo>
                  <a:pt x="501" y="470"/>
                  <a:pt x="504" y="462"/>
                  <a:pt x="504" y="462"/>
                </a:cubicBezTo>
                <a:cubicBezTo>
                  <a:pt x="505" y="455"/>
                  <a:pt x="506" y="432"/>
                  <a:pt x="508" y="424"/>
                </a:cubicBezTo>
                <a:cubicBezTo>
                  <a:pt x="509" y="419"/>
                  <a:pt x="512" y="408"/>
                  <a:pt x="512" y="408"/>
                </a:cubicBezTo>
                <a:cubicBezTo>
                  <a:pt x="501" y="392"/>
                  <a:pt x="504" y="374"/>
                  <a:pt x="506" y="356"/>
                </a:cubicBezTo>
                <a:cubicBezTo>
                  <a:pt x="503" y="349"/>
                  <a:pt x="500" y="342"/>
                  <a:pt x="496" y="336"/>
                </a:cubicBezTo>
                <a:cubicBezTo>
                  <a:pt x="495" y="327"/>
                  <a:pt x="495" y="318"/>
                  <a:pt x="492" y="310"/>
                </a:cubicBezTo>
                <a:cubicBezTo>
                  <a:pt x="490" y="303"/>
                  <a:pt x="480" y="288"/>
                  <a:pt x="476" y="300"/>
                </a:cubicBezTo>
                <a:close/>
              </a:path>
            </a:pathLst>
          </a:custGeom>
          <a:solidFill>
            <a:srgbClr val="FF6699"/>
          </a:solidFill>
          <a:ln w="9525">
            <a:solidFill>
              <a:srgbClr val="FF6699"/>
            </a:solidFill>
            <a:round/>
          </a:ln>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sp>
        <p:nvSpPr>
          <p:cNvPr id="8" name="Rectangle 11"/>
          <p:cNvSpPr>
            <a:spLocks noChangeArrowheads="1"/>
          </p:cNvSpPr>
          <p:nvPr/>
        </p:nvSpPr>
        <p:spPr bwMode="auto">
          <a:xfrm>
            <a:off x="9777663" y="3962400"/>
            <a:ext cx="1143000" cy="381000"/>
          </a:xfrm>
          <a:prstGeom prst="rect">
            <a:avLst/>
          </a:prstGeom>
          <a:gradFill rotWithShape="1">
            <a:gsLst>
              <a:gs pos="0">
                <a:schemeClr val="folHlink"/>
              </a:gs>
              <a:gs pos="100000">
                <a:srgbClr val="FF99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a:solidFill>
                  <a:srgbClr val="FF0000"/>
                </a:solidFill>
                <a:cs typeface="Arial" panose="020B0604020202020204" pitchFamily="34" charset="0"/>
              </a:rPr>
              <a:t>1773</a:t>
            </a:r>
            <a:endParaRPr lang="en-US" altLang="en-US">
              <a:solidFill>
                <a:srgbClr val="FF0000"/>
              </a:solidFill>
              <a:cs typeface="Arial" panose="020B0604020202020204" pitchFamily="34" charset="0"/>
            </a:endParaRPr>
          </a:p>
        </p:txBody>
      </p:sp>
      <p:pic>
        <p:nvPicPr>
          <p:cNvPr id="9"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5463" y="4267200"/>
            <a:ext cx="381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6"/>
          <p:cNvSpPr>
            <a:spLocks noChangeArrowheads="1"/>
          </p:cNvSpPr>
          <p:nvPr/>
        </p:nvSpPr>
        <p:spPr bwMode="auto">
          <a:xfrm>
            <a:off x="10615863" y="5368006"/>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200" dirty="0">
                <a:solidFill>
                  <a:schemeClr val="tx1"/>
                </a:solidFill>
                <a:cs typeface="Arial" panose="020B0604020202020204" pitchFamily="34" charset="0"/>
              </a:rPr>
              <a:t>BÌNH THUẬN</a:t>
            </a:r>
            <a:endParaRPr lang="en-US" altLang="en-US" sz="1200" dirty="0">
              <a:solidFill>
                <a:schemeClr val="tx1"/>
              </a:solidFill>
              <a:cs typeface="Arial" panose="020B0604020202020204" pitchFamily="34" charset="0"/>
            </a:endParaRPr>
          </a:p>
        </p:txBody>
      </p:sp>
      <p:sp>
        <p:nvSpPr>
          <p:cNvPr id="11" name="Rectangle 18"/>
          <p:cNvSpPr>
            <a:spLocks noChangeArrowheads="1"/>
          </p:cNvSpPr>
          <p:nvPr/>
        </p:nvSpPr>
        <p:spPr bwMode="auto">
          <a:xfrm>
            <a:off x="9358563" y="5936916"/>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200" dirty="0">
                <a:solidFill>
                  <a:schemeClr val="tx1"/>
                </a:solidFill>
                <a:cs typeface="Arial" panose="020B0604020202020204" pitchFamily="34" charset="0"/>
              </a:rPr>
              <a:t>RẠCH GẦM-XOÀI MÚT</a:t>
            </a:r>
            <a:endParaRPr lang="en-US" altLang="en-US" sz="1200" dirty="0">
              <a:solidFill>
                <a:schemeClr val="tx1"/>
              </a:solidFill>
              <a:cs typeface="Arial" panose="020B0604020202020204" pitchFamily="34" charset="0"/>
            </a:endParaRPr>
          </a:p>
        </p:txBody>
      </p:sp>
      <p:sp>
        <p:nvSpPr>
          <p:cNvPr id="12" name="Rectangle 19"/>
          <p:cNvSpPr>
            <a:spLocks noChangeArrowheads="1"/>
          </p:cNvSpPr>
          <p:nvPr/>
        </p:nvSpPr>
        <p:spPr bwMode="auto">
          <a:xfrm>
            <a:off x="10535652" y="44704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200" dirty="0">
                <a:solidFill>
                  <a:schemeClr val="tx1"/>
                </a:solidFill>
                <a:cs typeface="Arial" panose="020B0604020202020204" pitchFamily="34" charset="0"/>
              </a:rPr>
              <a:t>AN KHÊ</a:t>
            </a:r>
            <a:endParaRPr lang="en-US" altLang="en-US" sz="1200" dirty="0">
              <a:solidFill>
                <a:schemeClr val="tx1"/>
              </a:solidFill>
              <a:cs typeface="Arial" panose="020B0604020202020204" pitchFamily="34" charset="0"/>
            </a:endParaRPr>
          </a:p>
        </p:txBody>
      </p:sp>
      <p:sp>
        <p:nvSpPr>
          <p:cNvPr id="13" name="Rectangle 20"/>
          <p:cNvSpPr>
            <a:spLocks noChangeArrowheads="1"/>
          </p:cNvSpPr>
          <p:nvPr/>
        </p:nvSpPr>
        <p:spPr bwMode="auto">
          <a:xfrm>
            <a:off x="9268075" y="2667822"/>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200" dirty="0">
                <a:solidFill>
                  <a:schemeClr val="tx1"/>
                </a:solidFill>
                <a:cs typeface="Arial" panose="020B0604020202020204" pitchFamily="34" charset="0"/>
              </a:rPr>
              <a:t>NGHỆ AN</a:t>
            </a:r>
            <a:endParaRPr lang="en-US" altLang="en-US" sz="1200" dirty="0">
              <a:solidFill>
                <a:schemeClr val="tx1"/>
              </a:solidFill>
              <a:cs typeface="Arial" panose="020B0604020202020204" pitchFamily="34" charset="0"/>
            </a:endParaRPr>
          </a:p>
        </p:txBody>
      </p:sp>
      <p:pic>
        <p:nvPicPr>
          <p:cNvPr id="1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5463" y="4300537"/>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727;p70"/>
          <p:cNvSpPr txBox="1"/>
          <p:nvPr/>
        </p:nvSpPr>
        <p:spPr>
          <a:xfrm>
            <a:off x="347505" y="2691484"/>
            <a:ext cx="637004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800" i="0" u="none" dirty="0" err="1">
                <a:latin typeface="Times New Roman" panose="02020603050405020304"/>
                <a:ea typeface="Times New Roman" panose="02020603050405020304"/>
                <a:cs typeface="Times New Roman" panose="02020603050405020304"/>
                <a:sym typeface="Times New Roman" panose="02020603050405020304"/>
              </a:rPr>
              <a:t>Năm</a:t>
            </a:r>
            <a:r>
              <a:rPr lang="en-US" sz="2800" i="0" u="none" dirty="0">
                <a:latin typeface="Times New Roman" panose="02020603050405020304"/>
                <a:ea typeface="Times New Roman" panose="02020603050405020304"/>
                <a:cs typeface="Times New Roman" panose="02020603050405020304"/>
                <a:sym typeface="Times New Roman" panose="02020603050405020304"/>
              </a:rPr>
              <a:t> 1773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nghĩa</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quân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Tây</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Sơn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hạ</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thành</a:t>
            </a:r>
            <a:r>
              <a:rPr lang="en-US" sz="2800" i="0" u="none" dirty="0">
                <a:latin typeface="Times New Roman" panose="02020603050405020304"/>
                <a:ea typeface="Times New Roman" panose="02020603050405020304"/>
                <a:cs typeface="Times New Roman" panose="02020603050405020304"/>
                <a:sym typeface="Times New Roman" panose="02020603050405020304"/>
              </a:rPr>
              <a:t> Quy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Nhơn</a:t>
            </a:r>
            <a:endParaRPr dirty="0"/>
          </a:p>
        </p:txBody>
      </p:sp>
      <p:sp>
        <p:nvSpPr>
          <p:cNvPr id="7" name="TextBox 6"/>
          <p:cNvSpPr txBox="1"/>
          <p:nvPr/>
        </p:nvSpPr>
        <p:spPr>
          <a:xfrm>
            <a:off x="156912" y="1317462"/>
            <a:ext cx="8262694" cy="830997"/>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a</a:t>
            </a:r>
            <a:r>
              <a:rPr lang="vi-VN" sz="2400" b="1" dirty="0">
                <a:solidFill>
                  <a:srgbClr val="0000FF"/>
                </a:solidFill>
                <a:latin typeface="Times New Roman" panose="02020603050405020304" pitchFamily="18" charset="0"/>
                <a:cs typeface="Times New Roman" panose="02020603050405020304" pitchFamily="18" charset="0"/>
              </a:rPr>
              <a:t>. Lật đổ </a:t>
            </a:r>
            <a:r>
              <a:rPr lang="en-US" sz="2400" b="1" dirty="0" err="1">
                <a:solidFill>
                  <a:srgbClr val="0000FF"/>
                </a:solidFill>
                <a:latin typeface="Times New Roman" panose="02020603050405020304" pitchFamily="18" charset="0"/>
                <a:cs typeface="Times New Roman" panose="02020603050405020304" pitchFamily="18" charset="0"/>
              </a:rPr>
              <a:t>chúa</a:t>
            </a:r>
            <a:r>
              <a:rPr lang="en-US" sz="2400" b="1" dirty="0">
                <a:solidFill>
                  <a:srgbClr val="0000FF"/>
                </a:solidFill>
                <a:latin typeface="Times New Roman" panose="02020603050405020304" pitchFamily="18" charset="0"/>
                <a:cs typeface="Times New Roman" panose="02020603050405020304" pitchFamily="18" charset="0"/>
              </a:rPr>
              <a:t> Nguyễn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chính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Lê – </a:t>
            </a:r>
            <a:r>
              <a:rPr lang="en-US" sz="2400" b="1" dirty="0" err="1">
                <a:solidFill>
                  <a:srgbClr val="0000FF"/>
                </a:solidFill>
                <a:latin typeface="Times New Roman" panose="02020603050405020304" pitchFamily="18" charset="0"/>
                <a:cs typeface="Times New Roman" panose="02020603050405020304" pitchFamily="18" charset="0"/>
              </a:rPr>
              <a:t>Trịnh</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repeatCount="200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500"/>
                            </p:stCondLst>
                            <p:childTnLst>
                              <p:par>
                                <p:cTn id="43" presetID="21" presetClass="entr" presetSubtype="4"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4)">
                                      <p:cBhvr>
                                        <p:cTn id="45" dur="2000"/>
                                        <p:tgtEl>
                                          <p:spTgt spid="4"/>
                                        </p:tgtEl>
                                      </p:cBhvr>
                                    </p:animEffect>
                                  </p:childTnLst>
                                </p:cTn>
                              </p:par>
                            </p:childTnLst>
                          </p:cTn>
                        </p:par>
                        <p:par>
                          <p:cTn id="46" fill="hold">
                            <p:stCondLst>
                              <p:cond delay="2500"/>
                            </p:stCondLst>
                            <p:childTnLst>
                              <p:par>
                                <p:cTn id="47" presetID="6" presetClass="entr" presetSubtype="16" repeatCount="300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ircle(in)">
                                      <p:cBhvr>
                                        <p:cTn id="49" dur="2000"/>
                                        <p:tgtEl>
                                          <p:spTgt spid="9"/>
                                        </p:tgtEl>
                                      </p:cBhvr>
                                    </p:animEffect>
                                  </p:childTnLst>
                                </p:cTn>
                              </p:par>
                            </p:childTnLst>
                          </p:cTn>
                        </p:par>
                        <p:par>
                          <p:cTn id="50" fill="hold">
                            <p:stCondLst>
                              <p:cond delay="4500"/>
                            </p:stCondLst>
                            <p:childTnLst>
                              <p:par>
                                <p:cTn id="51" presetID="6" presetClass="entr" presetSubtype="16"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ircle(in)">
                                      <p:cBhvr>
                                        <p:cTn id="53" dur="2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circle(in)">
                                      <p:cBhvr>
                                        <p:cTn id="5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p:bldP spid="11" grpId="0"/>
      <p:bldP spid="12" grpId="0"/>
      <p:bldP spid="13" grpId="0"/>
      <p:bldP spid="1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36981" y="381000"/>
            <a:ext cx="45434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p:nvSpPr>
        <p:spPr bwMode="auto">
          <a:xfrm>
            <a:off x="10356405" y="6096000"/>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200" dirty="0">
                <a:cs typeface="Arial" panose="020B0604020202020204" pitchFamily="34" charset="0"/>
              </a:rPr>
              <a:t>RẠCH GẦM-XOÀI MÚT</a:t>
            </a:r>
            <a:endParaRPr lang="en-US" altLang="en-US" sz="1200" dirty="0">
              <a:cs typeface="Arial" panose="020B0604020202020204" pitchFamily="34" charset="0"/>
            </a:endParaRPr>
          </a:p>
        </p:txBody>
      </p:sp>
      <p:sp>
        <p:nvSpPr>
          <p:cNvPr id="8" name="Freeform 16"/>
          <p:cNvSpPr/>
          <p:nvPr/>
        </p:nvSpPr>
        <p:spPr bwMode="auto">
          <a:xfrm>
            <a:off x="9975406" y="3581401"/>
            <a:ext cx="1668463" cy="2081213"/>
          </a:xfrm>
          <a:custGeom>
            <a:avLst/>
            <a:gdLst>
              <a:gd name="T0" fmla="*/ 2147483647 w 1051"/>
              <a:gd name="T1" fmla="*/ 2147483647 h 1311"/>
              <a:gd name="T2" fmla="*/ 2147483647 w 1051"/>
              <a:gd name="T3" fmla="*/ 2147483647 h 1311"/>
              <a:gd name="T4" fmla="*/ 2147483647 w 1051"/>
              <a:gd name="T5" fmla="*/ 2147483647 h 1311"/>
              <a:gd name="T6" fmla="*/ 2147483647 w 1051"/>
              <a:gd name="T7" fmla="*/ 2147483647 h 1311"/>
              <a:gd name="T8" fmla="*/ 2147483647 w 1051"/>
              <a:gd name="T9" fmla="*/ 2147483647 h 1311"/>
              <a:gd name="T10" fmla="*/ 2147483647 w 1051"/>
              <a:gd name="T11" fmla="*/ 2147483647 h 1311"/>
              <a:gd name="T12" fmla="*/ 2147483647 w 1051"/>
              <a:gd name="T13" fmla="*/ 2147483647 h 1311"/>
              <a:gd name="T14" fmla="*/ 2147483647 w 1051"/>
              <a:gd name="T15" fmla="*/ 2147483647 h 1311"/>
              <a:gd name="T16" fmla="*/ 2147483647 w 1051"/>
              <a:gd name="T17" fmla="*/ 2147483647 h 1311"/>
              <a:gd name="T18" fmla="*/ 2147483647 w 1051"/>
              <a:gd name="T19" fmla="*/ 2147483647 h 1311"/>
              <a:gd name="T20" fmla="*/ 2147483647 w 1051"/>
              <a:gd name="T21" fmla="*/ 2147483647 h 1311"/>
              <a:gd name="T22" fmla="*/ 2147483647 w 1051"/>
              <a:gd name="T23" fmla="*/ 2147483647 h 1311"/>
              <a:gd name="T24" fmla="*/ 2147483647 w 1051"/>
              <a:gd name="T25" fmla="*/ 2147483647 h 1311"/>
              <a:gd name="T26" fmla="*/ 2147483647 w 1051"/>
              <a:gd name="T27" fmla="*/ 2147483647 h 1311"/>
              <a:gd name="T28" fmla="*/ 2147483647 w 1051"/>
              <a:gd name="T29" fmla="*/ 2147483647 h 1311"/>
              <a:gd name="T30" fmla="*/ 2147483647 w 1051"/>
              <a:gd name="T31" fmla="*/ 2147483647 h 1311"/>
              <a:gd name="T32" fmla="*/ 2147483647 w 1051"/>
              <a:gd name="T33" fmla="*/ 2147483647 h 1311"/>
              <a:gd name="T34" fmla="*/ 2147483647 w 1051"/>
              <a:gd name="T35" fmla="*/ 2147483647 h 1311"/>
              <a:gd name="T36" fmla="*/ 2147483647 w 1051"/>
              <a:gd name="T37" fmla="*/ 2147483647 h 1311"/>
              <a:gd name="T38" fmla="*/ 2147483647 w 1051"/>
              <a:gd name="T39" fmla="*/ 2147483647 h 1311"/>
              <a:gd name="T40" fmla="*/ 2147483647 w 1051"/>
              <a:gd name="T41" fmla="*/ 2147483647 h 1311"/>
              <a:gd name="T42" fmla="*/ 2147483647 w 1051"/>
              <a:gd name="T43" fmla="*/ 2147483647 h 1311"/>
              <a:gd name="T44" fmla="*/ 2147483647 w 1051"/>
              <a:gd name="T45" fmla="*/ 2147483647 h 1311"/>
              <a:gd name="T46" fmla="*/ 2147483647 w 1051"/>
              <a:gd name="T47" fmla="*/ 2147483647 h 1311"/>
              <a:gd name="T48" fmla="*/ 2147483647 w 1051"/>
              <a:gd name="T49" fmla="*/ 2147483647 h 1311"/>
              <a:gd name="T50" fmla="*/ 2147483647 w 1051"/>
              <a:gd name="T51" fmla="*/ 2147483647 h 1311"/>
              <a:gd name="T52" fmla="*/ 2147483647 w 1051"/>
              <a:gd name="T53" fmla="*/ 2147483647 h 1311"/>
              <a:gd name="T54" fmla="*/ 2147483647 w 1051"/>
              <a:gd name="T55" fmla="*/ 2147483647 h 1311"/>
              <a:gd name="T56" fmla="*/ 2147483647 w 1051"/>
              <a:gd name="T57" fmla="*/ 2147483647 h 1311"/>
              <a:gd name="T58" fmla="*/ 2147483647 w 1051"/>
              <a:gd name="T59" fmla="*/ 2147483647 h 1311"/>
              <a:gd name="T60" fmla="*/ 2147483647 w 1051"/>
              <a:gd name="T61" fmla="*/ 2147483647 h 1311"/>
              <a:gd name="T62" fmla="*/ 0 w 1051"/>
              <a:gd name="T63" fmla="*/ 2147483647 h 1311"/>
              <a:gd name="T64" fmla="*/ 2147483647 w 1051"/>
              <a:gd name="T65" fmla="*/ 2147483647 h 1311"/>
              <a:gd name="T66" fmla="*/ 2147483647 w 1051"/>
              <a:gd name="T67" fmla="*/ 2147483647 h 1311"/>
              <a:gd name="T68" fmla="*/ 2147483647 w 1051"/>
              <a:gd name="T69" fmla="*/ 2147483647 h 1311"/>
              <a:gd name="T70" fmla="*/ 2147483647 w 1051"/>
              <a:gd name="T71" fmla="*/ 2147483647 h 1311"/>
              <a:gd name="T72" fmla="*/ 2147483647 w 1051"/>
              <a:gd name="T73" fmla="*/ 2147483647 h 1311"/>
              <a:gd name="T74" fmla="*/ 2147483647 w 1051"/>
              <a:gd name="T75" fmla="*/ 2147483647 h 1311"/>
              <a:gd name="T76" fmla="*/ 2147483647 w 1051"/>
              <a:gd name="T77" fmla="*/ 2147483647 h 13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1"/>
              <a:gd name="T118" fmla="*/ 0 h 1311"/>
              <a:gd name="T119" fmla="*/ 1051 w 1051"/>
              <a:gd name="T120" fmla="*/ 1311 h 13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1" h="1311">
                <a:moveTo>
                  <a:pt x="603" y="1302"/>
                </a:moveTo>
                <a:cubicBezTo>
                  <a:pt x="647" y="1311"/>
                  <a:pt x="623" y="1309"/>
                  <a:pt x="675" y="1302"/>
                </a:cubicBezTo>
                <a:cubicBezTo>
                  <a:pt x="685" y="1295"/>
                  <a:pt x="686" y="1294"/>
                  <a:pt x="699" y="1290"/>
                </a:cubicBezTo>
                <a:cubicBezTo>
                  <a:pt x="715" y="1285"/>
                  <a:pt x="747" y="1278"/>
                  <a:pt x="747" y="1278"/>
                </a:cubicBezTo>
                <a:cubicBezTo>
                  <a:pt x="778" y="1284"/>
                  <a:pt x="767" y="1284"/>
                  <a:pt x="819" y="1275"/>
                </a:cubicBezTo>
                <a:cubicBezTo>
                  <a:pt x="831" y="1273"/>
                  <a:pt x="852" y="1257"/>
                  <a:pt x="852" y="1257"/>
                </a:cubicBezTo>
                <a:cubicBezTo>
                  <a:pt x="872" y="1227"/>
                  <a:pt x="883" y="1220"/>
                  <a:pt x="921" y="1212"/>
                </a:cubicBezTo>
                <a:cubicBezTo>
                  <a:pt x="932" y="1196"/>
                  <a:pt x="934" y="1177"/>
                  <a:pt x="945" y="1161"/>
                </a:cubicBezTo>
                <a:cubicBezTo>
                  <a:pt x="947" y="1151"/>
                  <a:pt x="954" y="1121"/>
                  <a:pt x="963" y="1116"/>
                </a:cubicBezTo>
                <a:cubicBezTo>
                  <a:pt x="970" y="1112"/>
                  <a:pt x="979" y="1113"/>
                  <a:pt x="987" y="1110"/>
                </a:cubicBezTo>
                <a:cubicBezTo>
                  <a:pt x="1003" y="1115"/>
                  <a:pt x="1002" y="1096"/>
                  <a:pt x="1017" y="1086"/>
                </a:cubicBezTo>
                <a:cubicBezTo>
                  <a:pt x="1019" y="1080"/>
                  <a:pt x="1021" y="1074"/>
                  <a:pt x="1023" y="1068"/>
                </a:cubicBezTo>
                <a:cubicBezTo>
                  <a:pt x="1024" y="1065"/>
                  <a:pt x="1026" y="1059"/>
                  <a:pt x="1026" y="1059"/>
                </a:cubicBezTo>
                <a:cubicBezTo>
                  <a:pt x="1014" y="1004"/>
                  <a:pt x="1027" y="1052"/>
                  <a:pt x="1014" y="1020"/>
                </a:cubicBezTo>
                <a:cubicBezTo>
                  <a:pt x="1012" y="1014"/>
                  <a:pt x="1008" y="1002"/>
                  <a:pt x="1008" y="1002"/>
                </a:cubicBezTo>
                <a:cubicBezTo>
                  <a:pt x="1012" y="996"/>
                  <a:pt x="1019" y="993"/>
                  <a:pt x="1023" y="987"/>
                </a:cubicBezTo>
                <a:cubicBezTo>
                  <a:pt x="1037" y="964"/>
                  <a:pt x="1036" y="931"/>
                  <a:pt x="1044" y="906"/>
                </a:cubicBezTo>
                <a:cubicBezTo>
                  <a:pt x="1047" y="873"/>
                  <a:pt x="1051" y="832"/>
                  <a:pt x="1026" y="807"/>
                </a:cubicBezTo>
                <a:cubicBezTo>
                  <a:pt x="1027" y="801"/>
                  <a:pt x="1031" y="795"/>
                  <a:pt x="1029" y="789"/>
                </a:cubicBezTo>
                <a:cubicBezTo>
                  <a:pt x="1027" y="785"/>
                  <a:pt x="1018" y="787"/>
                  <a:pt x="1017" y="783"/>
                </a:cubicBezTo>
                <a:cubicBezTo>
                  <a:pt x="1014" y="767"/>
                  <a:pt x="1018" y="751"/>
                  <a:pt x="1020" y="735"/>
                </a:cubicBezTo>
                <a:cubicBezTo>
                  <a:pt x="1021" y="729"/>
                  <a:pt x="1026" y="717"/>
                  <a:pt x="1026" y="717"/>
                </a:cubicBezTo>
                <a:cubicBezTo>
                  <a:pt x="1029" y="676"/>
                  <a:pt x="1027" y="643"/>
                  <a:pt x="1017" y="603"/>
                </a:cubicBezTo>
                <a:cubicBezTo>
                  <a:pt x="1016" y="581"/>
                  <a:pt x="1021" y="557"/>
                  <a:pt x="1011" y="537"/>
                </a:cubicBezTo>
                <a:cubicBezTo>
                  <a:pt x="1006" y="527"/>
                  <a:pt x="987" y="516"/>
                  <a:pt x="987" y="516"/>
                </a:cubicBezTo>
                <a:cubicBezTo>
                  <a:pt x="973" y="475"/>
                  <a:pt x="958" y="437"/>
                  <a:pt x="939" y="399"/>
                </a:cubicBezTo>
                <a:cubicBezTo>
                  <a:pt x="926" y="373"/>
                  <a:pt x="915" y="341"/>
                  <a:pt x="888" y="327"/>
                </a:cubicBezTo>
                <a:cubicBezTo>
                  <a:pt x="893" y="292"/>
                  <a:pt x="885" y="253"/>
                  <a:pt x="855" y="231"/>
                </a:cubicBezTo>
                <a:cubicBezTo>
                  <a:pt x="848" y="204"/>
                  <a:pt x="839" y="169"/>
                  <a:pt x="813" y="156"/>
                </a:cubicBezTo>
                <a:cubicBezTo>
                  <a:pt x="804" y="134"/>
                  <a:pt x="771" y="111"/>
                  <a:pt x="750" y="99"/>
                </a:cubicBezTo>
                <a:cubicBezTo>
                  <a:pt x="741" y="94"/>
                  <a:pt x="735" y="86"/>
                  <a:pt x="726" y="81"/>
                </a:cubicBezTo>
                <a:cubicBezTo>
                  <a:pt x="720" y="78"/>
                  <a:pt x="708" y="75"/>
                  <a:pt x="708" y="75"/>
                </a:cubicBezTo>
                <a:cubicBezTo>
                  <a:pt x="704" y="71"/>
                  <a:pt x="701" y="66"/>
                  <a:pt x="696" y="63"/>
                </a:cubicBezTo>
                <a:cubicBezTo>
                  <a:pt x="692" y="60"/>
                  <a:pt x="687" y="60"/>
                  <a:pt x="684" y="57"/>
                </a:cubicBezTo>
                <a:cubicBezTo>
                  <a:pt x="669" y="45"/>
                  <a:pt x="667" y="17"/>
                  <a:pt x="660" y="0"/>
                </a:cubicBezTo>
                <a:cubicBezTo>
                  <a:pt x="642" y="12"/>
                  <a:pt x="622" y="7"/>
                  <a:pt x="603" y="15"/>
                </a:cubicBezTo>
                <a:cubicBezTo>
                  <a:pt x="597" y="18"/>
                  <a:pt x="566" y="41"/>
                  <a:pt x="558" y="42"/>
                </a:cubicBezTo>
                <a:cubicBezTo>
                  <a:pt x="539" y="45"/>
                  <a:pt x="520" y="44"/>
                  <a:pt x="501" y="45"/>
                </a:cubicBezTo>
                <a:cubicBezTo>
                  <a:pt x="485" y="56"/>
                  <a:pt x="491" y="66"/>
                  <a:pt x="480" y="81"/>
                </a:cubicBezTo>
                <a:cubicBezTo>
                  <a:pt x="474" y="90"/>
                  <a:pt x="450" y="93"/>
                  <a:pt x="450" y="93"/>
                </a:cubicBezTo>
                <a:cubicBezTo>
                  <a:pt x="434" y="89"/>
                  <a:pt x="422" y="79"/>
                  <a:pt x="408" y="72"/>
                </a:cubicBezTo>
                <a:cubicBezTo>
                  <a:pt x="385" y="75"/>
                  <a:pt x="371" y="76"/>
                  <a:pt x="351" y="87"/>
                </a:cubicBezTo>
                <a:cubicBezTo>
                  <a:pt x="343" y="91"/>
                  <a:pt x="335" y="95"/>
                  <a:pt x="327" y="99"/>
                </a:cubicBezTo>
                <a:cubicBezTo>
                  <a:pt x="321" y="102"/>
                  <a:pt x="309" y="105"/>
                  <a:pt x="309" y="105"/>
                </a:cubicBezTo>
                <a:cubicBezTo>
                  <a:pt x="313" y="117"/>
                  <a:pt x="324" y="128"/>
                  <a:pt x="336" y="132"/>
                </a:cubicBezTo>
                <a:cubicBezTo>
                  <a:pt x="353" y="157"/>
                  <a:pt x="359" y="181"/>
                  <a:pt x="369" y="210"/>
                </a:cubicBezTo>
                <a:cubicBezTo>
                  <a:pt x="366" y="231"/>
                  <a:pt x="366" y="265"/>
                  <a:pt x="357" y="285"/>
                </a:cubicBezTo>
                <a:cubicBezTo>
                  <a:pt x="352" y="296"/>
                  <a:pt x="339" y="315"/>
                  <a:pt x="339" y="315"/>
                </a:cubicBezTo>
                <a:cubicBezTo>
                  <a:pt x="337" y="334"/>
                  <a:pt x="337" y="342"/>
                  <a:pt x="327" y="357"/>
                </a:cubicBezTo>
                <a:cubicBezTo>
                  <a:pt x="323" y="376"/>
                  <a:pt x="320" y="394"/>
                  <a:pt x="309" y="411"/>
                </a:cubicBezTo>
                <a:cubicBezTo>
                  <a:pt x="307" y="434"/>
                  <a:pt x="308" y="442"/>
                  <a:pt x="297" y="459"/>
                </a:cubicBezTo>
                <a:cubicBezTo>
                  <a:pt x="300" y="491"/>
                  <a:pt x="297" y="506"/>
                  <a:pt x="315" y="534"/>
                </a:cubicBezTo>
                <a:cubicBezTo>
                  <a:pt x="322" y="561"/>
                  <a:pt x="327" y="587"/>
                  <a:pt x="351" y="603"/>
                </a:cubicBezTo>
                <a:cubicBezTo>
                  <a:pt x="360" y="621"/>
                  <a:pt x="364" y="630"/>
                  <a:pt x="369" y="648"/>
                </a:cubicBezTo>
                <a:cubicBezTo>
                  <a:pt x="365" y="705"/>
                  <a:pt x="374" y="715"/>
                  <a:pt x="351" y="750"/>
                </a:cubicBezTo>
                <a:cubicBezTo>
                  <a:pt x="351" y="756"/>
                  <a:pt x="350" y="790"/>
                  <a:pt x="357" y="804"/>
                </a:cubicBezTo>
                <a:cubicBezTo>
                  <a:pt x="361" y="813"/>
                  <a:pt x="369" y="831"/>
                  <a:pt x="369" y="831"/>
                </a:cubicBezTo>
                <a:cubicBezTo>
                  <a:pt x="373" y="861"/>
                  <a:pt x="384" y="912"/>
                  <a:pt x="348" y="921"/>
                </a:cubicBezTo>
                <a:cubicBezTo>
                  <a:pt x="337" y="954"/>
                  <a:pt x="300" y="954"/>
                  <a:pt x="270" y="957"/>
                </a:cubicBezTo>
                <a:cubicBezTo>
                  <a:pt x="246" y="963"/>
                  <a:pt x="223" y="971"/>
                  <a:pt x="201" y="981"/>
                </a:cubicBezTo>
                <a:cubicBezTo>
                  <a:pt x="189" y="986"/>
                  <a:pt x="174" y="985"/>
                  <a:pt x="162" y="990"/>
                </a:cubicBezTo>
                <a:cubicBezTo>
                  <a:pt x="133" y="1001"/>
                  <a:pt x="102" y="1009"/>
                  <a:pt x="72" y="1017"/>
                </a:cubicBezTo>
                <a:cubicBezTo>
                  <a:pt x="54" y="1029"/>
                  <a:pt x="46" y="1023"/>
                  <a:pt x="27" y="1014"/>
                </a:cubicBezTo>
                <a:cubicBezTo>
                  <a:pt x="13" y="1017"/>
                  <a:pt x="8" y="1020"/>
                  <a:pt x="0" y="1032"/>
                </a:cubicBezTo>
                <a:cubicBezTo>
                  <a:pt x="6" y="1055"/>
                  <a:pt x="13" y="1055"/>
                  <a:pt x="36" y="1059"/>
                </a:cubicBezTo>
                <a:cubicBezTo>
                  <a:pt x="49" y="1078"/>
                  <a:pt x="41" y="1107"/>
                  <a:pt x="54" y="1125"/>
                </a:cubicBezTo>
                <a:cubicBezTo>
                  <a:pt x="61" y="1135"/>
                  <a:pt x="84" y="1143"/>
                  <a:pt x="96" y="1146"/>
                </a:cubicBezTo>
                <a:cubicBezTo>
                  <a:pt x="165" y="1133"/>
                  <a:pt x="141" y="1127"/>
                  <a:pt x="171" y="1137"/>
                </a:cubicBezTo>
                <a:cubicBezTo>
                  <a:pt x="179" y="1149"/>
                  <a:pt x="188" y="1175"/>
                  <a:pt x="201" y="1182"/>
                </a:cubicBezTo>
                <a:cubicBezTo>
                  <a:pt x="211" y="1188"/>
                  <a:pt x="221" y="1187"/>
                  <a:pt x="231" y="1194"/>
                </a:cubicBezTo>
                <a:cubicBezTo>
                  <a:pt x="234" y="1204"/>
                  <a:pt x="232" y="1217"/>
                  <a:pt x="240" y="1224"/>
                </a:cubicBezTo>
                <a:cubicBezTo>
                  <a:pt x="245" y="1228"/>
                  <a:pt x="258" y="1230"/>
                  <a:pt x="258" y="1230"/>
                </a:cubicBezTo>
                <a:cubicBezTo>
                  <a:pt x="283" y="1217"/>
                  <a:pt x="276" y="1218"/>
                  <a:pt x="312" y="1221"/>
                </a:cubicBezTo>
                <a:cubicBezTo>
                  <a:pt x="324" y="1225"/>
                  <a:pt x="324" y="1232"/>
                  <a:pt x="336" y="1236"/>
                </a:cubicBezTo>
                <a:cubicBezTo>
                  <a:pt x="366" y="1226"/>
                  <a:pt x="358" y="1224"/>
                  <a:pt x="396" y="1227"/>
                </a:cubicBezTo>
                <a:cubicBezTo>
                  <a:pt x="408" y="1246"/>
                  <a:pt x="433" y="1244"/>
                  <a:pt x="453" y="1251"/>
                </a:cubicBezTo>
                <a:cubicBezTo>
                  <a:pt x="466" y="1290"/>
                  <a:pt x="537" y="1280"/>
                  <a:pt x="561" y="1281"/>
                </a:cubicBezTo>
                <a:cubicBezTo>
                  <a:pt x="576" y="1291"/>
                  <a:pt x="588" y="1294"/>
                  <a:pt x="603" y="1302"/>
                </a:cubicBezTo>
                <a:close/>
              </a:path>
            </a:pathLst>
          </a:custGeom>
          <a:solidFill>
            <a:srgbClr val="FF6699"/>
          </a:solidFill>
          <a:ln>
            <a:noFill/>
          </a:ln>
          <a:extLst>
            <a:ext uri="{91240B29-F687-4F45-9708-019B960494DF}">
              <a14:hiddenLine xmlns:a14="http://schemas.microsoft.com/office/drawing/2010/main" w="9525">
                <a:solidFill>
                  <a:srgbClr val="000000"/>
                </a:solidFill>
                <a:round/>
              </a14:hiddenLine>
            </a:ext>
          </a:extLst>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pic>
        <p:nvPicPr>
          <p:cNvPr id="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9805" y="434340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24"/>
          <p:cNvSpPr/>
          <p:nvPr/>
        </p:nvSpPr>
        <p:spPr bwMode="auto">
          <a:xfrm>
            <a:off x="7716423" y="362618"/>
            <a:ext cx="3054350" cy="2619375"/>
          </a:xfrm>
          <a:custGeom>
            <a:avLst/>
            <a:gdLst>
              <a:gd name="T0" fmla="*/ 2147483647 w 1924"/>
              <a:gd name="T1" fmla="*/ 2147483647 h 1650"/>
              <a:gd name="T2" fmla="*/ 2147483647 w 1924"/>
              <a:gd name="T3" fmla="*/ 2147483647 h 1650"/>
              <a:gd name="T4" fmla="*/ 2147483647 w 1924"/>
              <a:gd name="T5" fmla="*/ 2147483647 h 1650"/>
              <a:gd name="T6" fmla="*/ 2147483647 w 1924"/>
              <a:gd name="T7" fmla="*/ 2147483647 h 1650"/>
              <a:gd name="T8" fmla="*/ 2147483647 w 1924"/>
              <a:gd name="T9" fmla="*/ 2147483647 h 1650"/>
              <a:gd name="T10" fmla="*/ 2147483647 w 1924"/>
              <a:gd name="T11" fmla="*/ 2147483647 h 1650"/>
              <a:gd name="T12" fmla="*/ 2147483647 w 1924"/>
              <a:gd name="T13" fmla="*/ 2147483647 h 1650"/>
              <a:gd name="T14" fmla="*/ 2147483647 w 1924"/>
              <a:gd name="T15" fmla="*/ 2147483647 h 1650"/>
              <a:gd name="T16" fmla="*/ 2147483647 w 1924"/>
              <a:gd name="T17" fmla="*/ 2147483647 h 1650"/>
              <a:gd name="T18" fmla="*/ 2147483647 w 1924"/>
              <a:gd name="T19" fmla="*/ 2147483647 h 1650"/>
              <a:gd name="T20" fmla="*/ 2147483647 w 1924"/>
              <a:gd name="T21" fmla="*/ 2147483647 h 1650"/>
              <a:gd name="T22" fmla="*/ 2147483647 w 1924"/>
              <a:gd name="T23" fmla="*/ 2147483647 h 1650"/>
              <a:gd name="T24" fmla="*/ 2147483647 w 1924"/>
              <a:gd name="T25" fmla="*/ 2147483647 h 1650"/>
              <a:gd name="T26" fmla="*/ 2147483647 w 1924"/>
              <a:gd name="T27" fmla="*/ 2147483647 h 1650"/>
              <a:gd name="T28" fmla="*/ 2147483647 w 1924"/>
              <a:gd name="T29" fmla="*/ 2147483647 h 1650"/>
              <a:gd name="T30" fmla="*/ 2147483647 w 1924"/>
              <a:gd name="T31" fmla="*/ 2147483647 h 1650"/>
              <a:gd name="T32" fmla="*/ 2147483647 w 1924"/>
              <a:gd name="T33" fmla="*/ 2147483647 h 1650"/>
              <a:gd name="T34" fmla="*/ 2147483647 w 1924"/>
              <a:gd name="T35" fmla="*/ 2147483647 h 1650"/>
              <a:gd name="T36" fmla="*/ 2147483647 w 1924"/>
              <a:gd name="T37" fmla="*/ 2147483647 h 1650"/>
              <a:gd name="T38" fmla="*/ 2147483647 w 1924"/>
              <a:gd name="T39" fmla="*/ 2147483647 h 1650"/>
              <a:gd name="T40" fmla="*/ 2147483647 w 1924"/>
              <a:gd name="T41" fmla="*/ 2147483647 h 1650"/>
              <a:gd name="T42" fmla="*/ 2147483647 w 1924"/>
              <a:gd name="T43" fmla="*/ 2147483647 h 1650"/>
              <a:gd name="T44" fmla="*/ 2147483647 w 1924"/>
              <a:gd name="T45" fmla="*/ 2147483647 h 1650"/>
              <a:gd name="T46" fmla="*/ 2147483647 w 1924"/>
              <a:gd name="T47" fmla="*/ 2147483647 h 1650"/>
              <a:gd name="T48" fmla="*/ 0 w 1924"/>
              <a:gd name="T49" fmla="*/ 2147483647 h 1650"/>
              <a:gd name="T50" fmla="*/ 2147483647 w 1924"/>
              <a:gd name="T51" fmla="*/ 2147483647 h 1650"/>
              <a:gd name="T52" fmla="*/ 2147483647 w 1924"/>
              <a:gd name="T53" fmla="*/ 2147483647 h 1650"/>
              <a:gd name="T54" fmla="*/ 2147483647 w 1924"/>
              <a:gd name="T55" fmla="*/ 2147483647 h 1650"/>
              <a:gd name="T56" fmla="*/ 2147483647 w 1924"/>
              <a:gd name="T57" fmla="*/ 2147483647 h 1650"/>
              <a:gd name="T58" fmla="*/ 2147483647 w 1924"/>
              <a:gd name="T59" fmla="*/ 2147483647 h 1650"/>
              <a:gd name="T60" fmla="*/ 2147483647 w 1924"/>
              <a:gd name="T61" fmla="*/ 2147483647 h 1650"/>
              <a:gd name="T62" fmla="*/ 2147483647 w 1924"/>
              <a:gd name="T63" fmla="*/ 2147483647 h 1650"/>
              <a:gd name="T64" fmla="*/ 2147483647 w 1924"/>
              <a:gd name="T65" fmla="*/ 2147483647 h 1650"/>
              <a:gd name="T66" fmla="*/ 2147483647 w 1924"/>
              <a:gd name="T67" fmla="*/ 2147483647 h 1650"/>
              <a:gd name="T68" fmla="*/ 2147483647 w 1924"/>
              <a:gd name="T69" fmla="*/ 2147483647 h 1650"/>
              <a:gd name="T70" fmla="*/ 2147483647 w 1924"/>
              <a:gd name="T71" fmla="*/ 2147483647 h 1650"/>
              <a:gd name="T72" fmla="*/ 2147483647 w 1924"/>
              <a:gd name="T73" fmla="*/ 2147483647 h 1650"/>
              <a:gd name="T74" fmla="*/ 2147483647 w 1924"/>
              <a:gd name="T75" fmla="*/ 2147483647 h 1650"/>
              <a:gd name="T76" fmla="*/ 2147483647 w 1924"/>
              <a:gd name="T77" fmla="*/ 2147483647 h 1650"/>
              <a:gd name="T78" fmla="*/ 2147483647 w 1924"/>
              <a:gd name="T79" fmla="*/ 2147483647 h 1650"/>
              <a:gd name="T80" fmla="*/ 2147483647 w 1924"/>
              <a:gd name="T81" fmla="*/ 2147483647 h 1650"/>
              <a:gd name="T82" fmla="*/ 2147483647 w 1924"/>
              <a:gd name="T83" fmla="*/ 2147483647 h 1650"/>
              <a:gd name="T84" fmla="*/ 2147483647 w 1924"/>
              <a:gd name="T85" fmla="*/ 2147483647 h 1650"/>
              <a:gd name="T86" fmla="*/ 2147483647 w 1924"/>
              <a:gd name="T87" fmla="*/ 2147483647 h 1650"/>
              <a:gd name="T88" fmla="*/ 2147483647 w 1924"/>
              <a:gd name="T89" fmla="*/ 2147483647 h 16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4"/>
              <a:gd name="T136" fmla="*/ 0 h 1650"/>
              <a:gd name="T137" fmla="*/ 1924 w 1924"/>
              <a:gd name="T138" fmla="*/ 1650 h 16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4" h="1650">
                <a:moveTo>
                  <a:pt x="1572" y="1596"/>
                </a:moveTo>
                <a:cubicBezTo>
                  <a:pt x="1604" y="1575"/>
                  <a:pt x="1564" y="1598"/>
                  <a:pt x="1564" y="1632"/>
                </a:cubicBezTo>
                <a:cubicBezTo>
                  <a:pt x="1564" y="1645"/>
                  <a:pt x="1584" y="1600"/>
                  <a:pt x="1584" y="1600"/>
                </a:cubicBezTo>
                <a:cubicBezTo>
                  <a:pt x="1579" y="1595"/>
                  <a:pt x="1571" y="1591"/>
                  <a:pt x="1568" y="1584"/>
                </a:cubicBezTo>
                <a:cubicBezTo>
                  <a:pt x="1566" y="1580"/>
                  <a:pt x="1573" y="1576"/>
                  <a:pt x="1572" y="1572"/>
                </a:cubicBezTo>
                <a:cubicBezTo>
                  <a:pt x="1563" y="1545"/>
                  <a:pt x="1533" y="1528"/>
                  <a:pt x="1508" y="1520"/>
                </a:cubicBezTo>
                <a:cubicBezTo>
                  <a:pt x="1499" y="1507"/>
                  <a:pt x="1502" y="1508"/>
                  <a:pt x="1488" y="1500"/>
                </a:cubicBezTo>
                <a:cubicBezTo>
                  <a:pt x="1478" y="1494"/>
                  <a:pt x="1456" y="1484"/>
                  <a:pt x="1456" y="1484"/>
                </a:cubicBezTo>
                <a:cubicBezTo>
                  <a:pt x="1446" y="1463"/>
                  <a:pt x="1432" y="1464"/>
                  <a:pt x="1416" y="1448"/>
                </a:cubicBezTo>
                <a:cubicBezTo>
                  <a:pt x="1399" y="1398"/>
                  <a:pt x="1428" y="1476"/>
                  <a:pt x="1400" y="1428"/>
                </a:cubicBezTo>
                <a:cubicBezTo>
                  <a:pt x="1393" y="1416"/>
                  <a:pt x="1397" y="1394"/>
                  <a:pt x="1384" y="1388"/>
                </a:cubicBezTo>
                <a:cubicBezTo>
                  <a:pt x="1367" y="1379"/>
                  <a:pt x="1356" y="1367"/>
                  <a:pt x="1340" y="1356"/>
                </a:cubicBezTo>
                <a:cubicBezTo>
                  <a:pt x="1320" y="1342"/>
                  <a:pt x="1295" y="1331"/>
                  <a:pt x="1276" y="1316"/>
                </a:cubicBezTo>
                <a:cubicBezTo>
                  <a:pt x="1229" y="1278"/>
                  <a:pt x="1272" y="1302"/>
                  <a:pt x="1236" y="1284"/>
                </a:cubicBezTo>
                <a:cubicBezTo>
                  <a:pt x="1228" y="1273"/>
                  <a:pt x="1218" y="1257"/>
                  <a:pt x="1208" y="1248"/>
                </a:cubicBezTo>
                <a:cubicBezTo>
                  <a:pt x="1201" y="1242"/>
                  <a:pt x="1184" y="1232"/>
                  <a:pt x="1184" y="1232"/>
                </a:cubicBezTo>
                <a:cubicBezTo>
                  <a:pt x="1174" y="1212"/>
                  <a:pt x="1161" y="1193"/>
                  <a:pt x="1144" y="1180"/>
                </a:cubicBezTo>
                <a:cubicBezTo>
                  <a:pt x="1148" y="1158"/>
                  <a:pt x="1154" y="1140"/>
                  <a:pt x="1164" y="1120"/>
                </a:cubicBezTo>
                <a:cubicBezTo>
                  <a:pt x="1167" y="1086"/>
                  <a:pt x="1166" y="1068"/>
                  <a:pt x="1180" y="1040"/>
                </a:cubicBezTo>
                <a:cubicBezTo>
                  <a:pt x="1193" y="962"/>
                  <a:pt x="1259" y="904"/>
                  <a:pt x="1332" y="880"/>
                </a:cubicBezTo>
                <a:cubicBezTo>
                  <a:pt x="1349" y="867"/>
                  <a:pt x="1369" y="857"/>
                  <a:pt x="1376" y="836"/>
                </a:cubicBezTo>
                <a:cubicBezTo>
                  <a:pt x="1401" y="842"/>
                  <a:pt x="1387" y="843"/>
                  <a:pt x="1416" y="824"/>
                </a:cubicBezTo>
                <a:cubicBezTo>
                  <a:pt x="1437" y="810"/>
                  <a:pt x="1461" y="791"/>
                  <a:pt x="1472" y="768"/>
                </a:cubicBezTo>
                <a:cubicBezTo>
                  <a:pt x="1480" y="752"/>
                  <a:pt x="1485" y="730"/>
                  <a:pt x="1496" y="716"/>
                </a:cubicBezTo>
                <a:cubicBezTo>
                  <a:pt x="1505" y="705"/>
                  <a:pt x="1524" y="696"/>
                  <a:pt x="1536" y="688"/>
                </a:cubicBezTo>
                <a:cubicBezTo>
                  <a:pt x="1546" y="659"/>
                  <a:pt x="1535" y="679"/>
                  <a:pt x="1592" y="672"/>
                </a:cubicBezTo>
                <a:cubicBezTo>
                  <a:pt x="1610" y="670"/>
                  <a:pt x="1644" y="652"/>
                  <a:pt x="1644" y="652"/>
                </a:cubicBezTo>
                <a:cubicBezTo>
                  <a:pt x="1687" y="617"/>
                  <a:pt x="1668" y="625"/>
                  <a:pt x="1696" y="616"/>
                </a:cubicBezTo>
                <a:cubicBezTo>
                  <a:pt x="1717" y="590"/>
                  <a:pt x="1741" y="565"/>
                  <a:pt x="1772" y="552"/>
                </a:cubicBezTo>
                <a:cubicBezTo>
                  <a:pt x="1785" y="539"/>
                  <a:pt x="1793" y="526"/>
                  <a:pt x="1808" y="516"/>
                </a:cubicBezTo>
                <a:cubicBezTo>
                  <a:pt x="1778" y="486"/>
                  <a:pt x="1819" y="514"/>
                  <a:pt x="1828" y="520"/>
                </a:cubicBezTo>
                <a:cubicBezTo>
                  <a:pt x="1862" y="509"/>
                  <a:pt x="1888" y="496"/>
                  <a:pt x="1924" y="492"/>
                </a:cubicBezTo>
                <a:cubicBezTo>
                  <a:pt x="1878" y="446"/>
                  <a:pt x="1851" y="445"/>
                  <a:pt x="1792" y="424"/>
                </a:cubicBezTo>
                <a:cubicBezTo>
                  <a:pt x="1767" y="415"/>
                  <a:pt x="1749" y="391"/>
                  <a:pt x="1724" y="384"/>
                </a:cubicBezTo>
                <a:cubicBezTo>
                  <a:pt x="1710" y="380"/>
                  <a:pt x="1695" y="379"/>
                  <a:pt x="1680" y="376"/>
                </a:cubicBezTo>
                <a:cubicBezTo>
                  <a:pt x="1645" y="352"/>
                  <a:pt x="1665" y="362"/>
                  <a:pt x="1616" y="352"/>
                </a:cubicBezTo>
                <a:cubicBezTo>
                  <a:pt x="1590" y="339"/>
                  <a:pt x="1578" y="332"/>
                  <a:pt x="1548" y="328"/>
                </a:cubicBezTo>
                <a:cubicBezTo>
                  <a:pt x="1540" y="325"/>
                  <a:pt x="1530" y="326"/>
                  <a:pt x="1524" y="320"/>
                </a:cubicBezTo>
                <a:cubicBezTo>
                  <a:pt x="1515" y="311"/>
                  <a:pt x="1535" y="306"/>
                  <a:pt x="1548" y="296"/>
                </a:cubicBezTo>
                <a:cubicBezTo>
                  <a:pt x="1565" y="283"/>
                  <a:pt x="1574" y="263"/>
                  <a:pt x="1580" y="244"/>
                </a:cubicBezTo>
                <a:cubicBezTo>
                  <a:pt x="1584" y="218"/>
                  <a:pt x="1594" y="197"/>
                  <a:pt x="1580" y="172"/>
                </a:cubicBezTo>
                <a:cubicBezTo>
                  <a:pt x="1578" y="168"/>
                  <a:pt x="1572" y="170"/>
                  <a:pt x="1568" y="168"/>
                </a:cubicBezTo>
                <a:cubicBezTo>
                  <a:pt x="1560" y="163"/>
                  <a:pt x="1544" y="152"/>
                  <a:pt x="1544" y="152"/>
                </a:cubicBezTo>
                <a:cubicBezTo>
                  <a:pt x="1537" y="132"/>
                  <a:pt x="1527" y="131"/>
                  <a:pt x="1508" y="136"/>
                </a:cubicBezTo>
                <a:cubicBezTo>
                  <a:pt x="1478" y="176"/>
                  <a:pt x="1431" y="140"/>
                  <a:pt x="1392" y="132"/>
                </a:cubicBezTo>
                <a:cubicBezTo>
                  <a:pt x="1371" y="133"/>
                  <a:pt x="1349" y="133"/>
                  <a:pt x="1328" y="136"/>
                </a:cubicBezTo>
                <a:cubicBezTo>
                  <a:pt x="1314" y="138"/>
                  <a:pt x="1301" y="144"/>
                  <a:pt x="1288" y="148"/>
                </a:cubicBezTo>
                <a:cubicBezTo>
                  <a:pt x="1280" y="151"/>
                  <a:pt x="1264" y="156"/>
                  <a:pt x="1264" y="156"/>
                </a:cubicBezTo>
                <a:cubicBezTo>
                  <a:pt x="1220" y="126"/>
                  <a:pt x="1292" y="177"/>
                  <a:pt x="1240" y="132"/>
                </a:cubicBezTo>
                <a:cubicBezTo>
                  <a:pt x="1212" y="108"/>
                  <a:pt x="1162" y="100"/>
                  <a:pt x="1128" y="92"/>
                </a:cubicBezTo>
                <a:cubicBezTo>
                  <a:pt x="1119" y="87"/>
                  <a:pt x="1107" y="87"/>
                  <a:pt x="1100" y="80"/>
                </a:cubicBezTo>
                <a:cubicBezTo>
                  <a:pt x="1095" y="75"/>
                  <a:pt x="1093" y="66"/>
                  <a:pt x="1088" y="60"/>
                </a:cubicBezTo>
                <a:cubicBezTo>
                  <a:pt x="1076" y="46"/>
                  <a:pt x="1061" y="37"/>
                  <a:pt x="1048" y="24"/>
                </a:cubicBezTo>
                <a:cubicBezTo>
                  <a:pt x="1041" y="17"/>
                  <a:pt x="1032" y="13"/>
                  <a:pt x="1024" y="8"/>
                </a:cubicBezTo>
                <a:cubicBezTo>
                  <a:pt x="1020" y="5"/>
                  <a:pt x="1012" y="0"/>
                  <a:pt x="1012" y="0"/>
                </a:cubicBezTo>
                <a:cubicBezTo>
                  <a:pt x="973" y="31"/>
                  <a:pt x="982" y="35"/>
                  <a:pt x="928" y="40"/>
                </a:cubicBezTo>
                <a:cubicBezTo>
                  <a:pt x="913" y="45"/>
                  <a:pt x="903" y="55"/>
                  <a:pt x="888" y="60"/>
                </a:cubicBezTo>
                <a:cubicBezTo>
                  <a:pt x="861" y="87"/>
                  <a:pt x="840" y="144"/>
                  <a:pt x="796" y="148"/>
                </a:cubicBezTo>
                <a:cubicBezTo>
                  <a:pt x="773" y="150"/>
                  <a:pt x="751" y="151"/>
                  <a:pt x="728" y="152"/>
                </a:cubicBezTo>
                <a:cubicBezTo>
                  <a:pt x="711" y="158"/>
                  <a:pt x="702" y="165"/>
                  <a:pt x="692" y="180"/>
                </a:cubicBezTo>
                <a:cubicBezTo>
                  <a:pt x="657" y="157"/>
                  <a:pt x="678" y="163"/>
                  <a:pt x="628" y="168"/>
                </a:cubicBezTo>
                <a:cubicBezTo>
                  <a:pt x="611" y="185"/>
                  <a:pt x="610" y="191"/>
                  <a:pt x="588" y="180"/>
                </a:cubicBezTo>
                <a:cubicBezTo>
                  <a:pt x="543" y="189"/>
                  <a:pt x="561" y="185"/>
                  <a:pt x="532" y="192"/>
                </a:cubicBezTo>
                <a:cubicBezTo>
                  <a:pt x="528" y="191"/>
                  <a:pt x="520" y="192"/>
                  <a:pt x="520" y="188"/>
                </a:cubicBezTo>
                <a:cubicBezTo>
                  <a:pt x="520" y="183"/>
                  <a:pt x="535" y="183"/>
                  <a:pt x="532" y="180"/>
                </a:cubicBezTo>
                <a:cubicBezTo>
                  <a:pt x="528" y="176"/>
                  <a:pt x="521" y="183"/>
                  <a:pt x="516" y="184"/>
                </a:cubicBezTo>
                <a:cubicBezTo>
                  <a:pt x="495" y="174"/>
                  <a:pt x="483" y="175"/>
                  <a:pt x="464" y="188"/>
                </a:cubicBezTo>
                <a:cubicBezTo>
                  <a:pt x="429" y="182"/>
                  <a:pt x="410" y="179"/>
                  <a:pt x="380" y="164"/>
                </a:cubicBezTo>
                <a:cubicBezTo>
                  <a:pt x="339" y="185"/>
                  <a:pt x="318" y="191"/>
                  <a:pt x="272" y="196"/>
                </a:cubicBezTo>
                <a:cubicBezTo>
                  <a:pt x="250" y="229"/>
                  <a:pt x="265" y="222"/>
                  <a:pt x="224" y="212"/>
                </a:cubicBezTo>
                <a:cubicBezTo>
                  <a:pt x="193" y="181"/>
                  <a:pt x="161" y="182"/>
                  <a:pt x="116" y="176"/>
                </a:cubicBezTo>
                <a:cubicBezTo>
                  <a:pt x="120" y="173"/>
                  <a:pt x="131" y="171"/>
                  <a:pt x="128" y="168"/>
                </a:cubicBezTo>
                <a:cubicBezTo>
                  <a:pt x="123" y="163"/>
                  <a:pt x="96" y="185"/>
                  <a:pt x="88" y="188"/>
                </a:cubicBezTo>
                <a:cubicBezTo>
                  <a:pt x="60" y="216"/>
                  <a:pt x="75" y="209"/>
                  <a:pt x="48" y="216"/>
                </a:cubicBezTo>
                <a:cubicBezTo>
                  <a:pt x="29" y="230"/>
                  <a:pt x="14" y="235"/>
                  <a:pt x="0" y="256"/>
                </a:cubicBezTo>
                <a:cubicBezTo>
                  <a:pt x="5" y="275"/>
                  <a:pt x="8" y="283"/>
                  <a:pt x="28" y="276"/>
                </a:cubicBezTo>
                <a:cubicBezTo>
                  <a:pt x="57" y="286"/>
                  <a:pt x="47" y="277"/>
                  <a:pt x="60" y="296"/>
                </a:cubicBezTo>
                <a:cubicBezTo>
                  <a:pt x="65" y="315"/>
                  <a:pt x="71" y="325"/>
                  <a:pt x="88" y="336"/>
                </a:cubicBezTo>
                <a:cubicBezTo>
                  <a:pt x="100" y="371"/>
                  <a:pt x="80" y="317"/>
                  <a:pt x="108" y="364"/>
                </a:cubicBezTo>
                <a:cubicBezTo>
                  <a:pt x="115" y="375"/>
                  <a:pt x="118" y="388"/>
                  <a:pt x="124" y="400"/>
                </a:cubicBezTo>
                <a:cubicBezTo>
                  <a:pt x="129" y="411"/>
                  <a:pt x="125" y="426"/>
                  <a:pt x="132" y="436"/>
                </a:cubicBezTo>
                <a:cubicBezTo>
                  <a:pt x="136" y="442"/>
                  <a:pt x="180" y="447"/>
                  <a:pt x="184" y="448"/>
                </a:cubicBezTo>
                <a:cubicBezTo>
                  <a:pt x="192" y="473"/>
                  <a:pt x="192" y="499"/>
                  <a:pt x="200" y="524"/>
                </a:cubicBezTo>
                <a:cubicBezTo>
                  <a:pt x="203" y="532"/>
                  <a:pt x="219" y="543"/>
                  <a:pt x="212" y="548"/>
                </a:cubicBezTo>
                <a:cubicBezTo>
                  <a:pt x="207" y="551"/>
                  <a:pt x="201" y="544"/>
                  <a:pt x="196" y="544"/>
                </a:cubicBezTo>
                <a:cubicBezTo>
                  <a:pt x="192" y="544"/>
                  <a:pt x="208" y="552"/>
                  <a:pt x="208" y="548"/>
                </a:cubicBezTo>
                <a:cubicBezTo>
                  <a:pt x="208" y="543"/>
                  <a:pt x="200" y="543"/>
                  <a:pt x="196" y="540"/>
                </a:cubicBezTo>
                <a:cubicBezTo>
                  <a:pt x="172" y="504"/>
                  <a:pt x="210" y="558"/>
                  <a:pt x="212" y="560"/>
                </a:cubicBezTo>
                <a:cubicBezTo>
                  <a:pt x="215" y="563"/>
                  <a:pt x="220" y="563"/>
                  <a:pt x="224" y="564"/>
                </a:cubicBezTo>
                <a:cubicBezTo>
                  <a:pt x="228" y="568"/>
                  <a:pt x="233" y="571"/>
                  <a:pt x="236" y="576"/>
                </a:cubicBezTo>
                <a:cubicBezTo>
                  <a:pt x="240" y="583"/>
                  <a:pt x="237" y="595"/>
                  <a:pt x="244" y="600"/>
                </a:cubicBezTo>
                <a:cubicBezTo>
                  <a:pt x="272" y="619"/>
                  <a:pt x="307" y="638"/>
                  <a:pt x="340" y="644"/>
                </a:cubicBezTo>
                <a:cubicBezTo>
                  <a:pt x="382" y="672"/>
                  <a:pt x="380" y="678"/>
                  <a:pt x="436" y="684"/>
                </a:cubicBezTo>
                <a:cubicBezTo>
                  <a:pt x="459" y="692"/>
                  <a:pt x="481" y="700"/>
                  <a:pt x="504" y="708"/>
                </a:cubicBezTo>
                <a:cubicBezTo>
                  <a:pt x="524" y="649"/>
                  <a:pt x="651" y="691"/>
                  <a:pt x="672" y="692"/>
                </a:cubicBezTo>
                <a:cubicBezTo>
                  <a:pt x="676" y="693"/>
                  <a:pt x="704" y="694"/>
                  <a:pt x="708" y="704"/>
                </a:cubicBezTo>
                <a:cubicBezTo>
                  <a:pt x="730" y="759"/>
                  <a:pt x="695" y="719"/>
                  <a:pt x="724" y="748"/>
                </a:cubicBezTo>
                <a:cubicBezTo>
                  <a:pt x="725" y="752"/>
                  <a:pt x="725" y="757"/>
                  <a:pt x="728" y="760"/>
                </a:cubicBezTo>
                <a:cubicBezTo>
                  <a:pt x="732" y="763"/>
                  <a:pt x="741" y="759"/>
                  <a:pt x="744" y="764"/>
                </a:cubicBezTo>
                <a:cubicBezTo>
                  <a:pt x="765" y="796"/>
                  <a:pt x="735" y="805"/>
                  <a:pt x="780" y="820"/>
                </a:cubicBezTo>
                <a:cubicBezTo>
                  <a:pt x="791" y="852"/>
                  <a:pt x="836" y="853"/>
                  <a:pt x="864" y="860"/>
                </a:cubicBezTo>
                <a:cubicBezTo>
                  <a:pt x="867" y="868"/>
                  <a:pt x="877" y="877"/>
                  <a:pt x="872" y="884"/>
                </a:cubicBezTo>
                <a:cubicBezTo>
                  <a:pt x="861" y="901"/>
                  <a:pt x="870" y="893"/>
                  <a:pt x="852" y="900"/>
                </a:cubicBezTo>
                <a:cubicBezTo>
                  <a:pt x="849" y="901"/>
                  <a:pt x="844" y="904"/>
                  <a:pt x="844" y="904"/>
                </a:cubicBezTo>
                <a:cubicBezTo>
                  <a:pt x="832" y="941"/>
                  <a:pt x="796" y="941"/>
                  <a:pt x="764" y="952"/>
                </a:cubicBezTo>
                <a:cubicBezTo>
                  <a:pt x="729" y="929"/>
                  <a:pt x="681" y="955"/>
                  <a:pt x="644" y="964"/>
                </a:cubicBezTo>
                <a:cubicBezTo>
                  <a:pt x="620" y="982"/>
                  <a:pt x="614" y="1006"/>
                  <a:pt x="584" y="1016"/>
                </a:cubicBezTo>
                <a:cubicBezTo>
                  <a:pt x="575" y="1029"/>
                  <a:pt x="573" y="1043"/>
                  <a:pt x="564" y="1056"/>
                </a:cubicBezTo>
                <a:cubicBezTo>
                  <a:pt x="572" y="1059"/>
                  <a:pt x="581" y="1060"/>
                  <a:pt x="588" y="1064"/>
                </a:cubicBezTo>
                <a:cubicBezTo>
                  <a:pt x="593" y="1067"/>
                  <a:pt x="595" y="1073"/>
                  <a:pt x="600" y="1076"/>
                </a:cubicBezTo>
                <a:cubicBezTo>
                  <a:pt x="610" y="1081"/>
                  <a:pt x="622" y="1081"/>
                  <a:pt x="632" y="1084"/>
                </a:cubicBezTo>
                <a:cubicBezTo>
                  <a:pt x="643" y="1100"/>
                  <a:pt x="654" y="1098"/>
                  <a:pt x="672" y="1104"/>
                </a:cubicBezTo>
                <a:cubicBezTo>
                  <a:pt x="680" y="1127"/>
                  <a:pt x="757" y="1148"/>
                  <a:pt x="784" y="1152"/>
                </a:cubicBezTo>
                <a:cubicBezTo>
                  <a:pt x="797" y="1171"/>
                  <a:pt x="801" y="1175"/>
                  <a:pt x="824" y="1180"/>
                </a:cubicBezTo>
                <a:cubicBezTo>
                  <a:pt x="847" y="1195"/>
                  <a:pt x="878" y="1203"/>
                  <a:pt x="904" y="1212"/>
                </a:cubicBezTo>
                <a:cubicBezTo>
                  <a:pt x="929" y="1231"/>
                  <a:pt x="941" y="1258"/>
                  <a:pt x="968" y="1276"/>
                </a:cubicBezTo>
                <a:cubicBezTo>
                  <a:pt x="972" y="1287"/>
                  <a:pt x="977" y="1315"/>
                  <a:pt x="988" y="1324"/>
                </a:cubicBezTo>
                <a:cubicBezTo>
                  <a:pt x="992" y="1327"/>
                  <a:pt x="1019" y="1332"/>
                  <a:pt x="1020" y="1332"/>
                </a:cubicBezTo>
                <a:cubicBezTo>
                  <a:pt x="1042" y="1338"/>
                  <a:pt x="1059" y="1349"/>
                  <a:pt x="1080" y="1356"/>
                </a:cubicBezTo>
                <a:cubicBezTo>
                  <a:pt x="1102" y="1378"/>
                  <a:pt x="1112" y="1406"/>
                  <a:pt x="1116" y="1436"/>
                </a:cubicBezTo>
                <a:cubicBezTo>
                  <a:pt x="1117" y="1445"/>
                  <a:pt x="1115" y="1456"/>
                  <a:pt x="1120" y="1464"/>
                </a:cubicBezTo>
                <a:cubicBezTo>
                  <a:pt x="1124" y="1471"/>
                  <a:pt x="1133" y="1472"/>
                  <a:pt x="1140" y="1476"/>
                </a:cubicBezTo>
                <a:cubicBezTo>
                  <a:pt x="1146" y="1495"/>
                  <a:pt x="1169" y="1495"/>
                  <a:pt x="1188" y="1500"/>
                </a:cubicBezTo>
                <a:cubicBezTo>
                  <a:pt x="1195" y="1505"/>
                  <a:pt x="1206" y="1506"/>
                  <a:pt x="1212" y="1512"/>
                </a:cubicBezTo>
                <a:cubicBezTo>
                  <a:pt x="1218" y="1518"/>
                  <a:pt x="1218" y="1529"/>
                  <a:pt x="1224" y="1536"/>
                </a:cubicBezTo>
                <a:cubicBezTo>
                  <a:pt x="1238" y="1552"/>
                  <a:pt x="1250" y="1568"/>
                  <a:pt x="1268" y="1580"/>
                </a:cubicBezTo>
                <a:cubicBezTo>
                  <a:pt x="1293" y="1618"/>
                  <a:pt x="1349" y="1623"/>
                  <a:pt x="1388" y="1636"/>
                </a:cubicBezTo>
                <a:cubicBezTo>
                  <a:pt x="1389" y="1640"/>
                  <a:pt x="1388" y="1650"/>
                  <a:pt x="1392" y="1648"/>
                </a:cubicBezTo>
                <a:cubicBezTo>
                  <a:pt x="1397" y="1646"/>
                  <a:pt x="1391" y="1634"/>
                  <a:pt x="1396" y="1632"/>
                </a:cubicBezTo>
                <a:cubicBezTo>
                  <a:pt x="1411" y="1627"/>
                  <a:pt x="1448" y="1640"/>
                  <a:pt x="1464" y="1644"/>
                </a:cubicBezTo>
                <a:cubicBezTo>
                  <a:pt x="1497" y="1636"/>
                  <a:pt x="1478" y="1617"/>
                  <a:pt x="1504" y="1608"/>
                </a:cubicBezTo>
                <a:cubicBezTo>
                  <a:pt x="1508" y="1609"/>
                  <a:pt x="1513" y="1609"/>
                  <a:pt x="1516" y="1612"/>
                </a:cubicBezTo>
                <a:cubicBezTo>
                  <a:pt x="1519" y="1615"/>
                  <a:pt x="1517" y="1621"/>
                  <a:pt x="1520" y="1624"/>
                </a:cubicBezTo>
                <a:cubicBezTo>
                  <a:pt x="1532" y="1633"/>
                  <a:pt x="1550" y="1636"/>
                  <a:pt x="1564" y="1640"/>
                </a:cubicBezTo>
                <a:cubicBezTo>
                  <a:pt x="1577" y="1631"/>
                  <a:pt x="1591" y="1625"/>
                  <a:pt x="1604" y="1616"/>
                </a:cubicBezTo>
                <a:cubicBezTo>
                  <a:pt x="1595" y="1613"/>
                  <a:pt x="1584" y="1613"/>
                  <a:pt x="1576" y="1608"/>
                </a:cubicBezTo>
                <a:cubicBezTo>
                  <a:pt x="1566" y="1602"/>
                  <a:pt x="1572" y="1572"/>
                  <a:pt x="1552" y="1572"/>
                </a:cubicBezTo>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pic>
        <p:nvPicPr>
          <p:cNvPr id="11"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005" y="1219200"/>
            <a:ext cx="3048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40"/>
          <p:cNvSpPr/>
          <p:nvPr/>
        </p:nvSpPr>
        <p:spPr bwMode="auto">
          <a:xfrm rot="19438486">
            <a:off x="9518205" y="1143001"/>
            <a:ext cx="184150" cy="2435225"/>
          </a:xfrm>
          <a:custGeom>
            <a:avLst/>
            <a:gdLst>
              <a:gd name="T0" fmla="*/ 2147483647 w 241"/>
              <a:gd name="T1" fmla="*/ 2147483647 h 1233"/>
              <a:gd name="T2" fmla="*/ 2147483647 w 241"/>
              <a:gd name="T3" fmla="*/ 2147483647 h 1233"/>
              <a:gd name="T4" fmla="*/ 2147483647 w 241"/>
              <a:gd name="T5" fmla="*/ 2147483647 h 1233"/>
              <a:gd name="T6" fmla="*/ 2147483647 w 241"/>
              <a:gd name="T7" fmla="*/ 2147483647 h 1233"/>
              <a:gd name="T8" fmla="*/ 0 w 241"/>
              <a:gd name="T9" fmla="*/ 0 h 1233"/>
              <a:gd name="T10" fmla="*/ 2147483647 w 241"/>
              <a:gd name="T11" fmla="*/ 2147483647 h 1233"/>
              <a:gd name="T12" fmla="*/ 2147483647 w 241"/>
              <a:gd name="T13" fmla="*/ 2147483647 h 1233"/>
              <a:gd name="T14" fmla="*/ 2147483647 w 241"/>
              <a:gd name="T15" fmla="*/ 2147483647 h 1233"/>
              <a:gd name="T16" fmla="*/ 2147483647 w 241"/>
              <a:gd name="T17" fmla="*/ 2147483647 h 1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1"/>
              <a:gd name="T28" fmla="*/ 0 h 1233"/>
              <a:gd name="T29" fmla="*/ 241 w 241"/>
              <a:gd name="T30" fmla="*/ 1233 h 12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1" h="1233">
                <a:moveTo>
                  <a:pt x="241" y="912"/>
                </a:moveTo>
                <a:lnTo>
                  <a:pt x="130" y="1233"/>
                </a:lnTo>
                <a:lnTo>
                  <a:pt x="83" y="920"/>
                </a:lnTo>
                <a:lnTo>
                  <a:pt x="124" y="956"/>
                </a:lnTo>
                <a:lnTo>
                  <a:pt x="0" y="0"/>
                </a:lnTo>
                <a:lnTo>
                  <a:pt x="90" y="117"/>
                </a:lnTo>
                <a:lnTo>
                  <a:pt x="162" y="70"/>
                </a:lnTo>
                <a:lnTo>
                  <a:pt x="183" y="958"/>
                </a:lnTo>
                <a:lnTo>
                  <a:pt x="241" y="912"/>
                </a:lnTo>
                <a:close/>
              </a:path>
            </a:pathLst>
          </a:custGeom>
          <a:solidFill>
            <a:srgbClr val="0000FF"/>
          </a:solidFill>
          <a:ln w="9525">
            <a:solidFill>
              <a:schemeClr val="accent2"/>
            </a:solidFill>
            <a:round/>
          </a:ln>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sp>
        <p:nvSpPr>
          <p:cNvPr id="13" name="Freeform 41"/>
          <p:cNvSpPr/>
          <p:nvPr/>
        </p:nvSpPr>
        <p:spPr bwMode="auto">
          <a:xfrm>
            <a:off x="10005833" y="3025816"/>
            <a:ext cx="1790700" cy="3048000"/>
          </a:xfrm>
          <a:custGeom>
            <a:avLst/>
            <a:gdLst>
              <a:gd name="T0" fmla="*/ 2147483647 w 1128"/>
              <a:gd name="T1" fmla="*/ 2147483647 h 1920"/>
              <a:gd name="T2" fmla="*/ 2147483647 w 1128"/>
              <a:gd name="T3" fmla="*/ 2147483647 h 1920"/>
              <a:gd name="T4" fmla="*/ 2147483647 w 1128"/>
              <a:gd name="T5" fmla="*/ 2147483647 h 1920"/>
              <a:gd name="T6" fmla="*/ 2147483647 w 1128"/>
              <a:gd name="T7" fmla="*/ 2147483647 h 1920"/>
              <a:gd name="T8" fmla="*/ 2147483647 w 1128"/>
              <a:gd name="T9" fmla="*/ 2147483647 h 1920"/>
              <a:gd name="T10" fmla="*/ 2147483647 w 1128"/>
              <a:gd name="T11" fmla="*/ 2147483647 h 1920"/>
              <a:gd name="T12" fmla="*/ 2147483647 w 1128"/>
              <a:gd name="T13" fmla="*/ 2147483647 h 1920"/>
              <a:gd name="T14" fmla="*/ 2147483647 w 1128"/>
              <a:gd name="T15" fmla="*/ 2147483647 h 1920"/>
              <a:gd name="T16" fmla="*/ 2147483647 w 1128"/>
              <a:gd name="T17" fmla="*/ 2147483647 h 1920"/>
              <a:gd name="T18" fmla="*/ 0 w 1128"/>
              <a:gd name="T19" fmla="*/ 2147483647 h 19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8"/>
              <a:gd name="T31" fmla="*/ 0 h 1920"/>
              <a:gd name="T32" fmla="*/ 1128 w 1128"/>
              <a:gd name="T33" fmla="*/ 1920 h 19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8" h="1920">
                <a:moveTo>
                  <a:pt x="240" y="120"/>
                </a:moveTo>
                <a:cubicBezTo>
                  <a:pt x="352" y="60"/>
                  <a:pt x="464" y="0"/>
                  <a:pt x="576" y="24"/>
                </a:cubicBezTo>
                <a:cubicBezTo>
                  <a:pt x="688" y="48"/>
                  <a:pt x="824" y="160"/>
                  <a:pt x="912" y="264"/>
                </a:cubicBezTo>
                <a:cubicBezTo>
                  <a:pt x="1000" y="368"/>
                  <a:pt x="1080" y="464"/>
                  <a:pt x="1104" y="648"/>
                </a:cubicBezTo>
                <a:cubicBezTo>
                  <a:pt x="1128" y="832"/>
                  <a:pt x="1096" y="1192"/>
                  <a:pt x="1056" y="1368"/>
                </a:cubicBezTo>
                <a:cubicBezTo>
                  <a:pt x="1016" y="1544"/>
                  <a:pt x="944" y="1616"/>
                  <a:pt x="864" y="1704"/>
                </a:cubicBezTo>
                <a:cubicBezTo>
                  <a:pt x="784" y="1792"/>
                  <a:pt x="680" y="1872"/>
                  <a:pt x="576" y="1896"/>
                </a:cubicBezTo>
                <a:cubicBezTo>
                  <a:pt x="472" y="1920"/>
                  <a:pt x="328" y="1872"/>
                  <a:pt x="240" y="1848"/>
                </a:cubicBezTo>
                <a:cubicBezTo>
                  <a:pt x="152" y="1824"/>
                  <a:pt x="88" y="1768"/>
                  <a:pt x="48" y="1752"/>
                </a:cubicBezTo>
                <a:cubicBezTo>
                  <a:pt x="8" y="1736"/>
                  <a:pt x="4" y="1744"/>
                  <a:pt x="0" y="1752"/>
                </a:cubicBezTo>
              </a:path>
            </a:pathLst>
          </a:custGeom>
          <a:noFill/>
          <a:ln w="57150">
            <a:solidFill>
              <a:schemeClr val="accent4">
                <a:lumMod val="10000"/>
              </a:schemeClr>
            </a:solidFill>
            <a:prstDash val="sysDot"/>
            <a:round/>
            <a:tailEnd type="stealth" w="med" len="med"/>
          </a:ln>
        </p:spPr>
        <p:txBody>
          <a:bodyPr/>
          <a:lstStyle/>
          <a:p>
            <a:pPr>
              <a:defRPr/>
            </a:pPr>
            <a:endParaRPr lang="vi-VN">
              <a:cs typeface="Arial" panose="020B0604020202020204" pitchFamily="34" charset="0"/>
            </a:endParaRPr>
          </a:p>
        </p:txBody>
      </p:sp>
      <p:sp>
        <p:nvSpPr>
          <p:cNvPr id="14" name="Rectangle 43"/>
          <p:cNvSpPr>
            <a:spLocks noChangeArrowheads="1"/>
          </p:cNvSpPr>
          <p:nvPr/>
        </p:nvSpPr>
        <p:spPr bwMode="auto">
          <a:xfrm rot="18900000">
            <a:off x="8636539" y="5714419"/>
            <a:ext cx="1866976" cy="410306"/>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600" dirty="0">
                <a:solidFill>
                  <a:schemeClr val="tx1"/>
                </a:solidFill>
                <a:cs typeface="Arial" panose="020B0604020202020204" pitchFamily="34" charset="0"/>
              </a:rPr>
              <a:t>CHÚA NGUYỄN</a:t>
            </a:r>
            <a:endParaRPr lang="en-US" altLang="en-US" sz="1600" dirty="0">
              <a:solidFill>
                <a:schemeClr val="tx1"/>
              </a:solidFill>
              <a:cs typeface="Arial" panose="020B0604020202020204" pitchFamily="34" charset="0"/>
            </a:endParaRPr>
          </a:p>
        </p:txBody>
      </p:sp>
      <p:sp>
        <p:nvSpPr>
          <p:cNvPr id="19" name="Rectangle 42"/>
          <p:cNvSpPr>
            <a:spLocks noChangeArrowheads="1"/>
          </p:cNvSpPr>
          <p:nvPr/>
        </p:nvSpPr>
        <p:spPr bwMode="auto">
          <a:xfrm rot="2430069">
            <a:off x="8425325" y="1094569"/>
            <a:ext cx="1438280" cy="37644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dirty="0">
                <a:cs typeface="Arial" panose="020B0604020202020204" pitchFamily="34" charset="0"/>
              </a:rPr>
              <a:t>CHÚA TRỊNH</a:t>
            </a:r>
            <a:endParaRPr lang="en-US" altLang="en-US" dirty="0">
              <a:cs typeface="Arial" panose="020B0604020202020204" pitchFamily="34" charset="0"/>
            </a:endParaRPr>
          </a:p>
        </p:txBody>
      </p:sp>
      <p:sp>
        <p:nvSpPr>
          <p:cNvPr id="20" name="Google Shape;728;p70"/>
          <p:cNvSpPr txBox="1"/>
          <p:nvPr/>
        </p:nvSpPr>
        <p:spPr>
          <a:xfrm>
            <a:off x="908924" y="2445434"/>
            <a:ext cx="6187025" cy="954087"/>
          </a:xfrm>
          <a:prstGeom prst="rect">
            <a:avLst/>
          </a:prstGeom>
          <a:noFill/>
          <a:ln>
            <a:noFill/>
          </a:ln>
        </p:spPr>
        <p:txBody>
          <a:bodyPr spcFirstLastPara="1" wrap="square" lIns="91425" tIns="45700" rIns="91425" bIns="45700" anchor="t" anchorCtr="0">
            <a:spAutoFit/>
          </a:bodyPr>
          <a:lstStyle/>
          <a:p>
            <a:pPr lvl="0">
              <a:buClr>
                <a:schemeClr val="lt1"/>
              </a:buClr>
              <a:buSzPts val="2800"/>
            </a:pPr>
            <a:r>
              <a:rPr lang="en-US" sz="2800" dirty="0" err="1">
                <a:latin typeface="Times New Roman" panose="02020603050405020304"/>
                <a:ea typeface="Times New Roman" panose="02020603050405020304"/>
                <a:cs typeface="Times New Roman" panose="02020603050405020304"/>
                <a:sym typeface="Times New Roman" panose="02020603050405020304"/>
              </a:rPr>
              <a:t>Năm</a:t>
            </a:r>
            <a:r>
              <a:rPr lang="en-US" sz="2800" dirty="0">
                <a:latin typeface="Times New Roman" panose="02020603050405020304"/>
                <a:ea typeface="Times New Roman" panose="02020603050405020304"/>
                <a:cs typeface="Times New Roman" panose="02020603050405020304"/>
                <a:sym typeface="Times New Roman" panose="02020603050405020304"/>
              </a:rPr>
              <a:t> 1774, </a:t>
            </a:r>
            <a:r>
              <a:rPr lang="en-US" sz="2800" dirty="0" err="1">
                <a:latin typeface="Times New Roman" panose="02020603050405020304"/>
                <a:ea typeface="Times New Roman" panose="02020603050405020304"/>
                <a:cs typeface="Times New Roman" panose="02020603050405020304"/>
                <a:sym typeface="Times New Roman" panose="02020603050405020304"/>
              </a:rPr>
              <a:t>nghĩa</a:t>
            </a: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err="1">
                <a:latin typeface="Times New Roman" panose="02020603050405020304"/>
                <a:ea typeface="Times New Roman" panose="02020603050405020304"/>
                <a:cs typeface="Times New Roman" panose="02020603050405020304"/>
                <a:sym typeface="Times New Roman" panose="02020603050405020304"/>
              </a:rPr>
              <a:t>quân</a:t>
            </a: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err="1">
                <a:latin typeface="Times New Roman" panose="02020603050405020304"/>
                <a:ea typeface="Times New Roman" panose="02020603050405020304"/>
                <a:cs typeface="Times New Roman" panose="02020603050405020304"/>
                <a:sym typeface="Times New Roman" panose="02020603050405020304"/>
              </a:rPr>
              <a:t>kiểm</a:t>
            </a: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err="1">
                <a:latin typeface="Times New Roman" panose="02020603050405020304"/>
                <a:ea typeface="Times New Roman" panose="02020603050405020304"/>
                <a:cs typeface="Times New Roman" panose="02020603050405020304"/>
                <a:sym typeface="Times New Roman" panose="02020603050405020304"/>
              </a:rPr>
              <a:t>soát</a:t>
            </a: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err="1">
                <a:latin typeface="Times New Roman" panose="02020603050405020304"/>
                <a:ea typeface="Times New Roman" panose="02020603050405020304"/>
                <a:cs typeface="Times New Roman" panose="02020603050405020304"/>
                <a:sym typeface="Times New Roman" panose="02020603050405020304"/>
              </a:rPr>
              <a:t>từ</a:t>
            </a:r>
            <a:r>
              <a:rPr lang="en-US" sz="2800" dirty="0">
                <a:latin typeface="Times New Roman" panose="02020603050405020304"/>
                <a:ea typeface="Times New Roman" panose="02020603050405020304"/>
                <a:cs typeface="Times New Roman" panose="02020603050405020304"/>
                <a:sym typeface="Times New Roman" panose="02020603050405020304"/>
              </a:rPr>
              <a:t> </a:t>
            </a:r>
            <a:r>
              <a:rPr lang="en-US" sz="2800" dirty="0" err="1">
                <a:latin typeface="Times New Roman" panose="02020603050405020304"/>
                <a:ea typeface="Times New Roman" panose="02020603050405020304"/>
                <a:cs typeface="Times New Roman" panose="02020603050405020304"/>
                <a:sym typeface="Times New Roman" panose="02020603050405020304"/>
              </a:rPr>
              <a:t>Quảng</a:t>
            </a:r>
            <a:r>
              <a:rPr lang="en-US" sz="2800" dirty="0">
                <a:latin typeface="Times New Roman" panose="02020603050405020304"/>
                <a:ea typeface="Times New Roman" panose="02020603050405020304"/>
                <a:cs typeface="Times New Roman" panose="02020603050405020304"/>
                <a:sym typeface="Times New Roman" panose="02020603050405020304"/>
              </a:rPr>
              <a:t> Nam </a:t>
            </a:r>
            <a:r>
              <a:rPr lang="en-US" sz="2800" dirty="0" err="1">
                <a:latin typeface="Times New Roman" panose="02020603050405020304"/>
                <a:ea typeface="Times New Roman" panose="02020603050405020304"/>
                <a:cs typeface="Times New Roman" panose="02020603050405020304"/>
                <a:sym typeface="Times New Roman" panose="02020603050405020304"/>
              </a:rPr>
              <a:t>đến</a:t>
            </a:r>
            <a:r>
              <a:rPr lang="en-US" sz="2800" dirty="0">
                <a:latin typeface="Times New Roman" panose="02020603050405020304"/>
                <a:ea typeface="Times New Roman" panose="02020603050405020304"/>
                <a:cs typeface="Times New Roman" panose="02020603050405020304"/>
                <a:sym typeface="Times New Roman" panose="02020603050405020304"/>
              </a:rPr>
              <a:t> Bình </a:t>
            </a:r>
            <a:r>
              <a:rPr lang="en-US" sz="2800" dirty="0" err="1">
                <a:latin typeface="Times New Roman" panose="02020603050405020304"/>
                <a:ea typeface="Times New Roman" panose="02020603050405020304"/>
                <a:cs typeface="Times New Roman" panose="02020603050405020304"/>
                <a:sym typeface="Times New Roman" panose="02020603050405020304"/>
              </a:rPr>
              <a:t>Thuận</a:t>
            </a:r>
            <a:endParaRPr lang="en-US" sz="2800" dirty="0"/>
          </a:p>
        </p:txBody>
      </p:sp>
      <p:pic>
        <p:nvPicPr>
          <p:cNvPr id="21" name="Graphic 20" descr="Champagne glasses outlin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5602" y="2169743"/>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5000" fill="hold" nodeType="clickEffect">
                                  <p:stCondLst>
                                    <p:cond delay="0"/>
                                  </p:stCondLst>
                                  <p:childTnLst>
                                    <p:animClr clrSpc="hsl" dir="cw">
                                      <p:cBhvr override="childStyle">
                                        <p:cTn id="11" dur="2000" fill="hold"/>
                                        <p:tgtEl>
                                          <p:spTgt spid="8"/>
                                        </p:tgtEl>
                                        <p:attrNameLst>
                                          <p:attrName>style.color</p:attrName>
                                        </p:attrNameLst>
                                      </p:cBhvr>
                                      <p:by>
                                        <p:hsl h="-7200000" s="0" l="0"/>
                                      </p:by>
                                    </p:animClr>
                                    <p:animClr clrSpc="hsl" dir="cw">
                                      <p:cBhvr>
                                        <p:cTn id="12" dur="2000" fill="hold"/>
                                        <p:tgtEl>
                                          <p:spTgt spid="8"/>
                                        </p:tgtEl>
                                        <p:attrNameLst>
                                          <p:attrName>fillcolor</p:attrName>
                                        </p:attrNameLst>
                                      </p:cBhvr>
                                      <p:by>
                                        <p:hsl h="-7200000" s="0" l="0"/>
                                      </p:by>
                                    </p:animClr>
                                    <p:animClr clrSpc="hsl" dir="cw">
                                      <p:cBhvr>
                                        <p:cTn id="13" dur="2000" fill="hold"/>
                                        <p:tgtEl>
                                          <p:spTgt spid="8"/>
                                        </p:tgtEl>
                                        <p:attrNameLst>
                                          <p:attrName>stroke.color</p:attrName>
                                        </p:attrNameLst>
                                      </p:cBhvr>
                                      <p:by>
                                        <p:hsl h="-7200000" s="0" l="0"/>
                                      </p:by>
                                    </p:animClr>
                                    <p:set>
                                      <p:cBhvr>
                                        <p:cTn id="14" dur="2000" fill="hold"/>
                                        <p:tgtEl>
                                          <p:spTgt spid="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1"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repeatCount="400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downLeft)">
                                      <p:cBhvr>
                                        <p:cTn id="24" dur="3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2" grpId="1" animBg="1"/>
      <p:bldP spid="13" grpId="0" animBg="1"/>
      <p:bldP spid="14"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ghĩa quân Tây Sơn hòa Trịnh, đánh Nguyễn  - VTV.VN">
            <a:hlinkClick r:id="" action="ppaction://media"/>
          </p:cNvPr>
          <p:cNvPicPr>
            <a:picLocks noChangeAspect="1"/>
          </p:cNvPicPr>
          <p:nvPr>
            <a:videoFile r:link="rId1"/>
            <p:extLst>
              <p:ext uri="{DAA4B4D4-6D71-4841-9C94-3DE7FCFB9230}">
                <p14:media xmlns:p14="http://schemas.microsoft.com/office/powerpoint/2010/main" r:embed="rId2">
                  <p14:trim st="28500.000000" end="13653.000000"/>
                </p14:media>
              </p:ext>
            </p:extLst>
          </p:nvPr>
        </p:nvPicPr>
        <p:blipFill>
          <a:blip r:embed="rId3"/>
          <a:stretch>
            <a:fillRect/>
          </a:stretch>
        </p:blipFill>
        <p:spPr>
          <a:xfrm>
            <a:off x="4354236" y="888616"/>
            <a:ext cx="7375161" cy="4730117"/>
          </a:xfrm>
          <a:prstGeom prst="rect">
            <a:avLst/>
          </a:prstGeom>
        </p:spPr>
      </p:pic>
      <p:sp>
        <p:nvSpPr>
          <p:cNvPr id="7" name="Rectangle: Rounded Corners 6"/>
          <p:cNvSpPr/>
          <p:nvPr/>
        </p:nvSpPr>
        <p:spPr>
          <a:xfrm>
            <a:off x="385261" y="808405"/>
            <a:ext cx="3665753" cy="2005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Xem video cho biết tại sao nghĩa quân Tây Sơn lại hòa với quân Trịnh</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11823" y="2813668"/>
            <a:ext cx="3990802" cy="2554545"/>
          </a:xfrm>
          <a:prstGeom prst="rect">
            <a:avLst/>
          </a:prstGeom>
          <a:solidFill>
            <a:schemeClr val="bg1"/>
          </a:solidFill>
        </p:spPr>
        <p:txBody>
          <a:bodyPr wrap="square">
            <a:spAutoFit/>
          </a:bodyPr>
          <a:lstStyle/>
          <a:p>
            <a:pPr algn="just"/>
            <a:r>
              <a:rPr lang="vi-VN" sz="2000" b="0" i="0" dirty="0">
                <a:solidFill>
                  <a:srgbClr val="000000"/>
                </a:solidFill>
                <a:effectLst/>
                <a:latin typeface="Times New Roman" panose="02020603050405020304" pitchFamily="18" charset="0"/>
                <a:cs typeface="Times New Roman" panose="02020603050405020304" pitchFamily="18" charset="0"/>
              </a:rPr>
              <a:t>Nghĩa quân Tây Sơn ở vào thế bất lợi: phía Bắc có quân Trịnh, phía Nam có quân Nguyễn.</a:t>
            </a:r>
            <a:endParaRPr lang="vi-VN" sz="2000" b="0" i="0" dirty="0">
              <a:solidFill>
                <a:srgbClr val="000000"/>
              </a:solidFill>
              <a:effectLst/>
              <a:latin typeface="Times New Roman" panose="02020603050405020304" pitchFamily="18" charset="0"/>
              <a:cs typeface="Times New Roman" panose="02020603050405020304" pitchFamily="18" charset="0"/>
            </a:endParaRPr>
          </a:p>
          <a:p>
            <a:pPr algn="just"/>
            <a:r>
              <a:rPr lang="vi-VN" sz="2000" b="0" i="0" dirty="0">
                <a:solidFill>
                  <a:srgbClr val="000000"/>
                </a:solidFill>
                <a:effectLst/>
                <a:latin typeface="Times New Roman" panose="02020603050405020304" pitchFamily="18" charset="0"/>
                <a:cs typeface="Times New Roman" panose="02020603050405020304" pitchFamily="18" charset="0"/>
              </a:rPr>
              <a:t>=&gt; Nhận thấy thế lực quân Trịnh còn mạnh, Nguyễn Nhạc đã tạm thời hòa hoãn với quân Trịnh để tập trung đánh quân Nguyễn, dồn sức tấn công vào Gia Định.</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1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556979" y="1655202"/>
            <a:ext cx="6516266" cy="2123658"/>
          </a:xfrm>
          <a:prstGeom prst="rect">
            <a:avLst/>
          </a:prstGeom>
          <a:solidFill>
            <a:schemeClr val="accent4">
              <a:lumMod val="20000"/>
              <a:lumOff val="80000"/>
            </a:schemeClr>
          </a:solidFill>
          <a:ln>
            <a:noFill/>
          </a:ln>
        </p:spPr>
        <p:txBody>
          <a:bodyPr wrap="square">
            <a:spAutoFit/>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r>
              <a:rPr lang="en-US" altLang="en-US" sz="2800" dirty="0" err="1">
                <a:solidFill>
                  <a:srgbClr val="C00000"/>
                </a:solidFill>
              </a:rPr>
              <a:t>Tây</a:t>
            </a:r>
            <a:r>
              <a:rPr lang="en-US" altLang="en-US" sz="2800" dirty="0">
                <a:solidFill>
                  <a:srgbClr val="C00000"/>
                </a:solidFill>
              </a:rPr>
              <a:t> </a:t>
            </a:r>
            <a:r>
              <a:rPr lang="en-US" altLang="en-US" sz="2800" dirty="0" err="1">
                <a:solidFill>
                  <a:srgbClr val="C00000"/>
                </a:solidFill>
              </a:rPr>
              <a:t>Sơn</a:t>
            </a:r>
            <a:r>
              <a:rPr lang="en-US" altLang="en-US" sz="2800" dirty="0">
                <a:solidFill>
                  <a:srgbClr val="C00000"/>
                </a:solidFill>
              </a:rPr>
              <a:t> </a:t>
            </a:r>
            <a:r>
              <a:rPr lang="en-US" altLang="en-US" sz="2800" dirty="0" err="1">
                <a:solidFill>
                  <a:srgbClr val="C00000"/>
                </a:solidFill>
              </a:rPr>
              <a:t>hòa</a:t>
            </a:r>
            <a:r>
              <a:rPr lang="en-US" altLang="en-US" sz="2800" dirty="0">
                <a:solidFill>
                  <a:srgbClr val="C00000"/>
                </a:solidFill>
              </a:rPr>
              <a:t> </a:t>
            </a:r>
            <a:r>
              <a:rPr lang="en-US" altLang="en-US" sz="2800" dirty="0" err="1">
                <a:solidFill>
                  <a:srgbClr val="C00000"/>
                </a:solidFill>
              </a:rPr>
              <a:t>với</a:t>
            </a:r>
            <a:r>
              <a:rPr lang="en-US" altLang="en-US" sz="2800" dirty="0">
                <a:solidFill>
                  <a:srgbClr val="C00000"/>
                </a:solidFill>
              </a:rPr>
              <a:t> </a:t>
            </a:r>
            <a:r>
              <a:rPr lang="en-US" altLang="en-US" sz="2800" dirty="0" err="1">
                <a:solidFill>
                  <a:srgbClr val="C00000"/>
                </a:solidFill>
              </a:rPr>
              <a:t>quân</a:t>
            </a:r>
            <a:r>
              <a:rPr lang="en-US" altLang="en-US" sz="2800" dirty="0">
                <a:solidFill>
                  <a:srgbClr val="C00000"/>
                </a:solidFill>
              </a:rPr>
              <a:t> </a:t>
            </a:r>
            <a:r>
              <a:rPr lang="en-US" altLang="en-US" sz="2800" dirty="0" err="1">
                <a:solidFill>
                  <a:srgbClr val="C00000"/>
                </a:solidFill>
              </a:rPr>
              <a:t>Trịnh</a:t>
            </a:r>
            <a:r>
              <a:rPr lang="en-US" altLang="en-US" sz="2800" dirty="0">
                <a:solidFill>
                  <a:srgbClr val="C00000"/>
                </a:solidFill>
              </a:rPr>
              <a:t> </a:t>
            </a:r>
            <a:r>
              <a:rPr lang="en-US" altLang="en-US" sz="2800" dirty="0" err="1">
                <a:solidFill>
                  <a:srgbClr val="C00000"/>
                </a:solidFill>
              </a:rPr>
              <a:t>vì</a:t>
            </a:r>
            <a:r>
              <a:rPr lang="en-US" altLang="en-US" sz="2800" dirty="0">
                <a:solidFill>
                  <a:srgbClr val="C00000"/>
                </a:solidFill>
              </a:rPr>
              <a:t>:</a:t>
            </a:r>
            <a:endParaRPr lang="en-US" altLang="en-US" sz="2800" dirty="0">
              <a:solidFill>
                <a:srgbClr val="C00000"/>
              </a:solidFill>
            </a:endParaRPr>
          </a:p>
          <a:p>
            <a:pPr algn="just"/>
            <a:r>
              <a:rPr lang="en-US" altLang="en-US" sz="2800" dirty="0"/>
              <a:t>=&gt; </a:t>
            </a:r>
            <a:r>
              <a:rPr lang="en-US" altLang="en-US" sz="2800" dirty="0" err="1"/>
              <a:t>Quân</a:t>
            </a:r>
            <a:r>
              <a:rPr lang="en-US" altLang="en-US" sz="2800" dirty="0"/>
              <a:t> Nguyễn </a:t>
            </a:r>
            <a:r>
              <a:rPr lang="en-US" altLang="en-US" sz="2800" dirty="0" err="1"/>
              <a:t>đang</a:t>
            </a:r>
            <a:r>
              <a:rPr lang="en-US" altLang="en-US" sz="2800" dirty="0"/>
              <a:t> </a:t>
            </a:r>
            <a:r>
              <a:rPr lang="en-US" altLang="en-US" sz="2800" dirty="0" err="1"/>
              <a:t>yếu</a:t>
            </a:r>
            <a:r>
              <a:rPr lang="en-US" altLang="en-US" sz="2800" dirty="0"/>
              <a:t>, </a:t>
            </a:r>
            <a:r>
              <a:rPr lang="en-US" altLang="en-US" sz="2800" dirty="0" err="1"/>
              <a:t>quân</a:t>
            </a:r>
            <a:r>
              <a:rPr lang="en-US" altLang="en-US" sz="2800" dirty="0"/>
              <a:t> </a:t>
            </a:r>
            <a:r>
              <a:rPr lang="en-US" altLang="en-US" sz="2800" dirty="0" err="1"/>
              <a:t>Trịnh</a:t>
            </a:r>
            <a:r>
              <a:rPr lang="en-US" altLang="en-US" sz="2800" dirty="0"/>
              <a:t> </a:t>
            </a:r>
            <a:r>
              <a:rPr lang="en-US" altLang="en-US" sz="2800" dirty="0" err="1"/>
              <a:t>đang</a:t>
            </a:r>
            <a:r>
              <a:rPr lang="en-US" altLang="en-US" sz="2800" dirty="0"/>
              <a:t> </a:t>
            </a:r>
            <a:r>
              <a:rPr lang="en-US" altLang="en-US" sz="2800" dirty="0" err="1"/>
              <a:t>mạnh</a:t>
            </a:r>
            <a:r>
              <a:rPr lang="en-US" altLang="en-US" sz="2800" dirty="0"/>
              <a:t>. </a:t>
            </a:r>
            <a:r>
              <a:rPr lang="en-US" altLang="en-US" sz="2800" dirty="0" err="1"/>
              <a:t>Đánh</a:t>
            </a:r>
            <a:r>
              <a:rPr lang="en-US" altLang="en-US" sz="2800" dirty="0"/>
              <a:t> </a:t>
            </a:r>
            <a:r>
              <a:rPr lang="en-US" altLang="en-US" sz="2800" dirty="0" err="1"/>
              <a:t>một</a:t>
            </a:r>
            <a:r>
              <a:rPr lang="en-US" altLang="en-US" sz="2800" dirty="0"/>
              <a:t> </a:t>
            </a:r>
            <a:r>
              <a:rPr lang="en-US" altLang="en-US" sz="2800" dirty="0" err="1"/>
              <a:t>kẻ</a:t>
            </a:r>
            <a:r>
              <a:rPr lang="en-US" altLang="en-US" sz="2800" dirty="0"/>
              <a:t> </a:t>
            </a:r>
            <a:r>
              <a:rPr lang="en-US" altLang="en-US" sz="2800" dirty="0" err="1"/>
              <a:t>thù</a:t>
            </a:r>
            <a:r>
              <a:rPr lang="en-US" altLang="en-US" sz="2800" dirty="0"/>
              <a:t> </a:t>
            </a:r>
            <a:r>
              <a:rPr lang="en-US" altLang="en-US" sz="2800" dirty="0" err="1"/>
              <a:t>yếu</a:t>
            </a:r>
            <a:r>
              <a:rPr lang="en-US" altLang="en-US" sz="2800" dirty="0"/>
              <a:t> </a:t>
            </a:r>
            <a:r>
              <a:rPr lang="en-US" altLang="en-US" sz="2800" dirty="0" err="1"/>
              <a:t>sẽ</a:t>
            </a:r>
            <a:r>
              <a:rPr lang="en-US" altLang="en-US" sz="2800" dirty="0"/>
              <a:t> </a:t>
            </a:r>
            <a:r>
              <a:rPr lang="en-US" altLang="en-US" sz="2800" dirty="0" err="1"/>
              <a:t>dễ</a:t>
            </a:r>
            <a:r>
              <a:rPr lang="en-US" altLang="en-US" sz="2800" dirty="0"/>
              <a:t> </a:t>
            </a:r>
            <a:r>
              <a:rPr lang="en-US" altLang="en-US" sz="2800" dirty="0" err="1"/>
              <a:t>dàng</a:t>
            </a:r>
            <a:r>
              <a:rPr lang="en-US" altLang="en-US" sz="2800" dirty="0"/>
              <a:t> </a:t>
            </a:r>
            <a:r>
              <a:rPr lang="en-US" altLang="en-US" sz="2800" dirty="0" err="1"/>
              <a:t>hơn</a:t>
            </a:r>
            <a:r>
              <a:rPr lang="en-US" altLang="en-US" sz="2800" dirty="0"/>
              <a:t> </a:t>
            </a:r>
            <a:r>
              <a:rPr lang="en-US" altLang="en-US" sz="2800" dirty="0" err="1"/>
              <a:t>một</a:t>
            </a:r>
            <a:r>
              <a:rPr lang="en-US" altLang="en-US" sz="2800" dirty="0"/>
              <a:t> </a:t>
            </a:r>
            <a:r>
              <a:rPr lang="en-US" altLang="en-US" sz="2800" dirty="0" err="1"/>
              <a:t>kẻ</a:t>
            </a:r>
            <a:r>
              <a:rPr lang="en-US" altLang="en-US" sz="2800" dirty="0"/>
              <a:t> </a:t>
            </a:r>
            <a:r>
              <a:rPr lang="en-US" altLang="en-US" sz="2800" dirty="0" err="1"/>
              <a:t>thù</a:t>
            </a:r>
            <a:r>
              <a:rPr lang="en-US" altLang="en-US" sz="2800" dirty="0"/>
              <a:t> </a:t>
            </a:r>
            <a:r>
              <a:rPr lang="en-US" altLang="en-US" sz="2800" dirty="0" err="1"/>
              <a:t>mạnh</a:t>
            </a:r>
            <a:r>
              <a:rPr lang="en-US" altLang="en-US" sz="2800" dirty="0"/>
              <a:t>.</a:t>
            </a:r>
            <a:endParaRPr lang="en-US" altLang="en-US" sz="2000" dirty="0"/>
          </a:p>
          <a:p>
            <a:endParaRPr lang="en-US" altLang="en-US" sz="2000" dirty="0"/>
          </a:p>
        </p:txBody>
      </p:sp>
      <p:sp>
        <p:nvSpPr>
          <p:cNvPr id="11267" name="Rectangle 3"/>
          <p:cNvSpPr>
            <a:spLocks noChangeArrowheads="1"/>
          </p:cNvSpPr>
          <p:nvPr/>
        </p:nvSpPr>
        <p:spPr bwMode="auto">
          <a:xfrm>
            <a:off x="637309" y="324582"/>
            <a:ext cx="6172200" cy="1200150"/>
          </a:xfrm>
          <a:prstGeom prst="rect">
            <a:avLst/>
          </a:prstGeom>
          <a:solidFill>
            <a:schemeClr val="accent2">
              <a:lumMod val="20000"/>
              <a:lumOff val="80000"/>
            </a:schemeClr>
          </a:solidFill>
          <a:ln>
            <a:noFill/>
          </a:ln>
        </p:spPr>
        <p:txBody>
          <a:bodyPr>
            <a:spAutoFit/>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r>
              <a:rPr lang="en-US" altLang="en-US" sz="2400" i="1" dirty="0" err="1"/>
              <a:t>Tại</a:t>
            </a:r>
            <a:r>
              <a:rPr lang="en-US" altLang="en-US" sz="2400" i="1" dirty="0"/>
              <a:t> </a:t>
            </a:r>
            <a:r>
              <a:rPr lang="en-US" altLang="en-US" sz="2400" i="1" dirty="0" err="1"/>
              <a:t>sao</a:t>
            </a:r>
            <a:r>
              <a:rPr lang="en-US" altLang="en-US" sz="2400" i="1" dirty="0"/>
              <a:t> </a:t>
            </a:r>
            <a:r>
              <a:rPr lang="en-US" altLang="en-US" sz="2400" i="1" dirty="0" err="1"/>
              <a:t>Tây</a:t>
            </a:r>
            <a:r>
              <a:rPr lang="en-US" altLang="en-US" sz="2400" i="1" dirty="0"/>
              <a:t> </a:t>
            </a:r>
            <a:r>
              <a:rPr lang="en-US" altLang="en-US" sz="2400" i="1" dirty="0" err="1"/>
              <a:t>Sơn</a:t>
            </a:r>
            <a:r>
              <a:rPr lang="en-US" altLang="en-US" sz="2400" i="1" dirty="0"/>
              <a:t> </a:t>
            </a:r>
            <a:r>
              <a:rPr lang="en-US" altLang="en-US" sz="2400" i="1" dirty="0" err="1"/>
              <a:t>hòa</a:t>
            </a:r>
            <a:r>
              <a:rPr lang="en-US" altLang="en-US" sz="2400" i="1" dirty="0"/>
              <a:t> </a:t>
            </a:r>
            <a:r>
              <a:rPr lang="en-US" altLang="en-US" sz="2400" i="1" dirty="0" err="1"/>
              <a:t>với</a:t>
            </a:r>
            <a:r>
              <a:rPr lang="en-US" altLang="en-US" sz="2400" i="1" dirty="0"/>
              <a:t> </a:t>
            </a:r>
            <a:r>
              <a:rPr lang="en-US" altLang="en-US" sz="2400" i="1" dirty="0" err="1"/>
              <a:t>Trịnh</a:t>
            </a:r>
            <a:r>
              <a:rPr lang="en-US" altLang="en-US" sz="2400" i="1" dirty="0"/>
              <a:t> </a:t>
            </a:r>
            <a:r>
              <a:rPr lang="en-US" altLang="en-US" sz="2400" i="1" dirty="0" err="1"/>
              <a:t>mà</a:t>
            </a:r>
            <a:r>
              <a:rPr lang="en-US" altLang="en-US" sz="2400" i="1" dirty="0"/>
              <a:t> </a:t>
            </a:r>
            <a:r>
              <a:rPr lang="en-US" altLang="en-US" sz="2400" i="1" dirty="0" err="1"/>
              <a:t>không</a:t>
            </a:r>
            <a:r>
              <a:rPr lang="en-US" altLang="en-US" sz="2400" i="1" dirty="0"/>
              <a:t> </a:t>
            </a:r>
            <a:r>
              <a:rPr lang="en-US" altLang="en-US" sz="2400" i="1" dirty="0" err="1"/>
              <a:t>hòa</a:t>
            </a:r>
            <a:r>
              <a:rPr lang="en-US" altLang="en-US" sz="2400" i="1" dirty="0"/>
              <a:t> </a:t>
            </a:r>
            <a:r>
              <a:rPr lang="en-US" altLang="en-US" sz="2400" i="1" dirty="0" err="1"/>
              <a:t>với</a:t>
            </a:r>
            <a:r>
              <a:rPr lang="en-US" altLang="en-US" sz="2400" i="1" dirty="0"/>
              <a:t> Nguyễn ? </a:t>
            </a:r>
            <a:r>
              <a:rPr lang="en-US" altLang="en-US" sz="2400" i="1" dirty="0" err="1"/>
              <a:t>Tại</a:t>
            </a:r>
            <a:r>
              <a:rPr lang="en-US" altLang="en-US" sz="2400" i="1" dirty="0"/>
              <a:t> </a:t>
            </a:r>
            <a:r>
              <a:rPr lang="en-US" altLang="en-US" sz="2400" i="1" dirty="0" err="1"/>
              <a:t>sao</a:t>
            </a:r>
            <a:r>
              <a:rPr lang="en-US" altLang="en-US" sz="2400" i="1" dirty="0"/>
              <a:t> </a:t>
            </a:r>
            <a:r>
              <a:rPr lang="en-US" altLang="en-US" sz="2400" i="1" dirty="0" err="1"/>
              <a:t>quân</a:t>
            </a:r>
            <a:r>
              <a:rPr lang="en-US" altLang="en-US" sz="2400" i="1" dirty="0"/>
              <a:t> </a:t>
            </a:r>
            <a:r>
              <a:rPr lang="en-US" altLang="en-US" sz="2400" i="1" dirty="0" err="1"/>
              <a:t>Trịnh</a:t>
            </a:r>
            <a:r>
              <a:rPr lang="en-US" altLang="en-US" sz="2400" i="1" dirty="0"/>
              <a:t> </a:t>
            </a:r>
            <a:r>
              <a:rPr lang="en-US" altLang="en-US" sz="2400" i="1" dirty="0" err="1"/>
              <a:t>chấp</a:t>
            </a:r>
            <a:r>
              <a:rPr lang="en-US" altLang="en-US" sz="2400" i="1" dirty="0"/>
              <a:t> </a:t>
            </a:r>
            <a:r>
              <a:rPr lang="en-US" altLang="en-US" sz="2400" i="1" dirty="0" err="1"/>
              <a:t>nhận</a:t>
            </a:r>
            <a:r>
              <a:rPr lang="en-US" altLang="en-US" sz="2400" i="1" dirty="0"/>
              <a:t> </a:t>
            </a:r>
            <a:r>
              <a:rPr lang="en-US" altLang="en-US" sz="2400" i="1" dirty="0" err="1"/>
              <a:t>hòa</a:t>
            </a:r>
            <a:r>
              <a:rPr lang="en-US" altLang="en-US" sz="2400" i="1" dirty="0"/>
              <a:t> </a:t>
            </a:r>
            <a:r>
              <a:rPr lang="en-US" altLang="en-US" sz="2400" i="1" dirty="0" err="1"/>
              <a:t>với</a:t>
            </a:r>
            <a:r>
              <a:rPr lang="en-US" altLang="en-US" sz="2400" i="1" dirty="0"/>
              <a:t> </a:t>
            </a:r>
            <a:r>
              <a:rPr lang="en-US" altLang="en-US" sz="2400" i="1" dirty="0" err="1"/>
              <a:t>Tây</a:t>
            </a:r>
            <a:r>
              <a:rPr lang="en-US" altLang="en-US" sz="2400" i="1" dirty="0"/>
              <a:t> </a:t>
            </a:r>
            <a:r>
              <a:rPr lang="en-US" altLang="en-US" sz="2400" i="1" dirty="0" err="1"/>
              <a:t>Sơn</a:t>
            </a:r>
            <a:r>
              <a:rPr lang="en-US" altLang="en-US" sz="2400" i="1" dirty="0"/>
              <a:t> ?</a:t>
            </a:r>
            <a:r>
              <a:rPr lang="en-US" altLang="en-US" sz="2400" dirty="0"/>
              <a:t> </a:t>
            </a:r>
            <a:endParaRPr lang="en-US" altLang="en-US" sz="2400" dirty="0"/>
          </a:p>
        </p:txBody>
      </p:sp>
      <p:pic>
        <p:nvPicPr>
          <p:cNvPr id="2" name="Picture 6" descr="Picture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36981" y="381000"/>
            <a:ext cx="45434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3"/>
          <p:cNvSpPr>
            <a:spLocks noChangeArrowheads="1"/>
          </p:cNvSpPr>
          <p:nvPr/>
        </p:nvSpPr>
        <p:spPr bwMode="auto">
          <a:xfrm rot="19228166">
            <a:off x="8636539" y="5714419"/>
            <a:ext cx="1866976" cy="410306"/>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sz="1600" dirty="0">
                <a:cs typeface="Arial" panose="020B0604020202020204" pitchFamily="34" charset="0"/>
              </a:rPr>
              <a:t>CHÚA NGUYỄN</a:t>
            </a:r>
            <a:endParaRPr lang="en-US" altLang="en-US" sz="1600" dirty="0">
              <a:cs typeface="Arial" panose="020B0604020202020204" pitchFamily="34" charset="0"/>
            </a:endParaRPr>
          </a:p>
        </p:txBody>
      </p:sp>
      <p:sp>
        <p:nvSpPr>
          <p:cNvPr id="7" name="Freeform 24"/>
          <p:cNvSpPr/>
          <p:nvPr/>
        </p:nvSpPr>
        <p:spPr bwMode="auto">
          <a:xfrm>
            <a:off x="7755287" y="546101"/>
            <a:ext cx="3054350" cy="2619375"/>
          </a:xfrm>
          <a:custGeom>
            <a:avLst/>
            <a:gdLst>
              <a:gd name="T0" fmla="*/ 2147483647 w 1924"/>
              <a:gd name="T1" fmla="*/ 2147483647 h 1650"/>
              <a:gd name="T2" fmla="*/ 2147483647 w 1924"/>
              <a:gd name="T3" fmla="*/ 2147483647 h 1650"/>
              <a:gd name="T4" fmla="*/ 2147483647 w 1924"/>
              <a:gd name="T5" fmla="*/ 2147483647 h 1650"/>
              <a:gd name="T6" fmla="*/ 2147483647 w 1924"/>
              <a:gd name="T7" fmla="*/ 2147483647 h 1650"/>
              <a:gd name="T8" fmla="*/ 2147483647 w 1924"/>
              <a:gd name="T9" fmla="*/ 2147483647 h 1650"/>
              <a:gd name="T10" fmla="*/ 2147483647 w 1924"/>
              <a:gd name="T11" fmla="*/ 2147483647 h 1650"/>
              <a:gd name="T12" fmla="*/ 2147483647 w 1924"/>
              <a:gd name="T13" fmla="*/ 2147483647 h 1650"/>
              <a:gd name="T14" fmla="*/ 2147483647 w 1924"/>
              <a:gd name="T15" fmla="*/ 2147483647 h 1650"/>
              <a:gd name="T16" fmla="*/ 2147483647 w 1924"/>
              <a:gd name="T17" fmla="*/ 2147483647 h 1650"/>
              <a:gd name="T18" fmla="*/ 2147483647 w 1924"/>
              <a:gd name="T19" fmla="*/ 2147483647 h 1650"/>
              <a:gd name="T20" fmla="*/ 2147483647 w 1924"/>
              <a:gd name="T21" fmla="*/ 2147483647 h 1650"/>
              <a:gd name="T22" fmla="*/ 2147483647 w 1924"/>
              <a:gd name="T23" fmla="*/ 2147483647 h 1650"/>
              <a:gd name="T24" fmla="*/ 2147483647 w 1924"/>
              <a:gd name="T25" fmla="*/ 2147483647 h 1650"/>
              <a:gd name="T26" fmla="*/ 2147483647 w 1924"/>
              <a:gd name="T27" fmla="*/ 2147483647 h 1650"/>
              <a:gd name="T28" fmla="*/ 2147483647 w 1924"/>
              <a:gd name="T29" fmla="*/ 2147483647 h 1650"/>
              <a:gd name="T30" fmla="*/ 2147483647 w 1924"/>
              <a:gd name="T31" fmla="*/ 2147483647 h 1650"/>
              <a:gd name="T32" fmla="*/ 2147483647 w 1924"/>
              <a:gd name="T33" fmla="*/ 2147483647 h 1650"/>
              <a:gd name="T34" fmla="*/ 2147483647 w 1924"/>
              <a:gd name="T35" fmla="*/ 2147483647 h 1650"/>
              <a:gd name="T36" fmla="*/ 2147483647 w 1924"/>
              <a:gd name="T37" fmla="*/ 2147483647 h 1650"/>
              <a:gd name="T38" fmla="*/ 2147483647 w 1924"/>
              <a:gd name="T39" fmla="*/ 2147483647 h 1650"/>
              <a:gd name="T40" fmla="*/ 2147483647 w 1924"/>
              <a:gd name="T41" fmla="*/ 2147483647 h 1650"/>
              <a:gd name="T42" fmla="*/ 2147483647 w 1924"/>
              <a:gd name="T43" fmla="*/ 2147483647 h 1650"/>
              <a:gd name="T44" fmla="*/ 2147483647 w 1924"/>
              <a:gd name="T45" fmla="*/ 2147483647 h 1650"/>
              <a:gd name="T46" fmla="*/ 2147483647 w 1924"/>
              <a:gd name="T47" fmla="*/ 2147483647 h 1650"/>
              <a:gd name="T48" fmla="*/ 0 w 1924"/>
              <a:gd name="T49" fmla="*/ 2147483647 h 1650"/>
              <a:gd name="T50" fmla="*/ 2147483647 w 1924"/>
              <a:gd name="T51" fmla="*/ 2147483647 h 1650"/>
              <a:gd name="T52" fmla="*/ 2147483647 w 1924"/>
              <a:gd name="T53" fmla="*/ 2147483647 h 1650"/>
              <a:gd name="T54" fmla="*/ 2147483647 w 1924"/>
              <a:gd name="T55" fmla="*/ 2147483647 h 1650"/>
              <a:gd name="T56" fmla="*/ 2147483647 w 1924"/>
              <a:gd name="T57" fmla="*/ 2147483647 h 1650"/>
              <a:gd name="T58" fmla="*/ 2147483647 w 1924"/>
              <a:gd name="T59" fmla="*/ 2147483647 h 1650"/>
              <a:gd name="T60" fmla="*/ 2147483647 w 1924"/>
              <a:gd name="T61" fmla="*/ 2147483647 h 1650"/>
              <a:gd name="T62" fmla="*/ 2147483647 w 1924"/>
              <a:gd name="T63" fmla="*/ 2147483647 h 1650"/>
              <a:gd name="T64" fmla="*/ 2147483647 w 1924"/>
              <a:gd name="T65" fmla="*/ 2147483647 h 1650"/>
              <a:gd name="T66" fmla="*/ 2147483647 w 1924"/>
              <a:gd name="T67" fmla="*/ 2147483647 h 1650"/>
              <a:gd name="T68" fmla="*/ 2147483647 w 1924"/>
              <a:gd name="T69" fmla="*/ 2147483647 h 1650"/>
              <a:gd name="T70" fmla="*/ 2147483647 w 1924"/>
              <a:gd name="T71" fmla="*/ 2147483647 h 1650"/>
              <a:gd name="T72" fmla="*/ 2147483647 w 1924"/>
              <a:gd name="T73" fmla="*/ 2147483647 h 1650"/>
              <a:gd name="T74" fmla="*/ 2147483647 w 1924"/>
              <a:gd name="T75" fmla="*/ 2147483647 h 1650"/>
              <a:gd name="T76" fmla="*/ 2147483647 w 1924"/>
              <a:gd name="T77" fmla="*/ 2147483647 h 1650"/>
              <a:gd name="T78" fmla="*/ 2147483647 w 1924"/>
              <a:gd name="T79" fmla="*/ 2147483647 h 1650"/>
              <a:gd name="T80" fmla="*/ 2147483647 w 1924"/>
              <a:gd name="T81" fmla="*/ 2147483647 h 1650"/>
              <a:gd name="T82" fmla="*/ 2147483647 w 1924"/>
              <a:gd name="T83" fmla="*/ 2147483647 h 1650"/>
              <a:gd name="T84" fmla="*/ 2147483647 w 1924"/>
              <a:gd name="T85" fmla="*/ 2147483647 h 1650"/>
              <a:gd name="T86" fmla="*/ 2147483647 w 1924"/>
              <a:gd name="T87" fmla="*/ 2147483647 h 1650"/>
              <a:gd name="T88" fmla="*/ 2147483647 w 1924"/>
              <a:gd name="T89" fmla="*/ 2147483647 h 16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24"/>
              <a:gd name="T136" fmla="*/ 0 h 1650"/>
              <a:gd name="T137" fmla="*/ 1924 w 1924"/>
              <a:gd name="T138" fmla="*/ 1650 h 16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24" h="1650">
                <a:moveTo>
                  <a:pt x="1572" y="1596"/>
                </a:moveTo>
                <a:cubicBezTo>
                  <a:pt x="1604" y="1575"/>
                  <a:pt x="1564" y="1598"/>
                  <a:pt x="1564" y="1632"/>
                </a:cubicBezTo>
                <a:cubicBezTo>
                  <a:pt x="1564" y="1645"/>
                  <a:pt x="1584" y="1600"/>
                  <a:pt x="1584" y="1600"/>
                </a:cubicBezTo>
                <a:cubicBezTo>
                  <a:pt x="1579" y="1595"/>
                  <a:pt x="1571" y="1591"/>
                  <a:pt x="1568" y="1584"/>
                </a:cubicBezTo>
                <a:cubicBezTo>
                  <a:pt x="1566" y="1580"/>
                  <a:pt x="1573" y="1576"/>
                  <a:pt x="1572" y="1572"/>
                </a:cubicBezTo>
                <a:cubicBezTo>
                  <a:pt x="1563" y="1545"/>
                  <a:pt x="1533" y="1528"/>
                  <a:pt x="1508" y="1520"/>
                </a:cubicBezTo>
                <a:cubicBezTo>
                  <a:pt x="1499" y="1507"/>
                  <a:pt x="1502" y="1508"/>
                  <a:pt x="1488" y="1500"/>
                </a:cubicBezTo>
                <a:cubicBezTo>
                  <a:pt x="1478" y="1494"/>
                  <a:pt x="1456" y="1484"/>
                  <a:pt x="1456" y="1484"/>
                </a:cubicBezTo>
                <a:cubicBezTo>
                  <a:pt x="1446" y="1463"/>
                  <a:pt x="1432" y="1464"/>
                  <a:pt x="1416" y="1448"/>
                </a:cubicBezTo>
                <a:cubicBezTo>
                  <a:pt x="1399" y="1398"/>
                  <a:pt x="1428" y="1476"/>
                  <a:pt x="1400" y="1428"/>
                </a:cubicBezTo>
                <a:cubicBezTo>
                  <a:pt x="1393" y="1416"/>
                  <a:pt x="1397" y="1394"/>
                  <a:pt x="1384" y="1388"/>
                </a:cubicBezTo>
                <a:cubicBezTo>
                  <a:pt x="1367" y="1379"/>
                  <a:pt x="1356" y="1367"/>
                  <a:pt x="1340" y="1356"/>
                </a:cubicBezTo>
                <a:cubicBezTo>
                  <a:pt x="1320" y="1342"/>
                  <a:pt x="1295" y="1331"/>
                  <a:pt x="1276" y="1316"/>
                </a:cubicBezTo>
                <a:cubicBezTo>
                  <a:pt x="1229" y="1278"/>
                  <a:pt x="1272" y="1302"/>
                  <a:pt x="1236" y="1284"/>
                </a:cubicBezTo>
                <a:cubicBezTo>
                  <a:pt x="1228" y="1273"/>
                  <a:pt x="1218" y="1257"/>
                  <a:pt x="1208" y="1248"/>
                </a:cubicBezTo>
                <a:cubicBezTo>
                  <a:pt x="1201" y="1242"/>
                  <a:pt x="1184" y="1232"/>
                  <a:pt x="1184" y="1232"/>
                </a:cubicBezTo>
                <a:cubicBezTo>
                  <a:pt x="1174" y="1212"/>
                  <a:pt x="1161" y="1193"/>
                  <a:pt x="1144" y="1180"/>
                </a:cubicBezTo>
                <a:cubicBezTo>
                  <a:pt x="1148" y="1158"/>
                  <a:pt x="1154" y="1140"/>
                  <a:pt x="1164" y="1120"/>
                </a:cubicBezTo>
                <a:cubicBezTo>
                  <a:pt x="1167" y="1086"/>
                  <a:pt x="1166" y="1068"/>
                  <a:pt x="1180" y="1040"/>
                </a:cubicBezTo>
                <a:cubicBezTo>
                  <a:pt x="1193" y="962"/>
                  <a:pt x="1259" y="904"/>
                  <a:pt x="1332" y="880"/>
                </a:cubicBezTo>
                <a:cubicBezTo>
                  <a:pt x="1349" y="867"/>
                  <a:pt x="1369" y="857"/>
                  <a:pt x="1376" y="836"/>
                </a:cubicBezTo>
                <a:cubicBezTo>
                  <a:pt x="1401" y="842"/>
                  <a:pt x="1387" y="843"/>
                  <a:pt x="1416" y="824"/>
                </a:cubicBezTo>
                <a:cubicBezTo>
                  <a:pt x="1437" y="810"/>
                  <a:pt x="1461" y="791"/>
                  <a:pt x="1472" y="768"/>
                </a:cubicBezTo>
                <a:cubicBezTo>
                  <a:pt x="1480" y="752"/>
                  <a:pt x="1485" y="730"/>
                  <a:pt x="1496" y="716"/>
                </a:cubicBezTo>
                <a:cubicBezTo>
                  <a:pt x="1505" y="705"/>
                  <a:pt x="1524" y="696"/>
                  <a:pt x="1536" y="688"/>
                </a:cubicBezTo>
                <a:cubicBezTo>
                  <a:pt x="1546" y="659"/>
                  <a:pt x="1535" y="679"/>
                  <a:pt x="1592" y="672"/>
                </a:cubicBezTo>
                <a:cubicBezTo>
                  <a:pt x="1610" y="670"/>
                  <a:pt x="1644" y="652"/>
                  <a:pt x="1644" y="652"/>
                </a:cubicBezTo>
                <a:cubicBezTo>
                  <a:pt x="1687" y="617"/>
                  <a:pt x="1668" y="625"/>
                  <a:pt x="1696" y="616"/>
                </a:cubicBezTo>
                <a:cubicBezTo>
                  <a:pt x="1717" y="590"/>
                  <a:pt x="1741" y="565"/>
                  <a:pt x="1772" y="552"/>
                </a:cubicBezTo>
                <a:cubicBezTo>
                  <a:pt x="1785" y="539"/>
                  <a:pt x="1793" y="526"/>
                  <a:pt x="1808" y="516"/>
                </a:cubicBezTo>
                <a:cubicBezTo>
                  <a:pt x="1778" y="486"/>
                  <a:pt x="1819" y="514"/>
                  <a:pt x="1828" y="520"/>
                </a:cubicBezTo>
                <a:cubicBezTo>
                  <a:pt x="1862" y="509"/>
                  <a:pt x="1888" y="496"/>
                  <a:pt x="1924" y="492"/>
                </a:cubicBezTo>
                <a:cubicBezTo>
                  <a:pt x="1878" y="446"/>
                  <a:pt x="1851" y="445"/>
                  <a:pt x="1792" y="424"/>
                </a:cubicBezTo>
                <a:cubicBezTo>
                  <a:pt x="1767" y="415"/>
                  <a:pt x="1749" y="391"/>
                  <a:pt x="1724" y="384"/>
                </a:cubicBezTo>
                <a:cubicBezTo>
                  <a:pt x="1710" y="380"/>
                  <a:pt x="1695" y="379"/>
                  <a:pt x="1680" y="376"/>
                </a:cubicBezTo>
                <a:cubicBezTo>
                  <a:pt x="1645" y="352"/>
                  <a:pt x="1665" y="362"/>
                  <a:pt x="1616" y="352"/>
                </a:cubicBezTo>
                <a:cubicBezTo>
                  <a:pt x="1590" y="339"/>
                  <a:pt x="1578" y="332"/>
                  <a:pt x="1548" y="328"/>
                </a:cubicBezTo>
                <a:cubicBezTo>
                  <a:pt x="1540" y="325"/>
                  <a:pt x="1530" y="326"/>
                  <a:pt x="1524" y="320"/>
                </a:cubicBezTo>
                <a:cubicBezTo>
                  <a:pt x="1515" y="311"/>
                  <a:pt x="1535" y="306"/>
                  <a:pt x="1548" y="296"/>
                </a:cubicBezTo>
                <a:cubicBezTo>
                  <a:pt x="1565" y="283"/>
                  <a:pt x="1574" y="263"/>
                  <a:pt x="1580" y="244"/>
                </a:cubicBezTo>
                <a:cubicBezTo>
                  <a:pt x="1584" y="218"/>
                  <a:pt x="1594" y="197"/>
                  <a:pt x="1580" y="172"/>
                </a:cubicBezTo>
                <a:cubicBezTo>
                  <a:pt x="1578" y="168"/>
                  <a:pt x="1572" y="170"/>
                  <a:pt x="1568" y="168"/>
                </a:cubicBezTo>
                <a:cubicBezTo>
                  <a:pt x="1560" y="163"/>
                  <a:pt x="1544" y="152"/>
                  <a:pt x="1544" y="152"/>
                </a:cubicBezTo>
                <a:cubicBezTo>
                  <a:pt x="1537" y="132"/>
                  <a:pt x="1527" y="131"/>
                  <a:pt x="1508" y="136"/>
                </a:cubicBezTo>
                <a:cubicBezTo>
                  <a:pt x="1478" y="176"/>
                  <a:pt x="1431" y="140"/>
                  <a:pt x="1392" y="132"/>
                </a:cubicBezTo>
                <a:cubicBezTo>
                  <a:pt x="1371" y="133"/>
                  <a:pt x="1349" y="133"/>
                  <a:pt x="1328" y="136"/>
                </a:cubicBezTo>
                <a:cubicBezTo>
                  <a:pt x="1314" y="138"/>
                  <a:pt x="1301" y="144"/>
                  <a:pt x="1288" y="148"/>
                </a:cubicBezTo>
                <a:cubicBezTo>
                  <a:pt x="1280" y="151"/>
                  <a:pt x="1264" y="156"/>
                  <a:pt x="1264" y="156"/>
                </a:cubicBezTo>
                <a:cubicBezTo>
                  <a:pt x="1220" y="126"/>
                  <a:pt x="1292" y="177"/>
                  <a:pt x="1240" y="132"/>
                </a:cubicBezTo>
                <a:cubicBezTo>
                  <a:pt x="1212" y="108"/>
                  <a:pt x="1162" y="100"/>
                  <a:pt x="1128" y="92"/>
                </a:cubicBezTo>
                <a:cubicBezTo>
                  <a:pt x="1119" y="87"/>
                  <a:pt x="1107" y="87"/>
                  <a:pt x="1100" y="80"/>
                </a:cubicBezTo>
                <a:cubicBezTo>
                  <a:pt x="1095" y="75"/>
                  <a:pt x="1093" y="66"/>
                  <a:pt x="1088" y="60"/>
                </a:cubicBezTo>
                <a:cubicBezTo>
                  <a:pt x="1076" y="46"/>
                  <a:pt x="1061" y="37"/>
                  <a:pt x="1048" y="24"/>
                </a:cubicBezTo>
                <a:cubicBezTo>
                  <a:pt x="1041" y="17"/>
                  <a:pt x="1032" y="13"/>
                  <a:pt x="1024" y="8"/>
                </a:cubicBezTo>
                <a:cubicBezTo>
                  <a:pt x="1020" y="5"/>
                  <a:pt x="1012" y="0"/>
                  <a:pt x="1012" y="0"/>
                </a:cubicBezTo>
                <a:cubicBezTo>
                  <a:pt x="973" y="31"/>
                  <a:pt x="982" y="35"/>
                  <a:pt x="928" y="40"/>
                </a:cubicBezTo>
                <a:cubicBezTo>
                  <a:pt x="913" y="45"/>
                  <a:pt x="903" y="55"/>
                  <a:pt x="888" y="60"/>
                </a:cubicBezTo>
                <a:cubicBezTo>
                  <a:pt x="861" y="87"/>
                  <a:pt x="840" y="144"/>
                  <a:pt x="796" y="148"/>
                </a:cubicBezTo>
                <a:cubicBezTo>
                  <a:pt x="773" y="150"/>
                  <a:pt x="751" y="151"/>
                  <a:pt x="728" y="152"/>
                </a:cubicBezTo>
                <a:cubicBezTo>
                  <a:pt x="711" y="158"/>
                  <a:pt x="702" y="165"/>
                  <a:pt x="692" y="180"/>
                </a:cubicBezTo>
                <a:cubicBezTo>
                  <a:pt x="657" y="157"/>
                  <a:pt x="678" y="163"/>
                  <a:pt x="628" y="168"/>
                </a:cubicBezTo>
                <a:cubicBezTo>
                  <a:pt x="611" y="185"/>
                  <a:pt x="610" y="191"/>
                  <a:pt x="588" y="180"/>
                </a:cubicBezTo>
                <a:cubicBezTo>
                  <a:pt x="543" y="189"/>
                  <a:pt x="561" y="185"/>
                  <a:pt x="532" y="192"/>
                </a:cubicBezTo>
                <a:cubicBezTo>
                  <a:pt x="528" y="191"/>
                  <a:pt x="520" y="192"/>
                  <a:pt x="520" y="188"/>
                </a:cubicBezTo>
                <a:cubicBezTo>
                  <a:pt x="520" y="183"/>
                  <a:pt x="535" y="183"/>
                  <a:pt x="532" y="180"/>
                </a:cubicBezTo>
                <a:cubicBezTo>
                  <a:pt x="528" y="176"/>
                  <a:pt x="521" y="183"/>
                  <a:pt x="516" y="184"/>
                </a:cubicBezTo>
                <a:cubicBezTo>
                  <a:pt x="495" y="174"/>
                  <a:pt x="483" y="175"/>
                  <a:pt x="464" y="188"/>
                </a:cubicBezTo>
                <a:cubicBezTo>
                  <a:pt x="429" y="182"/>
                  <a:pt x="410" y="179"/>
                  <a:pt x="380" y="164"/>
                </a:cubicBezTo>
                <a:cubicBezTo>
                  <a:pt x="339" y="185"/>
                  <a:pt x="318" y="191"/>
                  <a:pt x="272" y="196"/>
                </a:cubicBezTo>
                <a:cubicBezTo>
                  <a:pt x="250" y="229"/>
                  <a:pt x="265" y="222"/>
                  <a:pt x="224" y="212"/>
                </a:cubicBezTo>
                <a:cubicBezTo>
                  <a:pt x="193" y="181"/>
                  <a:pt x="161" y="182"/>
                  <a:pt x="116" y="176"/>
                </a:cubicBezTo>
                <a:cubicBezTo>
                  <a:pt x="120" y="173"/>
                  <a:pt x="131" y="171"/>
                  <a:pt x="128" y="168"/>
                </a:cubicBezTo>
                <a:cubicBezTo>
                  <a:pt x="123" y="163"/>
                  <a:pt x="96" y="185"/>
                  <a:pt x="88" y="188"/>
                </a:cubicBezTo>
                <a:cubicBezTo>
                  <a:pt x="60" y="216"/>
                  <a:pt x="75" y="209"/>
                  <a:pt x="48" y="216"/>
                </a:cubicBezTo>
                <a:cubicBezTo>
                  <a:pt x="29" y="230"/>
                  <a:pt x="14" y="235"/>
                  <a:pt x="0" y="256"/>
                </a:cubicBezTo>
                <a:cubicBezTo>
                  <a:pt x="5" y="275"/>
                  <a:pt x="8" y="283"/>
                  <a:pt x="28" y="276"/>
                </a:cubicBezTo>
                <a:cubicBezTo>
                  <a:pt x="57" y="286"/>
                  <a:pt x="47" y="277"/>
                  <a:pt x="60" y="296"/>
                </a:cubicBezTo>
                <a:cubicBezTo>
                  <a:pt x="65" y="315"/>
                  <a:pt x="71" y="325"/>
                  <a:pt x="88" y="336"/>
                </a:cubicBezTo>
                <a:cubicBezTo>
                  <a:pt x="100" y="371"/>
                  <a:pt x="80" y="317"/>
                  <a:pt x="108" y="364"/>
                </a:cubicBezTo>
                <a:cubicBezTo>
                  <a:pt x="115" y="375"/>
                  <a:pt x="118" y="388"/>
                  <a:pt x="124" y="400"/>
                </a:cubicBezTo>
                <a:cubicBezTo>
                  <a:pt x="129" y="411"/>
                  <a:pt x="125" y="426"/>
                  <a:pt x="132" y="436"/>
                </a:cubicBezTo>
                <a:cubicBezTo>
                  <a:pt x="136" y="442"/>
                  <a:pt x="180" y="447"/>
                  <a:pt x="184" y="448"/>
                </a:cubicBezTo>
                <a:cubicBezTo>
                  <a:pt x="192" y="473"/>
                  <a:pt x="192" y="499"/>
                  <a:pt x="200" y="524"/>
                </a:cubicBezTo>
                <a:cubicBezTo>
                  <a:pt x="203" y="532"/>
                  <a:pt x="219" y="543"/>
                  <a:pt x="212" y="548"/>
                </a:cubicBezTo>
                <a:cubicBezTo>
                  <a:pt x="207" y="551"/>
                  <a:pt x="201" y="544"/>
                  <a:pt x="196" y="544"/>
                </a:cubicBezTo>
                <a:cubicBezTo>
                  <a:pt x="192" y="544"/>
                  <a:pt x="208" y="552"/>
                  <a:pt x="208" y="548"/>
                </a:cubicBezTo>
                <a:cubicBezTo>
                  <a:pt x="208" y="543"/>
                  <a:pt x="200" y="543"/>
                  <a:pt x="196" y="540"/>
                </a:cubicBezTo>
                <a:cubicBezTo>
                  <a:pt x="172" y="504"/>
                  <a:pt x="210" y="558"/>
                  <a:pt x="212" y="560"/>
                </a:cubicBezTo>
                <a:cubicBezTo>
                  <a:pt x="215" y="563"/>
                  <a:pt x="220" y="563"/>
                  <a:pt x="224" y="564"/>
                </a:cubicBezTo>
                <a:cubicBezTo>
                  <a:pt x="228" y="568"/>
                  <a:pt x="233" y="571"/>
                  <a:pt x="236" y="576"/>
                </a:cubicBezTo>
                <a:cubicBezTo>
                  <a:pt x="240" y="583"/>
                  <a:pt x="237" y="595"/>
                  <a:pt x="244" y="600"/>
                </a:cubicBezTo>
                <a:cubicBezTo>
                  <a:pt x="272" y="619"/>
                  <a:pt x="307" y="638"/>
                  <a:pt x="340" y="644"/>
                </a:cubicBezTo>
                <a:cubicBezTo>
                  <a:pt x="382" y="672"/>
                  <a:pt x="380" y="678"/>
                  <a:pt x="436" y="684"/>
                </a:cubicBezTo>
                <a:cubicBezTo>
                  <a:pt x="459" y="692"/>
                  <a:pt x="481" y="700"/>
                  <a:pt x="504" y="708"/>
                </a:cubicBezTo>
                <a:cubicBezTo>
                  <a:pt x="524" y="649"/>
                  <a:pt x="651" y="691"/>
                  <a:pt x="672" y="692"/>
                </a:cubicBezTo>
                <a:cubicBezTo>
                  <a:pt x="676" y="693"/>
                  <a:pt x="704" y="694"/>
                  <a:pt x="708" y="704"/>
                </a:cubicBezTo>
                <a:cubicBezTo>
                  <a:pt x="730" y="759"/>
                  <a:pt x="695" y="719"/>
                  <a:pt x="724" y="748"/>
                </a:cubicBezTo>
                <a:cubicBezTo>
                  <a:pt x="725" y="752"/>
                  <a:pt x="725" y="757"/>
                  <a:pt x="728" y="760"/>
                </a:cubicBezTo>
                <a:cubicBezTo>
                  <a:pt x="732" y="763"/>
                  <a:pt x="741" y="759"/>
                  <a:pt x="744" y="764"/>
                </a:cubicBezTo>
                <a:cubicBezTo>
                  <a:pt x="765" y="796"/>
                  <a:pt x="735" y="805"/>
                  <a:pt x="780" y="820"/>
                </a:cubicBezTo>
                <a:cubicBezTo>
                  <a:pt x="791" y="852"/>
                  <a:pt x="836" y="853"/>
                  <a:pt x="864" y="860"/>
                </a:cubicBezTo>
                <a:cubicBezTo>
                  <a:pt x="867" y="868"/>
                  <a:pt x="877" y="877"/>
                  <a:pt x="872" y="884"/>
                </a:cubicBezTo>
                <a:cubicBezTo>
                  <a:pt x="861" y="901"/>
                  <a:pt x="870" y="893"/>
                  <a:pt x="852" y="900"/>
                </a:cubicBezTo>
                <a:cubicBezTo>
                  <a:pt x="849" y="901"/>
                  <a:pt x="844" y="904"/>
                  <a:pt x="844" y="904"/>
                </a:cubicBezTo>
                <a:cubicBezTo>
                  <a:pt x="832" y="941"/>
                  <a:pt x="796" y="941"/>
                  <a:pt x="764" y="952"/>
                </a:cubicBezTo>
                <a:cubicBezTo>
                  <a:pt x="729" y="929"/>
                  <a:pt x="681" y="955"/>
                  <a:pt x="644" y="964"/>
                </a:cubicBezTo>
                <a:cubicBezTo>
                  <a:pt x="620" y="982"/>
                  <a:pt x="614" y="1006"/>
                  <a:pt x="584" y="1016"/>
                </a:cubicBezTo>
                <a:cubicBezTo>
                  <a:pt x="575" y="1029"/>
                  <a:pt x="573" y="1043"/>
                  <a:pt x="564" y="1056"/>
                </a:cubicBezTo>
                <a:cubicBezTo>
                  <a:pt x="572" y="1059"/>
                  <a:pt x="581" y="1060"/>
                  <a:pt x="588" y="1064"/>
                </a:cubicBezTo>
                <a:cubicBezTo>
                  <a:pt x="593" y="1067"/>
                  <a:pt x="595" y="1073"/>
                  <a:pt x="600" y="1076"/>
                </a:cubicBezTo>
                <a:cubicBezTo>
                  <a:pt x="610" y="1081"/>
                  <a:pt x="622" y="1081"/>
                  <a:pt x="632" y="1084"/>
                </a:cubicBezTo>
                <a:cubicBezTo>
                  <a:pt x="643" y="1100"/>
                  <a:pt x="654" y="1098"/>
                  <a:pt x="672" y="1104"/>
                </a:cubicBezTo>
                <a:cubicBezTo>
                  <a:pt x="680" y="1127"/>
                  <a:pt x="757" y="1148"/>
                  <a:pt x="784" y="1152"/>
                </a:cubicBezTo>
                <a:cubicBezTo>
                  <a:pt x="797" y="1171"/>
                  <a:pt x="801" y="1175"/>
                  <a:pt x="824" y="1180"/>
                </a:cubicBezTo>
                <a:cubicBezTo>
                  <a:pt x="847" y="1195"/>
                  <a:pt x="878" y="1203"/>
                  <a:pt x="904" y="1212"/>
                </a:cubicBezTo>
                <a:cubicBezTo>
                  <a:pt x="929" y="1231"/>
                  <a:pt x="941" y="1258"/>
                  <a:pt x="968" y="1276"/>
                </a:cubicBezTo>
                <a:cubicBezTo>
                  <a:pt x="972" y="1287"/>
                  <a:pt x="977" y="1315"/>
                  <a:pt x="988" y="1324"/>
                </a:cubicBezTo>
                <a:cubicBezTo>
                  <a:pt x="992" y="1327"/>
                  <a:pt x="1019" y="1332"/>
                  <a:pt x="1020" y="1332"/>
                </a:cubicBezTo>
                <a:cubicBezTo>
                  <a:pt x="1042" y="1338"/>
                  <a:pt x="1059" y="1349"/>
                  <a:pt x="1080" y="1356"/>
                </a:cubicBezTo>
                <a:cubicBezTo>
                  <a:pt x="1102" y="1378"/>
                  <a:pt x="1112" y="1406"/>
                  <a:pt x="1116" y="1436"/>
                </a:cubicBezTo>
                <a:cubicBezTo>
                  <a:pt x="1117" y="1445"/>
                  <a:pt x="1115" y="1456"/>
                  <a:pt x="1120" y="1464"/>
                </a:cubicBezTo>
                <a:cubicBezTo>
                  <a:pt x="1124" y="1471"/>
                  <a:pt x="1133" y="1472"/>
                  <a:pt x="1140" y="1476"/>
                </a:cubicBezTo>
                <a:cubicBezTo>
                  <a:pt x="1146" y="1495"/>
                  <a:pt x="1169" y="1495"/>
                  <a:pt x="1188" y="1500"/>
                </a:cubicBezTo>
                <a:cubicBezTo>
                  <a:pt x="1195" y="1505"/>
                  <a:pt x="1206" y="1506"/>
                  <a:pt x="1212" y="1512"/>
                </a:cubicBezTo>
                <a:cubicBezTo>
                  <a:pt x="1218" y="1518"/>
                  <a:pt x="1218" y="1529"/>
                  <a:pt x="1224" y="1536"/>
                </a:cubicBezTo>
                <a:cubicBezTo>
                  <a:pt x="1238" y="1552"/>
                  <a:pt x="1250" y="1568"/>
                  <a:pt x="1268" y="1580"/>
                </a:cubicBezTo>
                <a:cubicBezTo>
                  <a:pt x="1293" y="1618"/>
                  <a:pt x="1349" y="1623"/>
                  <a:pt x="1388" y="1636"/>
                </a:cubicBezTo>
                <a:cubicBezTo>
                  <a:pt x="1389" y="1640"/>
                  <a:pt x="1388" y="1650"/>
                  <a:pt x="1392" y="1648"/>
                </a:cubicBezTo>
                <a:cubicBezTo>
                  <a:pt x="1397" y="1646"/>
                  <a:pt x="1391" y="1634"/>
                  <a:pt x="1396" y="1632"/>
                </a:cubicBezTo>
                <a:cubicBezTo>
                  <a:pt x="1411" y="1627"/>
                  <a:pt x="1448" y="1640"/>
                  <a:pt x="1464" y="1644"/>
                </a:cubicBezTo>
                <a:cubicBezTo>
                  <a:pt x="1497" y="1636"/>
                  <a:pt x="1478" y="1617"/>
                  <a:pt x="1504" y="1608"/>
                </a:cubicBezTo>
                <a:cubicBezTo>
                  <a:pt x="1508" y="1609"/>
                  <a:pt x="1513" y="1609"/>
                  <a:pt x="1516" y="1612"/>
                </a:cubicBezTo>
                <a:cubicBezTo>
                  <a:pt x="1519" y="1615"/>
                  <a:pt x="1517" y="1621"/>
                  <a:pt x="1520" y="1624"/>
                </a:cubicBezTo>
                <a:cubicBezTo>
                  <a:pt x="1532" y="1633"/>
                  <a:pt x="1550" y="1636"/>
                  <a:pt x="1564" y="1640"/>
                </a:cubicBezTo>
                <a:cubicBezTo>
                  <a:pt x="1577" y="1631"/>
                  <a:pt x="1591" y="1625"/>
                  <a:pt x="1604" y="1616"/>
                </a:cubicBezTo>
                <a:cubicBezTo>
                  <a:pt x="1595" y="1613"/>
                  <a:pt x="1584" y="1613"/>
                  <a:pt x="1576" y="1608"/>
                </a:cubicBezTo>
                <a:cubicBezTo>
                  <a:pt x="1566" y="1602"/>
                  <a:pt x="1572" y="1572"/>
                  <a:pt x="1552" y="1572"/>
                </a:cubicBezTo>
              </a:path>
            </a:pathLst>
          </a:custGeom>
          <a:solidFill>
            <a:srgbClr val="FF9900"/>
          </a:solidFill>
          <a:ln>
            <a:noFill/>
          </a:ln>
          <a:extLst>
            <a:ext uri="{91240B29-F687-4F45-9708-019B960494DF}">
              <a14:hiddenLine xmlns:a14="http://schemas.microsoft.com/office/drawing/2010/main" w="9525">
                <a:solidFill>
                  <a:srgbClr val="000000"/>
                </a:solidFill>
                <a:round/>
              </a14:hiddenLine>
            </a:ext>
          </a:extLst>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sp>
        <p:nvSpPr>
          <p:cNvPr id="8" name="Freeform 16"/>
          <p:cNvSpPr/>
          <p:nvPr/>
        </p:nvSpPr>
        <p:spPr bwMode="auto">
          <a:xfrm>
            <a:off x="9975406" y="3581401"/>
            <a:ext cx="1668463" cy="2081213"/>
          </a:xfrm>
          <a:custGeom>
            <a:avLst/>
            <a:gdLst>
              <a:gd name="T0" fmla="*/ 2147483647 w 1051"/>
              <a:gd name="T1" fmla="*/ 2147483647 h 1311"/>
              <a:gd name="T2" fmla="*/ 2147483647 w 1051"/>
              <a:gd name="T3" fmla="*/ 2147483647 h 1311"/>
              <a:gd name="T4" fmla="*/ 2147483647 w 1051"/>
              <a:gd name="T5" fmla="*/ 2147483647 h 1311"/>
              <a:gd name="T6" fmla="*/ 2147483647 w 1051"/>
              <a:gd name="T7" fmla="*/ 2147483647 h 1311"/>
              <a:gd name="T8" fmla="*/ 2147483647 w 1051"/>
              <a:gd name="T9" fmla="*/ 2147483647 h 1311"/>
              <a:gd name="T10" fmla="*/ 2147483647 w 1051"/>
              <a:gd name="T11" fmla="*/ 2147483647 h 1311"/>
              <a:gd name="T12" fmla="*/ 2147483647 w 1051"/>
              <a:gd name="T13" fmla="*/ 2147483647 h 1311"/>
              <a:gd name="T14" fmla="*/ 2147483647 w 1051"/>
              <a:gd name="T15" fmla="*/ 2147483647 h 1311"/>
              <a:gd name="T16" fmla="*/ 2147483647 w 1051"/>
              <a:gd name="T17" fmla="*/ 2147483647 h 1311"/>
              <a:gd name="T18" fmla="*/ 2147483647 w 1051"/>
              <a:gd name="T19" fmla="*/ 2147483647 h 1311"/>
              <a:gd name="T20" fmla="*/ 2147483647 w 1051"/>
              <a:gd name="T21" fmla="*/ 2147483647 h 1311"/>
              <a:gd name="T22" fmla="*/ 2147483647 w 1051"/>
              <a:gd name="T23" fmla="*/ 2147483647 h 1311"/>
              <a:gd name="T24" fmla="*/ 2147483647 w 1051"/>
              <a:gd name="T25" fmla="*/ 2147483647 h 1311"/>
              <a:gd name="T26" fmla="*/ 2147483647 w 1051"/>
              <a:gd name="T27" fmla="*/ 2147483647 h 1311"/>
              <a:gd name="T28" fmla="*/ 2147483647 w 1051"/>
              <a:gd name="T29" fmla="*/ 2147483647 h 1311"/>
              <a:gd name="T30" fmla="*/ 2147483647 w 1051"/>
              <a:gd name="T31" fmla="*/ 2147483647 h 1311"/>
              <a:gd name="T32" fmla="*/ 2147483647 w 1051"/>
              <a:gd name="T33" fmla="*/ 2147483647 h 1311"/>
              <a:gd name="T34" fmla="*/ 2147483647 w 1051"/>
              <a:gd name="T35" fmla="*/ 2147483647 h 1311"/>
              <a:gd name="T36" fmla="*/ 2147483647 w 1051"/>
              <a:gd name="T37" fmla="*/ 2147483647 h 1311"/>
              <a:gd name="T38" fmla="*/ 2147483647 w 1051"/>
              <a:gd name="T39" fmla="*/ 2147483647 h 1311"/>
              <a:gd name="T40" fmla="*/ 2147483647 w 1051"/>
              <a:gd name="T41" fmla="*/ 2147483647 h 1311"/>
              <a:gd name="T42" fmla="*/ 2147483647 w 1051"/>
              <a:gd name="T43" fmla="*/ 2147483647 h 1311"/>
              <a:gd name="T44" fmla="*/ 2147483647 w 1051"/>
              <a:gd name="T45" fmla="*/ 2147483647 h 1311"/>
              <a:gd name="T46" fmla="*/ 2147483647 w 1051"/>
              <a:gd name="T47" fmla="*/ 2147483647 h 1311"/>
              <a:gd name="T48" fmla="*/ 2147483647 w 1051"/>
              <a:gd name="T49" fmla="*/ 2147483647 h 1311"/>
              <a:gd name="T50" fmla="*/ 2147483647 w 1051"/>
              <a:gd name="T51" fmla="*/ 2147483647 h 1311"/>
              <a:gd name="T52" fmla="*/ 2147483647 w 1051"/>
              <a:gd name="T53" fmla="*/ 2147483647 h 1311"/>
              <a:gd name="T54" fmla="*/ 2147483647 w 1051"/>
              <a:gd name="T55" fmla="*/ 2147483647 h 1311"/>
              <a:gd name="T56" fmla="*/ 2147483647 w 1051"/>
              <a:gd name="T57" fmla="*/ 2147483647 h 1311"/>
              <a:gd name="T58" fmla="*/ 2147483647 w 1051"/>
              <a:gd name="T59" fmla="*/ 2147483647 h 1311"/>
              <a:gd name="T60" fmla="*/ 2147483647 w 1051"/>
              <a:gd name="T61" fmla="*/ 2147483647 h 1311"/>
              <a:gd name="T62" fmla="*/ 0 w 1051"/>
              <a:gd name="T63" fmla="*/ 2147483647 h 1311"/>
              <a:gd name="T64" fmla="*/ 2147483647 w 1051"/>
              <a:gd name="T65" fmla="*/ 2147483647 h 1311"/>
              <a:gd name="T66" fmla="*/ 2147483647 w 1051"/>
              <a:gd name="T67" fmla="*/ 2147483647 h 1311"/>
              <a:gd name="T68" fmla="*/ 2147483647 w 1051"/>
              <a:gd name="T69" fmla="*/ 2147483647 h 1311"/>
              <a:gd name="T70" fmla="*/ 2147483647 w 1051"/>
              <a:gd name="T71" fmla="*/ 2147483647 h 1311"/>
              <a:gd name="T72" fmla="*/ 2147483647 w 1051"/>
              <a:gd name="T73" fmla="*/ 2147483647 h 1311"/>
              <a:gd name="T74" fmla="*/ 2147483647 w 1051"/>
              <a:gd name="T75" fmla="*/ 2147483647 h 1311"/>
              <a:gd name="T76" fmla="*/ 2147483647 w 1051"/>
              <a:gd name="T77" fmla="*/ 2147483647 h 131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1"/>
              <a:gd name="T118" fmla="*/ 0 h 1311"/>
              <a:gd name="T119" fmla="*/ 1051 w 1051"/>
              <a:gd name="T120" fmla="*/ 1311 h 131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1" h="1311">
                <a:moveTo>
                  <a:pt x="603" y="1302"/>
                </a:moveTo>
                <a:cubicBezTo>
                  <a:pt x="647" y="1311"/>
                  <a:pt x="623" y="1309"/>
                  <a:pt x="675" y="1302"/>
                </a:cubicBezTo>
                <a:cubicBezTo>
                  <a:pt x="685" y="1295"/>
                  <a:pt x="686" y="1294"/>
                  <a:pt x="699" y="1290"/>
                </a:cubicBezTo>
                <a:cubicBezTo>
                  <a:pt x="715" y="1285"/>
                  <a:pt x="747" y="1278"/>
                  <a:pt x="747" y="1278"/>
                </a:cubicBezTo>
                <a:cubicBezTo>
                  <a:pt x="778" y="1284"/>
                  <a:pt x="767" y="1284"/>
                  <a:pt x="819" y="1275"/>
                </a:cubicBezTo>
                <a:cubicBezTo>
                  <a:pt x="831" y="1273"/>
                  <a:pt x="852" y="1257"/>
                  <a:pt x="852" y="1257"/>
                </a:cubicBezTo>
                <a:cubicBezTo>
                  <a:pt x="872" y="1227"/>
                  <a:pt x="883" y="1220"/>
                  <a:pt x="921" y="1212"/>
                </a:cubicBezTo>
                <a:cubicBezTo>
                  <a:pt x="932" y="1196"/>
                  <a:pt x="934" y="1177"/>
                  <a:pt x="945" y="1161"/>
                </a:cubicBezTo>
                <a:cubicBezTo>
                  <a:pt x="947" y="1151"/>
                  <a:pt x="954" y="1121"/>
                  <a:pt x="963" y="1116"/>
                </a:cubicBezTo>
                <a:cubicBezTo>
                  <a:pt x="970" y="1112"/>
                  <a:pt x="979" y="1113"/>
                  <a:pt x="987" y="1110"/>
                </a:cubicBezTo>
                <a:cubicBezTo>
                  <a:pt x="1003" y="1115"/>
                  <a:pt x="1002" y="1096"/>
                  <a:pt x="1017" y="1086"/>
                </a:cubicBezTo>
                <a:cubicBezTo>
                  <a:pt x="1019" y="1080"/>
                  <a:pt x="1021" y="1074"/>
                  <a:pt x="1023" y="1068"/>
                </a:cubicBezTo>
                <a:cubicBezTo>
                  <a:pt x="1024" y="1065"/>
                  <a:pt x="1026" y="1059"/>
                  <a:pt x="1026" y="1059"/>
                </a:cubicBezTo>
                <a:cubicBezTo>
                  <a:pt x="1014" y="1004"/>
                  <a:pt x="1027" y="1052"/>
                  <a:pt x="1014" y="1020"/>
                </a:cubicBezTo>
                <a:cubicBezTo>
                  <a:pt x="1012" y="1014"/>
                  <a:pt x="1008" y="1002"/>
                  <a:pt x="1008" y="1002"/>
                </a:cubicBezTo>
                <a:cubicBezTo>
                  <a:pt x="1012" y="996"/>
                  <a:pt x="1019" y="993"/>
                  <a:pt x="1023" y="987"/>
                </a:cubicBezTo>
                <a:cubicBezTo>
                  <a:pt x="1037" y="964"/>
                  <a:pt x="1036" y="931"/>
                  <a:pt x="1044" y="906"/>
                </a:cubicBezTo>
                <a:cubicBezTo>
                  <a:pt x="1047" y="873"/>
                  <a:pt x="1051" y="832"/>
                  <a:pt x="1026" y="807"/>
                </a:cubicBezTo>
                <a:cubicBezTo>
                  <a:pt x="1027" y="801"/>
                  <a:pt x="1031" y="795"/>
                  <a:pt x="1029" y="789"/>
                </a:cubicBezTo>
                <a:cubicBezTo>
                  <a:pt x="1027" y="785"/>
                  <a:pt x="1018" y="787"/>
                  <a:pt x="1017" y="783"/>
                </a:cubicBezTo>
                <a:cubicBezTo>
                  <a:pt x="1014" y="767"/>
                  <a:pt x="1018" y="751"/>
                  <a:pt x="1020" y="735"/>
                </a:cubicBezTo>
                <a:cubicBezTo>
                  <a:pt x="1021" y="729"/>
                  <a:pt x="1026" y="717"/>
                  <a:pt x="1026" y="717"/>
                </a:cubicBezTo>
                <a:cubicBezTo>
                  <a:pt x="1029" y="676"/>
                  <a:pt x="1027" y="643"/>
                  <a:pt x="1017" y="603"/>
                </a:cubicBezTo>
                <a:cubicBezTo>
                  <a:pt x="1016" y="581"/>
                  <a:pt x="1021" y="557"/>
                  <a:pt x="1011" y="537"/>
                </a:cubicBezTo>
                <a:cubicBezTo>
                  <a:pt x="1006" y="527"/>
                  <a:pt x="987" y="516"/>
                  <a:pt x="987" y="516"/>
                </a:cubicBezTo>
                <a:cubicBezTo>
                  <a:pt x="973" y="475"/>
                  <a:pt x="958" y="437"/>
                  <a:pt x="939" y="399"/>
                </a:cubicBezTo>
                <a:cubicBezTo>
                  <a:pt x="926" y="373"/>
                  <a:pt x="915" y="341"/>
                  <a:pt x="888" y="327"/>
                </a:cubicBezTo>
                <a:cubicBezTo>
                  <a:pt x="893" y="292"/>
                  <a:pt x="885" y="253"/>
                  <a:pt x="855" y="231"/>
                </a:cubicBezTo>
                <a:cubicBezTo>
                  <a:pt x="848" y="204"/>
                  <a:pt x="839" y="169"/>
                  <a:pt x="813" y="156"/>
                </a:cubicBezTo>
                <a:cubicBezTo>
                  <a:pt x="804" y="134"/>
                  <a:pt x="771" y="111"/>
                  <a:pt x="750" y="99"/>
                </a:cubicBezTo>
                <a:cubicBezTo>
                  <a:pt x="741" y="94"/>
                  <a:pt x="735" y="86"/>
                  <a:pt x="726" y="81"/>
                </a:cubicBezTo>
                <a:cubicBezTo>
                  <a:pt x="720" y="78"/>
                  <a:pt x="708" y="75"/>
                  <a:pt x="708" y="75"/>
                </a:cubicBezTo>
                <a:cubicBezTo>
                  <a:pt x="704" y="71"/>
                  <a:pt x="701" y="66"/>
                  <a:pt x="696" y="63"/>
                </a:cubicBezTo>
                <a:cubicBezTo>
                  <a:pt x="692" y="60"/>
                  <a:pt x="687" y="60"/>
                  <a:pt x="684" y="57"/>
                </a:cubicBezTo>
                <a:cubicBezTo>
                  <a:pt x="669" y="45"/>
                  <a:pt x="667" y="17"/>
                  <a:pt x="660" y="0"/>
                </a:cubicBezTo>
                <a:cubicBezTo>
                  <a:pt x="642" y="12"/>
                  <a:pt x="622" y="7"/>
                  <a:pt x="603" y="15"/>
                </a:cubicBezTo>
                <a:cubicBezTo>
                  <a:pt x="597" y="18"/>
                  <a:pt x="566" y="41"/>
                  <a:pt x="558" y="42"/>
                </a:cubicBezTo>
                <a:cubicBezTo>
                  <a:pt x="539" y="45"/>
                  <a:pt x="520" y="44"/>
                  <a:pt x="501" y="45"/>
                </a:cubicBezTo>
                <a:cubicBezTo>
                  <a:pt x="485" y="56"/>
                  <a:pt x="491" y="66"/>
                  <a:pt x="480" y="81"/>
                </a:cubicBezTo>
                <a:cubicBezTo>
                  <a:pt x="474" y="90"/>
                  <a:pt x="450" y="93"/>
                  <a:pt x="450" y="93"/>
                </a:cubicBezTo>
                <a:cubicBezTo>
                  <a:pt x="434" y="89"/>
                  <a:pt x="422" y="79"/>
                  <a:pt x="408" y="72"/>
                </a:cubicBezTo>
                <a:cubicBezTo>
                  <a:pt x="385" y="75"/>
                  <a:pt x="371" y="76"/>
                  <a:pt x="351" y="87"/>
                </a:cubicBezTo>
                <a:cubicBezTo>
                  <a:pt x="343" y="91"/>
                  <a:pt x="335" y="95"/>
                  <a:pt x="327" y="99"/>
                </a:cubicBezTo>
                <a:cubicBezTo>
                  <a:pt x="321" y="102"/>
                  <a:pt x="309" y="105"/>
                  <a:pt x="309" y="105"/>
                </a:cubicBezTo>
                <a:cubicBezTo>
                  <a:pt x="313" y="117"/>
                  <a:pt x="324" y="128"/>
                  <a:pt x="336" y="132"/>
                </a:cubicBezTo>
                <a:cubicBezTo>
                  <a:pt x="353" y="157"/>
                  <a:pt x="359" y="181"/>
                  <a:pt x="369" y="210"/>
                </a:cubicBezTo>
                <a:cubicBezTo>
                  <a:pt x="366" y="231"/>
                  <a:pt x="366" y="265"/>
                  <a:pt x="357" y="285"/>
                </a:cubicBezTo>
                <a:cubicBezTo>
                  <a:pt x="352" y="296"/>
                  <a:pt x="339" y="315"/>
                  <a:pt x="339" y="315"/>
                </a:cubicBezTo>
                <a:cubicBezTo>
                  <a:pt x="337" y="334"/>
                  <a:pt x="337" y="342"/>
                  <a:pt x="327" y="357"/>
                </a:cubicBezTo>
                <a:cubicBezTo>
                  <a:pt x="323" y="376"/>
                  <a:pt x="320" y="394"/>
                  <a:pt x="309" y="411"/>
                </a:cubicBezTo>
                <a:cubicBezTo>
                  <a:pt x="307" y="434"/>
                  <a:pt x="308" y="442"/>
                  <a:pt x="297" y="459"/>
                </a:cubicBezTo>
                <a:cubicBezTo>
                  <a:pt x="300" y="491"/>
                  <a:pt x="297" y="506"/>
                  <a:pt x="315" y="534"/>
                </a:cubicBezTo>
                <a:cubicBezTo>
                  <a:pt x="322" y="561"/>
                  <a:pt x="327" y="587"/>
                  <a:pt x="351" y="603"/>
                </a:cubicBezTo>
                <a:cubicBezTo>
                  <a:pt x="360" y="621"/>
                  <a:pt x="364" y="630"/>
                  <a:pt x="369" y="648"/>
                </a:cubicBezTo>
                <a:cubicBezTo>
                  <a:pt x="365" y="705"/>
                  <a:pt x="374" y="715"/>
                  <a:pt x="351" y="750"/>
                </a:cubicBezTo>
                <a:cubicBezTo>
                  <a:pt x="351" y="756"/>
                  <a:pt x="350" y="790"/>
                  <a:pt x="357" y="804"/>
                </a:cubicBezTo>
                <a:cubicBezTo>
                  <a:pt x="361" y="813"/>
                  <a:pt x="369" y="831"/>
                  <a:pt x="369" y="831"/>
                </a:cubicBezTo>
                <a:cubicBezTo>
                  <a:pt x="373" y="861"/>
                  <a:pt x="384" y="912"/>
                  <a:pt x="348" y="921"/>
                </a:cubicBezTo>
                <a:cubicBezTo>
                  <a:pt x="337" y="954"/>
                  <a:pt x="300" y="954"/>
                  <a:pt x="270" y="957"/>
                </a:cubicBezTo>
                <a:cubicBezTo>
                  <a:pt x="246" y="963"/>
                  <a:pt x="223" y="971"/>
                  <a:pt x="201" y="981"/>
                </a:cubicBezTo>
                <a:cubicBezTo>
                  <a:pt x="189" y="986"/>
                  <a:pt x="174" y="985"/>
                  <a:pt x="162" y="990"/>
                </a:cubicBezTo>
                <a:cubicBezTo>
                  <a:pt x="133" y="1001"/>
                  <a:pt x="102" y="1009"/>
                  <a:pt x="72" y="1017"/>
                </a:cubicBezTo>
                <a:cubicBezTo>
                  <a:pt x="54" y="1029"/>
                  <a:pt x="46" y="1023"/>
                  <a:pt x="27" y="1014"/>
                </a:cubicBezTo>
                <a:cubicBezTo>
                  <a:pt x="13" y="1017"/>
                  <a:pt x="8" y="1020"/>
                  <a:pt x="0" y="1032"/>
                </a:cubicBezTo>
                <a:cubicBezTo>
                  <a:pt x="6" y="1055"/>
                  <a:pt x="13" y="1055"/>
                  <a:pt x="36" y="1059"/>
                </a:cubicBezTo>
                <a:cubicBezTo>
                  <a:pt x="49" y="1078"/>
                  <a:pt x="41" y="1107"/>
                  <a:pt x="54" y="1125"/>
                </a:cubicBezTo>
                <a:cubicBezTo>
                  <a:pt x="61" y="1135"/>
                  <a:pt x="84" y="1143"/>
                  <a:pt x="96" y="1146"/>
                </a:cubicBezTo>
                <a:cubicBezTo>
                  <a:pt x="165" y="1133"/>
                  <a:pt x="141" y="1127"/>
                  <a:pt x="171" y="1137"/>
                </a:cubicBezTo>
                <a:cubicBezTo>
                  <a:pt x="179" y="1149"/>
                  <a:pt x="188" y="1175"/>
                  <a:pt x="201" y="1182"/>
                </a:cubicBezTo>
                <a:cubicBezTo>
                  <a:pt x="211" y="1188"/>
                  <a:pt x="221" y="1187"/>
                  <a:pt x="231" y="1194"/>
                </a:cubicBezTo>
                <a:cubicBezTo>
                  <a:pt x="234" y="1204"/>
                  <a:pt x="232" y="1217"/>
                  <a:pt x="240" y="1224"/>
                </a:cubicBezTo>
                <a:cubicBezTo>
                  <a:pt x="245" y="1228"/>
                  <a:pt x="258" y="1230"/>
                  <a:pt x="258" y="1230"/>
                </a:cubicBezTo>
                <a:cubicBezTo>
                  <a:pt x="283" y="1217"/>
                  <a:pt x="276" y="1218"/>
                  <a:pt x="312" y="1221"/>
                </a:cubicBezTo>
                <a:cubicBezTo>
                  <a:pt x="324" y="1225"/>
                  <a:pt x="324" y="1232"/>
                  <a:pt x="336" y="1236"/>
                </a:cubicBezTo>
                <a:cubicBezTo>
                  <a:pt x="366" y="1226"/>
                  <a:pt x="358" y="1224"/>
                  <a:pt x="396" y="1227"/>
                </a:cubicBezTo>
                <a:cubicBezTo>
                  <a:pt x="408" y="1246"/>
                  <a:pt x="433" y="1244"/>
                  <a:pt x="453" y="1251"/>
                </a:cubicBezTo>
                <a:cubicBezTo>
                  <a:pt x="466" y="1290"/>
                  <a:pt x="537" y="1280"/>
                  <a:pt x="561" y="1281"/>
                </a:cubicBezTo>
                <a:cubicBezTo>
                  <a:pt x="576" y="1291"/>
                  <a:pt x="588" y="1294"/>
                  <a:pt x="603" y="1302"/>
                </a:cubicBezTo>
                <a:close/>
              </a:path>
            </a:pathLst>
          </a:custGeom>
          <a:solidFill>
            <a:srgbClr val="FF6699"/>
          </a:solidFill>
          <a:ln>
            <a:noFill/>
          </a:ln>
          <a:extLst>
            <a:ext uri="{91240B29-F687-4F45-9708-019B960494DF}">
              <a14:hiddenLine xmlns:a14="http://schemas.microsoft.com/office/drawing/2010/main" w="9525">
                <a:solidFill>
                  <a:srgbClr val="000000"/>
                </a:solidFill>
                <a:round/>
              </a14:hiddenLine>
            </a:ext>
          </a:extLst>
        </p:spPr>
        <p:txBody>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endParaRPr lang="vi-VN" altLang="en-US">
              <a:cs typeface="Arial" panose="020B0604020202020204" pitchFamily="34" charset="0"/>
            </a:endParaRPr>
          </a:p>
        </p:txBody>
      </p:sp>
      <p:sp>
        <p:nvSpPr>
          <p:cNvPr id="9" name="Rectangle 42"/>
          <p:cNvSpPr>
            <a:spLocks noChangeArrowheads="1"/>
          </p:cNvSpPr>
          <p:nvPr/>
        </p:nvSpPr>
        <p:spPr bwMode="auto">
          <a:xfrm rot="2430069">
            <a:off x="8563322" y="1202854"/>
            <a:ext cx="1438280" cy="37644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dirty="0">
                <a:cs typeface="Arial" panose="020B0604020202020204" pitchFamily="34" charset="0"/>
              </a:rPr>
              <a:t>CHÚA TRỊNH</a:t>
            </a:r>
            <a:endParaRPr lang="en-US" altLang="en-US" dirty="0">
              <a:cs typeface="Arial" panose="020B0604020202020204" pitchFamily="34" charset="0"/>
            </a:endParaRPr>
          </a:p>
        </p:txBody>
      </p:sp>
      <p:sp>
        <p:nvSpPr>
          <p:cNvPr id="10" name="Rectangle 42"/>
          <p:cNvSpPr>
            <a:spLocks noChangeArrowheads="1"/>
          </p:cNvSpPr>
          <p:nvPr/>
        </p:nvSpPr>
        <p:spPr bwMode="auto">
          <a:xfrm rot="4676930">
            <a:off x="10381323" y="4455000"/>
            <a:ext cx="1438280" cy="376443"/>
          </a:xfrm>
          <a:prstGeom prst="rect">
            <a:avLst/>
          </a:prstGeom>
          <a:solidFill>
            <a:schemeClr val="accent5"/>
          </a:solidFill>
          <a:ln>
            <a:noFill/>
          </a:ln>
        </p:spPr>
        <p:txBody>
          <a:bodyPr wrap="none" anchor="ct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ctr"/>
            <a:r>
              <a:rPr lang="en-US" altLang="en-US" dirty="0">
                <a:cs typeface="Arial" panose="020B0604020202020204" pitchFamily="34" charset="0"/>
              </a:rPr>
              <a:t>TÂY SƠN</a:t>
            </a:r>
            <a:endParaRPr lang="en-US" altLang="en-US" dirty="0">
              <a:cs typeface="Arial" panose="020B0604020202020204" pitchFamily="34" charset="0"/>
            </a:endParaRPr>
          </a:p>
        </p:txBody>
      </p:sp>
      <p:sp>
        <p:nvSpPr>
          <p:cNvPr id="11" name="TextBox 2"/>
          <p:cNvSpPr txBox="1">
            <a:spLocks noChangeArrowheads="1"/>
          </p:cNvSpPr>
          <p:nvPr/>
        </p:nvSpPr>
        <p:spPr bwMode="auto">
          <a:xfrm>
            <a:off x="465276" y="3598987"/>
            <a:ext cx="6516266" cy="2985433"/>
          </a:xfrm>
          <a:prstGeom prst="rect">
            <a:avLst/>
          </a:prstGeom>
          <a:solidFill>
            <a:schemeClr val="accent5">
              <a:lumMod val="20000"/>
              <a:lumOff val="80000"/>
            </a:schemeClr>
          </a:solidFill>
          <a:ln>
            <a:noFill/>
          </a:ln>
        </p:spPr>
        <p:txBody>
          <a:bodyPr wrap="square">
            <a:spAutoFit/>
          </a:bodyPr>
          <a:lstStyle>
            <a:lvl1pPr>
              <a:defRPr b="1">
                <a:solidFill>
                  <a:schemeClr val="bg1"/>
                </a:solidFill>
                <a:latin typeface="Times New Roman" panose="02020603050405020304" pitchFamily="18" charset="0"/>
              </a:defRPr>
            </a:lvl1pPr>
            <a:lvl2pPr marL="742950" indent="-285750">
              <a:defRPr b="1">
                <a:solidFill>
                  <a:schemeClr val="bg1"/>
                </a:solidFill>
                <a:latin typeface="Times New Roman" panose="02020603050405020304" pitchFamily="18" charset="0"/>
              </a:defRPr>
            </a:lvl2pPr>
            <a:lvl3pPr marL="1143000" indent="-228600">
              <a:defRPr b="1">
                <a:solidFill>
                  <a:schemeClr val="bg1"/>
                </a:solidFill>
                <a:latin typeface="Times New Roman" panose="02020603050405020304" pitchFamily="18" charset="0"/>
              </a:defRPr>
            </a:lvl3pPr>
            <a:lvl4pPr marL="1600200" indent="-228600">
              <a:defRPr b="1">
                <a:solidFill>
                  <a:schemeClr val="bg1"/>
                </a:solidFill>
                <a:latin typeface="Times New Roman" panose="02020603050405020304" pitchFamily="18" charset="0"/>
              </a:defRPr>
            </a:lvl4pPr>
            <a:lvl5pPr marL="2057400" indent="-228600">
              <a:defRPr b="1">
                <a:solidFill>
                  <a:schemeClr val="bg1"/>
                </a:solidFill>
                <a:latin typeface="Times New Roman" panose="02020603050405020304" pitchFamily="18" charset="0"/>
              </a:defRPr>
            </a:lvl5pPr>
            <a:lvl6pPr marL="2514600" indent="-228600" eaLnBrk="0" fontAlgn="base" hangingPunct="0">
              <a:spcBef>
                <a:spcPct val="0"/>
              </a:spcBef>
              <a:spcAft>
                <a:spcPct val="0"/>
              </a:spcAft>
              <a:defRPr b="1">
                <a:solidFill>
                  <a:schemeClr val="bg1"/>
                </a:solidFill>
                <a:latin typeface="Times New Roman" panose="02020603050405020304" pitchFamily="18" charset="0"/>
              </a:defRPr>
            </a:lvl6pPr>
            <a:lvl7pPr marL="2971800" indent="-228600" eaLnBrk="0" fontAlgn="base" hangingPunct="0">
              <a:spcBef>
                <a:spcPct val="0"/>
              </a:spcBef>
              <a:spcAft>
                <a:spcPct val="0"/>
              </a:spcAft>
              <a:defRPr b="1">
                <a:solidFill>
                  <a:schemeClr val="bg1"/>
                </a:solidFill>
                <a:latin typeface="Times New Roman" panose="02020603050405020304" pitchFamily="18" charset="0"/>
              </a:defRPr>
            </a:lvl7pPr>
            <a:lvl8pPr marL="3429000" indent="-228600" eaLnBrk="0" fontAlgn="base" hangingPunct="0">
              <a:spcBef>
                <a:spcPct val="0"/>
              </a:spcBef>
              <a:spcAft>
                <a:spcPct val="0"/>
              </a:spcAft>
              <a:defRPr b="1">
                <a:solidFill>
                  <a:schemeClr val="bg1"/>
                </a:solidFill>
                <a:latin typeface="Times New Roman" panose="02020603050405020304" pitchFamily="18" charset="0"/>
              </a:defRPr>
            </a:lvl8pPr>
            <a:lvl9pPr marL="3886200" indent="-228600" eaLnBrk="0" fontAlgn="base" hangingPunct="0">
              <a:spcBef>
                <a:spcPct val="0"/>
              </a:spcBef>
              <a:spcAft>
                <a:spcPct val="0"/>
              </a:spcAft>
              <a:defRPr b="1">
                <a:solidFill>
                  <a:schemeClr val="bg1"/>
                </a:solidFill>
                <a:latin typeface="Times New Roman" panose="02020603050405020304" pitchFamily="18" charset="0"/>
              </a:defRPr>
            </a:lvl9pPr>
          </a:lstStyle>
          <a:p>
            <a:pPr algn="just"/>
            <a:r>
              <a:rPr lang="en-US" altLang="en-US" sz="2800" dirty="0" err="1">
                <a:solidFill>
                  <a:srgbClr val="C00000"/>
                </a:solidFill>
              </a:rPr>
              <a:t>Quân</a:t>
            </a:r>
            <a:r>
              <a:rPr lang="en-US" altLang="en-US" sz="2800" dirty="0">
                <a:solidFill>
                  <a:srgbClr val="C00000"/>
                </a:solidFill>
              </a:rPr>
              <a:t> </a:t>
            </a:r>
            <a:r>
              <a:rPr lang="en-US" altLang="en-US" sz="2800" dirty="0" err="1">
                <a:solidFill>
                  <a:srgbClr val="C00000"/>
                </a:solidFill>
              </a:rPr>
              <a:t>Trịnh</a:t>
            </a:r>
            <a:r>
              <a:rPr lang="en-US" altLang="en-US" sz="2800" dirty="0">
                <a:solidFill>
                  <a:srgbClr val="C00000"/>
                </a:solidFill>
              </a:rPr>
              <a:t> </a:t>
            </a:r>
            <a:r>
              <a:rPr lang="en-US" altLang="en-US" sz="2800" dirty="0" err="1">
                <a:solidFill>
                  <a:srgbClr val="C00000"/>
                </a:solidFill>
              </a:rPr>
              <a:t>chấp</a:t>
            </a:r>
            <a:r>
              <a:rPr lang="en-US" altLang="en-US" sz="2800" dirty="0">
                <a:solidFill>
                  <a:srgbClr val="C00000"/>
                </a:solidFill>
              </a:rPr>
              <a:t> </a:t>
            </a:r>
            <a:r>
              <a:rPr lang="en-US" altLang="en-US" sz="2800" dirty="0" err="1">
                <a:solidFill>
                  <a:srgbClr val="C00000"/>
                </a:solidFill>
              </a:rPr>
              <a:t>nhận</a:t>
            </a:r>
            <a:r>
              <a:rPr lang="en-US" altLang="en-US" sz="2800" dirty="0">
                <a:solidFill>
                  <a:srgbClr val="C00000"/>
                </a:solidFill>
              </a:rPr>
              <a:t> </a:t>
            </a:r>
            <a:r>
              <a:rPr lang="en-US" altLang="en-US" sz="2800" dirty="0" err="1">
                <a:solidFill>
                  <a:srgbClr val="C00000"/>
                </a:solidFill>
              </a:rPr>
              <a:t>hòa</a:t>
            </a:r>
            <a:r>
              <a:rPr lang="en-US" altLang="en-US" sz="2800" dirty="0">
                <a:solidFill>
                  <a:srgbClr val="C00000"/>
                </a:solidFill>
              </a:rPr>
              <a:t> </a:t>
            </a:r>
            <a:r>
              <a:rPr lang="en-US" altLang="en-US" sz="2800" dirty="0" err="1">
                <a:solidFill>
                  <a:srgbClr val="C00000"/>
                </a:solidFill>
              </a:rPr>
              <a:t>với</a:t>
            </a:r>
            <a:r>
              <a:rPr lang="en-US" altLang="en-US" sz="2800" dirty="0">
                <a:solidFill>
                  <a:srgbClr val="C00000"/>
                </a:solidFill>
              </a:rPr>
              <a:t> </a:t>
            </a:r>
            <a:r>
              <a:rPr lang="en-US" altLang="en-US" sz="2800" dirty="0" err="1">
                <a:solidFill>
                  <a:srgbClr val="C00000"/>
                </a:solidFill>
              </a:rPr>
              <a:t>Tây</a:t>
            </a:r>
            <a:r>
              <a:rPr lang="en-US" altLang="en-US" sz="2800" dirty="0">
                <a:solidFill>
                  <a:srgbClr val="C00000"/>
                </a:solidFill>
              </a:rPr>
              <a:t> </a:t>
            </a:r>
            <a:r>
              <a:rPr lang="en-US" altLang="en-US" sz="2800" dirty="0" err="1">
                <a:solidFill>
                  <a:srgbClr val="C00000"/>
                </a:solidFill>
              </a:rPr>
              <a:t>Sơn</a:t>
            </a:r>
            <a:r>
              <a:rPr lang="en-US" altLang="en-US" sz="2800" dirty="0">
                <a:solidFill>
                  <a:srgbClr val="C00000"/>
                </a:solidFill>
              </a:rPr>
              <a:t> </a:t>
            </a:r>
            <a:r>
              <a:rPr lang="en-US" altLang="en-US" sz="2800" dirty="0" err="1">
                <a:solidFill>
                  <a:srgbClr val="C00000"/>
                </a:solidFill>
              </a:rPr>
              <a:t>vì</a:t>
            </a:r>
            <a:r>
              <a:rPr lang="en-US" altLang="en-US" sz="2800" dirty="0">
                <a:solidFill>
                  <a:srgbClr val="C00000"/>
                </a:solidFill>
              </a:rPr>
              <a:t>:</a:t>
            </a:r>
            <a:endParaRPr lang="en-US" altLang="en-US" sz="2800" dirty="0"/>
          </a:p>
          <a:p>
            <a:pPr algn="just"/>
            <a:r>
              <a:rPr lang="en-US" altLang="en-US" sz="2800" dirty="0"/>
              <a:t>+ </a:t>
            </a:r>
            <a:r>
              <a:rPr lang="en-US" altLang="en-US" sz="2800" dirty="0" err="1"/>
              <a:t>Muốn</a:t>
            </a:r>
            <a:r>
              <a:rPr lang="en-US" altLang="en-US" sz="2800" dirty="0"/>
              <a:t> </a:t>
            </a:r>
            <a:r>
              <a:rPr lang="en-US" altLang="en-US" sz="2800" dirty="0" err="1"/>
              <a:t>mượn</a:t>
            </a:r>
            <a:r>
              <a:rPr lang="en-US" altLang="en-US" sz="2800" dirty="0"/>
              <a:t> </a:t>
            </a:r>
            <a:r>
              <a:rPr lang="en-US" altLang="en-US" sz="2800" dirty="0" err="1"/>
              <a:t>tay</a:t>
            </a:r>
            <a:r>
              <a:rPr lang="en-US" altLang="en-US" sz="2800" dirty="0"/>
              <a:t> </a:t>
            </a:r>
            <a:r>
              <a:rPr lang="en-US" altLang="en-US" sz="2800" dirty="0" err="1"/>
              <a:t>Tây</a:t>
            </a:r>
            <a:r>
              <a:rPr lang="en-US" altLang="en-US" sz="2800" dirty="0"/>
              <a:t> </a:t>
            </a:r>
            <a:r>
              <a:rPr lang="en-US" altLang="en-US" sz="2800" dirty="0" err="1"/>
              <a:t>Sơn</a:t>
            </a:r>
            <a:r>
              <a:rPr lang="en-US" altLang="en-US" sz="2800" dirty="0"/>
              <a:t> </a:t>
            </a:r>
            <a:r>
              <a:rPr lang="en-US" altLang="en-US" sz="2800" dirty="0" err="1"/>
              <a:t>để</a:t>
            </a:r>
            <a:r>
              <a:rPr lang="en-US" altLang="en-US" sz="2800" dirty="0"/>
              <a:t> </a:t>
            </a:r>
            <a:r>
              <a:rPr lang="en-US" altLang="en-US" sz="2800" dirty="0" err="1"/>
              <a:t>tiêu</a:t>
            </a:r>
            <a:r>
              <a:rPr lang="en-US" altLang="en-US" sz="2800" dirty="0"/>
              <a:t> </a:t>
            </a:r>
            <a:r>
              <a:rPr lang="en-US" altLang="en-US" sz="2800" dirty="0" err="1"/>
              <a:t>diệt</a:t>
            </a:r>
            <a:r>
              <a:rPr lang="en-US" altLang="en-US" sz="2800" dirty="0"/>
              <a:t> </a:t>
            </a:r>
            <a:r>
              <a:rPr lang="en-US" altLang="en-US" sz="2800" dirty="0" err="1"/>
              <a:t>quân</a:t>
            </a:r>
            <a:r>
              <a:rPr lang="en-US" altLang="en-US" sz="2800" dirty="0"/>
              <a:t> Nguyễn (</a:t>
            </a:r>
            <a:r>
              <a:rPr lang="en-US" altLang="en-US" sz="2800" dirty="0" err="1"/>
              <a:t>mượn</a:t>
            </a:r>
            <a:r>
              <a:rPr lang="en-US" altLang="en-US" sz="2800" dirty="0"/>
              <a:t> </a:t>
            </a:r>
            <a:r>
              <a:rPr lang="en-US" altLang="en-US" sz="2800" dirty="0" err="1"/>
              <a:t>gió</a:t>
            </a:r>
            <a:r>
              <a:rPr lang="en-US" altLang="en-US" sz="2800" dirty="0"/>
              <a:t> </a:t>
            </a:r>
            <a:r>
              <a:rPr lang="en-US" altLang="en-US" sz="2800" dirty="0" err="1"/>
              <a:t>bẻ</a:t>
            </a:r>
            <a:r>
              <a:rPr lang="en-US" altLang="en-US" sz="2800" dirty="0"/>
              <a:t> </a:t>
            </a:r>
            <a:r>
              <a:rPr lang="en-US" altLang="en-US" sz="2800" dirty="0" err="1"/>
              <a:t>măng</a:t>
            </a:r>
            <a:r>
              <a:rPr lang="en-US" altLang="en-US" sz="2800" dirty="0"/>
              <a:t>).</a:t>
            </a:r>
            <a:endParaRPr lang="en-US" altLang="en-US" sz="2800" dirty="0"/>
          </a:p>
          <a:p>
            <a:pPr algn="just"/>
            <a:r>
              <a:rPr lang="en-US" altLang="en-US" sz="2800" dirty="0"/>
              <a:t>+ Sau </a:t>
            </a:r>
            <a:r>
              <a:rPr lang="en-US" altLang="en-US" sz="2800" dirty="0" err="1"/>
              <a:t>đó</a:t>
            </a:r>
            <a:r>
              <a:rPr lang="en-US" altLang="en-US" sz="2800" dirty="0"/>
              <a:t>, </a:t>
            </a:r>
            <a:r>
              <a:rPr lang="en-US" altLang="en-US" sz="2800" dirty="0" err="1"/>
              <a:t>đợi</a:t>
            </a:r>
            <a:r>
              <a:rPr lang="en-US" altLang="en-US" sz="2800" dirty="0"/>
              <a:t>  </a:t>
            </a:r>
            <a:r>
              <a:rPr lang="en-US" altLang="en-US" sz="2800" dirty="0" err="1"/>
              <a:t>Tây</a:t>
            </a:r>
            <a:r>
              <a:rPr lang="en-US" altLang="en-US" sz="2800" dirty="0"/>
              <a:t> </a:t>
            </a:r>
            <a:r>
              <a:rPr lang="en-US" altLang="en-US" sz="2800" dirty="0" err="1"/>
              <a:t>Sơn</a:t>
            </a:r>
            <a:r>
              <a:rPr lang="en-US" altLang="en-US" sz="2800" dirty="0"/>
              <a:t> </a:t>
            </a:r>
            <a:r>
              <a:rPr lang="en-US" altLang="en-US" sz="2800" dirty="0" err="1"/>
              <a:t>suy</a:t>
            </a:r>
            <a:r>
              <a:rPr lang="en-US" altLang="en-US" sz="2800" dirty="0"/>
              <a:t> </a:t>
            </a:r>
            <a:r>
              <a:rPr lang="en-US" altLang="en-US" sz="2800" dirty="0" err="1"/>
              <a:t>yếu</a:t>
            </a:r>
            <a:r>
              <a:rPr lang="en-US" altLang="en-US" sz="2800" dirty="0"/>
              <a:t> </a:t>
            </a:r>
            <a:r>
              <a:rPr lang="en-US" altLang="en-US" sz="2800" dirty="0" err="1"/>
              <a:t>thì</a:t>
            </a:r>
            <a:r>
              <a:rPr lang="en-US" altLang="en-US" sz="2800" dirty="0"/>
              <a:t> </a:t>
            </a:r>
            <a:r>
              <a:rPr lang="en-US" altLang="en-US" sz="2800" dirty="0" err="1"/>
              <a:t>sẽ</a:t>
            </a:r>
            <a:r>
              <a:rPr lang="en-US" altLang="en-US" sz="2800" dirty="0"/>
              <a:t> </a:t>
            </a:r>
            <a:r>
              <a:rPr lang="en-US" altLang="en-US" sz="2800" dirty="0" err="1"/>
              <a:t>đánh</a:t>
            </a:r>
            <a:r>
              <a:rPr lang="en-US" altLang="en-US" sz="2800" dirty="0"/>
              <a:t> </a:t>
            </a:r>
            <a:r>
              <a:rPr lang="en-US" altLang="en-US" sz="2800" dirty="0" err="1"/>
              <a:t>Tây</a:t>
            </a:r>
            <a:r>
              <a:rPr lang="en-US" altLang="en-US" sz="2800" dirty="0"/>
              <a:t> </a:t>
            </a:r>
            <a:r>
              <a:rPr lang="en-US" altLang="en-US" sz="2800" dirty="0" err="1"/>
              <a:t>Sơn</a:t>
            </a:r>
            <a:r>
              <a:rPr lang="en-US" altLang="en-US" sz="2800" dirty="0"/>
              <a:t> </a:t>
            </a:r>
            <a:r>
              <a:rPr lang="en-US" altLang="en-US" sz="2800" dirty="0" err="1"/>
              <a:t>để</a:t>
            </a:r>
            <a:r>
              <a:rPr lang="en-US" altLang="en-US" sz="2800" dirty="0"/>
              <a:t> </a:t>
            </a:r>
            <a:r>
              <a:rPr lang="en-US" altLang="en-US" sz="2800" dirty="0" err="1"/>
              <a:t>chiếm</a:t>
            </a:r>
            <a:r>
              <a:rPr lang="en-US" altLang="en-US" sz="2800" dirty="0"/>
              <a:t> </a:t>
            </a:r>
            <a:r>
              <a:rPr lang="en-US" altLang="en-US" sz="2800" dirty="0" err="1"/>
              <a:t>cả</a:t>
            </a:r>
            <a:r>
              <a:rPr lang="en-US" altLang="en-US" sz="2800" dirty="0"/>
              <a:t> </a:t>
            </a:r>
            <a:r>
              <a:rPr lang="en-US" altLang="en-US" sz="2800" dirty="0" err="1"/>
              <a:t>Đàng</a:t>
            </a:r>
            <a:r>
              <a:rPr lang="en-US" altLang="en-US" sz="2800" dirty="0"/>
              <a:t> </a:t>
            </a:r>
            <a:r>
              <a:rPr lang="en-US" altLang="en-US" sz="2800" dirty="0" err="1"/>
              <a:t>Trong</a:t>
            </a:r>
            <a:r>
              <a:rPr lang="en-US" altLang="en-US" sz="2800" dirty="0"/>
              <a:t>.</a:t>
            </a:r>
            <a:endParaRPr lang="en-US" altLang="en-US" sz="2000" dirty="0"/>
          </a:p>
          <a:p>
            <a:pPr algn="just"/>
            <a:endParaRPr lang="en-US" altLang="en-US" sz="2000"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repeatCount="5000" fill="hold"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circle(in)">
                                      <p:cBhvr>
                                        <p:cTn id="14" dur="2000"/>
                                        <p:tgtEl>
                                          <p:spTgt spid="1126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circle(in)">
                                      <p:cBhvr>
                                        <p:cTn id="19" dur="20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animBg="1"/>
      <p:bldP spid="3"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00" y="572309"/>
            <a:ext cx="3095626" cy="1477328"/>
          </a:xfrm>
        </p:spPr>
        <p:txBody>
          <a:bodyPr>
            <a:normAutofit/>
          </a:bodyPr>
          <a:lstStyle/>
          <a:p>
            <a:r>
              <a:rPr lang="en-US" sz="4000" b="1" dirty="0">
                <a:solidFill>
                  <a:srgbClr val="FFFF00"/>
                </a:solidFill>
                <a:latin typeface="Times New Roman" panose="02020603050405020304" pitchFamily="18" charset="0"/>
                <a:cs typeface="Times New Roman" panose="02020603050405020304" pitchFamily="18" charset="0"/>
              </a:rPr>
              <a:t>BÀI 8</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48188" y="633600"/>
            <a:ext cx="6900137" cy="1282513"/>
          </a:xfrm>
        </p:spPr>
        <p:txBody>
          <a:bodyPr>
            <a:normAutofit/>
          </a:bodyPr>
          <a:lstStyle/>
          <a:p>
            <a:pPr algn="ctr"/>
            <a:r>
              <a:rPr lang="en-US" sz="4400" b="1" dirty="0">
                <a:solidFill>
                  <a:srgbClr val="FFFF00">
                    <a:alpha val="58000"/>
                  </a:srgbClr>
                </a:solidFill>
                <a:latin typeface="Times New Roman" panose="02020603050405020304" pitchFamily="18" charset="0"/>
                <a:cs typeface="Times New Roman" panose="02020603050405020304" pitchFamily="18" charset="0"/>
              </a:rPr>
              <a:t>PHONG TRÀO TÂY SƠN  </a:t>
            </a:r>
            <a:endParaRPr lang="en-US" sz="4400" b="1" dirty="0">
              <a:solidFill>
                <a:srgbClr val="FFFF00">
                  <a:alpha val="58000"/>
                </a:srgbClr>
              </a:solidFill>
              <a:latin typeface="Times New Roman" panose="02020603050405020304" pitchFamily="18" charset="0"/>
              <a:cs typeface="Times New Roman" panose="02020603050405020304" pitchFamily="18" charset="0"/>
            </a:endParaRPr>
          </a:p>
        </p:txBody>
      </p:sp>
      <p:sp useBgFill="1">
        <p:nvSpPr>
          <p:cNvPr id="18" name="Freeform: Shape 17"/>
          <p:cNvSpPr>
            <a:spLocks noGrp="1" noRot="1" noChangeAspect="1" noMove="1" noResize="1" noEditPoints="1" noAdjustHandles="1" noChangeArrowheads="1" noChangeShapeType="1" noTextEdit="1"/>
          </p:cNvSpPr>
          <p:nvPr/>
        </p:nvSpPr>
        <p:spPr bwMode="auto">
          <a:xfrm rot="16200000" flipH="1">
            <a:off x="4524373" y="-809624"/>
            <a:ext cx="3143251" cy="12192000"/>
          </a:xfrm>
          <a:custGeom>
            <a:avLst/>
            <a:gdLst>
              <a:gd name="connsiteX0" fmla="*/ 508 w 2932134"/>
              <a:gd name="connsiteY0" fmla="*/ 4431100 h 12192000"/>
              <a:gd name="connsiteX1" fmla="*/ 137030 w 2932134"/>
              <a:gd name="connsiteY1" fmla="*/ 177371 h 12192000"/>
              <a:gd name="connsiteX2" fmla="*/ 145443 w 2932134"/>
              <a:gd name="connsiteY2" fmla="*/ 0 h 12192000"/>
              <a:gd name="connsiteX3" fmla="*/ 2932134 w 2932134"/>
              <a:gd name="connsiteY3" fmla="*/ 0 h 12192000"/>
              <a:gd name="connsiteX4" fmla="*/ 2932133 w 2932134"/>
              <a:gd name="connsiteY4" fmla="*/ 12192000 h 12192000"/>
              <a:gd name="connsiteX5" fmla="*/ 172151 w 2932134"/>
              <a:gd name="connsiteY5" fmla="*/ 12192000 h 12192000"/>
              <a:gd name="connsiteX6" fmla="*/ 169761 w 2932134"/>
              <a:gd name="connsiteY6" fmla="*/ 12180928 h 12192000"/>
              <a:gd name="connsiteX7" fmla="*/ 169761 w 2932134"/>
              <a:gd name="connsiteY7" fmla="*/ 7234593 h 12192000"/>
              <a:gd name="connsiteX8" fmla="*/ 508 w 2932134"/>
              <a:gd name="connsiteY8" fmla="*/ 44311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2134" h="12192000">
                <a:moveTo>
                  <a:pt x="508" y="4431100"/>
                </a:moveTo>
                <a:cubicBezTo>
                  <a:pt x="-7698" y="2846728"/>
                  <a:pt x="85554" y="1238574"/>
                  <a:pt x="137030" y="177371"/>
                </a:cubicBezTo>
                <a:lnTo>
                  <a:pt x="145443" y="0"/>
                </a:lnTo>
                <a:lnTo>
                  <a:pt x="2932134" y="0"/>
                </a:lnTo>
                <a:lnTo>
                  <a:pt x="2932133" y="12192000"/>
                </a:lnTo>
                <a:lnTo>
                  <a:pt x="172151" y="12192000"/>
                </a:lnTo>
                <a:lnTo>
                  <a:pt x="169761" y="12180928"/>
                </a:lnTo>
                <a:cubicBezTo>
                  <a:pt x="169761" y="11800439"/>
                  <a:pt x="169761" y="10278492"/>
                  <a:pt x="169761" y="7234593"/>
                </a:cubicBezTo>
                <a:cubicBezTo>
                  <a:pt x="50398" y="6402277"/>
                  <a:pt x="5637" y="5421334"/>
                  <a:pt x="508" y="4431100"/>
                </a:cubicBezTo>
                <a:close/>
              </a:path>
            </a:pathLst>
          </a:custGeom>
          <a:ln>
            <a:noFill/>
          </a:ln>
        </p:spPr>
        <p:txBody>
          <a:bodyPr vert="horz" wrap="square" lIns="91440" tIns="45720" rIns="91440" bIns="45720" numCol="1" anchor="t" anchorCtr="0" compatLnSpc="1">
            <a:noAutofit/>
          </a:bodyPr>
          <a:lstStyle/>
          <a:p>
            <a:endParaRPr lang="en-US"/>
          </a:p>
        </p:txBody>
      </p:sp>
      <p:pic>
        <p:nvPicPr>
          <p:cNvPr id="9" name="Picture 8"/>
          <p:cNvPicPr>
            <a:picLocks noChangeAspect="1"/>
          </p:cNvPicPr>
          <p:nvPr/>
        </p:nvPicPr>
        <p:blipFill rotWithShape="1">
          <a:blip r:embed="rId1"/>
          <a:srcRect r="78" b="1"/>
          <a:stretch>
            <a:fillRect/>
          </a:stretch>
        </p:blipFill>
        <p:spPr>
          <a:xfrm>
            <a:off x="518111" y="2634817"/>
            <a:ext cx="3484645" cy="3504675"/>
          </a:xfrm>
          <a:custGeom>
            <a:avLst/>
            <a:gdLst/>
            <a:ahLst/>
            <a:cxnLst/>
            <a:rect l="l" t="t" r="r" b="b"/>
            <a:pathLst>
              <a:path w="3484645" h="3504675">
                <a:moveTo>
                  <a:pt x="1747550" y="0"/>
                </a:moveTo>
                <a:cubicBezTo>
                  <a:pt x="1869164" y="0"/>
                  <a:pt x="2021791" y="0"/>
                  <a:pt x="2214840" y="60981"/>
                </a:cubicBezTo>
                <a:cubicBezTo>
                  <a:pt x="2428101" y="121963"/>
                  <a:pt x="2550063" y="233762"/>
                  <a:pt x="2672026" y="294743"/>
                </a:cubicBezTo>
                <a:cubicBezTo>
                  <a:pt x="3240720" y="670444"/>
                  <a:pt x="3484645" y="1107127"/>
                  <a:pt x="3484645" y="1666123"/>
                </a:cubicBezTo>
                <a:cubicBezTo>
                  <a:pt x="3484645" y="2001170"/>
                  <a:pt x="3423664" y="2285749"/>
                  <a:pt x="3271385" y="2559815"/>
                </a:cubicBezTo>
                <a:cubicBezTo>
                  <a:pt x="3139317" y="2844394"/>
                  <a:pt x="2956373" y="3057829"/>
                  <a:pt x="2712448" y="3220096"/>
                </a:cubicBezTo>
                <a:cubicBezTo>
                  <a:pt x="2580380" y="3281077"/>
                  <a:pt x="2428101" y="3413203"/>
                  <a:pt x="2275822" y="3443694"/>
                </a:cubicBezTo>
                <a:cubicBezTo>
                  <a:pt x="2113089" y="3504675"/>
                  <a:pt x="1960810" y="3504675"/>
                  <a:pt x="1838847" y="3504675"/>
                </a:cubicBezTo>
                <a:cubicBezTo>
                  <a:pt x="1676114" y="3504675"/>
                  <a:pt x="1462854" y="3474184"/>
                  <a:pt x="1249594" y="3443694"/>
                </a:cubicBezTo>
                <a:cubicBezTo>
                  <a:pt x="995563" y="3382712"/>
                  <a:pt x="772197" y="3230259"/>
                  <a:pt x="650235" y="3108647"/>
                </a:cubicBezTo>
                <a:cubicBezTo>
                  <a:pt x="579148" y="3078156"/>
                  <a:pt x="518167" y="2966357"/>
                  <a:pt x="426521" y="2874885"/>
                </a:cubicBezTo>
                <a:cubicBezTo>
                  <a:pt x="325118" y="2783413"/>
                  <a:pt x="279817" y="2717525"/>
                  <a:pt x="188171" y="2493927"/>
                </a:cubicBezTo>
                <a:cubicBezTo>
                  <a:pt x="96525" y="2270329"/>
                  <a:pt x="60981" y="2255258"/>
                  <a:pt x="30317" y="2031660"/>
                </a:cubicBezTo>
                <a:cubicBezTo>
                  <a:pt x="30317" y="2001170"/>
                  <a:pt x="0" y="1940188"/>
                  <a:pt x="0" y="1848716"/>
                </a:cubicBezTo>
                <a:cubicBezTo>
                  <a:pt x="0" y="1696613"/>
                  <a:pt x="30317" y="1412034"/>
                  <a:pt x="60981" y="1279907"/>
                </a:cubicBezTo>
                <a:cubicBezTo>
                  <a:pt x="223366" y="843225"/>
                  <a:pt x="386099" y="599300"/>
                  <a:pt x="691005" y="355374"/>
                </a:cubicBezTo>
                <a:cubicBezTo>
                  <a:pt x="975352" y="101636"/>
                  <a:pt x="1371556" y="0"/>
                  <a:pt x="1747550" y="0"/>
                </a:cubicBezTo>
                <a:close/>
              </a:path>
            </a:pathLst>
          </a:custGeom>
        </p:spPr>
      </p:pic>
      <p:pic>
        <p:nvPicPr>
          <p:cNvPr id="5" name="Picture 4"/>
          <p:cNvPicPr>
            <a:picLocks noChangeAspect="1"/>
          </p:cNvPicPr>
          <p:nvPr/>
        </p:nvPicPr>
        <p:blipFill rotWithShape="1">
          <a:blip r:embed="rId2"/>
          <a:srcRect l="8718" r="6125" b="3"/>
          <a:stretch>
            <a:fillRect/>
          </a:stretch>
        </p:blipFill>
        <p:spPr>
          <a:xfrm>
            <a:off x="4383257" y="2634817"/>
            <a:ext cx="3534716" cy="3504675"/>
          </a:xfrm>
          <a:custGeom>
            <a:avLst/>
            <a:gdLst/>
            <a:ahLst/>
            <a:cxnLst/>
            <a:rect l="l" t="t" r="r" b="b"/>
            <a:pathLst>
              <a:path w="3534716" h="3504675">
                <a:moveTo>
                  <a:pt x="1858773" y="0"/>
                </a:moveTo>
                <a:cubicBezTo>
                  <a:pt x="2061918" y="0"/>
                  <a:pt x="2346320" y="20317"/>
                  <a:pt x="2488521" y="142219"/>
                </a:cubicBezTo>
                <a:cubicBezTo>
                  <a:pt x="2661194" y="233645"/>
                  <a:pt x="2854182" y="365705"/>
                  <a:pt x="3118270" y="629826"/>
                </a:cubicBezTo>
                <a:cubicBezTo>
                  <a:pt x="3351886" y="1036165"/>
                  <a:pt x="3534716" y="1523772"/>
                  <a:pt x="3534716" y="1879319"/>
                </a:cubicBezTo>
                <a:cubicBezTo>
                  <a:pt x="3504244" y="2224707"/>
                  <a:pt x="3382358" y="2580254"/>
                  <a:pt x="3097955" y="2864691"/>
                </a:cubicBezTo>
                <a:cubicBezTo>
                  <a:pt x="2803396" y="3189762"/>
                  <a:pt x="2559622" y="3352298"/>
                  <a:pt x="2275220" y="3413249"/>
                </a:cubicBezTo>
                <a:lnTo>
                  <a:pt x="1787673" y="3504675"/>
                </a:lnTo>
                <a:cubicBezTo>
                  <a:pt x="1381383" y="3504675"/>
                  <a:pt x="1076667" y="3362456"/>
                  <a:pt x="893836" y="3281189"/>
                </a:cubicBezTo>
                <a:cubicBezTo>
                  <a:pt x="721164" y="3159287"/>
                  <a:pt x="518019" y="2956117"/>
                  <a:pt x="314874" y="2631046"/>
                </a:cubicBezTo>
                <a:cubicBezTo>
                  <a:pt x="111730" y="2346609"/>
                  <a:pt x="0" y="2021537"/>
                  <a:pt x="0" y="1665991"/>
                </a:cubicBezTo>
                <a:cubicBezTo>
                  <a:pt x="0" y="1584723"/>
                  <a:pt x="192988" y="782203"/>
                  <a:pt x="487547" y="518083"/>
                </a:cubicBezTo>
                <a:cubicBezTo>
                  <a:pt x="782107" y="253962"/>
                  <a:pt x="1208711" y="81268"/>
                  <a:pt x="1533742" y="20317"/>
                </a:cubicBezTo>
                <a:cubicBezTo>
                  <a:pt x="1625157" y="0"/>
                  <a:pt x="1706415" y="0"/>
                  <a:pt x="1858773" y="0"/>
                </a:cubicBezTo>
                <a:close/>
              </a:path>
            </a:pathLst>
          </a:custGeom>
        </p:spPr>
      </p:pic>
      <p:pic>
        <p:nvPicPr>
          <p:cNvPr id="7" name="Picture 6"/>
          <p:cNvPicPr>
            <a:picLocks noChangeAspect="1"/>
          </p:cNvPicPr>
          <p:nvPr/>
        </p:nvPicPr>
        <p:blipFill rotWithShape="1">
          <a:blip r:embed="rId3"/>
          <a:srcRect l="8118" r="5142"/>
          <a:stretch>
            <a:fillRect/>
          </a:stretch>
        </p:blipFill>
        <p:spPr>
          <a:xfrm>
            <a:off x="8298476" y="2680058"/>
            <a:ext cx="3485697" cy="3449280"/>
          </a:xfrm>
          <a:custGeom>
            <a:avLst/>
            <a:gdLst/>
            <a:ahLst/>
            <a:cxnLst/>
            <a:rect l="l" t="t" r="r" b="b"/>
            <a:pathLst>
              <a:path w="3485697" h="3449280">
                <a:moveTo>
                  <a:pt x="1780826" y="4"/>
                </a:moveTo>
                <a:cubicBezTo>
                  <a:pt x="1965933" y="-415"/>
                  <a:pt x="2123051" y="38482"/>
                  <a:pt x="2262915" y="85106"/>
                </a:cubicBezTo>
                <a:cubicBezTo>
                  <a:pt x="2449748" y="116361"/>
                  <a:pt x="2666210" y="247219"/>
                  <a:pt x="2822020" y="309385"/>
                </a:cubicBezTo>
                <a:cubicBezTo>
                  <a:pt x="3101922" y="496226"/>
                  <a:pt x="3205447" y="668299"/>
                  <a:pt x="3298864" y="886395"/>
                </a:cubicBezTo>
                <a:cubicBezTo>
                  <a:pt x="3423303" y="1104147"/>
                  <a:pt x="3485697" y="1384409"/>
                  <a:pt x="3485697" y="1664671"/>
                </a:cubicBezTo>
                <a:cubicBezTo>
                  <a:pt x="3485697" y="2007099"/>
                  <a:pt x="3392280" y="2287017"/>
                  <a:pt x="3236818" y="2567279"/>
                </a:cubicBezTo>
                <a:cubicBezTo>
                  <a:pt x="3112379" y="2847541"/>
                  <a:pt x="2863151" y="3065294"/>
                  <a:pt x="2583250" y="3231528"/>
                </a:cubicBezTo>
                <a:cubicBezTo>
                  <a:pt x="2334023" y="3387114"/>
                  <a:pt x="2116167" y="3449280"/>
                  <a:pt x="1867288" y="3449280"/>
                </a:cubicBezTo>
                <a:cubicBezTo>
                  <a:pt x="1649432" y="3449280"/>
                  <a:pt x="1431576" y="3418025"/>
                  <a:pt x="1244742" y="3387114"/>
                </a:cubicBezTo>
                <a:cubicBezTo>
                  <a:pt x="1026886" y="3324605"/>
                  <a:pt x="871424" y="3262439"/>
                  <a:pt x="746985" y="3169018"/>
                </a:cubicBezTo>
                <a:cubicBezTo>
                  <a:pt x="498106" y="2971873"/>
                  <a:pt x="311273" y="2785032"/>
                  <a:pt x="186833" y="2567279"/>
                </a:cubicBezTo>
                <a:cubicBezTo>
                  <a:pt x="62394" y="2318272"/>
                  <a:pt x="0" y="2069265"/>
                  <a:pt x="0" y="1820258"/>
                </a:cubicBezTo>
                <a:cubicBezTo>
                  <a:pt x="0" y="1633416"/>
                  <a:pt x="0" y="1477830"/>
                  <a:pt x="62394" y="1290989"/>
                </a:cubicBezTo>
                <a:cubicBezTo>
                  <a:pt x="155462" y="823885"/>
                  <a:pt x="342295" y="512712"/>
                  <a:pt x="622545" y="325871"/>
                </a:cubicBezTo>
                <a:cubicBezTo>
                  <a:pt x="902447" y="108118"/>
                  <a:pt x="1312713" y="54882"/>
                  <a:pt x="1585992" y="14697"/>
                </a:cubicBezTo>
                <a:cubicBezTo>
                  <a:pt x="1654312" y="4651"/>
                  <a:pt x="1719124" y="143"/>
                  <a:pt x="1780826" y="4"/>
                </a:cubicBez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729;p70"/>
          <p:cNvSpPr txBox="1"/>
          <p:nvPr/>
        </p:nvSpPr>
        <p:spPr>
          <a:xfrm>
            <a:off x="667476" y="3100000"/>
            <a:ext cx="687165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800" i="0" u="none" dirty="0">
                <a:latin typeface="Times New Roman" panose="02020603050405020304"/>
                <a:ea typeface="Times New Roman" panose="02020603050405020304"/>
                <a:cs typeface="Times New Roman" panose="02020603050405020304"/>
                <a:sym typeface="Times New Roman" panose="02020603050405020304"/>
              </a:rPr>
              <a:t>Từ 1776 – 1783, </a:t>
            </a:r>
            <a:r>
              <a:rPr lang="en-US" sz="2800" dirty="0" err="1">
                <a:latin typeface="Times New Roman" panose="02020603050405020304"/>
                <a:ea typeface="Times New Roman" panose="02020603050405020304"/>
                <a:cs typeface="Times New Roman" panose="02020603050405020304"/>
                <a:sym typeface="Times New Roman" panose="02020603050405020304"/>
              </a:rPr>
              <a:t>n</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ghĩa</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quân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Tây</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Sơn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bốn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lần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đánh</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vào</a:t>
            </a:r>
            <a:r>
              <a:rPr lang="en-US" sz="2800" i="0" u="none" dirty="0">
                <a:latin typeface="Times New Roman" panose="02020603050405020304"/>
                <a:ea typeface="Times New Roman" panose="02020603050405020304"/>
                <a:cs typeface="Times New Roman" panose="02020603050405020304"/>
                <a:sym typeface="Times New Roman" panose="02020603050405020304"/>
              </a:rPr>
              <a:t> Gia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Định</a:t>
            </a:r>
            <a:endParaRPr dirty="0"/>
          </a:p>
        </p:txBody>
      </p:sp>
      <p:sp>
        <p:nvSpPr>
          <p:cNvPr id="28" name="Google Shape;730;p70"/>
          <p:cNvSpPr txBox="1"/>
          <p:nvPr/>
        </p:nvSpPr>
        <p:spPr>
          <a:xfrm>
            <a:off x="667476" y="4054067"/>
            <a:ext cx="664267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800" i="0" u="none" dirty="0" err="1">
                <a:latin typeface="Times New Roman" panose="02020603050405020304"/>
                <a:ea typeface="Times New Roman" panose="02020603050405020304"/>
                <a:cs typeface="Times New Roman" panose="02020603050405020304"/>
                <a:sym typeface="Times New Roman" panose="02020603050405020304"/>
              </a:rPr>
              <a:t>Năm</a:t>
            </a:r>
            <a:r>
              <a:rPr lang="en-US" sz="2800" i="0" u="none" dirty="0">
                <a:latin typeface="Times New Roman" panose="02020603050405020304"/>
                <a:ea typeface="Times New Roman" panose="02020603050405020304"/>
                <a:cs typeface="Times New Roman" panose="02020603050405020304"/>
                <a:sym typeface="Times New Roman" panose="02020603050405020304"/>
              </a:rPr>
              <a:t> 1777,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chính</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quyền</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họ</a:t>
            </a:r>
            <a:r>
              <a:rPr lang="en-US" sz="2800" i="0" u="none" dirty="0">
                <a:latin typeface="Times New Roman" panose="02020603050405020304"/>
                <a:ea typeface="Times New Roman" panose="02020603050405020304"/>
                <a:cs typeface="Times New Roman" panose="02020603050405020304"/>
                <a:sym typeface="Times New Roman" panose="02020603050405020304"/>
              </a:rPr>
              <a:t> Nguyễn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bị</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lật</a:t>
            </a:r>
            <a:r>
              <a:rPr lang="en-US" sz="2800" i="0" u="none" dirty="0">
                <a:latin typeface="Times New Roman" panose="02020603050405020304"/>
                <a:ea typeface="Times New Roman" panose="02020603050405020304"/>
                <a:cs typeface="Times New Roman" panose="02020603050405020304"/>
                <a:sym typeface="Times New Roman" panose="02020603050405020304"/>
              </a:rPr>
              <a:t> </a:t>
            </a:r>
            <a:r>
              <a:rPr lang="en-US" sz="2800" i="0" u="none" dirty="0" err="1">
                <a:latin typeface="Times New Roman" panose="02020603050405020304"/>
                <a:ea typeface="Times New Roman" panose="02020603050405020304"/>
                <a:cs typeface="Times New Roman" panose="02020603050405020304"/>
                <a:sym typeface="Times New Roman" panose="02020603050405020304"/>
              </a:rPr>
              <a:t>đổ</a:t>
            </a:r>
            <a:endParaRPr dirty="0"/>
          </a:p>
        </p:txBody>
      </p:sp>
      <p:pic>
        <p:nvPicPr>
          <p:cNvPr id="4" name="Picture 3"/>
          <p:cNvPicPr>
            <a:picLocks noChangeAspect="1"/>
          </p:cNvPicPr>
          <p:nvPr/>
        </p:nvPicPr>
        <p:blipFill>
          <a:blip r:embed="rId1"/>
          <a:stretch>
            <a:fillRect/>
          </a:stretch>
        </p:blipFill>
        <p:spPr>
          <a:xfrm>
            <a:off x="7797941" y="1501763"/>
            <a:ext cx="4105381" cy="5311143"/>
          </a:xfrm>
          <a:prstGeom prst="rect">
            <a:avLst/>
          </a:prstGeom>
        </p:spPr>
      </p:pic>
      <p:sp>
        <p:nvSpPr>
          <p:cNvPr id="8" name="Google Shape;715;p69"/>
          <p:cNvSpPr/>
          <p:nvPr/>
        </p:nvSpPr>
        <p:spPr>
          <a:xfrm rot="1091441">
            <a:off x="10524690" y="5055076"/>
            <a:ext cx="338130" cy="893685"/>
          </a:xfrm>
          <a:custGeom>
            <a:avLst/>
            <a:gdLst/>
            <a:ahLst/>
            <a:cxnLst/>
            <a:rect l="l" t="t" r="r" b="b"/>
            <a:pathLst>
              <a:path w="21600" h="21600" extrusionOk="0">
                <a:moveTo>
                  <a:pt x="17287" y="12442"/>
                </a:moveTo>
                <a:cubicBezTo>
                  <a:pt x="17423" y="11905"/>
                  <a:pt x="17492" y="11353"/>
                  <a:pt x="17492" y="10800"/>
                </a:cubicBezTo>
                <a:cubicBezTo>
                  <a:pt x="17492" y="9282"/>
                  <a:pt x="16976" y="7810"/>
                  <a:pt x="16029" y="6624"/>
                </a:cubicBezTo>
                <a:lnTo>
                  <a:pt x="19240" y="4061"/>
                </a:lnTo>
                <a:cubicBezTo>
                  <a:pt x="20767" y="5975"/>
                  <a:pt x="21600" y="8351"/>
                  <a:pt x="21600" y="10800"/>
                </a:cubicBezTo>
                <a:cubicBezTo>
                  <a:pt x="21600" y="11694"/>
                  <a:pt x="21488" y="12584"/>
                  <a:pt x="21269" y="13451"/>
                </a:cubicBezTo>
                <a:lnTo>
                  <a:pt x="23886" y="14114"/>
                </a:lnTo>
                <a:lnTo>
                  <a:pt x="18110" y="17556"/>
                </a:lnTo>
                <a:lnTo>
                  <a:pt x="14669" y="11779"/>
                </a:lnTo>
                <a:lnTo>
                  <a:pt x="17287" y="12442"/>
                </a:lnTo>
                <a:close/>
              </a:path>
            </a:pathLst>
          </a:custGeom>
          <a:solidFill>
            <a:srgbClr val="FF0000"/>
          </a:solidFill>
          <a:ln w="9525" cap="flat" cmpd="sng">
            <a:solidFill>
              <a:srgbClr val="0000CC"/>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 name="Google Shape;716;p69"/>
          <p:cNvSpPr/>
          <p:nvPr/>
        </p:nvSpPr>
        <p:spPr>
          <a:xfrm rot="1920000">
            <a:off x="10234069" y="5256981"/>
            <a:ext cx="319147" cy="548501"/>
          </a:xfrm>
          <a:custGeom>
            <a:avLst/>
            <a:gdLst/>
            <a:ahLst/>
            <a:cxnLst/>
            <a:rect l="l" t="t" r="r" b="b"/>
            <a:pathLst>
              <a:path w="21600" h="21600" extrusionOk="0">
                <a:moveTo>
                  <a:pt x="17287" y="12442"/>
                </a:moveTo>
                <a:cubicBezTo>
                  <a:pt x="17423" y="11905"/>
                  <a:pt x="17492" y="11353"/>
                  <a:pt x="17492" y="10800"/>
                </a:cubicBezTo>
                <a:cubicBezTo>
                  <a:pt x="17492" y="8556"/>
                  <a:pt x="16367" y="6462"/>
                  <a:pt x="14498" y="5222"/>
                </a:cubicBezTo>
                <a:lnTo>
                  <a:pt x="16768" y="1798"/>
                </a:lnTo>
                <a:cubicBezTo>
                  <a:pt x="19785" y="3799"/>
                  <a:pt x="21600" y="7179"/>
                  <a:pt x="21600" y="10800"/>
                </a:cubicBezTo>
                <a:cubicBezTo>
                  <a:pt x="21600" y="11694"/>
                  <a:pt x="21488" y="12584"/>
                  <a:pt x="21269" y="13451"/>
                </a:cubicBezTo>
                <a:lnTo>
                  <a:pt x="23886" y="14114"/>
                </a:lnTo>
                <a:lnTo>
                  <a:pt x="18110" y="17556"/>
                </a:lnTo>
                <a:lnTo>
                  <a:pt x="14669" y="11779"/>
                </a:lnTo>
                <a:lnTo>
                  <a:pt x="17287" y="12442"/>
                </a:lnTo>
                <a:close/>
              </a:path>
            </a:pathLst>
          </a:custGeom>
          <a:solidFill>
            <a:srgbClr val="FF0000"/>
          </a:solidFill>
          <a:ln w="9525" cap="flat" cmpd="sng">
            <a:solidFill>
              <a:srgbClr val="0000CC"/>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 name="Google Shape;716;p69"/>
          <p:cNvSpPr/>
          <p:nvPr/>
        </p:nvSpPr>
        <p:spPr>
          <a:xfrm rot="1920000">
            <a:off x="10664723" y="5227006"/>
            <a:ext cx="359243" cy="631137"/>
          </a:xfrm>
          <a:custGeom>
            <a:avLst/>
            <a:gdLst/>
            <a:ahLst/>
            <a:cxnLst/>
            <a:rect l="l" t="t" r="r" b="b"/>
            <a:pathLst>
              <a:path w="21600" h="21600" extrusionOk="0">
                <a:moveTo>
                  <a:pt x="17287" y="12442"/>
                </a:moveTo>
                <a:cubicBezTo>
                  <a:pt x="17423" y="11905"/>
                  <a:pt x="17492" y="11353"/>
                  <a:pt x="17492" y="10800"/>
                </a:cubicBezTo>
                <a:cubicBezTo>
                  <a:pt x="17492" y="8556"/>
                  <a:pt x="16367" y="6462"/>
                  <a:pt x="14498" y="5222"/>
                </a:cubicBezTo>
                <a:lnTo>
                  <a:pt x="16768" y="1798"/>
                </a:lnTo>
                <a:cubicBezTo>
                  <a:pt x="19785" y="3799"/>
                  <a:pt x="21600" y="7179"/>
                  <a:pt x="21600" y="10800"/>
                </a:cubicBezTo>
                <a:cubicBezTo>
                  <a:pt x="21600" y="11694"/>
                  <a:pt x="21488" y="12584"/>
                  <a:pt x="21269" y="13451"/>
                </a:cubicBezTo>
                <a:lnTo>
                  <a:pt x="23886" y="14114"/>
                </a:lnTo>
                <a:lnTo>
                  <a:pt x="18110" y="17556"/>
                </a:lnTo>
                <a:lnTo>
                  <a:pt x="14669" y="11779"/>
                </a:lnTo>
                <a:lnTo>
                  <a:pt x="17287" y="12442"/>
                </a:lnTo>
                <a:close/>
              </a:path>
            </a:pathLst>
          </a:custGeom>
          <a:solidFill>
            <a:srgbClr val="FF0000"/>
          </a:solidFill>
          <a:ln w="9525" cap="flat" cmpd="sng">
            <a:solidFill>
              <a:srgbClr val="0000CC"/>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 name="Google Shape;716;p69"/>
          <p:cNvSpPr/>
          <p:nvPr/>
        </p:nvSpPr>
        <p:spPr>
          <a:xfrm rot="1920000">
            <a:off x="9862176" y="5383074"/>
            <a:ext cx="319147" cy="942790"/>
          </a:xfrm>
          <a:custGeom>
            <a:avLst/>
            <a:gdLst/>
            <a:ahLst/>
            <a:cxnLst/>
            <a:rect l="l" t="t" r="r" b="b"/>
            <a:pathLst>
              <a:path w="21600" h="21600" extrusionOk="0">
                <a:moveTo>
                  <a:pt x="17287" y="12442"/>
                </a:moveTo>
                <a:cubicBezTo>
                  <a:pt x="17423" y="11905"/>
                  <a:pt x="17492" y="11353"/>
                  <a:pt x="17492" y="10800"/>
                </a:cubicBezTo>
                <a:cubicBezTo>
                  <a:pt x="17492" y="8556"/>
                  <a:pt x="16367" y="6462"/>
                  <a:pt x="14498" y="5222"/>
                </a:cubicBezTo>
                <a:lnTo>
                  <a:pt x="16768" y="1798"/>
                </a:lnTo>
                <a:cubicBezTo>
                  <a:pt x="19785" y="3799"/>
                  <a:pt x="21600" y="7179"/>
                  <a:pt x="21600" y="10800"/>
                </a:cubicBezTo>
                <a:cubicBezTo>
                  <a:pt x="21600" y="11694"/>
                  <a:pt x="21488" y="12584"/>
                  <a:pt x="21269" y="13451"/>
                </a:cubicBezTo>
                <a:lnTo>
                  <a:pt x="23886" y="14114"/>
                </a:lnTo>
                <a:lnTo>
                  <a:pt x="18110" y="17556"/>
                </a:lnTo>
                <a:lnTo>
                  <a:pt x="14669" y="11779"/>
                </a:lnTo>
                <a:lnTo>
                  <a:pt x="17287" y="12442"/>
                </a:lnTo>
                <a:close/>
              </a:path>
            </a:pathLst>
          </a:custGeom>
          <a:solidFill>
            <a:srgbClr val="FF0000"/>
          </a:solidFill>
          <a:ln w="9525" cap="flat" cmpd="sng">
            <a:solidFill>
              <a:srgbClr val="0000CC"/>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 name="Google Shape;717;p69"/>
          <p:cNvSpPr/>
          <p:nvPr/>
        </p:nvSpPr>
        <p:spPr>
          <a:xfrm>
            <a:off x="9145209" y="6155569"/>
            <a:ext cx="1524000" cy="533400"/>
          </a:xfrm>
          <a:prstGeom prst="wedgeRectCallout">
            <a:avLst>
              <a:gd name="adj1" fmla="val -4725"/>
              <a:gd name="adj2" fmla="val 3729"/>
            </a:avLst>
          </a:prstGeom>
          <a:solidFill>
            <a:srgbClr val="FFFF00"/>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CC"/>
              </a:buClr>
              <a:buSzPts val="1400"/>
              <a:buFont typeface="Times New Roman" panose="02020603050405020304"/>
              <a:buNone/>
            </a:pPr>
            <a:r>
              <a:rPr lang="en-US" sz="1400" b="1" i="0" u="none" dirty="0" err="1">
                <a:solidFill>
                  <a:srgbClr val="0000CC"/>
                </a:solidFill>
                <a:latin typeface="Times New Roman" panose="02020603050405020304"/>
                <a:ea typeface="Times New Roman" panose="02020603050405020304"/>
                <a:cs typeface="Times New Roman" panose="02020603050405020304"/>
                <a:sym typeface="Times New Roman" panose="02020603050405020304"/>
              </a:rPr>
              <a:t>Năm</a:t>
            </a:r>
            <a:r>
              <a:rPr lang="en-US" sz="1400" b="1" i="0" u="none" dirty="0">
                <a:solidFill>
                  <a:srgbClr val="0000CC"/>
                </a:solidFill>
                <a:latin typeface="Times New Roman" panose="02020603050405020304"/>
                <a:ea typeface="Times New Roman" panose="02020603050405020304"/>
                <a:cs typeface="Times New Roman" panose="02020603050405020304"/>
                <a:sym typeface="Times New Roman" panose="02020603050405020304"/>
              </a:rPr>
              <a:t> 1777 </a:t>
            </a:r>
            <a:r>
              <a:rPr lang="en-US" sz="1400" b="1" i="0" u="none" dirty="0" err="1">
                <a:solidFill>
                  <a:srgbClr val="0000CC"/>
                </a:solidFill>
                <a:latin typeface="Times New Roman" panose="02020603050405020304"/>
                <a:ea typeface="Times New Roman" panose="02020603050405020304"/>
                <a:cs typeface="Times New Roman" panose="02020603050405020304"/>
                <a:sym typeface="Times New Roman" panose="02020603050405020304"/>
              </a:rPr>
              <a:t>chúa</a:t>
            </a:r>
            <a:r>
              <a:rPr lang="en-US" sz="1400" b="1" i="0" u="none" dirty="0">
                <a:solidFill>
                  <a:srgbClr val="0000CC"/>
                </a:solidFill>
                <a:latin typeface="Times New Roman" panose="02020603050405020304"/>
                <a:ea typeface="Times New Roman" panose="02020603050405020304"/>
                <a:cs typeface="Times New Roman" panose="02020603050405020304"/>
                <a:sym typeface="Times New Roman" panose="02020603050405020304"/>
              </a:rPr>
              <a:t> Nguyễn </a:t>
            </a:r>
            <a:r>
              <a:rPr lang="en-US" sz="1400" b="1" i="0" u="none" dirty="0" err="1">
                <a:solidFill>
                  <a:srgbClr val="0000CC"/>
                </a:solidFill>
                <a:latin typeface="Times New Roman" panose="02020603050405020304"/>
                <a:ea typeface="Times New Roman" panose="02020603050405020304"/>
                <a:cs typeface="Times New Roman" panose="02020603050405020304"/>
                <a:sym typeface="Times New Roman" panose="02020603050405020304"/>
              </a:rPr>
              <a:t>bị</a:t>
            </a:r>
            <a:r>
              <a:rPr lang="en-US" sz="1400" b="1" i="0" u="none" dirty="0">
                <a:solidFill>
                  <a:srgbClr val="0000CC"/>
                </a:solidFill>
                <a:latin typeface="Times New Roman" panose="02020603050405020304"/>
                <a:ea typeface="Times New Roman" panose="02020603050405020304"/>
                <a:cs typeface="Times New Roman" panose="02020603050405020304"/>
                <a:sym typeface="Times New Roman" panose="02020603050405020304"/>
              </a:rPr>
              <a:t> </a:t>
            </a:r>
            <a:r>
              <a:rPr lang="en-US" sz="1400" b="1" i="0" u="none" dirty="0" err="1">
                <a:solidFill>
                  <a:srgbClr val="0000CC"/>
                </a:solidFill>
                <a:latin typeface="Times New Roman" panose="02020603050405020304"/>
                <a:ea typeface="Times New Roman" panose="02020603050405020304"/>
                <a:cs typeface="Times New Roman" panose="02020603050405020304"/>
                <a:sym typeface="Times New Roman" panose="02020603050405020304"/>
              </a:rPr>
              <a:t>giết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5427" y="-1084"/>
            <a:ext cx="7195015" cy="646331"/>
          </a:xfrm>
          <a:prstGeom prst="rect">
            <a:avLst/>
          </a:prstGeom>
          <a:noFill/>
        </p:spPr>
        <p:txBody>
          <a:bodyPr wrap="square">
            <a:spAutoFit/>
          </a:bodyPr>
          <a:lstStyle/>
          <a:p>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5" name="TextBox 4"/>
          <p:cNvSpPr txBox="1"/>
          <p:nvPr/>
        </p:nvSpPr>
        <p:spPr>
          <a:xfrm>
            <a:off x="156911" y="614780"/>
            <a:ext cx="1061061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a:solidFill>
                  <a:srgbClr val="FF0000"/>
                </a:solidFill>
                <a:latin typeface="Times New Roman" panose="02020603050405020304" pitchFamily="18" charset="0"/>
                <a:cs typeface="Times New Roman" panose="02020603050405020304" pitchFamily="18" charset="0"/>
              </a:rPr>
              <a:t>/ NHỮNG THẮNG LỢI TIÊU BIỂU CỦA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6911" y="962898"/>
            <a:ext cx="8262694" cy="830997"/>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a</a:t>
            </a:r>
            <a:r>
              <a:rPr lang="vi-VN" sz="2400" b="1" dirty="0">
                <a:solidFill>
                  <a:srgbClr val="0000FF"/>
                </a:solidFill>
                <a:latin typeface="Times New Roman" panose="02020603050405020304" pitchFamily="18" charset="0"/>
                <a:cs typeface="Times New Roman" panose="02020603050405020304" pitchFamily="18" charset="0"/>
              </a:rPr>
              <a:t>. Lật đổ </a:t>
            </a:r>
            <a:r>
              <a:rPr lang="en-US" sz="2400" b="1" dirty="0" err="1">
                <a:solidFill>
                  <a:srgbClr val="0000FF"/>
                </a:solidFill>
                <a:latin typeface="Times New Roman" panose="02020603050405020304" pitchFamily="18" charset="0"/>
                <a:cs typeface="Times New Roman" panose="02020603050405020304" pitchFamily="18" charset="0"/>
              </a:rPr>
              <a:t>chúa</a:t>
            </a:r>
            <a:r>
              <a:rPr lang="en-US" sz="2400" b="1" dirty="0">
                <a:solidFill>
                  <a:srgbClr val="0000FF"/>
                </a:solidFill>
                <a:latin typeface="Times New Roman" panose="02020603050405020304" pitchFamily="18" charset="0"/>
                <a:cs typeface="Times New Roman" panose="02020603050405020304" pitchFamily="18" charset="0"/>
              </a:rPr>
              <a:t> Nguyễn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chính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Lê – </a:t>
            </a:r>
            <a:r>
              <a:rPr lang="en-US" sz="2400" b="1" dirty="0" err="1">
                <a:solidFill>
                  <a:srgbClr val="0000FF"/>
                </a:solidFill>
                <a:latin typeface="Times New Roman" panose="02020603050405020304" pitchFamily="18" charset="0"/>
                <a:cs typeface="Times New Roman" panose="02020603050405020304" pitchFamily="18" charset="0"/>
              </a:rPr>
              <a:t>Trịnh</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Google Shape;728;p70"/>
          <p:cNvSpPr txBox="1"/>
          <p:nvPr/>
        </p:nvSpPr>
        <p:spPr>
          <a:xfrm>
            <a:off x="405071" y="1692309"/>
            <a:ext cx="11630018" cy="461624"/>
          </a:xfrm>
          <a:prstGeom prst="rect">
            <a:avLst/>
          </a:prstGeom>
          <a:noFill/>
          <a:ln>
            <a:noFill/>
          </a:ln>
        </p:spPr>
        <p:txBody>
          <a:bodyPr spcFirstLastPara="1" wrap="square" lIns="91425" tIns="45700" rIns="91425" bIns="45700" anchor="t" anchorCtr="0">
            <a:spAutoFit/>
          </a:bodyPr>
          <a:lstStyle/>
          <a:p>
            <a:pPr lvl="0">
              <a:buClr>
                <a:schemeClr val="lt1"/>
              </a:buClr>
              <a:buSzPts val="2800"/>
            </a:pPr>
            <a:r>
              <a:rPr lang="en-US" sz="2400" b="1" dirty="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Năm</a:t>
            </a:r>
            <a:r>
              <a:rPr lang="en-US" sz="2400" dirty="0">
                <a:latin typeface="Times New Roman" panose="02020603050405020304"/>
                <a:ea typeface="Times New Roman" panose="02020603050405020304"/>
                <a:cs typeface="Times New Roman" panose="02020603050405020304"/>
                <a:sym typeface="Times New Roman" panose="02020603050405020304"/>
              </a:rPr>
              <a:t> 1774, </a:t>
            </a:r>
            <a:r>
              <a:rPr lang="en-US" sz="2400" dirty="0" err="1">
                <a:latin typeface="Times New Roman" panose="02020603050405020304"/>
                <a:ea typeface="Times New Roman" panose="02020603050405020304"/>
                <a:cs typeface="Times New Roman" panose="02020603050405020304"/>
                <a:sym typeface="Times New Roman" panose="02020603050405020304"/>
              </a:rPr>
              <a:t>nghĩa</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quân</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Tây</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Sơn</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kiểm</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soát</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từ</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Quảng</a:t>
            </a:r>
            <a:r>
              <a:rPr lang="en-US" sz="2400" dirty="0">
                <a:latin typeface="Times New Roman" panose="02020603050405020304"/>
                <a:ea typeface="Times New Roman" panose="02020603050405020304"/>
                <a:cs typeface="Times New Roman" panose="02020603050405020304"/>
                <a:sym typeface="Times New Roman" panose="02020603050405020304"/>
              </a:rPr>
              <a:t> Nam </a:t>
            </a:r>
            <a:r>
              <a:rPr lang="en-US" sz="2400" dirty="0" err="1">
                <a:latin typeface="Times New Roman" panose="02020603050405020304"/>
                <a:ea typeface="Times New Roman" panose="02020603050405020304"/>
                <a:cs typeface="Times New Roman" panose="02020603050405020304"/>
                <a:sym typeface="Times New Roman" panose="02020603050405020304"/>
              </a:rPr>
              <a:t>đến</a:t>
            </a:r>
            <a:r>
              <a:rPr lang="en-US" sz="2400" dirty="0">
                <a:latin typeface="Times New Roman" panose="02020603050405020304"/>
                <a:ea typeface="Times New Roman" panose="02020603050405020304"/>
                <a:cs typeface="Times New Roman" panose="02020603050405020304"/>
                <a:sym typeface="Times New Roman" panose="02020603050405020304"/>
              </a:rPr>
              <a:t> Bình </a:t>
            </a:r>
            <a:r>
              <a:rPr lang="en-US" sz="2400" dirty="0" err="1">
                <a:latin typeface="Times New Roman" panose="02020603050405020304"/>
                <a:ea typeface="Times New Roman" panose="02020603050405020304"/>
                <a:cs typeface="Times New Roman" panose="02020603050405020304"/>
                <a:sym typeface="Times New Roman" panose="02020603050405020304"/>
              </a:rPr>
              <a:t>Thuận</a:t>
            </a:r>
            <a:r>
              <a:rPr lang="en-US" sz="2400" dirty="0">
                <a:latin typeface="Times New Roman" panose="02020603050405020304"/>
                <a:ea typeface="Times New Roman" panose="02020603050405020304"/>
                <a:cs typeface="Times New Roman" panose="02020603050405020304"/>
                <a:sym typeface="Times New Roman" panose="02020603050405020304"/>
              </a:rPr>
              <a:t>.</a:t>
            </a:r>
            <a:endParaRPr lang="en-US" sz="2400" dirty="0"/>
          </a:p>
        </p:txBody>
      </p:sp>
      <p:sp>
        <p:nvSpPr>
          <p:cNvPr id="17" name="TextBox 16"/>
          <p:cNvSpPr txBox="1"/>
          <p:nvPr/>
        </p:nvSpPr>
        <p:spPr>
          <a:xfrm>
            <a:off x="405071" y="2111546"/>
            <a:ext cx="11510121" cy="461665"/>
          </a:xfrm>
          <a:prstGeom prst="rect">
            <a:avLst/>
          </a:prstGeom>
          <a:noFill/>
        </p:spPr>
        <p:txBody>
          <a:bodyPr wrap="square">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400" i="0" u="none" dirty="0">
                <a:latin typeface="Times New Roman" panose="02020603050405020304"/>
                <a:ea typeface="Times New Roman" panose="02020603050405020304"/>
                <a:cs typeface="Times New Roman" panose="02020603050405020304"/>
                <a:sym typeface="Times New Roman" panose="02020603050405020304"/>
              </a:rPr>
              <a:t>   - </a:t>
            </a:r>
            <a:r>
              <a:rPr lang="vi-VN" sz="2400" i="0" u="none" dirty="0">
                <a:latin typeface="Times New Roman" panose="02020603050405020304"/>
                <a:ea typeface="Times New Roman" panose="02020603050405020304"/>
                <a:cs typeface="Times New Roman" panose="02020603050405020304"/>
                <a:sym typeface="Times New Roman" panose="02020603050405020304"/>
              </a:rPr>
              <a:t>Từ 1776 – 1783, </a:t>
            </a:r>
            <a:r>
              <a:rPr lang="vi-VN" sz="2400" dirty="0">
                <a:latin typeface="Times New Roman" panose="02020603050405020304"/>
                <a:ea typeface="Times New Roman" panose="02020603050405020304"/>
                <a:cs typeface="Times New Roman" panose="02020603050405020304"/>
                <a:sym typeface="Times New Roman" panose="02020603050405020304"/>
              </a:rPr>
              <a:t>n</a:t>
            </a:r>
            <a:r>
              <a:rPr lang="vi-VN" sz="2400" i="0" u="none" dirty="0">
                <a:latin typeface="Times New Roman" panose="02020603050405020304"/>
                <a:ea typeface="Times New Roman" panose="02020603050405020304"/>
                <a:cs typeface="Times New Roman" panose="02020603050405020304"/>
                <a:sym typeface="Times New Roman" panose="02020603050405020304"/>
              </a:rPr>
              <a:t>ghĩa quân bốn lần đánh vào Gia Định</a:t>
            </a:r>
            <a:r>
              <a:rPr lang="en-US" sz="2400" i="0" u="none" dirty="0">
                <a:latin typeface="Times New Roman" panose="02020603050405020304"/>
                <a:ea typeface="Times New Roman" panose="02020603050405020304"/>
                <a:cs typeface="Times New Roman" panose="02020603050405020304"/>
                <a:sym typeface="Times New Roman" panose="02020603050405020304"/>
              </a:rPr>
              <a:t>.</a:t>
            </a:r>
            <a:endParaRPr lang="vi-VN" sz="2400" dirty="0"/>
          </a:p>
        </p:txBody>
      </p:sp>
      <p:sp>
        <p:nvSpPr>
          <p:cNvPr id="19" name="TextBox 18"/>
          <p:cNvSpPr txBox="1"/>
          <p:nvPr/>
        </p:nvSpPr>
        <p:spPr>
          <a:xfrm>
            <a:off x="405071" y="2521530"/>
            <a:ext cx="6097554" cy="461665"/>
          </a:xfrm>
          <a:prstGeom prst="rect">
            <a:avLst/>
          </a:prstGeom>
          <a:noFill/>
        </p:spPr>
        <p:txBody>
          <a:bodyPr wrap="square">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400" i="0" u="none" dirty="0">
                <a:latin typeface="Times New Roman" panose="02020603050405020304"/>
                <a:ea typeface="Times New Roman" panose="02020603050405020304"/>
                <a:cs typeface="Times New Roman" panose="02020603050405020304"/>
                <a:sym typeface="Times New Roman" panose="02020603050405020304"/>
              </a:rPr>
              <a:t>   -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Năm</a:t>
            </a:r>
            <a:r>
              <a:rPr lang="en-US" sz="2400" i="0" u="none" dirty="0">
                <a:latin typeface="Times New Roman" panose="02020603050405020304"/>
                <a:ea typeface="Times New Roman" panose="02020603050405020304"/>
                <a:cs typeface="Times New Roman" panose="02020603050405020304"/>
                <a:sym typeface="Times New Roman" panose="02020603050405020304"/>
              </a:rPr>
              <a:t> 1777,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chính</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quyền</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họ</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Nguyễn</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bị</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lật</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đổ</a:t>
            </a:r>
            <a:r>
              <a:rPr lang="en-US" sz="2400" i="0" u="none" dirty="0">
                <a:latin typeface="Times New Roman" panose="02020603050405020304"/>
                <a:ea typeface="Times New Roman" panose="02020603050405020304"/>
                <a:cs typeface="Times New Roman" panose="02020603050405020304"/>
                <a:sym typeface="Times New Roman" panose="02020603050405020304"/>
              </a:rPr>
              <a:t>.</a:t>
            </a:r>
            <a:endParaRPr lang="en-US" sz="2400" dirty="0"/>
          </a:p>
        </p:txBody>
      </p:sp>
      <p:sp>
        <p:nvSpPr>
          <p:cNvPr id="21" name="TextBox 20"/>
          <p:cNvSpPr txBox="1"/>
          <p:nvPr/>
        </p:nvSpPr>
        <p:spPr>
          <a:xfrm>
            <a:off x="156911" y="2854642"/>
            <a:ext cx="6097554"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Lê – </a:t>
            </a:r>
            <a:r>
              <a:rPr lang="en-US" sz="2400" b="1" dirty="0" err="1">
                <a:latin typeface="Times New Roman" panose="02020603050405020304" pitchFamily="18" charset="0"/>
                <a:cs typeface="Times New Roman" panose="02020603050405020304" pitchFamily="18" charset="0"/>
              </a:rPr>
              <a:t>Trịnh</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titled-1 copy"/>
          <p:cNvPicPr>
            <a:picLocks noChangeAspect="1" noChangeArrowheads="1"/>
          </p:cNvPicPr>
          <p:nvPr/>
        </p:nvPicPr>
        <p:blipFill>
          <a:blip r:embed="rId1">
            <a:lum bright="-24000" contrast="46000"/>
            <a:extLst>
              <a:ext uri="{28A0092B-C50C-407E-A947-70E740481C1C}">
                <a14:useLocalDpi xmlns:a14="http://schemas.microsoft.com/office/drawing/2010/main" val="0"/>
              </a:ext>
            </a:extLst>
          </a:blip>
          <a:srcRect/>
          <a:stretch>
            <a:fillRect/>
          </a:stretch>
        </p:blipFill>
        <p:spPr bwMode="auto">
          <a:xfrm>
            <a:off x="4800600" y="57151"/>
            <a:ext cx="5791200" cy="6797675"/>
          </a:xfrm>
          <a:prstGeom prst="rect">
            <a:avLst/>
          </a:prstGeom>
          <a:solidFill>
            <a:srgbClr val="FF3300"/>
          </a:solidFill>
          <a:ln w="9525">
            <a:solidFill>
              <a:srgbClr val="000000"/>
            </a:solidFill>
            <a:miter lim="800000"/>
            <a:headEnd/>
            <a:tailEnd/>
          </a:ln>
        </p:spPr>
      </p:pic>
      <p:sp>
        <p:nvSpPr>
          <p:cNvPr id="15363" name="Text Box 4"/>
          <p:cNvSpPr txBox="1">
            <a:spLocks noChangeArrowheads="1"/>
          </p:cNvSpPr>
          <p:nvPr/>
        </p:nvSpPr>
        <p:spPr bwMode="auto">
          <a:xfrm>
            <a:off x="5702300" y="877888"/>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Thăng Long</a:t>
            </a:r>
            <a:endParaRPr lang="en-US" altLang="en-US" sz="2400" b="1">
              <a:latin typeface="Times New Roman" panose="02020603050405020304" pitchFamily="18" charset="0"/>
              <a:cs typeface="Times New Roman" panose="02020603050405020304" pitchFamily="18" charset="0"/>
            </a:endParaRPr>
          </a:p>
        </p:txBody>
      </p:sp>
      <p:sp>
        <p:nvSpPr>
          <p:cNvPr id="15364" name="Text Box 5"/>
          <p:cNvSpPr txBox="1">
            <a:spLocks noChangeArrowheads="1"/>
          </p:cNvSpPr>
          <p:nvPr/>
        </p:nvSpPr>
        <p:spPr bwMode="auto">
          <a:xfrm>
            <a:off x="7632700" y="281940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Phú Xuân</a:t>
            </a:r>
            <a:endParaRPr lang="en-US" altLang="en-US" sz="2400" b="1">
              <a:latin typeface="Times New Roman" panose="02020603050405020304" pitchFamily="18" charset="0"/>
              <a:cs typeface="Times New Roman" panose="02020603050405020304" pitchFamily="18" charset="0"/>
            </a:endParaRPr>
          </a:p>
        </p:txBody>
      </p:sp>
      <p:sp>
        <p:nvSpPr>
          <p:cNvPr id="15365" name="Text Box 6"/>
          <p:cNvSpPr txBox="1">
            <a:spLocks noChangeArrowheads="1"/>
          </p:cNvSpPr>
          <p:nvPr/>
        </p:nvSpPr>
        <p:spPr bwMode="auto">
          <a:xfrm>
            <a:off x="7315200" y="54673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Gia Định</a:t>
            </a:r>
            <a:endParaRPr lang="en-US" altLang="en-US" sz="2400" b="1">
              <a:latin typeface="Times New Roman" panose="02020603050405020304" pitchFamily="18" charset="0"/>
              <a:cs typeface="Times New Roman" panose="02020603050405020304" pitchFamily="18" charset="0"/>
            </a:endParaRPr>
          </a:p>
        </p:txBody>
      </p:sp>
      <p:sp>
        <p:nvSpPr>
          <p:cNvPr id="15366" name="Text Box 7"/>
          <p:cNvSpPr txBox="1">
            <a:spLocks noChangeArrowheads="1"/>
          </p:cNvSpPr>
          <p:nvPr/>
        </p:nvSpPr>
        <p:spPr bwMode="auto">
          <a:xfrm>
            <a:off x="8763000" y="4095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Quy Nhơn</a:t>
            </a:r>
            <a:endParaRPr lang="en-US" altLang="en-US" sz="2400" b="1">
              <a:latin typeface="Times New Roman" panose="02020603050405020304" pitchFamily="18" charset="0"/>
              <a:cs typeface="Times New Roman" panose="02020603050405020304" pitchFamily="18" charset="0"/>
            </a:endParaRPr>
          </a:p>
        </p:txBody>
      </p:sp>
      <p:sp>
        <p:nvSpPr>
          <p:cNvPr id="15367" name="Oval 9"/>
          <p:cNvSpPr>
            <a:spLocks noChangeArrowheads="1"/>
          </p:cNvSpPr>
          <p:nvPr/>
        </p:nvSpPr>
        <p:spPr bwMode="auto">
          <a:xfrm>
            <a:off x="7696200" y="3235325"/>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68" name="Oval 10"/>
          <p:cNvSpPr>
            <a:spLocks noChangeArrowheads="1"/>
          </p:cNvSpPr>
          <p:nvPr/>
        </p:nvSpPr>
        <p:spPr bwMode="auto">
          <a:xfrm>
            <a:off x="6751638" y="1276350"/>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69" name="Oval 11"/>
          <p:cNvSpPr>
            <a:spLocks noChangeArrowheads="1"/>
          </p:cNvSpPr>
          <p:nvPr/>
        </p:nvSpPr>
        <p:spPr bwMode="auto">
          <a:xfrm>
            <a:off x="8496300" y="4286250"/>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70" name="Oval 12"/>
          <p:cNvSpPr>
            <a:spLocks noChangeArrowheads="1"/>
          </p:cNvSpPr>
          <p:nvPr/>
        </p:nvSpPr>
        <p:spPr bwMode="auto">
          <a:xfrm>
            <a:off x="7188200" y="5581650"/>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71" name="Rectangle 13"/>
          <p:cNvSpPr>
            <a:spLocks noChangeArrowheads="1"/>
          </p:cNvSpPr>
          <p:nvPr/>
        </p:nvSpPr>
        <p:spPr bwMode="auto">
          <a:xfrm>
            <a:off x="6553200" y="2327276"/>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a:latin typeface="Times New Roman" panose="02020603050405020304" pitchFamily="18" charset="0"/>
                <a:cs typeface="Times New Roman" panose="02020603050405020304" pitchFamily="18" charset="0"/>
              </a:rPr>
              <a:t>S. </a:t>
            </a:r>
            <a:r>
              <a:rPr lang="en-US" altLang="en-US" sz="1800" b="1" dirty="0" err="1">
                <a:latin typeface="Times New Roman" panose="02020603050405020304" pitchFamily="18" charset="0"/>
                <a:cs typeface="Times New Roman" panose="02020603050405020304" pitchFamily="18" charset="0"/>
              </a:rPr>
              <a:t>Gianh</a:t>
            </a:r>
            <a:endParaRPr lang="en-US" altLang="en-US" sz="1800" b="1" dirty="0">
              <a:latin typeface="Times New Roman" panose="02020603050405020304" pitchFamily="18" charset="0"/>
              <a:cs typeface="Times New Roman" panose="02020603050405020304" pitchFamily="18" charset="0"/>
            </a:endParaRPr>
          </a:p>
        </p:txBody>
      </p:sp>
      <p:sp>
        <p:nvSpPr>
          <p:cNvPr id="40980" name="Freeform 20"/>
          <p:cNvSpPr/>
          <p:nvPr/>
        </p:nvSpPr>
        <p:spPr bwMode="auto">
          <a:xfrm rot="4552991" flipV="1">
            <a:off x="7086601" y="2743201"/>
            <a:ext cx="631825" cy="492125"/>
          </a:xfrm>
          <a:custGeom>
            <a:avLst/>
            <a:gdLst>
              <a:gd name="T0" fmla="*/ 2147483646 w 432"/>
              <a:gd name="T1" fmla="*/ 2147483646 h 384"/>
              <a:gd name="T2" fmla="*/ 2147483646 w 432"/>
              <a:gd name="T3" fmla="*/ 2147483646 h 384"/>
              <a:gd name="T4" fmla="*/ 0 w 432"/>
              <a:gd name="T5" fmla="*/ 0 h 384"/>
              <a:gd name="T6" fmla="*/ 0 60000 65536"/>
              <a:gd name="T7" fmla="*/ 0 60000 65536"/>
              <a:gd name="T8" fmla="*/ 0 60000 65536"/>
              <a:gd name="T9" fmla="*/ 0 w 432"/>
              <a:gd name="T10" fmla="*/ 0 h 384"/>
              <a:gd name="T11" fmla="*/ 432 w 432"/>
              <a:gd name="T12" fmla="*/ 384 h 384"/>
            </a:gdLst>
            <a:ahLst/>
            <a:cxnLst>
              <a:cxn ang="T6">
                <a:pos x="T0" y="T1"/>
              </a:cxn>
              <a:cxn ang="T7">
                <a:pos x="T2" y="T3"/>
              </a:cxn>
              <a:cxn ang="T8">
                <a:pos x="T4" y="T5"/>
              </a:cxn>
            </a:cxnLst>
            <a:rect l="T9" t="T10" r="T11" b="T12"/>
            <a:pathLst>
              <a:path w="432" h="384">
                <a:moveTo>
                  <a:pt x="432" y="384"/>
                </a:moveTo>
                <a:cubicBezTo>
                  <a:pt x="324" y="296"/>
                  <a:pt x="216" y="208"/>
                  <a:pt x="144" y="144"/>
                </a:cubicBezTo>
                <a:cubicBezTo>
                  <a:pt x="72" y="80"/>
                  <a:pt x="36" y="40"/>
                  <a:pt x="0" y="0"/>
                </a:cubicBezTo>
              </a:path>
            </a:pathLst>
          </a:custGeom>
          <a:noFill/>
          <a:ln w="76200">
            <a:solidFill>
              <a:srgbClr val="FF0000"/>
            </a:solidFill>
            <a:rou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3" name="Oval 29"/>
          <p:cNvSpPr>
            <a:spLocks noChangeArrowheads="1"/>
          </p:cNvSpPr>
          <p:nvPr/>
        </p:nvSpPr>
        <p:spPr bwMode="auto">
          <a:xfrm>
            <a:off x="7645401" y="3209925"/>
            <a:ext cx="244475" cy="211138"/>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74" name="Oval 29"/>
          <p:cNvSpPr>
            <a:spLocks noChangeArrowheads="1"/>
          </p:cNvSpPr>
          <p:nvPr/>
        </p:nvSpPr>
        <p:spPr bwMode="auto">
          <a:xfrm>
            <a:off x="8450264" y="4259263"/>
            <a:ext cx="244475" cy="209550"/>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75" name="Oval 29"/>
          <p:cNvSpPr>
            <a:spLocks noChangeArrowheads="1"/>
          </p:cNvSpPr>
          <p:nvPr/>
        </p:nvSpPr>
        <p:spPr bwMode="auto">
          <a:xfrm>
            <a:off x="7143751" y="5538788"/>
            <a:ext cx="244475" cy="209550"/>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376" name="Freeform 20"/>
          <p:cNvSpPr/>
          <p:nvPr/>
        </p:nvSpPr>
        <p:spPr bwMode="auto">
          <a:xfrm rot="5400000" flipV="1">
            <a:off x="7685883" y="3562040"/>
            <a:ext cx="825500" cy="611187"/>
          </a:xfrm>
          <a:custGeom>
            <a:avLst/>
            <a:gdLst>
              <a:gd name="T0" fmla="*/ 2147483646 w 432"/>
              <a:gd name="T1" fmla="*/ 2147483646 h 384"/>
              <a:gd name="T2" fmla="*/ 2147483646 w 432"/>
              <a:gd name="T3" fmla="*/ 2147483646 h 384"/>
              <a:gd name="T4" fmla="*/ 0 w 432"/>
              <a:gd name="T5" fmla="*/ 0 h 384"/>
              <a:gd name="T6" fmla="*/ 0 60000 65536"/>
              <a:gd name="T7" fmla="*/ 0 60000 65536"/>
              <a:gd name="T8" fmla="*/ 0 60000 65536"/>
              <a:gd name="T9" fmla="*/ 0 w 432"/>
              <a:gd name="T10" fmla="*/ 0 h 384"/>
              <a:gd name="T11" fmla="*/ 432 w 432"/>
              <a:gd name="T12" fmla="*/ 384 h 384"/>
            </a:gdLst>
            <a:ahLst/>
            <a:cxnLst>
              <a:cxn ang="T6">
                <a:pos x="T0" y="T1"/>
              </a:cxn>
              <a:cxn ang="T7">
                <a:pos x="T2" y="T3"/>
              </a:cxn>
              <a:cxn ang="T8">
                <a:pos x="T4" y="T5"/>
              </a:cxn>
            </a:cxnLst>
            <a:rect l="T9" t="T10" r="T11" b="T12"/>
            <a:pathLst>
              <a:path w="432" h="384">
                <a:moveTo>
                  <a:pt x="432" y="384"/>
                </a:moveTo>
                <a:cubicBezTo>
                  <a:pt x="324" y="296"/>
                  <a:pt x="216" y="208"/>
                  <a:pt x="144" y="144"/>
                </a:cubicBezTo>
                <a:cubicBezTo>
                  <a:pt x="72" y="80"/>
                  <a:pt x="36" y="40"/>
                  <a:pt x="0" y="0"/>
                </a:cubicBezTo>
              </a:path>
            </a:pathLst>
          </a:custGeom>
          <a:noFill/>
          <a:ln w="111125">
            <a:solidFill>
              <a:srgbClr val="FF0000"/>
            </a:solidFill>
            <a:rou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77" name="Freeform 22"/>
          <p:cNvSpPr/>
          <p:nvPr/>
        </p:nvSpPr>
        <p:spPr bwMode="auto">
          <a:xfrm rot="8022198" flipV="1">
            <a:off x="8255957" y="3111245"/>
            <a:ext cx="287338" cy="1244600"/>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0000"/>
          </a:solidFill>
          <a:ln w="9525">
            <a:solidFill>
              <a:srgbClr val="FF0000"/>
            </a:solidFill>
            <a:round/>
          </a:ln>
        </p:spPr>
        <p:txBody>
          <a:bodyPr/>
          <a:lstStyle/>
          <a:p>
            <a:endParaRPr lang="en-US"/>
          </a:p>
        </p:txBody>
      </p:sp>
      <p:sp>
        <p:nvSpPr>
          <p:cNvPr id="35" name="AutoShape 12"/>
          <p:cNvSpPr>
            <a:spLocks noChangeArrowheads="1"/>
          </p:cNvSpPr>
          <p:nvPr/>
        </p:nvSpPr>
        <p:spPr bwMode="auto">
          <a:xfrm>
            <a:off x="7570789" y="3187700"/>
            <a:ext cx="395287" cy="242888"/>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5381" name="TextBox 38"/>
          <p:cNvSpPr txBox="1">
            <a:spLocks noChangeArrowheads="1"/>
          </p:cNvSpPr>
          <p:nvPr/>
        </p:nvSpPr>
        <p:spPr bwMode="auto">
          <a:xfrm rot="15984357">
            <a:off x="7349332" y="3086895"/>
            <a:ext cx="1524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26" name="Freeform 25"/>
          <p:cNvSpPr/>
          <p:nvPr/>
        </p:nvSpPr>
        <p:spPr>
          <a:xfrm>
            <a:off x="6974363" y="2770053"/>
            <a:ext cx="1509712" cy="1038225"/>
          </a:xfrm>
          <a:custGeom>
            <a:avLst/>
            <a:gdLst>
              <a:gd name="connsiteX0" fmla="*/ 385763 w 1509713"/>
              <a:gd name="connsiteY0" fmla="*/ 52387 h 1038225"/>
              <a:gd name="connsiteX1" fmla="*/ 157163 w 1509713"/>
              <a:gd name="connsiteY1" fmla="*/ 0 h 1038225"/>
              <a:gd name="connsiteX2" fmla="*/ 0 w 1509713"/>
              <a:gd name="connsiteY2" fmla="*/ 38100 h 1038225"/>
              <a:gd name="connsiteX3" fmla="*/ 90488 w 1509713"/>
              <a:gd name="connsiteY3" fmla="*/ 123825 h 1038225"/>
              <a:gd name="connsiteX4" fmla="*/ 247650 w 1509713"/>
              <a:gd name="connsiteY4" fmla="*/ 257175 h 1038225"/>
              <a:gd name="connsiteX5" fmla="*/ 280988 w 1509713"/>
              <a:gd name="connsiteY5" fmla="*/ 242887 h 1038225"/>
              <a:gd name="connsiteX6" fmla="*/ 371475 w 1509713"/>
              <a:gd name="connsiteY6" fmla="*/ 347662 h 1038225"/>
              <a:gd name="connsiteX7" fmla="*/ 428625 w 1509713"/>
              <a:gd name="connsiteY7" fmla="*/ 419100 h 1038225"/>
              <a:gd name="connsiteX8" fmla="*/ 452438 w 1509713"/>
              <a:gd name="connsiteY8" fmla="*/ 519112 h 1038225"/>
              <a:gd name="connsiteX9" fmla="*/ 495300 w 1509713"/>
              <a:gd name="connsiteY9" fmla="*/ 576262 h 1038225"/>
              <a:gd name="connsiteX10" fmla="*/ 638175 w 1509713"/>
              <a:gd name="connsiteY10" fmla="*/ 614362 h 1038225"/>
              <a:gd name="connsiteX11" fmla="*/ 776288 w 1509713"/>
              <a:gd name="connsiteY11" fmla="*/ 700087 h 1038225"/>
              <a:gd name="connsiteX12" fmla="*/ 881063 w 1509713"/>
              <a:gd name="connsiteY12" fmla="*/ 757237 h 1038225"/>
              <a:gd name="connsiteX13" fmla="*/ 795338 w 1509713"/>
              <a:gd name="connsiteY13" fmla="*/ 833437 h 1038225"/>
              <a:gd name="connsiteX14" fmla="*/ 781050 w 1509713"/>
              <a:gd name="connsiteY14" fmla="*/ 885825 h 1038225"/>
              <a:gd name="connsiteX15" fmla="*/ 885825 w 1509713"/>
              <a:gd name="connsiteY15" fmla="*/ 981075 h 1038225"/>
              <a:gd name="connsiteX16" fmla="*/ 971550 w 1509713"/>
              <a:gd name="connsiteY16" fmla="*/ 1038225 h 1038225"/>
              <a:gd name="connsiteX17" fmla="*/ 1509713 w 1509713"/>
              <a:gd name="connsiteY17" fmla="*/ 966787 h 1038225"/>
              <a:gd name="connsiteX18" fmla="*/ 1419225 w 1509713"/>
              <a:gd name="connsiteY18" fmla="*/ 895350 h 1038225"/>
              <a:gd name="connsiteX19" fmla="*/ 1381125 w 1509713"/>
              <a:gd name="connsiteY19" fmla="*/ 823912 h 1038225"/>
              <a:gd name="connsiteX20" fmla="*/ 1319213 w 1509713"/>
              <a:gd name="connsiteY20" fmla="*/ 785812 h 1038225"/>
              <a:gd name="connsiteX21" fmla="*/ 1300163 w 1509713"/>
              <a:gd name="connsiteY21" fmla="*/ 719137 h 1038225"/>
              <a:gd name="connsiteX22" fmla="*/ 1238250 w 1509713"/>
              <a:gd name="connsiteY22" fmla="*/ 733425 h 1038225"/>
              <a:gd name="connsiteX23" fmla="*/ 1238250 w 1509713"/>
              <a:gd name="connsiteY23" fmla="*/ 685800 h 1038225"/>
              <a:gd name="connsiteX24" fmla="*/ 1271588 w 1509713"/>
              <a:gd name="connsiteY24" fmla="*/ 666750 h 1038225"/>
              <a:gd name="connsiteX25" fmla="*/ 1185863 w 1509713"/>
              <a:gd name="connsiteY25" fmla="*/ 642937 h 1038225"/>
              <a:gd name="connsiteX26" fmla="*/ 1109663 w 1509713"/>
              <a:gd name="connsiteY26" fmla="*/ 600075 h 1038225"/>
              <a:gd name="connsiteX27" fmla="*/ 995363 w 1509713"/>
              <a:gd name="connsiteY27" fmla="*/ 542925 h 1038225"/>
              <a:gd name="connsiteX28" fmla="*/ 828675 w 1509713"/>
              <a:gd name="connsiteY28" fmla="*/ 433387 h 1038225"/>
              <a:gd name="connsiteX29" fmla="*/ 719138 w 1509713"/>
              <a:gd name="connsiteY29" fmla="*/ 352425 h 1038225"/>
              <a:gd name="connsiteX30" fmla="*/ 719138 w 1509713"/>
              <a:gd name="connsiteY30" fmla="*/ 309562 h 1038225"/>
              <a:gd name="connsiteX31" fmla="*/ 581025 w 1509713"/>
              <a:gd name="connsiteY31" fmla="*/ 233362 h 1038225"/>
              <a:gd name="connsiteX32" fmla="*/ 500063 w 1509713"/>
              <a:gd name="connsiteY32" fmla="*/ 180975 h 1038225"/>
              <a:gd name="connsiteX33" fmla="*/ 385763 w 1509713"/>
              <a:gd name="connsiteY33" fmla="*/ 52387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09713" h="1038225">
                <a:moveTo>
                  <a:pt x="385763" y="52387"/>
                </a:moveTo>
                <a:lnTo>
                  <a:pt x="157163" y="0"/>
                </a:lnTo>
                <a:lnTo>
                  <a:pt x="0" y="38100"/>
                </a:lnTo>
                <a:lnTo>
                  <a:pt x="90488" y="123825"/>
                </a:lnTo>
                <a:lnTo>
                  <a:pt x="247650" y="257175"/>
                </a:lnTo>
                <a:lnTo>
                  <a:pt x="280988" y="242887"/>
                </a:lnTo>
                <a:lnTo>
                  <a:pt x="371475" y="347662"/>
                </a:lnTo>
                <a:lnTo>
                  <a:pt x="428625" y="419100"/>
                </a:lnTo>
                <a:lnTo>
                  <a:pt x="452438" y="519112"/>
                </a:lnTo>
                <a:lnTo>
                  <a:pt x="495300" y="576262"/>
                </a:lnTo>
                <a:lnTo>
                  <a:pt x="638175" y="614362"/>
                </a:lnTo>
                <a:lnTo>
                  <a:pt x="776288" y="700087"/>
                </a:lnTo>
                <a:lnTo>
                  <a:pt x="881063" y="757237"/>
                </a:lnTo>
                <a:lnTo>
                  <a:pt x="795338" y="833437"/>
                </a:lnTo>
                <a:lnTo>
                  <a:pt x="781050" y="885825"/>
                </a:lnTo>
                <a:lnTo>
                  <a:pt x="885825" y="981075"/>
                </a:lnTo>
                <a:lnTo>
                  <a:pt x="971550" y="1038225"/>
                </a:lnTo>
                <a:lnTo>
                  <a:pt x="1509713" y="966787"/>
                </a:lnTo>
                <a:lnTo>
                  <a:pt x="1419225" y="895350"/>
                </a:lnTo>
                <a:lnTo>
                  <a:pt x="1381125" y="823912"/>
                </a:lnTo>
                <a:lnTo>
                  <a:pt x="1319213" y="785812"/>
                </a:lnTo>
                <a:lnTo>
                  <a:pt x="1300163" y="719137"/>
                </a:lnTo>
                <a:lnTo>
                  <a:pt x="1238250" y="733425"/>
                </a:lnTo>
                <a:lnTo>
                  <a:pt x="1238250" y="685800"/>
                </a:lnTo>
                <a:lnTo>
                  <a:pt x="1271588" y="666750"/>
                </a:lnTo>
                <a:lnTo>
                  <a:pt x="1185863" y="642937"/>
                </a:lnTo>
                <a:lnTo>
                  <a:pt x="1109663" y="600075"/>
                </a:lnTo>
                <a:lnTo>
                  <a:pt x="995363" y="542925"/>
                </a:lnTo>
                <a:lnTo>
                  <a:pt x="828675" y="433387"/>
                </a:lnTo>
                <a:lnTo>
                  <a:pt x="719138" y="352425"/>
                </a:lnTo>
                <a:lnTo>
                  <a:pt x="719138" y="309562"/>
                </a:lnTo>
                <a:lnTo>
                  <a:pt x="581025" y="233362"/>
                </a:lnTo>
                <a:lnTo>
                  <a:pt x="500063" y="180975"/>
                </a:lnTo>
                <a:lnTo>
                  <a:pt x="385763" y="52387"/>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Times New Roman" panose="02020603050405020304" pitchFamily="18" charset="0"/>
              <a:cs typeface="Times New Roman" panose="02020603050405020304" pitchFamily="18" charset="0"/>
            </a:endParaRPr>
          </a:p>
        </p:txBody>
      </p:sp>
      <p:sp>
        <p:nvSpPr>
          <p:cNvPr id="27" name="Freeform 26"/>
          <p:cNvSpPr/>
          <p:nvPr/>
        </p:nvSpPr>
        <p:spPr>
          <a:xfrm>
            <a:off x="6156154" y="3718720"/>
            <a:ext cx="2598737" cy="2871788"/>
          </a:xfrm>
          <a:custGeom>
            <a:avLst/>
            <a:gdLst>
              <a:gd name="connsiteX0" fmla="*/ 2190466 w 2599898"/>
              <a:gd name="connsiteY0" fmla="*/ 0 h 2872854"/>
              <a:gd name="connsiteX1" fmla="*/ 1644555 w 2599898"/>
              <a:gd name="connsiteY1" fmla="*/ 54591 h 2872854"/>
              <a:gd name="connsiteX2" fmla="*/ 1596788 w 2599898"/>
              <a:gd name="connsiteY2" fmla="*/ 354842 h 2872854"/>
              <a:gd name="connsiteX3" fmla="*/ 1603612 w 2599898"/>
              <a:gd name="connsiteY3" fmla="*/ 443552 h 2872854"/>
              <a:gd name="connsiteX4" fmla="*/ 1508078 w 2599898"/>
              <a:gd name="connsiteY4" fmla="*/ 573206 h 2872854"/>
              <a:gd name="connsiteX5" fmla="*/ 1562669 w 2599898"/>
              <a:gd name="connsiteY5" fmla="*/ 696036 h 2872854"/>
              <a:gd name="connsiteX6" fmla="*/ 1637731 w 2599898"/>
              <a:gd name="connsiteY6" fmla="*/ 798394 h 2872854"/>
              <a:gd name="connsiteX7" fmla="*/ 1671851 w 2599898"/>
              <a:gd name="connsiteY7" fmla="*/ 880281 h 2872854"/>
              <a:gd name="connsiteX8" fmla="*/ 1596788 w 2599898"/>
              <a:gd name="connsiteY8" fmla="*/ 1016758 h 2872854"/>
              <a:gd name="connsiteX9" fmla="*/ 1644555 w 2599898"/>
              <a:gd name="connsiteY9" fmla="*/ 1235123 h 2872854"/>
              <a:gd name="connsiteX10" fmla="*/ 1630907 w 2599898"/>
              <a:gd name="connsiteY10" fmla="*/ 1323833 h 2872854"/>
              <a:gd name="connsiteX11" fmla="*/ 1494430 w 2599898"/>
              <a:gd name="connsiteY11" fmla="*/ 1323833 h 2872854"/>
              <a:gd name="connsiteX12" fmla="*/ 1357952 w 2599898"/>
              <a:gd name="connsiteY12" fmla="*/ 1364776 h 2872854"/>
              <a:gd name="connsiteX13" fmla="*/ 1269242 w 2599898"/>
              <a:gd name="connsiteY13" fmla="*/ 1433015 h 2872854"/>
              <a:gd name="connsiteX14" fmla="*/ 1119116 w 2599898"/>
              <a:gd name="connsiteY14" fmla="*/ 1460311 h 2872854"/>
              <a:gd name="connsiteX15" fmla="*/ 1037230 w 2599898"/>
              <a:gd name="connsiteY15" fmla="*/ 1460311 h 2872854"/>
              <a:gd name="connsiteX16" fmla="*/ 1037230 w 2599898"/>
              <a:gd name="connsiteY16" fmla="*/ 1569493 h 2872854"/>
              <a:gd name="connsiteX17" fmla="*/ 846161 w 2599898"/>
              <a:gd name="connsiteY17" fmla="*/ 1535373 h 2872854"/>
              <a:gd name="connsiteX18" fmla="*/ 716507 w 2599898"/>
              <a:gd name="connsiteY18" fmla="*/ 1603612 h 2872854"/>
              <a:gd name="connsiteX19" fmla="*/ 764275 w 2599898"/>
              <a:gd name="connsiteY19" fmla="*/ 1794681 h 2872854"/>
              <a:gd name="connsiteX20" fmla="*/ 873457 w 2599898"/>
              <a:gd name="connsiteY20" fmla="*/ 1842448 h 2872854"/>
              <a:gd name="connsiteX21" fmla="*/ 921224 w 2599898"/>
              <a:gd name="connsiteY21" fmla="*/ 1903863 h 2872854"/>
              <a:gd name="connsiteX22" fmla="*/ 880281 w 2599898"/>
              <a:gd name="connsiteY22" fmla="*/ 1958454 h 2872854"/>
              <a:gd name="connsiteX23" fmla="*/ 791570 w 2599898"/>
              <a:gd name="connsiteY23" fmla="*/ 1931158 h 2872854"/>
              <a:gd name="connsiteX24" fmla="*/ 696036 w 2599898"/>
              <a:gd name="connsiteY24" fmla="*/ 1883391 h 2872854"/>
              <a:gd name="connsiteX25" fmla="*/ 559558 w 2599898"/>
              <a:gd name="connsiteY25" fmla="*/ 1883391 h 2872854"/>
              <a:gd name="connsiteX26" fmla="*/ 477672 w 2599898"/>
              <a:gd name="connsiteY26" fmla="*/ 1910687 h 2872854"/>
              <a:gd name="connsiteX27" fmla="*/ 334370 w 2599898"/>
              <a:gd name="connsiteY27" fmla="*/ 1897039 h 2872854"/>
              <a:gd name="connsiteX28" fmla="*/ 320722 w 2599898"/>
              <a:gd name="connsiteY28" fmla="*/ 1978925 h 2872854"/>
              <a:gd name="connsiteX29" fmla="*/ 266131 w 2599898"/>
              <a:gd name="connsiteY29" fmla="*/ 2053988 h 2872854"/>
              <a:gd name="connsiteX30" fmla="*/ 109182 w 2599898"/>
              <a:gd name="connsiteY30" fmla="*/ 2088108 h 2872854"/>
              <a:gd name="connsiteX31" fmla="*/ 0 w 2599898"/>
              <a:gd name="connsiteY31" fmla="*/ 2122227 h 2872854"/>
              <a:gd name="connsiteX32" fmla="*/ 88710 w 2599898"/>
              <a:gd name="connsiteY32" fmla="*/ 2217761 h 2872854"/>
              <a:gd name="connsiteX33" fmla="*/ 170597 w 2599898"/>
              <a:gd name="connsiteY33" fmla="*/ 2183642 h 2872854"/>
              <a:gd name="connsiteX34" fmla="*/ 197892 w 2599898"/>
              <a:gd name="connsiteY34" fmla="*/ 2231409 h 2872854"/>
              <a:gd name="connsiteX35" fmla="*/ 354842 w 2599898"/>
              <a:gd name="connsiteY35" fmla="*/ 2279176 h 2872854"/>
              <a:gd name="connsiteX36" fmla="*/ 211540 w 2599898"/>
              <a:gd name="connsiteY36" fmla="*/ 2429302 h 2872854"/>
              <a:gd name="connsiteX37" fmla="*/ 177421 w 2599898"/>
              <a:gd name="connsiteY37" fmla="*/ 2777320 h 2872854"/>
              <a:gd name="connsiteX38" fmla="*/ 191069 w 2599898"/>
              <a:gd name="connsiteY38" fmla="*/ 2818263 h 2872854"/>
              <a:gd name="connsiteX39" fmla="*/ 143301 w 2599898"/>
              <a:gd name="connsiteY39" fmla="*/ 2852382 h 2872854"/>
              <a:gd name="connsiteX40" fmla="*/ 238836 w 2599898"/>
              <a:gd name="connsiteY40" fmla="*/ 2872854 h 2872854"/>
              <a:gd name="connsiteX41" fmla="*/ 361666 w 2599898"/>
              <a:gd name="connsiteY41" fmla="*/ 2838734 h 2872854"/>
              <a:gd name="connsiteX42" fmla="*/ 409433 w 2599898"/>
              <a:gd name="connsiteY42" fmla="*/ 2784143 h 2872854"/>
              <a:gd name="connsiteX43" fmla="*/ 470848 w 2599898"/>
              <a:gd name="connsiteY43" fmla="*/ 2763672 h 2872854"/>
              <a:gd name="connsiteX44" fmla="*/ 539086 w 2599898"/>
              <a:gd name="connsiteY44" fmla="*/ 2661314 h 2872854"/>
              <a:gd name="connsiteX45" fmla="*/ 914400 w 2599898"/>
              <a:gd name="connsiteY45" fmla="*/ 2538484 h 2872854"/>
              <a:gd name="connsiteX46" fmla="*/ 955343 w 2599898"/>
              <a:gd name="connsiteY46" fmla="*/ 2442949 h 2872854"/>
              <a:gd name="connsiteX47" fmla="*/ 1016758 w 2599898"/>
              <a:gd name="connsiteY47" fmla="*/ 2470245 h 2872854"/>
              <a:gd name="connsiteX48" fmla="*/ 1098645 w 2599898"/>
              <a:gd name="connsiteY48" fmla="*/ 2449773 h 2872854"/>
              <a:gd name="connsiteX49" fmla="*/ 1112292 w 2599898"/>
              <a:gd name="connsiteY49" fmla="*/ 2381534 h 2872854"/>
              <a:gd name="connsiteX50" fmla="*/ 1098645 w 2599898"/>
              <a:gd name="connsiteY50" fmla="*/ 2347415 h 2872854"/>
              <a:gd name="connsiteX51" fmla="*/ 1194179 w 2599898"/>
              <a:gd name="connsiteY51" fmla="*/ 2333767 h 2872854"/>
              <a:gd name="connsiteX52" fmla="*/ 1201003 w 2599898"/>
              <a:gd name="connsiteY52" fmla="*/ 2224585 h 2872854"/>
              <a:gd name="connsiteX53" fmla="*/ 1221475 w 2599898"/>
              <a:gd name="connsiteY53" fmla="*/ 2176818 h 2872854"/>
              <a:gd name="connsiteX54" fmla="*/ 1262418 w 2599898"/>
              <a:gd name="connsiteY54" fmla="*/ 2115403 h 2872854"/>
              <a:gd name="connsiteX55" fmla="*/ 1330657 w 2599898"/>
              <a:gd name="connsiteY55" fmla="*/ 2081284 h 2872854"/>
              <a:gd name="connsiteX56" fmla="*/ 1371600 w 2599898"/>
              <a:gd name="connsiteY56" fmla="*/ 2122227 h 2872854"/>
              <a:gd name="connsiteX57" fmla="*/ 1426191 w 2599898"/>
              <a:gd name="connsiteY57" fmla="*/ 2135875 h 2872854"/>
              <a:gd name="connsiteX58" fmla="*/ 1542197 w 2599898"/>
              <a:gd name="connsiteY58" fmla="*/ 2088108 h 2872854"/>
              <a:gd name="connsiteX59" fmla="*/ 1781033 w 2599898"/>
              <a:gd name="connsiteY59" fmla="*/ 2006221 h 2872854"/>
              <a:gd name="connsiteX60" fmla="*/ 1849272 w 2599898"/>
              <a:gd name="connsiteY60" fmla="*/ 1999397 h 2872854"/>
              <a:gd name="connsiteX61" fmla="*/ 1910686 w 2599898"/>
              <a:gd name="connsiteY61" fmla="*/ 1883391 h 2872854"/>
              <a:gd name="connsiteX62" fmla="*/ 2040340 w 2599898"/>
              <a:gd name="connsiteY62" fmla="*/ 1890215 h 2872854"/>
              <a:gd name="connsiteX63" fmla="*/ 2156346 w 2599898"/>
              <a:gd name="connsiteY63" fmla="*/ 1787857 h 2872854"/>
              <a:gd name="connsiteX64" fmla="*/ 2238233 w 2599898"/>
              <a:gd name="connsiteY64" fmla="*/ 1794681 h 2872854"/>
              <a:gd name="connsiteX65" fmla="*/ 2272352 w 2599898"/>
              <a:gd name="connsiteY65" fmla="*/ 1733266 h 2872854"/>
              <a:gd name="connsiteX66" fmla="*/ 2354239 w 2599898"/>
              <a:gd name="connsiteY66" fmla="*/ 1726442 h 2872854"/>
              <a:gd name="connsiteX67" fmla="*/ 2381534 w 2599898"/>
              <a:gd name="connsiteY67" fmla="*/ 1665027 h 2872854"/>
              <a:gd name="connsiteX68" fmla="*/ 2388358 w 2599898"/>
              <a:gd name="connsiteY68" fmla="*/ 1630908 h 2872854"/>
              <a:gd name="connsiteX69" fmla="*/ 2456597 w 2599898"/>
              <a:gd name="connsiteY69" fmla="*/ 1624084 h 2872854"/>
              <a:gd name="connsiteX70" fmla="*/ 2497540 w 2599898"/>
              <a:gd name="connsiteY70" fmla="*/ 1549021 h 2872854"/>
              <a:gd name="connsiteX71" fmla="*/ 2477069 w 2599898"/>
              <a:gd name="connsiteY71" fmla="*/ 1439839 h 2872854"/>
              <a:gd name="connsiteX72" fmla="*/ 2490716 w 2599898"/>
              <a:gd name="connsiteY72" fmla="*/ 1344305 h 2872854"/>
              <a:gd name="connsiteX73" fmla="*/ 2545307 w 2599898"/>
              <a:gd name="connsiteY73" fmla="*/ 1310185 h 2872854"/>
              <a:gd name="connsiteX74" fmla="*/ 2497540 w 2599898"/>
              <a:gd name="connsiteY74" fmla="*/ 1228299 h 2872854"/>
              <a:gd name="connsiteX75" fmla="*/ 2470245 w 2599898"/>
              <a:gd name="connsiteY75" fmla="*/ 1173708 h 2872854"/>
              <a:gd name="connsiteX76" fmla="*/ 2599898 w 2599898"/>
              <a:gd name="connsiteY76" fmla="*/ 1091821 h 2872854"/>
              <a:gd name="connsiteX77" fmla="*/ 2538484 w 2599898"/>
              <a:gd name="connsiteY77" fmla="*/ 982639 h 2872854"/>
              <a:gd name="connsiteX78" fmla="*/ 2518012 w 2599898"/>
              <a:gd name="connsiteY78" fmla="*/ 846161 h 2872854"/>
              <a:gd name="connsiteX79" fmla="*/ 2524836 w 2599898"/>
              <a:gd name="connsiteY79" fmla="*/ 668740 h 2872854"/>
              <a:gd name="connsiteX80" fmla="*/ 2483892 w 2599898"/>
              <a:gd name="connsiteY80" fmla="*/ 559558 h 2872854"/>
              <a:gd name="connsiteX81" fmla="*/ 2408830 w 2599898"/>
              <a:gd name="connsiteY81" fmla="*/ 348018 h 2872854"/>
              <a:gd name="connsiteX82" fmla="*/ 2354239 w 2599898"/>
              <a:gd name="connsiteY82" fmla="*/ 225188 h 2872854"/>
              <a:gd name="connsiteX83" fmla="*/ 2340591 w 2599898"/>
              <a:gd name="connsiteY83" fmla="*/ 122830 h 2872854"/>
              <a:gd name="connsiteX84" fmla="*/ 2279176 w 2599898"/>
              <a:gd name="connsiteY84" fmla="*/ 54591 h 2872854"/>
              <a:gd name="connsiteX85" fmla="*/ 2190466 w 2599898"/>
              <a:gd name="connsiteY85" fmla="*/ 0 h 28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99898" h="2872854">
                <a:moveTo>
                  <a:pt x="2190466" y="0"/>
                </a:moveTo>
                <a:lnTo>
                  <a:pt x="1644555" y="54591"/>
                </a:lnTo>
                <a:lnTo>
                  <a:pt x="1596788" y="354842"/>
                </a:lnTo>
                <a:lnTo>
                  <a:pt x="1603612" y="443552"/>
                </a:lnTo>
                <a:lnTo>
                  <a:pt x="1508078" y="573206"/>
                </a:lnTo>
                <a:lnTo>
                  <a:pt x="1562669" y="696036"/>
                </a:lnTo>
                <a:cubicBezTo>
                  <a:pt x="1639136" y="793359"/>
                  <a:pt x="1637731" y="751072"/>
                  <a:pt x="1637731" y="798394"/>
                </a:cubicBezTo>
                <a:lnTo>
                  <a:pt x="1671851" y="880281"/>
                </a:lnTo>
                <a:lnTo>
                  <a:pt x="1596788" y="1016758"/>
                </a:lnTo>
                <a:lnTo>
                  <a:pt x="1644555" y="1235123"/>
                </a:lnTo>
                <a:lnTo>
                  <a:pt x="1630907" y="1323833"/>
                </a:lnTo>
                <a:lnTo>
                  <a:pt x="1494430" y="1323833"/>
                </a:lnTo>
                <a:lnTo>
                  <a:pt x="1357952" y="1364776"/>
                </a:lnTo>
                <a:lnTo>
                  <a:pt x="1269242" y="1433015"/>
                </a:lnTo>
                <a:lnTo>
                  <a:pt x="1119116" y="1460311"/>
                </a:lnTo>
                <a:lnTo>
                  <a:pt x="1037230" y="1460311"/>
                </a:lnTo>
                <a:lnTo>
                  <a:pt x="1037230" y="1569493"/>
                </a:lnTo>
                <a:lnTo>
                  <a:pt x="846161" y="1535373"/>
                </a:lnTo>
                <a:lnTo>
                  <a:pt x="716507" y="1603612"/>
                </a:lnTo>
                <a:lnTo>
                  <a:pt x="764275" y="1794681"/>
                </a:lnTo>
                <a:lnTo>
                  <a:pt x="873457" y="1842448"/>
                </a:lnTo>
                <a:lnTo>
                  <a:pt x="921224" y="1903863"/>
                </a:lnTo>
                <a:lnTo>
                  <a:pt x="880281" y="1958454"/>
                </a:lnTo>
                <a:lnTo>
                  <a:pt x="791570" y="1931158"/>
                </a:lnTo>
                <a:lnTo>
                  <a:pt x="696036" y="1883391"/>
                </a:lnTo>
                <a:lnTo>
                  <a:pt x="559558" y="1883391"/>
                </a:lnTo>
                <a:lnTo>
                  <a:pt x="477672" y="1910687"/>
                </a:lnTo>
                <a:lnTo>
                  <a:pt x="334370" y="1897039"/>
                </a:lnTo>
                <a:lnTo>
                  <a:pt x="320722" y="1978925"/>
                </a:lnTo>
                <a:lnTo>
                  <a:pt x="266131" y="2053988"/>
                </a:lnTo>
                <a:lnTo>
                  <a:pt x="109182" y="2088108"/>
                </a:lnTo>
                <a:lnTo>
                  <a:pt x="0" y="2122227"/>
                </a:lnTo>
                <a:lnTo>
                  <a:pt x="88710" y="2217761"/>
                </a:lnTo>
                <a:lnTo>
                  <a:pt x="170597" y="2183642"/>
                </a:lnTo>
                <a:lnTo>
                  <a:pt x="197892" y="2231409"/>
                </a:lnTo>
                <a:lnTo>
                  <a:pt x="354842" y="2279176"/>
                </a:lnTo>
                <a:lnTo>
                  <a:pt x="211540" y="2429302"/>
                </a:lnTo>
                <a:lnTo>
                  <a:pt x="177421" y="2777320"/>
                </a:lnTo>
                <a:lnTo>
                  <a:pt x="191069" y="2818263"/>
                </a:lnTo>
                <a:lnTo>
                  <a:pt x="143301" y="2852382"/>
                </a:lnTo>
                <a:lnTo>
                  <a:pt x="238836" y="2872854"/>
                </a:lnTo>
                <a:lnTo>
                  <a:pt x="361666" y="2838734"/>
                </a:lnTo>
                <a:lnTo>
                  <a:pt x="409433" y="2784143"/>
                </a:lnTo>
                <a:lnTo>
                  <a:pt x="470848" y="2763672"/>
                </a:lnTo>
                <a:lnTo>
                  <a:pt x="539086" y="2661314"/>
                </a:lnTo>
                <a:lnTo>
                  <a:pt x="914400" y="2538484"/>
                </a:lnTo>
                <a:lnTo>
                  <a:pt x="955343" y="2442949"/>
                </a:lnTo>
                <a:lnTo>
                  <a:pt x="1016758" y="2470245"/>
                </a:lnTo>
                <a:lnTo>
                  <a:pt x="1098645" y="2449773"/>
                </a:lnTo>
                <a:lnTo>
                  <a:pt x="1112292" y="2381534"/>
                </a:lnTo>
                <a:lnTo>
                  <a:pt x="1098645" y="2347415"/>
                </a:lnTo>
                <a:lnTo>
                  <a:pt x="1194179" y="2333767"/>
                </a:lnTo>
                <a:lnTo>
                  <a:pt x="1201003" y="2224585"/>
                </a:lnTo>
                <a:lnTo>
                  <a:pt x="1221475" y="2176818"/>
                </a:lnTo>
                <a:lnTo>
                  <a:pt x="1262418" y="2115403"/>
                </a:lnTo>
                <a:lnTo>
                  <a:pt x="1330657" y="2081284"/>
                </a:lnTo>
                <a:lnTo>
                  <a:pt x="1371600" y="2122227"/>
                </a:lnTo>
                <a:lnTo>
                  <a:pt x="1426191" y="2135875"/>
                </a:lnTo>
                <a:lnTo>
                  <a:pt x="1542197" y="2088108"/>
                </a:lnTo>
                <a:lnTo>
                  <a:pt x="1781033" y="2006221"/>
                </a:lnTo>
                <a:lnTo>
                  <a:pt x="1849272" y="1999397"/>
                </a:lnTo>
                <a:lnTo>
                  <a:pt x="1910686" y="1883391"/>
                </a:lnTo>
                <a:lnTo>
                  <a:pt x="2040340" y="1890215"/>
                </a:lnTo>
                <a:lnTo>
                  <a:pt x="2156346" y="1787857"/>
                </a:lnTo>
                <a:lnTo>
                  <a:pt x="2238233" y="1794681"/>
                </a:lnTo>
                <a:lnTo>
                  <a:pt x="2272352" y="1733266"/>
                </a:lnTo>
                <a:lnTo>
                  <a:pt x="2354239" y="1726442"/>
                </a:lnTo>
                <a:lnTo>
                  <a:pt x="2381534" y="1665027"/>
                </a:lnTo>
                <a:lnTo>
                  <a:pt x="2388358" y="1630908"/>
                </a:lnTo>
                <a:lnTo>
                  <a:pt x="2456597" y="1624084"/>
                </a:lnTo>
                <a:lnTo>
                  <a:pt x="2497540" y="1549021"/>
                </a:lnTo>
                <a:lnTo>
                  <a:pt x="2477069" y="1439839"/>
                </a:lnTo>
                <a:lnTo>
                  <a:pt x="2490716" y="1344305"/>
                </a:lnTo>
                <a:lnTo>
                  <a:pt x="2545307" y="1310185"/>
                </a:lnTo>
                <a:lnTo>
                  <a:pt x="2497540" y="1228299"/>
                </a:lnTo>
                <a:lnTo>
                  <a:pt x="2470245" y="1173708"/>
                </a:lnTo>
                <a:lnTo>
                  <a:pt x="2599898" y="1091821"/>
                </a:lnTo>
                <a:lnTo>
                  <a:pt x="2538484" y="982639"/>
                </a:lnTo>
                <a:lnTo>
                  <a:pt x="2518012" y="846161"/>
                </a:lnTo>
                <a:lnTo>
                  <a:pt x="2524836" y="668740"/>
                </a:lnTo>
                <a:lnTo>
                  <a:pt x="2483892" y="559558"/>
                </a:lnTo>
                <a:lnTo>
                  <a:pt x="2408830" y="348018"/>
                </a:lnTo>
                <a:lnTo>
                  <a:pt x="2354239" y="225188"/>
                </a:lnTo>
                <a:lnTo>
                  <a:pt x="2340591" y="122830"/>
                </a:lnTo>
                <a:lnTo>
                  <a:pt x="2279176" y="54591"/>
                </a:lnTo>
                <a:lnTo>
                  <a:pt x="2190466"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Times New Roman" panose="02020603050405020304" pitchFamily="18" charset="0"/>
              <a:cs typeface="Times New Roman" panose="02020603050405020304" pitchFamily="18" charset="0"/>
            </a:endParaRPr>
          </a:p>
        </p:txBody>
      </p:sp>
      <p:sp>
        <p:nvSpPr>
          <p:cNvPr id="28" name="Text Box 29"/>
          <p:cNvSpPr txBox="1">
            <a:spLocks noChangeArrowheads="1"/>
          </p:cNvSpPr>
          <p:nvPr/>
        </p:nvSpPr>
        <p:spPr bwMode="auto">
          <a:xfrm>
            <a:off x="4953000" y="6153150"/>
            <a:ext cx="5672138" cy="641350"/>
          </a:xfrm>
          <a:prstGeom prst="rect">
            <a:avLst/>
          </a:prstGeom>
          <a:solidFill>
            <a:schemeClr val="bg1"/>
          </a:solidFill>
          <a:ln w="9525">
            <a:noFill/>
            <a:miter lim="800000"/>
          </a:ln>
          <a:effectLst/>
        </p:spPr>
        <p:txBody>
          <a:bodyPr>
            <a:spAutoFit/>
          </a:bodyPr>
          <a:lstStyle/>
          <a:p>
            <a:pPr algn="ctr" eaLnBrk="1" hangingPunct="1">
              <a:spcBef>
                <a:spcPct val="50000"/>
              </a:spcBef>
              <a:defRPr/>
            </a:pP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đồ</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khởi</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nghĩa</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chống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thế</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lực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phong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kiến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chống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quân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xâm</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ngoài</a:t>
            </a:r>
            <a:endPar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0" name="Freeform 29"/>
          <p:cNvSpPr/>
          <p:nvPr/>
        </p:nvSpPr>
        <p:spPr>
          <a:xfrm>
            <a:off x="6843714" y="2667000"/>
            <a:ext cx="376237" cy="52388"/>
          </a:xfrm>
          <a:custGeom>
            <a:avLst/>
            <a:gdLst>
              <a:gd name="connsiteX0" fmla="*/ 0 w 376237"/>
              <a:gd name="connsiteY0" fmla="*/ 38100 h 52388"/>
              <a:gd name="connsiteX1" fmla="*/ 128587 w 376237"/>
              <a:gd name="connsiteY1" fmla="*/ 0 h 52388"/>
              <a:gd name="connsiteX2" fmla="*/ 242887 w 376237"/>
              <a:gd name="connsiteY2" fmla="*/ 14288 h 52388"/>
              <a:gd name="connsiteX3" fmla="*/ 376237 w 376237"/>
              <a:gd name="connsiteY3" fmla="*/ 52388 h 52388"/>
              <a:gd name="connsiteX4" fmla="*/ 376237 w 376237"/>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37" h="52388">
                <a:moveTo>
                  <a:pt x="0" y="38100"/>
                </a:moveTo>
                <a:lnTo>
                  <a:pt x="128587" y="0"/>
                </a:lnTo>
                <a:lnTo>
                  <a:pt x="242887" y="14288"/>
                </a:lnTo>
                <a:lnTo>
                  <a:pt x="376237" y="52388"/>
                </a:lnTo>
                <a:lnTo>
                  <a:pt x="376237" y="5238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latin typeface="Times New Roman" panose="02020603050405020304" pitchFamily="18" charset="0"/>
              <a:cs typeface="Times New Roman" panose="02020603050405020304" pitchFamily="18" charset="0"/>
            </a:endParaRPr>
          </a:p>
        </p:txBody>
      </p:sp>
      <p:sp>
        <p:nvSpPr>
          <p:cNvPr id="15387" name="AutoShape 29">
            <a:hlinkClick r:id="" action="ppaction://noaction" highlightClick="1"/>
          </p:cNvPr>
          <p:cNvSpPr>
            <a:spLocks noChangeArrowheads="1"/>
          </p:cNvSpPr>
          <p:nvPr/>
        </p:nvSpPr>
        <p:spPr bwMode="auto">
          <a:xfrm>
            <a:off x="10287000" y="152400"/>
            <a:ext cx="228600" cy="1524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7013510" y="4191684"/>
            <a:ext cx="1143000"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b="1" dirty="0">
                <a:solidFill>
                  <a:srgbClr val="FF0000"/>
                </a:solidFill>
                <a:latin typeface="Times New Roman" panose="02020603050405020304" pitchFamily="18" charset="0"/>
                <a:cs typeface="Times New Roman" panose="02020603050405020304" pitchFamily="18" charset="0"/>
              </a:rPr>
              <a:t>6/1786</a:t>
            </a:r>
            <a:endParaRPr lang="en-US" altLang="en-US" sz="1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945013" y="1091304"/>
            <a:ext cx="2646787" cy="1758363"/>
          </a:xfrm>
          <a:prstGeom prst="rect">
            <a:avLst/>
          </a:prstGeom>
        </p:spPr>
      </p:pic>
      <p:sp>
        <p:nvSpPr>
          <p:cNvPr id="6" name="TextBox 5"/>
          <p:cNvSpPr txBox="1">
            <a:spLocks noChangeArrowheads="1"/>
          </p:cNvSpPr>
          <p:nvPr/>
        </p:nvSpPr>
        <p:spPr bwMode="auto">
          <a:xfrm>
            <a:off x="5464927" y="2248133"/>
            <a:ext cx="1143000"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b="1" dirty="0">
                <a:solidFill>
                  <a:srgbClr val="FF0000"/>
                </a:solidFill>
                <a:latin typeface="Times New Roman" panose="02020603050405020304" pitchFamily="18" charset="0"/>
                <a:cs typeface="Times New Roman" panose="02020603050405020304" pitchFamily="18" charset="0"/>
              </a:rPr>
              <a:t>7/1786</a:t>
            </a:r>
            <a:endParaRPr lang="en-US" altLang="en-US" sz="1600" b="1" dirty="0">
              <a:solidFill>
                <a:srgbClr val="FF0000"/>
              </a:solidFill>
              <a:latin typeface="Times New Roman" panose="02020603050405020304" pitchFamily="18" charset="0"/>
              <a:cs typeface="Times New Roman" panose="02020603050405020304" pitchFamily="18" charset="0"/>
            </a:endParaRPr>
          </a:p>
        </p:txBody>
      </p:sp>
      <p:sp>
        <p:nvSpPr>
          <p:cNvPr id="7" name="Text Box 18"/>
          <p:cNvSpPr txBox="1">
            <a:spLocks noChangeArrowheads="1"/>
          </p:cNvSpPr>
          <p:nvPr/>
        </p:nvSpPr>
        <p:spPr bwMode="auto">
          <a:xfrm rot="17140571">
            <a:off x="6911765" y="1645315"/>
            <a:ext cx="1130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200" b="1" dirty="0">
                <a:solidFill>
                  <a:srgbClr val="0000CC"/>
                </a:solidFill>
                <a:latin typeface="Times New Roman" panose="02020603050405020304" pitchFamily="18" charset="0"/>
                <a:cs typeface="Times New Roman" panose="02020603050405020304" pitchFamily="18" charset="0"/>
              </a:rPr>
              <a:t>Nguyễn </a:t>
            </a:r>
            <a:r>
              <a:rPr lang="en-US" altLang="en-US" sz="1200" b="1" dirty="0" err="1">
                <a:solidFill>
                  <a:srgbClr val="0000CC"/>
                </a:solidFill>
                <a:latin typeface="Times New Roman" panose="02020603050405020304" pitchFamily="18" charset="0"/>
                <a:cs typeface="Times New Roman" panose="02020603050405020304" pitchFamily="18" charset="0"/>
              </a:rPr>
              <a:t>Hữu</a:t>
            </a:r>
            <a:r>
              <a:rPr lang="en-US" altLang="en-US" sz="1200" b="1" dirty="0">
                <a:solidFill>
                  <a:srgbClr val="0000CC"/>
                </a:solidFill>
                <a:latin typeface="Times New Roman" panose="02020603050405020304" pitchFamily="18" charset="0"/>
                <a:cs typeface="Times New Roman" panose="02020603050405020304" pitchFamily="18" charset="0"/>
              </a:rPr>
              <a:t> </a:t>
            </a:r>
            <a:r>
              <a:rPr lang="en-US" altLang="en-US" sz="1200" b="1" dirty="0" err="1">
                <a:solidFill>
                  <a:srgbClr val="0000CC"/>
                </a:solidFill>
                <a:latin typeface="Times New Roman" panose="02020603050405020304" pitchFamily="18" charset="0"/>
                <a:cs typeface="Times New Roman" panose="02020603050405020304" pitchFamily="18" charset="0"/>
              </a:rPr>
              <a:t>Chỉnh</a:t>
            </a:r>
            <a:endParaRPr lang="en-US" altLang="en-US" sz="1200" b="1" dirty="0">
              <a:solidFill>
                <a:srgbClr val="0000CC"/>
              </a:solidFill>
              <a:latin typeface="Times New Roman" panose="02020603050405020304" pitchFamily="18" charset="0"/>
              <a:cs typeface="Times New Roman" panose="02020603050405020304" pitchFamily="18" charset="0"/>
            </a:endParaRPr>
          </a:p>
        </p:txBody>
      </p:sp>
      <p:sp>
        <p:nvSpPr>
          <p:cNvPr id="8" name="Freeform 22"/>
          <p:cNvSpPr/>
          <p:nvPr/>
        </p:nvSpPr>
        <p:spPr bwMode="auto">
          <a:xfrm rot="9520700" flipH="1" flipV="1">
            <a:off x="6473128" y="1437931"/>
            <a:ext cx="299170" cy="1407342"/>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0000"/>
          </a:solidFill>
          <a:ln w="9525">
            <a:solidFill>
              <a:srgbClr val="FF0000"/>
            </a:solidFill>
            <a:round/>
          </a:ln>
        </p:spPr>
        <p:txBody>
          <a:bodyPr/>
          <a:lstStyle/>
          <a:p>
            <a:endParaRPr lang="en-US"/>
          </a:p>
        </p:txBody>
      </p:sp>
      <p:sp>
        <p:nvSpPr>
          <p:cNvPr id="9" name="Freeform 22"/>
          <p:cNvSpPr/>
          <p:nvPr/>
        </p:nvSpPr>
        <p:spPr bwMode="auto">
          <a:xfrm rot="9863344" flipV="1">
            <a:off x="6856823" y="1289333"/>
            <a:ext cx="230041" cy="1451994"/>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0000"/>
          </a:solidFill>
          <a:ln w="9525">
            <a:solidFill>
              <a:srgbClr val="FF0000"/>
            </a:solidFill>
            <a:round/>
          </a:ln>
        </p:spPr>
        <p:txBody>
          <a:bodyPr/>
          <a:lstStyle/>
          <a:p>
            <a:endParaRPr lang="en-US"/>
          </a:p>
        </p:txBody>
      </p:sp>
      <p:sp>
        <p:nvSpPr>
          <p:cNvPr id="10" name="Text Box 22"/>
          <p:cNvSpPr txBox="1">
            <a:spLocks noChangeArrowheads="1"/>
          </p:cNvSpPr>
          <p:nvPr/>
        </p:nvSpPr>
        <p:spPr bwMode="auto">
          <a:xfrm rot="21054098">
            <a:off x="5373232" y="1912578"/>
            <a:ext cx="1143000" cy="276999"/>
          </a:xfrm>
          <a:prstGeom prst="rect">
            <a:avLst/>
          </a:prstGeom>
          <a:noFill/>
          <a:ln w="9525">
            <a:noFill/>
            <a:miter lim="800000"/>
          </a:ln>
          <a:effectLst/>
        </p:spPr>
        <p:txBody>
          <a:bodyPr>
            <a:spAutoFit/>
          </a:bodyPr>
          <a:lstStyle/>
          <a:p>
            <a:pPr algn="ctr" eaLnBrk="1" hangingPunct="1">
              <a:spcBef>
                <a:spcPct val="50000"/>
              </a:spcBef>
              <a:defRPr/>
            </a:pPr>
            <a:r>
              <a:rPr lang="en-US" sz="1200"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Nguyễn</a:t>
            </a:r>
            <a:r>
              <a:rPr lang="en-US" sz="12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1200" b="1"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Huệ</a:t>
            </a:r>
            <a:endParaRPr lang="en-US" sz="1200" b="1"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2" name="Freeform 22"/>
          <p:cNvSpPr/>
          <p:nvPr/>
        </p:nvSpPr>
        <p:spPr bwMode="auto">
          <a:xfrm rot="19880033" flipH="1" flipV="1">
            <a:off x="6938294" y="1223208"/>
            <a:ext cx="201613" cy="1849438"/>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C000"/>
          </a:solidFill>
          <a:ln w="9525">
            <a:solidFill>
              <a:srgbClr val="FF0000"/>
            </a:solidFill>
            <a:round/>
          </a:ln>
        </p:spPr>
        <p:txBody>
          <a:bodyPr/>
          <a:lstStyle/>
          <a:p>
            <a:endParaRPr lang="en-US"/>
          </a:p>
        </p:txBody>
      </p:sp>
      <p:sp>
        <p:nvSpPr>
          <p:cNvPr id="13" name="Freeform 22"/>
          <p:cNvSpPr/>
          <p:nvPr/>
        </p:nvSpPr>
        <p:spPr bwMode="auto">
          <a:xfrm rot="19880033" flipV="1">
            <a:off x="6785345" y="1505142"/>
            <a:ext cx="374811" cy="1991765"/>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C000"/>
          </a:solidFill>
          <a:ln w="9525">
            <a:solidFill>
              <a:srgbClr val="FF0000"/>
            </a:solidFill>
            <a:round/>
          </a:ln>
        </p:spPr>
        <p:txBody>
          <a:bodyPr/>
          <a:lstStyle/>
          <a:p>
            <a:endParaRPr lang="en-US"/>
          </a:p>
        </p:txBody>
      </p:sp>
      <p:sp>
        <p:nvSpPr>
          <p:cNvPr id="14" name="AutoShape 12"/>
          <p:cNvSpPr>
            <a:spLocks noChangeArrowheads="1"/>
          </p:cNvSpPr>
          <p:nvPr/>
        </p:nvSpPr>
        <p:spPr bwMode="auto">
          <a:xfrm>
            <a:off x="7468538" y="2967947"/>
            <a:ext cx="395287" cy="356705"/>
          </a:xfrm>
          <a:prstGeom prst="star5">
            <a:avLst/>
          </a:prstGeom>
          <a:gradFill rotWithShape="1">
            <a:gsLst>
              <a:gs pos="0">
                <a:srgbClr val="FF3300">
                  <a:gamma/>
                  <a:shade val="46275"/>
                  <a:invGamma/>
                </a:srgbClr>
              </a:gs>
              <a:gs pos="100000">
                <a:srgbClr val="FF3300"/>
              </a:gs>
            </a:gsLst>
            <a:path path="shape">
              <a:fillToRect l="50000" t="50000" r="50000" b="50000"/>
            </a:path>
          </a:gradFill>
          <a:ln w="9525">
            <a:solidFill>
              <a:schemeClr val="tx1"/>
            </a:solidFill>
            <a:miter lim="800000"/>
          </a:ln>
          <a:effectLst/>
        </p:spPr>
        <p:txBody>
          <a:bodyPr wrap="none" anchor="ctr"/>
          <a:lstStyle/>
          <a:p>
            <a:pPr eaLnBrk="1" hangingPunct="1">
              <a:defRPr/>
            </a:pP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268156" y="1945970"/>
            <a:ext cx="4253483" cy="1200329"/>
          </a:xfrm>
          <a:prstGeom prst="rect">
            <a:avLst/>
          </a:prstGeom>
          <a:noFill/>
        </p:spPr>
        <p:txBody>
          <a:bodyPr wrap="square" rtlCol="0">
            <a:spAutoFit/>
          </a:bodyPr>
          <a:lstStyle/>
          <a:p>
            <a:pPr algn="just"/>
            <a:r>
              <a:rPr lang="en-US" dirty="0"/>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 1786, Nguyễn </a:t>
            </a:r>
            <a:r>
              <a:rPr lang="en-US" sz="2400" dirty="0" err="1">
                <a:latin typeface="Times New Roman" panose="02020603050405020304" pitchFamily="18" charset="0"/>
                <a:cs typeface="Times New Roman" panose="02020603050405020304" pitchFamily="18" charset="0"/>
              </a:rPr>
              <a:t>Huệ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Xuân</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48904" y="3202019"/>
            <a:ext cx="4253483" cy="1200329"/>
          </a:xfrm>
          <a:prstGeom prst="rect">
            <a:avLst/>
          </a:prstGeom>
          <a:noFill/>
        </p:spPr>
        <p:txBody>
          <a:bodyPr wrap="square" rtlCol="0">
            <a:spAutoFit/>
          </a:bodyPr>
          <a:lstStyle/>
          <a:p>
            <a:pPr algn="just"/>
            <a:r>
              <a:rPr lang="en-US" dirty="0"/>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Đàng</a:t>
            </a:r>
            <a:r>
              <a:rPr lang="en-US" sz="2400" dirty="0">
                <a:latin typeface="Times New Roman" panose="02020603050405020304" pitchFamily="18" charset="0"/>
                <a:cs typeface="Times New Roman" panose="02020603050405020304" pitchFamily="18" charset="0"/>
              </a:rPr>
              <a:t> Trong,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84004" y="4529822"/>
            <a:ext cx="4253483" cy="1569660"/>
          </a:xfrm>
          <a:prstGeom prst="rect">
            <a:avLst/>
          </a:prstGeom>
          <a:noFill/>
        </p:spPr>
        <p:txBody>
          <a:bodyPr wrap="square" rtlCol="0">
            <a:spAutoFit/>
          </a:bodyPr>
          <a:lstStyle/>
          <a:p>
            <a:pPr algn="just"/>
            <a:r>
              <a:rPr lang="en-US" dirty="0"/>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7/ 1786, Nguyễn </a:t>
            </a:r>
            <a:r>
              <a:rPr lang="en-US" sz="2400" dirty="0" err="1">
                <a:latin typeface="Times New Roman" panose="02020603050405020304" pitchFamily="18" charset="0"/>
                <a:cs typeface="Times New Roman" panose="02020603050405020304" pitchFamily="18" charset="0"/>
              </a:rPr>
              <a:t>Huệ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lật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Lê.</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376"/>
                                        </p:tgtEl>
                                        <p:attrNameLst>
                                          <p:attrName>style.visibility</p:attrName>
                                        </p:attrNameLst>
                                      </p:cBhvr>
                                      <p:to>
                                        <p:strVal val="visible"/>
                                      </p:to>
                                    </p:set>
                                    <p:animEffect transition="in" filter="circle(in)">
                                      <p:cBhvr>
                                        <p:cTn id="17" dur="2000"/>
                                        <p:tgtEl>
                                          <p:spTgt spid="1537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377"/>
                                        </p:tgtEl>
                                        <p:attrNameLst>
                                          <p:attrName>style.visibility</p:attrName>
                                        </p:attrNameLst>
                                      </p:cBhvr>
                                      <p:to>
                                        <p:strVal val="visible"/>
                                      </p:to>
                                    </p:set>
                                    <p:animEffect transition="in" filter="circle(in)">
                                      <p:cBhvr>
                                        <p:cTn id="20" dur="2000"/>
                                        <p:tgtEl>
                                          <p:spTgt spid="1537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repeatCount="200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0.70"/>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par>
                          <p:cTn id="38" fill="hold">
                            <p:stCondLst>
                              <p:cond delay="2000"/>
                            </p:stCondLst>
                            <p:childTnLst>
                              <p:par>
                                <p:cTn id="39" presetID="55" presetClass="entr" presetSubtype="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1000" fill="hold"/>
                                        <p:tgtEl>
                                          <p:spTgt spid="35"/>
                                        </p:tgtEl>
                                        <p:attrNameLst>
                                          <p:attrName>ppt_w</p:attrName>
                                        </p:attrNameLst>
                                      </p:cBhvr>
                                      <p:tavLst>
                                        <p:tav tm="0">
                                          <p:val>
                                            <p:strVal val="#ppt_w*0.70"/>
                                          </p:val>
                                        </p:tav>
                                        <p:tav tm="100000">
                                          <p:val>
                                            <p:strVal val="#ppt_w"/>
                                          </p:val>
                                        </p:tav>
                                      </p:tavLst>
                                    </p:anim>
                                    <p:anim calcmode="lin" valueType="num">
                                      <p:cBhvr>
                                        <p:cTn id="42" dur="1000" fill="hold"/>
                                        <p:tgtEl>
                                          <p:spTgt spid="35"/>
                                        </p:tgtEl>
                                        <p:attrNameLst>
                                          <p:attrName>ppt_h</p:attrName>
                                        </p:attrNameLst>
                                      </p:cBhvr>
                                      <p:tavLst>
                                        <p:tav tm="0">
                                          <p:val>
                                            <p:strVal val="#ppt_h"/>
                                          </p:val>
                                        </p:tav>
                                        <p:tav tm="100000">
                                          <p:val>
                                            <p:strVal val="#ppt_h"/>
                                          </p:val>
                                        </p:tav>
                                      </p:tavLst>
                                    </p:anim>
                                    <p:animEffect transition="in" filter="fade">
                                      <p:cBhvr>
                                        <p:cTn id="43" dur="10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0980"/>
                                        </p:tgtEl>
                                        <p:attrNameLst>
                                          <p:attrName>style.visibility</p:attrName>
                                        </p:attrNameLst>
                                      </p:cBhvr>
                                      <p:to>
                                        <p:strVal val="visible"/>
                                      </p:to>
                                    </p:set>
                                    <p:animEffect transition="in" filter="wipe(down)">
                                      <p:cBhvr>
                                        <p:cTn id="48" dur="2000"/>
                                        <p:tgtEl>
                                          <p:spTgt spid="4098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2000"/>
                                        <p:tgtEl>
                                          <p:spTgt spid="26"/>
                                        </p:tgtEl>
                                      </p:cBhvr>
                                    </p:animEffect>
                                  </p:childTnLst>
                                  <p:subTnLst>
                                    <p:audio>
                                      <p:cMediaNode>
                                        <p:cTn display="0" masterRel="sameClick">
                                          <p:stCondLst>
                                            <p:cond evt="begin" delay="0">
                                              <p:tn val="51"/>
                                            </p:cond>
                                          </p:stCondLst>
                                          <p:endCondLst>
                                            <p:cond evt="onStopAudio" delay="0">
                                              <p:tgtEl>
                                                <p:sldTgt/>
                                              </p:tgtEl>
                                            </p:cond>
                                          </p:endCondLst>
                                        </p:cTn>
                                        <p:tgtEl>
                                          <p:sndTgt r:embed="rId3" name="breeze.wav"/>
                                        </p:tgtEl>
                                      </p:cMediaNode>
                                    </p:audio>
                                  </p:sub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up)">
                                      <p:cBhvr>
                                        <p:cTn id="58" dur="20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3" name="breeze.wav"/>
                                        </p:tgtEl>
                                      </p:cMediaNode>
                                    </p:audio>
                                  </p:sub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5"/>
                                        </p:tgtEl>
                                      </p:cBhvr>
                                    </p:animEffect>
                                    <p:set>
                                      <p:cBhvr>
                                        <p:cTn id="63" dur="1" fill="hold">
                                          <p:stCondLst>
                                            <p:cond delay="1999"/>
                                          </p:stCondLst>
                                        </p:cTn>
                                        <p:tgtEl>
                                          <p:spTgt spid="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ox(in)">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subTnLst>
                                    <p:audio>
                                      <p:cMediaNode>
                                        <p:cTn display="0" masterRel="sameClick">
                                          <p:stCondLst>
                                            <p:cond evt="begin" delay="0">
                                              <p:tn val="71"/>
                                            </p:cond>
                                          </p:stCondLst>
                                          <p:endCondLst>
                                            <p:cond evt="onStopAudio" delay="0">
                                              <p:tgtEl>
                                                <p:sldTgt/>
                                              </p:tgtEl>
                                            </p:cond>
                                          </p:endCondLst>
                                        </p:cTn>
                                        <p:tgtEl>
                                          <p:sndTgt r:embed="rId4" name="chimes.wav"/>
                                        </p:tgtEl>
                                      </p:cMediaNode>
                                    </p:audio>
                                  </p:subTnLst>
                                </p:cTn>
                              </p:par>
                              <p:par>
                                <p:cTn id="74" presetID="22" presetClass="entr" presetSubtype="4"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500"/>
                                        <p:tgtEl>
                                          <p:spTgt spid="9"/>
                                        </p:tgtEl>
                                      </p:cBhvr>
                                    </p:animEffec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down)">
                                      <p:cBhvr>
                                        <p:cTn id="81" dur="500"/>
                                        <p:tgtEl>
                                          <p:spTgt spid="10"/>
                                        </p:tgtEl>
                                      </p:cBhvr>
                                    </p:animEffect>
                                  </p:childTnLst>
                                </p:cTn>
                              </p:par>
                              <p:par>
                                <p:cTn id="82" presetID="22" presetClass="entr" presetSubtype="4" fill="hold"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down)">
                                      <p:cBhvr>
                                        <p:cTn id="84" dur="500"/>
                                        <p:tgtEl>
                                          <p:spTgt spid="8"/>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xit" presetSubtype="16" fill="hold" nodeType="clickEffect">
                                  <p:stCondLst>
                                    <p:cond delay="0"/>
                                  </p:stCondLst>
                                  <p:childTnLst>
                                    <p:animEffect transition="out" filter="box(in)">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4" presetClass="exit" presetSubtype="16" fill="hold" nodeType="withEffect">
                                  <p:stCondLst>
                                    <p:cond delay="0"/>
                                  </p:stCondLst>
                                  <p:childTnLst>
                                    <p:animEffect transition="out" filter="box(in)">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4" presetClass="exit" presetSubtype="16" fill="hold" nodeType="withEffect">
                                  <p:stCondLst>
                                    <p:cond delay="0"/>
                                  </p:stCondLst>
                                  <p:childTnLst>
                                    <p:animEffect transition="out" filter="box(in)">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4" presetClass="exit" presetSubtype="16" fill="hold" nodeType="withEffect">
                                  <p:stCondLst>
                                    <p:cond delay="0"/>
                                  </p:stCondLst>
                                  <p:childTnLst>
                                    <p:animEffect transition="out" filter="box(in)">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circle(in)">
                                      <p:cBhvr>
                                        <p:cTn id="103" dur="20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nodeType="click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wipe(up)">
                                      <p:cBhvr>
                                        <p:cTn id="108" dur="500"/>
                                        <p:tgtEl>
                                          <p:spTgt spid="12"/>
                                        </p:tgtEl>
                                      </p:cBhvr>
                                    </p:animEffect>
                                  </p:childTnLst>
                                  <p:subTnLst>
                                    <p:audio>
                                      <p:cMediaNode>
                                        <p:cTn display="0" masterRel="sameClick">
                                          <p:stCondLst>
                                            <p:cond evt="begin" delay="0">
                                              <p:tn val="106"/>
                                            </p:cond>
                                          </p:stCondLst>
                                          <p:endCondLst>
                                            <p:cond evt="onStopAudio" delay="0">
                                              <p:tgtEl>
                                                <p:sldTgt/>
                                              </p:tgtEl>
                                            </p:cond>
                                          </p:endCondLst>
                                        </p:cTn>
                                        <p:tgtEl>
                                          <p:sndTgt r:embed="rId4" name="chimes.wav"/>
                                        </p:tgtEl>
                                      </p:cMediaNode>
                                    </p:audio>
                                  </p:sub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up)">
                                      <p:cBhvr>
                                        <p:cTn id="113" dur="500"/>
                                        <p:tgtEl>
                                          <p:spTgt spid="13"/>
                                        </p:tgtEl>
                                      </p:cBhvr>
                                    </p:animEffect>
                                  </p:childTnLst>
                                  <p:subTnLst>
                                    <p:audio>
                                      <p:cMediaNode>
                                        <p:cTn display="0" masterRel="sameClick">
                                          <p:stCondLst>
                                            <p:cond evt="begin" delay="0">
                                              <p:tn val="111"/>
                                            </p:cond>
                                          </p:stCondLst>
                                          <p:endCondLst>
                                            <p:cond evt="onStopAudio" delay="0">
                                              <p:tgtEl>
                                                <p:sldTgt/>
                                              </p:tgtEl>
                                            </p:cond>
                                          </p:endCondLst>
                                        </p:cTn>
                                        <p:tgtEl>
                                          <p:sndTgt r:embed="rId4" name="chimes.wav"/>
                                        </p:tgtEl>
                                      </p:cMediaNode>
                                    </p:audio>
                                  </p:subTnLst>
                                </p:cTn>
                              </p:par>
                            </p:childTnLst>
                          </p:cTn>
                        </p:par>
                      </p:childTnLst>
                    </p:cTn>
                  </p:par>
                  <p:par>
                    <p:cTn id="114" fill="hold">
                      <p:stCondLst>
                        <p:cond delay="indefinite"/>
                      </p:stCondLst>
                      <p:childTnLst>
                        <p:par>
                          <p:cTn id="115" fill="hold">
                            <p:stCondLst>
                              <p:cond delay="0"/>
                            </p:stCondLst>
                            <p:childTnLst>
                              <p:par>
                                <p:cTn id="116" presetID="55" presetClass="entr" presetSubtype="0" repeatCount="200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1000" fill="hold"/>
                                        <p:tgtEl>
                                          <p:spTgt spid="14"/>
                                        </p:tgtEl>
                                        <p:attrNameLst>
                                          <p:attrName>ppt_w</p:attrName>
                                        </p:attrNameLst>
                                      </p:cBhvr>
                                      <p:tavLst>
                                        <p:tav tm="0">
                                          <p:val>
                                            <p:strVal val="#ppt_w*0.70"/>
                                          </p:val>
                                        </p:tav>
                                        <p:tav tm="100000">
                                          <p:val>
                                            <p:strVal val="#ppt_w"/>
                                          </p:val>
                                        </p:tav>
                                      </p:tavLst>
                                    </p:anim>
                                    <p:anim calcmode="lin" valueType="num">
                                      <p:cBhvr>
                                        <p:cTn id="119" dur="1000" fill="hold"/>
                                        <p:tgtEl>
                                          <p:spTgt spid="14"/>
                                        </p:tgtEl>
                                        <p:attrNameLst>
                                          <p:attrName>ppt_h</p:attrName>
                                        </p:attrNameLst>
                                      </p:cBhvr>
                                      <p:tavLst>
                                        <p:tav tm="0">
                                          <p:val>
                                            <p:strVal val="#ppt_h"/>
                                          </p:val>
                                        </p:tav>
                                        <p:tav tm="100000">
                                          <p:val>
                                            <p:strVal val="#ppt_h"/>
                                          </p:val>
                                        </p:tav>
                                      </p:tavLst>
                                    </p:anim>
                                    <p:animEffect transition="in" filter="fade">
                                      <p:cBhvr>
                                        <p:cTn id="120" dur="1000"/>
                                        <p:tgtEl>
                                          <p:spTgt spid="14"/>
                                        </p:tgtEl>
                                      </p:cBhvr>
                                    </p:animEffect>
                                  </p:childTnLst>
                                </p:cTn>
                              </p:par>
                            </p:childTnLst>
                          </p:cTn>
                        </p:par>
                        <p:par>
                          <p:cTn id="121" fill="hold">
                            <p:stCondLst>
                              <p:cond delay="1000"/>
                            </p:stCondLst>
                            <p:childTnLst>
                              <p:par>
                                <p:cTn id="122" presetID="55" presetClass="entr" presetSubtype="0" fill="hold" nodeType="afterEffect">
                                  <p:stCondLst>
                                    <p:cond delay="0"/>
                                  </p:stCondLst>
                                  <p:childTnLst>
                                    <p:set>
                                      <p:cBhvr>
                                        <p:cTn id="123" dur="1" fill="hold">
                                          <p:stCondLst>
                                            <p:cond delay="0"/>
                                          </p:stCondLst>
                                        </p:cTn>
                                        <p:tgtEl>
                                          <p:spTgt spid="14"/>
                                        </p:tgtEl>
                                        <p:attrNameLst>
                                          <p:attrName>style.visibility</p:attrName>
                                        </p:attrNameLst>
                                      </p:cBhvr>
                                      <p:to>
                                        <p:strVal val="visible"/>
                                      </p:to>
                                    </p:set>
                                    <p:anim calcmode="lin" valueType="num">
                                      <p:cBhvr>
                                        <p:cTn id="124" dur="1000" fill="hold"/>
                                        <p:tgtEl>
                                          <p:spTgt spid="14"/>
                                        </p:tgtEl>
                                        <p:attrNameLst>
                                          <p:attrName>ppt_w</p:attrName>
                                        </p:attrNameLst>
                                      </p:cBhvr>
                                      <p:tavLst>
                                        <p:tav tm="0">
                                          <p:val>
                                            <p:strVal val="#ppt_w*0.70"/>
                                          </p:val>
                                        </p:tav>
                                        <p:tav tm="100000">
                                          <p:val>
                                            <p:strVal val="#ppt_w"/>
                                          </p:val>
                                        </p:tav>
                                      </p:tavLst>
                                    </p:anim>
                                    <p:anim calcmode="lin" valueType="num">
                                      <p:cBhvr>
                                        <p:cTn id="125" dur="1000" fill="hold"/>
                                        <p:tgtEl>
                                          <p:spTgt spid="14"/>
                                        </p:tgtEl>
                                        <p:attrNameLst>
                                          <p:attrName>ppt_h</p:attrName>
                                        </p:attrNameLst>
                                      </p:cBhvr>
                                      <p:tavLst>
                                        <p:tav tm="0">
                                          <p:val>
                                            <p:strVal val="#ppt_h"/>
                                          </p:val>
                                        </p:tav>
                                        <p:tav tm="100000">
                                          <p:val>
                                            <p:strVal val="#ppt_h"/>
                                          </p:val>
                                        </p:tav>
                                      </p:tavLst>
                                    </p:anim>
                                    <p:animEffect transition="in" filter="fade">
                                      <p:cBhvr>
                                        <p:cTn id="1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6" grpId="0" animBg="1"/>
      <p:bldP spid="15377" grpId="0" animBg="1"/>
      <p:bldP spid="3" grpId="0"/>
      <p:bldP spid="6" grpId="0"/>
      <p:bldP spid="7" grpId="0"/>
      <p:bldP spid="7" grpId="1"/>
      <p:bldP spid="10" grpId="0"/>
      <p:bldP spid="10" grpId="1"/>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Untitled-1 copy"/>
          <p:cNvPicPr>
            <a:picLocks noChangeAspect="1" noChangeArrowheads="1"/>
          </p:cNvPicPr>
          <p:nvPr/>
        </p:nvPicPr>
        <p:blipFill>
          <a:blip r:embed="rId1">
            <a:lum bright="-24000" contrast="46000"/>
            <a:extLst>
              <a:ext uri="{28A0092B-C50C-407E-A947-70E740481C1C}">
                <a14:useLocalDpi xmlns:a14="http://schemas.microsoft.com/office/drawing/2010/main" val="0"/>
              </a:ext>
            </a:extLst>
          </a:blip>
          <a:srcRect/>
          <a:stretch>
            <a:fillRect/>
          </a:stretch>
        </p:blipFill>
        <p:spPr bwMode="auto">
          <a:xfrm>
            <a:off x="4800600" y="57151"/>
            <a:ext cx="5791200" cy="6797675"/>
          </a:xfrm>
          <a:prstGeom prst="rect">
            <a:avLst/>
          </a:prstGeom>
          <a:solidFill>
            <a:srgbClr val="33CC33"/>
          </a:solidFill>
          <a:ln w="9525">
            <a:solidFill>
              <a:srgbClr val="000000"/>
            </a:solidFill>
            <a:miter lim="800000"/>
            <a:headEnd/>
            <a:tailEnd/>
          </a:ln>
        </p:spPr>
      </p:pic>
      <p:sp>
        <p:nvSpPr>
          <p:cNvPr id="11269" name="Text Box 5"/>
          <p:cNvSpPr txBox="1">
            <a:spLocks noChangeArrowheads="1"/>
          </p:cNvSpPr>
          <p:nvPr/>
        </p:nvSpPr>
        <p:spPr bwMode="auto">
          <a:xfrm>
            <a:off x="7785100" y="3105150"/>
            <a:ext cx="1816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Phú Xuân</a:t>
            </a:r>
            <a:endParaRPr lang="en-US" altLang="en-US" sz="2400" b="1">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7315200" y="546735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Gia Định</a:t>
            </a:r>
            <a:endParaRPr lang="en-US" altLang="en-US" sz="2400" b="1">
              <a:latin typeface="Times New Roman" panose="02020603050405020304" pitchFamily="18" charset="0"/>
              <a:cs typeface="Times New Roman" panose="02020603050405020304" pitchFamily="18" charset="0"/>
            </a:endParaRPr>
          </a:p>
        </p:txBody>
      </p:sp>
      <p:sp>
        <p:nvSpPr>
          <p:cNvPr id="11271" name="Text Box 7"/>
          <p:cNvSpPr txBox="1">
            <a:spLocks noChangeArrowheads="1"/>
          </p:cNvSpPr>
          <p:nvPr/>
        </p:nvSpPr>
        <p:spPr bwMode="auto">
          <a:xfrm>
            <a:off x="8763000" y="4095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rPr>
              <a:t>Quy Nhơn</a:t>
            </a:r>
            <a:endParaRPr lang="en-US" altLang="en-US" sz="2400" b="1">
              <a:latin typeface="Times New Roman" panose="02020603050405020304" pitchFamily="18" charset="0"/>
              <a:cs typeface="Times New Roman" panose="02020603050405020304" pitchFamily="18" charset="0"/>
            </a:endParaRPr>
          </a:p>
        </p:txBody>
      </p:sp>
      <p:sp>
        <p:nvSpPr>
          <p:cNvPr id="26630" name="Freeform 8"/>
          <p:cNvSpPr/>
          <p:nvPr/>
        </p:nvSpPr>
        <p:spPr bwMode="auto">
          <a:xfrm>
            <a:off x="6781800" y="2647950"/>
            <a:ext cx="457200" cy="84138"/>
          </a:xfrm>
          <a:custGeom>
            <a:avLst/>
            <a:gdLst>
              <a:gd name="T0" fmla="*/ 0 w 216"/>
              <a:gd name="T1" fmla="*/ 2147483646 h 50"/>
              <a:gd name="T2" fmla="*/ 2147483646 w 216"/>
              <a:gd name="T3" fmla="*/ 2147483646 h 50"/>
              <a:gd name="T4" fmla="*/ 2147483646 w 216"/>
              <a:gd name="T5" fmla="*/ 2147483646 h 50"/>
              <a:gd name="T6" fmla="*/ 0 60000 65536"/>
              <a:gd name="T7" fmla="*/ 0 60000 65536"/>
              <a:gd name="T8" fmla="*/ 0 60000 65536"/>
              <a:gd name="T9" fmla="*/ 0 w 216"/>
              <a:gd name="T10" fmla="*/ 0 h 50"/>
              <a:gd name="T11" fmla="*/ 216 w 216"/>
              <a:gd name="T12" fmla="*/ 50 h 50"/>
            </a:gdLst>
            <a:ahLst/>
            <a:cxnLst>
              <a:cxn ang="T6">
                <a:pos x="T0" y="T1"/>
              </a:cxn>
              <a:cxn ang="T7">
                <a:pos x="T2" y="T3"/>
              </a:cxn>
              <a:cxn ang="T8">
                <a:pos x="T4" y="T5"/>
              </a:cxn>
            </a:cxnLst>
            <a:rect l="T9" t="T10" r="T11" b="T12"/>
            <a:pathLst>
              <a:path w="216" h="50">
                <a:moveTo>
                  <a:pt x="0" y="32"/>
                </a:moveTo>
                <a:cubicBezTo>
                  <a:pt x="20" y="25"/>
                  <a:pt x="34" y="15"/>
                  <a:pt x="54" y="8"/>
                </a:cubicBezTo>
                <a:cubicBezTo>
                  <a:pt x="137" y="12"/>
                  <a:pt x="166" y="0"/>
                  <a:pt x="216" y="50"/>
                </a:cubicBezTo>
              </a:path>
            </a:pathLst>
          </a:custGeom>
          <a:solidFill>
            <a:srgbClr val="00B050"/>
          </a:solidFill>
          <a:ln w="38100">
            <a:solidFill>
              <a:srgbClr val="00B050"/>
            </a:solidFill>
            <a:round/>
          </a:ln>
        </p:spPr>
        <p:txBody>
          <a:bodyPr/>
          <a:lstStyle/>
          <a:p>
            <a:endParaRPr lang="en-US"/>
          </a:p>
        </p:txBody>
      </p:sp>
      <p:sp>
        <p:nvSpPr>
          <p:cNvPr id="26631" name="Oval 9"/>
          <p:cNvSpPr>
            <a:spLocks noChangeArrowheads="1"/>
          </p:cNvSpPr>
          <p:nvPr/>
        </p:nvSpPr>
        <p:spPr bwMode="auto">
          <a:xfrm>
            <a:off x="7696200" y="3235325"/>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32" name="Oval 10"/>
          <p:cNvSpPr>
            <a:spLocks noChangeArrowheads="1"/>
          </p:cNvSpPr>
          <p:nvPr/>
        </p:nvSpPr>
        <p:spPr bwMode="auto">
          <a:xfrm>
            <a:off x="6545180" y="1211467"/>
            <a:ext cx="236620" cy="174736"/>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33" name="Oval 11"/>
          <p:cNvSpPr>
            <a:spLocks noChangeArrowheads="1"/>
          </p:cNvSpPr>
          <p:nvPr/>
        </p:nvSpPr>
        <p:spPr bwMode="auto">
          <a:xfrm>
            <a:off x="8496300" y="4286250"/>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34" name="Oval 12"/>
          <p:cNvSpPr>
            <a:spLocks noChangeArrowheads="1"/>
          </p:cNvSpPr>
          <p:nvPr/>
        </p:nvSpPr>
        <p:spPr bwMode="auto">
          <a:xfrm>
            <a:off x="7188200" y="5581650"/>
            <a:ext cx="152400" cy="152400"/>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35" name="Rectangle 13"/>
          <p:cNvSpPr>
            <a:spLocks noChangeArrowheads="1"/>
          </p:cNvSpPr>
          <p:nvPr/>
        </p:nvSpPr>
        <p:spPr bwMode="auto">
          <a:xfrm>
            <a:off x="6418263" y="2370932"/>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dirty="0">
                <a:latin typeface="Times New Roman" panose="02020603050405020304" pitchFamily="18" charset="0"/>
                <a:cs typeface="Times New Roman" panose="02020603050405020304" pitchFamily="18" charset="0"/>
              </a:rPr>
              <a:t>S. </a:t>
            </a:r>
            <a:r>
              <a:rPr lang="en-US" altLang="en-US" sz="1800" b="1" dirty="0" err="1">
                <a:latin typeface="Times New Roman" panose="02020603050405020304" pitchFamily="18" charset="0"/>
                <a:cs typeface="Times New Roman" panose="02020603050405020304" pitchFamily="18" charset="0"/>
              </a:rPr>
              <a:t>Gianh</a:t>
            </a:r>
            <a:endParaRPr lang="en-US" altLang="en-US" sz="1800" b="1" dirty="0">
              <a:latin typeface="Times New Roman" panose="02020603050405020304" pitchFamily="18" charset="0"/>
              <a:cs typeface="Times New Roman" panose="02020603050405020304" pitchFamily="18" charset="0"/>
            </a:endParaRPr>
          </a:p>
        </p:txBody>
      </p:sp>
      <p:sp>
        <p:nvSpPr>
          <p:cNvPr id="26636" name="Oval 24"/>
          <p:cNvSpPr>
            <a:spLocks noChangeArrowheads="1"/>
          </p:cNvSpPr>
          <p:nvPr/>
        </p:nvSpPr>
        <p:spPr bwMode="auto">
          <a:xfrm>
            <a:off x="6737350" y="1555750"/>
            <a:ext cx="114300" cy="109538"/>
          </a:xfrm>
          <a:prstGeom prst="ellipse">
            <a:avLst/>
          </a:prstGeom>
          <a:solidFill>
            <a:srgbClr val="FF3300"/>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989" name="Text Box 29"/>
          <p:cNvSpPr txBox="1">
            <a:spLocks noChangeArrowheads="1"/>
          </p:cNvSpPr>
          <p:nvPr/>
        </p:nvSpPr>
        <p:spPr bwMode="auto">
          <a:xfrm>
            <a:off x="4953000" y="6153150"/>
            <a:ext cx="5672138" cy="641350"/>
          </a:xfrm>
          <a:prstGeom prst="rect">
            <a:avLst/>
          </a:prstGeom>
          <a:solidFill>
            <a:schemeClr val="bg1"/>
          </a:solidFill>
          <a:ln w="9525">
            <a:noFill/>
            <a:miter lim="800000"/>
          </a:ln>
          <a:effectLst/>
        </p:spPr>
        <p:txBody>
          <a:bodyPr>
            <a:spAutoFit/>
          </a:bodyPr>
          <a:lstStyle/>
          <a:p>
            <a:pPr algn="ctr" eaLnBrk="1" hangingPunct="1">
              <a:spcBef>
                <a:spcPct val="50000"/>
              </a:spcBef>
              <a:defRPr/>
            </a:pP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đồ</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khởi</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nghĩa</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chống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thế</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lực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phong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kiến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chống</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quân</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xâm</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lược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ngoài</a:t>
            </a:r>
            <a:endParaRPr lang="en-US"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6638" name="Oval 29"/>
          <p:cNvSpPr>
            <a:spLocks noChangeArrowheads="1"/>
          </p:cNvSpPr>
          <p:nvPr/>
        </p:nvSpPr>
        <p:spPr bwMode="auto">
          <a:xfrm>
            <a:off x="7645401" y="3209925"/>
            <a:ext cx="244475" cy="211138"/>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39" name="Oval 29"/>
          <p:cNvSpPr>
            <a:spLocks noChangeArrowheads="1"/>
          </p:cNvSpPr>
          <p:nvPr/>
        </p:nvSpPr>
        <p:spPr bwMode="auto">
          <a:xfrm>
            <a:off x="8450264" y="4259263"/>
            <a:ext cx="244475" cy="209550"/>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40" name="Oval 29"/>
          <p:cNvSpPr>
            <a:spLocks noChangeArrowheads="1"/>
          </p:cNvSpPr>
          <p:nvPr/>
        </p:nvSpPr>
        <p:spPr bwMode="auto">
          <a:xfrm>
            <a:off x="7143751" y="5553075"/>
            <a:ext cx="244475" cy="209550"/>
          </a:xfrm>
          <a:prstGeom prst="ellipse">
            <a:avLst/>
          </a:prstGeom>
          <a:noFill/>
          <a:ln w="9525" algn="ctr">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5" name="AutoShape 18"/>
          <p:cNvSpPr>
            <a:spLocks noChangeArrowheads="1"/>
          </p:cNvSpPr>
          <p:nvPr/>
        </p:nvSpPr>
        <p:spPr bwMode="auto">
          <a:xfrm>
            <a:off x="7239000" y="5105400"/>
            <a:ext cx="1390650" cy="381000"/>
          </a:xfrm>
          <a:prstGeom prst="wedgeRectCallout">
            <a:avLst>
              <a:gd name="adj1" fmla="val -51949"/>
              <a:gd name="adj2" fmla="val 100389"/>
            </a:avLst>
          </a:prstGeom>
          <a:solidFill>
            <a:srgbClr val="FFC000"/>
          </a:solidFill>
          <a:ln w="9525">
            <a:solidFill>
              <a:schemeClr val="tx1"/>
            </a:solidFill>
            <a:miter lim="800000"/>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0000CC"/>
                </a:solidFill>
                <a:latin typeface="Times New Roman" panose="02020603050405020304" pitchFamily="18" charset="0"/>
                <a:cs typeface="Times New Roman" panose="02020603050405020304" pitchFamily="18" charset="0"/>
              </a:rPr>
              <a:t>Nguyễn Lữ</a:t>
            </a:r>
            <a:endParaRPr lang="en-US" altLang="en-US" sz="1800" b="1">
              <a:solidFill>
                <a:srgbClr val="0000CC"/>
              </a:solidFill>
              <a:latin typeface="Times New Roman" panose="02020603050405020304" pitchFamily="18" charset="0"/>
              <a:cs typeface="Times New Roman" panose="02020603050405020304" pitchFamily="18" charset="0"/>
            </a:endParaRPr>
          </a:p>
        </p:txBody>
      </p:sp>
      <p:sp>
        <p:nvSpPr>
          <p:cNvPr id="36" name="AutoShape 19"/>
          <p:cNvSpPr>
            <a:spLocks noChangeArrowheads="1"/>
          </p:cNvSpPr>
          <p:nvPr/>
        </p:nvSpPr>
        <p:spPr bwMode="auto">
          <a:xfrm>
            <a:off x="8305801" y="3733800"/>
            <a:ext cx="1666875" cy="304800"/>
          </a:xfrm>
          <a:prstGeom prst="wedgeRectCallout">
            <a:avLst>
              <a:gd name="adj1" fmla="val -33634"/>
              <a:gd name="adj2" fmla="val 151431"/>
            </a:avLst>
          </a:prstGeom>
          <a:solidFill>
            <a:srgbClr val="FFFF00"/>
          </a:solidFill>
          <a:ln w="9525">
            <a:solidFill>
              <a:schemeClr val="tx1"/>
            </a:solidFill>
            <a:miter lim="800000"/>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solidFill>
                  <a:srgbClr val="0000CC"/>
                </a:solidFill>
                <a:latin typeface="Times New Roman" panose="02020603050405020304" pitchFamily="18" charset="0"/>
                <a:cs typeface="Times New Roman" panose="02020603050405020304" pitchFamily="18" charset="0"/>
              </a:rPr>
              <a:t>Nguyễn Nhạc</a:t>
            </a:r>
            <a:endParaRPr lang="en-US" altLang="en-US" sz="1800" b="1">
              <a:solidFill>
                <a:srgbClr val="0000CC"/>
              </a:solidFill>
              <a:latin typeface="Times New Roman" panose="02020603050405020304" pitchFamily="18" charset="0"/>
              <a:cs typeface="Times New Roman" panose="02020603050405020304" pitchFamily="18" charset="0"/>
            </a:endParaRPr>
          </a:p>
        </p:txBody>
      </p:sp>
      <p:sp>
        <p:nvSpPr>
          <p:cNvPr id="37" name="AutoShape 20"/>
          <p:cNvSpPr>
            <a:spLocks noChangeArrowheads="1"/>
          </p:cNvSpPr>
          <p:nvPr/>
        </p:nvSpPr>
        <p:spPr bwMode="auto">
          <a:xfrm>
            <a:off x="7713663" y="2668588"/>
            <a:ext cx="1524000" cy="381000"/>
          </a:xfrm>
          <a:prstGeom prst="wedgeRectCallout">
            <a:avLst>
              <a:gd name="adj1" fmla="val -44972"/>
              <a:gd name="adj2" fmla="val 121613"/>
            </a:avLst>
          </a:prstGeom>
          <a:solidFill>
            <a:schemeClr val="accent4">
              <a:lumMod val="20000"/>
              <a:lumOff val="80000"/>
            </a:schemeClr>
          </a:solidFill>
          <a:ln w="9525">
            <a:solidFill>
              <a:schemeClr val="tx1"/>
            </a:solidFill>
            <a:miter lim="800000"/>
          </a:ln>
          <a:effectLst/>
        </p:spPr>
        <p:txBody>
          <a:bodyPr/>
          <a:lstStyle/>
          <a:p>
            <a:pPr eaLnBrk="1" hangingPunct="1">
              <a:defRPr/>
            </a:pPr>
            <a:r>
              <a:rPr lang="en-US" b="1" dirty="0" err="1">
                <a:solidFill>
                  <a:srgbClr val="0000CC"/>
                </a:solidFill>
                <a:latin typeface="Times New Roman" panose="02020603050405020304" pitchFamily="18" charset="0"/>
                <a:cs typeface="Times New Roman" panose="02020603050405020304" pitchFamily="18" charset="0"/>
              </a:rPr>
              <a:t>Nguyễn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Huệ</a:t>
            </a:r>
            <a:endParaRPr lang="en-US" b="1" dirty="0">
              <a:solidFill>
                <a:srgbClr val="0000CC"/>
              </a:solidFill>
              <a:latin typeface="Times New Roman" panose="02020603050405020304" pitchFamily="18" charset="0"/>
              <a:cs typeface="Times New Roman" panose="02020603050405020304" pitchFamily="18" charset="0"/>
            </a:endParaRPr>
          </a:p>
        </p:txBody>
      </p:sp>
      <p:sp>
        <p:nvSpPr>
          <p:cNvPr id="2" name="Freeform 22"/>
          <p:cNvSpPr/>
          <p:nvPr/>
        </p:nvSpPr>
        <p:spPr bwMode="auto">
          <a:xfrm rot="8469726" flipH="1" flipV="1">
            <a:off x="7192037" y="2343591"/>
            <a:ext cx="251322" cy="1206731"/>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0000"/>
          </a:solidFill>
          <a:ln w="9525">
            <a:solidFill>
              <a:srgbClr val="00B050"/>
            </a:solidFill>
            <a:round/>
          </a:ln>
        </p:spPr>
        <p:txBody>
          <a:bodyPr/>
          <a:lstStyle/>
          <a:p>
            <a:endParaRPr lang="en-US"/>
          </a:p>
        </p:txBody>
      </p:sp>
      <p:sp>
        <p:nvSpPr>
          <p:cNvPr id="3" name="Freeform 22"/>
          <p:cNvSpPr/>
          <p:nvPr/>
        </p:nvSpPr>
        <p:spPr bwMode="auto">
          <a:xfrm rot="10361302" flipH="1" flipV="1">
            <a:off x="6562265" y="1401683"/>
            <a:ext cx="350169" cy="1213950"/>
          </a:xfrm>
          <a:custGeom>
            <a:avLst/>
            <a:gdLst>
              <a:gd name="T0" fmla="*/ 2147483646 w 548"/>
              <a:gd name="T1" fmla="*/ 2147483646 h 1545"/>
              <a:gd name="T2" fmla="*/ 2147483646 w 548"/>
              <a:gd name="T3" fmla="*/ 0 h 1545"/>
              <a:gd name="T4" fmla="*/ 2147483646 w 548"/>
              <a:gd name="T5" fmla="*/ 2147483646 h 1545"/>
              <a:gd name="T6" fmla="*/ 2147483646 w 548"/>
              <a:gd name="T7" fmla="*/ 2147483646 h 1545"/>
              <a:gd name="T8" fmla="*/ 2147483646 w 548"/>
              <a:gd name="T9" fmla="*/ 2147483646 h 1545"/>
              <a:gd name="T10" fmla="*/ 2147483646 w 548"/>
              <a:gd name="T11" fmla="*/ 2147483646 h 1545"/>
              <a:gd name="T12" fmla="*/ 2147483646 w 548"/>
              <a:gd name="T13" fmla="*/ 2147483646 h 1545"/>
              <a:gd name="T14" fmla="*/ 2147483646 w 548"/>
              <a:gd name="T15" fmla="*/ 2147483646 h 1545"/>
              <a:gd name="T16" fmla="*/ 2147483646 w 548"/>
              <a:gd name="T17" fmla="*/ 2147483646 h 1545"/>
              <a:gd name="T18" fmla="*/ 2147483646 w 548"/>
              <a:gd name="T19" fmla="*/ 2147483646 h 1545"/>
              <a:gd name="T20" fmla="*/ 2147483646 w 548"/>
              <a:gd name="T21" fmla="*/ 2147483646 h 1545"/>
              <a:gd name="T22" fmla="*/ 2147483646 w 548"/>
              <a:gd name="T23" fmla="*/ 2147483646 h 1545"/>
              <a:gd name="T24" fmla="*/ 2147483646 w 548"/>
              <a:gd name="T25" fmla="*/ 2147483646 h 1545"/>
              <a:gd name="T26" fmla="*/ 2147483646 w 548"/>
              <a:gd name="T27" fmla="*/ 2147483646 h 1545"/>
              <a:gd name="T28" fmla="*/ 2147483646 w 548"/>
              <a:gd name="T29" fmla="*/ 2147483646 h 1545"/>
              <a:gd name="T30" fmla="*/ 2147483646 w 548"/>
              <a:gd name="T31" fmla="*/ 2147483646 h 1545"/>
              <a:gd name="T32" fmla="*/ 2147483646 w 548"/>
              <a:gd name="T33" fmla="*/ 2147483646 h 1545"/>
              <a:gd name="T34" fmla="*/ 2147483646 w 548"/>
              <a:gd name="T35" fmla="*/ 2147483646 h 1545"/>
              <a:gd name="T36" fmla="*/ 2147483646 w 548"/>
              <a:gd name="T37" fmla="*/ 2147483646 h 1545"/>
              <a:gd name="T38" fmla="*/ 2147483646 w 548"/>
              <a:gd name="T39" fmla="*/ 2147483646 h 1545"/>
              <a:gd name="T40" fmla="*/ 2147483646 w 548"/>
              <a:gd name="T41" fmla="*/ 2147483646 h 1545"/>
              <a:gd name="T42" fmla="*/ 2147483646 w 548"/>
              <a:gd name="T43" fmla="*/ 2147483646 h 1545"/>
              <a:gd name="T44" fmla="*/ 2147483646 w 548"/>
              <a:gd name="T45" fmla="*/ 2147483646 h 1545"/>
              <a:gd name="T46" fmla="*/ 2147483646 w 548"/>
              <a:gd name="T47" fmla="*/ 2147483646 h 1545"/>
              <a:gd name="T48" fmla="*/ 2147483646 w 548"/>
              <a:gd name="T49" fmla="*/ 2147483646 h 1545"/>
              <a:gd name="T50" fmla="*/ 2147483646 w 548"/>
              <a:gd name="T51" fmla="*/ 2147483646 h 1545"/>
              <a:gd name="T52" fmla="*/ 2147483646 w 548"/>
              <a:gd name="T53" fmla="*/ 2147483646 h 1545"/>
              <a:gd name="T54" fmla="*/ 2147483646 w 548"/>
              <a:gd name="T55" fmla="*/ 2147483646 h 1545"/>
              <a:gd name="T56" fmla="*/ 0 w 548"/>
              <a:gd name="T57" fmla="*/ 2147483646 h 1545"/>
              <a:gd name="T58" fmla="*/ 2147483646 w 548"/>
              <a:gd name="T59" fmla="*/ 2147483646 h 15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48"/>
              <a:gd name="T91" fmla="*/ 0 h 1545"/>
              <a:gd name="T92" fmla="*/ 548 w 548"/>
              <a:gd name="T93" fmla="*/ 1545 h 15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48" h="1545">
                <a:moveTo>
                  <a:pt x="55" y="256"/>
                </a:moveTo>
                <a:lnTo>
                  <a:pt x="347" y="0"/>
                </a:lnTo>
                <a:lnTo>
                  <a:pt x="439" y="311"/>
                </a:lnTo>
                <a:lnTo>
                  <a:pt x="347" y="293"/>
                </a:lnTo>
                <a:lnTo>
                  <a:pt x="320" y="393"/>
                </a:lnTo>
                <a:lnTo>
                  <a:pt x="292" y="485"/>
                </a:lnTo>
                <a:lnTo>
                  <a:pt x="274" y="558"/>
                </a:lnTo>
                <a:lnTo>
                  <a:pt x="265" y="677"/>
                </a:lnTo>
                <a:lnTo>
                  <a:pt x="274" y="768"/>
                </a:lnTo>
                <a:lnTo>
                  <a:pt x="283" y="914"/>
                </a:lnTo>
                <a:lnTo>
                  <a:pt x="329" y="1024"/>
                </a:lnTo>
                <a:lnTo>
                  <a:pt x="384" y="1134"/>
                </a:lnTo>
                <a:lnTo>
                  <a:pt x="475" y="1289"/>
                </a:lnTo>
                <a:lnTo>
                  <a:pt x="521" y="1372"/>
                </a:lnTo>
                <a:lnTo>
                  <a:pt x="548" y="1436"/>
                </a:lnTo>
                <a:lnTo>
                  <a:pt x="411" y="1362"/>
                </a:lnTo>
                <a:lnTo>
                  <a:pt x="292" y="1298"/>
                </a:lnTo>
                <a:lnTo>
                  <a:pt x="173" y="1426"/>
                </a:lnTo>
                <a:lnTo>
                  <a:pt x="82" y="1545"/>
                </a:lnTo>
                <a:lnTo>
                  <a:pt x="64" y="1308"/>
                </a:lnTo>
                <a:lnTo>
                  <a:pt x="45" y="1152"/>
                </a:lnTo>
                <a:lnTo>
                  <a:pt x="36" y="1006"/>
                </a:lnTo>
                <a:lnTo>
                  <a:pt x="36" y="896"/>
                </a:lnTo>
                <a:lnTo>
                  <a:pt x="73" y="713"/>
                </a:lnTo>
                <a:lnTo>
                  <a:pt x="109" y="567"/>
                </a:lnTo>
                <a:lnTo>
                  <a:pt x="173" y="421"/>
                </a:lnTo>
                <a:lnTo>
                  <a:pt x="192" y="338"/>
                </a:lnTo>
                <a:lnTo>
                  <a:pt x="219" y="256"/>
                </a:lnTo>
                <a:lnTo>
                  <a:pt x="0" y="329"/>
                </a:lnTo>
                <a:lnTo>
                  <a:pt x="55" y="256"/>
                </a:lnTo>
                <a:close/>
              </a:path>
            </a:pathLst>
          </a:custGeom>
          <a:solidFill>
            <a:srgbClr val="FF0000"/>
          </a:solidFill>
          <a:ln w="9525">
            <a:solidFill>
              <a:srgbClr val="00B050"/>
            </a:solidFill>
            <a:round/>
          </a:ln>
        </p:spPr>
        <p:txBody>
          <a:bodyPr/>
          <a:lstStyle/>
          <a:p>
            <a:endParaRPr lang="en-US"/>
          </a:p>
        </p:txBody>
      </p:sp>
      <p:sp>
        <p:nvSpPr>
          <p:cNvPr id="4" name="TextBox 3"/>
          <p:cNvSpPr txBox="1">
            <a:spLocks noChangeArrowheads="1"/>
          </p:cNvSpPr>
          <p:nvPr/>
        </p:nvSpPr>
        <p:spPr bwMode="auto">
          <a:xfrm>
            <a:off x="5464927" y="2248133"/>
            <a:ext cx="1143000"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b="1" dirty="0">
                <a:solidFill>
                  <a:srgbClr val="FF0000"/>
                </a:solidFill>
                <a:latin typeface="Times New Roman" panose="02020603050405020304" pitchFamily="18" charset="0"/>
                <a:cs typeface="Times New Roman" panose="02020603050405020304" pitchFamily="18" charset="0"/>
              </a:rPr>
              <a:t>7/1786</a:t>
            </a:r>
            <a:endParaRPr lang="en-US" altLang="en-US" sz="1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191500" y="202027"/>
            <a:ext cx="2286000" cy="128877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05990" y="1013747"/>
            <a:ext cx="425348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91361" y="2248133"/>
            <a:ext cx="4253483"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rối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1788,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Lê </a:t>
            </a:r>
            <a:r>
              <a:rPr lang="en-US" sz="2800" dirty="0" err="1">
                <a:latin typeface="Times New Roman" panose="02020603050405020304" pitchFamily="18" charset="0"/>
                <a:cs typeface="Times New Roman" panose="02020603050405020304" pitchFamily="18" charset="0"/>
              </a:rPr>
              <a:t>Chiêu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64864" y="4627543"/>
            <a:ext cx="425348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Lê – </a:t>
            </a:r>
            <a:r>
              <a:rPr lang="en-US" sz="2800" dirty="0" err="1">
                <a:latin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wipe(up)">
                                      <p:cBhvr>
                                        <p:cTn id="12" dur="500"/>
                                        <p:tgtEl>
                                          <p:spTgt spid="1127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Effect transition="in" filter="wipe(up)">
                                      <p:cBhvr>
                                        <p:cTn id="21" dur="500"/>
                                        <p:tgtEl>
                                          <p:spTgt spid="1126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270"/>
                                        </p:tgtEl>
                                        <p:attrNameLst>
                                          <p:attrName>style.visibility</p:attrName>
                                        </p:attrNameLst>
                                      </p:cBhvr>
                                      <p:to>
                                        <p:strVal val="visible"/>
                                      </p:to>
                                    </p:set>
                                    <p:animEffect transition="in" filter="wipe(up)">
                                      <p:cBhvr>
                                        <p:cTn id="30" dur="500"/>
                                        <p:tgtEl>
                                          <p:spTgt spid="1127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ox(in)">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6632"/>
                                        </p:tgtEl>
                                        <p:attrNameLst>
                                          <p:attrName>style.visibility</p:attrName>
                                        </p:attrNameLst>
                                      </p:cBhvr>
                                      <p:to>
                                        <p:strVal val="visible"/>
                                      </p:to>
                                    </p:set>
                                    <p:animEffect transition="in" filter="circle(in)">
                                      <p:cBhvr>
                                        <p:cTn id="59" dur="2000"/>
                                        <p:tgtEl>
                                          <p:spTgt spid="26632"/>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in)">
                                      <p:cBhvr>
                                        <p:cTn id="64" dur="2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circle(in)">
                                      <p:cBhvr>
                                        <p:cTn id="6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1" grpId="0"/>
      <p:bldP spid="26632" grpId="0" animBg="1"/>
      <p:bldP spid="35" grpId="0" animBg="1"/>
      <p:bldP spid="36" grpId="0" animBg="1"/>
      <p:bldP spid="37" grpId="0" animBg="1"/>
      <p:bldP spid="4"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7241" y="413664"/>
            <a:ext cx="9694302" cy="954107"/>
          </a:xfrm>
          <a:prstGeom prst="rect">
            <a:avLst/>
          </a:prstGeom>
          <a:noFill/>
          <a:ln>
            <a:solidFill>
              <a:srgbClr val="00B050"/>
            </a:solidFill>
          </a:ln>
        </p:spPr>
        <p:txBody>
          <a:bodyPr wrap="square">
            <a:spAutoFit/>
          </a:bodyPr>
          <a:lstStyle/>
          <a:p>
            <a:pPr algn="ctr"/>
            <a:r>
              <a:rPr lang="vi-VN" sz="2800" b="0" i="0" dirty="0">
                <a:solidFill>
                  <a:srgbClr val="0000FF"/>
                </a:solidFill>
                <a:effectLst/>
                <a:latin typeface="Times New Roman" panose="02020603050405020304" pitchFamily="18" charset="0"/>
                <a:cs typeface="Times New Roman" panose="02020603050405020304" pitchFamily="18" charset="0"/>
              </a:rPr>
              <a:t>Hãy cho biết các cuộc tiến quân của Nguyễn Huệ ra Bắc trong những năm 1786 - 1788 đạt được kết quả như thế nào?</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11968" y="1659285"/>
            <a:ext cx="10568064" cy="3539430"/>
          </a:xfrm>
          <a:prstGeom prst="rect">
            <a:avLst/>
          </a:prstGeom>
          <a:noFill/>
        </p:spPr>
        <p:txBody>
          <a:bodyPr wrap="square">
            <a:spAutoFit/>
          </a:bodyPr>
          <a:lstStyle/>
          <a:p>
            <a:pPr algn="just">
              <a:buFont typeface="Arial" panose="020B0604020202020204" pitchFamily="34" charset="0"/>
              <a:buChar char="•"/>
            </a:pP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Tháng 6-1786, quân Tây Sơn nhanh chóng tiêu diệt quân Trịnh ở thành Phú Xuân. Thừa thắng, Nguyễn Huệ đưa quân ra Nam sông Gianh, giải phóng toàn bộ đất Đàng Trong.</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Ngày 21-7-1786, Nguyễn Huệ đánh vào Thăng Long, chúa Trịnh bị dân bắt và nộp cho quân Tây Sơn. Chính quyền chúa Trịnh tồn tại hơn 200 đến đây sụp đổ.</a:t>
            </a:r>
            <a:endParaRPr lang="vi-VN" sz="2800" b="0" i="0" dirty="0">
              <a:solidFill>
                <a:srgbClr val="333333"/>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800" b="0" i="0" dirty="0">
                <a:solidFill>
                  <a:srgbClr val="333333"/>
                </a:solidFill>
                <a:effectLst/>
                <a:latin typeface="Times New Roman" panose="02020603050405020304" pitchFamily="18" charset="0"/>
                <a:cs typeface="Times New Roman" panose="02020603050405020304" pitchFamily="18" charset="0"/>
              </a:rPr>
              <a:t> </a:t>
            </a:r>
            <a:r>
              <a:rPr lang="vi-VN" sz="2800" b="0" i="0" dirty="0">
                <a:solidFill>
                  <a:srgbClr val="333333"/>
                </a:solidFill>
                <a:effectLst/>
                <a:latin typeface="Times New Roman" panose="02020603050405020304" pitchFamily="18" charset="0"/>
                <a:cs typeface="Times New Roman" panose="02020603050405020304" pitchFamily="18" charset="0"/>
              </a:rPr>
              <a:t>Giữa năm 1788 Nguyễn Huệ tiến quân ra Thăng Long và xây dựng chính quyền ở Bắc </a:t>
            </a:r>
            <a:r>
              <a:rPr lang="en-US" sz="2800" b="0" i="0" dirty="0" err="1">
                <a:solidFill>
                  <a:srgbClr val="333333"/>
                </a:solidFill>
                <a:effectLst/>
                <a:latin typeface="Times New Roman" panose="02020603050405020304" pitchFamily="18" charset="0"/>
                <a:cs typeface="Times New Roman" panose="02020603050405020304" pitchFamily="18" charset="0"/>
              </a:rPr>
              <a:t>hà</a:t>
            </a:r>
            <a:r>
              <a:rPr lang="en-US" sz="2800" b="0" i="0" dirty="0">
                <a:solidFill>
                  <a:srgbClr val="333333"/>
                </a:solidFill>
                <a:effectLst/>
                <a:latin typeface="Times New Roman" panose="02020603050405020304" pitchFamily="18" charset="0"/>
                <a:cs typeface="Times New Roman" panose="02020603050405020304" pitchFamily="18" charset="0"/>
              </a:rPr>
              <a:t>.</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5427" y="-1084"/>
            <a:ext cx="7195015" cy="646331"/>
          </a:xfrm>
          <a:prstGeom prst="rect">
            <a:avLst/>
          </a:prstGeom>
          <a:noFill/>
        </p:spPr>
        <p:txBody>
          <a:bodyPr wrap="square">
            <a:spAutoFit/>
          </a:bodyPr>
          <a:lstStyle/>
          <a:p>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5" name="TextBox 4"/>
          <p:cNvSpPr txBox="1"/>
          <p:nvPr/>
        </p:nvSpPr>
        <p:spPr>
          <a:xfrm>
            <a:off x="156911" y="614780"/>
            <a:ext cx="10610615"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a:solidFill>
                  <a:srgbClr val="FF0000"/>
                </a:solidFill>
                <a:latin typeface="Times New Roman" panose="02020603050405020304" pitchFamily="18" charset="0"/>
                <a:cs typeface="Times New Roman" panose="02020603050405020304" pitchFamily="18" charset="0"/>
              </a:rPr>
              <a:t>/ NHỮNG THẮNG LỢI TIÊU BIỂU CỦA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6911" y="962898"/>
            <a:ext cx="8262694" cy="830997"/>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a</a:t>
            </a:r>
            <a:r>
              <a:rPr lang="vi-VN" sz="2400" b="1" dirty="0">
                <a:solidFill>
                  <a:srgbClr val="0000FF"/>
                </a:solidFill>
                <a:latin typeface="Times New Roman" panose="02020603050405020304" pitchFamily="18" charset="0"/>
                <a:cs typeface="Times New Roman" panose="02020603050405020304" pitchFamily="18" charset="0"/>
              </a:rPr>
              <a:t>. Lật đổ </a:t>
            </a:r>
            <a:r>
              <a:rPr lang="en-US" sz="2400" b="1" dirty="0" err="1">
                <a:solidFill>
                  <a:srgbClr val="0000FF"/>
                </a:solidFill>
                <a:latin typeface="Times New Roman" panose="02020603050405020304" pitchFamily="18" charset="0"/>
                <a:cs typeface="Times New Roman" panose="02020603050405020304" pitchFamily="18" charset="0"/>
              </a:rPr>
              <a:t>chúa</a:t>
            </a:r>
            <a:r>
              <a:rPr lang="en-US" sz="2400" b="1" dirty="0">
                <a:solidFill>
                  <a:srgbClr val="0000FF"/>
                </a:solidFill>
                <a:latin typeface="Times New Roman" panose="02020603050405020304" pitchFamily="18" charset="0"/>
                <a:cs typeface="Times New Roman" panose="02020603050405020304" pitchFamily="18" charset="0"/>
              </a:rPr>
              <a:t> Nguyễn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chính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quyền</a:t>
            </a:r>
            <a:r>
              <a:rPr lang="en-US" sz="2400" b="1" dirty="0">
                <a:solidFill>
                  <a:srgbClr val="0000FF"/>
                </a:solidFill>
                <a:latin typeface="Times New Roman" panose="02020603050405020304" pitchFamily="18" charset="0"/>
                <a:cs typeface="Times New Roman" panose="02020603050405020304" pitchFamily="18" charset="0"/>
              </a:rPr>
              <a:t> Lê – </a:t>
            </a:r>
            <a:r>
              <a:rPr lang="en-US" sz="2400" b="1" dirty="0" err="1">
                <a:solidFill>
                  <a:srgbClr val="0000FF"/>
                </a:solidFill>
                <a:latin typeface="Times New Roman" panose="02020603050405020304" pitchFamily="18" charset="0"/>
                <a:cs typeface="Times New Roman" panose="02020603050405020304" pitchFamily="18" charset="0"/>
              </a:rPr>
              <a:t>Trịnh</a:t>
            </a:r>
            <a:endParaRPr lang="en-US" sz="2400" b="1" dirty="0">
              <a:solidFill>
                <a:srgbClr val="0000FF"/>
              </a:solidFill>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chúa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Google Shape;728;p70"/>
          <p:cNvSpPr txBox="1"/>
          <p:nvPr/>
        </p:nvSpPr>
        <p:spPr>
          <a:xfrm>
            <a:off x="405071" y="1692309"/>
            <a:ext cx="11630018" cy="461624"/>
          </a:xfrm>
          <a:prstGeom prst="rect">
            <a:avLst/>
          </a:prstGeom>
          <a:noFill/>
          <a:ln>
            <a:noFill/>
          </a:ln>
        </p:spPr>
        <p:txBody>
          <a:bodyPr spcFirstLastPara="1" wrap="square" lIns="91425" tIns="45700" rIns="91425" bIns="45700" anchor="t" anchorCtr="0">
            <a:spAutoFit/>
          </a:bodyPr>
          <a:lstStyle/>
          <a:p>
            <a:pPr lvl="0">
              <a:buClr>
                <a:schemeClr val="lt1"/>
              </a:buClr>
              <a:buSzPts val="2800"/>
            </a:pPr>
            <a:r>
              <a:rPr lang="en-US" sz="2400" dirty="0">
                <a:latin typeface="Times New Roman" panose="02020603050405020304"/>
                <a:ea typeface="Times New Roman" panose="02020603050405020304"/>
                <a:cs typeface="Times New Roman" panose="02020603050405020304"/>
                <a:sym typeface="Times New Roman" panose="02020603050405020304"/>
              </a:rPr>
              <a:t>   - </a:t>
            </a:r>
            <a:r>
              <a:rPr lang="en-US" sz="2400" dirty="0" err="1">
                <a:latin typeface="Times New Roman" panose="02020603050405020304"/>
                <a:ea typeface="Times New Roman" panose="02020603050405020304"/>
                <a:cs typeface="Times New Roman" panose="02020603050405020304"/>
                <a:sym typeface="Times New Roman" panose="02020603050405020304"/>
              </a:rPr>
              <a:t>Năm</a:t>
            </a:r>
            <a:r>
              <a:rPr lang="en-US" sz="2400" dirty="0">
                <a:latin typeface="Times New Roman" panose="02020603050405020304"/>
                <a:ea typeface="Times New Roman" panose="02020603050405020304"/>
                <a:cs typeface="Times New Roman" panose="02020603050405020304"/>
                <a:sym typeface="Times New Roman" panose="02020603050405020304"/>
              </a:rPr>
              <a:t> 1774, </a:t>
            </a:r>
            <a:r>
              <a:rPr lang="en-US" sz="2400" dirty="0" err="1">
                <a:latin typeface="Times New Roman" panose="02020603050405020304"/>
                <a:ea typeface="Times New Roman" panose="02020603050405020304"/>
                <a:cs typeface="Times New Roman" panose="02020603050405020304"/>
                <a:sym typeface="Times New Roman" panose="02020603050405020304"/>
              </a:rPr>
              <a:t>nghĩa</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quân</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kiểm</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soát</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từ</a:t>
            </a:r>
            <a:r>
              <a:rPr lang="en-US" sz="2400" dirty="0">
                <a:latin typeface="Times New Roman" panose="02020603050405020304"/>
                <a:ea typeface="Times New Roman" panose="02020603050405020304"/>
                <a:cs typeface="Times New Roman" panose="02020603050405020304"/>
                <a:sym typeface="Times New Roman" panose="02020603050405020304"/>
              </a:rPr>
              <a:t> </a:t>
            </a:r>
            <a:r>
              <a:rPr lang="en-US" sz="2400" dirty="0" err="1">
                <a:latin typeface="Times New Roman" panose="02020603050405020304"/>
                <a:ea typeface="Times New Roman" panose="02020603050405020304"/>
                <a:cs typeface="Times New Roman" panose="02020603050405020304"/>
                <a:sym typeface="Times New Roman" panose="02020603050405020304"/>
              </a:rPr>
              <a:t>Quảng</a:t>
            </a:r>
            <a:r>
              <a:rPr lang="en-US" sz="2400" dirty="0">
                <a:latin typeface="Times New Roman" panose="02020603050405020304"/>
                <a:ea typeface="Times New Roman" panose="02020603050405020304"/>
                <a:cs typeface="Times New Roman" panose="02020603050405020304"/>
                <a:sym typeface="Times New Roman" panose="02020603050405020304"/>
              </a:rPr>
              <a:t> Nam </a:t>
            </a:r>
            <a:r>
              <a:rPr lang="en-US" sz="2400" dirty="0" err="1">
                <a:latin typeface="Times New Roman" panose="02020603050405020304"/>
                <a:ea typeface="Times New Roman" panose="02020603050405020304"/>
                <a:cs typeface="Times New Roman" panose="02020603050405020304"/>
                <a:sym typeface="Times New Roman" panose="02020603050405020304"/>
              </a:rPr>
              <a:t>đến</a:t>
            </a:r>
            <a:r>
              <a:rPr lang="en-US" sz="2400" dirty="0">
                <a:latin typeface="Times New Roman" panose="02020603050405020304"/>
                <a:ea typeface="Times New Roman" panose="02020603050405020304"/>
                <a:cs typeface="Times New Roman" panose="02020603050405020304"/>
                <a:sym typeface="Times New Roman" panose="02020603050405020304"/>
              </a:rPr>
              <a:t> Bình </a:t>
            </a:r>
            <a:r>
              <a:rPr lang="en-US" sz="2400" dirty="0" err="1">
                <a:latin typeface="Times New Roman" panose="02020603050405020304"/>
                <a:ea typeface="Times New Roman" panose="02020603050405020304"/>
                <a:cs typeface="Times New Roman" panose="02020603050405020304"/>
                <a:sym typeface="Times New Roman" panose="02020603050405020304"/>
              </a:rPr>
              <a:t>Thuận</a:t>
            </a:r>
            <a:r>
              <a:rPr lang="en-US" sz="2400" dirty="0">
                <a:latin typeface="Times New Roman" panose="02020603050405020304"/>
                <a:ea typeface="Times New Roman" panose="02020603050405020304"/>
                <a:cs typeface="Times New Roman" panose="02020603050405020304"/>
                <a:sym typeface="Times New Roman" panose="02020603050405020304"/>
              </a:rPr>
              <a:t>.</a:t>
            </a:r>
            <a:endParaRPr lang="en-US" sz="2400" dirty="0"/>
          </a:p>
        </p:txBody>
      </p:sp>
      <p:sp>
        <p:nvSpPr>
          <p:cNvPr id="17" name="TextBox 16"/>
          <p:cNvSpPr txBox="1"/>
          <p:nvPr/>
        </p:nvSpPr>
        <p:spPr>
          <a:xfrm>
            <a:off x="405071" y="2111546"/>
            <a:ext cx="11510121" cy="461665"/>
          </a:xfrm>
          <a:prstGeom prst="rect">
            <a:avLst/>
          </a:prstGeom>
          <a:noFill/>
        </p:spPr>
        <p:txBody>
          <a:bodyPr wrap="square">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400" i="0" u="none" dirty="0">
                <a:latin typeface="Times New Roman" panose="02020603050405020304"/>
                <a:ea typeface="Times New Roman" panose="02020603050405020304"/>
                <a:cs typeface="Times New Roman" panose="02020603050405020304"/>
                <a:sym typeface="Times New Roman" panose="02020603050405020304"/>
              </a:rPr>
              <a:t>   - </a:t>
            </a:r>
            <a:r>
              <a:rPr lang="vi-VN" sz="2400" i="0" u="none" dirty="0">
                <a:latin typeface="Times New Roman" panose="02020603050405020304"/>
                <a:ea typeface="Times New Roman" panose="02020603050405020304"/>
                <a:cs typeface="Times New Roman" panose="02020603050405020304"/>
                <a:sym typeface="Times New Roman" panose="02020603050405020304"/>
              </a:rPr>
              <a:t>Từ 1776 – 1783, </a:t>
            </a:r>
            <a:r>
              <a:rPr lang="vi-VN" sz="2400" dirty="0">
                <a:latin typeface="Times New Roman" panose="02020603050405020304"/>
                <a:ea typeface="Times New Roman" panose="02020603050405020304"/>
                <a:cs typeface="Times New Roman" panose="02020603050405020304"/>
                <a:sym typeface="Times New Roman" panose="02020603050405020304"/>
              </a:rPr>
              <a:t>n</a:t>
            </a:r>
            <a:r>
              <a:rPr lang="vi-VN" sz="2400" i="0" u="none" dirty="0">
                <a:latin typeface="Times New Roman" panose="02020603050405020304"/>
                <a:ea typeface="Times New Roman" panose="02020603050405020304"/>
                <a:cs typeface="Times New Roman" panose="02020603050405020304"/>
                <a:sym typeface="Times New Roman" panose="02020603050405020304"/>
              </a:rPr>
              <a:t>ghĩa quân Tây Sơn bốn lần đánh vào Gia Định</a:t>
            </a:r>
            <a:r>
              <a:rPr lang="en-US" sz="2400" i="0" u="none" dirty="0">
                <a:latin typeface="Times New Roman" panose="02020603050405020304"/>
                <a:ea typeface="Times New Roman" panose="02020603050405020304"/>
                <a:cs typeface="Times New Roman" panose="02020603050405020304"/>
                <a:sym typeface="Times New Roman" panose="02020603050405020304"/>
              </a:rPr>
              <a:t>.</a:t>
            </a:r>
            <a:endParaRPr lang="vi-VN" sz="2400" dirty="0"/>
          </a:p>
        </p:txBody>
      </p:sp>
      <p:sp>
        <p:nvSpPr>
          <p:cNvPr id="19" name="TextBox 18"/>
          <p:cNvSpPr txBox="1"/>
          <p:nvPr/>
        </p:nvSpPr>
        <p:spPr>
          <a:xfrm>
            <a:off x="405071" y="2521530"/>
            <a:ext cx="6097554" cy="461665"/>
          </a:xfrm>
          <a:prstGeom prst="rect">
            <a:avLst/>
          </a:prstGeom>
          <a:noFill/>
        </p:spPr>
        <p:txBody>
          <a:bodyPr wrap="square">
            <a:spAutoFit/>
          </a:bodyPr>
          <a:lstStyle/>
          <a:p>
            <a:pPr marL="0" marR="0" lvl="0" indent="0" algn="l" rtl="0">
              <a:lnSpc>
                <a:spcPct val="100000"/>
              </a:lnSpc>
              <a:spcBef>
                <a:spcPts val="0"/>
              </a:spcBef>
              <a:spcAft>
                <a:spcPts val="0"/>
              </a:spcAft>
              <a:buClr>
                <a:schemeClr val="lt1"/>
              </a:buClr>
              <a:buSzPts val="2800"/>
              <a:buFont typeface="Times New Roman" panose="02020603050405020304"/>
              <a:buNone/>
            </a:pPr>
            <a:r>
              <a:rPr lang="en-US" sz="2400" i="0" u="none" dirty="0">
                <a:latin typeface="Times New Roman" panose="02020603050405020304"/>
                <a:ea typeface="Times New Roman" panose="02020603050405020304"/>
                <a:cs typeface="Times New Roman" panose="02020603050405020304"/>
                <a:sym typeface="Times New Roman" panose="02020603050405020304"/>
              </a:rPr>
              <a:t>   -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Năm</a:t>
            </a:r>
            <a:r>
              <a:rPr lang="en-US" sz="2400" i="0" u="none" dirty="0">
                <a:latin typeface="Times New Roman" panose="02020603050405020304"/>
                <a:ea typeface="Times New Roman" panose="02020603050405020304"/>
                <a:cs typeface="Times New Roman" panose="02020603050405020304"/>
                <a:sym typeface="Times New Roman" panose="02020603050405020304"/>
              </a:rPr>
              <a:t> 1777,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chính</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quyền</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họ</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Nguyễn</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bị</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lật</a:t>
            </a:r>
            <a:r>
              <a:rPr lang="en-US" sz="2400" i="0" u="none" dirty="0">
                <a:latin typeface="Times New Roman" panose="02020603050405020304"/>
                <a:ea typeface="Times New Roman" panose="02020603050405020304"/>
                <a:cs typeface="Times New Roman" panose="02020603050405020304"/>
                <a:sym typeface="Times New Roman" panose="02020603050405020304"/>
              </a:rPr>
              <a:t> </a:t>
            </a:r>
            <a:r>
              <a:rPr lang="en-US" sz="2400" i="0" u="none" dirty="0" err="1">
                <a:latin typeface="Times New Roman" panose="02020603050405020304"/>
                <a:ea typeface="Times New Roman" panose="02020603050405020304"/>
                <a:cs typeface="Times New Roman" panose="02020603050405020304"/>
                <a:sym typeface="Times New Roman" panose="02020603050405020304"/>
              </a:rPr>
              <a:t>đổ</a:t>
            </a:r>
            <a:r>
              <a:rPr lang="en-US" sz="2400" i="0" u="none" dirty="0">
                <a:latin typeface="Times New Roman" panose="02020603050405020304"/>
                <a:ea typeface="Times New Roman" panose="02020603050405020304"/>
                <a:cs typeface="Times New Roman" panose="02020603050405020304"/>
                <a:sym typeface="Times New Roman" panose="02020603050405020304"/>
              </a:rPr>
              <a:t>.</a:t>
            </a:r>
            <a:endParaRPr lang="en-US" sz="2400" dirty="0"/>
          </a:p>
        </p:txBody>
      </p:sp>
      <p:sp>
        <p:nvSpPr>
          <p:cNvPr id="21" name="TextBox 20"/>
          <p:cNvSpPr txBox="1"/>
          <p:nvPr/>
        </p:nvSpPr>
        <p:spPr>
          <a:xfrm>
            <a:off x="156911" y="2854642"/>
            <a:ext cx="6097554"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Lê – </a:t>
            </a:r>
            <a:r>
              <a:rPr lang="en-US" sz="2400" b="1" dirty="0" err="1">
                <a:latin typeface="Times New Roman" panose="02020603050405020304" pitchFamily="18" charset="0"/>
                <a:cs typeface="Times New Roman" panose="02020603050405020304" pitchFamily="18" charset="0"/>
              </a:rPr>
              <a:t>Trịnh</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1042" y="3298748"/>
            <a:ext cx="11878178" cy="461665"/>
          </a:xfrm>
          <a:prstGeom prst="rect">
            <a:avLst/>
          </a:prstGeom>
          <a:noFill/>
        </p:spPr>
        <p:txBody>
          <a:bodyPr wrap="square">
            <a:spAutoFit/>
          </a:bodyPr>
          <a:lstStyle/>
          <a:p>
            <a:pPr algn="just"/>
            <a:r>
              <a:rPr lang="en-US" sz="2400" b="1" dirty="0">
                <a:solidFill>
                  <a:srgbClr val="FF0000"/>
                </a:solidFill>
                <a:latin typeface="Times New Roman" panose="02020603050405020304"/>
                <a:ea typeface="Times New Roman" panose="02020603050405020304"/>
                <a:cs typeface="Times New Roman" panose="02020603050405020304"/>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 1786,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Xuân.</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64500" y="3709729"/>
            <a:ext cx="11406457"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7/ 1786,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lật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Lê.</a:t>
            </a:r>
            <a:endParaRPr lang="en-US" sz="2400" dirty="0"/>
          </a:p>
        </p:txBody>
      </p:sp>
      <p:sp>
        <p:nvSpPr>
          <p:cNvPr id="11" name="TextBox 10"/>
          <p:cNvSpPr txBox="1"/>
          <p:nvPr/>
        </p:nvSpPr>
        <p:spPr>
          <a:xfrm>
            <a:off x="564500" y="4482482"/>
            <a:ext cx="11350692"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1788,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Lê </a:t>
            </a:r>
            <a:r>
              <a:rPr lang="en-US" sz="2400" dirty="0" err="1">
                <a:latin typeface="Times New Roman" panose="02020603050405020304" pitchFamily="18" charset="0"/>
                <a:cs typeface="Times New Roman" panose="02020603050405020304" pitchFamily="18" charset="0"/>
              </a:rPr>
              <a:t>Chiêu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Lê –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422"/>
        <p:cNvGrpSpPr/>
        <p:nvPr/>
      </p:nvGrpSpPr>
      <p:grpSpPr>
        <a:xfrm>
          <a:off x="0" y="0"/>
          <a:ext cx="0" cy="0"/>
          <a:chOff x="0" y="0"/>
          <a:chExt cx="0" cy="0"/>
        </a:xfrm>
      </p:grpSpPr>
      <p:sp>
        <p:nvSpPr>
          <p:cNvPr id="3" name="TextBox 2"/>
          <p:cNvSpPr txBox="1"/>
          <p:nvPr/>
        </p:nvSpPr>
        <p:spPr>
          <a:xfrm>
            <a:off x="3936221" y="4031526"/>
            <a:ext cx="8193356" cy="136321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b="1" kern="1200" dirty="0">
                <a:solidFill>
                  <a:srgbClr val="FFFF00"/>
                </a:solidFill>
                <a:latin typeface="Times New Roman" panose="02020603050405020304" pitchFamily="18" charset="0"/>
                <a:ea typeface="+mj-ea"/>
                <a:cs typeface="Times New Roman" panose="02020603050405020304" pitchFamily="18" charset="0"/>
              </a:rPr>
              <a:t>HOẠT ĐỘNG LUYỆN TẬP</a:t>
            </a:r>
            <a:endParaRPr lang="en-US" sz="3200" b="1" kern="1200" dirty="0">
              <a:solidFill>
                <a:srgbClr val="FFFF00"/>
              </a:solidFill>
              <a:latin typeface="Times New Roman" panose="02020603050405020304" pitchFamily="18" charset="0"/>
              <a:ea typeface="+mj-ea"/>
              <a:cs typeface="Times New Roman" panose="02020603050405020304" pitchFamily="18" charset="0"/>
            </a:endParaRPr>
          </a:p>
        </p:txBody>
      </p:sp>
      <p:sp>
        <p:nvSpPr>
          <p:cNvPr id="442" name="Freeform: Shape 441"/>
          <p:cNvSpPr>
            <a:spLocks noGrp="1" noRot="1" noChangeAspect="1" noMove="1" noResize="1" noEditPoints="1" noAdjustHandles="1" noChangeArrowheads="1" noChangeShapeType="1" noTextEdit="1"/>
          </p:cNvSpPr>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Freeform: Shape 443"/>
          <p:cNvSpPr>
            <a:spLocks noGrp="1" noRot="1" noChangeAspect="1" noMove="1" noResize="1" noEditPoints="1" noAdjustHandles="1" noChangeArrowheads="1" noChangeShapeType="1" noTextEdit="1"/>
          </p:cNvSpPr>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7" name="Google Shape;427;p31"/>
          <p:cNvPicPr preferRelativeResize="0"/>
          <p:nvPr/>
        </p:nvPicPr>
        <p:blipFill rotWithShape="1">
          <a:blip r:embed="rId1"/>
          <a:srcRect t="2831" r="-1" b="2607"/>
          <a:stretch>
            <a:fillRect/>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428" name="Google Shape;428;p31"/>
          <p:cNvPicPr preferRelativeResize="0"/>
          <p:nvPr/>
        </p:nvPicPr>
        <p:blipFill rotWithShape="1">
          <a:blip r:embed="rId2"/>
          <a:srcRect l="29910" r="8660" b="1"/>
          <a:stretch>
            <a:fillRect/>
          </a:stretch>
        </p:blipFill>
        <p:spPr>
          <a:xfrm>
            <a:off x="-20762"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446" name="Oval 445"/>
          <p:cNvSpPr>
            <a:spLocks noGrp="1" noRot="1" noChangeAspect="1" noMove="1" noResize="1" noEditPoints="1" noAdjustHandles="1" noChangeArrowheads="1" noChangeShapeType="1" noTextEdit="1"/>
          </p:cNvSpPr>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l="10924" r="23328" b="3"/>
          <a:stretch>
            <a:fillRect/>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48" name="Freeform: Shape 447"/>
          <p:cNvSpPr>
            <a:spLocks noGrp="1" noRot="1" noChangeAspect="1" noMove="1" noResize="1" noEditPoints="1" noAdjustHandles="1" noChangeArrowheads="1" noChangeShapeType="1" noTextEdit="1"/>
          </p:cNvSpPr>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6" name="Google Shape;426;p31" descr="images"/>
          <p:cNvPicPr preferRelativeResize="0"/>
          <p:nvPr/>
        </p:nvPicPr>
        <p:blipFill rotWithShape="1">
          <a:blip r:embed="rId4"/>
          <a:srcRect l="3270" r="2" b="2"/>
          <a:stretch>
            <a:fillRect/>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sp>
        <p:nvSpPr>
          <p:cNvPr id="450" name="Freeform: Shape 449"/>
          <p:cNvSpPr>
            <a:spLocks noGrp="1" noRot="1" noChangeAspect="1" noMove="1" noResize="1" noEditPoints="1" noAdjustHandles="1" noChangeArrowheads="1" noChangeShapeType="1" noTextEdit="1"/>
          </p:cNvSpPr>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5" name="Google Shape;425;p31" descr="Z9"/>
          <p:cNvPicPr preferRelativeResize="0"/>
          <p:nvPr/>
        </p:nvPicPr>
        <p:blipFill rotWithShape="1">
          <a:blip r:embed="rId5"/>
          <a:srcRect l="20870" r="-1" b="-1"/>
          <a:stretch>
            <a:fillRect/>
          </a:stretch>
        </p:blipFill>
        <p:spPr>
          <a:xfrm>
            <a:off x="9404800"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8868"/>
          <p:cNvSpPr/>
          <p:nvPr/>
        </p:nvSpPr>
        <p:spPr>
          <a:xfrm rot="2700000">
            <a:off x="1021030" y="1939802"/>
            <a:ext cx="3176052" cy="317605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6" name="Oval 105"/>
          <p:cNvSpPr/>
          <p:nvPr/>
        </p:nvSpPr>
        <p:spPr>
          <a:xfrm>
            <a:off x="1489327" y="21463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7" name="Oval 106"/>
          <p:cNvSpPr/>
          <p:nvPr/>
        </p:nvSpPr>
        <p:spPr>
          <a:xfrm>
            <a:off x="1388808" y="44685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04" name="TextBox 103"/>
          <p:cNvSpPr txBox="1"/>
          <p:nvPr/>
        </p:nvSpPr>
        <p:spPr>
          <a:xfrm>
            <a:off x="1137016" y="2438992"/>
            <a:ext cx="2903533" cy="2554545"/>
          </a:xfrm>
          <a:prstGeom prst="rect">
            <a:avLst/>
          </a:prstGeom>
          <a:noFill/>
        </p:spPr>
        <p:txBody>
          <a:bodyPr wrap="square" rtlCol="0">
            <a:spAutoFit/>
          </a:bodyPr>
          <a:lstStyle/>
          <a:p>
            <a:pPr lvl="0" algn="ctr" defTabSz="914400">
              <a:defRPr/>
            </a:pPr>
            <a:r>
              <a:rPr lang="en-US" sz="3200" b="1" dirty="0" err="1">
                <a:solidFill>
                  <a:srgbClr val="0000FF"/>
                </a:solidFill>
                <a:latin typeface="Times New Roman" panose="02020603050405020304" pitchFamily="18" charset="0"/>
                <a:cs typeface="Times New Roman" panose="02020603050405020304" pitchFamily="18" charset="0"/>
              </a:rPr>
              <a:t>Tổ</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Nguyễn </a:t>
            </a:r>
            <a:r>
              <a:rPr lang="en-US" sz="3200" b="1" dirty="0" err="1">
                <a:solidFill>
                  <a:srgbClr val="0000FF"/>
                </a:solidFill>
                <a:latin typeface="Times New Roman" panose="02020603050405020304" pitchFamily="18" charset="0"/>
                <a:cs typeface="Times New Roman" panose="02020603050405020304" pitchFamily="18" charset="0"/>
              </a:rPr>
              <a:t>Nhạc</a:t>
            </a:r>
            <a:r>
              <a:rPr lang="en-US" sz="3200" b="1" dirty="0">
                <a:solidFill>
                  <a:srgbClr val="0000FF"/>
                </a:solidFill>
                <a:latin typeface="Times New Roman" panose="02020603050405020304" pitchFamily="18" charset="0"/>
                <a:cs typeface="Times New Roman" panose="02020603050405020304" pitchFamily="18" charset="0"/>
              </a:rPr>
              <a:t>, Nguyễn </a:t>
            </a:r>
            <a:r>
              <a:rPr lang="en-US" sz="3200" b="1" dirty="0" err="1">
                <a:solidFill>
                  <a:srgbClr val="0000FF"/>
                </a:solidFill>
                <a:latin typeface="Times New Roman" panose="02020603050405020304" pitchFamily="18" charset="0"/>
                <a:cs typeface="Times New Roman" panose="02020603050405020304" pitchFamily="18" charset="0"/>
              </a:rPr>
              <a:t>Huệ</a:t>
            </a:r>
            <a:r>
              <a:rPr lang="en-US" sz="3200" b="1" dirty="0">
                <a:solidFill>
                  <a:srgbClr val="0000FF"/>
                </a:solidFill>
                <a:latin typeface="Times New Roman" panose="02020603050405020304" pitchFamily="18" charset="0"/>
                <a:cs typeface="Times New Roman" panose="02020603050405020304" pitchFamily="18" charset="0"/>
              </a:rPr>
              <a:t>, Nguyễn </a:t>
            </a:r>
            <a:r>
              <a:rPr lang="en-US" sz="3200" b="1" dirty="0" err="1">
                <a:solidFill>
                  <a:srgbClr val="0000FF"/>
                </a:solidFill>
                <a:latin typeface="Times New Roman" panose="02020603050405020304" pitchFamily="18" charset="0"/>
                <a:cs typeface="Times New Roman" panose="02020603050405020304" pitchFamily="18" charset="0"/>
              </a:rPr>
              <a:t>Lữ</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đâu</a:t>
            </a:r>
            <a:r>
              <a:rPr lang="en-US" sz="3200" b="1" dirty="0">
                <a:solidFill>
                  <a:srgbClr val="0000FF"/>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08" name="Oval 107"/>
          <p:cNvSpPr/>
          <p:nvPr/>
        </p:nvSpPr>
        <p:spPr>
          <a:xfrm>
            <a:off x="3662231" y="4445926"/>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3" name="!!1"/>
          <p:cNvSpPr/>
          <p:nvPr/>
        </p:nvSpPr>
        <p:spPr>
          <a:xfrm rot="5400000">
            <a:off x="0" y="0"/>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srgbClr val="F85604"/>
              </a:solidFill>
              <a:effectLst/>
              <a:uLnTx/>
              <a:uFillTx/>
              <a:latin typeface="Arial" panose="020B0604020202020204" pitchFamily="34" charset="0"/>
              <a:ea typeface="+mn-ea"/>
              <a:cs typeface="+mn-cs"/>
            </a:endParaRPr>
          </a:p>
        </p:txBody>
      </p:sp>
      <p:sp>
        <p:nvSpPr>
          <p:cNvPr id="60" name="!!1">
            <a:hlinkClick r:id="rId1" action="ppaction://hlinksldjump"/>
          </p:cNvPr>
          <p:cNvSpPr/>
          <p:nvPr/>
        </p:nvSpPr>
        <p:spPr>
          <a:xfrm rot="16200000">
            <a:off x="10306812" y="4972812"/>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81" name="Rectangle: Rounded Corners 80"/>
          <p:cNvSpPr/>
          <p:nvPr/>
        </p:nvSpPr>
        <p:spPr>
          <a:xfrm>
            <a:off x="4945837" y="978304"/>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3" name="Rectangle: Rounded Corners 82"/>
          <p:cNvSpPr/>
          <p:nvPr/>
        </p:nvSpPr>
        <p:spPr>
          <a:xfrm>
            <a:off x="5245425" y="998610"/>
            <a:ext cx="5758807" cy="929147"/>
          </a:xfrm>
          <a:prstGeom prst="roundRect">
            <a:avLst>
              <a:gd name="adj" fmla="val 50000"/>
            </a:avLst>
          </a:prstGeom>
          <a:noFill/>
          <a:ln>
            <a:solidFill>
              <a:srgbClr val="F582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91" name="TextBox 90"/>
          <p:cNvSpPr txBox="1"/>
          <p:nvPr/>
        </p:nvSpPr>
        <p:spPr>
          <a:xfrm>
            <a:off x="5940017" y="1039086"/>
            <a:ext cx="47388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FF"/>
                </a:solidFill>
                <a:latin typeface="Times New Roman" panose="02020603050405020304" pitchFamily="18" charset="0"/>
                <a:ea typeface="Roboto" panose="02000000000000000000" pitchFamily="2" charset="0"/>
                <a:cs typeface="Times New Roman" panose="02020603050405020304" pitchFamily="18" charset="0"/>
              </a:rPr>
              <a:t>Thanh </a:t>
            </a:r>
            <a:r>
              <a:rPr lang="en-US" sz="3200" b="1" dirty="0" err="1">
                <a:solidFill>
                  <a:srgbClr val="0000FF"/>
                </a:solidFill>
                <a:latin typeface="Times New Roman" panose="02020603050405020304" pitchFamily="18" charset="0"/>
                <a:ea typeface="Roboto" panose="02000000000000000000" pitchFamily="2" charset="0"/>
                <a:cs typeface="Times New Roman" panose="02020603050405020304" pitchFamily="18" charset="0"/>
              </a:rPr>
              <a:t>Hóa</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 name="a"/>
          <p:cNvGrpSpPr/>
          <p:nvPr/>
        </p:nvGrpSpPr>
        <p:grpSpPr>
          <a:xfrm>
            <a:off x="4797421" y="897428"/>
            <a:ext cx="1092113" cy="1092113"/>
            <a:chOff x="4797421" y="897428"/>
            <a:chExt cx="1092113" cy="1092113"/>
          </a:xfrm>
        </p:grpSpPr>
        <p:sp>
          <p:nvSpPr>
            <p:cNvPr id="85" name="Oval 84"/>
            <p:cNvSpPr/>
            <p:nvPr/>
          </p:nvSpPr>
          <p:spPr>
            <a:xfrm>
              <a:off x="4797421" y="897428"/>
              <a:ext cx="1092113" cy="1092113"/>
            </a:xfrm>
            <a:prstGeom prst="ellipse">
              <a:avLst/>
            </a:prstGeom>
            <a:gradFill flip="none" rotWithShape="1">
              <a:gsLst>
                <a:gs pos="0">
                  <a:srgbClr val="FDC830"/>
                </a:gs>
                <a:gs pos="95000">
                  <a:srgbClr val="F37335"/>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86" name="Oval 85"/>
            <p:cNvSpPr/>
            <p:nvPr/>
          </p:nvSpPr>
          <p:spPr>
            <a:xfrm>
              <a:off x="4873081" y="973088"/>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11" name="TextBox 10"/>
            <p:cNvSpPr txBox="1"/>
            <p:nvPr/>
          </p:nvSpPr>
          <p:spPr>
            <a:xfrm>
              <a:off x="5095652" y="1089541"/>
              <a:ext cx="4956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37635"/>
                  </a:solidFill>
                  <a:effectLst/>
                  <a:uLnTx/>
                  <a:uFillTx/>
                  <a:latin typeface="A3.OpenSansBold-San"/>
                  <a:ea typeface="+mn-ea"/>
                  <a:cs typeface="+mn-cs"/>
                </a:rPr>
                <a:t>A</a:t>
              </a:r>
              <a:endParaRPr kumimoji="0" lang="vi-VN" sz="4000" b="1" i="0" u="none" strike="noStrike" kern="1200" cap="none" spc="0" normalizeH="0" baseline="0" noProof="0" dirty="0">
                <a:ln>
                  <a:noFill/>
                </a:ln>
                <a:solidFill>
                  <a:srgbClr val="F37635"/>
                </a:solidFill>
                <a:effectLst/>
                <a:uLnTx/>
                <a:uFillTx/>
                <a:latin typeface="A3.OpenSansBold-San"/>
                <a:ea typeface="+mn-ea"/>
                <a:cs typeface="+mn-cs"/>
              </a:endParaRPr>
            </a:p>
          </p:txBody>
        </p:sp>
      </p:grpSp>
      <p:sp>
        <p:nvSpPr>
          <p:cNvPr id="43" name="Rectangle: Rounded Corners 42"/>
          <p:cNvSpPr/>
          <p:nvPr/>
        </p:nvSpPr>
        <p:spPr>
          <a:xfrm>
            <a:off x="4945837" y="2327755"/>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4" name="Rectangle: Rounded Corners 43"/>
          <p:cNvSpPr/>
          <p:nvPr/>
        </p:nvSpPr>
        <p:spPr>
          <a:xfrm>
            <a:off x="5245425" y="2348061"/>
            <a:ext cx="5758807" cy="929147"/>
          </a:xfrm>
          <a:prstGeom prst="roundRect">
            <a:avLst>
              <a:gd name="adj" fmla="val 50000"/>
            </a:avLst>
          </a:prstGeom>
          <a:noFill/>
          <a:ln>
            <a:solidFill>
              <a:srgbClr val="EB4C5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4" name="TextBox 93"/>
          <p:cNvSpPr txBox="1"/>
          <p:nvPr/>
        </p:nvSpPr>
        <p:spPr>
          <a:xfrm>
            <a:off x="5940018" y="2371523"/>
            <a:ext cx="46118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FF"/>
                </a:solidFill>
                <a:latin typeface="Times New Roman" panose="02020603050405020304" pitchFamily="18" charset="0"/>
                <a:ea typeface="Roboto" panose="02000000000000000000" pitchFamily="2" charset="0"/>
                <a:cs typeface="Times New Roman" panose="02020603050405020304" pitchFamily="18" charset="0"/>
              </a:rPr>
              <a:t>Bình </a:t>
            </a:r>
            <a:r>
              <a:rPr lang="en-US" sz="3200" b="1" dirty="0" err="1">
                <a:solidFill>
                  <a:srgbClr val="0000FF"/>
                </a:solidFill>
                <a:latin typeface="Times New Roman" panose="02020603050405020304" pitchFamily="18" charset="0"/>
                <a:ea typeface="Roboto" panose="02000000000000000000" pitchFamily="2" charset="0"/>
                <a:cs typeface="Times New Roman" panose="02020603050405020304" pitchFamily="18" charset="0"/>
              </a:rPr>
              <a:t>Định</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3" name="b"/>
          <p:cNvGrpSpPr/>
          <p:nvPr/>
        </p:nvGrpSpPr>
        <p:grpSpPr>
          <a:xfrm>
            <a:off x="4797421" y="2246879"/>
            <a:ext cx="1092113" cy="1092113"/>
            <a:chOff x="4797421" y="2246879"/>
            <a:chExt cx="1092113" cy="1092113"/>
          </a:xfrm>
        </p:grpSpPr>
        <p:sp>
          <p:nvSpPr>
            <p:cNvPr id="48" name="Oval 47"/>
            <p:cNvSpPr/>
            <p:nvPr/>
          </p:nvSpPr>
          <p:spPr>
            <a:xfrm>
              <a:off x="4797421" y="2246879"/>
              <a:ext cx="1092113" cy="1092113"/>
            </a:xfrm>
            <a:prstGeom prst="ellipse">
              <a:avLst/>
            </a:prstGeom>
            <a:gradFill flip="none" rotWithShape="1">
              <a:gsLst>
                <a:gs pos="0">
                  <a:srgbClr val="E94357"/>
                </a:gs>
                <a:gs pos="95000">
                  <a:srgbClr val="FCB047"/>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9" name="Oval 48"/>
            <p:cNvSpPr/>
            <p:nvPr/>
          </p:nvSpPr>
          <p:spPr>
            <a:xfrm>
              <a:off x="4873081" y="2322539"/>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7" name="TextBox 96"/>
            <p:cNvSpPr txBox="1"/>
            <p:nvPr/>
          </p:nvSpPr>
          <p:spPr>
            <a:xfrm>
              <a:off x="5107675" y="2438992"/>
              <a:ext cx="47160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EA4457"/>
                  </a:solidFill>
                  <a:effectLst/>
                  <a:uLnTx/>
                  <a:uFillTx/>
                  <a:latin typeface="A3.OpenSansBold-San"/>
                  <a:ea typeface="+mn-ea"/>
                  <a:cs typeface="+mn-cs"/>
                </a:rPr>
                <a:t>B</a:t>
              </a:r>
              <a:endParaRPr kumimoji="0" lang="vi-VN" sz="4000" b="1" i="0" u="none" strike="noStrike" kern="1200" cap="none" spc="0" normalizeH="0" baseline="0" noProof="0" dirty="0">
                <a:ln>
                  <a:noFill/>
                </a:ln>
                <a:solidFill>
                  <a:srgbClr val="EA4457"/>
                </a:solidFill>
                <a:effectLst/>
                <a:uLnTx/>
                <a:uFillTx/>
                <a:latin typeface="A3.OpenSansBold-San"/>
                <a:ea typeface="+mn-ea"/>
                <a:cs typeface="+mn-cs"/>
              </a:endParaRPr>
            </a:p>
          </p:txBody>
        </p:sp>
      </p:grpSp>
      <p:sp>
        <p:nvSpPr>
          <p:cNvPr id="59" name="Rectangle: Rounded Corners 58"/>
          <p:cNvSpPr/>
          <p:nvPr/>
        </p:nvSpPr>
        <p:spPr>
          <a:xfrm>
            <a:off x="4945837" y="3677206"/>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69" name="Rectangle: Rounded Corners 68"/>
          <p:cNvSpPr/>
          <p:nvPr/>
        </p:nvSpPr>
        <p:spPr>
          <a:xfrm>
            <a:off x="5245425" y="3697512"/>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6" name="TextBox 95"/>
          <p:cNvSpPr txBox="1"/>
          <p:nvPr/>
        </p:nvSpPr>
        <p:spPr>
          <a:xfrm>
            <a:off x="5940017" y="3877087"/>
            <a:ext cx="4857129" cy="584775"/>
          </a:xfrm>
          <a:prstGeom prst="rect">
            <a:avLst/>
          </a:prstGeom>
          <a:noFill/>
        </p:spPr>
        <p:txBody>
          <a:bodyPr wrap="square" rtlCol="0">
            <a:spAutoFit/>
          </a:bodyPr>
          <a:lstStyle/>
          <a:p>
            <a:pPr lvl="0" algn="ctr" defTabSz="914400">
              <a:defRPr/>
            </a:pPr>
            <a:r>
              <a:rPr lang="en-US" sz="3200" b="1" dirty="0" err="1">
                <a:solidFill>
                  <a:srgbClr val="0000FF"/>
                </a:solidFill>
                <a:latin typeface="Times New Roman" panose="02020603050405020304" pitchFamily="18" charset="0"/>
                <a:cs typeface="Times New Roman" panose="02020603050405020304" pitchFamily="18" charset="0"/>
              </a:rPr>
              <a:t>Nghệ</a:t>
            </a:r>
            <a:r>
              <a:rPr lang="en-US" sz="3200" b="1" dirty="0">
                <a:solidFill>
                  <a:srgbClr val="0000FF"/>
                </a:solidFill>
                <a:latin typeface="Times New Roman" panose="02020603050405020304" pitchFamily="18" charset="0"/>
                <a:cs typeface="Times New Roman" panose="02020603050405020304" pitchFamily="18" charset="0"/>
              </a:rPr>
              <a:t> An</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 name="c"/>
          <p:cNvGrpSpPr/>
          <p:nvPr/>
        </p:nvGrpSpPr>
        <p:grpSpPr>
          <a:xfrm>
            <a:off x="4797421" y="3596330"/>
            <a:ext cx="1092113" cy="1092113"/>
            <a:chOff x="4797421" y="3596330"/>
            <a:chExt cx="1092113" cy="1092113"/>
          </a:xfrm>
        </p:grpSpPr>
        <p:sp>
          <p:nvSpPr>
            <p:cNvPr id="71" name="Oval 70"/>
            <p:cNvSpPr/>
            <p:nvPr/>
          </p:nvSpPr>
          <p:spPr>
            <a:xfrm>
              <a:off x="4797421" y="3596330"/>
              <a:ext cx="1092113" cy="1092113"/>
            </a:xfrm>
            <a:prstGeom prst="ellipse">
              <a:avLst/>
            </a:prstGeom>
            <a:gradFill flip="none" rotWithShape="1">
              <a:gsLst>
                <a:gs pos="0">
                  <a:srgbClr val="F6F905"/>
                </a:gs>
                <a:gs pos="95000">
                  <a:srgbClr val="DB36A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72" name="Oval 71"/>
            <p:cNvSpPr/>
            <p:nvPr/>
          </p:nvSpPr>
          <p:spPr>
            <a:xfrm>
              <a:off x="4873081" y="3671990"/>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9" name="TextBox 98"/>
            <p:cNvSpPr txBox="1"/>
            <p:nvPr/>
          </p:nvSpPr>
          <p:spPr>
            <a:xfrm>
              <a:off x="5115690" y="3788443"/>
              <a:ext cx="4555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DB36A4"/>
                  </a:solidFill>
                  <a:effectLst/>
                  <a:uLnTx/>
                  <a:uFillTx/>
                  <a:latin typeface="A3.OpenSansBold-San"/>
                  <a:ea typeface="+mn-ea"/>
                  <a:cs typeface="+mn-cs"/>
                </a:rPr>
                <a:t>C</a:t>
              </a:r>
              <a:endParaRPr kumimoji="0" lang="vi-VN" sz="4000" b="1" i="0" u="none" strike="noStrike" kern="1200" cap="none" spc="0" normalizeH="0" baseline="0" noProof="0" dirty="0">
                <a:ln>
                  <a:noFill/>
                </a:ln>
                <a:solidFill>
                  <a:srgbClr val="DB36A4"/>
                </a:solidFill>
                <a:effectLst/>
                <a:uLnTx/>
                <a:uFillTx/>
                <a:latin typeface="A3.OpenSansBold-San"/>
                <a:ea typeface="+mn-ea"/>
                <a:cs typeface="+mn-cs"/>
              </a:endParaRPr>
            </a:p>
          </p:txBody>
        </p:sp>
      </p:grpSp>
      <p:sp>
        <p:nvSpPr>
          <p:cNvPr id="35" name="Rectangle: Rounded Corners 34"/>
          <p:cNvSpPr/>
          <p:nvPr/>
        </p:nvSpPr>
        <p:spPr>
          <a:xfrm>
            <a:off x="4945837" y="5026657"/>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6" name="Rectangle: Rounded Corners 35"/>
          <p:cNvSpPr/>
          <p:nvPr/>
        </p:nvSpPr>
        <p:spPr>
          <a:xfrm>
            <a:off x="5245425" y="5046963"/>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0" name="TextBox 39"/>
          <p:cNvSpPr txBox="1"/>
          <p:nvPr/>
        </p:nvSpPr>
        <p:spPr>
          <a:xfrm>
            <a:off x="5940017" y="5082818"/>
            <a:ext cx="4857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0000FF"/>
                </a:solidFill>
                <a:latin typeface="Times New Roman" panose="02020603050405020304" pitchFamily="18" charset="0"/>
                <a:ea typeface="Roboto" panose="02000000000000000000" pitchFamily="2" charset="0"/>
                <a:cs typeface="Times New Roman" panose="02020603050405020304" pitchFamily="18" charset="0"/>
              </a:rPr>
              <a:t>Hà</a:t>
            </a:r>
            <a:r>
              <a:rPr lang="en-US" sz="3200" b="1" dirty="0">
                <a:solidFill>
                  <a:srgbClr val="0000FF"/>
                </a:solidFill>
                <a:latin typeface="Times New Roman" panose="02020603050405020304" pitchFamily="18" charset="0"/>
                <a:ea typeface="Roboto"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Roboto" panose="02000000000000000000" pitchFamily="2" charset="0"/>
                <a:cs typeface="Times New Roman" panose="02020603050405020304" pitchFamily="18" charset="0"/>
              </a:rPr>
              <a:t>Tĩnh</a:t>
            </a:r>
            <a:endPar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7" name="d"/>
          <p:cNvGrpSpPr/>
          <p:nvPr/>
        </p:nvGrpSpPr>
        <p:grpSpPr>
          <a:xfrm>
            <a:off x="4797421" y="4945781"/>
            <a:ext cx="1092113" cy="1092113"/>
            <a:chOff x="4797421" y="4945781"/>
            <a:chExt cx="1092113" cy="1092113"/>
          </a:xfrm>
        </p:grpSpPr>
        <p:sp>
          <p:nvSpPr>
            <p:cNvPr id="38" name="Oval 37"/>
            <p:cNvSpPr/>
            <p:nvPr/>
          </p:nvSpPr>
          <p:spPr>
            <a:xfrm>
              <a:off x="4797421" y="4945781"/>
              <a:ext cx="1092113" cy="1092113"/>
            </a:xfrm>
            <a:prstGeom prst="ellipse">
              <a:avLst/>
            </a:prstGeom>
            <a:gradFill flip="none" rotWithShape="1">
              <a:gsLst>
                <a:gs pos="0">
                  <a:srgbClr val="F6F905"/>
                </a:gs>
                <a:gs pos="95000">
                  <a:srgbClr val="B6208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39" name="Oval 38"/>
            <p:cNvSpPr/>
            <p:nvPr/>
          </p:nvSpPr>
          <p:spPr>
            <a:xfrm>
              <a:off x="4873081" y="5021441"/>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1" name="TextBox 40"/>
            <p:cNvSpPr txBox="1"/>
            <p:nvPr/>
          </p:nvSpPr>
          <p:spPr>
            <a:xfrm>
              <a:off x="5089240" y="5137894"/>
              <a:ext cx="50847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B62084"/>
                  </a:solidFill>
                  <a:effectLst/>
                  <a:uLnTx/>
                  <a:uFillTx/>
                  <a:latin typeface="A3.OpenSansBold-San"/>
                  <a:ea typeface="+mn-ea"/>
                  <a:cs typeface="+mn-cs"/>
                </a:rPr>
                <a:t>D</a:t>
              </a:r>
              <a:endParaRPr kumimoji="0" lang="vi-VN" sz="4000" b="1" i="0" u="none" strike="noStrike" kern="1200" cap="none" spc="0" normalizeH="0" baseline="0" noProof="0" dirty="0">
                <a:ln>
                  <a:noFill/>
                </a:ln>
                <a:solidFill>
                  <a:srgbClr val="B62084"/>
                </a:solidFill>
                <a:effectLst/>
                <a:uLnTx/>
                <a:uFillTx/>
                <a:latin typeface="A3.OpenSansBold-San"/>
                <a:ea typeface="+mn-ea"/>
                <a:cs typeface="+mn-cs"/>
              </a:endParaRPr>
            </a:p>
          </p:txBody>
        </p:sp>
      </p:grpSp>
      <p:sp>
        <p:nvSpPr>
          <p:cNvPr id="42" name="Oval 41"/>
          <p:cNvSpPr/>
          <p:nvPr/>
        </p:nvSpPr>
        <p:spPr>
          <a:xfrm>
            <a:off x="3549514" y="2073687"/>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5" name="Oval 44"/>
          <p:cNvSpPr/>
          <p:nvPr/>
        </p:nvSpPr>
        <p:spPr>
          <a:xfrm>
            <a:off x="2427341" y="5304968"/>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47" name="Oval 46"/>
          <p:cNvSpPr/>
          <p:nvPr/>
        </p:nvSpPr>
        <p:spPr>
          <a:xfrm>
            <a:off x="219106" y="3288310"/>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50" name="Oval 49"/>
          <p:cNvSpPr/>
          <p:nvPr/>
        </p:nvSpPr>
        <p:spPr>
          <a:xfrm>
            <a:off x="2376043" y="1032977"/>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1" name="Oval 50"/>
          <p:cNvSpPr/>
          <p:nvPr/>
        </p:nvSpPr>
        <p:spPr>
          <a:xfrm>
            <a:off x="4510637" y="3180342"/>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down)">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down)">
                                      <p:cBhvr>
                                        <p:cTn id="24" dur="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81"/>
                                        </p:tgtEl>
                                        <p:attrNameLst>
                                          <p:attrName>style.color</p:attrName>
                                        </p:attrNameLst>
                                      </p:cBhvr>
                                      <p:to>
                                        <a:srgbClr val="FFFF00"/>
                                      </p:to>
                                    </p:animClr>
                                    <p:animClr clrSpc="rgb" dir="cw">
                                      <p:cBhvr>
                                        <p:cTn id="35" dur="500" fill="hold"/>
                                        <p:tgtEl>
                                          <p:spTgt spid="81"/>
                                        </p:tgtEl>
                                        <p:attrNameLst>
                                          <p:attrName>fillcolor</p:attrName>
                                        </p:attrNameLst>
                                      </p:cBhvr>
                                      <p:to>
                                        <a:srgbClr val="FFFF00"/>
                                      </p:to>
                                    </p:animClr>
                                    <p:set>
                                      <p:cBhvr>
                                        <p:cTn id="36" dur="500" fill="hold"/>
                                        <p:tgtEl>
                                          <p:spTgt spid="81"/>
                                        </p:tgtEl>
                                        <p:attrNameLst>
                                          <p:attrName>fill.type</p:attrName>
                                        </p:attrNameLst>
                                      </p:cBhvr>
                                      <p:to>
                                        <p:strVal val="solid"/>
                                      </p:to>
                                    </p:set>
                                    <p:set>
                                      <p:cBhvr>
                                        <p:cTn id="37" dur="500" fill="hold"/>
                                        <p:tgtEl>
                                          <p:spTgt spid="8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44"/>
                                        </p:tgtEl>
                                        <p:attrNameLst>
                                          <p:attrName>style.color</p:attrName>
                                        </p:attrNameLst>
                                      </p:cBhvr>
                                      <p:to>
                                        <a:srgbClr val="FFFF00"/>
                                      </p:to>
                                    </p:animClr>
                                    <p:animClr clrSpc="rgb" dir="cw">
                                      <p:cBhvr>
                                        <p:cTn id="43" dur="500" fill="hold"/>
                                        <p:tgtEl>
                                          <p:spTgt spid="44"/>
                                        </p:tgtEl>
                                        <p:attrNameLst>
                                          <p:attrName>fillcolor</p:attrName>
                                        </p:attrNameLst>
                                      </p:cBhvr>
                                      <p:to>
                                        <a:srgbClr val="FFFF00"/>
                                      </p:to>
                                    </p:animClr>
                                    <p:set>
                                      <p:cBhvr>
                                        <p:cTn id="44" dur="500" fill="hold"/>
                                        <p:tgtEl>
                                          <p:spTgt spid="44"/>
                                        </p:tgtEl>
                                        <p:attrNameLst>
                                          <p:attrName>fill.type</p:attrName>
                                        </p:attrNameLst>
                                      </p:cBhvr>
                                      <p:to>
                                        <p:strVal val="solid"/>
                                      </p:to>
                                    </p:set>
                                    <p:set>
                                      <p:cBhvr>
                                        <p:cTn id="45" dur="500" fill="hold"/>
                                        <p:tgtEl>
                                          <p:spTgt spid="4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9" presetClass="emph" presetSubtype="0" fill="hold" grpId="0" nodeType="clickEffect">
                                  <p:stCondLst>
                                    <p:cond delay="0"/>
                                  </p:stCondLst>
                                  <p:childTnLst>
                                    <p:animClr clrSpc="rgb" dir="cw">
                                      <p:cBhvr override="childStyle">
                                        <p:cTn id="50" dur="500" fill="hold"/>
                                        <p:tgtEl>
                                          <p:spTgt spid="59"/>
                                        </p:tgtEl>
                                        <p:attrNameLst>
                                          <p:attrName>style.color</p:attrName>
                                        </p:attrNameLst>
                                      </p:cBhvr>
                                      <p:to>
                                        <a:srgbClr val="26F3F8"/>
                                      </p:to>
                                    </p:animClr>
                                    <p:animClr clrSpc="rgb" dir="cw">
                                      <p:cBhvr>
                                        <p:cTn id="51" dur="500" fill="hold"/>
                                        <p:tgtEl>
                                          <p:spTgt spid="59"/>
                                        </p:tgtEl>
                                        <p:attrNameLst>
                                          <p:attrName>fillcolor</p:attrName>
                                        </p:attrNameLst>
                                      </p:cBhvr>
                                      <p:to>
                                        <a:srgbClr val="26F3F8"/>
                                      </p:to>
                                    </p:animClr>
                                    <p:set>
                                      <p:cBhvr>
                                        <p:cTn id="52" dur="500" fill="hold"/>
                                        <p:tgtEl>
                                          <p:spTgt spid="59"/>
                                        </p:tgtEl>
                                        <p:attrNameLst>
                                          <p:attrName>fill.type</p:attrName>
                                        </p:attrNameLst>
                                      </p:cBhvr>
                                      <p:to>
                                        <p:strVal val="solid"/>
                                      </p:to>
                                    </p:set>
                                    <p:set>
                                      <p:cBhvr>
                                        <p:cTn id="53" dur="500" fill="hold"/>
                                        <p:tgtEl>
                                          <p:spTgt spid="5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9" presetClass="emph" presetSubtype="0" fill="hold" grpId="0" nodeType="clickEffect">
                                  <p:stCondLst>
                                    <p:cond delay="0"/>
                                  </p:stCondLst>
                                  <p:childTnLst>
                                    <p:animClr clrSpc="rgb" dir="cw">
                                      <p:cBhvr override="childStyle">
                                        <p:cTn id="58" dur="500" fill="hold"/>
                                        <p:tgtEl>
                                          <p:spTgt spid="36"/>
                                        </p:tgtEl>
                                        <p:attrNameLst>
                                          <p:attrName>style.color</p:attrName>
                                        </p:attrNameLst>
                                      </p:cBhvr>
                                      <p:to>
                                        <a:srgbClr val="FFFF00"/>
                                      </p:to>
                                    </p:animClr>
                                    <p:animClr clrSpc="rgb" dir="cw">
                                      <p:cBhvr>
                                        <p:cTn id="59" dur="500" fill="hold"/>
                                        <p:tgtEl>
                                          <p:spTgt spid="36"/>
                                        </p:tgtEl>
                                        <p:attrNameLst>
                                          <p:attrName>fillcolor</p:attrName>
                                        </p:attrNameLst>
                                      </p:cBhvr>
                                      <p:to>
                                        <a:srgbClr val="FFFF00"/>
                                      </p:to>
                                    </p:animClr>
                                    <p:set>
                                      <p:cBhvr>
                                        <p:cTn id="60" dur="500" fill="hold"/>
                                        <p:tgtEl>
                                          <p:spTgt spid="36"/>
                                        </p:tgtEl>
                                        <p:attrNameLst>
                                          <p:attrName>fill.type</p:attrName>
                                        </p:attrNameLst>
                                      </p:cBhvr>
                                      <p:to>
                                        <p:strVal val="solid"/>
                                      </p:to>
                                    </p:set>
                                    <p:set>
                                      <p:cBhvr>
                                        <p:cTn id="61" dur="500" fill="hold"/>
                                        <p:tgtEl>
                                          <p:spTgt spid="3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7"/>
                  </p:tgtEl>
                </p:cond>
              </p:nextCondLst>
            </p:seq>
          </p:childTnLst>
        </p:cTn>
      </p:par>
    </p:tnLst>
    <p:bldLst>
      <p:bldP spid="104" grpId="0"/>
      <p:bldP spid="81" grpId="0" animBg="1"/>
      <p:bldP spid="91" grpId="0"/>
      <p:bldP spid="44" grpId="0" animBg="1"/>
      <p:bldP spid="94" grpId="0"/>
      <p:bldP spid="59" grpId="0" animBg="1"/>
      <p:bldP spid="96" grpId="0"/>
      <p:bldP spid="36" grpId="0" animBg="1"/>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8868"/>
          <p:cNvSpPr/>
          <p:nvPr/>
        </p:nvSpPr>
        <p:spPr>
          <a:xfrm rot="18900000">
            <a:off x="1021030" y="1840974"/>
            <a:ext cx="3176052" cy="317605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A3.OpenSans-San"/>
                <a:ea typeface="+mn-ea"/>
                <a:cs typeface="+mn-cs"/>
              </a:rPr>
              <a:t>gf</a:t>
            </a:r>
            <a:endParaRPr kumimoji="0" lang="vi-VN" sz="1800" b="0" i="0" u="none" strike="noStrike" kern="1200" cap="none" spc="0" normalizeH="0" baseline="0" noProof="0" dirty="0">
              <a:ln>
                <a:noFill/>
              </a:ln>
              <a:solidFill>
                <a:prstClr val="white"/>
              </a:solidFill>
              <a:effectLst/>
              <a:uLnTx/>
              <a:uFillTx/>
              <a:latin typeface="A3.OpenSans-San"/>
              <a:ea typeface="+mn-ea"/>
              <a:cs typeface="+mn-cs"/>
            </a:endParaRPr>
          </a:p>
        </p:txBody>
      </p:sp>
      <p:sp>
        <p:nvSpPr>
          <p:cNvPr id="106" name="Oval 105"/>
          <p:cNvSpPr/>
          <p:nvPr/>
        </p:nvSpPr>
        <p:spPr>
          <a:xfrm>
            <a:off x="1489327" y="21463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7" name="Oval 106"/>
          <p:cNvSpPr/>
          <p:nvPr/>
        </p:nvSpPr>
        <p:spPr>
          <a:xfrm>
            <a:off x="1388808" y="44685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04" name="TextBox 103"/>
          <p:cNvSpPr txBox="1"/>
          <p:nvPr/>
        </p:nvSpPr>
        <p:spPr>
          <a:xfrm>
            <a:off x="1176756" y="2564021"/>
            <a:ext cx="2780860" cy="1815882"/>
          </a:xfrm>
          <a:prstGeom prst="rect">
            <a:avLst/>
          </a:prstGeom>
          <a:noFill/>
        </p:spPr>
        <p:txBody>
          <a:bodyPr wrap="square" rtlCol="0">
            <a:spAutoFit/>
          </a:bodyPr>
          <a:lstStyle/>
          <a:p>
            <a:pPr lvl="0" algn="ctr" defTabSz="914400">
              <a:defRPr/>
            </a:pPr>
            <a:r>
              <a:rPr lang="vi-VN" sz="2800" b="1" dirty="0">
                <a:latin typeface="Times New Roman" panose="02020603050405020304" pitchFamily="18" charset="0"/>
                <a:cs typeface="Times New Roman" panose="02020603050405020304" pitchFamily="18" charset="0"/>
              </a:rPr>
              <a:t>Đâu là căn cứ đầu tiên của cuộc khởi nghĩa Tây Sơn?</a:t>
            </a:r>
            <a:endParaRPr kumimoji="0" lang="vi-VN" sz="2800" b="1"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08" name="Oval 107"/>
          <p:cNvSpPr/>
          <p:nvPr/>
        </p:nvSpPr>
        <p:spPr>
          <a:xfrm>
            <a:off x="3662231" y="4445926"/>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3" name="!!1"/>
          <p:cNvSpPr/>
          <p:nvPr/>
        </p:nvSpPr>
        <p:spPr>
          <a:xfrm rot="5400000">
            <a:off x="0" y="0"/>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60" name="!!1">
            <a:hlinkClick r:id="rId1" action="ppaction://hlinksldjump"/>
          </p:cNvPr>
          <p:cNvSpPr/>
          <p:nvPr/>
        </p:nvSpPr>
        <p:spPr>
          <a:xfrm rot="16200000">
            <a:off x="10306812" y="4972812"/>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81" name="Rectangle: Rounded Corners 80"/>
          <p:cNvSpPr/>
          <p:nvPr/>
        </p:nvSpPr>
        <p:spPr>
          <a:xfrm>
            <a:off x="4945837" y="978304"/>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3" name="Rectangle: Rounded Corners 82"/>
          <p:cNvSpPr/>
          <p:nvPr/>
        </p:nvSpPr>
        <p:spPr>
          <a:xfrm>
            <a:off x="5245425" y="998610"/>
            <a:ext cx="5758807" cy="929147"/>
          </a:xfrm>
          <a:prstGeom prst="roundRect">
            <a:avLst>
              <a:gd name="adj" fmla="val 50000"/>
            </a:avLst>
          </a:prstGeom>
          <a:noFill/>
          <a:ln>
            <a:solidFill>
              <a:srgbClr val="F582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91" name="TextBox 90"/>
          <p:cNvSpPr txBox="1"/>
          <p:nvPr/>
        </p:nvSpPr>
        <p:spPr>
          <a:xfrm>
            <a:off x="6027101" y="1045415"/>
            <a:ext cx="4705703" cy="523220"/>
          </a:xfrm>
          <a:prstGeom prst="rect">
            <a:avLst/>
          </a:prstGeom>
          <a:noFill/>
        </p:spPr>
        <p:txBody>
          <a:bodyPr wrap="square" rtlCol="0">
            <a:spAutoFit/>
          </a:bodyPr>
          <a:lstStyle/>
          <a:p>
            <a:pPr lvl="0" defTabSz="914400">
              <a:defRPr/>
            </a:pPr>
            <a:r>
              <a:rPr lang="vi-VN" sz="2800" b="1" dirty="0">
                <a:latin typeface="Times New Roman" panose="02020603050405020304" pitchFamily="18" charset="0"/>
                <a:cs typeface="Times New Roman" panose="02020603050405020304" pitchFamily="18" charset="0"/>
              </a:rPr>
              <a:t>Tây Sơn thượng đạo</a:t>
            </a:r>
            <a:endParaRPr kumimoji="0" lang="vi-VN" sz="2800" b="1"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 name="a"/>
          <p:cNvGrpSpPr/>
          <p:nvPr/>
        </p:nvGrpSpPr>
        <p:grpSpPr>
          <a:xfrm>
            <a:off x="4797421" y="897428"/>
            <a:ext cx="1092113" cy="1092113"/>
            <a:chOff x="4797421" y="897428"/>
            <a:chExt cx="1092113" cy="1092113"/>
          </a:xfrm>
        </p:grpSpPr>
        <p:sp>
          <p:nvSpPr>
            <p:cNvPr id="85" name="Oval 84"/>
            <p:cNvSpPr/>
            <p:nvPr/>
          </p:nvSpPr>
          <p:spPr>
            <a:xfrm>
              <a:off x="4797421" y="897428"/>
              <a:ext cx="1092113" cy="1092113"/>
            </a:xfrm>
            <a:prstGeom prst="ellipse">
              <a:avLst/>
            </a:prstGeom>
            <a:gradFill flip="none" rotWithShape="1">
              <a:gsLst>
                <a:gs pos="0">
                  <a:srgbClr val="FDC830"/>
                </a:gs>
                <a:gs pos="95000">
                  <a:srgbClr val="F37335"/>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86" name="Oval 85"/>
            <p:cNvSpPr/>
            <p:nvPr/>
          </p:nvSpPr>
          <p:spPr>
            <a:xfrm>
              <a:off x="4873081" y="973088"/>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11" name="TextBox 10"/>
            <p:cNvSpPr txBox="1"/>
            <p:nvPr/>
          </p:nvSpPr>
          <p:spPr>
            <a:xfrm>
              <a:off x="5095652" y="1089541"/>
              <a:ext cx="4956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37635"/>
                  </a:solidFill>
                  <a:effectLst/>
                  <a:uLnTx/>
                  <a:uFillTx/>
                  <a:latin typeface="A3.OpenSansBold-San"/>
                  <a:ea typeface="+mn-ea"/>
                  <a:cs typeface="+mn-cs"/>
                </a:rPr>
                <a:t>A</a:t>
              </a:r>
              <a:endParaRPr kumimoji="0" lang="vi-VN" sz="4000" b="1" i="0" u="none" strike="noStrike" kern="1200" cap="none" spc="0" normalizeH="0" baseline="0" noProof="0" dirty="0">
                <a:ln>
                  <a:noFill/>
                </a:ln>
                <a:solidFill>
                  <a:srgbClr val="F37635"/>
                </a:solidFill>
                <a:effectLst/>
                <a:uLnTx/>
                <a:uFillTx/>
                <a:latin typeface="A3.OpenSansBold-San"/>
                <a:ea typeface="+mn-ea"/>
                <a:cs typeface="+mn-cs"/>
              </a:endParaRPr>
            </a:p>
          </p:txBody>
        </p:sp>
      </p:grpSp>
      <p:sp>
        <p:nvSpPr>
          <p:cNvPr id="43" name="Rectangle: Rounded Corners 42"/>
          <p:cNvSpPr/>
          <p:nvPr/>
        </p:nvSpPr>
        <p:spPr>
          <a:xfrm>
            <a:off x="4945837" y="2327755"/>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4" name="Rectangle: Rounded Corners 43"/>
          <p:cNvSpPr/>
          <p:nvPr/>
        </p:nvSpPr>
        <p:spPr>
          <a:xfrm>
            <a:off x="5245425" y="2348061"/>
            <a:ext cx="5758807" cy="929147"/>
          </a:xfrm>
          <a:prstGeom prst="roundRect">
            <a:avLst>
              <a:gd name="adj" fmla="val 50000"/>
            </a:avLst>
          </a:prstGeom>
          <a:noFill/>
          <a:ln>
            <a:solidFill>
              <a:srgbClr val="EB4C5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4" name="TextBox 93"/>
          <p:cNvSpPr txBox="1"/>
          <p:nvPr/>
        </p:nvSpPr>
        <p:spPr>
          <a:xfrm>
            <a:off x="6027101" y="2535806"/>
            <a:ext cx="4863173" cy="523220"/>
          </a:xfrm>
          <a:prstGeom prst="rect">
            <a:avLst/>
          </a:prstGeom>
          <a:noFill/>
        </p:spPr>
        <p:txBody>
          <a:bodyPr wrap="square" rtlCol="0">
            <a:spAutoFit/>
          </a:bodyPr>
          <a:lstStyle/>
          <a:p>
            <a:pPr lvl="0" defTabSz="914400">
              <a:defRPr/>
            </a:pPr>
            <a:r>
              <a:rPr lang="vi-VN" sz="2800" b="1" dirty="0">
                <a:latin typeface="Times New Roman" panose="02020603050405020304" pitchFamily="18" charset="0"/>
                <a:cs typeface="Times New Roman" panose="02020603050405020304" pitchFamily="18" charset="0"/>
              </a:rPr>
              <a:t>Tây Sơn hạ đạo</a:t>
            </a:r>
            <a:endParaRPr kumimoji="0" lang="vi-VN" sz="2800" b="1"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3" name="b"/>
          <p:cNvGrpSpPr/>
          <p:nvPr/>
        </p:nvGrpSpPr>
        <p:grpSpPr>
          <a:xfrm>
            <a:off x="4797421" y="2246879"/>
            <a:ext cx="1092113" cy="1092113"/>
            <a:chOff x="4797421" y="2246879"/>
            <a:chExt cx="1092113" cy="1092113"/>
          </a:xfrm>
        </p:grpSpPr>
        <p:sp>
          <p:nvSpPr>
            <p:cNvPr id="48" name="Oval 47"/>
            <p:cNvSpPr/>
            <p:nvPr/>
          </p:nvSpPr>
          <p:spPr>
            <a:xfrm>
              <a:off x="4797421" y="2246879"/>
              <a:ext cx="1092113" cy="1092113"/>
            </a:xfrm>
            <a:prstGeom prst="ellipse">
              <a:avLst/>
            </a:prstGeom>
            <a:gradFill flip="none" rotWithShape="1">
              <a:gsLst>
                <a:gs pos="0">
                  <a:srgbClr val="E94357"/>
                </a:gs>
                <a:gs pos="95000">
                  <a:srgbClr val="FCB047"/>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9" name="Oval 48"/>
            <p:cNvSpPr/>
            <p:nvPr/>
          </p:nvSpPr>
          <p:spPr>
            <a:xfrm>
              <a:off x="4873081" y="2322539"/>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7" name="TextBox 96"/>
            <p:cNvSpPr txBox="1"/>
            <p:nvPr/>
          </p:nvSpPr>
          <p:spPr>
            <a:xfrm>
              <a:off x="5107675" y="2438992"/>
              <a:ext cx="47160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EA4457"/>
                  </a:solidFill>
                  <a:effectLst/>
                  <a:uLnTx/>
                  <a:uFillTx/>
                  <a:latin typeface="A3.OpenSansBold-San"/>
                  <a:ea typeface="+mn-ea"/>
                  <a:cs typeface="+mn-cs"/>
                </a:rPr>
                <a:t>B</a:t>
              </a:r>
              <a:endParaRPr kumimoji="0" lang="vi-VN" sz="4000" b="1" i="0" u="none" strike="noStrike" kern="1200" cap="none" spc="0" normalizeH="0" baseline="0" noProof="0" dirty="0">
                <a:ln>
                  <a:noFill/>
                </a:ln>
                <a:solidFill>
                  <a:srgbClr val="EA4457"/>
                </a:solidFill>
                <a:effectLst/>
                <a:uLnTx/>
                <a:uFillTx/>
                <a:latin typeface="A3.OpenSansBold-San"/>
                <a:ea typeface="+mn-ea"/>
                <a:cs typeface="+mn-cs"/>
              </a:endParaRPr>
            </a:p>
          </p:txBody>
        </p:sp>
      </p:grpSp>
      <p:sp>
        <p:nvSpPr>
          <p:cNvPr id="59" name="Rectangle: Rounded Corners 58"/>
          <p:cNvSpPr/>
          <p:nvPr/>
        </p:nvSpPr>
        <p:spPr>
          <a:xfrm>
            <a:off x="4945837" y="3677206"/>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69" name="Rectangle: Rounded Corners 68"/>
          <p:cNvSpPr/>
          <p:nvPr/>
        </p:nvSpPr>
        <p:spPr>
          <a:xfrm>
            <a:off x="5245425" y="3697512"/>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6" name="TextBox 95"/>
          <p:cNvSpPr txBox="1"/>
          <p:nvPr/>
        </p:nvSpPr>
        <p:spPr>
          <a:xfrm>
            <a:off x="6027101" y="3861206"/>
            <a:ext cx="4905907" cy="523220"/>
          </a:xfrm>
          <a:prstGeom prst="rect">
            <a:avLst/>
          </a:prstGeom>
          <a:noFill/>
        </p:spPr>
        <p:txBody>
          <a:bodyPr wrap="square" rtlCol="0">
            <a:spAutoFit/>
          </a:bodyPr>
          <a:lstStyle/>
          <a:p>
            <a:pPr lvl="0" defTabSz="914400">
              <a:defRPr/>
            </a:pPr>
            <a:r>
              <a:rPr lang="en-US" sz="2800" b="1" dirty="0" err="1">
                <a:latin typeface="Times New Roman" panose="02020603050405020304" pitchFamily="18" charset="0"/>
                <a:cs typeface="Times New Roman" panose="02020603050405020304" pitchFamily="18" charset="0"/>
              </a:rPr>
              <a:t>Truông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Mây</a:t>
            </a:r>
            <a:endParaRPr kumimoji="0" lang="vi-VN" sz="2800" b="1"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 name="c"/>
          <p:cNvGrpSpPr/>
          <p:nvPr/>
        </p:nvGrpSpPr>
        <p:grpSpPr>
          <a:xfrm>
            <a:off x="4797421" y="3596330"/>
            <a:ext cx="1092113" cy="1092113"/>
            <a:chOff x="4797421" y="3596330"/>
            <a:chExt cx="1092113" cy="1092113"/>
          </a:xfrm>
        </p:grpSpPr>
        <p:sp>
          <p:nvSpPr>
            <p:cNvPr id="71" name="Oval 70"/>
            <p:cNvSpPr/>
            <p:nvPr/>
          </p:nvSpPr>
          <p:spPr>
            <a:xfrm>
              <a:off x="4797421" y="3596330"/>
              <a:ext cx="1092113" cy="1092113"/>
            </a:xfrm>
            <a:prstGeom prst="ellipse">
              <a:avLst/>
            </a:prstGeom>
            <a:gradFill flip="none" rotWithShape="1">
              <a:gsLst>
                <a:gs pos="0">
                  <a:srgbClr val="F6F905"/>
                </a:gs>
                <a:gs pos="95000">
                  <a:srgbClr val="DB36A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72" name="Oval 71"/>
            <p:cNvSpPr/>
            <p:nvPr/>
          </p:nvSpPr>
          <p:spPr>
            <a:xfrm>
              <a:off x="4873081" y="3671990"/>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9" name="TextBox 98"/>
            <p:cNvSpPr txBox="1"/>
            <p:nvPr/>
          </p:nvSpPr>
          <p:spPr>
            <a:xfrm>
              <a:off x="5115690" y="3788443"/>
              <a:ext cx="4555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DB36A4"/>
                  </a:solidFill>
                  <a:effectLst/>
                  <a:uLnTx/>
                  <a:uFillTx/>
                  <a:latin typeface="A3.OpenSansBold-San"/>
                  <a:ea typeface="+mn-ea"/>
                  <a:cs typeface="+mn-cs"/>
                </a:rPr>
                <a:t>C</a:t>
              </a:r>
              <a:endParaRPr kumimoji="0" lang="vi-VN" sz="4000" b="1" i="0" u="none" strike="noStrike" kern="1200" cap="none" spc="0" normalizeH="0" baseline="0" noProof="0" dirty="0">
                <a:ln>
                  <a:noFill/>
                </a:ln>
                <a:solidFill>
                  <a:srgbClr val="DB36A4"/>
                </a:solidFill>
                <a:effectLst/>
                <a:uLnTx/>
                <a:uFillTx/>
                <a:latin typeface="A3.OpenSansBold-San"/>
                <a:ea typeface="+mn-ea"/>
                <a:cs typeface="+mn-cs"/>
              </a:endParaRPr>
            </a:p>
          </p:txBody>
        </p:sp>
      </p:grpSp>
      <p:sp>
        <p:nvSpPr>
          <p:cNvPr id="35" name="Rectangle: Rounded Corners 34"/>
          <p:cNvSpPr/>
          <p:nvPr/>
        </p:nvSpPr>
        <p:spPr>
          <a:xfrm>
            <a:off x="4945837" y="5026657"/>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6" name="Rectangle: Rounded Corners 35"/>
          <p:cNvSpPr/>
          <p:nvPr/>
        </p:nvSpPr>
        <p:spPr>
          <a:xfrm>
            <a:off x="5245425" y="5046963"/>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0" name="TextBox 39"/>
          <p:cNvSpPr txBox="1"/>
          <p:nvPr/>
        </p:nvSpPr>
        <p:spPr>
          <a:xfrm>
            <a:off x="6027101" y="5229634"/>
            <a:ext cx="4548589" cy="523220"/>
          </a:xfrm>
          <a:prstGeom prst="rect">
            <a:avLst/>
          </a:prstGeom>
          <a:noFill/>
        </p:spPr>
        <p:txBody>
          <a:bodyPr wrap="square" rtlCol="0">
            <a:spAutoFit/>
          </a:bodyPr>
          <a:lstStyle/>
          <a:p>
            <a:pPr lvl="0" defTabSz="914400">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kumimoji="0" lang="vi-VN" sz="2800" b="1"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7" name="d"/>
          <p:cNvGrpSpPr/>
          <p:nvPr/>
        </p:nvGrpSpPr>
        <p:grpSpPr>
          <a:xfrm>
            <a:off x="4797421" y="4945781"/>
            <a:ext cx="1092113" cy="1092113"/>
            <a:chOff x="4797421" y="4945781"/>
            <a:chExt cx="1092113" cy="1092113"/>
          </a:xfrm>
        </p:grpSpPr>
        <p:sp>
          <p:nvSpPr>
            <p:cNvPr id="38" name="Oval 37"/>
            <p:cNvSpPr/>
            <p:nvPr/>
          </p:nvSpPr>
          <p:spPr>
            <a:xfrm>
              <a:off x="4797421" y="4945781"/>
              <a:ext cx="1092113" cy="1092113"/>
            </a:xfrm>
            <a:prstGeom prst="ellipse">
              <a:avLst/>
            </a:prstGeom>
            <a:gradFill flip="none" rotWithShape="1">
              <a:gsLst>
                <a:gs pos="0">
                  <a:srgbClr val="F6F905"/>
                </a:gs>
                <a:gs pos="95000">
                  <a:srgbClr val="B6208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39" name="Oval 38"/>
            <p:cNvSpPr/>
            <p:nvPr/>
          </p:nvSpPr>
          <p:spPr>
            <a:xfrm>
              <a:off x="4873081" y="5021441"/>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1" name="TextBox 40"/>
            <p:cNvSpPr txBox="1"/>
            <p:nvPr/>
          </p:nvSpPr>
          <p:spPr>
            <a:xfrm>
              <a:off x="5089240" y="5137894"/>
              <a:ext cx="50847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B62084"/>
                  </a:solidFill>
                  <a:effectLst/>
                  <a:uLnTx/>
                  <a:uFillTx/>
                  <a:latin typeface="A3.OpenSansBold-San"/>
                  <a:ea typeface="+mn-ea"/>
                  <a:cs typeface="+mn-cs"/>
                </a:rPr>
                <a:t>D</a:t>
              </a:r>
              <a:endParaRPr kumimoji="0" lang="vi-VN" sz="4000" b="1" i="0" u="none" strike="noStrike" kern="1200" cap="none" spc="0" normalizeH="0" baseline="0" noProof="0" dirty="0">
                <a:ln>
                  <a:noFill/>
                </a:ln>
                <a:solidFill>
                  <a:srgbClr val="B62084"/>
                </a:solidFill>
                <a:effectLst/>
                <a:uLnTx/>
                <a:uFillTx/>
                <a:latin typeface="A3.OpenSansBold-San"/>
                <a:ea typeface="+mn-ea"/>
                <a:cs typeface="+mn-cs"/>
              </a:endParaRPr>
            </a:p>
          </p:txBody>
        </p:sp>
      </p:grpSp>
      <p:sp>
        <p:nvSpPr>
          <p:cNvPr id="42" name="Oval 41"/>
          <p:cNvSpPr/>
          <p:nvPr/>
        </p:nvSpPr>
        <p:spPr>
          <a:xfrm>
            <a:off x="3549514" y="2073687"/>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5" name="Oval 44"/>
          <p:cNvSpPr/>
          <p:nvPr/>
        </p:nvSpPr>
        <p:spPr>
          <a:xfrm>
            <a:off x="2427341" y="5304968"/>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47" name="Oval 46"/>
          <p:cNvSpPr/>
          <p:nvPr/>
        </p:nvSpPr>
        <p:spPr>
          <a:xfrm>
            <a:off x="219106" y="3288310"/>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50" name="Oval 49"/>
          <p:cNvSpPr/>
          <p:nvPr/>
        </p:nvSpPr>
        <p:spPr>
          <a:xfrm>
            <a:off x="2376043" y="1032977"/>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1" name="Oval 50"/>
          <p:cNvSpPr/>
          <p:nvPr/>
        </p:nvSpPr>
        <p:spPr>
          <a:xfrm>
            <a:off x="4510637" y="3180342"/>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down)">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down)">
                                      <p:cBhvr>
                                        <p:cTn id="24" dur="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81"/>
                                        </p:tgtEl>
                                        <p:attrNameLst>
                                          <p:attrName>style.color</p:attrName>
                                        </p:attrNameLst>
                                      </p:cBhvr>
                                      <p:to>
                                        <a:srgbClr val="26F3F8"/>
                                      </p:to>
                                    </p:animClr>
                                    <p:animClr clrSpc="rgb" dir="cw">
                                      <p:cBhvr>
                                        <p:cTn id="35" dur="500" fill="hold"/>
                                        <p:tgtEl>
                                          <p:spTgt spid="81"/>
                                        </p:tgtEl>
                                        <p:attrNameLst>
                                          <p:attrName>fillcolor</p:attrName>
                                        </p:attrNameLst>
                                      </p:cBhvr>
                                      <p:to>
                                        <a:srgbClr val="26F3F8"/>
                                      </p:to>
                                    </p:animClr>
                                    <p:set>
                                      <p:cBhvr>
                                        <p:cTn id="36" dur="500" fill="hold"/>
                                        <p:tgtEl>
                                          <p:spTgt spid="81"/>
                                        </p:tgtEl>
                                        <p:attrNameLst>
                                          <p:attrName>fill.type</p:attrName>
                                        </p:attrNameLst>
                                      </p:cBhvr>
                                      <p:to>
                                        <p:strVal val="solid"/>
                                      </p:to>
                                    </p:set>
                                    <p:set>
                                      <p:cBhvr>
                                        <p:cTn id="37" dur="500" fill="hold"/>
                                        <p:tgtEl>
                                          <p:spTgt spid="8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44"/>
                                        </p:tgtEl>
                                        <p:attrNameLst>
                                          <p:attrName>style.color</p:attrName>
                                        </p:attrNameLst>
                                      </p:cBhvr>
                                      <p:to>
                                        <a:srgbClr val="FFFF00"/>
                                      </p:to>
                                    </p:animClr>
                                    <p:animClr clrSpc="rgb" dir="cw">
                                      <p:cBhvr>
                                        <p:cTn id="43" dur="500" fill="hold"/>
                                        <p:tgtEl>
                                          <p:spTgt spid="44"/>
                                        </p:tgtEl>
                                        <p:attrNameLst>
                                          <p:attrName>fillcolor</p:attrName>
                                        </p:attrNameLst>
                                      </p:cBhvr>
                                      <p:to>
                                        <a:srgbClr val="FFFF00"/>
                                      </p:to>
                                    </p:animClr>
                                    <p:set>
                                      <p:cBhvr>
                                        <p:cTn id="44" dur="500" fill="hold"/>
                                        <p:tgtEl>
                                          <p:spTgt spid="44"/>
                                        </p:tgtEl>
                                        <p:attrNameLst>
                                          <p:attrName>fill.type</p:attrName>
                                        </p:attrNameLst>
                                      </p:cBhvr>
                                      <p:to>
                                        <p:strVal val="solid"/>
                                      </p:to>
                                    </p:set>
                                    <p:set>
                                      <p:cBhvr>
                                        <p:cTn id="45" dur="500" fill="hold"/>
                                        <p:tgtEl>
                                          <p:spTgt spid="4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9" presetClass="emph" presetSubtype="0" fill="hold" grpId="0" nodeType="clickEffect">
                                  <p:stCondLst>
                                    <p:cond delay="0"/>
                                  </p:stCondLst>
                                  <p:childTnLst>
                                    <p:animClr clrSpc="rgb" dir="cw">
                                      <p:cBhvr override="childStyle">
                                        <p:cTn id="50" dur="500" fill="hold"/>
                                        <p:tgtEl>
                                          <p:spTgt spid="59"/>
                                        </p:tgtEl>
                                        <p:attrNameLst>
                                          <p:attrName>style.color</p:attrName>
                                        </p:attrNameLst>
                                      </p:cBhvr>
                                      <p:to>
                                        <a:srgbClr val="FFFF00"/>
                                      </p:to>
                                    </p:animClr>
                                    <p:animClr clrSpc="rgb" dir="cw">
                                      <p:cBhvr>
                                        <p:cTn id="51" dur="500" fill="hold"/>
                                        <p:tgtEl>
                                          <p:spTgt spid="59"/>
                                        </p:tgtEl>
                                        <p:attrNameLst>
                                          <p:attrName>fillcolor</p:attrName>
                                        </p:attrNameLst>
                                      </p:cBhvr>
                                      <p:to>
                                        <a:srgbClr val="FFFF00"/>
                                      </p:to>
                                    </p:animClr>
                                    <p:set>
                                      <p:cBhvr>
                                        <p:cTn id="52" dur="500" fill="hold"/>
                                        <p:tgtEl>
                                          <p:spTgt spid="59"/>
                                        </p:tgtEl>
                                        <p:attrNameLst>
                                          <p:attrName>fill.type</p:attrName>
                                        </p:attrNameLst>
                                      </p:cBhvr>
                                      <p:to>
                                        <p:strVal val="solid"/>
                                      </p:to>
                                    </p:set>
                                    <p:set>
                                      <p:cBhvr>
                                        <p:cTn id="53" dur="500" fill="hold"/>
                                        <p:tgtEl>
                                          <p:spTgt spid="5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9" presetClass="emph" presetSubtype="0" fill="hold" grpId="0" nodeType="clickEffect">
                                  <p:stCondLst>
                                    <p:cond delay="0"/>
                                  </p:stCondLst>
                                  <p:childTnLst>
                                    <p:animClr clrSpc="rgb" dir="cw">
                                      <p:cBhvr override="childStyle">
                                        <p:cTn id="58" dur="500" fill="hold"/>
                                        <p:tgtEl>
                                          <p:spTgt spid="36"/>
                                        </p:tgtEl>
                                        <p:attrNameLst>
                                          <p:attrName>style.color</p:attrName>
                                        </p:attrNameLst>
                                      </p:cBhvr>
                                      <p:to>
                                        <a:srgbClr val="FFFF00"/>
                                      </p:to>
                                    </p:animClr>
                                    <p:animClr clrSpc="rgb" dir="cw">
                                      <p:cBhvr>
                                        <p:cTn id="59" dur="500" fill="hold"/>
                                        <p:tgtEl>
                                          <p:spTgt spid="36"/>
                                        </p:tgtEl>
                                        <p:attrNameLst>
                                          <p:attrName>fillcolor</p:attrName>
                                        </p:attrNameLst>
                                      </p:cBhvr>
                                      <p:to>
                                        <a:srgbClr val="FFFF00"/>
                                      </p:to>
                                    </p:animClr>
                                    <p:set>
                                      <p:cBhvr>
                                        <p:cTn id="60" dur="500" fill="hold"/>
                                        <p:tgtEl>
                                          <p:spTgt spid="36"/>
                                        </p:tgtEl>
                                        <p:attrNameLst>
                                          <p:attrName>fill.type</p:attrName>
                                        </p:attrNameLst>
                                      </p:cBhvr>
                                      <p:to>
                                        <p:strVal val="solid"/>
                                      </p:to>
                                    </p:set>
                                    <p:set>
                                      <p:cBhvr>
                                        <p:cTn id="61" dur="500" fill="hold"/>
                                        <p:tgtEl>
                                          <p:spTgt spid="3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7"/>
                  </p:tgtEl>
                </p:cond>
              </p:nextCondLst>
            </p:seq>
          </p:childTnLst>
        </p:cTn>
      </p:par>
    </p:tnLst>
    <p:bldLst>
      <p:bldP spid="104" grpId="0"/>
      <p:bldP spid="81" grpId="0" animBg="1"/>
      <p:bldP spid="91" grpId="0"/>
      <p:bldP spid="44" grpId="0" animBg="1"/>
      <p:bldP spid="94" grpId="0"/>
      <p:bldP spid="59" grpId="0" animBg="1"/>
      <p:bldP spid="96" grpId="0"/>
      <p:bldP spid="36" grpId="0" animBg="1"/>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8868"/>
          <p:cNvSpPr/>
          <p:nvPr/>
        </p:nvSpPr>
        <p:spPr>
          <a:xfrm rot="2700000">
            <a:off x="1021030" y="1840974"/>
            <a:ext cx="3176052" cy="317605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3.OpenSans-San"/>
                <a:ea typeface="+mn-ea"/>
                <a:cs typeface="+mn-cs"/>
              </a:rPr>
              <a:t>gf</a:t>
            </a:r>
            <a:endParaRPr kumimoji="0" lang="vi-VN" sz="2400" b="0" i="0" u="none" strike="noStrike" kern="1200" cap="none" spc="0" normalizeH="0" baseline="0" noProof="0" dirty="0">
              <a:ln>
                <a:noFill/>
              </a:ln>
              <a:solidFill>
                <a:prstClr val="white"/>
              </a:solidFill>
              <a:effectLst/>
              <a:uLnTx/>
              <a:uFillTx/>
              <a:latin typeface="A3.OpenSans-San"/>
              <a:ea typeface="+mn-ea"/>
              <a:cs typeface="+mn-cs"/>
            </a:endParaRPr>
          </a:p>
        </p:txBody>
      </p:sp>
      <p:sp>
        <p:nvSpPr>
          <p:cNvPr id="106" name="Oval 105"/>
          <p:cNvSpPr/>
          <p:nvPr/>
        </p:nvSpPr>
        <p:spPr>
          <a:xfrm>
            <a:off x="1489327" y="21463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7" name="Oval 106"/>
          <p:cNvSpPr/>
          <p:nvPr/>
        </p:nvSpPr>
        <p:spPr>
          <a:xfrm>
            <a:off x="1388808" y="44685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04" name="TextBox 103"/>
          <p:cNvSpPr txBox="1"/>
          <p:nvPr/>
        </p:nvSpPr>
        <p:spPr>
          <a:xfrm>
            <a:off x="1027321" y="2400447"/>
            <a:ext cx="2998608" cy="2554545"/>
          </a:xfrm>
          <a:prstGeom prst="rect">
            <a:avLst/>
          </a:prstGeom>
          <a:noFill/>
        </p:spPr>
        <p:txBody>
          <a:bodyPr wrap="square" rtlCol="0">
            <a:spAutoFit/>
          </a:bodyPr>
          <a:lstStyle/>
          <a:p>
            <a:pPr lvl="0" algn="ctr" defTabSz="914400">
              <a:defRPr/>
            </a:pPr>
            <a:r>
              <a:rPr lang="vi-VN" sz="3200" dirty="0">
                <a:latin typeface="Times New Roman" panose="02020603050405020304" pitchFamily="18" charset="0"/>
                <a:cs typeface="Times New Roman" panose="02020603050405020304" pitchFamily="18" charset="0"/>
              </a:rPr>
              <a:t> Nguyên nhân dẫn tới sự bùng nổ của phong trào nông dân Tây Sơn?</a:t>
            </a:r>
            <a:endParaRPr kumimoji="0" lang="vi-VN" sz="32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08" name="Oval 107"/>
          <p:cNvSpPr/>
          <p:nvPr/>
        </p:nvSpPr>
        <p:spPr>
          <a:xfrm>
            <a:off x="3662231" y="4445926"/>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3" name="!!1"/>
          <p:cNvSpPr/>
          <p:nvPr/>
        </p:nvSpPr>
        <p:spPr>
          <a:xfrm rot="5400000">
            <a:off x="0" y="0"/>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60" name="!!1">
            <a:hlinkClick r:id="rId1" action="ppaction://hlinksldjump"/>
          </p:cNvPr>
          <p:cNvSpPr/>
          <p:nvPr/>
        </p:nvSpPr>
        <p:spPr>
          <a:xfrm rot="16200000">
            <a:off x="10306812" y="4972812"/>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81" name="Rectangle: Rounded Corners 80"/>
          <p:cNvSpPr/>
          <p:nvPr/>
        </p:nvSpPr>
        <p:spPr>
          <a:xfrm>
            <a:off x="4945837" y="978304"/>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3" name="Rectangle: Rounded Corners 82"/>
          <p:cNvSpPr/>
          <p:nvPr/>
        </p:nvSpPr>
        <p:spPr>
          <a:xfrm>
            <a:off x="5245425" y="998610"/>
            <a:ext cx="5758807" cy="929147"/>
          </a:xfrm>
          <a:prstGeom prst="roundRect">
            <a:avLst>
              <a:gd name="adj" fmla="val 50000"/>
            </a:avLst>
          </a:prstGeom>
          <a:noFill/>
          <a:ln>
            <a:solidFill>
              <a:srgbClr val="F582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91" name="TextBox 90"/>
          <p:cNvSpPr txBox="1"/>
          <p:nvPr/>
        </p:nvSpPr>
        <p:spPr>
          <a:xfrm>
            <a:off x="5998073" y="1044887"/>
            <a:ext cx="4518432" cy="1077218"/>
          </a:xfrm>
          <a:prstGeom prst="rect">
            <a:avLst/>
          </a:prstGeom>
          <a:noFill/>
        </p:spPr>
        <p:txBody>
          <a:bodyPr wrap="square" rtlCol="0">
            <a:spAutoFit/>
          </a:bodyPr>
          <a:lstStyle/>
          <a:p>
            <a:pPr lvl="0" defTabSz="914400">
              <a:defRPr/>
            </a:pPr>
            <a:r>
              <a:rPr lang="vi-VN" sz="3200" dirty="0">
                <a:latin typeface="Times New Roman" panose="02020603050405020304" pitchFamily="18" charset="0"/>
                <a:cs typeface="Times New Roman" panose="02020603050405020304" pitchFamily="18" charset="0"/>
              </a:rPr>
              <a:t>nguy cơ xâm lược của nhà Xiêm</a:t>
            </a:r>
            <a:endParaRPr kumimoji="0" lang="vi-VN" sz="32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 name="a"/>
          <p:cNvGrpSpPr/>
          <p:nvPr/>
        </p:nvGrpSpPr>
        <p:grpSpPr>
          <a:xfrm>
            <a:off x="4797421" y="897428"/>
            <a:ext cx="1092113" cy="1092113"/>
            <a:chOff x="4797421" y="897428"/>
            <a:chExt cx="1092113" cy="1092113"/>
          </a:xfrm>
        </p:grpSpPr>
        <p:sp>
          <p:nvSpPr>
            <p:cNvPr id="85" name="Oval 84"/>
            <p:cNvSpPr/>
            <p:nvPr/>
          </p:nvSpPr>
          <p:spPr>
            <a:xfrm>
              <a:off x="4797421" y="897428"/>
              <a:ext cx="1092113" cy="1092113"/>
            </a:xfrm>
            <a:prstGeom prst="ellipse">
              <a:avLst/>
            </a:prstGeom>
            <a:gradFill flip="none" rotWithShape="1">
              <a:gsLst>
                <a:gs pos="0">
                  <a:srgbClr val="FDC830"/>
                </a:gs>
                <a:gs pos="95000">
                  <a:srgbClr val="F37335"/>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86" name="Oval 85"/>
            <p:cNvSpPr/>
            <p:nvPr/>
          </p:nvSpPr>
          <p:spPr>
            <a:xfrm>
              <a:off x="4873081" y="973088"/>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11" name="TextBox 10"/>
            <p:cNvSpPr txBox="1"/>
            <p:nvPr/>
          </p:nvSpPr>
          <p:spPr>
            <a:xfrm>
              <a:off x="5095652" y="1089541"/>
              <a:ext cx="4956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37635"/>
                  </a:solidFill>
                  <a:effectLst/>
                  <a:uLnTx/>
                  <a:uFillTx/>
                  <a:latin typeface="A3.OpenSansBold-San"/>
                  <a:ea typeface="+mn-ea"/>
                  <a:cs typeface="+mn-cs"/>
                </a:rPr>
                <a:t>A</a:t>
              </a:r>
              <a:endParaRPr kumimoji="0" lang="vi-VN" sz="4000" b="1" i="0" u="none" strike="noStrike" kern="1200" cap="none" spc="0" normalizeH="0" baseline="0" noProof="0" dirty="0">
                <a:ln>
                  <a:noFill/>
                </a:ln>
                <a:solidFill>
                  <a:srgbClr val="F37635"/>
                </a:solidFill>
                <a:effectLst/>
                <a:uLnTx/>
                <a:uFillTx/>
                <a:latin typeface="A3.OpenSansBold-San"/>
                <a:ea typeface="+mn-ea"/>
                <a:cs typeface="+mn-cs"/>
              </a:endParaRPr>
            </a:p>
          </p:txBody>
        </p:sp>
      </p:grpSp>
      <p:sp>
        <p:nvSpPr>
          <p:cNvPr id="43" name="Rectangle: Rounded Corners 42"/>
          <p:cNvSpPr/>
          <p:nvPr/>
        </p:nvSpPr>
        <p:spPr>
          <a:xfrm>
            <a:off x="4945837" y="2327755"/>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4" name="Rectangle: Rounded Corners 43"/>
          <p:cNvSpPr/>
          <p:nvPr/>
        </p:nvSpPr>
        <p:spPr>
          <a:xfrm>
            <a:off x="5245425" y="2348061"/>
            <a:ext cx="5758807" cy="929147"/>
          </a:xfrm>
          <a:prstGeom prst="roundRect">
            <a:avLst>
              <a:gd name="adj" fmla="val 50000"/>
            </a:avLst>
          </a:prstGeom>
          <a:noFill/>
          <a:ln>
            <a:solidFill>
              <a:srgbClr val="EB4C5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4" name="TextBox 93"/>
          <p:cNvSpPr txBox="1"/>
          <p:nvPr/>
        </p:nvSpPr>
        <p:spPr>
          <a:xfrm>
            <a:off x="6013001" y="2273909"/>
            <a:ext cx="4880382" cy="1077218"/>
          </a:xfrm>
          <a:prstGeom prst="rect">
            <a:avLst/>
          </a:prstGeom>
          <a:noFill/>
        </p:spPr>
        <p:txBody>
          <a:bodyPr wrap="square" rtlCol="0">
            <a:spAutoFit/>
          </a:bodyPr>
          <a:lstStyle/>
          <a:p>
            <a:pPr lvl="0" defTabSz="914400">
              <a:defRPr/>
            </a:pPr>
            <a:r>
              <a:rPr lang="en-US" sz="3200" dirty="0" err="1">
                <a:latin typeface="Times New Roman" panose="02020603050405020304" pitchFamily="18" charset="0"/>
                <a:cs typeface="Times New Roman" panose="02020603050405020304" pitchFamily="18" charset="0"/>
              </a:rPr>
              <a:t>mâu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Đàng</a:t>
            </a:r>
            <a:r>
              <a:rPr lang="en-US" sz="3200" dirty="0">
                <a:latin typeface="Times New Roman" panose="02020603050405020304" pitchFamily="18" charset="0"/>
                <a:cs typeface="Times New Roman" panose="02020603050405020304" pitchFamily="18" charset="0"/>
              </a:rPr>
              <a:t> Trong</a:t>
            </a:r>
            <a:endParaRPr kumimoji="0" lang="vi-VN" sz="32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3" name="b"/>
          <p:cNvGrpSpPr/>
          <p:nvPr/>
        </p:nvGrpSpPr>
        <p:grpSpPr>
          <a:xfrm>
            <a:off x="4797421" y="2246879"/>
            <a:ext cx="1092113" cy="1092113"/>
            <a:chOff x="4797421" y="2246879"/>
            <a:chExt cx="1092113" cy="1092113"/>
          </a:xfrm>
        </p:grpSpPr>
        <p:sp>
          <p:nvSpPr>
            <p:cNvPr id="48" name="Oval 47"/>
            <p:cNvSpPr/>
            <p:nvPr/>
          </p:nvSpPr>
          <p:spPr>
            <a:xfrm>
              <a:off x="4797421" y="2246879"/>
              <a:ext cx="1092113" cy="1092113"/>
            </a:xfrm>
            <a:prstGeom prst="ellipse">
              <a:avLst/>
            </a:prstGeom>
            <a:gradFill flip="none" rotWithShape="1">
              <a:gsLst>
                <a:gs pos="0">
                  <a:srgbClr val="E94357"/>
                </a:gs>
                <a:gs pos="95000">
                  <a:srgbClr val="FCB047"/>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9" name="Oval 48"/>
            <p:cNvSpPr/>
            <p:nvPr/>
          </p:nvSpPr>
          <p:spPr>
            <a:xfrm>
              <a:off x="4873081" y="2322539"/>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7" name="TextBox 96"/>
            <p:cNvSpPr txBox="1"/>
            <p:nvPr/>
          </p:nvSpPr>
          <p:spPr>
            <a:xfrm>
              <a:off x="5107675" y="2438992"/>
              <a:ext cx="47160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EA4457"/>
                  </a:solidFill>
                  <a:effectLst/>
                  <a:uLnTx/>
                  <a:uFillTx/>
                  <a:latin typeface="A3.OpenSansBold-San"/>
                  <a:ea typeface="+mn-ea"/>
                  <a:cs typeface="+mn-cs"/>
                </a:rPr>
                <a:t>B</a:t>
              </a:r>
              <a:endParaRPr kumimoji="0" lang="vi-VN" sz="4000" b="1" i="0" u="none" strike="noStrike" kern="1200" cap="none" spc="0" normalizeH="0" baseline="0" noProof="0" dirty="0">
                <a:ln>
                  <a:noFill/>
                </a:ln>
                <a:solidFill>
                  <a:srgbClr val="EA4457"/>
                </a:solidFill>
                <a:effectLst/>
                <a:uLnTx/>
                <a:uFillTx/>
                <a:latin typeface="A3.OpenSansBold-San"/>
                <a:ea typeface="+mn-ea"/>
                <a:cs typeface="+mn-cs"/>
              </a:endParaRPr>
            </a:p>
          </p:txBody>
        </p:sp>
      </p:grpSp>
      <p:sp>
        <p:nvSpPr>
          <p:cNvPr id="59" name="Rectangle: Rounded Corners 58"/>
          <p:cNvSpPr/>
          <p:nvPr/>
        </p:nvSpPr>
        <p:spPr>
          <a:xfrm>
            <a:off x="4945837" y="3677206"/>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69" name="Rectangle: Rounded Corners 68"/>
          <p:cNvSpPr/>
          <p:nvPr/>
        </p:nvSpPr>
        <p:spPr>
          <a:xfrm>
            <a:off x="5245425" y="3697512"/>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6" name="TextBox 95"/>
          <p:cNvSpPr txBox="1"/>
          <p:nvPr/>
        </p:nvSpPr>
        <p:spPr>
          <a:xfrm>
            <a:off x="5960638" y="3697512"/>
            <a:ext cx="4863175" cy="1077218"/>
          </a:xfrm>
          <a:prstGeom prst="rect">
            <a:avLst/>
          </a:prstGeom>
          <a:noFill/>
        </p:spPr>
        <p:txBody>
          <a:bodyPr wrap="square" rtlCol="0">
            <a:spAutoFit/>
          </a:bodyPr>
          <a:lstStyle/>
          <a:p>
            <a:pPr lvl="0" defTabSz="914400">
              <a:defRPr/>
            </a:pPr>
            <a:r>
              <a:rPr lang="vi-VN" sz="3200" dirty="0">
                <a:latin typeface="Times New Roman" panose="02020603050405020304" pitchFamily="18" charset="0"/>
                <a:cs typeface="Times New Roman" panose="02020603050405020304" pitchFamily="18" charset="0"/>
              </a:rPr>
              <a:t>nguy cơ xâm  lược của nhà Mãn Thanh</a:t>
            </a:r>
            <a:endParaRPr kumimoji="0" lang="vi-VN" sz="32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 name="c"/>
          <p:cNvGrpSpPr/>
          <p:nvPr/>
        </p:nvGrpSpPr>
        <p:grpSpPr>
          <a:xfrm>
            <a:off x="4797421" y="3596330"/>
            <a:ext cx="1092113" cy="1092113"/>
            <a:chOff x="4797421" y="3596330"/>
            <a:chExt cx="1092113" cy="1092113"/>
          </a:xfrm>
        </p:grpSpPr>
        <p:sp>
          <p:nvSpPr>
            <p:cNvPr id="71" name="Oval 70"/>
            <p:cNvSpPr/>
            <p:nvPr/>
          </p:nvSpPr>
          <p:spPr>
            <a:xfrm>
              <a:off x="4797421" y="3596330"/>
              <a:ext cx="1092113" cy="1092113"/>
            </a:xfrm>
            <a:prstGeom prst="ellipse">
              <a:avLst/>
            </a:prstGeom>
            <a:gradFill flip="none" rotWithShape="1">
              <a:gsLst>
                <a:gs pos="0">
                  <a:srgbClr val="F6F905"/>
                </a:gs>
                <a:gs pos="95000">
                  <a:srgbClr val="DB36A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72" name="Oval 71"/>
            <p:cNvSpPr/>
            <p:nvPr/>
          </p:nvSpPr>
          <p:spPr>
            <a:xfrm>
              <a:off x="4873081" y="3671990"/>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9" name="TextBox 98"/>
            <p:cNvSpPr txBox="1"/>
            <p:nvPr/>
          </p:nvSpPr>
          <p:spPr>
            <a:xfrm>
              <a:off x="5115690" y="3788443"/>
              <a:ext cx="4555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DB36A4"/>
                  </a:solidFill>
                  <a:effectLst/>
                  <a:uLnTx/>
                  <a:uFillTx/>
                  <a:latin typeface="A3.OpenSansBold-San"/>
                  <a:ea typeface="+mn-ea"/>
                  <a:cs typeface="+mn-cs"/>
                </a:rPr>
                <a:t>C</a:t>
              </a:r>
              <a:endParaRPr kumimoji="0" lang="vi-VN" sz="4000" b="1" i="0" u="none" strike="noStrike" kern="1200" cap="none" spc="0" normalizeH="0" baseline="0" noProof="0" dirty="0">
                <a:ln>
                  <a:noFill/>
                </a:ln>
                <a:solidFill>
                  <a:srgbClr val="DB36A4"/>
                </a:solidFill>
                <a:effectLst/>
                <a:uLnTx/>
                <a:uFillTx/>
                <a:latin typeface="A3.OpenSansBold-San"/>
                <a:ea typeface="+mn-ea"/>
                <a:cs typeface="+mn-cs"/>
              </a:endParaRPr>
            </a:p>
          </p:txBody>
        </p:sp>
      </p:grpSp>
      <p:sp>
        <p:nvSpPr>
          <p:cNvPr id="35" name="Rectangle: Rounded Corners 34"/>
          <p:cNvSpPr/>
          <p:nvPr/>
        </p:nvSpPr>
        <p:spPr>
          <a:xfrm>
            <a:off x="4945837" y="5026657"/>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6" name="Rectangle: Rounded Corners 35"/>
          <p:cNvSpPr/>
          <p:nvPr/>
        </p:nvSpPr>
        <p:spPr>
          <a:xfrm>
            <a:off x="5245425" y="5046963"/>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0" name="TextBox 39"/>
          <p:cNvSpPr txBox="1"/>
          <p:nvPr/>
        </p:nvSpPr>
        <p:spPr>
          <a:xfrm>
            <a:off x="5998073" y="5077603"/>
            <a:ext cx="4880382" cy="584775"/>
          </a:xfrm>
          <a:prstGeom prst="rect">
            <a:avLst/>
          </a:prstGeom>
          <a:noFill/>
        </p:spPr>
        <p:txBody>
          <a:bodyPr wrap="square" rtlCol="0">
            <a:spAutoFit/>
          </a:bodyPr>
          <a:lstStyle/>
          <a:p>
            <a:pPr lvl="0" defTabSz="914400">
              <a:defRPr/>
            </a:pPr>
            <a:r>
              <a:rPr lang="vi-VN" sz="3200" dirty="0">
                <a:latin typeface="Times New Roman" panose="02020603050405020304" pitchFamily="18" charset="0"/>
                <a:cs typeface="Times New Roman" panose="02020603050405020304" pitchFamily="18" charset="0"/>
              </a:rPr>
              <a:t>yêu cầu thống nhất đất nước</a:t>
            </a:r>
            <a:endParaRPr kumimoji="0" lang="vi-VN" sz="32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7" name="d"/>
          <p:cNvGrpSpPr/>
          <p:nvPr/>
        </p:nvGrpSpPr>
        <p:grpSpPr>
          <a:xfrm>
            <a:off x="4797421" y="4945781"/>
            <a:ext cx="1092113" cy="1092113"/>
            <a:chOff x="4797421" y="4945781"/>
            <a:chExt cx="1092113" cy="1092113"/>
          </a:xfrm>
        </p:grpSpPr>
        <p:sp>
          <p:nvSpPr>
            <p:cNvPr id="38" name="Oval 37"/>
            <p:cNvSpPr/>
            <p:nvPr/>
          </p:nvSpPr>
          <p:spPr>
            <a:xfrm>
              <a:off x="4797421" y="4945781"/>
              <a:ext cx="1092113" cy="1092113"/>
            </a:xfrm>
            <a:prstGeom prst="ellipse">
              <a:avLst/>
            </a:prstGeom>
            <a:gradFill flip="none" rotWithShape="1">
              <a:gsLst>
                <a:gs pos="0">
                  <a:srgbClr val="F6F905"/>
                </a:gs>
                <a:gs pos="95000">
                  <a:srgbClr val="B6208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39" name="Oval 38"/>
            <p:cNvSpPr/>
            <p:nvPr/>
          </p:nvSpPr>
          <p:spPr>
            <a:xfrm>
              <a:off x="4873081" y="5021441"/>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1" name="TextBox 40"/>
            <p:cNvSpPr txBox="1"/>
            <p:nvPr/>
          </p:nvSpPr>
          <p:spPr>
            <a:xfrm>
              <a:off x="5089240" y="5137894"/>
              <a:ext cx="50847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B62084"/>
                  </a:solidFill>
                  <a:effectLst/>
                  <a:uLnTx/>
                  <a:uFillTx/>
                  <a:latin typeface="A3.OpenSansBold-San"/>
                  <a:ea typeface="+mn-ea"/>
                  <a:cs typeface="+mn-cs"/>
                </a:rPr>
                <a:t>D</a:t>
              </a:r>
              <a:endParaRPr kumimoji="0" lang="vi-VN" sz="4000" b="1" i="0" u="none" strike="noStrike" kern="1200" cap="none" spc="0" normalizeH="0" baseline="0" noProof="0" dirty="0">
                <a:ln>
                  <a:noFill/>
                </a:ln>
                <a:solidFill>
                  <a:srgbClr val="B62084"/>
                </a:solidFill>
                <a:effectLst/>
                <a:uLnTx/>
                <a:uFillTx/>
                <a:latin typeface="A3.OpenSansBold-San"/>
                <a:ea typeface="+mn-ea"/>
                <a:cs typeface="+mn-cs"/>
              </a:endParaRPr>
            </a:p>
          </p:txBody>
        </p:sp>
      </p:grpSp>
      <p:sp>
        <p:nvSpPr>
          <p:cNvPr id="42" name="Oval 41"/>
          <p:cNvSpPr/>
          <p:nvPr/>
        </p:nvSpPr>
        <p:spPr>
          <a:xfrm>
            <a:off x="3549514" y="2073687"/>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5" name="Oval 44"/>
          <p:cNvSpPr/>
          <p:nvPr/>
        </p:nvSpPr>
        <p:spPr>
          <a:xfrm>
            <a:off x="2427341" y="5304968"/>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47" name="Oval 46"/>
          <p:cNvSpPr/>
          <p:nvPr/>
        </p:nvSpPr>
        <p:spPr>
          <a:xfrm>
            <a:off x="219106" y="3288310"/>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50" name="Oval 49"/>
          <p:cNvSpPr/>
          <p:nvPr/>
        </p:nvSpPr>
        <p:spPr>
          <a:xfrm>
            <a:off x="2376043" y="1032977"/>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1" name="Oval 50"/>
          <p:cNvSpPr/>
          <p:nvPr/>
        </p:nvSpPr>
        <p:spPr>
          <a:xfrm>
            <a:off x="4510637" y="3180342"/>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down)">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down)">
                                      <p:cBhvr>
                                        <p:cTn id="24" dur="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81"/>
                                        </p:tgtEl>
                                        <p:attrNameLst>
                                          <p:attrName>style.color</p:attrName>
                                        </p:attrNameLst>
                                      </p:cBhvr>
                                      <p:to>
                                        <a:srgbClr val="FFFF00"/>
                                      </p:to>
                                    </p:animClr>
                                    <p:animClr clrSpc="rgb" dir="cw">
                                      <p:cBhvr>
                                        <p:cTn id="35" dur="500" fill="hold"/>
                                        <p:tgtEl>
                                          <p:spTgt spid="81"/>
                                        </p:tgtEl>
                                        <p:attrNameLst>
                                          <p:attrName>fillcolor</p:attrName>
                                        </p:attrNameLst>
                                      </p:cBhvr>
                                      <p:to>
                                        <a:srgbClr val="FFFF00"/>
                                      </p:to>
                                    </p:animClr>
                                    <p:set>
                                      <p:cBhvr>
                                        <p:cTn id="36" dur="500" fill="hold"/>
                                        <p:tgtEl>
                                          <p:spTgt spid="81"/>
                                        </p:tgtEl>
                                        <p:attrNameLst>
                                          <p:attrName>fill.type</p:attrName>
                                        </p:attrNameLst>
                                      </p:cBhvr>
                                      <p:to>
                                        <p:strVal val="solid"/>
                                      </p:to>
                                    </p:set>
                                    <p:set>
                                      <p:cBhvr>
                                        <p:cTn id="37" dur="500" fill="hold"/>
                                        <p:tgtEl>
                                          <p:spTgt spid="8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44"/>
                                        </p:tgtEl>
                                        <p:attrNameLst>
                                          <p:attrName>style.color</p:attrName>
                                        </p:attrNameLst>
                                      </p:cBhvr>
                                      <p:to>
                                        <a:srgbClr val="26F3F8"/>
                                      </p:to>
                                    </p:animClr>
                                    <p:animClr clrSpc="rgb" dir="cw">
                                      <p:cBhvr>
                                        <p:cTn id="43" dur="500" fill="hold"/>
                                        <p:tgtEl>
                                          <p:spTgt spid="44"/>
                                        </p:tgtEl>
                                        <p:attrNameLst>
                                          <p:attrName>fillcolor</p:attrName>
                                        </p:attrNameLst>
                                      </p:cBhvr>
                                      <p:to>
                                        <a:srgbClr val="26F3F8"/>
                                      </p:to>
                                    </p:animClr>
                                    <p:set>
                                      <p:cBhvr>
                                        <p:cTn id="44" dur="500" fill="hold"/>
                                        <p:tgtEl>
                                          <p:spTgt spid="44"/>
                                        </p:tgtEl>
                                        <p:attrNameLst>
                                          <p:attrName>fill.type</p:attrName>
                                        </p:attrNameLst>
                                      </p:cBhvr>
                                      <p:to>
                                        <p:strVal val="solid"/>
                                      </p:to>
                                    </p:set>
                                    <p:set>
                                      <p:cBhvr>
                                        <p:cTn id="45" dur="500" fill="hold"/>
                                        <p:tgtEl>
                                          <p:spTgt spid="4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9" presetClass="emph" presetSubtype="0" fill="hold" grpId="0" nodeType="clickEffect">
                                  <p:stCondLst>
                                    <p:cond delay="0"/>
                                  </p:stCondLst>
                                  <p:childTnLst>
                                    <p:animClr clrSpc="rgb" dir="cw">
                                      <p:cBhvr override="childStyle">
                                        <p:cTn id="50" dur="500" fill="hold"/>
                                        <p:tgtEl>
                                          <p:spTgt spid="59"/>
                                        </p:tgtEl>
                                        <p:attrNameLst>
                                          <p:attrName>style.color</p:attrName>
                                        </p:attrNameLst>
                                      </p:cBhvr>
                                      <p:to>
                                        <a:srgbClr val="FFFF00"/>
                                      </p:to>
                                    </p:animClr>
                                    <p:animClr clrSpc="rgb" dir="cw">
                                      <p:cBhvr>
                                        <p:cTn id="51" dur="500" fill="hold"/>
                                        <p:tgtEl>
                                          <p:spTgt spid="59"/>
                                        </p:tgtEl>
                                        <p:attrNameLst>
                                          <p:attrName>fillcolor</p:attrName>
                                        </p:attrNameLst>
                                      </p:cBhvr>
                                      <p:to>
                                        <a:srgbClr val="FFFF00"/>
                                      </p:to>
                                    </p:animClr>
                                    <p:set>
                                      <p:cBhvr>
                                        <p:cTn id="52" dur="500" fill="hold"/>
                                        <p:tgtEl>
                                          <p:spTgt spid="59"/>
                                        </p:tgtEl>
                                        <p:attrNameLst>
                                          <p:attrName>fill.type</p:attrName>
                                        </p:attrNameLst>
                                      </p:cBhvr>
                                      <p:to>
                                        <p:strVal val="solid"/>
                                      </p:to>
                                    </p:set>
                                    <p:set>
                                      <p:cBhvr>
                                        <p:cTn id="53" dur="500" fill="hold"/>
                                        <p:tgtEl>
                                          <p:spTgt spid="5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9" presetClass="emph" presetSubtype="0" fill="hold" grpId="0" nodeType="clickEffect">
                                  <p:stCondLst>
                                    <p:cond delay="0"/>
                                  </p:stCondLst>
                                  <p:childTnLst>
                                    <p:animClr clrSpc="rgb" dir="cw">
                                      <p:cBhvr override="childStyle">
                                        <p:cTn id="58" dur="500" fill="hold"/>
                                        <p:tgtEl>
                                          <p:spTgt spid="36"/>
                                        </p:tgtEl>
                                        <p:attrNameLst>
                                          <p:attrName>style.color</p:attrName>
                                        </p:attrNameLst>
                                      </p:cBhvr>
                                      <p:to>
                                        <a:srgbClr val="FFFF00"/>
                                      </p:to>
                                    </p:animClr>
                                    <p:animClr clrSpc="rgb" dir="cw">
                                      <p:cBhvr>
                                        <p:cTn id="59" dur="500" fill="hold"/>
                                        <p:tgtEl>
                                          <p:spTgt spid="36"/>
                                        </p:tgtEl>
                                        <p:attrNameLst>
                                          <p:attrName>fillcolor</p:attrName>
                                        </p:attrNameLst>
                                      </p:cBhvr>
                                      <p:to>
                                        <a:srgbClr val="FFFF00"/>
                                      </p:to>
                                    </p:animClr>
                                    <p:set>
                                      <p:cBhvr>
                                        <p:cTn id="60" dur="500" fill="hold"/>
                                        <p:tgtEl>
                                          <p:spTgt spid="36"/>
                                        </p:tgtEl>
                                        <p:attrNameLst>
                                          <p:attrName>fill.type</p:attrName>
                                        </p:attrNameLst>
                                      </p:cBhvr>
                                      <p:to>
                                        <p:strVal val="solid"/>
                                      </p:to>
                                    </p:set>
                                    <p:set>
                                      <p:cBhvr>
                                        <p:cTn id="61" dur="500" fill="hold"/>
                                        <p:tgtEl>
                                          <p:spTgt spid="3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tra loi sai.wav"/>
                                        </p:tgtEl>
                                      </p:cMediaNode>
                                    </p:audio>
                                  </p:subTnLst>
                                </p:cTn>
                              </p:par>
                            </p:childTnLst>
                          </p:cTn>
                        </p:par>
                      </p:childTnLst>
                    </p:cTn>
                  </p:par>
                </p:childTnLst>
              </p:cTn>
              <p:nextCondLst>
                <p:cond evt="onClick" delay="0">
                  <p:tgtEl>
                    <p:spTgt spid="7"/>
                  </p:tgtEl>
                </p:cond>
              </p:nextCondLst>
            </p:seq>
          </p:childTnLst>
        </p:cTn>
      </p:par>
    </p:tnLst>
    <p:bldLst>
      <p:bldP spid="104" grpId="0"/>
      <p:bldP spid="81" grpId="0" animBg="1"/>
      <p:bldP spid="91" grpId="0"/>
      <p:bldP spid="44" grpId="0" animBg="1"/>
      <p:bldP spid="94" grpId="0"/>
      <p:bldP spid="59" grpId="0" animBg="1"/>
      <p:bldP spid="96" grpId="0"/>
      <p:bldP spid="36"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c 20"/>
          <p:cNvSpPr>
            <a:spLocks noGrp="1" noRot="1" noChangeAspect="1" noMove="1" noResize="1" noEditPoints="1" noAdjustHandles="1" noChangeArrowheads="1" noChangeShapeType="1" noTextEdit="1"/>
          </p:cNvSpPr>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itle 5"/>
          <p:cNvSpPr txBox="1">
            <a:spLocks noGrp="1"/>
          </p:cNvSpPr>
          <p:nvPr>
            <p:ph type="title"/>
          </p:nvPr>
        </p:nvSpPr>
        <p:spPr>
          <a:xfrm>
            <a:off x="643468" y="1528477"/>
            <a:ext cx="7363990" cy="662782"/>
          </a:xfrm>
          <a:prstGeom prst="rect">
            <a:avLst/>
          </a:prstGeom>
        </p:spPr>
        <p:txBody>
          <a:bodyPr rtlCol="0">
            <a:norm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nổ</a:t>
            </a:r>
            <a:r>
              <a:rPr lang="en-US"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88454" y="188990"/>
            <a:ext cx="7837097" cy="646331"/>
          </a:xfrm>
          <a:prstGeom prst="rect">
            <a:avLst/>
          </a:prstGeom>
          <a:noFill/>
        </p:spPr>
        <p:txBody>
          <a:bodyPr wrap="square">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9" name="TextBox 8"/>
          <p:cNvSpPr txBox="1"/>
          <p:nvPr/>
        </p:nvSpPr>
        <p:spPr>
          <a:xfrm>
            <a:off x="480154" y="1024547"/>
            <a:ext cx="7992042"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NGUYÊN NHÂN BÙNG NỔ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480154" y="2233524"/>
            <a:ext cx="6784045" cy="4132668"/>
          </a:xfrm>
          <a:prstGeom prst="rect">
            <a:avLst/>
          </a:prstGeom>
          <a:ln>
            <a:noFill/>
          </a:ln>
          <a:effectLst>
            <a:outerShdw blurRad="292100" dist="139700" dir="2700000" algn="tl" rotWithShape="0">
              <a:srgbClr val="333333">
                <a:alpha val="65000"/>
              </a:srgbClr>
            </a:outerShdw>
          </a:effectLst>
        </p:spPr>
      </p:pic>
      <p:sp>
        <p:nvSpPr>
          <p:cNvPr id="4" name="Speech Bubble: Rectangle with Corners Rounded 3"/>
          <p:cNvSpPr/>
          <p:nvPr/>
        </p:nvSpPr>
        <p:spPr>
          <a:xfrm>
            <a:off x="7687198" y="1321505"/>
            <a:ext cx="4286266" cy="5044687"/>
          </a:xfrm>
          <a:prstGeom prst="wedgeRoundRectCallout">
            <a:avLst>
              <a:gd name="adj1" fmla="val -62651"/>
              <a:gd name="adj2" fmla="val 147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8.1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sau</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Thương nhân này đến Đàng Trong vào thời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Việc buôn bán của người Pháp ở Đàng Trong như thế nào?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Nếu muốn việc buôn bán được trôi chảy thì họ phải làm gì? </a:t>
            </a:r>
            <a:endParaRPr lang="en-US" sz="24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Nếu không làm vậy thì họ phải đối mặt với vấn đề gì? </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1052423" y="3692106"/>
            <a:ext cx="136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7019" y="4068793"/>
            <a:ext cx="136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09668" y="4448356"/>
            <a:ext cx="24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15396" y="5172974"/>
            <a:ext cx="1587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8868"/>
          <p:cNvSpPr/>
          <p:nvPr/>
        </p:nvSpPr>
        <p:spPr>
          <a:xfrm rot="18900000">
            <a:off x="1021030" y="1840974"/>
            <a:ext cx="3176052" cy="317605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latin typeface="A3.OpenSans-San"/>
                <a:ea typeface="+mn-ea"/>
                <a:cs typeface="+mn-cs"/>
              </a:rPr>
              <a:t>gf</a:t>
            </a:r>
            <a:endParaRPr kumimoji="0" lang="vi-VN" sz="1800" b="0" i="0" u="none" strike="noStrike" kern="1200" cap="none" spc="0" normalizeH="0" baseline="0" noProof="0" dirty="0">
              <a:ln>
                <a:noFill/>
              </a:ln>
              <a:solidFill>
                <a:prstClr val="white"/>
              </a:solidFill>
              <a:effectLst/>
              <a:uLnTx/>
              <a:uFillTx/>
              <a:latin typeface="A3.OpenSans-San"/>
              <a:ea typeface="+mn-ea"/>
              <a:cs typeface="+mn-cs"/>
            </a:endParaRPr>
          </a:p>
        </p:txBody>
      </p:sp>
      <p:sp>
        <p:nvSpPr>
          <p:cNvPr id="106" name="Oval 105"/>
          <p:cNvSpPr/>
          <p:nvPr/>
        </p:nvSpPr>
        <p:spPr>
          <a:xfrm>
            <a:off x="1489327" y="21463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7" name="Oval 106"/>
          <p:cNvSpPr/>
          <p:nvPr/>
        </p:nvSpPr>
        <p:spPr>
          <a:xfrm>
            <a:off x="1388808" y="4468559"/>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04" name="TextBox 103"/>
          <p:cNvSpPr txBox="1"/>
          <p:nvPr/>
        </p:nvSpPr>
        <p:spPr>
          <a:xfrm>
            <a:off x="1270635" y="2391120"/>
            <a:ext cx="2745234" cy="2246769"/>
          </a:xfrm>
          <a:prstGeom prst="rect">
            <a:avLst/>
          </a:prstGeom>
          <a:noFill/>
        </p:spPr>
        <p:txBody>
          <a:bodyPr wrap="square" rtlCol="0">
            <a:spAutoFit/>
          </a:bodyPr>
          <a:lstStyle/>
          <a:p>
            <a:pPr lvl="0" algn="ctr" defTabSz="914400">
              <a:defRPr/>
            </a:pP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XVIII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a:t>
            </a:r>
            <a:endParaRPr kumimoji="0" lang="vi-VN" sz="28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08" name="Oval 107"/>
          <p:cNvSpPr/>
          <p:nvPr/>
        </p:nvSpPr>
        <p:spPr>
          <a:xfrm>
            <a:off x="3662231" y="4445926"/>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3" name="!!1"/>
          <p:cNvSpPr/>
          <p:nvPr/>
        </p:nvSpPr>
        <p:spPr>
          <a:xfrm rot="5400000">
            <a:off x="0" y="0"/>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60" name="!!1">
            <a:hlinkClick r:id="rId1" action="ppaction://hlinksldjump"/>
          </p:cNvPr>
          <p:cNvSpPr/>
          <p:nvPr/>
        </p:nvSpPr>
        <p:spPr>
          <a:xfrm rot="16200000">
            <a:off x="10306812" y="4972812"/>
            <a:ext cx="1885188" cy="1885188"/>
          </a:xfrm>
          <a:prstGeom prst="rtTriangle">
            <a:avLst/>
          </a:prstGeom>
          <a:gradFill>
            <a:gsLst>
              <a:gs pos="0">
                <a:srgbClr val="8A2387"/>
              </a:gs>
              <a:gs pos="53000">
                <a:srgbClr val="E94057"/>
              </a:gs>
              <a:gs pos="100000">
                <a:srgbClr val="F271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rial" panose="020B0604020202020204" pitchFamily="34" charset="0"/>
              <a:ea typeface="+mn-ea"/>
              <a:cs typeface="+mn-cs"/>
            </a:endParaRPr>
          </a:p>
        </p:txBody>
      </p:sp>
      <p:sp>
        <p:nvSpPr>
          <p:cNvPr id="81" name="Rectangle: Rounded Corners 80"/>
          <p:cNvSpPr/>
          <p:nvPr/>
        </p:nvSpPr>
        <p:spPr>
          <a:xfrm>
            <a:off x="4945837" y="978304"/>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Times New Roman" panose="02020603050405020304" pitchFamily="18" charset="0"/>
              <a:ea typeface="+mn-ea"/>
              <a:cs typeface="+mn-cs"/>
            </a:endParaRPr>
          </a:p>
        </p:txBody>
      </p:sp>
      <p:sp>
        <p:nvSpPr>
          <p:cNvPr id="83" name="Rectangle: Rounded Corners 82"/>
          <p:cNvSpPr/>
          <p:nvPr/>
        </p:nvSpPr>
        <p:spPr>
          <a:xfrm>
            <a:off x="5245425" y="998610"/>
            <a:ext cx="5758807" cy="929147"/>
          </a:xfrm>
          <a:prstGeom prst="roundRect">
            <a:avLst>
              <a:gd name="adj" fmla="val 50000"/>
            </a:avLst>
          </a:prstGeom>
          <a:noFill/>
          <a:ln>
            <a:solidFill>
              <a:srgbClr val="F582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91" name="TextBox 90"/>
          <p:cNvSpPr txBox="1"/>
          <p:nvPr/>
        </p:nvSpPr>
        <p:spPr>
          <a:xfrm>
            <a:off x="5962297" y="1013847"/>
            <a:ext cx="4740376" cy="954107"/>
          </a:xfrm>
          <a:prstGeom prst="rect">
            <a:avLst/>
          </a:prstGeom>
          <a:noFill/>
        </p:spPr>
        <p:txBody>
          <a:bodyPr wrap="square" rtlCol="0">
            <a:spAutoFit/>
          </a:bodyPr>
          <a:lstStyle/>
          <a:p>
            <a:pPr lvl="0" defTabSz="914400">
              <a:defRPr/>
            </a:pP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endParaRPr kumimoji="0" lang="vi-VN" sz="28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 name="a"/>
          <p:cNvGrpSpPr/>
          <p:nvPr/>
        </p:nvGrpSpPr>
        <p:grpSpPr>
          <a:xfrm>
            <a:off x="4797421" y="897428"/>
            <a:ext cx="1092113" cy="1092113"/>
            <a:chOff x="4797421" y="897428"/>
            <a:chExt cx="1092113" cy="1092113"/>
          </a:xfrm>
        </p:grpSpPr>
        <p:sp>
          <p:nvSpPr>
            <p:cNvPr id="85" name="Oval 84"/>
            <p:cNvSpPr/>
            <p:nvPr/>
          </p:nvSpPr>
          <p:spPr>
            <a:xfrm>
              <a:off x="4797421" y="897428"/>
              <a:ext cx="1092113" cy="1092113"/>
            </a:xfrm>
            <a:prstGeom prst="ellipse">
              <a:avLst/>
            </a:prstGeom>
            <a:gradFill flip="none" rotWithShape="1">
              <a:gsLst>
                <a:gs pos="0">
                  <a:srgbClr val="FDC830"/>
                </a:gs>
                <a:gs pos="95000">
                  <a:srgbClr val="F37335"/>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86" name="Oval 85"/>
            <p:cNvSpPr/>
            <p:nvPr/>
          </p:nvSpPr>
          <p:spPr>
            <a:xfrm>
              <a:off x="4873081" y="973088"/>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11" name="TextBox 10"/>
            <p:cNvSpPr txBox="1"/>
            <p:nvPr/>
          </p:nvSpPr>
          <p:spPr>
            <a:xfrm>
              <a:off x="5095652" y="1089541"/>
              <a:ext cx="4956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37635"/>
                  </a:solidFill>
                  <a:effectLst/>
                  <a:uLnTx/>
                  <a:uFillTx/>
                  <a:latin typeface="A3.OpenSansBold-San"/>
                  <a:ea typeface="+mn-ea"/>
                  <a:cs typeface="+mn-cs"/>
                </a:rPr>
                <a:t>A</a:t>
              </a:r>
              <a:endParaRPr kumimoji="0" lang="vi-VN" sz="4000" b="1" i="0" u="none" strike="noStrike" kern="1200" cap="none" spc="0" normalizeH="0" baseline="0" noProof="0" dirty="0">
                <a:ln>
                  <a:noFill/>
                </a:ln>
                <a:solidFill>
                  <a:srgbClr val="F37635"/>
                </a:solidFill>
                <a:effectLst/>
                <a:uLnTx/>
                <a:uFillTx/>
                <a:latin typeface="A3.OpenSansBold-San"/>
                <a:ea typeface="+mn-ea"/>
                <a:cs typeface="+mn-cs"/>
              </a:endParaRPr>
            </a:p>
          </p:txBody>
        </p:sp>
      </p:grpSp>
      <p:sp>
        <p:nvSpPr>
          <p:cNvPr id="43" name="Rectangle: Rounded Corners 42"/>
          <p:cNvSpPr/>
          <p:nvPr/>
        </p:nvSpPr>
        <p:spPr>
          <a:xfrm>
            <a:off x="4945837" y="2327755"/>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3.OpenSans-San"/>
              <a:ea typeface="+mn-ea"/>
              <a:cs typeface="+mn-cs"/>
            </a:endParaRPr>
          </a:p>
        </p:txBody>
      </p:sp>
      <p:sp>
        <p:nvSpPr>
          <p:cNvPr id="44" name="Rectangle: Rounded Corners 43"/>
          <p:cNvSpPr/>
          <p:nvPr/>
        </p:nvSpPr>
        <p:spPr>
          <a:xfrm>
            <a:off x="5245425" y="2348061"/>
            <a:ext cx="5758807" cy="929147"/>
          </a:xfrm>
          <a:prstGeom prst="roundRect">
            <a:avLst>
              <a:gd name="adj" fmla="val 50000"/>
            </a:avLst>
          </a:prstGeom>
          <a:noFill/>
          <a:ln>
            <a:solidFill>
              <a:srgbClr val="EB4C5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4" name="TextBox 93"/>
          <p:cNvSpPr txBox="1"/>
          <p:nvPr/>
        </p:nvSpPr>
        <p:spPr>
          <a:xfrm>
            <a:off x="5940018" y="2384901"/>
            <a:ext cx="4895622" cy="954107"/>
          </a:xfrm>
          <a:prstGeom prst="rect">
            <a:avLst/>
          </a:prstGeom>
          <a:noFill/>
        </p:spPr>
        <p:txBody>
          <a:bodyPr wrap="square" rtlCol="0">
            <a:spAutoFit/>
          </a:bodyPr>
          <a:lstStyle/>
          <a:p>
            <a:pPr lvl="0" defTabSz="914400">
              <a:defRPr/>
            </a:pP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Nam</a:t>
            </a:r>
            <a:endParaRPr kumimoji="0" lang="vi-VN" sz="28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3" name="b"/>
          <p:cNvGrpSpPr/>
          <p:nvPr/>
        </p:nvGrpSpPr>
        <p:grpSpPr>
          <a:xfrm>
            <a:off x="4797421" y="2246879"/>
            <a:ext cx="1092113" cy="1092113"/>
            <a:chOff x="4797421" y="2246879"/>
            <a:chExt cx="1092113" cy="1092113"/>
          </a:xfrm>
        </p:grpSpPr>
        <p:sp>
          <p:nvSpPr>
            <p:cNvPr id="48" name="Oval 47"/>
            <p:cNvSpPr/>
            <p:nvPr/>
          </p:nvSpPr>
          <p:spPr>
            <a:xfrm>
              <a:off x="4797421" y="2246879"/>
              <a:ext cx="1092113" cy="1092113"/>
            </a:xfrm>
            <a:prstGeom prst="ellipse">
              <a:avLst/>
            </a:prstGeom>
            <a:gradFill flip="none" rotWithShape="1">
              <a:gsLst>
                <a:gs pos="0">
                  <a:srgbClr val="E94357"/>
                </a:gs>
                <a:gs pos="95000">
                  <a:srgbClr val="FCB047"/>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9" name="Oval 48"/>
            <p:cNvSpPr/>
            <p:nvPr/>
          </p:nvSpPr>
          <p:spPr>
            <a:xfrm>
              <a:off x="4873081" y="2322539"/>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7" name="TextBox 96"/>
            <p:cNvSpPr txBox="1"/>
            <p:nvPr/>
          </p:nvSpPr>
          <p:spPr>
            <a:xfrm>
              <a:off x="5107675" y="2438992"/>
              <a:ext cx="47160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EA4457"/>
                  </a:solidFill>
                  <a:effectLst/>
                  <a:uLnTx/>
                  <a:uFillTx/>
                  <a:latin typeface="A3.OpenSansBold-San"/>
                  <a:ea typeface="+mn-ea"/>
                  <a:cs typeface="+mn-cs"/>
                </a:rPr>
                <a:t>B</a:t>
              </a:r>
              <a:endParaRPr kumimoji="0" lang="vi-VN" sz="4000" b="1" i="0" u="none" strike="noStrike" kern="1200" cap="none" spc="0" normalizeH="0" baseline="0" noProof="0" dirty="0">
                <a:ln>
                  <a:noFill/>
                </a:ln>
                <a:solidFill>
                  <a:srgbClr val="EA4457"/>
                </a:solidFill>
                <a:effectLst/>
                <a:uLnTx/>
                <a:uFillTx/>
                <a:latin typeface="A3.OpenSansBold-San"/>
                <a:ea typeface="+mn-ea"/>
                <a:cs typeface="+mn-cs"/>
              </a:endParaRPr>
            </a:p>
          </p:txBody>
        </p:sp>
      </p:grpSp>
      <p:sp>
        <p:nvSpPr>
          <p:cNvPr id="59" name="Rectangle: Rounded Corners 58"/>
          <p:cNvSpPr/>
          <p:nvPr/>
        </p:nvSpPr>
        <p:spPr>
          <a:xfrm>
            <a:off x="4945837" y="3677206"/>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F85604"/>
              </a:solidFill>
              <a:effectLst/>
              <a:uLnTx/>
              <a:uFillTx/>
              <a:latin typeface="A3.OpenSans-San"/>
              <a:ea typeface="+mn-ea"/>
              <a:cs typeface="+mn-cs"/>
            </a:endParaRPr>
          </a:p>
        </p:txBody>
      </p:sp>
      <p:sp>
        <p:nvSpPr>
          <p:cNvPr id="69" name="Rectangle: Rounded Corners 68"/>
          <p:cNvSpPr/>
          <p:nvPr/>
        </p:nvSpPr>
        <p:spPr>
          <a:xfrm>
            <a:off x="5245425" y="3697512"/>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96" name="TextBox 95"/>
          <p:cNvSpPr txBox="1"/>
          <p:nvPr/>
        </p:nvSpPr>
        <p:spPr>
          <a:xfrm>
            <a:off x="5962296" y="3746651"/>
            <a:ext cx="4873344" cy="954107"/>
          </a:xfrm>
          <a:prstGeom prst="rect">
            <a:avLst/>
          </a:prstGeom>
          <a:noFill/>
        </p:spPr>
        <p:txBody>
          <a:bodyPr wrap="square" rtlCol="0">
            <a:spAutoFit/>
          </a:bodyPr>
          <a:lstStyle/>
          <a:p>
            <a:pPr lvl="0" defTabSz="914400">
              <a:defRPr/>
            </a:pPr>
            <a:r>
              <a:rPr lang="vi-VN" sz="2800" dirty="0">
                <a:latin typeface="Times New Roman" panose="02020603050405020304" pitchFamily="18" charset="0"/>
                <a:cs typeface="Times New Roman" panose="02020603050405020304" pitchFamily="18" charset="0"/>
              </a:rPr>
              <a:t>chính quyền họ Nguyễn được củng cố vững chắc</a:t>
            </a:r>
            <a:endParaRPr kumimoji="0" lang="vi-VN" sz="28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 name="c"/>
          <p:cNvGrpSpPr/>
          <p:nvPr/>
        </p:nvGrpSpPr>
        <p:grpSpPr>
          <a:xfrm>
            <a:off x="4797421" y="3596330"/>
            <a:ext cx="1092113" cy="1092113"/>
            <a:chOff x="4797421" y="3596330"/>
            <a:chExt cx="1092113" cy="1092113"/>
          </a:xfrm>
        </p:grpSpPr>
        <p:sp>
          <p:nvSpPr>
            <p:cNvPr id="71" name="Oval 70"/>
            <p:cNvSpPr/>
            <p:nvPr/>
          </p:nvSpPr>
          <p:spPr>
            <a:xfrm>
              <a:off x="4797421" y="3596330"/>
              <a:ext cx="1092113" cy="1092113"/>
            </a:xfrm>
            <a:prstGeom prst="ellipse">
              <a:avLst/>
            </a:prstGeom>
            <a:gradFill flip="none" rotWithShape="1">
              <a:gsLst>
                <a:gs pos="0">
                  <a:srgbClr val="F6F905"/>
                </a:gs>
                <a:gs pos="95000">
                  <a:srgbClr val="DB36A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72" name="Oval 71"/>
            <p:cNvSpPr/>
            <p:nvPr/>
          </p:nvSpPr>
          <p:spPr>
            <a:xfrm>
              <a:off x="4873081" y="3671990"/>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99" name="TextBox 98"/>
            <p:cNvSpPr txBox="1"/>
            <p:nvPr/>
          </p:nvSpPr>
          <p:spPr>
            <a:xfrm>
              <a:off x="5115690" y="3788443"/>
              <a:ext cx="4555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DB36A4"/>
                  </a:solidFill>
                  <a:effectLst/>
                  <a:uLnTx/>
                  <a:uFillTx/>
                  <a:latin typeface="A3.OpenSansBold-San"/>
                  <a:ea typeface="+mn-ea"/>
                  <a:cs typeface="+mn-cs"/>
                </a:rPr>
                <a:t>C</a:t>
              </a:r>
              <a:endParaRPr kumimoji="0" lang="vi-VN" sz="4000" b="1" i="0" u="none" strike="noStrike" kern="1200" cap="none" spc="0" normalizeH="0" baseline="0" noProof="0" dirty="0">
                <a:ln>
                  <a:noFill/>
                </a:ln>
                <a:solidFill>
                  <a:srgbClr val="DB36A4"/>
                </a:solidFill>
                <a:effectLst/>
                <a:uLnTx/>
                <a:uFillTx/>
                <a:latin typeface="A3.OpenSansBold-San"/>
                <a:ea typeface="+mn-ea"/>
                <a:cs typeface="+mn-cs"/>
              </a:endParaRPr>
            </a:p>
          </p:txBody>
        </p:sp>
      </p:grpSp>
      <p:sp>
        <p:nvSpPr>
          <p:cNvPr id="35" name="Rectangle: Rounded Corners 34"/>
          <p:cNvSpPr/>
          <p:nvPr/>
        </p:nvSpPr>
        <p:spPr>
          <a:xfrm>
            <a:off x="4945837" y="5026657"/>
            <a:ext cx="6086970" cy="969759"/>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36" name="Rectangle: Rounded Corners 35"/>
          <p:cNvSpPr/>
          <p:nvPr/>
        </p:nvSpPr>
        <p:spPr>
          <a:xfrm>
            <a:off x="5245425" y="5046963"/>
            <a:ext cx="5758807" cy="929147"/>
          </a:xfrm>
          <a:prstGeom prst="roundRect">
            <a:avLst>
              <a:gd name="adj" fmla="val 50000"/>
            </a:avLst>
          </a:prstGeom>
          <a:noFill/>
          <a:ln>
            <a:solidFill>
              <a:srgbClr val="DB36A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0" name="TextBox 39"/>
          <p:cNvSpPr txBox="1"/>
          <p:nvPr/>
        </p:nvSpPr>
        <p:spPr>
          <a:xfrm>
            <a:off x="5962296" y="5097643"/>
            <a:ext cx="4740377" cy="954107"/>
          </a:xfrm>
          <a:prstGeom prst="rect">
            <a:avLst/>
          </a:prstGeom>
          <a:noFill/>
        </p:spPr>
        <p:txBody>
          <a:bodyPr wrap="square" rtlCol="0">
            <a:spAutoFit/>
          </a:bodyPr>
          <a:lstStyle/>
          <a:p>
            <a:pPr lvl="0" defTabSz="914400">
              <a:defRPr/>
            </a:pPr>
            <a:r>
              <a:rPr lang="vi-VN" sz="2800" dirty="0">
                <a:latin typeface="Times New Roman" panose="02020603050405020304" pitchFamily="18" charset="0"/>
                <a:cs typeface="Times New Roman" panose="02020603050405020304" pitchFamily="18" charset="0"/>
              </a:rPr>
              <a:t>vua Lê giành lại được thực quyền từ chúa Trịnh</a:t>
            </a:r>
            <a:endParaRPr kumimoji="0" lang="vi-VN" sz="2800" i="0" u="none" strike="noStrike" kern="1200" cap="none" spc="0" normalizeH="0" baseline="0" noProof="0" dirty="0">
              <a:ln>
                <a:noFill/>
              </a:ln>
              <a:solidFill>
                <a:srgbClr val="F85604"/>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7" name="d"/>
          <p:cNvGrpSpPr/>
          <p:nvPr/>
        </p:nvGrpSpPr>
        <p:grpSpPr>
          <a:xfrm>
            <a:off x="4797421" y="4945781"/>
            <a:ext cx="1092113" cy="1092113"/>
            <a:chOff x="4797421" y="4945781"/>
            <a:chExt cx="1092113" cy="1092113"/>
          </a:xfrm>
        </p:grpSpPr>
        <p:sp>
          <p:nvSpPr>
            <p:cNvPr id="38" name="Oval 37"/>
            <p:cNvSpPr/>
            <p:nvPr/>
          </p:nvSpPr>
          <p:spPr>
            <a:xfrm>
              <a:off x="4797421" y="4945781"/>
              <a:ext cx="1092113" cy="1092113"/>
            </a:xfrm>
            <a:prstGeom prst="ellipse">
              <a:avLst/>
            </a:prstGeom>
            <a:gradFill flip="none" rotWithShape="1">
              <a:gsLst>
                <a:gs pos="0">
                  <a:srgbClr val="F6F905"/>
                </a:gs>
                <a:gs pos="95000">
                  <a:srgbClr val="B62084"/>
                </a:gs>
              </a:gsLst>
              <a:lin ang="13500000" scaled="1"/>
              <a:tileRect/>
            </a:gradFill>
            <a:ln>
              <a:noFill/>
            </a:ln>
            <a:effectLst>
              <a:outerShdw blurRad="50800" dist="152400" dir="5400000" algn="t"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39" name="Oval 38"/>
            <p:cNvSpPr/>
            <p:nvPr/>
          </p:nvSpPr>
          <p:spPr>
            <a:xfrm>
              <a:off x="4873081" y="5021441"/>
              <a:ext cx="940793" cy="940793"/>
            </a:xfrm>
            <a:prstGeom prst="ellipse">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Bold-San"/>
                <a:ea typeface="+mn-ea"/>
                <a:cs typeface="+mn-cs"/>
              </a:endParaRPr>
            </a:p>
          </p:txBody>
        </p:sp>
        <p:sp>
          <p:nvSpPr>
            <p:cNvPr id="41" name="TextBox 40"/>
            <p:cNvSpPr txBox="1"/>
            <p:nvPr/>
          </p:nvSpPr>
          <p:spPr>
            <a:xfrm>
              <a:off x="5089240" y="5137894"/>
              <a:ext cx="50847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B62084"/>
                  </a:solidFill>
                  <a:effectLst/>
                  <a:uLnTx/>
                  <a:uFillTx/>
                  <a:latin typeface="A3.OpenSansBold-San"/>
                  <a:ea typeface="+mn-ea"/>
                  <a:cs typeface="+mn-cs"/>
                </a:rPr>
                <a:t>D</a:t>
              </a:r>
              <a:endParaRPr kumimoji="0" lang="vi-VN" sz="4000" b="1" i="0" u="none" strike="noStrike" kern="1200" cap="none" spc="0" normalizeH="0" baseline="0" noProof="0" dirty="0">
                <a:ln>
                  <a:noFill/>
                </a:ln>
                <a:solidFill>
                  <a:srgbClr val="B62084"/>
                </a:solidFill>
                <a:effectLst/>
                <a:uLnTx/>
                <a:uFillTx/>
                <a:latin typeface="A3.OpenSansBold-San"/>
                <a:ea typeface="+mn-ea"/>
                <a:cs typeface="+mn-cs"/>
              </a:endParaRPr>
            </a:p>
          </p:txBody>
        </p:sp>
      </p:grpSp>
      <p:sp>
        <p:nvSpPr>
          <p:cNvPr id="42" name="Oval 41"/>
          <p:cNvSpPr/>
          <p:nvPr/>
        </p:nvSpPr>
        <p:spPr>
          <a:xfrm>
            <a:off x="3549514" y="2073687"/>
            <a:ext cx="201039" cy="201039"/>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5" name="Oval 44"/>
          <p:cNvSpPr/>
          <p:nvPr/>
        </p:nvSpPr>
        <p:spPr>
          <a:xfrm>
            <a:off x="2427341" y="5304968"/>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47" name="Oval 46"/>
          <p:cNvSpPr/>
          <p:nvPr/>
        </p:nvSpPr>
        <p:spPr>
          <a:xfrm>
            <a:off x="219106" y="3288310"/>
            <a:ext cx="403170" cy="403170"/>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50" name="Oval 49"/>
          <p:cNvSpPr/>
          <p:nvPr/>
        </p:nvSpPr>
        <p:spPr>
          <a:xfrm>
            <a:off x="2376043" y="1032977"/>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1" name="Oval 50"/>
          <p:cNvSpPr/>
          <p:nvPr/>
        </p:nvSpPr>
        <p:spPr>
          <a:xfrm>
            <a:off x="4510637" y="3180342"/>
            <a:ext cx="450084" cy="450084"/>
          </a:xfrm>
          <a:prstGeom prst="ellipse">
            <a:avLst/>
          </a:prstGeom>
          <a:solidFill>
            <a:srgbClr val="F85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down)">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down)">
                                      <p:cBhvr>
                                        <p:cTn id="24" dur="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81"/>
                                        </p:tgtEl>
                                        <p:attrNameLst>
                                          <p:attrName>style.color</p:attrName>
                                        </p:attrNameLst>
                                      </p:cBhvr>
                                      <p:to>
                                        <a:srgbClr val="26F3F8"/>
                                      </p:to>
                                    </p:animClr>
                                    <p:animClr clrSpc="rgb" dir="cw">
                                      <p:cBhvr>
                                        <p:cTn id="35" dur="500" fill="hold"/>
                                        <p:tgtEl>
                                          <p:spTgt spid="81"/>
                                        </p:tgtEl>
                                        <p:attrNameLst>
                                          <p:attrName>fillcolor</p:attrName>
                                        </p:attrNameLst>
                                      </p:cBhvr>
                                      <p:to>
                                        <a:srgbClr val="26F3F8"/>
                                      </p:to>
                                    </p:animClr>
                                    <p:set>
                                      <p:cBhvr>
                                        <p:cTn id="36" dur="500" fill="hold"/>
                                        <p:tgtEl>
                                          <p:spTgt spid="81"/>
                                        </p:tgtEl>
                                        <p:attrNameLst>
                                          <p:attrName>fill.type</p:attrName>
                                        </p:attrNameLst>
                                      </p:cBhvr>
                                      <p:to>
                                        <p:strVal val="solid"/>
                                      </p:to>
                                    </p:set>
                                    <p:set>
                                      <p:cBhvr>
                                        <p:cTn id="37" dur="500" fill="hold"/>
                                        <p:tgtEl>
                                          <p:spTgt spid="8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44"/>
                                        </p:tgtEl>
                                        <p:attrNameLst>
                                          <p:attrName>style.color</p:attrName>
                                        </p:attrNameLst>
                                      </p:cBhvr>
                                      <p:to>
                                        <a:srgbClr val="FFFF00"/>
                                      </p:to>
                                    </p:animClr>
                                    <p:animClr clrSpc="rgb" dir="cw">
                                      <p:cBhvr>
                                        <p:cTn id="43" dur="500" fill="hold"/>
                                        <p:tgtEl>
                                          <p:spTgt spid="44"/>
                                        </p:tgtEl>
                                        <p:attrNameLst>
                                          <p:attrName>fillcolor</p:attrName>
                                        </p:attrNameLst>
                                      </p:cBhvr>
                                      <p:to>
                                        <a:srgbClr val="FFFF00"/>
                                      </p:to>
                                    </p:animClr>
                                    <p:set>
                                      <p:cBhvr>
                                        <p:cTn id="44" dur="500" fill="hold"/>
                                        <p:tgtEl>
                                          <p:spTgt spid="44"/>
                                        </p:tgtEl>
                                        <p:attrNameLst>
                                          <p:attrName>fill.type</p:attrName>
                                        </p:attrNameLst>
                                      </p:cBhvr>
                                      <p:to>
                                        <p:strVal val="solid"/>
                                      </p:to>
                                    </p:set>
                                    <p:set>
                                      <p:cBhvr>
                                        <p:cTn id="45" dur="500" fill="hold"/>
                                        <p:tgtEl>
                                          <p:spTgt spid="4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9" presetClass="emph" presetSubtype="0" fill="hold" grpId="0" nodeType="clickEffect">
                                  <p:stCondLst>
                                    <p:cond delay="0"/>
                                  </p:stCondLst>
                                  <p:childTnLst>
                                    <p:animClr clrSpc="rgb" dir="cw">
                                      <p:cBhvr override="childStyle">
                                        <p:cTn id="50" dur="500" fill="hold"/>
                                        <p:tgtEl>
                                          <p:spTgt spid="59"/>
                                        </p:tgtEl>
                                        <p:attrNameLst>
                                          <p:attrName>style.color</p:attrName>
                                        </p:attrNameLst>
                                      </p:cBhvr>
                                      <p:to>
                                        <a:srgbClr val="FFFF00"/>
                                      </p:to>
                                    </p:animClr>
                                    <p:animClr clrSpc="rgb" dir="cw">
                                      <p:cBhvr>
                                        <p:cTn id="51" dur="500" fill="hold"/>
                                        <p:tgtEl>
                                          <p:spTgt spid="59"/>
                                        </p:tgtEl>
                                        <p:attrNameLst>
                                          <p:attrName>fillcolor</p:attrName>
                                        </p:attrNameLst>
                                      </p:cBhvr>
                                      <p:to>
                                        <a:srgbClr val="FFFF00"/>
                                      </p:to>
                                    </p:animClr>
                                    <p:set>
                                      <p:cBhvr>
                                        <p:cTn id="52" dur="500" fill="hold"/>
                                        <p:tgtEl>
                                          <p:spTgt spid="59"/>
                                        </p:tgtEl>
                                        <p:attrNameLst>
                                          <p:attrName>fill.type</p:attrName>
                                        </p:attrNameLst>
                                      </p:cBhvr>
                                      <p:to>
                                        <p:strVal val="solid"/>
                                      </p:to>
                                    </p:set>
                                    <p:set>
                                      <p:cBhvr>
                                        <p:cTn id="53" dur="500" fill="hold"/>
                                        <p:tgtEl>
                                          <p:spTgt spid="5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6"/>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9" presetClass="emph" presetSubtype="0" fill="hold" grpId="0" nodeType="clickEffect">
                                  <p:stCondLst>
                                    <p:cond delay="0"/>
                                  </p:stCondLst>
                                  <p:childTnLst>
                                    <p:animClr clrSpc="rgb" dir="cw">
                                      <p:cBhvr override="childStyle">
                                        <p:cTn id="58" dur="500" fill="hold"/>
                                        <p:tgtEl>
                                          <p:spTgt spid="36"/>
                                        </p:tgtEl>
                                        <p:attrNameLst>
                                          <p:attrName>style.color</p:attrName>
                                        </p:attrNameLst>
                                      </p:cBhvr>
                                      <p:to>
                                        <a:srgbClr val="FFFF00"/>
                                      </p:to>
                                    </p:animClr>
                                    <p:animClr clrSpc="rgb" dir="cw">
                                      <p:cBhvr>
                                        <p:cTn id="59" dur="500" fill="hold"/>
                                        <p:tgtEl>
                                          <p:spTgt spid="36"/>
                                        </p:tgtEl>
                                        <p:attrNameLst>
                                          <p:attrName>fillcolor</p:attrName>
                                        </p:attrNameLst>
                                      </p:cBhvr>
                                      <p:to>
                                        <a:srgbClr val="FFFF00"/>
                                      </p:to>
                                    </p:animClr>
                                    <p:set>
                                      <p:cBhvr>
                                        <p:cTn id="60" dur="500" fill="hold"/>
                                        <p:tgtEl>
                                          <p:spTgt spid="36"/>
                                        </p:tgtEl>
                                        <p:attrNameLst>
                                          <p:attrName>fill.type</p:attrName>
                                        </p:attrNameLst>
                                      </p:cBhvr>
                                      <p:to>
                                        <p:strVal val="solid"/>
                                      </p:to>
                                    </p:set>
                                    <p:set>
                                      <p:cBhvr>
                                        <p:cTn id="61" dur="500" fill="hold"/>
                                        <p:tgtEl>
                                          <p:spTgt spid="3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tra loi sai.wav"/>
                                        </p:tgtEl>
                                      </p:cMediaNode>
                                    </p:audio>
                                  </p:subTnLst>
                                </p:cTn>
                              </p:par>
                            </p:childTnLst>
                          </p:cTn>
                        </p:par>
                      </p:childTnLst>
                    </p:cTn>
                  </p:par>
                </p:childTnLst>
              </p:cTn>
              <p:nextCondLst>
                <p:cond evt="onClick" delay="0">
                  <p:tgtEl>
                    <p:spTgt spid="7"/>
                  </p:tgtEl>
                </p:cond>
              </p:nextCondLst>
            </p:seq>
          </p:childTnLst>
        </p:cTn>
      </p:par>
    </p:tnLst>
    <p:bldLst>
      <p:bldP spid="104" grpId="0"/>
      <p:bldP spid="81" grpId="0" animBg="1"/>
      <p:bldP spid="91" grpId="0"/>
      <p:bldP spid="44" grpId="0" animBg="1"/>
      <p:bldP spid="94" grpId="0"/>
      <p:bldP spid="59" grpId="0" animBg="1"/>
      <p:bldP spid="96" grpId="0"/>
      <p:bldP spid="36"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0000" y="619200"/>
            <a:ext cx="4991961" cy="1477328"/>
          </a:xfrm>
          <a:prstGeom prst="rect">
            <a:avLst/>
          </a:prstGeom>
        </p:spPr>
        <p:txBody>
          <a:bodyPr vert="horz" wrap="square" lIns="0" tIns="0" rIns="0" bIns="0" rtlCol="0" anchor="ctr" anchorCtr="0">
            <a:normAutofit/>
          </a:bodyPr>
          <a:lstStyle/>
          <a:p>
            <a:pPr defTabSz="914400">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HOẠT ĐỘNG VẬN DỤNG</a:t>
            </a:r>
            <a:endParaRPr lang="en-US" sz="3200" b="1" dirty="0">
              <a:latin typeface="Times New Roman" panose="02020603050405020304" pitchFamily="18" charset="0"/>
              <a:ea typeface="+mj-ea"/>
              <a:cs typeface="Times New Roman" panose="02020603050405020304" pitchFamily="18" charset="0"/>
            </a:endParaRPr>
          </a:p>
        </p:txBody>
      </p:sp>
      <p:pic>
        <p:nvPicPr>
          <p:cNvPr id="4" name="Picture 3"/>
          <p:cNvPicPr>
            <a:picLocks noChangeAspect="1"/>
          </p:cNvPicPr>
          <p:nvPr/>
        </p:nvPicPr>
        <p:blipFill rotWithShape="1">
          <a:blip r:embed="rId1"/>
          <a:srcRect l="21622" r="2" b="2"/>
          <a:stretch>
            <a:fillRect/>
          </a:stretch>
        </p:blipFill>
        <p:spPr>
          <a:xfrm>
            <a:off x="6257657" y="566767"/>
            <a:ext cx="5361537" cy="54041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pic>
        <p:nvPicPr>
          <p:cNvPr id="8" name="Graphic 81" descr="Venn diagram"/>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68845" y="177742"/>
            <a:ext cx="647700" cy="469900"/>
          </a:xfrm>
          <a:prstGeom prst="rect">
            <a:avLst/>
          </a:prstGeom>
        </p:spPr>
      </p:pic>
      <p:pic>
        <p:nvPicPr>
          <p:cNvPr id="9" name="Graphic 6" descr="Research"/>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458" y="272113"/>
            <a:ext cx="647700" cy="533400"/>
          </a:xfrm>
          <a:prstGeom prst="rect">
            <a:avLst/>
          </a:prstGeom>
        </p:spPr>
      </p:pic>
      <p:sp>
        <p:nvSpPr>
          <p:cNvPr id="3" name="TextBox 2"/>
          <p:cNvSpPr txBox="1"/>
          <p:nvPr/>
        </p:nvSpPr>
        <p:spPr>
          <a:xfrm>
            <a:off x="411150" y="2096528"/>
            <a:ext cx="5523194" cy="4142272"/>
          </a:xfrm>
          <a:prstGeom prst="rect">
            <a:avLst/>
          </a:prstGeom>
        </p:spPr>
        <p:txBody>
          <a:bodyPr vert="horz" lIns="0" tIns="0" rIns="0" bIns="0" rtlCol="0">
            <a:normAutofit fontScale="62500" lnSpcReduction="20000"/>
          </a:bodyPr>
          <a:lstStyle/>
          <a:p>
            <a:pPr indent="-228600" algn="just" defTabSz="914400">
              <a:lnSpc>
                <a:spcPct val="110000"/>
              </a:lnSpc>
              <a:spcAft>
                <a:spcPts val="600"/>
              </a:spcAft>
              <a:buClr>
                <a:schemeClr val="accent4"/>
              </a:buClr>
              <a:buFont typeface="The Hand Extrablack" panose="03070A02030502020204" pitchFamily="66" charset="0"/>
              <a:buChar char="•"/>
            </a:pP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Tìm</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hiểu</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thông</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tin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từ</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sách</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báo</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3600" b="0" i="0" spc="20" dirty="0" err="1">
                <a:solidFill>
                  <a:srgbClr val="FFFF00">
                    <a:alpha val="58000"/>
                  </a:srgbClr>
                </a:solidFill>
                <a:effectLst/>
                <a:latin typeface="Times New Roman" panose="02020603050405020304" pitchFamily="18" charset="0"/>
                <a:cs typeface="Times New Roman" panose="02020603050405020304" pitchFamily="18" charset="0"/>
              </a:rPr>
              <a:t>và</a:t>
            </a:r>
            <a:r>
              <a:rPr lang="en-US" sz="36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internet,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em</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hãy</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viết</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bài</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giới</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thiệu</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khoảng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7 - 10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câu</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về</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vị</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anh</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hùng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dẫn</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tộc</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Quang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Trung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theo</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gợi</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ý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sau</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a:t>
            </a:r>
            <a:endParaRPr lang="en-US" sz="4500" b="0" i="0" spc="20" dirty="0">
              <a:solidFill>
                <a:srgbClr val="FFFF00">
                  <a:alpha val="58000"/>
                </a:srgbClr>
              </a:solidFill>
              <a:effectLst/>
              <a:latin typeface="Times New Roman" panose="02020603050405020304" pitchFamily="18" charset="0"/>
              <a:cs typeface="Times New Roman" panose="02020603050405020304" pitchFamily="18" charset="0"/>
            </a:endParaRPr>
          </a:p>
          <a:p>
            <a:pPr indent="-228600" algn="just" defTabSz="914400">
              <a:lnSpc>
                <a:spcPct val="110000"/>
              </a:lnSpc>
              <a:spcAft>
                <a:spcPts val="600"/>
              </a:spcAft>
              <a:buClr>
                <a:schemeClr val="accent4"/>
              </a:buClr>
              <a:buFont typeface="The Hand Extrablack" panose="03070A02030502020204" pitchFamily="66" charset="0"/>
              <a:buChar char="•"/>
            </a:pP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Vai</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trò</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a:t>
            </a:r>
            <a:endParaRPr lang="en-US" sz="4500" b="0" i="0" spc="20" dirty="0">
              <a:solidFill>
                <a:srgbClr val="FFFF00">
                  <a:alpha val="58000"/>
                </a:srgbClr>
              </a:solidFill>
              <a:effectLst/>
              <a:latin typeface="Times New Roman" panose="02020603050405020304" pitchFamily="18" charset="0"/>
              <a:cs typeface="Times New Roman" panose="02020603050405020304" pitchFamily="18" charset="0"/>
            </a:endParaRPr>
          </a:p>
          <a:p>
            <a:pPr indent="-228600" algn="just" defTabSz="914400">
              <a:lnSpc>
                <a:spcPct val="110000"/>
              </a:lnSpc>
              <a:spcAft>
                <a:spcPts val="600"/>
              </a:spcAft>
              <a:buClr>
                <a:schemeClr val="accent4"/>
              </a:buClr>
              <a:buFont typeface="The Hand Extrablack" panose="03070A02030502020204" pitchFamily="66" charset="0"/>
              <a:buChar char="•"/>
            </a:pP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Điều</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khiến</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em</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ấn</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tượng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nhất</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về</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ông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a:t>
            </a:r>
            <a:endParaRPr lang="en-US" sz="4500" b="0" i="0" spc="20" dirty="0">
              <a:solidFill>
                <a:srgbClr val="FFFF00">
                  <a:alpha val="58000"/>
                </a:srgbClr>
              </a:solidFill>
              <a:effectLst/>
              <a:latin typeface="Times New Roman" panose="02020603050405020304" pitchFamily="18" charset="0"/>
              <a:cs typeface="Times New Roman" panose="02020603050405020304" pitchFamily="18" charset="0"/>
            </a:endParaRPr>
          </a:p>
          <a:p>
            <a:pPr indent="-228600" algn="just" defTabSz="914400">
              <a:lnSpc>
                <a:spcPct val="110000"/>
              </a:lnSpc>
              <a:spcAft>
                <a:spcPts val="600"/>
              </a:spcAft>
              <a:buClr>
                <a:schemeClr val="accent4"/>
              </a:buClr>
              <a:buFont typeface="The Hand Extrablack" panose="03070A02030502020204" pitchFamily="66" charset="0"/>
              <a:buChar char="•"/>
            </a:pP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Những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con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đường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ngôi</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trường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di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tích</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lịch</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sử</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mang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tên</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 </a:t>
            </a:r>
            <a:r>
              <a:rPr lang="en-US" sz="4500" b="0" i="0" spc="20" dirty="0" err="1">
                <a:solidFill>
                  <a:srgbClr val="FFFF00">
                    <a:alpha val="58000"/>
                  </a:srgbClr>
                </a:solidFill>
                <a:effectLst/>
                <a:latin typeface="Times New Roman" panose="02020603050405020304" pitchFamily="18" charset="0"/>
                <a:cs typeface="Times New Roman" panose="02020603050405020304" pitchFamily="18" charset="0"/>
              </a:rPr>
              <a:t>ông</a:t>
            </a:r>
            <a:r>
              <a:rPr lang="en-US" sz="4500" b="0" i="0" spc="20" dirty="0">
                <a:solidFill>
                  <a:srgbClr val="FFFF00">
                    <a:alpha val="58000"/>
                  </a:srgbClr>
                </a:solidFill>
                <a:effectLst/>
                <a:latin typeface="Times New Roman" panose="02020603050405020304" pitchFamily="18" charset="0"/>
                <a:cs typeface="Times New Roman" panose="02020603050405020304" pitchFamily="18" charset="0"/>
              </a:rPr>
              <a:t>.</a:t>
            </a:r>
            <a:endParaRPr lang="en-US" sz="4500" b="0" i="0" spc="20" dirty="0">
              <a:solidFill>
                <a:srgbClr val="FFFF00">
                  <a:alpha val="58000"/>
                </a:srgbClr>
              </a:solidFill>
              <a:effectLst/>
              <a:latin typeface="Times New Roman" panose="02020603050405020304" pitchFamily="18" charset="0"/>
              <a:cs typeface="Times New Roman" panose="02020603050405020304" pitchFamily="18" charset="0"/>
            </a:endParaRPr>
          </a:p>
          <a:p>
            <a:pPr indent="-228600" defTabSz="914400">
              <a:lnSpc>
                <a:spcPct val="110000"/>
              </a:lnSpc>
              <a:spcAft>
                <a:spcPts val="600"/>
              </a:spcAft>
              <a:buClr>
                <a:schemeClr val="accent4"/>
              </a:buClr>
              <a:buFont typeface="The Hand Extrablack" panose="03070A02030502020204" pitchFamily="66" charset="0"/>
              <a:buChar char="•"/>
            </a:pPr>
            <a:endParaRPr lang="en-US" sz="2000" spc="20" dirty="0">
              <a:solidFill>
                <a:schemeClr val="tx1">
                  <a:alpha val="58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757108" y="1969842"/>
            <a:ext cx="3774635" cy="46035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 name="Speech Bubble: Rectangle with Corners Rounded 1"/>
          <p:cNvSpPr/>
          <p:nvPr/>
        </p:nvSpPr>
        <p:spPr>
          <a:xfrm>
            <a:off x="7447237" y="364549"/>
            <a:ext cx="4319448" cy="2339092"/>
          </a:xfrm>
          <a:prstGeom prst="wedgeRoundRectCallout">
            <a:avLst>
              <a:gd name="adj1" fmla="val -118189"/>
              <a:gd name="adj2" fmla="val 329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a:ea typeface="Times New Roman" panose="02020603050405020304"/>
                <a:cs typeface="Times New Roman" panose="02020603050405020304"/>
                <a:sym typeface="Times New Roman" panose="02020603050405020304"/>
              </a:rPr>
              <a:t>Em</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có</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nhận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xét</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gì</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về</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chính</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quyền</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họ</a:t>
            </a:r>
            <a:r>
              <a:rPr lang="en-US" sz="2800" b="1" dirty="0">
                <a:latin typeface="Times New Roman" panose="02020603050405020304"/>
                <a:ea typeface="Times New Roman" panose="02020603050405020304"/>
                <a:cs typeface="Times New Roman" panose="02020603050405020304"/>
                <a:sym typeface="Times New Roman" panose="02020603050405020304"/>
              </a:rPr>
              <a:t> Nguyễn </a:t>
            </a:r>
            <a:r>
              <a:rPr lang="en-US" sz="2800" b="1" dirty="0" err="1">
                <a:latin typeface="Times New Roman" panose="02020603050405020304"/>
                <a:ea typeface="Times New Roman" panose="02020603050405020304"/>
                <a:cs typeface="Times New Roman" panose="02020603050405020304"/>
                <a:sym typeface="Times New Roman" panose="02020603050405020304"/>
              </a:rPr>
              <a:t>Đàng</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Trong</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nửa</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sau</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thế</a:t>
            </a:r>
            <a:r>
              <a:rPr lang="en-US" sz="2800" b="1" dirty="0">
                <a:latin typeface="Times New Roman" panose="02020603050405020304"/>
                <a:ea typeface="Times New Roman" panose="02020603050405020304"/>
                <a:cs typeface="Times New Roman" panose="02020603050405020304"/>
                <a:sym typeface="Times New Roman" panose="02020603050405020304"/>
              </a:rPr>
              <a:t> </a:t>
            </a:r>
            <a:r>
              <a:rPr lang="en-US" sz="2800" b="1" dirty="0" err="1">
                <a:latin typeface="Times New Roman" panose="02020603050405020304"/>
                <a:ea typeface="Times New Roman" panose="02020603050405020304"/>
                <a:cs typeface="Times New Roman" panose="02020603050405020304"/>
                <a:sym typeface="Times New Roman" panose="02020603050405020304"/>
              </a:rPr>
              <a:t>kỉ</a:t>
            </a:r>
            <a:r>
              <a:rPr lang="en-US" sz="2800" b="1" dirty="0">
                <a:latin typeface="Times New Roman" panose="02020603050405020304"/>
                <a:ea typeface="Times New Roman" panose="02020603050405020304"/>
                <a:cs typeface="Times New Roman" panose="02020603050405020304"/>
                <a:sym typeface="Times New Roman" panose="02020603050405020304"/>
              </a:rPr>
              <a:t> XVIII ?</a:t>
            </a:r>
            <a:endParaRPr lang="en-US" sz="2800" dirty="0"/>
          </a:p>
        </p:txBody>
      </p:sp>
      <p:sp>
        <p:nvSpPr>
          <p:cNvPr id="7" name="TextBox 6"/>
          <p:cNvSpPr txBox="1"/>
          <p:nvPr/>
        </p:nvSpPr>
        <p:spPr>
          <a:xfrm>
            <a:off x="5103254" y="3370458"/>
            <a:ext cx="6732187" cy="3416320"/>
          </a:xfrm>
          <a:prstGeom prst="rect">
            <a:avLst/>
          </a:prstGeom>
          <a:solidFill>
            <a:schemeClr val="accent2">
              <a:lumMod val="20000"/>
              <a:lumOff val="80000"/>
            </a:schemeClr>
          </a:solid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Nhận xét về hệ thống thu thuế của chúa Nguyễn thế kỉ XVIII, Lê Quý Đôn viết: “…</a:t>
            </a:r>
            <a:r>
              <a:rPr lang="vi-VN" sz="2400" i="1" dirty="0">
                <a:latin typeface="Times New Roman" panose="02020603050405020304" pitchFamily="18" charset="0"/>
                <a:cs typeface="Times New Roman" panose="02020603050405020304" pitchFamily="18" charset="0"/>
              </a:rPr>
              <a:t>đến nay có chỗ một xã có đến 16 hay 17 tướng thần (nhân viên thu thuế) và hơn 20 xã trưởng, đều được làm việc…Ở các xã ven biển trấn Thuận Hoá, gián hoặc có xã theo nghề đánh cá thì thu thuế mắm, lấy số người hoặc lấy có lưới hay không có lưới làm chuẩn</a:t>
            </a:r>
            <a:r>
              <a:rPr lang="vi-VN" sz="2400" dirty="0">
                <a:latin typeface="Times New Roman" panose="02020603050405020304" pitchFamily="18" charset="0"/>
                <a:cs typeface="Times New Roman" panose="02020603050405020304" pitchFamily="18" charset="0"/>
              </a:rPr>
              <a:t>”. (Lê Quý Đôn toàn tập, tập 1 – Phủ biên tạp lục, NXB Khoa học Xã hội, Hà Nội, 1977, trang 148, 229)</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22"/>
          <p:cNvSpPr>
            <a:spLocks noGrp="1" noRot="1" noChangeAspect="1" noMove="1" noResize="1" noEditPoints="1" noAdjustHandles="1" noChangeArrowheads="1" noChangeShapeType="1" noTextEdit="1"/>
          </p:cNvSpPr>
          <p:nvPr/>
        </p:nvSpPr>
        <p:spPr>
          <a:xfrm>
            <a:off x="4059864" y="2251328"/>
            <a:ext cx="2404893" cy="240489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reeform: Shape 24"/>
          <p:cNvSpPr>
            <a:spLocks noGrp="1" noRot="1" noChangeAspect="1" noMove="1" noResize="1" noEditPoints="1" noAdjustHandles="1" noChangeArrowheads="1" noChangeShapeType="1" noTextEdit="1"/>
          </p:cNvSpPr>
          <p:nvPr/>
        </p:nvSpPr>
        <p:spPr>
          <a:xfrm>
            <a:off x="0" y="1"/>
            <a:ext cx="4154502" cy="3640433"/>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Google Shape;297;p20" descr="2732-2"/>
          <p:cNvPicPr preferRelativeResize="0"/>
          <p:nvPr/>
        </p:nvPicPr>
        <p:blipFill rotWithShape="1">
          <a:blip r:embed="rId1"/>
          <a:srcRect l="7949" r="8335"/>
          <a:stretch>
            <a:fillRect/>
          </a:stretch>
        </p:blipFill>
        <p:spPr>
          <a:xfrm>
            <a:off x="-69084" y="34171"/>
            <a:ext cx="4317456" cy="3640423"/>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a:noFill/>
        </p:spPr>
      </p:pic>
      <p:grpSp>
        <p:nvGrpSpPr>
          <p:cNvPr id="68" name="Group 26"/>
          <p:cNvGrpSpPr>
            <a:grpSpLocks noGrp="1" noRot="1" noChangeAspect="1" noMove="1" noResize="1" noUngrp="1"/>
          </p:cNvGrpSpPr>
          <p:nvPr/>
        </p:nvGrpSpPr>
        <p:grpSpPr>
          <a:xfrm>
            <a:off x="4532067" y="294578"/>
            <a:ext cx="302252" cy="1113685"/>
            <a:chOff x="4532067" y="294578"/>
            <a:chExt cx="302252" cy="1113685"/>
          </a:xfrm>
        </p:grpSpPr>
        <p:sp>
          <p:nvSpPr>
            <p:cNvPr id="28" name="Graphic 11"/>
            <p:cNvSpPr/>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9" name="Graphic 10"/>
            <p:cNvSpPr/>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6" name="TextBox 5"/>
          <p:cNvSpPr txBox="1"/>
          <p:nvPr/>
        </p:nvSpPr>
        <p:spPr>
          <a:xfrm>
            <a:off x="6860353" y="1599863"/>
            <a:ext cx="4906076" cy="4369615"/>
          </a:xfrm>
          <a:prstGeom prst="rect">
            <a:avLst/>
          </a:prstGeom>
        </p:spPr>
        <p:txBody>
          <a:bodyPr vert="horz" lIns="91440" tIns="45720" rIns="91440" bIns="45720" rtlCol="0" anchor="t">
            <a:noAutofit/>
          </a:bodyPr>
          <a:lstStyle/>
          <a:p>
            <a:pPr marL="457200" marR="0" lvl="0" indent="-457200" algn="just" rtl="0">
              <a:spcBef>
                <a:spcPts val="0"/>
              </a:spcBef>
              <a:spcAft>
                <a:spcPts val="0"/>
              </a:spcAft>
              <a:buNone/>
            </a:pPr>
            <a:endParaRPr lang="vi-VN" sz="2400" dirty="0"/>
          </a:p>
        </p:txBody>
      </p:sp>
      <p:sp>
        <p:nvSpPr>
          <p:cNvPr id="31" name="Graphic 12"/>
          <p:cNvSpPr>
            <a:spLocks noGrp="1" noRot="1" noChangeAspect="1" noMove="1" noResize="1" noEditPoints="1" noAdjustHandles="1" noChangeArrowheads="1" noChangeShapeType="1" noTextEdit="1"/>
          </p:cNvSpPr>
          <p:nvPr/>
        </p:nvSpPr>
        <p:spPr>
          <a:xfrm>
            <a:off x="629914"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3" name="Freeform: Shape 32"/>
          <p:cNvSpPr>
            <a:spLocks noGrp="1" noRot="1" noChangeAspect="1" noMove="1" noResize="1" noEditPoints="1" noAdjustHandles="1" noChangeArrowheads="1" noChangeShapeType="1" noTextEdit="1"/>
          </p:cNvSpPr>
          <p:nvPr/>
        </p:nvSpPr>
        <p:spPr>
          <a:xfrm>
            <a:off x="1137441"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Google Shape;298;p20"/>
          <p:cNvPicPr preferRelativeResize="0"/>
          <p:nvPr/>
        </p:nvPicPr>
        <p:blipFill rotWithShape="1">
          <a:blip r:embed="rId2"/>
          <a:srcRect l="18974" r="9933" b="3"/>
          <a:stretch>
            <a:fillRect/>
          </a:stretch>
        </p:blipFill>
        <p:spPr>
          <a:xfrm>
            <a:off x="1354013"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p:spPr>
      </p:pic>
      <p:pic>
        <p:nvPicPr>
          <p:cNvPr id="5" name="Picture 4" descr="A cartoon of two men playing cards&#10;&#10;Description automatically generated with medium confidence"/>
          <p:cNvPicPr>
            <a:picLocks noChangeAspect="1"/>
          </p:cNvPicPr>
          <p:nvPr/>
        </p:nvPicPr>
        <p:blipFill rotWithShape="1">
          <a:blip r:embed="rId3"/>
          <a:srcRect r="5824" b="-1"/>
          <a:stretch>
            <a:fillRect/>
          </a:stretch>
        </p:blipFill>
        <p:spPr>
          <a:xfrm>
            <a:off x="4130158" y="2299819"/>
            <a:ext cx="2367798" cy="2367798"/>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p:spPr>
      </p:pic>
      <p:cxnSp>
        <p:nvCxnSpPr>
          <p:cNvPr id="35" name="Straight Connector 34"/>
          <p:cNvCxnSpPr>
            <a:cxnSpLocks noGrp="1" noRot="1" noChangeAspect="1" noMove="1" noResize="1" noEditPoints="1" noAdjustHandles="1" noChangeArrowheads="1" noChangeShapeType="1"/>
          </p:cNvCxnSpPr>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2"/>
          <p:cNvSpPr txBox="1"/>
          <p:nvPr/>
        </p:nvSpPr>
        <p:spPr>
          <a:xfrm>
            <a:off x="6445476" y="477435"/>
            <a:ext cx="5057410" cy="3970318"/>
          </a:xfrm>
          <a:prstGeom prst="rect">
            <a:avLst/>
          </a:prstGeom>
          <a:noFill/>
        </p:spPr>
        <p:txBody>
          <a:bodyPr wrap="square" rtlCol="0">
            <a:spAutoFit/>
          </a:bodyPr>
          <a:lstStyle/>
          <a:p>
            <a:pPr marL="457200" lvl="0" indent="-457200" algn="just"/>
            <a:r>
              <a:rPr lang="vi-VN"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Chính quyền  họ Nguyễn Đàng Trong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vi-VN"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suy yếu, mục nát:</a:t>
            </a:r>
            <a:endParaRPr lang="vi-VN" sz="2800" dirty="0"/>
          </a:p>
          <a:p>
            <a:pPr marL="457200" lvl="0" indent="-457200" algn="just"/>
            <a:r>
              <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Vua quan ăn chơi xa đọa</a:t>
            </a:r>
            <a:endPar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457200" algn="just"/>
            <a:r>
              <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Chế độ thuế khoá nặng nề</a:t>
            </a:r>
            <a:endPar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457200"/>
            <a:r>
              <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Quan lại, cường hào ra sức vơ vét bóc lột</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của nhân dân</a:t>
            </a:r>
            <a:endPar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lvl="0" algn="just"/>
            <a:r>
              <a:rPr lang="vi-VN"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Tập đoàn Trương Phúc Loan  lũng đoạn triều đình, nắm mọi quyền hành, tham ô khét tiếng</a:t>
            </a:r>
            <a:r>
              <a:rPr lang="vi-VN" sz="2800" dirty="0">
                <a:solidFill>
                  <a:schemeClr val="dk1"/>
                </a:solidFill>
                <a:latin typeface="Century Schoolbook" panose="02040604050505020304"/>
                <a:ea typeface="Century Schoolbook" panose="02040604050505020304"/>
                <a:cs typeface="Century Schoolbook" panose="02040604050505020304"/>
                <a:sym typeface="Century Schoolbook" panose="02040604050505020304"/>
              </a:rPr>
              <a:t>.</a:t>
            </a:r>
            <a:endParaRPr lang="vi-VN"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right)">
                                      <p:cBhvr>
                                        <p:cTn id="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pictures of people and text&#10;&#10;Description automatically generated"/>
          <p:cNvPicPr>
            <a:picLocks noChangeAspect="1"/>
          </p:cNvPicPr>
          <p:nvPr/>
        </p:nvPicPr>
        <p:blipFill>
          <a:blip r:embed="rId1" cstate="print"/>
          <a:stretch>
            <a:fillRect/>
          </a:stretch>
        </p:blipFill>
        <p:spPr>
          <a:xfrm>
            <a:off x="1506347" y="457200"/>
            <a:ext cx="9179305" cy="5943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37;p24"/>
          <p:cNvPicPr preferRelativeResize="0"/>
          <p:nvPr/>
        </p:nvPicPr>
        <p:blipFill rotWithShape="1">
          <a:blip r:embed="rId1"/>
          <a:srcRect/>
          <a:stretch>
            <a:fillRect/>
          </a:stretch>
        </p:blipFill>
        <p:spPr>
          <a:xfrm>
            <a:off x="7229654" y="4025272"/>
            <a:ext cx="4587815" cy="2825561"/>
          </a:xfrm>
          <a:prstGeom prst="rect">
            <a:avLst/>
          </a:prstGeom>
          <a:noFill/>
          <a:ln w="38100" cap="sq" cmpd="sng">
            <a:solidFill>
              <a:schemeClr val="accent1"/>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3" name="Google Shape;341;p24" descr="C:\Users\HH\Desktop\tải xuống (4).png"/>
          <p:cNvPicPr preferRelativeResize="0"/>
          <p:nvPr/>
        </p:nvPicPr>
        <p:blipFill rotWithShape="1">
          <a:blip r:embed="rId2"/>
          <a:srcRect/>
          <a:stretch>
            <a:fillRect/>
          </a:stretch>
        </p:blipFill>
        <p:spPr>
          <a:xfrm>
            <a:off x="570779" y="4032439"/>
            <a:ext cx="6245527" cy="2895600"/>
          </a:xfrm>
          <a:prstGeom prst="rect">
            <a:avLst/>
          </a:prstGeom>
          <a:solidFill>
            <a:schemeClr val="accent4">
              <a:lumMod val="60000"/>
              <a:lumOff val="40000"/>
            </a:schemeClr>
          </a:solidFill>
          <a:ln>
            <a:solidFill>
              <a:schemeClr val="accent1"/>
            </a:solidFill>
          </a:ln>
        </p:spPr>
      </p:pic>
      <p:sp>
        <p:nvSpPr>
          <p:cNvPr id="7" name="Google Shape;338;p24"/>
          <p:cNvSpPr/>
          <p:nvPr/>
        </p:nvSpPr>
        <p:spPr>
          <a:xfrm>
            <a:off x="264544" y="2072388"/>
            <a:ext cx="7165676" cy="1015663"/>
          </a:xfrm>
          <a:prstGeom prst="rect">
            <a:avLst/>
          </a:prstGeom>
          <a:noFill/>
          <a:ln>
            <a:noFill/>
          </a:ln>
        </p:spPr>
        <p:txBody>
          <a:bodyPr spcFirstLastPara="1" wrap="square" lIns="91425" tIns="45700" rIns="91425" bIns="45700" anchor="t" anchorCtr="0">
            <a:noAutofit/>
          </a:bodyPr>
          <a:lstStyle/>
          <a:p>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Bị</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cường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hào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lấn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chiếm</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ruộng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đất</a:t>
            </a: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Nhân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phải</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nộp</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tô</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thuế</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lao</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dịch</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nặng</a:t>
            </a:r>
            <a:r>
              <a:rPr lang="en-US"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nề</a:t>
            </a:r>
            <a:endParaRPr sz="28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9" name="Google Shape;339;p24"/>
          <p:cNvSpPr/>
          <p:nvPr/>
        </p:nvSpPr>
        <p:spPr>
          <a:xfrm>
            <a:off x="391832" y="1622327"/>
            <a:ext cx="5522244" cy="398212"/>
          </a:xfrm>
          <a:prstGeom prst="rect">
            <a:avLst/>
          </a:prstGeom>
          <a:noFill/>
          <a:ln>
            <a:noFill/>
          </a:ln>
        </p:spPr>
        <p:txBody>
          <a:bodyPr spcFirstLastPara="1" wrap="square" lIns="91425" tIns="45700" rIns="91425" bIns="45700" anchor="t" anchorCtr="0">
            <a:noAutofit/>
          </a:bodyPr>
          <a:lstStyle/>
          <a:p>
            <a:pPr marL="457200" indent="-457200"/>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Đời</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sống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nhân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dân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cơ</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cực</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a:t>
            </a:r>
            <a:endParaRPr sz="2800" dirty="0"/>
          </a:p>
        </p:txBody>
      </p:sp>
      <p:sp>
        <p:nvSpPr>
          <p:cNvPr id="11" name="Google Shape;340;p24"/>
          <p:cNvSpPr/>
          <p:nvPr/>
        </p:nvSpPr>
        <p:spPr>
          <a:xfrm>
            <a:off x="471178" y="3118387"/>
            <a:ext cx="4428626" cy="306300"/>
          </a:xfrm>
          <a:prstGeom prst="rect">
            <a:avLst/>
          </a:prstGeom>
          <a:noFill/>
          <a:ln>
            <a:noFill/>
          </a:ln>
        </p:spPr>
        <p:txBody>
          <a:bodyPr spcFirstLastPara="1" wrap="square" lIns="91425" tIns="45700" rIns="91425" bIns="45700" anchor="t" anchorCtr="0">
            <a:noAutofit/>
          </a:bodyPr>
          <a:lstStyle/>
          <a:p>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Vùng</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lên</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đấu</a:t>
            </a:r>
            <a:r>
              <a:rPr lang="en-US" sz="2800"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tranh</a:t>
            </a:r>
            <a:endParaRPr sz="2800" b="1" dirty="0">
              <a:solidFill>
                <a:schemeClr val="dk1"/>
              </a:solidFill>
              <a:latin typeface="Century Schoolbook" panose="02040604050505020304"/>
              <a:ea typeface="Century Schoolbook" panose="02040604050505020304"/>
              <a:cs typeface="Century Schoolbook" panose="02040604050505020304"/>
              <a:sym typeface="Century Schoolbook" panose="02040604050505020304"/>
            </a:endParaRPr>
          </a:p>
        </p:txBody>
      </p:sp>
      <p:sp>
        <p:nvSpPr>
          <p:cNvPr id="10" name="Speech Bubble: Rectangle with Corners Rounded 9"/>
          <p:cNvSpPr/>
          <p:nvPr/>
        </p:nvSpPr>
        <p:spPr>
          <a:xfrm>
            <a:off x="7925856" y="487324"/>
            <a:ext cx="4001600" cy="2668218"/>
          </a:xfrm>
          <a:prstGeom prst="wedgeRoundRectCallout">
            <a:avLst>
              <a:gd name="adj1" fmla="val -101929"/>
              <a:gd name="adj2" fmla="val 803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Chính</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quyền</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mục</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nát</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đời</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sống</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của</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nhân</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dân</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Đàng</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Trong</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như</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thế</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 </a:t>
            </a:r>
            <a:r>
              <a:rPr lang="en-US" sz="2800" b="1" dirty="0" err="1">
                <a:solidFill>
                  <a:schemeClr val="lt1"/>
                </a:solidFill>
                <a:latin typeface="Times New Roman" panose="02020603050405020304"/>
                <a:ea typeface="Times New Roman" panose="02020603050405020304"/>
                <a:cs typeface="Times New Roman" panose="02020603050405020304"/>
                <a:sym typeface="Times New Roman" panose="02020603050405020304"/>
              </a:rPr>
              <a:t>nào</a:t>
            </a:r>
            <a:r>
              <a:rPr lang="en-US" sz="28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txBox="1">
            <a:spLocks noGrp="1"/>
          </p:cNvSpPr>
          <p:nvPr>
            <p:ph type="title"/>
          </p:nvPr>
        </p:nvSpPr>
        <p:spPr>
          <a:xfrm>
            <a:off x="643468" y="1528477"/>
            <a:ext cx="7363990" cy="662782"/>
          </a:xfrm>
          <a:prstGeom prst="rect">
            <a:avLst/>
          </a:prstGeom>
        </p:spPr>
        <p:txBody>
          <a:bodyPr rtlCol="0">
            <a:norm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nổ</a:t>
            </a:r>
            <a:r>
              <a:rPr lang="en-US"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88454" y="188990"/>
            <a:ext cx="7837097" cy="646331"/>
          </a:xfrm>
          <a:prstGeom prst="rect">
            <a:avLst/>
          </a:prstGeom>
          <a:noFill/>
        </p:spPr>
        <p:txBody>
          <a:bodyPr wrap="square">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9" name="TextBox 8"/>
          <p:cNvSpPr txBox="1"/>
          <p:nvPr/>
        </p:nvSpPr>
        <p:spPr>
          <a:xfrm>
            <a:off x="480154" y="1024547"/>
            <a:ext cx="7992042"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NGUYÊN NHÂN BÙNG NỔ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hought Bubble: Cloud 1"/>
          <p:cNvSpPr/>
          <p:nvPr/>
        </p:nvSpPr>
        <p:spPr>
          <a:xfrm>
            <a:off x="774441" y="2489970"/>
            <a:ext cx="10179698" cy="2659224"/>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Từ giữa thế kỉ XVIII, chính quyền phong kiến Đàng Trong ngày càng suy yếu. Bộ máy quan lại các cấp rất cồng kềnh và tham nhũng.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Các chính sách của chính quyền chúa Nguyễn như tô thuế  làm cho đời sống nhân dân khốn cùng.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Mâu thuẫn gay gắt giữa nhân dân với chính quyền chúa Nguyễn làm bùng nổ cuộc khởi nghĩa Tây Sơn.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p:cNvSpPr txBox="1">
            <a:spLocks noGrp="1"/>
          </p:cNvSpPr>
          <p:nvPr>
            <p:ph type="title"/>
          </p:nvPr>
        </p:nvSpPr>
        <p:spPr>
          <a:xfrm>
            <a:off x="643468" y="1344047"/>
            <a:ext cx="7363990" cy="662782"/>
          </a:xfrm>
          <a:prstGeom prst="rect">
            <a:avLst/>
          </a:prstGeom>
        </p:spPr>
        <p:txBody>
          <a:bodyPr rtlCol="0">
            <a:normAutofit/>
          </a:bodyPr>
          <a:lstStyle/>
          <a:p>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588454" y="188990"/>
            <a:ext cx="7837097" cy="646331"/>
          </a:xfrm>
          <a:prstGeom prst="rect">
            <a:avLst/>
          </a:prstGeom>
          <a:noFill/>
        </p:spPr>
        <p:txBody>
          <a:bodyPr wrap="square">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Bài</a:t>
            </a:r>
            <a:r>
              <a:rPr lang="en-US" sz="3600" b="1" dirty="0">
                <a:solidFill>
                  <a:srgbClr val="0000FF"/>
                </a:solidFill>
                <a:latin typeface="Times New Roman" panose="02020603050405020304" pitchFamily="18" charset="0"/>
                <a:cs typeface="Times New Roman" panose="02020603050405020304" pitchFamily="18" charset="0"/>
              </a:rPr>
              <a:t> 8: PHONG TRÀO TÂY SƠN  </a:t>
            </a:r>
            <a:endParaRPr lang="en-US" sz="3600" b="1" dirty="0">
              <a:solidFill>
                <a:srgbClr val="0000FF"/>
              </a:solidFill>
            </a:endParaRPr>
          </a:p>
        </p:txBody>
      </p:sp>
      <p:sp>
        <p:nvSpPr>
          <p:cNvPr id="9" name="TextBox 8"/>
          <p:cNvSpPr txBox="1"/>
          <p:nvPr/>
        </p:nvSpPr>
        <p:spPr>
          <a:xfrm>
            <a:off x="480154" y="1024547"/>
            <a:ext cx="7992042"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1. NGUYÊN NHÂN BÙNG NỔ PHONG TRÀO TÂY SƠN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86103" y="1859868"/>
            <a:ext cx="11278377" cy="3031407"/>
          </a:xfrm>
          <a:prstGeom prst="rect">
            <a:avLst/>
          </a:prstGeom>
          <a:noFill/>
        </p:spPr>
        <p:txBody>
          <a:bodyPr wrap="square">
            <a:spAutoFit/>
          </a:bodyPr>
          <a:lstStyle/>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XVIII,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kềnh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ruộng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gay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gắt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GENSWF_SLIDE_UID" val="{C4616065-3530-4E43-BE21-7ADB2DC6741A}:551"/>
</p:tagLst>
</file>

<file path=ppt/tags/tag2.xml><?xml version="1.0" encoding="utf-8"?>
<p:tagLst xmlns:p="http://schemas.openxmlformats.org/presentationml/2006/main">
  <p:tag name="GENSWF_SLIDE_UID" val="{C4616065-3530-4E43-BE21-7ADB2DC6741A}:551"/>
</p:tagLst>
</file>

<file path=ppt/tags/tag3.xml><?xml version="1.0" encoding="utf-8"?>
<p:tagLst xmlns:p="http://schemas.openxmlformats.org/presentationml/2006/main">
  <p:tag name="GENSWF_SLIDE_UID" val="{C4616065-3530-4E43-BE21-7ADB2DC6741A}:551"/>
</p:tagLst>
</file>

<file path=ppt/tags/tag4.xml><?xml version="1.0" encoding="utf-8"?>
<p:tagLst xmlns:p="http://schemas.openxmlformats.org/presentationml/2006/main">
  <p:tag name="GENSWF_SLIDE_UID" val="{C4616065-3530-4E43-BE21-7ADB2DC6741A}:551"/>
</p:tagLst>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0</TotalTime>
  <Words>8274</Words>
  <Application>WPS Presentation</Application>
  <PresentationFormat>Widescreen</PresentationFormat>
  <Paragraphs>385</Paragraphs>
  <Slides>31</Slides>
  <Notes>13</Notes>
  <HiddenSlides>0</HiddenSlides>
  <MMClips>2</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31</vt:i4>
      </vt:variant>
    </vt:vector>
  </HeadingPairs>
  <TitlesOfParts>
    <vt:vector size="56" baseType="lpstr">
      <vt:lpstr>Arial</vt:lpstr>
      <vt:lpstr>SimSun</vt:lpstr>
      <vt:lpstr>Wingdings</vt:lpstr>
      <vt:lpstr>The Hand Extrablack</vt:lpstr>
      <vt:lpstr>Mongolian Baiti</vt:lpstr>
      <vt:lpstr>Wingdings 3</vt:lpstr>
      <vt:lpstr>Times New Roman</vt:lpstr>
      <vt:lpstr>Google Sans</vt:lpstr>
      <vt:lpstr>Segoe Print</vt:lpstr>
      <vt:lpstr>Times New Roman</vt:lpstr>
      <vt:lpstr>Century Schoolbook</vt:lpstr>
      <vt:lpstr>Calibri</vt:lpstr>
      <vt:lpstr>Avenir Next LT Pro</vt:lpstr>
      <vt:lpstr>Microsoft YaHei</vt:lpstr>
      <vt:lpstr>Arial Unicode MS</vt:lpstr>
      <vt:lpstr>Rockwell Nova Light</vt:lpstr>
      <vt:lpstr>Rockwell</vt:lpstr>
      <vt:lpstr>Calibri</vt:lpstr>
      <vt:lpstr>A3.OpenSans-San</vt:lpstr>
      <vt:lpstr>Roboto</vt:lpstr>
      <vt:lpstr>Wide Latin</vt:lpstr>
      <vt:lpstr>A3.OpenSansBold-San</vt:lpstr>
      <vt:lpstr>BlobVTI</vt:lpstr>
      <vt:lpstr>Office Theme</vt:lpstr>
      <vt:lpstr>Slice</vt:lpstr>
      <vt:lpstr>PowerPoint 演示文稿</vt:lpstr>
      <vt:lpstr>BÀI 8</vt:lpstr>
      <vt:lpstr>a. Nguyên nhân bùng nổ  </vt:lpstr>
      <vt:lpstr>PowerPoint 演示文稿</vt:lpstr>
      <vt:lpstr>PowerPoint 演示文稿</vt:lpstr>
      <vt:lpstr>PowerPoint 演示文稿</vt:lpstr>
      <vt:lpstr>PowerPoint 演示文稿</vt:lpstr>
      <vt:lpstr>a. Nguyên nhân bùng nổ  </vt:lpstr>
      <vt:lpstr>a. Nguyên nhân bùng nổ  </vt:lpstr>
      <vt:lpstr>PowerPoint 演示文稿</vt:lpstr>
      <vt:lpstr>PowerPoint 演示文稿</vt:lpstr>
      <vt:lpstr>PowerPoint 演示文稿</vt:lpstr>
      <vt:lpstr>PowerPoint 演示文稿</vt:lpstr>
      <vt:lpstr>     a. Nguyên nhân bùng nổ   b. Vài nét về phong trào Tây Sơn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PHONG TRÀO TÂY SƠN</dc:title>
  <dc:creator>Thảo Phan Trương</dc:creator>
  <cp:lastModifiedBy>DELL</cp:lastModifiedBy>
  <cp:revision>54</cp:revision>
  <dcterms:created xsi:type="dcterms:W3CDTF">2023-05-17T01:34:00Z</dcterms:created>
  <dcterms:modified xsi:type="dcterms:W3CDTF">2023-08-21T15:05:38Z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E0D5C7D2608A4EC4B945F27EE71D173D</vt:lpwstr>
  </property>
  <property fmtid="{D5CDD505-2E9C-101B-9397-08002B2CF9AE}" pid="3" name="KSOProductBuildVer">
    <vt:lpwstr>1033-11.2.0.11537</vt:lpwstr>
  </property>
</Properties>
</file>