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2" r:id="rId3"/>
    <p:sldId id="258" r:id="rId4"/>
    <p:sldId id="259" r:id="rId5"/>
    <p:sldId id="261" r:id="rId6"/>
    <p:sldId id="277" r:id="rId7"/>
    <p:sldId id="273" r:id="rId8"/>
    <p:sldId id="278" r:id="rId9"/>
    <p:sldId id="274" r:id="rId10"/>
    <p:sldId id="263" r:id="rId11"/>
    <p:sldId id="275" r:id="rId12"/>
    <p:sldId id="279" r:id="rId13"/>
    <p:sldId id="264" r:id="rId14"/>
    <p:sldId id="265" r:id="rId15"/>
    <p:sldId id="266" r:id="rId16"/>
    <p:sldId id="267" r:id="rId17"/>
    <p:sldId id="280" r:id="rId18"/>
    <p:sldId id="268" r:id="rId19"/>
    <p:sldId id="269" r:id="rId20"/>
    <p:sldId id="281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917"/>
    <a:srgbClr val="1C2C12"/>
    <a:srgbClr val="111B0B"/>
    <a:srgbClr val="233616"/>
    <a:srgbClr val="1D2C12"/>
    <a:srgbClr val="325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62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ED42D-31DF-4464-89DA-06560082BCCB}" type="datetimeFigureOut">
              <a:rPr lang="en-US"/>
              <a:pPr>
                <a:defRPr/>
              </a:pPr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8036-5FC4-4CAC-9B77-37CF32379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6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11B33-0252-40C5-9444-D4F810C0B516}" type="datetimeFigureOut">
              <a:rPr lang="en-US"/>
              <a:pPr>
                <a:defRPr/>
              </a:pPr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B52F8-C420-440F-94C7-923BCF9A8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4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B3A78-FF64-4CF3-AA5D-0CFD4EB7DF8C}" type="datetimeFigureOut">
              <a:rPr lang="en-US"/>
              <a:pPr>
                <a:defRPr/>
              </a:pPr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8DDE-0363-4026-9AF6-EDCE47553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9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69144-CF7E-4B9F-9FCC-0CC44B8E8BE6}" type="datetimeFigureOut">
              <a:rPr lang="en-US"/>
              <a:pPr>
                <a:defRPr/>
              </a:pPr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D6FA-715B-4D7E-A3EB-6766F5F2E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8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0BBA7-E692-4F44-9D56-6A790E4A1F32}" type="datetimeFigureOut">
              <a:rPr lang="en-US"/>
              <a:pPr>
                <a:defRPr/>
              </a:pPr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FE924-B164-4EA2-ACC1-2959C5A82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6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CCC9A-2A26-4E28-A1BC-159ED0385F5B}" type="datetimeFigureOut">
              <a:rPr lang="en-US"/>
              <a:pPr>
                <a:defRPr/>
              </a:pPr>
              <a:t>13/10/2023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FE329-0574-4918-81F0-D832AC944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8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D702D-7E72-4C65-B88C-01C99CA7758A}" type="datetimeFigureOut">
              <a:rPr lang="en-US"/>
              <a:pPr>
                <a:defRPr/>
              </a:pPr>
              <a:t>13/10/2023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09BE-336F-4247-98BB-B78960832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0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1752-3D8F-495F-82E5-5E98C93332D7}" type="datetimeFigureOut">
              <a:rPr lang="en-US"/>
              <a:pPr>
                <a:defRPr/>
              </a:pPr>
              <a:t>13/10/2023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0D42F-EDE8-4290-BB3D-6BDF4E725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2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48A7-5CCD-4144-882C-92087037DFD0}" type="datetimeFigureOut">
              <a:rPr lang="en-US"/>
              <a:pPr>
                <a:defRPr/>
              </a:pPr>
              <a:t>13/10/2023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718C-AC3B-44AD-93EF-49DE7D0B5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B58B-82E8-4BA6-9A31-41066825C19E}" type="datetimeFigureOut">
              <a:rPr lang="en-US"/>
              <a:pPr>
                <a:defRPr/>
              </a:pPr>
              <a:t>13/10/2023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899AA-1287-4101-B361-9655D2DC0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4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78A4A-FA67-464E-AD50-67E75C9089EC}" type="datetimeFigureOut">
              <a:rPr lang="en-US"/>
              <a:pPr>
                <a:defRPr/>
              </a:pPr>
              <a:t>13/10/2023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A35BF-9EAE-4988-AE78-26C05976D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B7EA8432-4A21-4184-BF29-DDA5DAFD4CAD}" type="datetimeFigureOut">
              <a:rPr lang="en-US"/>
              <a:pPr>
                <a:defRPr/>
              </a:pPr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93B7F9B-0CFB-48CC-A4CC-CA394C691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KHỞI ĐỘNG</a:t>
            </a:r>
            <a:r>
              <a:rPr lang="en-US" sz="4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188" y="1538288"/>
            <a:ext cx="8062912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1444625"/>
            <a:ext cx="3221038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835025"/>
            <a:ext cx="3886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5125" y="835025"/>
            <a:ext cx="757872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2700"/>
              </a:spcBef>
            </a:pPr>
            <a:endParaRPr lang="en-US" sz="2500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hay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nhiều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máy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thiết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bị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nối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truyền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thông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tin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nhau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mạng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máy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2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500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sz="2500" i="1" dirty="0">
                <a:latin typeface="Times New Roman" pitchFamily="18" charset="0"/>
                <a:cs typeface="Calibri" pitchFamily="34" charset="0"/>
              </a:rPr>
              <a:t>-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Lợi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ích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của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mạng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máy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tính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: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Người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sử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dụng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có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thể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liên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lạc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với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nhau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để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trao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đổi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thông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tin, chia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sẻ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dữ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liệu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và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dùng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chung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các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thiết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bị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trên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mạng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.</a:t>
            </a:r>
            <a:endParaRPr lang="en-US" sz="2500" u="sng" dirty="0">
              <a:latin typeface="Times New Roman" pitchFamily="18" charset="0"/>
              <a:cs typeface="Calibri" pitchFamily="34" charset="0"/>
            </a:endParaRPr>
          </a:p>
          <a:p>
            <a:pPr algn="just"/>
            <a:r>
              <a:rPr lang="en-US" sz="2500" i="1" dirty="0">
                <a:latin typeface="Times New Roman" pitchFamily="18" charset="0"/>
                <a:cs typeface="Calibri" pitchFamily="34" charset="0"/>
              </a:rPr>
              <a:t>-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Mạng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máy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tính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kết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nối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với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nhau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bằng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dây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dẫn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mạng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hoặc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không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dây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endParaRPr lang="en-US" sz="2500" dirty="0">
              <a:latin typeface="Times New Roman" pitchFamily="18" charset="0"/>
              <a:cs typeface="Calibri" pitchFamily="34" charset="0"/>
            </a:endParaRPr>
          </a:p>
          <a:p>
            <a:pPr algn="just"/>
            <a:r>
              <a:rPr lang="en-US" sz="2500" i="1" dirty="0">
                <a:latin typeface="Times New Roman" pitchFamily="18" charset="0"/>
                <a:cs typeface="Calibri" pitchFamily="34" charset="0"/>
              </a:rPr>
              <a:t>-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Mạng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máy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tính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chia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sẻ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dữ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liệu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(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tài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nguyên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mếm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)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và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thiết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bị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(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tài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nguyên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Calibri" pitchFamily="34" charset="0"/>
              </a:rPr>
              <a:t>cứng</a:t>
            </a:r>
            <a:r>
              <a:rPr lang="en-US" sz="2500" i="1" dirty="0">
                <a:latin typeface="Times New Roman" pitchFamily="18" charset="0"/>
                <a:cs typeface="Calibri" pitchFamily="34" charset="0"/>
              </a:rPr>
              <a:t>)</a:t>
            </a:r>
            <a:endParaRPr lang="en-US" sz="25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365125" y="272447"/>
            <a:ext cx="3863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750" y="1600200"/>
            <a:ext cx="6794500" cy="4525963"/>
          </a:xfrm>
          <a:noFill/>
        </p:spPr>
      </p:pic>
      <p:sp>
        <p:nvSpPr>
          <p:cNvPr id="5" name="Cloud Callout 4"/>
          <p:cNvSpPr/>
          <p:nvPr/>
        </p:nvSpPr>
        <p:spPr bwMode="auto">
          <a:xfrm flipH="1">
            <a:off x="274638" y="1531938"/>
            <a:ext cx="7107237" cy="3419475"/>
          </a:xfrm>
          <a:prstGeom prst="cloudCallout">
            <a:avLst>
              <a:gd name="adj1" fmla="val 18229"/>
              <a:gd name="adj2" fmla="val 54885"/>
            </a:avLst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229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0"/>
            <a:ext cx="4281487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487363"/>
            <a:ext cx="11969750" cy="7947025"/>
          </a:xfrm>
        </p:spPr>
        <p:txBody>
          <a:bodyPr rtlCol="0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Chia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lớp thành 4 nhóm </a:t>
            </a:r>
            <a:endParaRPr lang="en-US" sz="2800" dirty="0" smtClean="0">
              <a:solidFill>
                <a:srgbClr val="FF0000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NV1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-  Quan sát hình 2.1 sgk - &gt; Trả lời các câu hỏi trong phần 1 phiếu học tập 3.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NV2 - Đọc thông tin trong SGK  (trang 18) -&gt;Trả lời các câu hỏi trong phần 2 phiếu học tập 3.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NV3 - Đọc phần văn bản trang 19 sgk -&gt;Trả lời các câu hỏi trong phần 3 phiếu học tập 3.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2800" b="1" i="1" dirty="0" smtClean="0">
                <a:solidFill>
                  <a:srgbClr val="FF0000"/>
                </a:solidFill>
                <a:latin typeface="+mj-lt"/>
              </a:rPr>
              <a:t>Báo </a:t>
            </a:r>
            <a:r>
              <a:rPr lang="vi-VN" sz="2800" b="1" i="1" dirty="0">
                <a:solidFill>
                  <a:srgbClr val="FF0000"/>
                </a:solidFill>
                <a:latin typeface="+mj-lt"/>
              </a:rPr>
              <a:t>cáo kết quả hoạt động và thảo luận</a:t>
            </a:r>
            <a:endParaRPr lang="en-US" sz="2800" i="1" dirty="0">
              <a:solidFill>
                <a:srgbClr val="FF0000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Báo cáo theo từng nhiệm vụ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NV1,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Nhóm cử đại diện báo cáo tại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chỗ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Các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nhóm còn lại nhận xét – phản biện.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NV3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Các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nhóm trao đổi chéo phiếu học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tập.</a:t>
            </a:r>
            <a:endParaRPr lang="en-US" sz="2800" dirty="0" smtClean="0">
              <a:solidFill>
                <a:srgbClr val="FF0000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          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Các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nhóm chấm chéo nhau và báo cáo kết quả cho giáo viên.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696913" y="115888"/>
            <a:ext cx="7332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Các thành phần của mạng máy tính</a:t>
            </a:r>
            <a:endParaRPr lang="en-US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696913" y="338138"/>
            <a:ext cx="65738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Các thành phần của mạng máy tính</a:t>
            </a:r>
            <a:endParaRPr lang="en-US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>
              <a:solidFill>
                <a:srgbClr val="7030A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96913" y="1658938"/>
          <a:ext cx="11087100" cy="442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7100"/>
              </a:tblGrid>
              <a:tr h="5764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TẬP SỐ 3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5264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1: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2.1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sgk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&gt;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b="0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u="sng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i="1" u="sng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1.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i="0" u="sng" strike="noStrike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u="sng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i="1" u="sng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2.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i="1" u="sng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u="sng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i="1" u="sng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3.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T="45715" marB="45715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4550" y="3121025"/>
            <a:ext cx="10837863" cy="3384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  <a:defRPr/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  <a:defRPr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  <a:defRPr/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  <a:defRPr/>
            </a:pPr>
            <a:endParaRPr lang="en-US" sz="2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463550" y="-76200"/>
            <a:ext cx="6718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Các thành phần của mạng máy tính</a:t>
            </a:r>
            <a:endParaRPr lang="en-US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>
              <a:solidFill>
                <a:srgbClr val="7030A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467401"/>
              </p:ext>
            </p:extLst>
          </p:nvPr>
        </p:nvGraphicFramePr>
        <p:xfrm>
          <a:off x="331788" y="468313"/>
          <a:ext cx="11669712" cy="618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9712"/>
              </a:tblGrid>
              <a:tr h="4617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3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TẬP SỐ 3</a:t>
                      </a:r>
                      <a:endParaRPr lang="en-US" sz="23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4" marB="45714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718430">
                <a:tc>
                  <a:txBody>
                    <a:bodyPr/>
                    <a:lstStyle/>
                    <a:p>
                      <a:pPr marL="457200" algn="just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i="1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Phần</a:t>
                      </a:r>
                      <a:r>
                        <a:rPr lang="en-US" sz="2400" b="1" i="1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2: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Đọc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thông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tin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SGK  (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trang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18)- &gt;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Trả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lời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câu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hỏi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lang="en-US" sz="2400" u="sng" dirty="0" smtClean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57200" algn="just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fr-FR" sz="2400" b="1" i="1" u="sng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Câu</a:t>
                      </a:r>
                      <a:r>
                        <a:rPr lang="fr-FR" sz="2400" b="1" i="1" u="sng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4.</a:t>
                      </a:r>
                      <a:r>
                        <a:rPr lang="fr-FR" sz="2400" u="sng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thành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phần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chính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mạng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máy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tính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? (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kể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tên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lang="en-US" sz="2400" u="sng" dirty="0" smtClean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57200" algn="just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fr-FR" sz="2400" b="1" i="1" u="sng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Câu</a:t>
                      </a:r>
                      <a:r>
                        <a:rPr lang="fr-FR" sz="2400" b="1" i="1" u="sng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5.</a:t>
                      </a:r>
                      <a:r>
                        <a:rPr lang="fr-FR" sz="2400" b="1" i="1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i="1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Nêu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cụ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thể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thành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phần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đó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 ? (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để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nhận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dạng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rõ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hơn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từng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thành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phần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mạng</a:t>
                      </a:r>
                      <a:r>
                        <a:rPr lang="fr-FR" sz="24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lang="en-US" sz="23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4" marB="45714">
                    <a:solidFill>
                      <a:srgbClr val="243917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1883" y="2409556"/>
            <a:ext cx="11681227" cy="32778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Þ"/>
              <a:defRPr/>
            </a:pP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Þ"/>
              <a:defRPr/>
            </a:pPr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Thiết bị đầu cuối</a:t>
            </a:r>
            <a:r>
              <a:rPr lang="fr-FR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điểm bắt đầu hoặc kết thúc của mạng lưới - gồm các thiết bị trong hình: Máy tính để bàn, máy chủ, điện thoại thông minh …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Thiết bị kết nối: Dùng kết nối các thiết bị đầu cuối với nhau và điều tiết các hoạt động chia sẻ </a:t>
            </a:r>
            <a:r>
              <a:rPr lang="vi-VN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Thiết bị có nhiều loại gồm: Đường truyền (có dây hoặc không dây), bộ chuyển mạch (Switch), bộ địn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vi-VN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 (Router)….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Phần mềm mạng</a:t>
            </a:r>
            <a:r>
              <a:rPr lang="vi-VN" sz="2300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3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này gồm: ứng dụng truyền thông trên các thiết bị đầu cuối và phần mềm điều khiển quá trình truyền dữ liệu trên các thiết bị kết nối.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463550" y="258763"/>
            <a:ext cx="6696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Các thành phần của mạng máy tính</a:t>
            </a:r>
            <a:endParaRPr lang="en-US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>
              <a:solidFill>
                <a:srgbClr val="7030A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6863" y="1012825"/>
          <a:ext cx="11669712" cy="5030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9712"/>
              </a:tblGrid>
              <a:tr h="441999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3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TẬP SỐ 3</a:t>
                      </a:r>
                      <a:endParaRPr lang="en-US" sz="2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88789">
                <a:tc>
                  <a:txBody>
                    <a:bodyPr/>
                    <a:lstStyle/>
                    <a:p>
                      <a:pPr lvl="1"/>
                      <a:r>
                        <a:rPr lang="vi-VN" sz="25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 3:</a:t>
                      </a:r>
                      <a:r>
                        <a:rPr lang="vi-VN" sz="25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Đọc thông tin trong SGK  (trang 19)</a:t>
                      </a:r>
                      <a:r>
                        <a:rPr lang="en-US" sz="25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&gt; Trả lời các câu hỏi:</a:t>
                      </a:r>
                      <a:endParaRPr lang="en-US" sz="2500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vi-VN" sz="25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 6.</a:t>
                      </a:r>
                      <a:r>
                        <a:rPr lang="vi-VN" sz="25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Đường truyền dữ liệu có mấy loại? Kể tên và lấy ví dụ cụ thể?</a:t>
                      </a:r>
                      <a:endParaRPr lang="en-US" sz="2500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endParaRPr lang="en-US" sz="2500" b="1" i="1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endParaRPr lang="en-US" sz="2500" b="1" i="1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endParaRPr lang="en-US" sz="2500" b="1" i="1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vi-VN" sz="25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 7.</a:t>
                      </a:r>
                      <a:r>
                        <a:rPr lang="vi-VN" sz="250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Theo em loại đường truyền nào có nhiều ưu điểm nhất. Lấy ví  dụ minh họ</a:t>
                      </a:r>
                      <a:endParaRPr lang="en-US" sz="2500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3550" y="2203450"/>
            <a:ext cx="110490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500" i="1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2500" i="1">
                <a:latin typeface="Times New Roman" pitchFamily="18" charset="0"/>
                <a:cs typeface="Times New Roman" pitchFamily="18" charset="0"/>
              </a:rPr>
              <a:t>Gồm 2 loại : </a:t>
            </a:r>
            <a:endParaRPr lang="en-US" sz="2500" u="sng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vi-VN" sz="2500" i="1">
                <a:latin typeface="Times New Roman" pitchFamily="18" charset="0"/>
                <a:cs typeface="Times New Roman" pitchFamily="18" charset="0"/>
              </a:rPr>
              <a:t>+ Có dây (nhìn thấy) : Dây dẫn mạng ( vd : dây</a:t>
            </a:r>
            <a:r>
              <a:rPr lang="en-US" sz="25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i="1">
                <a:latin typeface="Times New Roman" pitchFamily="18" charset="0"/>
                <a:cs typeface="Times New Roman" pitchFamily="18" charset="0"/>
              </a:rPr>
              <a:t>cáp quang, cáp xoắn,…).</a:t>
            </a:r>
            <a:endParaRPr lang="en-US" sz="2500" u="sng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vi-VN" sz="2500" i="1">
                <a:latin typeface="Times New Roman" pitchFamily="18" charset="0"/>
                <a:cs typeface="Times New Roman" pitchFamily="18" charset="0"/>
              </a:rPr>
              <a:t>+ Không dây (Không nhìn thấy) : Sử dụng sóng vô tuyến (vd : Wifi, Bluetooth,…)</a:t>
            </a:r>
            <a:endParaRPr lang="en-US" sz="2500" u="sng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5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i="1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2500" i="1">
                <a:latin typeface="Times New Roman" pitchFamily="18" charset="0"/>
                <a:cs typeface="Times New Roman" pitchFamily="18" charset="0"/>
              </a:rPr>
              <a:t>Đường truyền không dây có nhiều ưu điểm hơn, Các thiết bị trong mạng có thế linh</a:t>
            </a:r>
            <a:r>
              <a:rPr lang="en-US" sz="25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i="1">
                <a:latin typeface="Times New Roman" pitchFamily="18" charset="0"/>
                <a:cs typeface="Times New Roman" pitchFamily="18" charset="0"/>
              </a:rPr>
              <a:t>hoạt thay đổi vị trí mà vẫn duy trì kết nối mạng.</a:t>
            </a:r>
            <a:endParaRPr lang="en-US" sz="2500" u="sng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i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500" i="1">
                <a:latin typeface="Times New Roman" pitchFamily="18" charset="0"/>
                <a:cs typeface="Times New Roman" pitchFamily="18" charset="0"/>
              </a:rPr>
              <a:t>VD : T</a:t>
            </a:r>
            <a:r>
              <a:rPr lang="en-US" sz="2500" i="1">
                <a:latin typeface="Times New Roman" pitchFamily="18" charset="0"/>
                <a:cs typeface="Times New Roman" pitchFamily="18" charset="0"/>
              </a:rPr>
              <a:t>rên xe khách, hành khách có thể sử dụng điện thoại di động đẻ truy cập Internet mà không cần dây nối.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012825"/>
            <a:ext cx="7059613" cy="5627688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của mạng máy tính gồm: </a:t>
            </a:r>
            <a:r>
              <a:rPr lang="vi-VN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đầu cuối (máy tính, điện thoại, máy in, máy ảnh</a:t>
            </a:r>
            <a:r>
              <a:rPr lang="vi-VN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en-US" sz="2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kết nối (đường truyền dữ liệu, bộ chia, bộ chuyển mạch, bộ định tuyến,...).</a:t>
            </a:r>
            <a:endParaRPr lang="en-US" sz="2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Phần mềm mạng (ứng dụng truyền thông và phần mềm điều khiển quá trình truyền dữ liệu.</a:t>
            </a:r>
            <a:endParaRPr lang="en-US" sz="2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Đường truyền không dây có nhiều ưu điểm hơn vì các thiết bị trong mạng có thế linh hoạt thay đổi vị trí mà vẫn duy trì kết nối mạng.</a:t>
            </a:r>
            <a:endParaRPr lang="en-US" sz="2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63550" y="258763"/>
            <a:ext cx="6450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Các thành phần của mạng máy tính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1741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814388"/>
            <a:ext cx="4316413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41350" y="0"/>
            <a:ext cx="10515600" cy="8699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LUYỆN TẬP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17563" y="1181100"/>
            <a:ext cx="10515600" cy="43513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5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 giao nhiệm vụ học tập: </a:t>
            </a:r>
            <a:endParaRPr lang="en-US" sz="25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- Làm bài tập trên phiếu học tập 4</a:t>
            </a:r>
            <a:endParaRPr lang="en-US" sz="2500" u="sng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- Hoàn thành bài tập 1,2 trang 19 sgk</a:t>
            </a:r>
            <a:endParaRPr lang="en-US" sz="2500" u="sng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5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hiện nhiệm vụ học tập</a:t>
            </a:r>
            <a:endParaRPr lang="en-US" sz="2500" i="1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- HS thực hiện cá nhân, sau đó thảo luận cặp đôi để tự sửa lỗi cho nhau</a:t>
            </a:r>
            <a:endParaRPr lang="en-US" sz="2500" u="sng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5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 cáo kết quả hoạt động và thảo luận</a:t>
            </a:r>
            <a:endParaRPr lang="en-US" sz="2500" i="1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- Học sinh trả lời các câu hỏi, học sinh khác nhận xét.</a:t>
            </a:r>
            <a:endParaRPr lang="en-US" sz="2500" u="sng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- Các học sinh bên cạnh cùng nhau thảo luận và hỗ trợ để giúp bạn hoàn thành nhiệm vụ học tập.</a:t>
            </a:r>
            <a:endParaRPr lang="en-US" sz="2500" u="sng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41350" y="0"/>
            <a:ext cx="10515600" cy="8699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LUYỆN TẬP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88" y="1108075"/>
          <a:ext cx="11601450" cy="5335592"/>
        </p:xfrm>
        <a:graphic>
          <a:graphicData uri="http://schemas.openxmlformats.org/drawingml/2006/table">
            <a:tbl>
              <a:tblPr/>
              <a:tblGrid>
                <a:gridCol w="2171700"/>
                <a:gridCol w="1085850"/>
                <a:gridCol w="1404937"/>
                <a:gridCol w="1371600"/>
                <a:gridCol w="1216025"/>
                <a:gridCol w="1450975"/>
                <a:gridCol w="1449388"/>
                <a:gridCol w="1450975"/>
              </a:tblGrid>
              <a:tr h="63499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 HỌC TẬP SỐ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1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Chia sẻ thông tin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Chia sẻ phần cứng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 bị đầu cuối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nối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 mềm mạng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 truyền dữ liệu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dây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 dây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 tính bàn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thoại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Cáp quang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 Wifi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Tivi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 định tuyến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 chuyển mạch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 điện tử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Zalo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Facebook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</a:t>
                      </a:r>
                      <a:endParaRPr kumimoji="0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00500" y="2754313"/>
            <a:ext cx="51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89563" y="3059113"/>
            <a:ext cx="51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95913" y="3403600"/>
            <a:ext cx="51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032750" y="3746500"/>
            <a:ext cx="33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488488" y="4092575"/>
            <a:ext cx="2111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707188" y="5092700"/>
            <a:ext cx="5143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781300" y="5422900"/>
            <a:ext cx="5143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11788" y="4398963"/>
            <a:ext cx="51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81300" y="6110288"/>
            <a:ext cx="214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707188" y="4757738"/>
            <a:ext cx="246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81300" y="5772150"/>
            <a:ext cx="51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0936288" y="5772150"/>
            <a:ext cx="269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0947400" y="6110288"/>
            <a:ext cx="201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974388" y="5424488"/>
            <a:ext cx="147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41350" y="0"/>
            <a:ext cx="10515600" cy="8699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LUYỆN TẬP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350" y="1149350"/>
            <a:ext cx="6894513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2.2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1012825"/>
            <a:ext cx="50895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41350" y="1897063"/>
            <a:ext cx="487363" cy="487362"/>
          </a:xfrm>
          <a:prstGeom prst="ellipse">
            <a:avLst/>
          </a:prstGeom>
          <a:noFill/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41350" y="2646363"/>
            <a:ext cx="487363" cy="487362"/>
          </a:xfrm>
          <a:prstGeom prst="ellipse">
            <a:avLst/>
          </a:prstGeom>
          <a:noFill/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58813" y="4603750"/>
            <a:ext cx="487362" cy="485775"/>
          </a:xfrm>
          <a:prstGeom prst="ellipse">
            <a:avLst/>
          </a:prstGeom>
          <a:noFill/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58813" y="4981575"/>
            <a:ext cx="487362" cy="487363"/>
          </a:xfrm>
          <a:prstGeom prst="ellipse">
            <a:avLst/>
          </a:prstGeom>
          <a:noFill/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Digit 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67" y="269875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 txBox="1">
            <a:spLocks/>
          </p:cNvSpPr>
          <p:nvPr/>
        </p:nvSpPr>
        <p:spPr bwMode="auto">
          <a:xfrm>
            <a:off x="592138" y="26987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KHỞI ĐỘNG</a:t>
            </a:r>
            <a:r>
              <a:rPr lang="en-US" sz="4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192834"/>
              </p:ext>
            </p:extLst>
          </p:nvPr>
        </p:nvGraphicFramePr>
        <p:xfrm>
          <a:off x="601663" y="1390918"/>
          <a:ext cx="10720387" cy="5154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188"/>
                <a:gridCol w="5315199"/>
              </a:tblGrid>
              <a:tr h="3212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u="sng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u="sng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0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  <a:p>
                      <a:endParaRPr lang="en-US" sz="2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5" marB="45725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u="sng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u="sng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0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91444" marR="91444" marT="45725" marB="45725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1941946">
                <a:tc gridSpan="2">
                  <a:txBody>
                    <a:bodyPr/>
                    <a:lstStyle/>
                    <a:p>
                      <a:r>
                        <a:rPr lang="en-US" sz="2800" b="0" u="sng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u="sng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0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2800" b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  <a:endParaRPr lang="en-US" sz="2800" b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0" indent="-514350">
                        <a:buAutoNum type="alphaUcPeriod"/>
                      </a:pP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B.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en-US" sz="28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 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D.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 u="sng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5" marB="45725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2687638"/>
            <a:ext cx="50117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=&gt;</a:t>
            </a:r>
          </a:p>
          <a:p>
            <a:pPr eaLnBrk="1" hangingPunct="1"/>
            <a:endParaRPr lang="en-US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=&gt;</a:t>
            </a:r>
          </a:p>
          <a:p>
            <a:pPr eaLnBrk="1" hangingPunct="1"/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=&gt;</a:t>
            </a:r>
          </a:p>
          <a:p>
            <a:pPr eaLnBrk="1" hangingPunct="1"/>
            <a:r>
              <a:rPr lang="en-US" sz="2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,...                        =&gt;</a:t>
            </a:r>
            <a:endParaRPr lang="en-US" sz="25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95988" y="2654300"/>
            <a:ext cx="53689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Tàu, thuyền, ghe, xuồng vận chuyển con người và hàng hóa</a:t>
            </a:r>
          </a:p>
          <a:p>
            <a:pPr eaLnBrk="1" hangingPunct="1"/>
            <a:r>
              <a:rPr lang="en-US" sz="25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 chuyển nước</a:t>
            </a:r>
          </a:p>
          <a:p>
            <a:pPr eaLnBrk="1" hangingPunct="1"/>
            <a:r>
              <a:rPr lang="en-US" sz="25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 vận chuyển con người và hàng hóa</a:t>
            </a:r>
          </a:p>
          <a:p>
            <a:pPr eaLnBrk="1" hangingPunct="1"/>
            <a:r>
              <a:rPr lang="en-US" sz="25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Truyền tải và vận chuyển điện năng</a:t>
            </a: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692150" y="5875338"/>
            <a:ext cx="487363" cy="485775"/>
          </a:xfrm>
          <a:prstGeom prst="ellipse">
            <a:avLst/>
          </a:prstGeom>
          <a:noFill/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41350" y="0"/>
            <a:ext cx="10515600" cy="8699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VẬN DỤNG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289050" y="1524000"/>
            <a:ext cx="9867900" cy="43513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Chuyển giao nhiệm vụ học tập</a:t>
            </a:r>
            <a:endParaRPr lang="en-US" sz="2800" u="sng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Vận dụng các kiến thức đã học giải quyết 2 tình huống sau SGK trang 19  (về nhà làm vào vở bài tập)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Tiết sau báo cáo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41350" y="0"/>
            <a:ext cx="10515600" cy="8699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VẬN DỤNG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38138" y="995363"/>
            <a:ext cx="11501437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500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563"/>
              </a:spcAf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TH1: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Phòng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thư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viện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trường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5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máy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tính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cần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kết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nối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thành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mạng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thế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nhiêu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cách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kết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nối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ví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dụ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như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Hình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2.3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sgk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38"/>
              </a:spcAft>
            </a:pP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hãy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vẽ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hai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cách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khác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để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kết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nối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chúng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thành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Arial" charset="0"/>
                <a:cs typeface="Times New Roman" pitchFamily="18" charset="0"/>
              </a:rPr>
              <a:t>mạng</a:t>
            </a: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38"/>
              </a:spcAft>
            </a:pPr>
            <a:r>
              <a:rPr lang="en-US" sz="2500" dirty="0">
                <a:latin typeface="Times New Roman" pitchFamily="18" charset="0"/>
                <a:ea typeface="Arial" charset="0"/>
                <a:cs typeface="Times New Roman" pitchFamily="18" charset="0"/>
              </a:rPr>
              <a:t> </a:t>
            </a:r>
          </a:p>
          <a:p>
            <a:pPr algn="just">
              <a:spcAft>
                <a:spcPts val="38"/>
              </a:spcAft>
            </a:pPr>
            <a:endParaRPr lang="en-US" sz="2500" dirty="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just">
              <a:spcAft>
                <a:spcPts val="38"/>
              </a:spcAft>
            </a:pPr>
            <a:endParaRPr lang="en-US" sz="2500" dirty="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TH2: 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Internet. Theo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539750" y="803275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419225" y="2886075"/>
          <a:ext cx="42767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Bitmap Image" r:id="rId3" imgW="3561905" imgH="752381" progId="Paint.Picture">
                  <p:embed/>
                </p:oleObj>
              </mc:Choice>
              <mc:Fallback>
                <p:oleObj name="Bitmap Image" r:id="rId3" imgW="3561905" imgH="752381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2886075"/>
                        <a:ext cx="427672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7304088" y="4670425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083425" y="2886075"/>
          <a:ext cx="27098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Bitmap Image" r:id="rId5" imgW="3228571" imgH="1181265" progId="Paint.Picture">
                  <p:embed/>
                </p:oleObj>
              </mc:Choice>
              <mc:Fallback>
                <p:oleObj name="Bitmap Image" r:id="rId5" imgW="3228571" imgH="1181265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425" y="2886075"/>
                        <a:ext cx="27098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9100" y="5387975"/>
            <a:ext cx="1157763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500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500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modem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500" u="sng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sz="25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9125" y="749300"/>
            <a:ext cx="10515600" cy="8699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HỌC TẬP Ở NHÀ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388" y="2506663"/>
            <a:ext cx="6664325" cy="171291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nb-NO" sz="3000" smtClean="0">
                <a:latin typeface="Times New Roman" pitchFamily="18" charset="0"/>
                <a:cs typeface="Times New Roman" pitchFamily="18" charset="0"/>
              </a:rPr>
              <a:t>Hoàn thành phần vận dụng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nb-NO" sz="3000" smtClean="0">
                <a:latin typeface="Times New Roman" pitchFamily="18" charset="0"/>
                <a:cs typeface="Times New Roman" pitchFamily="18" charset="0"/>
              </a:rPr>
              <a:t>Làm bài tập 1,2,3 trong sbt,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nb-NO" sz="3000" smtClean="0">
                <a:latin typeface="Times New Roman" pitchFamily="18" charset="0"/>
                <a:cs typeface="Times New Roman" pitchFamily="18" charset="0"/>
              </a:rPr>
              <a:t>Đọc bài tiếp theo để chuẩn bị tiết sau.</a:t>
            </a:r>
            <a:endParaRPr lang="en-US" sz="3000" u="sng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KHỞI ĐỘNG</a:t>
            </a:r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" y="1289051"/>
            <a:ext cx="11285537" cy="222688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VÀ KẾT NỐI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1219200"/>
            <a:ext cx="1447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488" y="1219200"/>
            <a:ext cx="17526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1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76600"/>
            <a:ext cx="1371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88" y="3200400"/>
            <a:ext cx="17526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download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2362200"/>
            <a:ext cx="1000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Line 14"/>
          <p:cNvSpPr>
            <a:spLocks noChangeShapeType="1"/>
          </p:cNvSpPr>
          <p:nvPr/>
        </p:nvSpPr>
        <p:spPr bwMode="auto">
          <a:xfrm flipV="1">
            <a:off x="7446963" y="3048000"/>
            <a:ext cx="5429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15"/>
          <p:cNvSpPr>
            <a:spLocks noChangeShapeType="1"/>
          </p:cNvSpPr>
          <p:nvPr/>
        </p:nvSpPr>
        <p:spPr bwMode="auto">
          <a:xfrm>
            <a:off x="7227888" y="2057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6"/>
          <p:cNvSpPr>
            <a:spLocks noChangeShapeType="1"/>
          </p:cNvSpPr>
          <p:nvPr/>
        </p:nvSpPr>
        <p:spPr bwMode="auto">
          <a:xfrm flipH="1">
            <a:off x="8980488" y="19050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7"/>
          <p:cNvSpPr>
            <a:spLocks noChangeShapeType="1"/>
          </p:cNvSpPr>
          <p:nvPr/>
        </p:nvSpPr>
        <p:spPr bwMode="auto">
          <a:xfrm flipH="1" flipV="1">
            <a:off x="9056688" y="30480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23"/>
          <p:cNvSpPr>
            <a:spLocks noChangeShapeType="1"/>
          </p:cNvSpPr>
          <p:nvPr/>
        </p:nvSpPr>
        <p:spPr bwMode="auto">
          <a:xfrm flipV="1">
            <a:off x="7456488" y="1692275"/>
            <a:ext cx="2286000" cy="2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23"/>
          <p:cNvSpPr>
            <a:spLocks noChangeShapeType="1"/>
          </p:cNvSpPr>
          <p:nvPr/>
        </p:nvSpPr>
        <p:spPr bwMode="auto">
          <a:xfrm flipV="1">
            <a:off x="7456488" y="3675063"/>
            <a:ext cx="2286000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23"/>
          <p:cNvSpPr>
            <a:spLocks noChangeShapeType="1"/>
          </p:cNvSpPr>
          <p:nvPr/>
        </p:nvSpPr>
        <p:spPr bwMode="auto">
          <a:xfrm>
            <a:off x="6618288" y="2417763"/>
            <a:ext cx="0" cy="706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23"/>
          <p:cNvSpPr>
            <a:spLocks noChangeShapeType="1"/>
          </p:cNvSpPr>
          <p:nvPr/>
        </p:nvSpPr>
        <p:spPr bwMode="auto">
          <a:xfrm>
            <a:off x="11190288" y="2362200"/>
            <a:ext cx="0" cy="706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527050" y="757238"/>
            <a:ext cx="4895850" cy="3916362"/>
          </a:xfrm>
          <a:prstGeom prst="wedgeRoundRectCallout">
            <a:avLst>
              <a:gd name="adj1" fmla="val -36883"/>
              <a:gd name="adj2" fmla="val 77768"/>
              <a:gd name="adj3" fmla="val 16667"/>
            </a:avLst>
          </a:prstGeom>
          <a:blipFill>
            <a:blip r:embed="rId5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914400" y="1349375"/>
            <a:ext cx="10363200" cy="14700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2. MẠNG MÁY TÍNH VÀ INTERNET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 MẠNG MÁY TÍNH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982913"/>
            <a:ext cx="581342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15950" y="206375"/>
            <a:ext cx="11353800" cy="13255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688975" y="1624013"/>
            <a:ext cx="7021513" cy="4918075"/>
          </a:xfrm>
        </p:spPr>
        <p:txBody>
          <a:bodyPr>
            <a:spAutoFit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Chuyển giao nhiệm vụ học tập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Tham khảo SGK trong 1 phút</a:t>
            </a:r>
            <a:endParaRPr lang="en-US" sz="2800" u="sng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Trả lời câu hỏi của phiếu học tập số 1</a:t>
            </a:r>
            <a:endParaRPr lang="en-US" sz="2800" u="sng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Báo cáo kết quả hoạt động và thảo luận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Kết thúc thảo luận các nhóm đổi chéo phiếu cho nhau để chấm chéo trong quá trình báo cáo.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Yêu cầu nhóm cử đại diện trình bày kết quả của nhóm bạn. các nhóm còn lại chấm chéo theo kết luận của GV.</a:t>
            </a:r>
          </a:p>
          <a:p>
            <a:pPr marL="0" indent="0" eaLnBrk="1" hangingPunct="1">
              <a:buFont typeface="Arial" charset="0"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077913" y="869950"/>
            <a:ext cx="4787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Mạng máy tính là gì?</a:t>
            </a:r>
            <a:endParaRPr lang="en-US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>
              <a:solidFill>
                <a:srgbClr val="7030A0"/>
              </a:solidFill>
            </a:endParaRPr>
          </a:p>
        </p:txBody>
      </p:sp>
      <p:pic>
        <p:nvPicPr>
          <p:cNvPr id="71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766888"/>
            <a:ext cx="4144962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 descr="Digit 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363" y="620713"/>
            <a:ext cx="16097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 txBox="1">
            <a:spLocks/>
          </p:cNvSpPr>
          <p:nvPr/>
        </p:nvSpPr>
        <p:spPr bwMode="auto">
          <a:xfrm>
            <a:off x="463550" y="0"/>
            <a:ext cx="115506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12"/>
          <p:cNvSpPr txBox="1">
            <a:spLocks noChangeArrowheads="1"/>
          </p:cNvSpPr>
          <p:nvPr/>
        </p:nvSpPr>
        <p:spPr bwMode="auto">
          <a:xfrm>
            <a:off x="1077913" y="869950"/>
            <a:ext cx="47434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Mạng máy tính là gì?</a:t>
            </a:r>
            <a:endParaRPr lang="en-US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>
              <a:solidFill>
                <a:srgbClr val="7030A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3625" y="1816100"/>
          <a:ext cx="10458450" cy="4049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8450"/>
              </a:tblGrid>
              <a:tr h="67956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5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TẬP SỐ 1</a:t>
                      </a:r>
                      <a:endParaRPr lang="en-US" sz="2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70145">
                <a:tc>
                  <a:txBody>
                    <a:bodyPr/>
                    <a:lstStyle/>
                    <a:p>
                      <a:pPr lvl="1"/>
                      <a:r>
                        <a:rPr lang="en-US" sz="2800" b="1" i="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1.</a:t>
                      </a:r>
                      <a:r>
                        <a:rPr lang="en-US" sz="280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1,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</a:t>
                      </a:r>
                      <a:endParaRPr lang="en-US" sz="2800" u="sng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endParaRPr lang="en-US" sz="2800" b="1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2800" b="1" i="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2.</a:t>
                      </a:r>
                      <a:r>
                        <a:rPr lang="en-US" sz="280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lvl="1"/>
                      <a:endParaRPr lang="en-US" sz="2800" u="none" strike="noStrike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2800" b="1" i="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3.</a:t>
                      </a:r>
                      <a:r>
                        <a:rPr lang="en-US" sz="280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lưới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u="sng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T="45723" marB="45723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93838" y="2979738"/>
            <a:ext cx="101758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5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 Mạng lưới điện, mạng đường sắt, mạng ống nước,…</a:t>
            </a:r>
            <a:endParaRPr lang="en-US" sz="2500" u="sng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17638" y="3810000"/>
            <a:ext cx="102838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95413" y="4749800"/>
            <a:ext cx="104552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5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 Đặc điểm chung của các mạng lưới này là luôn có sự kết nối và chia sẻ</a:t>
            </a:r>
            <a:endParaRPr lang="en-US" sz="2500" u="sng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15950" y="206375"/>
            <a:ext cx="11672888" cy="13255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838200" y="2141538"/>
            <a:ext cx="10515600" cy="4487862"/>
          </a:xfrm>
        </p:spPr>
        <p:txBody>
          <a:bodyPr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Chuyển giao nhiệm vụ học tập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Tham khảo SGK trong 2 phút</a:t>
            </a:r>
            <a:endParaRPr lang="en-US" sz="2800" u="sng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Trả lời câu hỏi của phiếu học tập số 2</a:t>
            </a:r>
            <a:endParaRPr lang="en-US" sz="2800" u="sng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Báo cáo kết quả hoạt động và thảo luận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Kết thúc thảo luận các nhóm đổi chéo phiếu cho nhau để chấm chéo trong quá trình báo cáo.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Yêu cầu nhóm cử đại diện trình bày kết quả của nhóm bạn. các nhóm còn lại chấm chéo theo kết luận của GV.</a:t>
            </a:r>
          </a:p>
          <a:p>
            <a:pPr marL="0" indent="0" eaLnBrk="1" hangingPunct="1">
              <a:buFont typeface="Arial" charset="0"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077913" y="1116013"/>
            <a:ext cx="4810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Mạng máy tính là gì?</a:t>
            </a:r>
            <a:endParaRPr lang="en-US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Digit 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488" y="222250"/>
            <a:ext cx="17970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0"/>
          <p:cNvSpPr txBox="1">
            <a:spLocks noChangeArrowheads="1"/>
          </p:cNvSpPr>
          <p:nvPr/>
        </p:nvSpPr>
        <p:spPr bwMode="auto">
          <a:xfrm>
            <a:off x="998538" y="368300"/>
            <a:ext cx="4687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Mạng máy tính là gì?</a:t>
            </a:r>
            <a:endParaRPr lang="en-US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>
              <a:solidFill>
                <a:srgbClr val="7030A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799104"/>
              </p:ext>
            </p:extLst>
          </p:nvPr>
        </p:nvGraphicFramePr>
        <p:xfrm>
          <a:off x="260350" y="1168400"/>
          <a:ext cx="11731625" cy="5354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1625"/>
              </a:tblGrid>
              <a:tr h="609012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3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TẬP SỐ 2</a:t>
                      </a:r>
                      <a:endParaRPr lang="en-US" sz="2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745626">
                <a:tc>
                  <a:txBody>
                    <a:bodyPr/>
                    <a:lstStyle/>
                    <a:p>
                      <a:pPr lvl="1" algn="just"/>
                      <a:r>
                        <a:rPr lang="en-US" sz="2300" b="1" i="1" u="sng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b="1" i="1" u="sng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1.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300" u="none" strike="noStrike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 algn="just"/>
                      <a:endParaRPr lang="en-US" sz="2300" u="none" strike="noStrike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 algn="just"/>
                      <a:endParaRPr lang="en-US" sz="23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 algn="just"/>
                      <a:r>
                        <a:rPr lang="en-US" sz="2300" b="1" i="1" u="sng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b="1" i="1" u="sng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2.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lvl="1" algn="just"/>
                      <a:endParaRPr lang="en-US" sz="2300" u="none" strike="noStrike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 algn="just"/>
                      <a:endParaRPr lang="en-US" sz="2300" u="none" strike="noStrike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 algn="just"/>
                      <a:endParaRPr lang="en-US" sz="2300" b="0" i="0" u="sng" strike="noStrike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 algn="just"/>
                      <a:r>
                        <a:rPr lang="fr-FR" sz="2300" b="1" i="1" u="sng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fr-FR" sz="2300" b="1" i="1" u="sng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3.</a:t>
                      </a:r>
                      <a:r>
                        <a:rPr lang="fr-FR" sz="2300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fr-FR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fr-FR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fr-FR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fr-FR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fr-FR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fr-FR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fr-FR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fr-FR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fr-FR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fr-FR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fr-FR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fr-FR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30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fr-FR" sz="23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?</a:t>
                      </a:r>
                      <a:endParaRPr lang="en-US" sz="2300" u="sng" strike="noStrike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22" marB="45722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0350" y="2082800"/>
            <a:ext cx="117300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500" i="1">
                <a:latin typeface="Times New Roman" pitchFamily="18" charset="0"/>
                <a:cs typeface="Times New Roman" pitchFamily="18" charset="0"/>
              </a:rPr>
              <a:t>=&gt; Hai hay nhiều máy tính và các thiết bị được kết nối để truyền thông tin cho nhau để tạo thành 1 mạng máy tính.</a:t>
            </a:r>
            <a:endParaRPr lang="en-US" sz="25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3538" y="3301206"/>
            <a:ext cx="118284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750" y="4834586"/>
            <a:ext cx="117300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 qua mail ;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500" i="1" dirty="0" err="1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fr-FR" sz="2500" i="1" dirty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5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2086</Words>
  <Application>Microsoft Office PowerPoint</Application>
  <PresentationFormat>Widescreen</PresentationFormat>
  <Paragraphs>285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HOẠT ĐỘNG KHỞI ĐỘNG </vt:lpstr>
      <vt:lpstr>PowerPoint Presentation</vt:lpstr>
      <vt:lpstr>CHỦ ĐỀ 2. MẠNG MÁY TÍNH VÀ INTERNET BÀI 4: MẠNG MÁY TÍNH </vt:lpstr>
      <vt:lpstr>HOẠT ĐỘNG HÌNH THÀNH KIẾN THỨC </vt:lpstr>
      <vt:lpstr>PowerPoint Presentation</vt:lpstr>
      <vt:lpstr>HOẠT ĐỘNG HÌNH THÀNH KIẾN THỨC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LUYỆN TẬP</vt:lpstr>
      <vt:lpstr>HOẠT ĐỘNG LUYỆN TẬP</vt:lpstr>
      <vt:lpstr>HOẠT ĐỘNG LUYỆN TẬP</vt:lpstr>
      <vt:lpstr>HOẠT ĐỘNG VẬN DỤNG</vt:lpstr>
      <vt:lpstr>HOẠT ĐỘNG VẬN DỤNG</vt:lpstr>
      <vt:lpstr>HƯỚNG DẪN HỌC TẬP Ở NHÀ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B. MẠNG MÁY TÍNH VÀ INTERNET BÀI 4: MẠNG MÁY TÍNH</dc:title>
  <dc:creator>Admin</dc:creator>
  <cp:lastModifiedBy>Admin</cp:lastModifiedBy>
  <cp:revision>60</cp:revision>
  <dcterms:created xsi:type="dcterms:W3CDTF">2021-07-10T14:44:17Z</dcterms:created>
  <dcterms:modified xsi:type="dcterms:W3CDTF">2023-10-13T03:10:55Z</dcterms:modified>
</cp:coreProperties>
</file>