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8" r:id="rId2"/>
    <p:sldMasterId id="2147483720" r:id="rId3"/>
    <p:sldMasterId id="2147483732" r:id="rId4"/>
  </p:sldMasterIdLst>
  <p:notesMasterIdLst>
    <p:notesMasterId r:id="rId36"/>
  </p:notesMasterIdLst>
  <p:sldIdLst>
    <p:sldId id="256" r:id="rId5"/>
    <p:sldId id="323" r:id="rId6"/>
    <p:sldId id="324" r:id="rId7"/>
    <p:sldId id="325" r:id="rId8"/>
    <p:sldId id="326" r:id="rId9"/>
    <p:sldId id="320" r:id="rId10"/>
    <p:sldId id="321" r:id="rId11"/>
    <p:sldId id="322" r:id="rId12"/>
    <p:sldId id="311" r:id="rId13"/>
    <p:sldId id="263" r:id="rId14"/>
    <p:sldId id="266" r:id="rId15"/>
    <p:sldId id="314" r:id="rId16"/>
    <p:sldId id="327" r:id="rId17"/>
    <p:sldId id="328" r:id="rId18"/>
    <p:sldId id="316" r:id="rId19"/>
    <p:sldId id="318" r:id="rId20"/>
    <p:sldId id="275" r:id="rId21"/>
    <p:sldId id="276" r:id="rId22"/>
    <p:sldId id="277" r:id="rId23"/>
    <p:sldId id="268" r:id="rId24"/>
    <p:sldId id="313" r:id="rId25"/>
    <p:sldId id="288" r:id="rId26"/>
    <p:sldId id="292" r:id="rId27"/>
    <p:sldId id="298" r:id="rId28"/>
    <p:sldId id="297" r:id="rId29"/>
    <p:sldId id="296" r:id="rId30"/>
    <p:sldId id="299" r:id="rId31"/>
    <p:sldId id="304" r:id="rId32"/>
    <p:sldId id="308" r:id="rId33"/>
    <p:sldId id="309" r:id="rId34"/>
    <p:sldId id="285" r:id="rId3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>
      <p:cViewPr varScale="1">
        <p:scale>
          <a:sx n="50" d="100"/>
          <a:sy n="50" d="100"/>
        </p:scale>
        <p:origin x="42" y="2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1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266F11-E028-4DB8-AC21-35942FFB13A4}" type="doc">
      <dgm:prSet loTypeId="urn:microsoft.com/office/officeart/2005/8/layout/chevron2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BEC45A1-B878-48BF-85B5-0047717E2415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HĐ1</a:t>
          </a:r>
        </a:p>
      </dgm:t>
    </dgm:pt>
    <dgm:pt modelId="{510FF3D7-4BF0-4D11-B49B-B6742C54389D}" type="parTrans" cxnId="{F4ECC8F0-4340-40FC-9BB2-FADC973B05F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59D1DD6-04C3-41A0-A473-22EEFA772F8F}" type="sibTrans" cxnId="{F4ECC8F0-4340-40FC-9BB2-FADC973B05F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C06850DA-9698-484D-AC0C-4474CE47B19D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KHỞI ĐỘNG</a:t>
          </a:r>
        </a:p>
      </dgm:t>
    </dgm:pt>
    <dgm:pt modelId="{519CFAE1-B6A0-40C3-82A3-217C179D3D2A}" type="parTrans" cxnId="{A073EA2A-EB1B-4E64-A336-B28E8CC089AC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C7FBAA8-B086-4300-A553-79CD7737B1EB}" type="sibTrans" cxnId="{A073EA2A-EB1B-4E64-A336-B28E8CC089AC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379CBE6-CF85-4F70-933B-AC682C39BB7D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HĐ2</a:t>
          </a:r>
        </a:p>
      </dgm:t>
    </dgm:pt>
    <dgm:pt modelId="{6AE0E342-809A-4CD7-8794-E358A8E7018B}" type="parTrans" cxnId="{27FD3019-40F9-41C7-8D44-CBA1547C1972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400A36D9-8181-4120-8D24-0395CA0CC210}" type="sibTrans" cxnId="{27FD3019-40F9-41C7-8D44-CBA1547C1972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042ECF77-459B-41C7-9823-DE903F8A4931}">
      <dgm:prSet phldrT="[Text]"/>
      <dgm:spPr/>
      <dgm:t>
        <a:bodyPr/>
        <a:lstStyle/>
        <a:p>
          <a:r>
            <a:rPr lang="en-US" b="1" smtClean="0">
              <a:latin typeface="Cambria" pitchFamily="18" charset="0"/>
            </a:rPr>
            <a:t>BIỂU DIỄN THÔNG TIN TRONG MÁY TÍNH</a:t>
          </a:r>
          <a:endParaRPr lang="en-US" b="1" dirty="0">
            <a:latin typeface="Cambria" pitchFamily="18" charset="0"/>
          </a:endParaRPr>
        </a:p>
      </dgm:t>
    </dgm:pt>
    <dgm:pt modelId="{72EBE417-41C7-40BA-A5CA-98356F532309}" type="parTrans" cxnId="{A88DA491-CD0B-44FC-A37D-3BA4BCD18E7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C5054410-8DD1-4233-8E7B-B03D58D2F8E7}" type="sibTrans" cxnId="{A88DA491-CD0B-44FC-A37D-3BA4BCD18E7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C14F758-2498-447B-A7AF-00FDBA0F8A5E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HĐ3</a:t>
          </a:r>
        </a:p>
      </dgm:t>
    </dgm:pt>
    <dgm:pt modelId="{605748FF-EF01-46BD-B49B-B428FB12926D}" type="parTrans" cxnId="{6EB85461-2AFC-4FEF-8268-29C7C8024ADD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6F61C51E-8294-4E33-AA2E-707EE3F79C30}" type="sibTrans" cxnId="{6EB85461-2AFC-4FEF-8268-29C7C8024ADD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2D49C1AC-D38D-411C-9709-4CAEACF210BF}">
      <dgm:prSet phldrT="[Text]"/>
      <dgm:spPr/>
      <dgm:t>
        <a:bodyPr/>
        <a:lstStyle/>
        <a:p>
          <a:r>
            <a:rPr lang="en-US" b="1" smtClean="0">
              <a:latin typeface="Cambria" pitchFamily="18" charset="0"/>
            </a:rPr>
            <a:t>ĐƠN VỊ ĐO THÔNG THIN</a:t>
          </a:r>
          <a:endParaRPr lang="en-US" b="1" dirty="0">
            <a:latin typeface="Cambria" pitchFamily="18" charset="0"/>
          </a:endParaRPr>
        </a:p>
      </dgm:t>
    </dgm:pt>
    <dgm:pt modelId="{5753BECE-9FB9-4BE1-ACC2-B5EB759B4903}" type="parTrans" cxnId="{FB26ED5E-BF99-474C-A7D9-936CAC85AA71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B1AE9F59-CB49-4BE4-83C1-7A77E940C692}" type="sibTrans" cxnId="{FB26ED5E-BF99-474C-A7D9-936CAC85AA71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13D2CABD-727C-48D2-8595-4F7FD265DC1E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HĐ4</a:t>
          </a:r>
        </a:p>
      </dgm:t>
    </dgm:pt>
    <dgm:pt modelId="{254BB954-F167-4FF2-99AA-0FE9FF8AE0A1}" type="parTrans" cxnId="{01A7EECA-763B-44DB-A1F7-34099390CDC6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96B0FC2A-B923-461A-82CA-5960ED9D04FC}" type="sibTrans" cxnId="{01A7EECA-763B-44DB-A1F7-34099390CDC6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4F3C8A23-2C72-45D5-9F16-6BF51C34BA86}">
      <dgm:prSet/>
      <dgm:spPr/>
      <dgm:t>
        <a:bodyPr/>
        <a:lstStyle/>
        <a:p>
          <a:r>
            <a:rPr lang="en-US" b="1" smtClean="0">
              <a:latin typeface="Cambria" pitchFamily="18" charset="0"/>
            </a:rPr>
            <a:t>LUYỆN TẬP</a:t>
          </a:r>
          <a:endParaRPr lang="en-US" b="1" dirty="0">
            <a:latin typeface="Cambria" pitchFamily="18" charset="0"/>
          </a:endParaRPr>
        </a:p>
      </dgm:t>
    </dgm:pt>
    <dgm:pt modelId="{D39ED653-86D8-4A09-8680-93ECAC0F2C49}" type="parTrans" cxnId="{35B14F76-9C77-4E97-BE23-C95D80F1EBF4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577CD3C8-4B2F-48C6-94D3-4A1F36D0D854}" type="sibTrans" cxnId="{35B14F76-9C77-4E97-BE23-C95D80F1EBF4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3417E034-5946-4B93-AEB1-06D4166D50F5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HĐ5</a:t>
          </a:r>
        </a:p>
      </dgm:t>
    </dgm:pt>
    <dgm:pt modelId="{6F5945B9-DE3F-4C32-9BCA-993128FD5004}" type="parTrans" cxnId="{712920E6-2721-49B3-86B0-C17F3638FDB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94197097-01CD-490C-9889-C20B719D583F}" type="sibTrans" cxnId="{712920E6-2721-49B3-86B0-C17F3638FDB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80D53C2D-25F9-4CCF-A1C8-D46827CF88CF}">
      <dgm:prSet/>
      <dgm:spPr/>
      <dgm:t>
        <a:bodyPr/>
        <a:lstStyle/>
        <a:p>
          <a:r>
            <a:rPr lang="en-US" b="1" smtClean="0">
              <a:latin typeface="Cambria" pitchFamily="18" charset="0"/>
            </a:rPr>
            <a:t>VẬN DỤNG</a:t>
          </a:r>
          <a:endParaRPr lang="en-US" b="1" dirty="0">
            <a:latin typeface="Cambria" pitchFamily="18" charset="0"/>
          </a:endParaRPr>
        </a:p>
      </dgm:t>
    </dgm:pt>
    <dgm:pt modelId="{1A6BFF0F-95F6-45B8-8948-93E466C8A5E3}" type="parTrans" cxnId="{0CB4543D-3E1D-4E78-B36E-0045D4FCF719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44B00358-A8CA-4354-A0F1-F1DAD2F8ED09}" type="sibTrans" cxnId="{0CB4543D-3E1D-4E78-B36E-0045D4FCF719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2EC9BC4A-D4A7-46B2-8F8C-52C35A3BDBB2}" type="pres">
      <dgm:prSet presAssocID="{D8266F11-E028-4DB8-AC21-35942FFB13A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6F1BBA-AF7C-41D6-8FCE-0B8A89C7F482}" type="pres">
      <dgm:prSet presAssocID="{9BEC45A1-B878-48BF-85B5-0047717E2415}" presName="composite" presStyleCnt="0"/>
      <dgm:spPr/>
    </dgm:pt>
    <dgm:pt modelId="{C8CB19B0-3B43-4F96-ABB7-5255525F0E55}" type="pres">
      <dgm:prSet presAssocID="{9BEC45A1-B878-48BF-85B5-0047717E2415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B8869B-60AF-4361-8B7A-E7F99D127A96}" type="pres">
      <dgm:prSet presAssocID="{9BEC45A1-B878-48BF-85B5-0047717E2415}" presName="descendantText" presStyleLbl="alignAcc1" presStyleIdx="0" presStyleCnt="5" custLinFactNeighborY="39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BEFBFE-22C1-4BEE-B15C-7C0E35F70233}" type="pres">
      <dgm:prSet presAssocID="{F59D1DD6-04C3-41A0-A473-22EEFA772F8F}" presName="sp" presStyleCnt="0"/>
      <dgm:spPr/>
    </dgm:pt>
    <dgm:pt modelId="{379689BD-07C6-4E65-95FB-FAEADAEA7325}" type="pres">
      <dgm:prSet presAssocID="{F379CBE6-CF85-4F70-933B-AC682C39BB7D}" presName="composite" presStyleCnt="0"/>
      <dgm:spPr/>
    </dgm:pt>
    <dgm:pt modelId="{06B72AD2-612B-4DDE-8A65-7356D5159209}" type="pres">
      <dgm:prSet presAssocID="{F379CBE6-CF85-4F70-933B-AC682C39BB7D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4E07D-0C26-4EB2-A4B2-E627D2151BE7}" type="pres">
      <dgm:prSet presAssocID="{F379CBE6-CF85-4F70-933B-AC682C39BB7D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5CF10D-35EE-4331-B3AB-37E1E86043AA}" type="pres">
      <dgm:prSet presAssocID="{400A36D9-8181-4120-8D24-0395CA0CC210}" presName="sp" presStyleCnt="0"/>
      <dgm:spPr/>
    </dgm:pt>
    <dgm:pt modelId="{C9998D1E-F784-40C9-8D71-34E3F97C37D8}" type="pres">
      <dgm:prSet presAssocID="{FC14F758-2498-447B-A7AF-00FDBA0F8A5E}" presName="composite" presStyleCnt="0"/>
      <dgm:spPr/>
    </dgm:pt>
    <dgm:pt modelId="{5252AAB6-4EE5-47C3-A85B-49315BA605E7}" type="pres">
      <dgm:prSet presAssocID="{FC14F758-2498-447B-A7AF-00FDBA0F8A5E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80D28D-FA42-43A0-B8F0-D5D72E204BF4}" type="pres">
      <dgm:prSet presAssocID="{FC14F758-2498-447B-A7AF-00FDBA0F8A5E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3D011-590D-4ACF-A0F9-6B9AE6E22BE2}" type="pres">
      <dgm:prSet presAssocID="{6F61C51E-8294-4E33-AA2E-707EE3F79C30}" presName="sp" presStyleCnt="0"/>
      <dgm:spPr/>
    </dgm:pt>
    <dgm:pt modelId="{D4A3A470-F81E-413B-AC56-E3D96C784284}" type="pres">
      <dgm:prSet presAssocID="{13D2CABD-727C-48D2-8595-4F7FD265DC1E}" presName="composite" presStyleCnt="0"/>
      <dgm:spPr/>
    </dgm:pt>
    <dgm:pt modelId="{02C0A129-41D9-4A2E-84F9-B86DCEDAF7AD}" type="pres">
      <dgm:prSet presAssocID="{13D2CABD-727C-48D2-8595-4F7FD265DC1E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8FF1BA-87CA-44A1-A048-159C0CB9A588}" type="pres">
      <dgm:prSet presAssocID="{13D2CABD-727C-48D2-8595-4F7FD265DC1E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47F09D-1579-4B93-9695-0AA01D43E20B}" type="pres">
      <dgm:prSet presAssocID="{96B0FC2A-B923-461A-82CA-5960ED9D04FC}" presName="sp" presStyleCnt="0"/>
      <dgm:spPr/>
    </dgm:pt>
    <dgm:pt modelId="{61F01BD9-6BFF-43D4-B318-186A781F8B14}" type="pres">
      <dgm:prSet presAssocID="{3417E034-5946-4B93-AEB1-06D4166D50F5}" presName="composite" presStyleCnt="0"/>
      <dgm:spPr/>
    </dgm:pt>
    <dgm:pt modelId="{B5F27B00-F0EE-450A-84E5-7E9F6D6F624A}" type="pres">
      <dgm:prSet presAssocID="{3417E034-5946-4B93-AEB1-06D4166D50F5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07C083-4291-4CC8-98A6-B9C416BAEEB3}" type="pres">
      <dgm:prSet presAssocID="{3417E034-5946-4B93-AEB1-06D4166D50F5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8C84E4-16DB-4363-9BA6-C32A1ACF9BA4}" type="presOf" srcId="{3417E034-5946-4B93-AEB1-06D4166D50F5}" destId="{B5F27B00-F0EE-450A-84E5-7E9F6D6F624A}" srcOrd="0" destOrd="0" presId="urn:microsoft.com/office/officeart/2005/8/layout/chevron2"/>
    <dgm:cxn modelId="{0CB4543D-3E1D-4E78-B36E-0045D4FCF719}" srcId="{3417E034-5946-4B93-AEB1-06D4166D50F5}" destId="{80D53C2D-25F9-4CCF-A1C8-D46827CF88CF}" srcOrd="0" destOrd="0" parTransId="{1A6BFF0F-95F6-45B8-8948-93E466C8A5E3}" sibTransId="{44B00358-A8CA-4354-A0F1-F1DAD2F8ED09}"/>
    <dgm:cxn modelId="{95B8866D-DDA4-462E-8202-1DB8AE7DCB0A}" type="presOf" srcId="{2D49C1AC-D38D-411C-9709-4CAEACF210BF}" destId="{1180D28D-FA42-43A0-B8F0-D5D72E204BF4}" srcOrd="0" destOrd="0" presId="urn:microsoft.com/office/officeart/2005/8/layout/chevron2"/>
    <dgm:cxn modelId="{35B14F76-9C77-4E97-BE23-C95D80F1EBF4}" srcId="{13D2CABD-727C-48D2-8595-4F7FD265DC1E}" destId="{4F3C8A23-2C72-45D5-9F16-6BF51C34BA86}" srcOrd="0" destOrd="0" parTransId="{D39ED653-86D8-4A09-8680-93ECAC0F2C49}" sibTransId="{577CD3C8-4B2F-48C6-94D3-4A1F36D0D854}"/>
    <dgm:cxn modelId="{3B6F7CEC-CE07-40A4-9A03-A75DC5727FC7}" type="presOf" srcId="{9BEC45A1-B878-48BF-85B5-0047717E2415}" destId="{C8CB19B0-3B43-4F96-ABB7-5255525F0E55}" srcOrd="0" destOrd="0" presId="urn:microsoft.com/office/officeart/2005/8/layout/chevron2"/>
    <dgm:cxn modelId="{BD8D95C2-71A6-4F4E-A4CE-BFE508C45435}" type="presOf" srcId="{80D53C2D-25F9-4CCF-A1C8-D46827CF88CF}" destId="{EA07C083-4291-4CC8-98A6-B9C416BAEEB3}" srcOrd="0" destOrd="0" presId="urn:microsoft.com/office/officeart/2005/8/layout/chevron2"/>
    <dgm:cxn modelId="{70B9F7AE-F1C5-4498-81CC-7AE7EE76855C}" type="presOf" srcId="{C06850DA-9698-484D-AC0C-4474CE47B19D}" destId="{E2B8869B-60AF-4361-8B7A-E7F99D127A96}" srcOrd="0" destOrd="0" presId="urn:microsoft.com/office/officeart/2005/8/layout/chevron2"/>
    <dgm:cxn modelId="{AEB17585-D3CB-49C6-9DE8-20C7B9129E72}" type="presOf" srcId="{F379CBE6-CF85-4F70-933B-AC682C39BB7D}" destId="{06B72AD2-612B-4DDE-8A65-7356D5159209}" srcOrd="0" destOrd="0" presId="urn:microsoft.com/office/officeart/2005/8/layout/chevron2"/>
    <dgm:cxn modelId="{6AF61F31-E91A-47AB-A635-EF725B28B935}" type="presOf" srcId="{D8266F11-E028-4DB8-AC21-35942FFB13A4}" destId="{2EC9BC4A-D4A7-46B2-8F8C-52C35A3BDBB2}" srcOrd="0" destOrd="0" presId="urn:microsoft.com/office/officeart/2005/8/layout/chevron2"/>
    <dgm:cxn modelId="{DFFEDB43-F764-4C53-A3B6-D3B0F7BB5713}" type="presOf" srcId="{4F3C8A23-2C72-45D5-9F16-6BF51C34BA86}" destId="{1B8FF1BA-87CA-44A1-A048-159C0CB9A588}" srcOrd="0" destOrd="0" presId="urn:microsoft.com/office/officeart/2005/8/layout/chevron2"/>
    <dgm:cxn modelId="{FB26ED5E-BF99-474C-A7D9-936CAC85AA71}" srcId="{FC14F758-2498-447B-A7AF-00FDBA0F8A5E}" destId="{2D49C1AC-D38D-411C-9709-4CAEACF210BF}" srcOrd="0" destOrd="0" parTransId="{5753BECE-9FB9-4BE1-ACC2-B5EB759B4903}" sibTransId="{B1AE9F59-CB49-4BE4-83C1-7A77E940C692}"/>
    <dgm:cxn modelId="{A88DA491-CD0B-44FC-A37D-3BA4BCD18E75}" srcId="{F379CBE6-CF85-4F70-933B-AC682C39BB7D}" destId="{042ECF77-459B-41C7-9823-DE903F8A4931}" srcOrd="0" destOrd="0" parTransId="{72EBE417-41C7-40BA-A5CA-98356F532309}" sibTransId="{C5054410-8DD1-4233-8E7B-B03D58D2F8E7}"/>
    <dgm:cxn modelId="{712920E6-2721-49B3-86B0-C17F3638FDB5}" srcId="{D8266F11-E028-4DB8-AC21-35942FFB13A4}" destId="{3417E034-5946-4B93-AEB1-06D4166D50F5}" srcOrd="4" destOrd="0" parTransId="{6F5945B9-DE3F-4C32-9BCA-993128FD5004}" sibTransId="{94197097-01CD-490C-9889-C20B719D583F}"/>
    <dgm:cxn modelId="{B475548A-A83A-4F57-82AA-E7EFEA23D635}" type="presOf" srcId="{042ECF77-459B-41C7-9823-DE903F8A4931}" destId="{C324E07D-0C26-4EB2-A4B2-E627D2151BE7}" srcOrd="0" destOrd="0" presId="urn:microsoft.com/office/officeart/2005/8/layout/chevron2"/>
    <dgm:cxn modelId="{F4ECC8F0-4340-40FC-9BB2-FADC973B05F5}" srcId="{D8266F11-E028-4DB8-AC21-35942FFB13A4}" destId="{9BEC45A1-B878-48BF-85B5-0047717E2415}" srcOrd="0" destOrd="0" parTransId="{510FF3D7-4BF0-4D11-B49B-B6742C54389D}" sibTransId="{F59D1DD6-04C3-41A0-A473-22EEFA772F8F}"/>
    <dgm:cxn modelId="{9DC4B224-736C-44AA-BFA8-EB29A9FDCDCC}" type="presOf" srcId="{FC14F758-2498-447B-A7AF-00FDBA0F8A5E}" destId="{5252AAB6-4EE5-47C3-A85B-49315BA605E7}" srcOrd="0" destOrd="0" presId="urn:microsoft.com/office/officeart/2005/8/layout/chevron2"/>
    <dgm:cxn modelId="{01A7EECA-763B-44DB-A1F7-34099390CDC6}" srcId="{D8266F11-E028-4DB8-AC21-35942FFB13A4}" destId="{13D2CABD-727C-48D2-8595-4F7FD265DC1E}" srcOrd="3" destOrd="0" parTransId="{254BB954-F167-4FF2-99AA-0FE9FF8AE0A1}" sibTransId="{96B0FC2A-B923-461A-82CA-5960ED9D04FC}"/>
    <dgm:cxn modelId="{6EB85461-2AFC-4FEF-8268-29C7C8024ADD}" srcId="{D8266F11-E028-4DB8-AC21-35942FFB13A4}" destId="{FC14F758-2498-447B-A7AF-00FDBA0F8A5E}" srcOrd="2" destOrd="0" parTransId="{605748FF-EF01-46BD-B49B-B428FB12926D}" sibTransId="{6F61C51E-8294-4E33-AA2E-707EE3F79C30}"/>
    <dgm:cxn modelId="{A073EA2A-EB1B-4E64-A336-B28E8CC089AC}" srcId="{9BEC45A1-B878-48BF-85B5-0047717E2415}" destId="{C06850DA-9698-484D-AC0C-4474CE47B19D}" srcOrd="0" destOrd="0" parTransId="{519CFAE1-B6A0-40C3-82A3-217C179D3D2A}" sibTransId="{FC7FBAA8-B086-4300-A553-79CD7737B1EB}"/>
    <dgm:cxn modelId="{F9CB275F-D661-4E96-9019-75ECFB108D8D}" type="presOf" srcId="{13D2CABD-727C-48D2-8595-4F7FD265DC1E}" destId="{02C0A129-41D9-4A2E-84F9-B86DCEDAF7AD}" srcOrd="0" destOrd="0" presId="urn:microsoft.com/office/officeart/2005/8/layout/chevron2"/>
    <dgm:cxn modelId="{27FD3019-40F9-41C7-8D44-CBA1547C1972}" srcId="{D8266F11-E028-4DB8-AC21-35942FFB13A4}" destId="{F379CBE6-CF85-4F70-933B-AC682C39BB7D}" srcOrd="1" destOrd="0" parTransId="{6AE0E342-809A-4CD7-8794-E358A8E7018B}" sibTransId="{400A36D9-8181-4120-8D24-0395CA0CC210}"/>
    <dgm:cxn modelId="{CCF457CF-1908-45FB-BF04-C093E4130551}" type="presParOf" srcId="{2EC9BC4A-D4A7-46B2-8F8C-52C35A3BDBB2}" destId="{C56F1BBA-AF7C-41D6-8FCE-0B8A89C7F482}" srcOrd="0" destOrd="0" presId="urn:microsoft.com/office/officeart/2005/8/layout/chevron2"/>
    <dgm:cxn modelId="{A7F851FD-3FAC-4DD6-A035-D561C7921459}" type="presParOf" srcId="{C56F1BBA-AF7C-41D6-8FCE-0B8A89C7F482}" destId="{C8CB19B0-3B43-4F96-ABB7-5255525F0E55}" srcOrd="0" destOrd="0" presId="urn:microsoft.com/office/officeart/2005/8/layout/chevron2"/>
    <dgm:cxn modelId="{F9FBEA6A-6B53-40FC-AE6F-B741B2B66DCC}" type="presParOf" srcId="{C56F1BBA-AF7C-41D6-8FCE-0B8A89C7F482}" destId="{E2B8869B-60AF-4361-8B7A-E7F99D127A96}" srcOrd="1" destOrd="0" presId="urn:microsoft.com/office/officeart/2005/8/layout/chevron2"/>
    <dgm:cxn modelId="{D299AAEC-F679-42D6-BA7B-F442AB6149A2}" type="presParOf" srcId="{2EC9BC4A-D4A7-46B2-8F8C-52C35A3BDBB2}" destId="{88BEFBFE-22C1-4BEE-B15C-7C0E35F70233}" srcOrd="1" destOrd="0" presId="urn:microsoft.com/office/officeart/2005/8/layout/chevron2"/>
    <dgm:cxn modelId="{4FBF49E8-CE6E-428E-8240-CC2B751F894D}" type="presParOf" srcId="{2EC9BC4A-D4A7-46B2-8F8C-52C35A3BDBB2}" destId="{379689BD-07C6-4E65-95FB-FAEADAEA7325}" srcOrd="2" destOrd="0" presId="urn:microsoft.com/office/officeart/2005/8/layout/chevron2"/>
    <dgm:cxn modelId="{23389AAB-4A2D-4BB8-81A4-40A5FB419784}" type="presParOf" srcId="{379689BD-07C6-4E65-95FB-FAEADAEA7325}" destId="{06B72AD2-612B-4DDE-8A65-7356D5159209}" srcOrd="0" destOrd="0" presId="urn:microsoft.com/office/officeart/2005/8/layout/chevron2"/>
    <dgm:cxn modelId="{6A4C2200-462D-4302-B87A-682EBA3E73D6}" type="presParOf" srcId="{379689BD-07C6-4E65-95FB-FAEADAEA7325}" destId="{C324E07D-0C26-4EB2-A4B2-E627D2151BE7}" srcOrd="1" destOrd="0" presId="urn:microsoft.com/office/officeart/2005/8/layout/chevron2"/>
    <dgm:cxn modelId="{C4B091D4-4587-4CD8-9655-0B09F2F2C49D}" type="presParOf" srcId="{2EC9BC4A-D4A7-46B2-8F8C-52C35A3BDBB2}" destId="{595CF10D-35EE-4331-B3AB-37E1E86043AA}" srcOrd="3" destOrd="0" presId="urn:microsoft.com/office/officeart/2005/8/layout/chevron2"/>
    <dgm:cxn modelId="{6A0C31A5-583A-42EC-A312-E40BF9C9166B}" type="presParOf" srcId="{2EC9BC4A-D4A7-46B2-8F8C-52C35A3BDBB2}" destId="{C9998D1E-F784-40C9-8D71-34E3F97C37D8}" srcOrd="4" destOrd="0" presId="urn:microsoft.com/office/officeart/2005/8/layout/chevron2"/>
    <dgm:cxn modelId="{0304580F-1FF3-48DD-99B1-1A407BEF3201}" type="presParOf" srcId="{C9998D1E-F784-40C9-8D71-34E3F97C37D8}" destId="{5252AAB6-4EE5-47C3-A85B-49315BA605E7}" srcOrd="0" destOrd="0" presId="urn:microsoft.com/office/officeart/2005/8/layout/chevron2"/>
    <dgm:cxn modelId="{23C903D6-9514-40A9-9FE8-904EF8DB7CC9}" type="presParOf" srcId="{C9998D1E-F784-40C9-8D71-34E3F97C37D8}" destId="{1180D28D-FA42-43A0-B8F0-D5D72E204BF4}" srcOrd="1" destOrd="0" presId="urn:microsoft.com/office/officeart/2005/8/layout/chevron2"/>
    <dgm:cxn modelId="{982A1865-D87A-4FAE-9A9B-4859B2263D97}" type="presParOf" srcId="{2EC9BC4A-D4A7-46B2-8F8C-52C35A3BDBB2}" destId="{4493D011-590D-4ACF-A0F9-6B9AE6E22BE2}" srcOrd="5" destOrd="0" presId="urn:microsoft.com/office/officeart/2005/8/layout/chevron2"/>
    <dgm:cxn modelId="{9544F493-E040-4988-9ABF-52ECF5536020}" type="presParOf" srcId="{2EC9BC4A-D4A7-46B2-8F8C-52C35A3BDBB2}" destId="{D4A3A470-F81E-413B-AC56-E3D96C784284}" srcOrd="6" destOrd="0" presId="urn:microsoft.com/office/officeart/2005/8/layout/chevron2"/>
    <dgm:cxn modelId="{1A6DC749-75D3-4286-9B82-09C6B7ABB0F3}" type="presParOf" srcId="{D4A3A470-F81E-413B-AC56-E3D96C784284}" destId="{02C0A129-41D9-4A2E-84F9-B86DCEDAF7AD}" srcOrd="0" destOrd="0" presId="urn:microsoft.com/office/officeart/2005/8/layout/chevron2"/>
    <dgm:cxn modelId="{33878835-DAAC-4049-8F0E-084E0F13DC17}" type="presParOf" srcId="{D4A3A470-F81E-413B-AC56-E3D96C784284}" destId="{1B8FF1BA-87CA-44A1-A048-159C0CB9A588}" srcOrd="1" destOrd="0" presId="urn:microsoft.com/office/officeart/2005/8/layout/chevron2"/>
    <dgm:cxn modelId="{B4CB7F3C-A67A-46D5-843A-F47D1A1BC2CB}" type="presParOf" srcId="{2EC9BC4A-D4A7-46B2-8F8C-52C35A3BDBB2}" destId="{3647F09D-1579-4B93-9695-0AA01D43E20B}" srcOrd="7" destOrd="0" presId="urn:microsoft.com/office/officeart/2005/8/layout/chevron2"/>
    <dgm:cxn modelId="{8343053F-AF95-4E03-8DC4-A228B493A02E}" type="presParOf" srcId="{2EC9BC4A-D4A7-46B2-8F8C-52C35A3BDBB2}" destId="{61F01BD9-6BFF-43D4-B318-186A781F8B14}" srcOrd="8" destOrd="0" presId="urn:microsoft.com/office/officeart/2005/8/layout/chevron2"/>
    <dgm:cxn modelId="{22BDAECE-2174-4043-8605-005A6360B285}" type="presParOf" srcId="{61F01BD9-6BFF-43D4-B318-186A781F8B14}" destId="{B5F27B00-F0EE-450A-84E5-7E9F6D6F624A}" srcOrd="0" destOrd="0" presId="urn:microsoft.com/office/officeart/2005/8/layout/chevron2"/>
    <dgm:cxn modelId="{CCEC3222-85A9-4314-87DE-293394F31BD0}" type="presParOf" srcId="{61F01BD9-6BFF-43D4-B318-186A781F8B14}" destId="{EA07C083-4291-4CC8-98A6-B9C416BAEEB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1F3908-00D6-475E-BCA2-DCBDFED8F1D8}" type="doc">
      <dgm:prSet loTypeId="urn:microsoft.com/office/officeart/2005/8/layout/process1" loCatId="process" qsTypeId="urn:microsoft.com/office/officeart/2005/8/quickstyle/3d7" qsCatId="3D" csTypeId="urn:microsoft.com/office/officeart/2005/8/colors/colorful2" csCatId="colorful" phldr="1"/>
      <dgm:spPr/>
    </dgm:pt>
    <dgm:pt modelId="{FDA68E76-D240-4A04-9107-3E2BFF071DE4}">
      <dgm:prSet phldrT="[Text]"/>
      <dgm:spPr/>
      <dgm:t>
        <a:bodyPr/>
        <a:lstStyle/>
        <a:p>
          <a:r>
            <a:rPr lang="vi-VN">
              <a:latin typeface="+mj-lt"/>
            </a:rPr>
            <a:t>4</a:t>
          </a:r>
        </a:p>
      </dgm:t>
    </dgm:pt>
    <dgm:pt modelId="{F5E1AE73-DF29-41A2-978E-150419B0228B}" type="parTrans" cxnId="{2168C76B-C80E-4541-8917-51FA45509887}">
      <dgm:prSet/>
      <dgm:spPr/>
      <dgm:t>
        <a:bodyPr/>
        <a:lstStyle/>
        <a:p>
          <a:endParaRPr lang="vi-VN"/>
        </a:p>
      </dgm:t>
    </dgm:pt>
    <dgm:pt modelId="{29D580A4-EDFC-41E9-8261-3B2038D4158F}" type="sibTrans" cxnId="{2168C76B-C80E-4541-8917-51FA45509887}">
      <dgm:prSet/>
      <dgm:spPr/>
      <dgm:t>
        <a:bodyPr/>
        <a:lstStyle/>
        <a:p>
          <a:endParaRPr lang="vi-VN"/>
        </a:p>
      </dgm:t>
    </dgm:pt>
    <dgm:pt modelId="{3351F3BF-0307-442E-9289-957E411A3E47}">
      <dgm:prSet phldrT="[Text]"/>
      <dgm:spPr/>
      <dgm:t>
        <a:bodyPr/>
        <a:lstStyle/>
        <a:p>
          <a:r>
            <a:rPr lang="vi-VN" b="1">
              <a:solidFill>
                <a:srgbClr val="002060"/>
              </a:solidFill>
              <a:latin typeface="+mj-lt"/>
            </a:rPr>
            <a:t>100</a:t>
          </a:r>
        </a:p>
      </dgm:t>
    </dgm:pt>
    <dgm:pt modelId="{7E15146A-1588-4C37-A96D-A722B9799B96}" type="parTrans" cxnId="{6A154C3E-63B2-4CFC-B54C-ACD4CED29392}">
      <dgm:prSet/>
      <dgm:spPr/>
      <dgm:t>
        <a:bodyPr/>
        <a:lstStyle/>
        <a:p>
          <a:endParaRPr lang="vi-VN"/>
        </a:p>
      </dgm:t>
    </dgm:pt>
    <dgm:pt modelId="{EECE91BF-4C0F-4B0A-ACA3-A7BE8351CBBD}" type="sibTrans" cxnId="{6A154C3E-63B2-4CFC-B54C-ACD4CED29392}">
      <dgm:prSet/>
      <dgm:spPr/>
      <dgm:t>
        <a:bodyPr/>
        <a:lstStyle/>
        <a:p>
          <a:endParaRPr lang="vi-VN"/>
        </a:p>
      </dgm:t>
    </dgm:pt>
    <dgm:pt modelId="{A5821E09-9459-4938-9B82-4E1B066E5E53}" type="pres">
      <dgm:prSet presAssocID="{6C1F3908-00D6-475E-BCA2-DCBDFED8F1D8}" presName="Name0" presStyleCnt="0">
        <dgm:presLayoutVars>
          <dgm:dir/>
          <dgm:resizeHandles val="exact"/>
        </dgm:presLayoutVars>
      </dgm:prSet>
      <dgm:spPr/>
    </dgm:pt>
    <dgm:pt modelId="{9B67F81C-C11B-4AEC-8F62-9AEEAE37BC03}" type="pres">
      <dgm:prSet presAssocID="{FDA68E76-D240-4A04-9107-3E2BFF071DE4}" presName="node" presStyleLbl="node1" presStyleIdx="0" presStyleCnt="2" custLinFactNeighborX="4019" custLinFactNeighborY="-285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98EA5B-56F5-4C5D-AA95-B4B8B1A94EAE}" type="pres">
      <dgm:prSet presAssocID="{29D580A4-EDFC-41E9-8261-3B2038D4158F}" presName="sibTrans" presStyleLbl="sibTrans2D1" presStyleIdx="0" presStyleCnt="1"/>
      <dgm:spPr/>
      <dgm:t>
        <a:bodyPr/>
        <a:lstStyle/>
        <a:p>
          <a:endParaRPr lang="en-US"/>
        </a:p>
      </dgm:t>
    </dgm:pt>
    <dgm:pt modelId="{F03EF56C-E861-49CD-B31E-E7A878328BB0}" type="pres">
      <dgm:prSet presAssocID="{29D580A4-EDFC-41E9-8261-3B2038D4158F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678A5C76-CAFA-4FFA-B168-CC0F6DDD15BA}" type="pres">
      <dgm:prSet presAssocID="{3351F3BF-0307-442E-9289-957E411A3E47}" presName="node" presStyleLbl="node1" presStyleIdx="1" presStyleCnt="2" custLinFactNeighborX="243" custLinFactNeighborY="23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46C4A0-6069-4071-8B17-FEEB5E1FD719}" type="presOf" srcId="{FDA68E76-D240-4A04-9107-3E2BFF071DE4}" destId="{9B67F81C-C11B-4AEC-8F62-9AEEAE37BC03}" srcOrd="0" destOrd="0" presId="urn:microsoft.com/office/officeart/2005/8/layout/process1"/>
    <dgm:cxn modelId="{6A154C3E-63B2-4CFC-B54C-ACD4CED29392}" srcId="{6C1F3908-00D6-475E-BCA2-DCBDFED8F1D8}" destId="{3351F3BF-0307-442E-9289-957E411A3E47}" srcOrd="1" destOrd="0" parTransId="{7E15146A-1588-4C37-A96D-A722B9799B96}" sibTransId="{EECE91BF-4C0F-4B0A-ACA3-A7BE8351CBBD}"/>
    <dgm:cxn modelId="{0220C35C-6555-4147-9215-9CF9E7C6040B}" type="presOf" srcId="{6C1F3908-00D6-475E-BCA2-DCBDFED8F1D8}" destId="{A5821E09-9459-4938-9B82-4E1B066E5E53}" srcOrd="0" destOrd="0" presId="urn:microsoft.com/office/officeart/2005/8/layout/process1"/>
    <dgm:cxn modelId="{E05E9897-2927-49AC-ADC7-79EED0CE0743}" type="presOf" srcId="{29D580A4-EDFC-41E9-8261-3B2038D4158F}" destId="{F03EF56C-E861-49CD-B31E-E7A878328BB0}" srcOrd="1" destOrd="0" presId="urn:microsoft.com/office/officeart/2005/8/layout/process1"/>
    <dgm:cxn modelId="{2168C76B-C80E-4541-8917-51FA45509887}" srcId="{6C1F3908-00D6-475E-BCA2-DCBDFED8F1D8}" destId="{FDA68E76-D240-4A04-9107-3E2BFF071DE4}" srcOrd="0" destOrd="0" parTransId="{F5E1AE73-DF29-41A2-978E-150419B0228B}" sibTransId="{29D580A4-EDFC-41E9-8261-3B2038D4158F}"/>
    <dgm:cxn modelId="{287C7D1B-DFD3-4B36-8C2E-3057CE225B9B}" type="presOf" srcId="{29D580A4-EDFC-41E9-8261-3B2038D4158F}" destId="{EB98EA5B-56F5-4C5D-AA95-B4B8B1A94EAE}" srcOrd="0" destOrd="0" presId="urn:microsoft.com/office/officeart/2005/8/layout/process1"/>
    <dgm:cxn modelId="{008D97BB-2FDB-4A21-BE9C-35F7ED897033}" type="presOf" srcId="{3351F3BF-0307-442E-9289-957E411A3E47}" destId="{678A5C76-CAFA-4FFA-B168-CC0F6DDD15BA}" srcOrd="0" destOrd="0" presId="urn:microsoft.com/office/officeart/2005/8/layout/process1"/>
    <dgm:cxn modelId="{361CF34A-2DEC-402A-A699-A55827265B3E}" type="presParOf" srcId="{A5821E09-9459-4938-9B82-4E1B066E5E53}" destId="{9B67F81C-C11B-4AEC-8F62-9AEEAE37BC03}" srcOrd="0" destOrd="0" presId="urn:microsoft.com/office/officeart/2005/8/layout/process1"/>
    <dgm:cxn modelId="{CB4E2E11-D958-4E67-B44B-79C23B97BDC0}" type="presParOf" srcId="{A5821E09-9459-4938-9B82-4E1B066E5E53}" destId="{EB98EA5B-56F5-4C5D-AA95-B4B8B1A94EAE}" srcOrd="1" destOrd="0" presId="urn:microsoft.com/office/officeart/2005/8/layout/process1"/>
    <dgm:cxn modelId="{C4324427-67A3-4D3E-B0D1-F12CA29FF713}" type="presParOf" srcId="{EB98EA5B-56F5-4C5D-AA95-B4B8B1A94EAE}" destId="{F03EF56C-E861-49CD-B31E-E7A878328BB0}" srcOrd="0" destOrd="0" presId="urn:microsoft.com/office/officeart/2005/8/layout/process1"/>
    <dgm:cxn modelId="{9EA82DD9-BAA7-42DF-A1F7-2CBBD5263D6A}" type="presParOf" srcId="{A5821E09-9459-4938-9B82-4E1B066E5E53}" destId="{678A5C76-CAFA-4FFA-B168-CC0F6DDD15BA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CB19B0-3B43-4F96-ABB7-5255525F0E55}">
      <dsp:nvSpPr>
        <dsp:cNvPr id="0" name=""/>
        <dsp:cNvSpPr/>
      </dsp:nvSpPr>
      <dsp:spPr>
        <a:xfrm rot="5400000">
          <a:off x="-164836" y="166260"/>
          <a:ext cx="1098909" cy="76923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mbria" pitchFamily="18" charset="0"/>
            </a:rPr>
            <a:t>HĐ1</a:t>
          </a:r>
        </a:p>
      </dsp:txBody>
      <dsp:txXfrm rot="-5400000">
        <a:off x="1" y="386041"/>
        <a:ext cx="769236" cy="329673"/>
      </dsp:txXfrm>
    </dsp:sp>
    <dsp:sp modelId="{E2B8869B-60AF-4361-8B7A-E7F99D127A96}">
      <dsp:nvSpPr>
        <dsp:cNvPr id="0" name=""/>
        <dsp:cNvSpPr/>
      </dsp:nvSpPr>
      <dsp:spPr>
        <a:xfrm rot="5400000">
          <a:off x="4130228" y="-3331196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dirty="0">
              <a:latin typeface="Cambria" pitchFamily="18" charset="0"/>
            </a:rPr>
            <a:t>KHỞI ĐỘNG</a:t>
          </a:r>
        </a:p>
      </dsp:txBody>
      <dsp:txXfrm rot="-5400000">
        <a:off x="769237" y="64664"/>
        <a:ext cx="7401406" cy="644553"/>
      </dsp:txXfrm>
    </dsp:sp>
    <dsp:sp modelId="{06B72AD2-612B-4DDE-8A65-7356D5159209}">
      <dsp:nvSpPr>
        <dsp:cNvPr id="0" name=""/>
        <dsp:cNvSpPr/>
      </dsp:nvSpPr>
      <dsp:spPr>
        <a:xfrm rot="5400000">
          <a:off x="-164836" y="1148121"/>
          <a:ext cx="1098909" cy="769236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mbria" pitchFamily="18" charset="0"/>
            </a:rPr>
            <a:t>HĐ2</a:t>
          </a:r>
        </a:p>
      </dsp:txBody>
      <dsp:txXfrm rot="-5400000">
        <a:off x="1" y="1367902"/>
        <a:ext cx="769236" cy="329673"/>
      </dsp:txXfrm>
    </dsp:sp>
    <dsp:sp modelId="{C324E07D-0C26-4EB2-A4B2-E627D2151BE7}">
      <dsp:nvSpPr>
        <dsp:cNvPr id="0" name=""/>
        <dsp:cNvSpPr/>
      </dsp:nvSpPr>
      <dsp:spPr>
        <a:xfrm rot="5400000">
          <a:off x="4130228" y="-2377707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smtClean="0">
              <a:latin typeface="Cambria" pitchFamily="18" charset="0"/>
            </a:rPr>
            <a:t>BIỂU DIỄN THÔNG TIN TRONG MÁY TÍNH</a:t>
          </a:r>
          <a:endParaRPr lang="en-US" sz="2900" b="1" kern="1200" dirty="0">
            <a:latin typeface="Cambria" pitchFamily="18" charset="0"/>
          </a:endParaRPr>
        </a:p>
      </dsp:txBody>
      <dsp:txXfrm rot="-5400000">
        <a:off x="769237" y="1018153"/>
        <a:ext cx="7401406" cy="644553"/>
      </dsp:txXfrm>
    </dsp:sp>
    <dsp:sp modelId="{5252AAB6-4EE5-47C3-A85B-49315BA605E7}">
      <dsp:nvSpPr>
        <dsp:cNvPr id="0" name=""/>
        <dsp:cNvSpPr/>
      </dsp:nvSpPr>
      <dsp:spPr>
        <a:xfrm rot="5400000">
          <a:off x="-164836" y="2129981"/>
          <a:ext cx="1098909" cy="769236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mbria" pitchFamily="18" charset="0"/>
            </a:rPr>
            <a:t>HĐ3</a:t>
          </a:r>
        </a:p>
      </dsp:txBody>
      <dsp:txXfrm rot="-5400000">
        <a:off x="1" y="2349762"/>
        <a:ext cx="769236" cy="329673"/>
      </dsp:txXfrm>
    </dsp:sp>
    <dsp:sp modelId="{1180D28D-FA42-43A0-B8F0-D5D72E204BF4}">
      <dsp:nvSpPr>
        <dsp:cNvPr id="0" name=""/>
        <dsp:cNvSpPr/>
      </dsp:nvSpPr>
      <dsp:spPr>
        <a:xfrm rot="5400000">
          <a:off x="4130228" y="-1395846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smtClean="0">
              <a:latin typeface="Cambria" pitchFamily="18" charset="0"/>
            </a:rPr>
            <a:t>ĐƠN VỊ ĐO THÔNG THIN</a:t>
          </a:r>
          <a:endParaRPr lang="en-US" sz="2900" b="1" kern="1200" dirty="0">
            <a:latin typeface="Cambria" pitchFamily="18" charset="0"/>
          </a:endParaRPr>
        </a:p>
      </dsp:txBody>
      <dsp:txXfrm rot="-5400000">
        <a:off x="769237" y="2000014"/>
        <a:ext cx="7401406" cy="644553"/>
      </dsp:txXfrm>
    </dsp:sp>
    <dsp:sp modelId="{02C0A129-41D9-4A2E-84F9-B86DCEDAF7AD}">
      <dsp:nvSpPr>
        <dsp:cNvPr id="0" name=""/>
        <dsp:cNvSpPr/>
      </dsp:nvSpPr>
      <dsp:spPr>
        <a:xfrm rot="5400000">
          <a:off x="-164836" y="3111842"/>
          <a:ext cx="1098909" cy="769236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mbria" pitchFamily="18" charset="0"/>
            </a:rPr>
            <a:t>HĐ4</a:t>
          </a:r>
        </a:p>
      </dsp:txBody>
      <dsp:txXfrm rot="-5400000">
        <a:off x="1" y="3331623"/>
        <a:ext cx="769236" cy="329673"/>
      </dsp:txXfrm>
    </dsp:sp>
    <dsp:sp modelId="{1B8FF1BA-87CA-44A1-A048-159C0CB9A588}">
      <dsp:nvSpPr>
        <dsp:cNvPr id="0" name=""/>
        <dsp:cNvSpPr/>
      </dsp:nvSpPr>
      <dsp:spPr>
        <a:xfrm rot="5400000">
          <a:off x="4130228" y="-413986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smtClean="0">
              <a:latin typeface="Cambria" pitchFamily="18" charset="0"/>
            </a:rPr>
            <a:t>LUYỆN TẬP</a:t>
          </a:r>
          <a:endParaRPr lang="en-US" sz="2900" b="1" kern="1200" dirty="0">
            <a:latin typeface="Cambria" pitchFamily="18" charset="0"/>
          </a:endParaRPr>
        </a:p>
      </dsp:txBody>
      <dsp:txXfrm rot="-5400000">
        <a:off x="769237" y="2981874"/>
        <a:ext cx="7401406" cy="644553"/>
      </dsp:txXfrm>
    </dsp:sp>
    <dsp:sp modelId="{B5F27B00-F0EE-450A-84E5-7E9F6D6F624A}">
      <dsp:nvSpPr>
        <dsp:cNvPr id="0" name=""/>
        <dsp:cNvSpPr/>
      </dsp:nvSpPr>
      <dsp:spPr>
        <a:xfrm rot="5400000">
          <a:off x="-164836" y="4093702"/>
          <a:ext cx="1098909" cy="769236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mbria" pitchFamily="18" charset="0"/>
            </a:rPr>
            <a:t>HĐ5</a:t>
          </a:r>
        </a:p>
      </dsp:txBody>
      <dsp:txXfrm rot="-5400000">
        <a:off x="1" y="4313483"/>
        <a:ext cx="769236" cy="329673"/>
      </dsp:txXfrm>
    </dsp:sp>
    <dsp:sp modelId="{EA07C083-4291-4CC8-98A6-B9C416BAEEB3}">
      <dsp:nvSpPr>
        <dsp:cNvPr id="0" name=""/>
        <dsp:cNvSpPr/>
      </dsp:nvSpPr>
      <dsp:spPr>
        <a:xfrm rot="5400000">
          <a:off x="4130228" y="567874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smtClean="0">
              <a:latin typeface="Cambria" pitchFamily="18" charset="0"/>
            </a:rPr>
            <a:t>VẬN DỤNG</a:t>
          </a:r>
          <a:endParaRPr lang="en-US" sz="2900" b="1" kern="1200" dirty="0">
            <a:latin typeface="Cambria" pitchFamily="18" charset="0"/>
          </a:endParaRPr>
        </a:p>
      </dsp:txBody>
      <dsp:txXfrm rot="-5400000">
        <a:off x="769237" y="3963735"/>
        <a:ext cx="7401406" cy="6445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7F81C-C11B-4AEC-8F62-9AEEAE37BC03}">
      <dsp:nvSpPr>
        <dsp:cNvPr id="0" name=""/>
        <dsp:cNvSpPr/>
      </dsp:nvSpPr>
      <dsp:spPr>
        <a:xfrm>
          <a:off x="19833" y="0"/>
          <a:ext cx="1198744" cy="6519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900" kern="1200">
              <a:latin typeface="+mj-lt"/>
            </a:rPr>
            <a:t>4</a:t>
          </a:r>
        </a:p>
      </dsp:txBody>
      <dsp:txXfrm>
        <a:off x="38927" y="19094"/>
        <a:ext cx="1160556" cy="613744"/>
      </dsp:txXfrm>
    </dsp:sp>
    <dsp:sp modelId="{EB98EA5B-56F5-4C5D-AA95-B4B8B1A94EAE}">
      <dsp:nvSpPr>
        <dsp:cNvPr id="0" name=""/>
        <dsp:cNvSpPr/>
      </dsp:nvSpPr>
      <dsp:spPr>
        <a:xfrm>
          <a:off x="1333775" y="177321"/>
          <a:ext cx="244218" cy="2972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vi-VN" sz="1300" kern="1200"/>
        </a:p>
      </dsp:txBody>
      <dsp:txXfrm>
        <a:off x="1333775" y="236779"/>
        <a:ext cx="170953" cy="178372"/>
      </dsp:txXfrm>
    </dsp:sp>
    <dsp:sp modelId="{678A5C76-CAFA-4FFA-B168-CC0F6DDD15BA}">
      <dsp:nvSpPr>
        <dsp:cNvPr id="0" name=""/>
        <dsp:cNvSpPr/>
      </dsp:nvSpPr>
      <dsp:spPr>
        <a:xfrm>
          <a:off x="1679367" y="0"/>
          <a:ext cx="1198744" cy="651932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900" b="1" kern="1200">
              <a:solidFill>
                <a:srgbClr val="002060"/>
              </a:solidFill>
              <a:latin typeface="+mj-lt"/>
            </a:rPr>
            <a:t>100</a:t>
          </a:r>
        </a:p>
      </dsp:txBody>
      <dsp:txXfrm>
        <a:off x="1698461" y="19094"/>
        <a:ext cx="1160556" cy="6137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01452-26A3-43D3-89C0-1F8B4F759154}" type="datetimeFigureOut">
              <a:rPr lang="vi-VN" smtClean="0"/>
              <a:t>25/09/2024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1992F-7B4F-4F14-9D4A-FC1612944A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0822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1992F-7B4F-4F14-9D4A-FC1612944A3C}" type="slidenum">
              <a:rPr lang="vi-VN" smtClean="0"/>
              <a:t>21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2726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1992F-7B4F-4F14-9D4A-FC1612944A3C}" type="slidenum">
              <a:rPr lang="vi-VN" smtClean="0"/>
              <a:t>29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211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69"/>
            <a:ext cx="28448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25/09/2024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69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8764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69"/>
            <a:ext cx="28448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25/09/2024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69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5725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7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7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69"/>
            <a:ext cx="28448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25/09/2024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69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57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69"/>
            <a:ext cx="28448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25/09/2024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69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324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69"/>
            <a:ext cx="28448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25/09/2024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69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997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69"/>
            <a:ext cx="28448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25/09/2024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69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417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69"/>
            <a:ext cx="28448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25/09/2024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69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259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69"/>
            <a:ext cx="28448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25/09/2024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69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422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69"/>
            <a:ext cx="28448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25/09/2024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69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5421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69"/>
            <a:ext cx="28448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25/09/2024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69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4235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69"/>
            <a:ext cx="28448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25/09/2024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69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737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69"/>
            <a:ext cx="28448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25/09/2024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69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28613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69"/>
            <a:ext cx="28448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25/09/2024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69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316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69"/>
            <a:ext cx="28448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25/09/2024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69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2662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7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7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69"/>
            <a:ext cx="28448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25/09/2024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69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4798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5846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8013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1056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9876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0044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3714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609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69"/>
            <a:ext cx="28448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25/09/2024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69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88636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2955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4134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3264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6544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6771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3242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224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0822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4148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979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69"/>
            <a:ext cx="28448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25/09/2024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69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49442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5838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0399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7095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5866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540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69"/>
            <a:ext cx="28448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25/09/2024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69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0629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69"/>
            <a:ext cx="28448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25/09/2024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69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1932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69"/>
            <a:ext cx="28448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25/09/2024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69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758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69"/>
            <a:ext cx="28448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25/09/2024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69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5703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69"/>
            <a:ext cx="28448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25/09/2024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69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4393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5B655E3E-F3CF-4192-A728-76519D6DB9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46862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24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55E3E-F3CF-4192-A728-76519D6DB9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3402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55E3E-F3CF-4192-A728-76519D6DB9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16471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4.wav"/><Relationship Id="rId7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audio" Target="../media/audio5.wav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5.wav"/><Relationship Id="rId7" Type="http://schemas.openxmlformats.org/officeDocument/2006/relationships/image" Target="../media/image2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audio" Target="../media/audio4.wav"/><Relationship Id="rId9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4.wav"/><Relationship Id="rId7" Type="http://schemas.openxmlformats.org/officeDocument/2006/relationships/image" Target="../media/image2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audio" Target="../media/audio5.wav"/><Relationship Id="rId9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6247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hyperlink" Target="http://pngimg.com/download/62470" TargetMode="External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85764" y="2681626"/>
            <a:ext cx="88204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</a:t>
            </a:r>
          </a:p>
          <a:p>
            <a:pPr algn="ctr"/>
            <a:r>
              <a:rPr lang="en-US" sz="4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THÔNG TIN TRONG MÁY TÍNH</a:t>
            </a:r>
            <a:endParaRPr lang="vi-VN" sz="4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79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683666" y="850702"/>
            <a:ext cx="4173334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b="1" dirty="0" err="1">
                <a:solidFill>
                  <a:srgbClr val="FFFF00"/>
                </a:solidFill>
              </a:rPr>
              <a:t>Kết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quả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mã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hóa</a:t>
            </a:r>
            <a:endParaRPr lang="vi-VN" b="1" dirty="0">
              <a:solidFill>
                <a:srgbClr val="FFFF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166526" y="2060848"/>
            <a:ext cx="3518048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</a:rPr>
              <a:t>Mã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hóa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số</a:t>
            </a:r>
            <a:r>
              <a:rPr lang="en-US" dirty="0">
                <a:solidFill>
                  <a:srgbClr val="0000FF"/>
                </a:solidFill>
              </a:rPr>
              <a:t> 3:</a:t>
            </a:r>
          </a:p>
          <a:p>
            <a:pPr marL="0" indent="0">
              <a:buNone/>
            </a:pPr>
            <a:endParaRPr lang="vi-VN" dirty="0">
              <a:solidFill>
                <a:srgbClr val="0000FF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980332" y="3356992"/>
            <a:ext cx="836414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</a:rPr>
              <a:t>Sau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khi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mã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hóa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dirty="0" err="1">
                <a:solidFill>
                  <a:srgbClr val="0000FF"/>
                </a:solidFill>
              </a:rPr>
              <a:t>hai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dãy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kí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hiệu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nhận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được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là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không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giống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nhau</a:t>
            </a:r>
            <a:r>
              <a:rPr lang="en-US" dirty="0">
                <a:solidFill>
                  <a:srgbClr val="0000FF"/>
                </a:solidFill>
              </a:rPr>
              <a:t>.</a:t>
            </a:r>
            <a:endParaRPr lang="vi-VN" dirty="0">
              <a:solidFill>
                <a:srgbClr val="0000F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312024" y="2132856"/>
            <a:ext cx="2376264" cy="64807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rgbClr val="0000FF"/>
                </a:solidFill>
              </a:rPr>
              <a:t>Mã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hóa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số</a:t>
            </a:r>
            <a:r>
              <a:rPr lang="en-US" dirty="0" smtClean="0">
                <a:solidFill>
                  <a:srgbClr val="0000FF"/>
                </a:solidFill>
              </a:rPr>
              <a:t> 6:</a:t>
            </a:r>
            <a:endParaRPr lang="vi-VN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83833" y="2052138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smtClean="0">
                <a:solidFill>
                  <a:srgbClr val="FF0000"/>
                </a:solidFill>
              </a:rPr>
              <a:t>011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90360" y="2124146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srgbClr val="FF0000"/>
                </a:solidFill>
              </a:rPr>
              <a:t>110</a:t>
            </a:r>
          </a:p>
        </p:txBody>
      </p:sp>
    </p:spTree>
    <p:extLst>
      <p:ext uri="{BB962C8B-B14F-4D97-AF65-F5344CB8AC3E}">
        <p14:creationId xmlns:p14="http://schemas.microsoft.com/office/powerpoint/2010/main" val="76862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074" y="2337492"/>
            <a:ext cx="7726090" cy="8640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vi-VN" sz="2200"/>
              <a:t>a)</a:t>
            </a:r>
            <a:r>
              <a:rPr lang="en-US" sz="2200"/>
              <a:t> Số được chuyển thành dãy gồm các kí hiệu 0 và 1. Được gọi là dãy</a:t>
            </a:r>
            <a:r>
              <a:rPr lang="en-US" sz="2200">
                <a:solidFill>
                  <a:srgbClr val="C00000"/>
                </a:solidFill>
              </a:rPr>
              <a:t>....</a:t>
            </a:r>
            <a:r>
              <a:rPr lang="en-US" sz="2200" b="1">
                <a:solidFill>
                  <a:srgbClr val="C00000"/>
                </a:solidFill>
              </a:rPr>
              <a:t>(1)</a:t>
            </a:r>
            <a:r>
              <a:rPr lang="en-US" sz="2200">
                <a:solidFill>
                  <a:srgbClr val="C00000"/>
                </a:solidFill>
              </a:rPr>
              <a:t>....</a:t>
            </a:r>
            <a:endParaRPr lang="vi-VN" sz="2200"/>
          </a:p>
          <a:p>
            <a:pPr marL="0" indent="0" algn="just">
              <a:buNone/>
            </a:pPr>
            <a:endParaRPr lang="vi-VN" sz="220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16281" y="1541720"/>
            <a:ext cx="77972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200" b="1">
                <a:solidFill>
                  <a:srgbClr val="0000FF"/>
                </a:solidFill>
              </a:rPr>
              <a:t>Em hãy đọc thông tin trang 12-13 (SGK) và điền nội dung thích hợp vào chỗ có dấu (....) để tìm hiểu về cách biểu diễn thông tin trong máy tính:</a:t>
            </a:r>
            <a:endParaRPr lang="vi-VN" sz="2200" b="1">
              <a:solidFill>
                <a:srgbClr val="0000FF"/>
              </a:solidFill>
            </a:endParaRPr>
          </a:p>
          <a:p>
            <a:pPr algn="just"/>
            <a:endParaRPr lang="vi-VN" sz="2200">
              <a:solidFill>
                <a:srgbClr val="0000FF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31476" y="3197436"/>
            <a:ext cx="775518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200"/>
              <a:t>b) Văn bản được chuyển thành dãy bit bằng cách chuyển từng.......</a:t>
            </a:r>
            <a:r>
              <a:rPr lang="en-US" sz="2200" b="1">
                <a:solidFill>
                  <a:srgbClr val="FF0000"/>
                </a:solidFill>
              </a:rPr>
              <a:t>(2)</a:t>
            </a:r>
            <a:r>
              <a:rPr lang="en-US" sz="2200"/>
              <a:t>..... một. </a:t>
            </a:r>
            <a:endParaRPr lang="vi-VN" sz="2200"/>
          </a:p>
          <a:p>
            <a:pPr marL="0" indent="0" algn="just">
              <a:buNone/>
            </a:pPr>
            <a:endParaRPr lang="vi-VN" sz="220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191823" y="4104132"/>
            <a:ext cx="8049636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/>
              <a:t>c) Hình ảnh cũng cần được chuyển đổi thành dãy bit.  Mỗi......</a:t>
            </a:r>
            <a:r>
              <a:rPr lang="en-US" sz="2200" b="1">
                <a:solidFill>
                  <a:srgbClr val="FF0000"/>
                </a:solidFill>
              </a:rPr>
              <a:t>(3)</a:t>
            </a:r>
            <a:r>
              <a:rPr lang="en-US" sz="2200"/>
              <a:t>..... (pixel) trong một ảnh đen trắng được biểu thị thành một bit.</a:t>
            </a:r>
            <a:endParaRPr lang="vi-VN" sz="2200"/>
          </a:p>
          <a:p>
            <a:pPr marL="0" indent="0" algn="just">
              <a:buNone/>
            </a:pPr>
            <a:endParaRPr lang="vi-VN" sz="2200">
              <a:solidFill>
                <a:srgbClr val="0000FF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198182" y="4994517"/>
            <a:ext cx="775518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sz="2200"/>
              <a:t>d) </a:t>
            </a:r>
            <a:r>
              <a:rPr lang="en-US" sz="2200"/>
              <a:t>Âm thanh cũng cần chuyển đổi thành.......</a:t>
            </a:r>
            <a:r>
              <a:rPr lang="en-US" sz="2200">
                <a:solidFill>
                  <a:srgbClr val="FF0000"/>
                </a:solidFill>
              </a:rPr>
              <a:t>(4)</a:t>
            </a:r>
            <a:r>
              <a:rPr lang="en-US" sz="2200"/>
              <a:t>..... . Tốc độ rung của âm thanh được ghi lại dưới dạng .......</a:t>
            </a:r>
            <a:r>
              <a:rPr lang="en-US" sz="2200">
                <a:solidFill>
                  <a:srgbClr val="FF0000"/>
                </a:solidFill>
              </a:rPr>
              <a:t>(5)</a:t>
            </a:r>
            <a:r>
              <a:rPr lang="en-US" sz="2200"/>
              <a:t>........, từ đó chuyển thành dãy bit.</a:t>
            </a:r>
            <a:endParaRPr lang="vi-VN" sz="2200"/>
          </a:p>
          <a:p>
            <a:pPr marL="0" indent="0">
              <a:buNone/>
            </a:pPr>
            <a:endParaRPr lang="vi-VN" sz="2200"/>
          </a:p>
          <a:p>
            <a:pPr marL="0" indent="0" algn="just">
              <a:buNone/>
            </a:pPr>
            <a:endParaRPr lang="vi-VN" sz="220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4197" y="2713523"/>
            <a:ext cx="720080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bit</a:t>
            </a:r>
            <a:endParaRPr lang="vi-VN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4151" y="3628661"/>
            <a:ext cx="1008112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kí tự</a:t>
            </a:r>
            <a:endParaRPr lang="vi-VN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00122" y="4105954"/>
            <a:ext cx="1203369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 ảnh</a:t>
            </a:r>
            <a:endParaRPr lang="vi-VN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39628" y="4977485"/>
            <a:ext cx="1152128" cy="4308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dãy bit</a:t>
            </a:r>
            <a:endParaRPr lang="vi-VN" sz="22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28048" y="5469626"/>
            <a:ext cx="1235420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 trị số</a:t>
            </a:r>
            <a:endParaRPr lang="vi-VN" sz="2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282624" y="332656"/>
            <a:ext cx="8003232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rgbClr val="FFFF00"/>
                </a:solidFill>
              </a:rPr>
              <a:t>1. Biểu diễn thông tin trong máy tính</a:t>
            </a:r>
            <a:endParaRPr lang="vi-VN" sz="3600" b="1">
              <a:solidFill>
                <a:srgbClr val="FFFF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330" y="1128754"/>
            <a:ext cx="777301" cy="632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549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  <p:bldP spid="12" grpId="0" animBg="1"/>
      <p:bldP spid="16" grpId="0" animBg="1"/>
      <p:bldP spid="19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2624" y="332656"/>
            <a:ext cx="8003232" cy="63408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b="1">
                <a:solidFill>
                  <a:srgbClr val="FFFF00"/>
                </a:solidFill>
              </a:rPr>
              <a:t>1. Biểu diễn thông tin trong máy tính</a:t>
            </a:r>
            <a:endParaRPr lang="vi-VN" sz="3600" b="1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5560" y="1965312"/>
            <a:ext cx="3672408" cy="29523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vi-VN" sz="2600" b="1" u="sng">
                <a:solidFill>
                  <a:srgbClr val="0000FF"/>
                </a:solidFill>
              </a:rPr>
              <a:t>Câu 1:</a:t>
            </a:r>
            <a:r>
              <a:rPr lang="vi-VN" sz="2600">
                <a:solidFill>
                  <a:srgbClr val="0000FF"/>
                </a:solidFill>
              </a:rPr>
              <a:t> Em hãy chuyển mỗi dòng trong hình vẽ thành một dãy bit. </a:t>
            </a:r>
          </a:p>
          <a:p>
            <a:pPr marL="0" indent="0" algn="just">
              <a:buNone/>
            </a:pPr>
            <a:r>
              <a:rPr lang="vi-VN" sz="2600" b="1" u="sng">
                <a:solidFill>
                  <a:srgbClr val="0000FF"/>
                </a:solidFill>
              </a:rPr>
              <a:t>Câu 2:</a:t>
            </a:r>
            <a:r>
              <a:rPr lang="vi-VN" sz="2600">
                <a:solidFill>
                  <a:srgbClr val="0000FF"/>
                </a:solidFill>
              </a:rPr>
              <a:t> Em hãy chuyển cả hình vẽ thành dãy bit bằng cách nối các dãy bit của các dòng lại với nhau (từ trên xuống dưới)</a:t>
            </a:r>
          </a:p>
          <a:p>
            <a:pPr marL="0" indent="0" algn="just">
              <a:buNone/>
            </a:pPr>
            <a:endParaRPr lang="vi-VN" sz="2800">
              <a:solidFill>
                <a:srgbClr val="0000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79576" y="1224442"/>
            <a:ext cx="7657800" cy="6340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b="1">
                <a:solidFill>
                  <a:srgbClr val="0000FF"/>
                </a:solidFill>
              </a:rPr>
              <a:t>Hoạt động 2: Thảo luận nhóm (10 phút)</a:t>
            </a:r>
            <a:endParaRPr lang="vi-VN" b="1">
              <a:solidFill>
                <a:srgbClr val="0000FF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24754"/>
              </p:ext>
            </p:extLst>
          </p:nvPr>
        </p:nvGraphicFramePr>
        <p:xfrm>
          <a:off x="6023992" y="2132857"/>
          <a:ext cx="3744416" cy="3030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052"/>
                <a:gridCol w="468052"/>
                <a:gridCol w="468052"/>
                <a:gridCol w="468052"/>
                <a:gridCol w="468052"/>
                <a:gridCol w="468052"/>
                <a:gridCol w="468052"/>
                <a:gridCol w="468052"/>
              </a:tblGrid>
              <a:tr h="384236"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015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996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8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5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3271" y="1055967"/>
            <a:ext cx="3384377" cy="45365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vi-VN" sz="2600" b="1"/>
              <a:t>Câu 1:</a:t>
            </a:r>
            <a:r>
              <a:rPr lang="vi-VN" sz="2600"/>
              <a:t> </a:t>
            </a:r>
          </a:p>
          <a:p>
            <a:pPr marL="0" indent="0">
              <a:buNone/>
            </a:pPr>
            <a:r>
              <a:rPr lang="vi-VN" sz="2600"/>
              <a:t>- Dòng 1:  01100110</a:t>
            </a:r>
          </a:p>
          <a:p>
            <a:pPr marL="0" indent="0">
              <a:buNone/>
            </a:pPr>
            <a:r>
              <a:rPr lang="vi-VN" sz="2600"/>
              <a:t>- Dòng 2:  10011001</a:t>
            </a:r>
          </a:p>
          <a:p>
            <a:pPr marL="0" indent="0">
              <a:buNone/>
            </a:pPr>
            <a:r>
              <a:rPr lang="vi-VN" sz="2600"/>
              <a:t>- Dòng 3:  10000001</a:t>
            </a:r>
          </a:p>
          <a:p>
            <a:pPr marL="0" indent="0">
              <a:buNone/>
            </a:pPr>
            <a:r>
              <a:rPr lang="vi-VN" sz="2600"/>
              <a:t>- Dòng 4:  01000010</a:t>
            </a:r>
          </a:p>
          <a:p>
            <a:pPr marL="0" indent="0">
              <a:buNone/>
            </a:pPr>
            <a:r>
              <a:rPr lang="vi-VN" sz="2600"/>
              <a:t>- Dòng 5:  01000010</a:t>
            </a:r>
          </a:p>
          <a:p>
            <a:pPr marL="0" indent="0">
              <a:buNone/>
            </a:pPr>
            <a:r>
              <a:rPr lang="vi-VN" sz="2600"/>
              <a:t>- Dòng 6:  00100100</a:t>
            </a:r>
          </a:p>
          <a:p>
            <a:pPr marL="0" indent="0">
              <a:buNone/>
            </a:pPr>
            <a:r>
              <a:rPr lang="vi-VN" sz="2600"/>
              <a:t>- Dòng 7:  00111100</a:t>
            </a:r>
          </a:p>
          <a:p>
            <a:pPr marL="0" indent="0">
              <a:buNone/>
            </a:pPr>
            <a:r>
              <a:rPr lang="vi-VN" sz="2600"/>
              <a:t>- Dòng 8:  00011000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027550" y="5422980"/>
            <a:ext cx="6860194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sz="2400" b="1"/>
              <a:t>Câu 2: </a:t>
            </a:r>
            <a:r>
              <a:rPr lang="vi-VN" sz="2400"/>
              <a:t> 01100110  10011001  10000001 01000010 01000010  00100100 00111100  00011000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262353"/>
              </p:ext>
            </p:extLst>
          </p:nvPr>
        </p:nvGraphicFramePr>
        <p:xfrm>
          <a:off x="5807968" y="1772824"/>
          <a:ext cx="3744416" cy="3030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052"/>
                <a:gridCol w="468052"/>
                <a:gridCol w="468052"/>
                <a:gridCol w="468052"/>
                <a:gridCol w="468052"/>
                <a:gridCol w="468052"/>
                <a:gridCol w="468052"/>
                <a:gridCol w="468052"/>
              </a:tblGrid>
              <a:tr h="384236"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015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370627"/>
              </p:ext>
            </p:extLst>
          </p:nvPr>
        </p:nvGraphicFramePr>
        <p:xfrm>
          <a:off x="5812888" y="1777744"/>
          <a:ext cx="3744416" cy="3030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052"/>
                <a:gridCol w="468052"/>
                <a:gridCol w="468052"/>
                <a:gridCol w="468052"/>
                <a:gridCol w="468052"/>
                <a:gridCol w="468052"/>
                <a:gridCol w="468052"/>
                <a:gridCol w="468052"/>
              </a:tblGrid>
              <a:tr h="384236"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015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135560" y="324118"/>
            <a:ext cx="8003232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rgbClr val="FFFF00"/>
                </a:solidFill>
              </a:rPr>
              <a:t>1. Biểu diễn thông tin trong máy tính</a:t>
            </a:r>
            <a:endParaRPr lang="vi-VN" sz="36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7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75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2821604" y="1745512"/>
            <a:ext cx="6860194" cy="31683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vi-VN">
                <a:solidFill>
                  <a:srgbClr val="0000FF"/>
                </a:solidFill>
              </a:rPr>
              <a:t>Thông tin được biểu diễn trong máy tính bằng dãy các bit. Mỗi bit là một kí hiệu 0 hoặc 1, hay còn được gọi là chữ số nhị phân.</a:t>
            </a:r>
          </a:p>
          <a:p>
            <a:pPr algn="just"/>
            <a:r>
              <a:rPr lang="vi-VN">
                <a:solidFill>
                  <a:srgbClr val="0000FF"/>
                </a:solidFill>
              </a:rPr>
              <a:t>Bit là đơn vị đo nhỏ nhất trong lưu trữ thông tin.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3" y="1745512"/>
            <a:ext cx="757141" cy="685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135560" y="404664"/>
            <a:ext cx="8003232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rgbClr val="FFFF00"/>
                </a:solidFill>
              </a:rPr>
              <a:t>1. Biểu diễn thông tin trong máy tính</a:t>
            </a:r>
            <a:endParaRPr lang="vi-VN" sz="36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7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152" y="2771166"/>
            <a:ext cx="1821248" cy="24283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649" y="0"/>
            <a:ext cx="2143125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=""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2644627" y="484145"/>
            <a:ext cx="5880259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Dãy bit là gì?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73" y="1204911"/>
            <a:ext cx="1200530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1820212" y="5199516"/>
            <a:ext cx="1900674" cy="13248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Là những dãy kí hiệu 0 và 1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376" y="2771166"/>
            <a:ext cx="1800921" cy="2401228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4007769" y="5199516"/>
            <a:ext cx="2017300" cy="13248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Là âm thanh phát ra từ máy tính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605" y="2771166"/>
            <a:ext cx="1780595" cy="237412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254860" y="5199516"/>
            <a:ext cx="1894430" cy="13248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Là một dãy chỉ gồm dãy số 2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817" y="2771174"/>
            <a:ext cx="1702150" cy="2269533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8347129" y="5199516"/>
            <a:ext cx="1926380" cy="13248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Là những chữ số từ 0 đến 9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433" y="484146"/>
            <a:ext cx="979176" cy="105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49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153" y="2397081"/>
            <a:ext cx="2200752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649" y="0"/>
            <a:ext cx="2143125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=""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2644627" y="484145"/>
            <a:ext cx="5880259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Máy tính sử dụng dãy bit để làm gì?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73" y="1603081"/>
            <a:ext cx="1200530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1820222" y="5308426"/>
            <a:ext cx="1772813" cy="114491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Biểu diễn các số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374" y="2397081"/>
            <a:ext cx="2200752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944434" y="5308426"/>
            <a:ext cx="1845476" cy="114491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Biểu diễn văn bản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595" y="2397081"/>
            <a:ext cx="2200752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068653" y="5308426"/>
            <a:ext cx="2140694" cy="114491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Biểu diễn hình ảnh, âm thanh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816" y="2397081"/>
            <a:ext cx="2200752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8262618" y="5308426"/>
            <a:ext cx="2405385" cy="114491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Biểu diễn số, văn bản, hình ảnh, âm thanh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433" y="484146"/>
            <a:ext cx="979176" cy="105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36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783" y="2975366"/>
            <a:ext cx="1603497" cy="21379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649" y="0"/>
            <a:ext cx="2143125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=""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2644627" y="484145"/>
            <a:ext cx="5880259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Dữ liệu trong máy tính được mã hóa thành dãy bit vì: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73" y="1603081"/>
            <a:ext cx="1200530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1820212" y="4990687"/>
            <a:ext cx="1842066" cy="165935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Dãy bit đáng tin cậy hơn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002" y="2975366"/>
            <a:ext cx="1603497" cy="213799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944433" y="4990687"/>
            <a:ext cx="1842066" cy="165935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Máy tính chỉ làm việc với hai kí tự 0 và 1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224" y="2975366"/>
            <a:ext cx="1603497" cy="213799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307233" y="4990687"/>
            <a:ext cx="1842065" cy="165935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Dãy bit được xử lí dễ dàng hơn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446" y="2975366"/>
            <a:ext cx="1603497" cy="213799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8431454" y="4990687"/>
            <a:ext cx="1842065" cy="165935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Dãy bit chiếm ít dung lượng nhớ hơn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433" y="484146"/>
            <a:ext cx="979176" cy="105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277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KIỂM TRA BÀI CŨ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11424" y="1268761"/>
            <a:ext cx="107291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000000"/>
                </a:solidFill>
                <a:latin typeface="Open Sans"/>
              </a:rPr>
              <a:t>Câu </a:t>
            </a:r>
            <a:r>
              <a:rPr lang="en-US" sz="2800" b="1" dirty="0">
                <a:solidFill>
                  <a:srgbClr val="000000"/>
                </a:solidFill>
                <a:latin typeface="Open Sans"/>
              </a:rPr>
              <a:t>1</a:t>
            </a:r>
            <a:r>
              <a:rPr lang="vi-VN" sz="2800" b="1" dirty="0">
                <a:solidFill>
                  <a:srgbClr val="000000"/>
                </a:solidFill>
                <a:latin typeface="Open Sans"/>
              </a:rPr>
              <a:t>: </a:t>
            </a:r>
            <a:r>
              <a:rPr lang="vi-VN" sz="2800" dirty="0">
                <a:solidFill>
                  <a:srgbClr val="000000"/>
                </a:solidFill>
                <a:latin typeface="Open Sans"/>
              </a:rPr>
              <a:t>Những khả năng to lớn nào đã làm cho máy tính trở thành một công cụ xử lý thông tin hữu hiệu?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Open Sans"/>
              </a:rPr>
              <a:t>A. Làm việc không mệt mỏi.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Open Sans"/>
              </a:rPr>
              <a:t>B. Khả năng tính toán nhanh, chính xác.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Open Sans"/>
              </a:rPr>
              <a:t>C. Khả năng lưu trữ lớn.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Open Sans"/>
              </a:rPr>
              <a:t>D. Tất cả các khả năng trên.</a:t>
            </a:r>
          </a:p>
        </p:txBody>
      </p:sp>
      <p:sp>
        <p:nvSpPr>
          <p:cNvPr id="4" name="Rectangle 3"/>
          <p:cNvSpPr/>
          <p:nvPr/>
        </p:nvSpPr>
        <p:spPr>
          <a:xfrm>
            <a:off x="983432" y="4005064"/>
            <a:ext cx="107291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000000"/>
                </a:solidFill>
                <a:latin typeface="Open Sans"/>
              </a:rPr>
              <a:t>Câu </a:t>
            </a:r>
            <a:r>
              <a:rPr lang="en-US" sz="2800" b="1" dirty="0" smtClean="0">
                <a:solidFill>
                  <a:srgbClr val="000000"/>
                </a:solidFill>
                <a:latin typeface="Open Sans"/>
              </a:rPr>
              <a:t>2</a:t>
            </a:r>
            <a:r>
              <a:rPr lang="vi-VN" sz="2800" b="1" dirty="0" smtClean="0">
                <a:solidFill>
                  <a:srgbClr val="000000"/>
                </a:solidFill>
                <a:latin typeface="Open Sans"/>
              </a:rPr>
              <a:t>:</a:t>
            </a:r>
            <a:r>
              <a:rPr lang="vi-VN" sz="2800" dirty="0">
                <a:solidFill>
                  <a:srgbClr val="000000"/>
                </a:solidFill>
                <a:latin typeface="Open Sans"/>
              </a:rPr>
              <a:t> Kết quả của việc nhìn thấy hoặc nghe thấy ở con người được xếp vào hoạt động nào trong quá trình xử lí thông tin?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Open Sans"/>
              </a:rPr>
              <a:t>A. Thu nhận.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Open Sans"/>
              </a:rPr>
              <a:t>B. Lưu trữ.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Open Sans"/>
              </a:rPr>
              <a:t>C. Xử lí.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Open Sans"/>
              </a:rPr>
              <a:t>D. Truyền.</a:t>
            </a:r>
          </a:p>
        </p:txBody>
      </p:sp>
    </p:spTree>
    <p:extLst>
      <p:ext uri="{BB962C8B-B14F-4D97-AF65-F5344CB8AC3E}">
        <p14:creationId xmlns:p14="http://schemas.microsoft.com/office/powerpoint/2010/main" val="77554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849603" y="5473535"/>
            <a:ext cx="800323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l"/>
            <a:r>
              <a:rPr lang="en-US" sz="2400" b="1">
                <a:solidFill>
                  <a:srgbClr val="0000FF"/>
                </a:solidFill>
              </a:rPr>
              <a:t>        Một số đơn vị cơ bản đo dung lượng thông tin</a:t>
            </a:r>
            <a:endParaRPr lang="vi-VN" sz="2400" b="1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2852936"/>
            <a:ext cx="7455624" cy="26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090037" y="1163701"/>
            <a:ext cx="8350853" cy="457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400">
                <a:solidFill>
                  <a:srgbClr val="0000FF"/>
                </a:solidFill>
              </a:rPr>
              <a:t>    - Bit là đơn vị đo dung lượng thông tin nhỏ nhất trong máy tính.</a:t>
            </a:r>
            <a:endParaRPr lang="vi-VN" sz="2400">
              <a:solidFill>
                <a:srgbClr val="0000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40" y="1584744"/>
            <a:ext cx="2592289" cy="1281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404015" y="383503"/>
            <a:ext cx="6151054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rgbClr val="FFFF00"/>
                </a:solidFill>
              </a:rPr>
              <a:t>2. Đơn vị đo thông tin</a:t>
            </a:r>
            <a:endParaRPr lang="vi-VN" sz="36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330" y="1128755"/>
            <a:ext cx="690263" cy="56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13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Usb Bộ Nhớ Thanh Đèn - Miễn Phí vector hình ảnh trên Pixabay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255" y="1367236"/>
            <a:ext cx="2834559" cy="36724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120" y="5215993"/>
            <a:ext cx="2448272" cy="1440160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24675" y="1975586"/>
            <a:ext cx="2838691" cy="1749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783" y="1367236"/>
            <a:ext cx="3004219" cy="2497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20" y="3980710"/>
            <a:ext cx="3149544" cy="283175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1524000" y="3501008"/>
            <a:ext cx="1475657" cy="136815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>
                <a:solidFill>
                  <a:schemeClr val="tx1"/>
                </a:solidFill>
                <a:latin typeface="+mj-lt"/>
              </a:rPr>
              <a:t>Ổ cứng:</a:t>
            </a:r>
          </a:p>
          <a:p>
            <a:pPr algn="ctr"/>
            <a:r>
              <a:rPr lang="vi-VN" sz="2000" b="1">
                <a:solidFill>
                  <a:schemeClr val="tx1"/>
                </a:solidFill>
                <a:latin typeface="+mj-lt"/>
              </a:rPr>
              <a:t>1 TB</a:t>
            </a:r>
          </a:p>
        </p:txBody>
      </p:sp>
      <p:sp>
        <p:nvSpPr>
          <p:cNvPr id="12" name="Left Arrow 11"/>
          <p:cNvSpPr/>
          <p:nvPr/>
        </p:nvSpPr>
        <p:spPr>
          <a:xfrm>
            <a:off x="4592534" y="5504025"/>
            <a:ext cx="1719490" cy="1152128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>
                <a:solidFill>
                  <a:schemeClr val="tx1"/>
                </a:solidFill>
                <a:latin typeface="+mj-lt"/>
              </a:rPr>
              <a:t>Thẻ nhớ</a:t>
            </a:r>
          </a:p>
          <a:p>
            <a:pPr algn="ctr"/>
            <a:r>
              <a:rPr lang="vi-VN" sz="2000" b="1">
                <a:solidFill>
                  <a:schemeClr val="tx1"/>
                </a:solidFill>
                <a:latin typeface="+mj-lt"/>
              </a:rPr>
              <a:t>8GB</a:t>
            </a:r>
          </a:p>
        </p:txBody>
      </p:sp>
      <p:sp>
        <p:nvSpPr>
          <p:cNvPr id="13" name="Up Arrow 12"/>
          <p:cNvSpPr/>
          <p:nvPr/>
        </p:nvSpPr>
        <p:spPr>
          <a:xfrm>
            <a:off x="4938143" y="3980710"/>
            <a:ext cx="1547672" cy="1306168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>
                <a:solidFill>
                  <a:schemeClr val="tx1"/>
                </a:solidFill>
                <a:latin typeface="+mj-lt"/>
              </a:rPr>
              <a:t>USB flash</a:t>
            </a:r>
          </a:p>
          <a:p>
            <a:pPr algn="ctr"/>
            <a:r>
              <a:rPr lang="vi-VN" sz="2000" b="1">
                <a:solidFill>
                  <a:schemeClr val="tx1"/>
                </a:solidFill>
                <a:latin typeface="+mj-lt"/>
              </a:rPr>
              <a:t>4GB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6888928" y="1367237"/>
            <a:ext cx="2304256" cy="165088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>
                <a:solidFill>
                  <a:schemeClr val="tx1"/>
                </a:solidFill>
                <a:latin typeface="+mj-lt"/>
              </a:rPr>
              <a:t>Đĩa quang Compact (CD)</a:t>
            </a:r>
          </a:p>
          <a:p>
            <a:pPr algn="ctr"/>
            <a:r>
              <a:rPr lang="vi-VN" sz="2000" b="1">
                <a:solidFill>
                  <a:schemeClr val="tx1"/>
                </a:solidFill>
                <a:latin typeface="+mj-lt"/>
              </a:rPr>
              <a:t>700 MB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7923003" y="5487805"/>
            <a:ext cx="2304256" cy="165088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>
                <a:solidFill>
                  <a:schemeClr val="tx1"/>
                </a:solidFill>
                <a:latin typeface="+mj-lt"/>
              </a:rPr>
              <a:t>Đĩa quang kĩ thuật số (DVD)</a:t>
            </a:r>
          </a:p>
          <a:p>
            <a:pPr algn="ctr"/>
            <a:r>
              <a:rPr lang="vi-VN" sz="2000" b="1">
                <a:solidFill>
                  <a:schemeClr val="tx1"/>
                </a:solidFill>
                <a:latin typeface="+mj-lt"/>
              </a:rPr>
              <a:t>4.7 GB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71664" y="465313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solidFill>
                  <a:srgbClr val="FF0000"/>
                </a:solidFill>
              </a:rPr>
              <a:t>H1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04824" y="379604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solidFill>
                  <a:srgbClr val="FF0000"/>
                </a:solidFill>
              </a:rPr>
              <a:t>H2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25686" y="3494952"/>
            <a:ext cx="59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solidFill>
                  <a:srgbClr val="FF0000"/>
                </a:solidFill>
              </a:rPr>
              <a:t>H3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80523" y="6301594"/>
            <a:ext cx="59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solidFill>
                  <a:srgbClr val="FF0000"/>
                </a:solidFill>
              </a:rPr>
              <a:t>H4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76120" y="6414350"/>
            <a:ext cx="59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solidFill>
                  <a:srgbClr val="FF0000"/>
                </a:solidFill>
              </a:rPr>
              <a:t>H5</a:t>
            </a: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20" y="134202"/>
            <a:ext cx="812621" cy="774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41340" y="134202"/>
            <a:ext cx="8047148" cy="99054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vi-VN" sz="2300" b="1">
              <a:solidFill>
                <a:prstClr val="black"/>
              </a:solidFill>
              <a:latin typeface="Times New Roman"/>
            </a:endParaRPr>
          </a:p>
          <a:p>
            <a:pPr algn="just"/>
            <a:r>
              <a:rPr lang="vi-VN" sz="2300" b="1">
                <a:solidFill>
                  <a:prstClr val="black"/>
                </a:solidFill>
                <a:latin typeface="Times New Roman"/>
              </a:rPr>
              <a:t>Em hãy quan sát các hình ảnh sau và cho biết đây là thiết bị nhớ nào và trình bày thông tin về dung lượng của từng thiết bị nhớ?</a:t>
            </a:r>
            <a:endParaRPr lang="vi-VN" sz="2300">
              <a:solidFill>
                <a:prstClr val="black"/>
              </a:solidFill>
              <a:latin typeface="Times New Roman"/>
            </a:endParaRPr>
          </a:p>
          <a:p>
            <a:pPr algn="just"/>
            <a:endParaRPr lang="vi-VN" sz="2300"/>
          </a:p>
        </p:txBody>
      </p:sp>
    </p:spTree>
    <p:extLst>
      <p:ext uri="{BB962C8B-B14F-4D97-AF65-F5344CB8AC3E}">
        <p14:creationId xmlns:p14="http://schemas.microsoft.com/office/powerpoint/2010/main" val="393270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8" grpId="0" animBg="1"/>
      <p:bldP spid="15" grpId="0"/>
      <p:bldP spid="16" grpId="0"/>
      <p:bldP spid="17" grpId="0"/>
      <p:bldP spid="1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135562" y="1268760"/>
            <a:ext cx="755099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400" b="1">
                <a:solidFill>
                  <a:srgbClr val="0000FF"/>
                </a:solidFill>
              </a:rPr>
              <a:t> 1. Em hãy quan sát hình sau và cho biết thông tin về dung lượng của từng ổ đĩa?</a:t>
            </a:r>
            <a:endParaRPr lang="vi-VN" sz="2400" b="1">
              <a:solidFill>
                <a:srgbClr val="0000FF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124" y="1988840"/>
            <a:ext cx="7754301" cy="3978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8" y="332657"/>
            <a:ext cx="792088" cy="77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655840" y="472661"/>
            <a:ext cx="4104456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AI NHANH HƠN</a:t>
            </a:r>
            <a:endParaRPr lang="vi-VN" sz="36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92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5560" y="476672"/>
            <a:ext cx="8003232" cy="634082"/>
          </a:xfrm>
        </p:spPr>
        <p:txBody>
          <a:bodyPr>
            <a:no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    </a:t>
            </a:r>
            <a:endParaRPr lang="vi-VN" sz="3600" b="1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07516" y="1600948"/>
            <a:ext cx="8283677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400" b="1">
                <a:solidFill>
                  <a:srgbClr val="0000FF"/>
                </a:solidFill>
              </a:rPr>
              <a:t>2. Em hãy quan sát hình sau và cho biết dung lượng của mỗi tệp?</a:t>
            </a:r>
            <a:endParaRPr lang="vi-VN" sz="2400" b="1">
              <a:solidFill>
                <a:srgbClr val="0000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7960" y="548680"/>
            <a:ext cx="800323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sz="3600" b="1">
                <a:solidFill>
                  <a:srgbClr val="FF0000"/>
                </a:solidFill>
              </a:rPr>
              <a:t>Ai nhanh hơn?</a:t>
            </a:r>
            <a:endParaRPr lang="vi-VN" sz="3600" b="1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33" y="2420891"/>
            <a:ext cx="8280919" cy="2472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655840" y="472661"/>
            <a:ext cx="4104456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AI NHANH HƠN</a:t>
            </a:r>
            <a:endParaRPr lang="vi-VN" sz="36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607" y="401965"/>
            <a:ext cx="792088" cy="77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685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2148477" y="1484784"/>
            <a:ext cx="7895046" cy="1008113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>
                <a:solidFill>
                  <a:prstClr val="black"/>
                </a:solidFill>
                <a:latin typeface="+mj-lt"/>
              </a:rPr>
              <a:t>Câu 1: Một GB xấp xỉ bao nhiêu byte?</a:t>
            </a:r>
            <a:endParaRPr lang="vi-VN" sz="32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356667" y="2817719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vi-VN" sz="2800">
              <a:solidFill>
                <a:prstClr val="black"/>
              </a:solidFill>
              <a:latin typeface="+mj-lt"/>
            </a:endParaRPr>
          </a:p>
          <a:p>
            <a:pPr>
              <a:defRPr/>
            </a:pPr>
            <a:r>
              <a:rPr lang="vi-VN" sz="2800">
                <a:solidFill>
                  <a:prstClr val="black"/>
                </a:solidFill>
                <a:latin typeface="+mj-lt"/>
              </a:rPr>
              <a:t>A. Một nghìn byte</a:t>
            </a:r>
          </a:p>
          <a:p>
            <a:pPr>
              <a:defRPr/>
            </a:pP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21963" y="2821908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B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Một triệu byte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356667" y="3956281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C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Một tỉ byte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21963" y="3960470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D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Một nghìn tỉ byte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473" y="2843198"/>
            <a:ext cx="60429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362" y="4019875"/>
            <a:ext cx="603402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505" y="4001246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616" y="2894870"/>
            <a:ext cx="549444" cy="6437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C85E8988-359A-4EDF-BCF0-69913E4A6F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629" y="4941169"/>
            <a:ext cx="1592746" cy="177173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812" y="195476"/>
            <a:ext cx="956174" cy="91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4007769" y="185552"/>
            <a:ext cx="4515687" cy="9163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</a:rPr>
              <a:t>LUYỆN TẬP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96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683569" y="1484785"/>
            <a:ext cx="8826807" cy="1012841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>
                <a:solidFill>
                  <a:prstClr val="black"/>
                </a:solidFill>
                <a:latin typeface="+mj-lt"/>
              </a:rPr>
              <a:t>Câu 2: khả năng lưu trữ của một thiết bị nhớ là? </a:t>
            </a:r>
            <a:endParaRPr lang="vi-VN" sz="32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273537" y="2891892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A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Dung lượng nhớ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343643" y="2896081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B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Khối lượng nhớ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273537" y="4113584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C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Thể tích nhớ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343643" y="4117773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D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Năng lực nhớ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303638" y="2917371"/>
            <a:ext cx="663853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364087" y="4146948"/>
            <a:ext cx="603402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185" y="4158549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185" y="2937341"/>
            <a:ext cx="603557" cy="7071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B19B1F08-E992-43DA-8993-50F2CF46D23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629" y="4702503"/>
            <a:ext cx="1592746" cy="2010399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812" y="195476"/>
            <a:ext cx="956174" cy="91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4007769" y="185552"/>
            <a:ext cx="4515687" cy="9163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</a:rPr>
              <a:t>LUYỆN TẬP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76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847508" y="1371996"/>
            <a:ext cx="8568972" cy="924872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>
                <a:solidFill>
                  <a:prstClr val="black"/>
                </a:solidFill>
                <a:latin typeface="+mj-lt"/>
              </a:rPr>
              <a:t>Câu 3: Bao nhiêu ‘byte’ tạo thành 1 ‘kilobyte’?</a:t>
            </a:r>
            <a:endParaRPr lang="vi-VN" sz="32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356666" y="2716242"/>
            <a:ext cx="467543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A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. 64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374336" y="3628031"/>
            <a:ext cx="465776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B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. 1024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374336" y="4580913"/>
            <a:ext cx="465776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C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. 2048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346092" y="5552528"/>
            <a:ext cx="468601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D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. 10240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871" y="2779000"/>
            <a:ext cx="60429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384032" y="4678383"/>
            <a:ext cx="603402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3" y="5584338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607" y="3755055"/>
            <a:ext cx="603557" cy="643793"/>
          </a:xfrm>
          <a:prstGeom prst="rect">
            <a:avLst/>
          </a:prstGeom>
        </p:spPr>
      </p:pic>
      <p:pic>
        <p:nvPicPr>
          <p:cNvPr id="17" name="Picture 16">
            <a:hlinkClick r:id="rId8" action="ppaction://hlinksldjump"/>
            <a:extLst>
              <a:ext uri="{FF2B5EF4-FFF2-40B4-BE49-F238E27FC236}">
                <a16:creationId xmlns:a16="http://schemas.microsoft.com/office/drawing/2014/main" xmlns="" id="{9C7DBEE8-26A1-4F05-AA2B-AE4A4318B8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629" y="4702503"/>
            <a:ext cx="1592746" cy="2010399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812" y="195476"/>
            <a:ext cx="956174" cy="91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4007769" y="185552"/>
            <a:ext cx="4515687" cy="9163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</a:rPr>
              <a:t>LUYỆN TẬP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42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2219649" y="1412777"/>
            <a:ext cx="7895046" cy="2783629"/>
          </a:xfrm>
          <a:prstGeom prst="snip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defRPr/>
            </a:pPr>
            <a:r>
              <a:rPr lang="vi-VN" sz="3200" b="1" u="sng">
                <a:solidFill>
                  <a:prstClr val="black"/>
                </a:solidFill>
                <a:latin typeface="+mj-lt"/>
              </a:rPr>
              <a:t>Câu hỏi 4: 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Giả sử một bức ảnh chụp bằng một máy ảnh chuyên nghiệp có dung lượng khoảng 12MB. Vậy thẻ nhớ 16GB có thể chứa bao nhiêu bức ảnh?</a:t>
            </a:r>
            <a:r>
              <a:rPr lang="vi-VN" sz="3200" b="1">
                <a:solidFill>
                  <a:srgbClr val="FF0000"/>
                </a:solidFill>
              </a:rPr>
              <a:t> </a:t>
            </a:r>
          </a:p>
          <a:p>
            <a:pPr algn="ctr">
              <a:defRPr/>
            </a:pPr>
            <a:r>
              <a:rPr lang="vi-VN" sz="3200" b="1">
                <a:solidFill>
                  <a:srgbClr val="FF0000"/>
                </a:solidFill>
              </a:rPr>
              <a:t>(thảo luận nhóm: 5 phút) 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156164" y="4517528"/>
            <a:ext cx="5747575" cy="134551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chemeClr val="tx1"/>
                </a:solidFill>
                <a:latin typeface="+mj-lt"/>
              </a:rPr>
              <a:t>Khoảng </a:t>
            </a:r>
            <a:r>
              <a:rPr lang="vi-VN" sz="3200" b="1">
                <a:solidFill>
                  <a:schemeClr val="tx1"/>
                </a:solidFill>
                <a:latin typeface="+mj-lt"/>
              </a:rPr>
              <a:t>1365</a:t>
            </a:r>
            <a:r>
              <a:rPr lang="vi-VN" sz="3200">
                <a:solidFill>
                  <a:schemeClr val="tx1"/>
                </a:solidFill>
                <a:latin typeface="+mj-lt"/>
              </a:rPr>
              <a:t> bức ảnh </a:t>
            </a:r>
          </a:p>
          <a:p>
            <a:pPr algn="ctr"/>
            <a:r>
              <a:rPr lang="vi-VN" sz="3200">
                <a:solidFill>
                  <a:schemeClr val="tx1"/>
                </a:solidFill>
                <a:latin typeface="+mj-lt"/>
              </a:rPr>
              <a:t>=16.1024 : 12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7F081C38-2E74-462B-B16D-40542823C9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629" y="5013177"/>
            <a:ext cx="1592746" cy="169972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772" y="195476"/>
            <a:ext cx="956174" cy="91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302729" y="185552"/>
            <a:ext cx="4515687" cy="9163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</a:rPr>
              <a:t>LUYỆN TẬP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42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2000299" y="1196752"/>
            <a:ext cx="8089224" cy="1224136"/>
          </a:xfrm>
          <a:prstGeom prst="snip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2800" b="1" u="sng">
                <a:solidFill>
                  <a:prstClr val="black"/>
                </a:solidFill>
                <a:latin typeface="Times New Roman"/>
              </a:rPr>
              <a:t>Câu hỏi 1:</a:t>
            </a:r>
            <a:r>
              <a:rPr lang="vi-VN" sz="2800">
                <a:solidFill>
                  <a:prstClr val="black"/>
                </a:solidFill>
                <a:latin typeface="Times New Roman"/>
              </a:rPr>
              <a:t> </a:t>
            </a:r>
            <a:r>
              <a:rPr lang="vi-VN" sz="2800" b="1">
                <a:solidFill>
                  <a:schemeClr val="tx1"/>
                </a:solidFill>
                <a:latin typeface="Times New Roman"/>
              </a:rPr>
              <a:t>Em hãy kiểm tra và ghi lại dung lượng các ổ đĩa  của máy tính mà em đang sử dụng</a:t>
            </a:r>
            <a:endParaRPr lang="vi-VN" sz="2800" dirty="0">
              <a:solidFill>
                <a:schemeClr val="tx1"/>
              </a:solidFill>
              <a:latin typeface="Times New Roman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5" y="2564904"/>
            <a:ext cx="8097978" cy="3960440"/>
          </a:xfrm>
          <a:prstGeom prst="rect">
            <a:avLst/>
          </a:prstGeom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481" y="203901"/>
            <a:ext cx="7200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319208" y="226940"/>
            <a:ext cx="4081048" cy="7018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</a:rPr>
              <a:t>VẬN DỤNG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93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991545" y="847622"/>
            <a:ext cx="8424936" cy="1839775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 u="sng">
                <a:solidFill>
                  <a:prstClr val="black"/>
                </a:solidFill>
                <a:latin typeface="+mj-lt"/>
              </a:rPr>
              <a:t>Câu hỏi 2: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 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(thảo luận nhóm: 10 phút) </a:t>
            </a:r>
            <a:endParaRPr lang="vi-VN" sz="3200">
              <a:solidFill>
                <a:prstClr val="black"/>
              </a:solidFill>
              <a:latin typeface="+mj-lt"/>
            </a:endParaRPr>
          </a:p>
          <a:p>
            <a:pPr algn="just">
              <a:defRPr/>
            </a:pPr>
            <a:r>
              <a:rPr lang="vi-VN" sz="2800" b="1">
                <a:solidFill>
                  <a:prstClr val="black"/>
                </a:solidFill>
                <a:latin typeface="+mj-lt"/>
              </a:rPr>
              <a:t>Thực hiện tương tự như Hoạt động 1 với dãy các số từ 0 đến 15 để tìm mã hóa của các số từ 8 đến 15 và đưa ra nhận xét.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91546" y="2739345"/>
            <a:ext cx="4405057" cy="40934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M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ã hóa các số từ số 8 đến 15 là: 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/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 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8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	   =&gt;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1000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/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 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9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	   =&gt;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  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1001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/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 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10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	   =&gt; 	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1010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/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 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11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    =&gt; 	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1011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/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 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12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    =&gt;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1100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/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 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13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    =&gt;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1101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/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 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14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    =&gt; 	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1110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/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 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15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    =&gt; 	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1111</a:t>
            </a:r>
          </a:p>
        </p:txBody>
      </p:sp>
      <p:sp>
        <p:nvSpPr>
          <p:cNvPr id="6" name="Rectangle 5"/>
          <p:cNvSpPr/>
          <p:nvPr/>
        </p:nvSpPr>
        <p:spPr>
          <a:xfrm>
            <a:off x="6520685" y="2768841"/>
            <a:ext cx="3984284" cy="3970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2800" b="1">
                <a:latin typeface="Times New Roman" pitchFamily="18" charset="0"/>
                <a:ea typeface="Times New Roman"/>
                <a:cs typeface="Times New Roman" pitchFamily="18" charset="0"/>
              </a:rPr>
              <a:t>* </a:t>
            </a:r>
            <a:r>
              <a:rPr lang="it-IT" sz="2800" b="1">
                <a:latin typeface="Times New Roman" pitchFamily="18" charset="0"/>
                <a:ea typeface="Times New Roman"/>
                <a:cs typeface="Times New Roman" pitchFamily="18" charset="0"/>
              </a:rPr>
              <a:t>Nhận xét: </a:t>
            </a:r>
            <a:endParaRPr lang="vi-VN" sz="28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/>
            <a:r>
              <a:rPr lang="it-IT" sz="2800" b="1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để </a:t>
            </a:r>
            <a:r>
              <a:rPr lang="vi-VN" sz="2800" b="1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mã hóa </a:t>
            </a:r>
            <a:r>
              <a:rPr lang="it-IT" sz="2800" b="1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các số từ 8 đến 15 ta cần dùng 4 bit.</a:t>
            </a:r>
          </a:p>
          <a:p>
            <a:pPr lvl="0" algn="just"/>
            <a:r>
              <a:rPr lang="vi-VN" sz="2800">
                <a:latin typeface="+mj-lt"/>
              </a:rPr>
              <a:t>(Tập hợp các số đã cho càng nhiều, sẽ mã hoá được số càng lớn. Khi đó, dãy kí hiệu 0 và 1 của mỗi số sẽ càng dài)</a:t>
            </a:r>
          </a:p>
          <a:p>
            <a:pPr lvl="0" algn="just"/>
            <a:endParaRPr lang="vi-VN" sz="2800">
              <a:latin typeface="+mj-lt"/>
              <a:ea typeface="Times New Roman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222" y="56421"/>
            <a:ext cx="72272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392948" y="79460"/>
            <a:ext cx="4007308" cy="7018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</a:rPr>
              <a:t>VẬN DỤNG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10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3392" y="404664"/>
            <a:ext cx="1101722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000000"/>
                </a:solidFill>
                <a:latin typeface="Open Sans"/>
              </a:rPr>
              <a:t>Câu </a:t>
            </a:r>
            <a:r>
              <a:rPr lang="en-US" sz="2800" b="1" dirty="0" smtClean="0">
                <a:solidFill>
                  <a:srgbClr val="000000"/>
                </a:solidFill>
                <a:latin typeface="Open Sans"/>
              </a:rPr>
              <a:t>3</a:t>
            </a:r>
            <a:r>
              <a:rPr lang="vi-VN" sz="2800" b="1" dirty="0" smtClean="0">
                <a:solidFill>
                  <a:srgbClr val="000000"/>
                </a:solidFill>
                <a:latin typeface="Open Sans"/>
              </a:rPr>
              <a:t>:</a:t>
            </a:r>
            <a:r>
              <a:rPr lang="vi-VN" sz="2800" b="1" dirty="0">
                <a:solidFill>
                  <a:srgbClr val="000000"/>
                </a:solidFill>
                <a:latin typeface="Open Sans"/>
              </a:rPr>
              <a:t> </a:t>
            </a:r>
            <a:r>
              <a:rPr lang="vi-VN" sz="2800" dirty="0">
                <a:solidFill>
                  <a:srgbClr val="000000"/>
                </a:solidFill>
                <a:latin typeface="Open Sans"/>
              </a:rPr>
              <a:t>Các thao tác lập luận, giải thích, phân tích, phán đoán, tưởng tượng, … của con người được xếp vào hoạt động nào trong quá trình xử lí thông tin?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Open Sans"/>
              </a:rPr>
              <a:t>A. Thu nhận.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Open Sans"/>
              </a:rPr>
              <a:t>B. Lưu trữ.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Open Sans"/>
              </a:rPr>
              <a:t>C. Xử lí.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Open Sans"/>
              </a:rPr>
              <a:t>D. Truyền.</a:t>
            </a:r>
            <a:endParaRPr lang="vi-VN" sz="2800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5400" y="3501008"/>
            <a:ext cx="108732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000000"/>
                </a:solidFill>
                <a:latin typeface="Open Sans"/>
              </a:rPr>
              <a:t>Câu </a:t>
            </a:r>
            <a:r>
              <a:rPr lang="en-US" sz="2800" b="1" dirty="0" smtClean="0">
                <a:solidFill>
                  <a:srgbClr val="000000"/>
                </a:solidFill>
                <a:latin typeface="Open Sans"/>
              </a:rPr>
              <a:t>4</a:t>
            </a:r>
            <a:r>
              <a:rPr lang="vi-VN" sz="2800" b="1" dirty="0" smtClean="0">
                <a:solidFill>
                  <a:srgbClr val="000000"/>
                </a:solidFill>
                <a:latin typeface="Open Sans"/>
              </a:rPr>
              <a:t>:</a:t>
            </a:r>
            <a:r>
              <a:rPr lang="vi-VN" sz="2800" b="1" dirty="0">
                <a:solidFill>
                  <a:srgbClr val="000000"/>
                </a:solidFill>
                <a:latin typeface="Open Sans"/>
              </a:rPr>
              <a:t> </a:t>
            </a:r>
            <a:r>
              <a:rPr lang="vi-VN" sz="2800" dirty="0">
                <a:solidFill>
                  <a:srgbClr val="000000"/>
                </a:solidFill>
                <a:latin typeface="Open Sans"/>
              </a:rPr>
              <a:t>Bàn phím, chuột, máy quét và webcam là những ví dụ về loại thiết bị nào của máy tính?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Open Sans"/>
              </a:rPr>
              <a:t>A. Bộ nhớ. 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Open Sans"/>
              </a:rPr>
              <a:t>B. Thiết bị lưu trữ.                    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Open Sans"/>
              </a:rPr>
              <a:t>C. Thiết bị vào. 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Open Sans"/>
              </a:rPr>
              <a:t>D. Thiết bị ra.</a:t>
            </a:r>
            <a:endParaRPr lang="vi-VN" sz="2800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02950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2194477" y="1418813"/>
            <a:ext cx="7895046" cy="2415839"/>
          </a:xfrm>
          <a:prstGeom prst="snip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 u="sng">
                <a:solidFill>
                  <a:prstClr val="black"/>
                </a:solidFill>
                <a:latin typeface="+mj-lt"/>
              </a:rPr>
              <a:t>Câu hỏi 3: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 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(thảo luận nhóm: 5 phút) </a:t>
            </a:r>
          </a:p>
          <a:p>
            <a:pPr algn="just">
              <a:defRPr/>
            </a:pPr>
            <a:r>
              <a:rPr lang="vi-VN" sz="3200">
                <a:solidFill>
                  <a:prstClr val="black"/>
                </a:solidFill>
                <a:latin typeface="+mj-lt"/>
              </a:rPr>
              <a:t>Giả sử mỗi giờ phim chiếm khoảng 5GB, mỗi bộ phim có độ dài trung bình 1,5 giờ. Vậy một  cứng 2 TB chứa được bao nhiêu bộ phim?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775880" y="3834652"/>
            <a:ext cx="6938122" cy="173798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chemeClr val="tx1"/>
                </a:solidFill>
                <a:latin typeface="+mj-lt"/>
              </a:rPr>
              <a:t>Khoảng 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341</a:t>
            </a:r>
            <a:r>
              <a:rPr lang="vi-VN" sz="3200">
                <a:solidFill>
                  <a:schemeClr val="tx1"/>
                </a:solidFill>
                <a:latin typeface="+mj-lt"/>
              </a:rPr>
              <a:t> bộ phim </a:t>
            </a:r>
          </a:p>
          <a:p>
            <a:pPr algn="ctr"/>
            <a:r>
              <a:rPr lang="vi-VN" sz="3200">
                <a:solidFill>
                  <a:schemeClr val="tx1"/>
                </a:solidFill>
                <a:latin typeface="+mj-lt"/>
              </a:rPr>
              <a:t>=2 .1024 : (4.1,5)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222" y="528357"/>
            <a:ext cx="72272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392948" y="551396"/>
            <a:ext cx="4007308" cy="7018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</a:rPr>
              <a:t>VẬN DỤNG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66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7822" y="548680"/>
            <a:ext cx="3176356" cy="63408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b="1">
                <a:solidFill>
                  <a:schemeClr val="accent1">
                    <a:lumMod val="20000"/>
                    <a:lumOff val="80000"/>
                  </a:schemeClr>
                </a:solidFill>
              </a:rPr>
              <a:t>GHI NHỚ</a:t>
            </a:r>
            <a:endParaRPr lang="vi-VN" sz="3600" b="1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63552" y="1556792"/>
            <a:ext cx="8064896" cy="367240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>
                <a:latin typeface="+mj-lt"/>
              </a:rPr>
              <a:t>- Thông tin được biểu diễn trong máy tính bằng dãy các bit. Mỗi bit là một kí hiệu 0 hoặc 1, hay còn được gọi là chữ số nhị phân.</a:t>
            </a:r>
          </a:p>
          <a:p>
            <a:pPr algn="just"/>
            <a:r>
              <a:rPr lang="vi-VN" sz="3200">
                <a:latin typeface="+mj-lt"/>
              </a:rPr>
              <a:t>- Bit là đơn vị đo nhỏ nhất trong lưu trữ thông tin.</a:t>
            </a:r>
          </a:p>
          <a:p>
            <a:pPr marL="457200" indent="-457200" algn="just">
              <a:buFontTx/>
              <a:buChar char="-"/>
            </a:pPr>
            <a:r>
              <a:rPr lang="vi-VN" sz="3200">
                <a:latin typeface="+mj-lt"/>
              </a:rPr>
              <a:t>Một số đơn vị cơ bản đo dung lượng thông tin: B, MB, GB, TB, TB.</a:t>
            </a:r>
          </a:p>
        </p:txBody>
      </p:sp>
    </p:spTree>
    <p:extLst>
      <p:ext uri="{BB962C8B-B14F-4D97-AF65-F5344CB8AC3E}">
        <p14:creationId xmlns:p14="http://schemas.microsoft.com/office/powerpoint/2010/main" val="110962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5400" y="260648"/>
            <a:ext cx="100811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000000"/>
                </a:solidFill>
                <a:latin typeface="Open Sans"/>
              </a:rPr>
              <a:t>Câu</a:t>
            </a:r>
            <a:r>
              <a:rPr lang="en-US" sz="28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Open Sans"/>
              </a:rPr>
              <a:t>5: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 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Máy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tính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thực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hàng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tỉ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phép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tính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bao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lâu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?</a:t>
            </a: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Open Sans"/>
              </a:rPr>
              <a:t>A.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giây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.</a:t>
            </a: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Open Sans"/>
              </a:rPr>
              <a:t>B.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giờ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.</a:t>
            </a: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Open Sans"/>
              </a:rPr>
              <a:t>C.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phút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.</a:t>
            </a: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Open Sans"/>
              </a:rPr>
              <a:t>D.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Tất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cả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đều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sai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.</a:t>
            </a:r>
            <a:endParaRPr lang="en-US" sz="2800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1424" y="3068960"/>
            <a:ext cx="105131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000000"/>
                </a:solidFill>
                <a:latin typeface="Open Sans"/>
              </a:rPr>
              <a:t>Câu</a:t>
            </a:r>
            <a:r>
              <a:rPr lang="en-US" sz="28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Open Sans"/>
              </a:rPr>
              <a:t>6:</a:t>
            </a:r>
            <a:r>
              <a:rPr lang="en-US" sz="2800" b="1" dirty="0">
                <a:solidFill>
                  <a:srgbClr val="000000"/>
                </a:solidFill>
                <a:latin typeface="Open Sans"/>
              </a:rPr>
              <a:t> 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Thiết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bị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nào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sau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đây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 </a:t>
            </a:r>
            <a:r>
              <a:rPr lang="en-US" sz="2800" i="1" dirty="0" err="1">
                <a:solidFill>
                  <a:srgbClr val="000000"/>
                </a:solidFill>
                <a:latin typeface="Open Sans"/>
              </a:rPr>
              <a:t>không</a:t>
            </a:r>
            <a:r>
              <a:rPr lang="en-US" sz="2800" i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Open Sans"/>
              </a:rPr>
              <a:t>phải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 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thiết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bị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ra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máy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tính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?</a:t>
            </a:r>
            <a:r>
              <a:rPr lang="en-US" sz="2800" b="1" dirty="0">
                <a:solidFill>
                  <a:srgbClr val="000000"/>
                </a:solidFill>
                <a:latin typeface="Open Sans"/>
              </a:rPr>
              <a:t> </a:t>
            </a:r>
            <a:endParaRPr lang="en-US" sz="2800" dirty="0">
              <a:solidFill>
                <a:srgbClr val="000000"/>
              </a:solidFill>
              <a:latin typeface="Open Sans"/>
            </a:endParaRP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Open Sans"/>
              </a:rPr>
              <a:t>A. Micro.</a:t>
            </a: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Open Sans"/>
              </a:rPr>
              <a:t>B.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Máy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 in. </a:t>
            </a: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Open Sans"/>
              </a:rPr>
              <a:t>C.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Màn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. </a:t>
            </a: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Open Sans"/>
              </a:rPr>
              <a:t>D. Loa. </a:t>
            </a:r>
            <a:endParaRPr lang="en-US" sz="2800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96934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7408" y="620688"/>
            <a:ext cx="100091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000000"/>
                </a:solidFill>
                <a:latin typeface="Open Sans"/>
              </a:rPr>
              <a:t>Câu </a:t>
            </a:r>
            <a:r>
              <a:rPr lang="en-US" sz="2800" b="1" dirty="0">
                <a:solidFill>
                  <a:srgbClr val="000000"/>
                </a:solidFill>
                <a:latin typeface="Open Sans"/>
              </a:rPr>
              <a:t>7</a:t>
            </a:r>
            <a:r>
              <a:rPr lang="vi-VN" sz="2800" b="1" dirty="0" smtClean="0">
                <a:solidFill>
                  <a:srgbClr val="000000"/>
                </a:solidFill>
                <a:latin typeface="Open Sans"/>
              </a:rPr>
              <a:t>:</a:t>
            </a:r>
            <a:r>
              <a:rPr lang="vi-VN" sz="2800" b="1" dirty="0">
                <a:solidFill>
                  <a:srgbClr val="000000"/>
                </a:solidFill>
                <a:latin typeface="Open Sans"/>
              </a:rPr>
              <a:t> </a:t>
            </a:r>
            <a:r>
              <a:rPr lang="vi-VN" sz="2800" dirty="0">
                <a:solidFill>
                  <a:srgbClr val="000000"/>
                </a:solidFill>
                <a:latin typeface="Open Sans"/>
              </a:rPr>
              <a:t>Đặc điểm nào sau đây </a:t>
            </a:r>
            <a:r>
              <a:rPr lang="vi-VN" sz="2800" i="1" dirty="0">
                <a:solidFill>
                  <a:srgbClr val="000000"/>
                </a:solidFill>
                <a:latin typeface="Open Sans"/>
              </a:rPr>
              <a:t>không thuộc</a:t>
            </a:r>
            <a:r>
              <a:rPr lang="vi-VN" sz="2800" dirty="0">
                <a:solidFill>
                  <a:srgbClr val="000000"/>
                </a:solidFill>
                <a:latin typeface="Open Sans"/>
              </a:rPr>
              <a:t> về máy tính?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Open Sans"/>
              </a:rPr>
              <a:t>A. Thực hiện nhanh và chính xác.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Open Sans"/>
              </a:rPr>
              <a:t>B. Suy nghĩ sáng tạo. 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Open Sans"/>
              </a:rPr>
              <a:t>C. Lưu trữ lớn. 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Open Sans"/>
              </a:rPr>
              <a:t>D. Hoạt động bền bỉ. </a:t>
            </a:r>
            <a:endParaRPr lang="vi-VN" sz="2800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9416" y="3284984"/>
            <a:ext cx="108732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000000"/>
                </a:solidFill>
                <a:latin typeface="Open Sans"/>
              </a:rPr>
              <a:t>Câu </a:t>
            </a:r>
            <a:r>
              <a:rPr lang="en-US" sz="2800" b="1" dirty="0" smtClean="0">
                <a:solidFill>
                  <a:srgbClr val="000000"/>
                </a:solidFill>
                <a:latin typeface="Open Sans"/>
              </a:rPr>
              <a:t>8</a:t>
            </a:r>
            <a:r>
              <a:rPr lang="vi-VN" sz="2800" b="1" dirty="0" smtClean="0">
                <a:solidFill>
                  <a:srgbClr val="000000"/>
                </a:solidFill>
                <a:latin typeface="Open Sans"/>
              </a:rPr>
              <a:t>:</a:t>
            </a:r>
            <a:r>
              <a:rPr lang="vi-VN" sz="2800" dirty="0">
                <a:solidFill>
                  <a:srgbClr val="000000"/>
                </a:solidFill>
                <a:latin typeface="Open Sans"/>
              </a:rPr>
              <a:t> Thông tin có thể giúp cho con người những gì?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Open Sans"/>
              </a:rPr>
              <a:t>A. Giúp con người đưa ra những lựa chọn tốt, giúp cho hoạt động của con người đạt hiểu quả.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Open Sans"/>
              </a:rPr>
              <a:t>B. Hiểu biết về cuộc sống và xã hội xung quanh.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Open Sans"/>
              </a:rPr>
              <a:t>C. Biết được các tin tức và sự kiện xảy ra trong xã hội.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Open Sans"/>
              </a:rPr>
              <a:t>D. Tất cả các khẳng định trên đều đúng.</a:t>
            </a:r>
            <a:endParaRPr lang="vi-VN" sz="2800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03512" y="6093296"/>
            <a:ext cx="16430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ĐÁP ÁN</a:t>
            </a:r>
            <a:endParaRPr lang="en-US" sz="3600" dirty="0">
              <a:solidFill>
                <a:srgbClr val="FF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362262"/>
              </p:ext>
            </p:extLst>
          </p:nvPr>
        </p:nvGraphicFramePr>
        <p:xfrm>
          <a:off x="3647728" y="6165304"/>
          <a:ext cx="8128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1D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2A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3C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4C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5A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6A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7B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8D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297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5129183"/>
              </p:ext>
            </p:extLst>
          </p:nvPr>
        </p:nvGraphicFramePr>
        <p:xfrm>
          <a:off x="2133600" y="1600200"/>
          <a:ext cx="8205512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188640"/>
            <a:ext cx="828092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7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9C79D3EA-DF47-45A7-AA98-835C192D3A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10106" y="3733800"/>
            <a:ext cx="2913888" cy="3048000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="" xmlns:a16="http://schemas.microsoft.com/office/drawing/2014/main" id="{E9356F2A-C993-4130-8B7B-0355941703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756190"/>
              </p:ext>
            </p:extLst>
          </p:nvPr>
        </p:nvGraphicFramePr>
        <p:xfrm>
          <a:off x="4781550" y="2057400"/>
          <a:ext cx="5486400" cy="579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85800">
                  <a:extLst>
                    <a:ext uri="{9D8B030D-6E8A-4147-A177-3AD203B41FA5}">
                      <a16:colId xmlns="" xmlns:a16="http://schemas.microsoft.com/office/drawing/2014/main" val="2102194748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1363911993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1795592811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849051878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1805248865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3225933806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814316496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587551568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3157551792"/>
                  </a:ext>
                </a:extLst>
              </a:tr>
            </a:tbl>
          </a:graphicData>
        </a:graphic>
      </p:graphicFrame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9C79D3EA-DF47-45A7-AA98-835C192D3A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10106" y="3733800"/>
            <a:ext cx="2913888" cy="3048000"/>
          </a:xfrm>
          <a:prstGeom prst="rect">
            <a:avLst/>
          </a:prstGeom>
        </p:spPr>
      </p:pic>
      <p:sp>
        <p:nvSpPr>
          <p:cNvPr id="33" name="Speech Bubble: Oval 18">
            <a:extLst>
              <a:ext uri="{FF2B5EF4-FFF2-40B4-BE49-F238E27FC236}">
                <a16:creationId xmlns="" xmlns:a16="http://schemas.microsoft.com/office/drawing/2014/main" id="{0D2F1F77-6EC7-401A-903B-F46351F79C9C}"/>
              </a:ext>
            </a:extLst>
          </p:cNvPr>
          <p:cNvSpPr/>
          <p:nvPr/>
        </p:nvSpPr>
        <p:spPr>
          <a:xfrm>
            <a:off x="1610106" y="1124929"/>
            <a:ext cx="3914394" cy="1341656"/>
          </a:xfrm>
          <a:prstGeom prst="wedgeEllipseCallout">
            <a:avLst>
              <a:gd name="adj1" fmla="val -30942"/>
              <a:gd name="adj2" fmla="val 302448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2800" b="1" u="sng">
                <a:latin typeface="+mj-lt"/>
              </a:rPr>
              <a:t>Bước 1</a:t>
            </a:r>
            <a:r>
              <a:rPr lang="vi-VN" sz="2800">
                <a:latin typeface="+mj-lt"/>
              </a:rPr>
              <a:t>: Thu gọn dãy số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E1C0A0AF-2E57-47CF-9EEE-041557B8B0DC}"/>
              </a:ext>
            </a:extLst>
          </p:cNvPr>
          <p:cNvSpPr/>
          <p:nvPr/>
        </p:nvSpPr>
        <p:spPr>
          <a:xfrm>
            <a:off x="5861865" y="1157136"/>
            <a:ext cx="35012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u="sng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E9F85144-FACD-4B74-A3B8-F13F1287126D}"/>
              </a:ext>
            </a:extLst>
          </p:cNvPr>
          <p:cNvSpPr txBox="1">
            <a:spLocks/>
          </p:cNvSpPr>
          <p:nvPr/>
        </p:nvSpPr>
        <p:spPr>
          <a:xfrm>
            <a:off x="4572251" y="3138032"/>
            <a:ext cx="519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</a:t>
            </a:r>
            <a:endParaRPr lang="vi-VN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6191D698-8EC0-4CC7-99EE-F30C4CDD882B}"/>
              </a:ext>
            </a:extLst>
          </p:cNvPr>
          <p:cNvSpPr txBox="1">
            <a:spLocks/>
          </p:cNvSpPr>
          <p:nvPr/>
        </p:nvSpPr>
        <p:spPr>
          <a:xfrm>
            <a:off x="4548600" y="3991531"/>
            <a:ext cx="5199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</a:t>
            </a:r>
            <a:endParaRPr lang="vi-VN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51B0BB1F-FB92-4777-9A8D-572070033FD2}"/>
              </a:ext>
            </a:extLst>
          </p:cNvPr>
          <p:cNvSpPr txBox="1">
            <a:spLocks/>
          </p:cNvSpPr>
          <p:nvPr/>
        </p:nvSpPr>
        <p:spPr>
          <a:xfrm>
            <a:off x="4548600" y="4825427"/>
            <a:ext cx="5199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</a:t>
            </a:r>
            <a:endParaRPr lang="vi-VN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8" name="Table 2">
            <a:extLst>
              <a:ext uri="{FF2B5EF4-FFF2-40B4-BE49-F238E27FC236}">
                <a16:creationId xmlns="" xmlns:a16="http://schemas.microsoft.com/office/drawing/2014/main" id="{91431A44-457D-4EE8-AFE0-3CE4FB3CC4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652796"/>
              </p:ext>
            </p:extLst>
          </p:nvPr>
        </p:nvGraphicFramePr>
        <p:xfrm>
          <a:off x="5162550" y="3123539"/>
          <a:ext cx="2305052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="" xmlns:a16="http://schemas.microsoft.com/office/drawing/2014/main" val="2102194748"/>
                    </a:ext>
                  </a:extLst>
                </a:gridCol>
                <a:gridCol w="576263">
                  <a:extLst>
                    <a:ext uri="{9D8B030D-6E8A-4147-A177-3AD203B41FA5}">
                      <a16:colId xmlns="" xmlns:a16="http://schemas.microsoft.com/office/drawing/2014/main" val="1363911993"/>
                    </a:ext>
                  </a:extLst>
                </a:gridCol>
                <a:gridCol w="576263">
                  <a:extLst>
                    <a:ext uri="{9D8B030D-6E8A-4147-A177-3AD203B41FA5}">
                      <a16:colId xmlns="" xmlns:a16="http://schemas.microsoft.com/office/drawing/2014/main" val="1795592811"/>
                    </a:ext>
                  </a:extLst>
                </a:gridCol>
                <a:gridCol w="576263">
                  <a:extLst>
                    <a:ext uri="{9D8B030D-6E8A-4147-A177-3AD203B41FA5}">
                      <a16:colId xmlns="" xmlns:a16="http://schemas.microsoft.com/office/drawing/2014/main" val="8490518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57551792"/>
                  </a:ext>
                </a:extLst>
              </a:tr>
            </a:tbl>
          </a:graphicData>
        </a:graphic>
      </p:graphicFrame>
      <p:graphicFrame>
        <p:nvGraphicFramePr>
          <p:cNvPr id="39" name="Table 2">
            <a:extLst>
              <a:ext uri="{FF2B5EF4-FFF2-40B4-BE49-F238E27FC236}">
                <a16:creationId xmlns="" xmlns:a16="http://schemas.microsoft.com/office/drawing/2014/main" id="{E687266D-ABFC-4F00-A424-BF260F577F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096784"/>
              </p:ext>
            </p:extLst>
          </p:nvPr>
        </p:nvGraphicFramePr>
        <p:xfrm>
          <a:off x="7462069" y="3123539"/>
          <a:ext cx="2305052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="" xmlns:a16="http://schemas.microsoft.com/office/drawing/2014/main" val="1805248865"/>
                    </a:ext>
                  </a:extLst>
                </a:gridCol>
                <a:gridCol w="576263">
                  <a:extLst>
                    <a:ext uri="{9D8B030D-6E8A-4147-A177-3AD203B41FA5}">
                      <a16:colId xmlns="" xmlns:a16="http://schemas.microsoft.com/office/drawing/2014/main" val="3225933806"/>
                    </a:ext>
                  </a:extLst>
                </a:gridCol>
                <a:gridCol w="576263">
                  <a:extLst>
                    <a:ext uri="{9D8B030D-6E8A-4147-A177-3AD203B41FA5}">
                      <a16:colId xmlns="" xmlns:a16="http://schemas.microsoft.com/office/drawing/2014/main" val="2814316496"/>
                    </a:ext>
                  </a:extLst>
                </a:gridCol>
                <a:gridCol w="576263">
                  <a:extLst>
                    <a:ext uri="{9D8B030D-6E8A-4147-A177-3AD203B41FA5}">
                      <a16:colId xmlns="" xmlns:a16="http://schemas.microsoft.com/office/drawing/2014/main" val="2587551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3157551792"/>
                  </a:ext>
                </a:extLst>
              </a:tr>
            </a:tbl>
          </a:graphicData>
        </a:graphic>
      </p:graphicFrame>
      <p:cxnSp>
        <p:nvCxnSpPr>
          <p:cNvPr id="40" name="Straight Connector 39">
            <a:extLst>
              <a:ext uri="{FF2B5EF4-FFF2-40B4-BE49-F238E27FC236}">
                <a16:creationId xmlns="" xmlns:a16="http://schemas.microsoft.com/office/drawing/2014/main" id="{A4A88D0A-D955-45A5-ADEE-02BC18B8B5A3}"/>
              </a:ext>
            </a:extLst>
          </p:cNvPr>
          <p:cNvCxnSpPr>
            <a:cxnSpLocks/>
          </p:cNvCxnSpPr>
          <p:nvPr/>
        </p:nvCxnSpPr>
        <p:spPr>
          <a:xfrm>
            <a:off x="7467600" y="3026254"/>
            <a:ext cx="0" cy="70754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="" xmlns:a16="http://schemas.microsoft.com/office/drawing/2014/main" id="{58FC4858-B881-4E4A-B63E-041859AD3862}"/>
              </a:ext>
            </a:extLst>
          </p:cNvPr>
          <p:cNvSpPr/>
          <p:nvPr/>
        </p:nvSpPr>
        <p:spPr>
          <a:xfrm>
            <a:off x="7519220" y="3048000"/>
            <a:ext cx="457197" cy="66090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96E20593-2206-4EC6-B329-42014F725D84}"/>
              </a:ext>
            </a:extLst>
          </p:cNvPr>
          <p:cNvSpPr txBox="1"/>
          <p:nvPr/>
        </p:nvSpPr>
        <p:spPr>
          <a:xfrm>
            <a:off x="9829138" y="3084913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</a:p>
        </p:txBody>
      </p:sp>
      <p:graphicFrame>
        <p:nvGraphicFramePr>
          <p:cNvPr id="43" name="Table 2">
            <a:extLst>
              <a:ext uri="{FF2B5EF4-FFF2-40B4-BE49-F238E27FC236}">
                <a16:creationId xmlns="" xmlns:a16="http://schemas.microsoft.com/office/drawing/2014/main" id="{C6D4157B-778C-45D5-A380-77BECC8D1D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214648"/>
              </p:ext>
            </p:extLst>
          </p:nvPr>
        </p:nvGraphicFramePr>
        <p:xfrm>
          <a:off x="8632157" y="3989399"/>
          <a:ext cx="1152526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="" xmlns:a16="http://schemas.microsoft.com/office/drawing/2014/main" val="2814316496"/>
                    </a:ext>
                  </a:extLst>
                </a:gridCol>
                <a:gridCol w="576263">
                  <a:extLst>
                    <a:ext uri="{9D8B030D-6E8A-4147-A177-3AD203B41FA5}">
                      <a16:colId xmlns="" xmlns:a16="http://schemas.microsoft.com/office/drawing/2014/main" val="2587551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 kern="12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kern="12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57551792"/>
                  </a:ext>
                </a:extLst>
              </a:tr>
            </a:tbl>
          </a:graphicData>
        </a:graphic>
      </p:graphicFrame>
      <p:graphicFrame>
        <p:nvGraphicFramePr>
          <p:cNvPr id="44" name="Table 2">
            <a:extLst>
              <a:ext uri="{FF2B5EF4-FFF2-40B4-BE49-F238E27FC236}">
                <a16:creationId xmlns="" xmlns:a16="http://schemas.microsoft.com/office/drawing/2014/main" id="{C056B33A-5210-4223-96AB-34B1E48032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361487"/>
              </p:ext>
            </p:extLst>
          </p:nvPr>
        </p:nvGraphicFramePr>
        <p:xfrm>
          <a:off x="7467600" y="3989399"/>
          <a:ext cx="1152526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="" xmlns:a16="http://schemas.microsoft.com/office/drawing/2014/main" val="1805248865"/>
                    </a:ext>
                  </a:extLst>
                </a:gridCol>
                <a:gridCol w="576263">
                  <a:extLst>
                    <a:ext uri="{9D8B030D-6E8A-4147-A177-3AD203B41FA5}">
                      <a16:colId xmlns="" xmlns:a16="http://schemas.microsoft.com/office/drawing/2014/main" val="32259338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3157551792"/>
                  </a:ext>
                </a:extLst>
              </a:tr>
            </a:tbl>
          </a:graphicData>
        </a:graphic>
      </p:graphicFrame>
      <p:cxnSp>
        <p:nvCxnSpPr>
          <p:cNvPr id="45" name="Straight Connector 44">
            <a:extLst>
              <a:ext uri="{FF2B5EF4-FFF2-40B4-BE49-F238E27FC236}">
                <a16:creationId xmlns="" xmlns:a16="http://schemas.microsoft.com/office/drawing/2014/main" id="{EA97770A-B3F7-4CD9-9928-DF130B3F024A}"/>
              </a:ext>
            </a:extLst>
          </p:cNvPr>
          <p:cNvCxnSpPr>
            <a:cxnSpLocks/>
          </p:cNvCxnSpPr>
          <p:nvPr/>
        </p:nvCxnSpPr>
        <p:spPr>
          <a:xfrm>
            <a:off x="8627227" y="3886200"/>
            <a:ext cx="0" cy="70754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08EEB888-B824-4CFD-A16C-82BE46C3B4AE}"/>
              </a:ext>
            </a:extLst>
          </p:cNvPr>
          <p:cNvSpPr/>
          <p:nvPr/>
        </p:nvSpPr>
        <p:spPr>
          <a:xfrm>
            <a:off x="7524750" y="3962400"/>
            <a:ext cx="451666" cy="59558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E32AF1B9-12F8-4A0F-96CF-83055312FC96}"/>
              </a:ext>
            </a:extLst>
          </p:cNvPr>
          <p:cNvSpPr txBox="1"/>
          <p:nvPr/>
        </p:nvSpPr>
        <p:spPr>
          <a:xfrm>
            <a:off x="9829138" y="3976242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</a:p>
        </p:txBody>
      </p:sp>
      <p:graphicFrame>
        <p:nvGraphicFramePr>
          <p:cNvPr id="48" name="Table 2">
            <a:extLst>
              <a:ext uri="{FF2B5EF4-FFF2-40B4-BE49-F238E27FC236}">
                <a16:creationId xmlns="" xmlns:a16="http://schemas.microsoft.com/office/drawing/2014/main" id="{8D087703-F8C9-48AE-A347-985645B6C1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616378"/>
              </p:ext>
            </p:extLst>
          </p:nvPr>
        </p:nvGraphicFramePr>
        <p:xfrm>
          <a:off x="8063114" y="4899346"/>
          <a:ext cx="576263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="" xmlns:a16="http://schemas.microsoft.com/office/drawing/2014/main" val="32259338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57551792"/>
                  </a:ext>
                </a:extLst>
              </a:tr>
            </a:tbl>
          </a:graphicData>
        </a:graphic>
      </p:graphicFrame>
      <p:cxnSp>
        <p:nvCxnSpPr>
          <p:cNvPr id="49" name="Straight Connector 48">
            <a:extLst>
              <a:ext uri="{FF2B5EF4-FFF2-40B4-BE49-F238E27FC236}">
                <a16:creationId xmlns="" xmlns:a16="http://schemas.microsoft.com/office/drawing/2014/main" id="{80EE29B1-6EE3-4517-97CC-580C8B30C271}"/>
              </a:ext>
            </a:extLst>
          </p:cNvPr>
          <p:cNvCxnSpPr>
            <a:cxnSpLocks/>
          </p:cNvCxnSpPr>
          <p:nvPr/>
        </p:nvCxnSpPr>
        <p:spPr>
          <a:xfrm>
            <a:off x="8049661" y="4778854"/>
            <a:ext cx="0" cy="70754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50" name="Table 2">
            <a:extLst>
              <a:ext uri="{FF2B5EF4-FFF2-40B4-BE49-F238E27FC236}">
                <a16:creationId xmlns="" xmlns:a16="http://schemas.microsoft.com/office/drawing/2014/main" id="{D6A83320-6543-410F-BB66-2449338195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141282"/>
              </p:ext>
            </p:extLst>
          </p:nvPr>
        </p:nvGraphicFramePr>
        <p:xfrm>
          <a:off x="7462070" y="4899346"/>
          <a:ext cx="576263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="" xmlns:a16="http://schemas.microsoft.com/office/drawing/2014/main" val="18052488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3157551792"/>
                  </a:ext>
                </a:extLst>
              </a:tr>
            </a:tbl>
          </a:graphicData>
        </a:graphic>
      </p:graphicFrame>
      <p:sp>
        <p:nvSpPr>
          <p:cNvPr id="51" name="Oval 50">
            <a:extLst>
              <a:ext uri="{FF2B5EF4-FFF2-40B4-BE49-F238E27FC236}">
                <a16:creationId xmlns="" xmlns:a16="http://schemas.microsoft.com/office/drawing/2014/main" id="{7452FCC8-0002-4E00-89FF-5E5A8C9554E4}"/>
              </a:ext>
            </a:extLst>
          </p:cNvPr>
          <p:cNvSpPr/>
          <p:nvPr/>
        </p:nvSpPr>
        <p:spPr>
          <a:xfrm>
            <a:off x="7514130" y="4874150"/>
            <a:ext cx="457197" cy="61225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452DFD57-DAE0-4F00-A06E-068F182457D8}"/>
              </a:ext>
            </a:extLst>
          </p:cNvPr>
          <p:cNvSpPr txBox="1"/>
          <p:nvPr/>
        </p:nvSpPr>
        <p:spPr>
          <a:xfrm>
            <a:off x="9829138" y="4963180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</a:p>
        </p:txBody>
      </p:sp>
    </p:spTree>
    <p:extLst>
      <p:ext uri="{BB962C8B-B14F-4D97-AF65-F5344CB8AC3E}">
        <p14:creationId xmlns:p14="http://schemas.microsoft.com/office/powerpoint/2010/main" val="238067936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/>
      <p:bldP spid="36" grpId="0"/>
      <p:bldP spid="37" grpId="0"/>
      <p:bldP spid="41" grpId="0" animBg="1"/>
      <p:bldP spid="42" grpId="0"/>
      <p:bldP spid="46" grpId="0" animBg="1"/>
      <p:bldP spid="47" grpId="0"/>
      <p:bldP spid="51" grpId="0" animBg="1"/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9C79D3EA-DF47-45A7-AA98-835C192D3A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10106" y="3733800"/>
            <a:ext cx="2913888" cy="3048000"/>
          </a:xfrm>
          <a:prstGeom prst="rect">
            <a:avLst/>
          </a:prstGeom>
        </p:spPr>
      </p:pic>
      <p:sp>
        <p:nvSpPr>
          <p:cNvPr id="19" name="Speech Bubble: Oval 18">
            <a:extLst>
              <a:ext uri="{FF2B5EF4-FFF2-40B4-BE49-F238E27FC236}">
                <a16:creationId xmlns="" xmlns:a16="http://schemas.microsoft.com/office/drawing/2014/main" id="{0D2F1F77-6EC7-401A-903B-F46351F79C9C}"/>
              </a:ext>
            </a:extLst>
          </p:cNvPr>
          <p:cNvSpPr/>
          <p:nvPr/>
        </p:nvSpPr>
        <p:spPr>
          <a:xfrm>
            <a:off x="1695451" y="1541901"/>
            <a:ext cx="3867151" cy="1687890"/>
          </a:xfrm>
          <a:prstGeom prst="wedgeEllipseCallout">
            <a:avLst>
              <a:gd name="adj1" fmla="val -23500"/>
              <a:gd name="adj2" fmla="val 13797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400" b="1" u="sng">
                <a:latin typeface="+mj-lt"/>
              </a:rPr>
              <a:t>Bước 2</a:t>
            </a:r>
            <a:r>
              <a:rPr lang="vi-VN" sz="2400">
                <a:latin typeface="+mj-lt"/>
              </a:rPr>
              <a:t>: Chuyển </a:t>
            </a:r>
            <a:r>
              <a:rPr lang="vi-VN" sz="2400" b="1" u="sng">
                <a:solidFill>
                  <a:srgbClr val="FFFF00"/>
                </a:solidFill>
                <a:latin typeface="+mj-lt"/>
              </a:rPr>
              <a:t>vị trí</a:t>
            </a:r>
            <a:r>
              <a:rPr lang="vi-VN" sz="2400">
                <a:latin typeface="+mj-lt"/>
              </a:rPr>
              <a:t> của số 4 thành hai kí hiệu </a:t>
            </a:r>
            <a:r>
              <a:rPr lang="vi-VN" sz="2400" b="1" u="sng">
                <a:solidFill>
                  <a:srgbClr val="FFFF00"/>
                </a:solidFill>
                <a:latin typeface="+mj-lt"/>
              </a:rPr>
              <a:t>0</a:t>
            </a:r>
            <a:r>
              <a:rPr lang="vi-VN" sz="2400">
                <a:latin typeface="+mj-lt"/>
              </a:rPr>
              <a:t> và </a:t>
            </a:r>
            <a:r>
              <a:rPr lang="vi-VN" sz="2400" b="1" u="sng">
                <a:solidFill>
                  <a:srgbClr val="FFFF00"/>
                </a:solidFill>
                <a:latin typeface="+mj-lt"/>
              </a:rPr>
              <a:t>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1C0A0AF-2E57-47CF-9EEE-041557B8B0DC}"/>
              </a:ext>
            </a:extLst>
          </p:cNvPr>
          <p:cNvSpPr/>
          <p:nvPr/>
        </p:nvSpPr>
        <p:spPr>
          <a:xfrm>
            <a:off x="5168129" y="957127"/>
            <a:ext cx="52405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="" xmlns:a16="http://schemas.microsoft.com/office/drawing/2014/main" id="{B896B78E-682F-4AD4-89B5-F71E2A464F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169943"/>
              </p:ext>
            </p:extLst>
          </p:nvPr>
        </p:nvGraphicFramePr>
        <p:xfrm>
          <a:off x="5448301" y="3221482"/>
          <a:ext cx="4572000" cy="2355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3325">
                  <a:extLst>
                    <a:ext uri="{9D8B030D-6E8A-4147-A177-3AD203B41FA5}">
                      <a16:colId xmlns="" xmlns:a16="http://schemas.microsoft.com/office/drawing/2014/main" val="2099839352"/>
                    </a:ext>
                  </a:extLst>
                </a:gridCol>
                <a:gridCol w="1585823">
                  <a:extLst>
                    <a:ext uri="{9D8B030D-6E8A-4147-A177-3AD203B41FA5}">
                      <a16:colId xmlns="" xmlns:a16="http://schemas.microsoft.com/office/drawing/2014/main" val="2415041401"/>
                    </a:ext>
                  </a:extLst>
                </a:gridCol>
                <a:gridCol w="1832852">
                  <a:extLst>
                    <a:ext uri="{9D8B030D-6E8A-4147-A177-3AD203B41FA5}">
                      <a16:colId xmlns="" xmlns:a16="http://schemas.microsoft.com/office/drawing/2014/main" val="1097176604"/>
                    </a:ext>
                  </a:extLst>
                </a:gridCol>
              </a:tblGrid>
              <a:tr h="588975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chemeClr val="tx1"/>
                          </a:solidFill>
                          <a:latin typeface="+mj-lt"/>
                        </a:rPr>
                        <a:t>Lần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chemeClr val="tx1"/>
                          </a:solidFill>
                          <a:latin typeface="+mj-lt"/>
                        </a:rPr>
                        <a:t>Vị trí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chemeClr val="tx1"/>
                          </a:solidFill>
                          <a:latin typeface="+mj-lt"/>
                        </a:rPr>
                        <a:t>Kí hiệu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48291879"/>
                  </a:ext>
                </a:extLst>
              </a:tr>
              <a:tr h="588975"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09888375"/>
                  </a:ext>
                </a:extLst>
              </a:tr>
              <a:tr h="588975"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96625771"/>
                  </a:ext>
                </a:extLst>
              </a:tr>
              <a:tr h="588975"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7932702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9F85144-FACD-4B74-A3B8-F13F1287126D}"/>
              </a:ext>
            </a:extLst>
          </p:cNvPr>
          <p:cNvSpPr txBox="1">
            <a:spLocks/>
          </p:cNvSpPr>
          <p:nvPr/>
        </p:nvSpPr>
        <p:spPr>
          <a:xfrm>
            <a:off x="5734052" y="3707585"/>
            <a:ext cx="592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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191D698-8EC0-4CC7-99EE-F30C4CDD882B}"/>
              </a:ext>
            </a:extLst>
          </p:cNvPr>
          <p:cNvSpPr txBox="1">
            <a:spLocks/>
          </p:cNvSpPr>
          <p:nvPr/>
        </p:nvSpPr>
        <p:spPr>
          <a:xfrm>
            <a:off x="5734052" y="4324818"/>
            <a:ext cx="5922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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1B0BB1F-FB92-4777-9A8D-572070033FD2}"/>
              </a:ext>
            </a:extLst>
          </p:cNvPr>
          <p:cNvSpPr txBox="1">
            <a:spLocks/>
          </p:cNvSpPr>
          <p:nvPr/>
        </p:nvSpPr>
        <p:spPr>
          <a:xfrm>
            <a:off x="5734052" y="4942050"/>
            <a:ext cx="5922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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96E20593-2206-4EC6-B329-42014F725D84}"/>
              </a:ext>
            </a:extLst>
          </p:cNvPr>
          <p:cNvSpPr txBox="1"/>
          <p:nvPr/>
        </p:nvSpPr>
        <p:spPr>
          <a:xfrm>
            <a:off x="7105652" y="3815308"/>
            <a:ext cx="93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E32AF1B9-12F8-4A0F-96CF-83055312FC96}"/>
              </a:ext>
            </a:extLst>
          </p:cNvPr>
          <p:cNvSpPr txBox="1"/>
          <p:nvPr/>
        </p:nvSpPr>
        <p:spPr>
          <a:xfrm>
            <a:off x="7105652" y="4432541"/>
            <a:ext cx="93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452DFD57-DAE0-4F00-A06E-068F182457D8}"/>
              </a:ext>
            </a:extLst>
          </p:cNvPr>
          <p:cNvSpPr txBox="1"/>
          <p:nvPr/>
        </p:nvSpPr>
        <p:spPr>
          <a:xfrm>
            <a:off x="7105652" y="5049773"/>
            <a:ext cx="93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="" xmlns:a16="http://schemas.microsoft.com/office/drawing/2014/main" id="{E6DAB570-4617-4D31-84EC-8B303312B5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343734"/>
              </p:ext>
            </p:extLst>
          </p:nvPr>
        </p:nvGraphicFramePr>
        <p:xfrm>
          <a:off x="6058652" y="1600200"/>
          <a:ext cx="346860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303">
                  <a:extLst>
                    <a:ext uri="{9D8B030D-6E8A-4147-A177-3AD203B41FA5}">
                      <a16:colId xmlns="" xmlns:a16="http://schemas.microsoft.com/office/drawing/2014/main" val="1700541360"/>
                    </a:ext>
                  </a:extLst>
                </a:gridCol>
                <a:gridCol w="1734303">
                  <a:extLst>
                    <a:ext uri="{9D8B030D-6E8A-4147-A177-3AD203B41FA5}">
                      <a16:colId xmlns="" xmlns:a16="http://schemas.microsoft.com/office/drawing/2014/main" val="2852814659"/>
                    </a:ext>
                  </a:extLst>
                </a:gridCol>
              </a:tblGrid>
              <a:tr h="23748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Qui tắc</a:t>
                      </a:r>
                      <a:endParaRPr lang="vi-V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74237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55407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58840504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166CEDB6-4975-452D-A7A4-70A9E04547C7}"/>
              </a:ext>
            </a:extLst>
          </p:cNvPr>
          <p:cNvSpPr txBox="1"/>
          <p:nvPr/>
        </p:nvSpPr>
        <p:spPr>
          <a:xfrm>
            <a:off x="8763003" y="3815308"/>
            <a:ext cx="687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39C2537A-6C7C-46BD-99FA-992F13E056B9}"/>
              </a:ext>
            </a:extLst>
          </p:cNvPr>
          <p:cNvSpPr txBox="1"/>
          <p:nvPr/>
        </p:nvSpPr>
        <p:spPr>
          <a:xfrm>
            <a:off x="8763002" y="4428196"/>
            <a:ext cx="687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C697A035-04BE-45D5-B251-893C78ED6508}"/>
              </a:ext>
            </a:extLst>
          </p:cNvPr>
          <p:cNvSpPr txBox="1"/>
          <p:nvPr/>
        </p:nvSpPr>
        <p:spPr>
          <a:xfrm>
            <a:off x="8763002" y="5041084"/>
            <a:ext cx="687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="" xmlns:a16="http://schemas.microsoft.com/office/drawing/2014/main" id="{E2679AD4-B9D8-4C12-82C2-816AA3A101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6313832"/>
              </p:ext>
            </p:extLst>
          </p:nvPr>
        </p:nvGraphicFramePr>
        <p:xfrm>
          <a:off x="6039354" y="5891225"/>
          <a:ext cx="2878112" cy="651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8747338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" grpId="0"/>
      <p:bldP spid="13" grpId="0"/>
      <p:bldP spid="15" grpId="0"/>
      <p:bldP spid="28" grpId="0"/>
      <p:bldP spid="36" grpId="0"/>
      <p:bldP spid="42" grpId="0"/>
      <p:bldP spid="29" grpId="0"/>
      <p:bldP spid="29" grpId="1"/>
      <p:bldP spid="30" grpId="0"/>
      <p:bldP spid="30" grpId="1"/>
      <p:bldP spid="32" grpId="0"/>
      <p:bldP spid="32" grpId="1"/>
      <p:bldGraphic spid="10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4" y="1412777"/>
            <a:ext cx="8424936" cy="100811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u="sng" smtClean="0">
                <a:solidFill>
                  <a:srgbClr val="0000FF"/>
                </a:solidFill>
              </a:rPr>
              <a:t>Câu hỏi:</a:t>
            </a:r>
          </a:p>
          <a:p>
            <a:pPr marL="0" indent="0">
              <a:buNone/>
            </a:pPr>
            <a:r>
              <a:rPr lang="en-US" b="1" smtClean="0">
                <a:solidFill>
                  <a:srgbClr val="0000FF"/>
                </a:solidFill>
              </a:rPr>
              <a:t> </a:t>
            </a:r>
            <a:r>
              <a:rPr lang="en-US" smtClean="0">
                <a:solidFill>
                  <a:srgbClr val="0000FF"/>
                </a:solidFill>
              </a:rPr>
              <a:t>Em hãy mã hóa số </a:t>
            </a:r>
            <a:r>
              <a:rPr lang="en-US" b="1" smtClean="0">
                <a:solidFill>
                  <a:srgbClr val="0000FF"/>
                </a:solidFill>
              </a:rPr>
              <a:t>3</a:t>
            </a:r>
            <a:r>
              <a:rPr lang="en-US" smtClean="0">
                <a:solidFill>
                  <a:srgbClr val="0000FF"/>
                </a:solidFill>
              </a:rPr>
              <a:t> và số </a:t>
            </a:r>
            <a:r>
              <a:rPr lang="en-US" b="1" smtClean="0">
                <a:solidFill>
                  <a:srgbClr val="0000FF"/>
                </a:solidFill>
              </a:rPr>
              <a:t>6</a:t>
            </a:r>
            <a:r>
              <a:rPr lang="en-US" smtClean="0">
                <a:solidFill>
                  <a:srgbClr val="0000FF"/>
                </a:solidFill>
              </a:rPr>
              <a:t> theo cách như trên. Hai dãy kí hiệu nhận được có giống nhau không?</a:t>
            </a:r>
          </a:p>
          <a:p>
            <a:pPr marL="0" indent="0" algn="ctr">
              <a:buNone/>
            </a:pPr>
            <a:r>
              <a:rPr lang="en-US" b="1">
                <a:solidFill>
                  <a:srgbClr val="0000FF"/>
                </a:solidFill>
              </a:rPr>
              <a:t>Thảo luận nhóm: (10 phút)</a:t>
            </a:r>
            <a:endParaRPr lang="vi-VN">
              <a:solidFill>
                <a:srgbClr val="0000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67318" y="289385"/>
            <a:ext cx="3885123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rgbClr val="FFFF00"/>
                </a:solidFill>
              </a:rPr>
              <a:t>KHỞI ĐỘNG</a:t>
            </a:r>
            <a:endParaRPr lang="vi-VN" b="1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928" y="296541"/>
            <a:ext cx="715596" cy="64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29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1695</TotalTime>
  <Words>1360</Words>
  <Application>Microsoft Office PowerPoint</Application>
  <PresentationFormat>Widescreen</PresentationFormat>
  <Paragraphs>309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Arial</vt:lpstr>
      <vt:lpstr>Calibri</vt:lpstr>
      <vt:lpstr>Calibri Light</vt:lpstr>
      <vt:lpstr>Cambria</vt:lpstr>
      <vt:lpstr>Open Sans</vt:lpstr>
      <vt:lpstr>Times New Roman</vt:lpstr>
      <vt:lpstr>Wingdings</vt:lpstr>
      <vt:lpstr>Office Theme</vt:lpstr>
      <vt:lpstr>4_Office Theme</vt:lpstr>
      <vt:lpstr>1_Office Theme</vt:lpstr>
      <vt:lpstr>2_Office Theme</vt:lpstr>
      <vt:lpstr>PowerPoint Presentation</vt:lpstr>
      <vt:lpstr>KIỂM TRA BÀI CŨ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Biểu diễn thông tin trong máy tính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GHI NHỚ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Admin</cp:lastModifiedBy>
  <cp:revision>236</cp:revision>
  <dcterms:created xsi:type="dcterms:W3CDTF">2021-06-22T14:05:55Z</dcterms:created>
  <dcterms:modified xsi:type="dcterms:W3CDTF">2024-09-25T04:58:41Z</dcterms:modified>
</cp:coreProperties>
</file>