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9" r:id="rId4"/>
    <p:sldId id="268" r:id="rId5"/>
    <p:sldId id="270" r:id="rId6"/>
    <p:sldId id="271" r:id="rId7"/>
    <p:sldId id="272" r:id="rId8"/>
    <p:sldId id="258" r:id="rId9"/>
    <p:sldId id="273" r:id="rId10"/>
    <p:sldId id="275" r:id="rId11"/>
    <p:sldId id="266" r:id="rId12"/>
    <p:sldId id="276"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244" autoAdjust="0"/>
  </p:normalViewPr>
  <p:slideViewPr>
    <p:cSldViewPr>
      <p:cViewPr varScale="1">
        <p:scale>
          <a:sx n="66" d="100"/>
          <a:sy n="66" d="100"/>
        </p:scale>
        <p:origin x="-1338"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5F1A445-816A-486F-8BC3-DE5BF287DF66}" type="datetimeFigureOut">
              <a:rPr lang="en-US"/>
              <a:pPr>
                <a:defRPr/>
              </a:pPr>
              <a:t>10/3/2022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9B0A78-742E-4DA5-B6D2-9DF28D29EDD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87D8CC-7A40-409A-B20F-A6D046C47FFA}" type="datetimeFigureOut">
              <a:rPr lang="en-US"/>
              <a:pPr>
                <a:defRPr/>
              </a:pPr>
              <a:t>10/3/2022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4D0D68-5EAA-4F05-BA8E-1E9C37267C0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0CFABE-4DF2-4425-AF18-80ACCA33C7DD}" type="datetimeFigureOut">
              <a:rPr lang="en-US"/>
              <a:pPr>
                <a:defRPr/>
              </a:pPr>
              <a:t>10/3/2022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531A8F-5DA8-4D46-83E5-45ECC728D2F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55E8449-8BCF-45CB-B7FA-86E979583C53}" type="datetimeFigureOut">
              <a:rPr lang="en-US"/>
              <a:pPr>
                <a:defRPr/>
              </a:pPr>
              <a:t>10/3/2022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14AA89-4E47-4628-88A2-7770BFD2520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2B971D68-EC22-49FE-B236-A07DB796B5F9}" type="datetimeFigureOut">
              <a:rPr lang="en-US"/>
              <a:pPr>
                <a:defRPr/>
              </a:pPr>
              <a:t>10/3/2022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1C08C3-E0CC-4F4A-AF84-704DD30F051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7439FEC-E4A5-4D43-B1D8-88F59E04ADA0}" type="datetimeFigureOut">
              <a:rPr lang="en-US"/>
              <a:pPr>
                <a:defRPr/>
              </a:pPr>
              <a:t>10/3/2022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F3FC90-A1B3-4158-A689-54CDAD5A513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BCBD5D4-82AF-43A5-B05B-486624E71334}" type="datetimeFigureOut">
              <a:rPr lang="en-US"/>
              <a:pPr>
                <a:defRPr/>
              </a:pPr>
              <a:t>10/3/2022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1DC321-B6A6-48EB-B093-B12FF46C1C7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6B41C09-3D0E-401D-BEEF-F436FB503D92}" type="datetimeFigureOut">
              <a:rPr lang="en-US"/>
              <a:pPr>
                <a:defRPr/>
              </a:pPr>
              <a:t>10/3/2022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F194E8-C486-493A-8D07-DF838A165C9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0F21BC7-1342-4DEE-9348-9EBE043019F6}" type="datetimeFigureOut">
              <a:rPr lang="en-US"/>
              <a:pPr>
                <a:defRPr/>
              </a:pPr>
              <a:t>10/3/2022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146CFAE-980F-444A-8EA6-F8381B183BF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678D1C5-856C-4EEB-A8B5-70874B210AD4}" type="datetimeFigureOut">
              <a:rPr lang="en-US"/>
              <a:pPr>
                <a:defRPr/>
              </a:pPr>
              <a:t>10/3/2022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8795FC3-DB90-4B12-8434-C9E2C486E72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7DE52D7-9E00-4444-945E-79B0773CB368}" type="datetimeFigureOut">
              <a:rPr lang="en-US"/>
              <a:pPr>
                <a:defRPr/>
              </a:pPr>
              <a:t>10/3/2022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98960E3-B2DC-4AD5-AEEE-BCF0EF93DFC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39D6532-9884-4FCC-8BA2-59C7A14E7596}" type="datetimeFigureOut">
              <a:rPr lang="en-US"/>
              <a:pPr>
                <a:defRPr/>
              </a:pPr>
              <a:t>10/3/2022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C98AF47-3305-4713-9035-24A6E8B2858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7F4815-EC11-4955-889E-91C3EC8C825B}" type="datetimeFigureOut">
              <a:rPr lang="en-US"/>
              <a:pPr>
                <a:defRPr/>
              </a:pPr>
              <a:t>10/3/2022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CD3E993-57DD-4C5C-8524-6F1B850856B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3DAFF81-3C51-41FF-B6D5-AB47CE36A6E6}" type="datetimeFigureOut">
              <a:rPr lang="en-US"/>
              <a:pPr>
                <a:defRPr/>
              </a:pPr>
              <a:t>10/3/2022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5B2475F-82B7-417A-8B79-E6E8BD8D493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533400" y="1219200"/>
            <a:ext cx="7772400" cy="1470025"/>
          </a:xfrm>
        </p:spPr>
        <p:txBody>
          <a:bodyPr rtlCol="0">
            <a:normAutofit fontScale="90000"/>
          </a:bodyPr>
          <a:lstStyle/>
          <a:p>
            <a:pPr eaLnBrk="1" fontAlgn="auto" hangingPunct="1">
              <a:spcAft>
                <a:spcPts val="0"/>
              </a:spcAft>
              <a:defRPr/>
            </a:pPr>
            <a:r>
              <a:rPr lang="en-US" dirty="0" smtClean="0"/>
              <a:t>CHÀO QUÝ THẦY CÔ GIÁO, </a:t>
            </a:r>
            <a:br>
              <a:rPr lang="en-US" dirty="0" smtClean="0"/>
            </a:br>
            <a:r>
              <a:rPr lang="en-US" dirty="0" smtClean="0"/>
              <a:t>CHÀO CÁC EM HỌC SINH THÂN YÊU</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p:nvPr>
        </p:nvSpPr>
        <p:spPr/>
        <p:txBody>
          <a:bodyPr/>
          <a:lstStyle/>
          <a:p>
            <a:r>
              <a:rPr lang="en-US" sz="3200" b="1" smtClean="0">
                <a:latin typeface="Arial" charset="0"/>
              </a:rPr>
              <a:t>III. Thực hành kế hoạch, tính toán chi phí.</a:t>
            </a:r>
          </a:p>
        </p:txBody>
      </p:sp>
      <p:sp>
        <p:nvSpPr>
          <p:cNvPr id="24578" name="Rectangle 3"/>
          <p:cNvSpPr>
            <a:spLocks noGrp="1"/>
          </p:cNvSpPr>
          <p:nvPr>
            <p:ph type="body" sz="half" idx="1"/>
          </p:nvPr>
        </p:nvSpPr>
        <p:spPr>
          <a:xfrm>
            <a:off x="457200" y="1371600"/>
            <a:ext cx="8153400" cy="609600"/>
          </a:xfrm>
        </p:spPr>
        <p:txBody>
          <a:bodyPr/>
          <a:lstStyle/>
          <a:p>
            <a:pPr>
              <a:buFont typeface="Arial" charset="0"/>
              <a:buNone/>
            </a:pPr>
            <a:r>
              <a:rPr lang="en-US" smtClean="0">
                <a:latin typeface="Arial" charset="0"/>
              </a:rPr>
              <a:t>Thảo luận nhóm để lập kế hoạch theo mẫu:</a:t>
            </a:r>
          </a:p>
          <a:p>
            <a:pPr>
              <a:buFont typeface="Arial" charset="0"/>
              <a:buNone/>
            </a:pPr>
            <a:endParaRPr lang="en-US" smtClean="0">
              <a:latin typeface="Arial" charset="0"/>
            </a:endParaRPr>
          </a:p>
        </p:txBody>
      </p:sp>
      <p:graphicFrame>
        <p:nvGraphicFramePr>
          <p:cNvPr id="36901" name="Group 37"/>
          <p:cNvGraphicFramePr>
            <a:graphicFrameLocks noGrp="1"/>
          </p:cNvGraphicFramePr>
          <p:nvPr>
            <p:ph sz="half" idx="2"/>
          </p:nvPr>
        </p:nvGraphicFramePr>
        <p:xfrm>
          <a:off x="609600" y="2209800"/>
          <a:ext cx="8077200" cy="3113088"/>
        </p:xfrm>
        <a:graphic>
          <a:graphicData uri="http://schemas.openxmlformats.org/drawingml/2006/table">
            <a:tbl>
              <a:tblPr/>
              <a:tblGrid>
                <a:gridCol w="598488"/>
                <a:gridCol w="1214437"/>
                <a:gridCol w="1414463"/>
                <a:gridCol w="1414462"/>
                <a:gridCol w="1617663"/>
                <a:gridCol w="1817687"/>
              </a:tblGrid>
              <a:tr h="5334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STT</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Nội dung</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Đơn vị tính</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Số lượng</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Đơn giá ước tính (đồng)</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Chi phí dự tính (đồng)</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48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1</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92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2</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0850">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Tổng chi phí</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eaLnBrk="1" hangingPunct="1"/>
            <a:r>
              <a:rPr lang="en-US" smtClean="0"/>
              <a:t>IV. Đánh giá</a:t>
            </a:r>
          </a:p>
        </p:txBody>
      </p:sp>
      <p:sp>
        <p:nvSpPr>
          <p:cNvPr id="25602" name="Rectangle 11"/>
          <p:cNvSpPr>
            <a:spLocks noChangeArrowheads="1"/>
          </p:cNvSpPr>
          <p:nvPr/>
        </p:nvSpPr>
        <p:spPr bwMode="auto">
          <a:xfrm>
            <a:off x="533400" y="1266825"/>
            <a:ext cx="8229600" cy="579438"/>
          </a:xfrm>
          <a:prstGeom prst="rect">
            <a:avLst/>
          </a:prstGeom>
          <a:noFill/>
          <a:ln w="9525">
            <a:noFill/>
            <a:miter lim="800000"/>
            <a:headEnd/>
            <a:tailEnd/>
          </a:ln>
        </p:spPr>
        <p:txBody>
          <a:bodyPr anchor="ctr">
            <a:spAutoFit/>
          </a:bodyPr>
          <a:lstStyle/>
          <a:p>
            <a:pPr algn="ctr"/>
            <a:r>
              <a:rPr lang="nl-NL" sz="3200" b="1">
                <a:cs typeface="Times New Roman" pitchFamily="18" charset="0"/>
              </a:rPr>
              <a:t>Phiếu đánh kết quả thực hành</a:t>
            </a:r>
            <a:endParaRPr lang="nl-NL" sz="4000"/>
          </a:p>
        </p:txBody>
      </p:sp>
      <p:graphicFrame>
        <p:nvGraphicFramePr>
          <p:cNvPr id="24712" name="Group 136"/>
          <p:cNvGraphicFramePr>
            <a:graphicFrameLocks noGrp="1"/>
          </p:cNvGraphicFramePr>
          <p:nvPr/>
        </p:nvGraphicFramePr>
        <p:xfrm>
          <a:off x="762000" y="1905000"/>
          <a:ext cx="7543800" cy="4102100"/>
        </p:xfrm>
        <a:graphic>
          <a:graphicData uri="http://schemas.openxmlformats.org/drawingml/2006/table">
            <a:tbl>
              <a:tblPr/>
              <a:tblGrid>
                <a:gridCol w="1182688"/>
                <a:gridCol w="3454400"/>
                <a:gridCol w="1362075"/>
                <a:gridCol w="1544637"/>
              </a:tblGrid>
              <a:tr h="1262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l-NL"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Nh</a:t>
                      </a:r>
                      <a:r>
                        <a:rPr kumimoji="0" lang="nl-NL" sz="2000" b="1" i="0" u="none" strike="noStrike" cap="none" normalizeH="0" baseline="0" smtClean="0">
                          <a:ln>
                            <a:noFill/>
                          </a:ln>
                          <a:solidFill>
                            <a:schemeClr val="tx1"/>
                          </a:solidFill>
                          <a:effectLst/>
                          <a:latin typeface="Arial"/>
                          <a:ea typeface="Calibri" pitchFamily="34" charset="0"/>
                          <a:cs typeface="Times New Roman" pitchFamily="18" charset="0"/>
                        </a:rPr>
                        <a:t>ó</a:t>
                      </a:r>
                      <a:r>
                        <a:rPr kumimoji="0" lang="nl-NL"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m được đ</a:t>
                      </a:r>
                      <a:r>
                        <a:rPr kumimoji="0" lang="nl-NL" sz="2000" b="1" i="0" u="none" strike="noStrike" cap="none" normalizeH="0" baseline="0" smtClean="0">
                          <a:ln>
                            <a:noFill/>
                          </a:ln>
                          <a:solidFill>
                            <a:schemeClr val="tx1"/>
                          </a:solidFill>
                          <a:effectLst/>
                          <a:latin typeface="Arial"/>
                          <a:ea typeface="Calibri" pitchFamily="34" charset="0"/>
                          <a:cs typeface="Times New Roman" pitchFamily="18" charset="0"/>
                        </a:rPr>
                        <a:t>á</a:t>
                      </a:r>
                      <a:r>
                        <a:rPr kumimoji="0" lang="nl-NL"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nh gi</a:t>
                      </a:r>
                      <a:r>
                        <a:rPr kumimoji="0" lang="nl-NL" sz="2000" b="1" i="0" u="none" strike="noStrike" cap="none" normalizeH="0" baseline="0" smtClean="0">
                          <a:ln>
                            <a:noFill/>
                          </a:ln>
                          <a:solidFill>
                            <a:schemeClr val="tx1"/>
                          </a:solidFill>
                          <a:effectLst/>
                          <a:latin typeface="Arial"/>
                          <a:ea typeface="Calibri" pitchFamily="34" charset="0"/>
                          <a:cs typeface="Times New Roman" pitchFamily="18" charset="0"/>
                        </a:rPr>
                        <a:t>á</a:t>
                      </a:r>
                      <a:endParaRPr kumimoji="0" lang="nl-NL" sz="20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Tiêu ch</a:t>
                      </a:r>
                      <a:r>
                        <a:rPr kumimoji="0" lang="nl-NL" sz="2000" b="1" i="0" u="none" strike="noStrike" cap="none" normalizeH="0" baseline="0" smtClean="0">
                          <a:ln>
                            <a:noFill/>
                          </a:ln>
                          <a:solidFill>
                            <a:schemeClr val="tx1"/>
                          </a:solidFill>
                          <a:effectLst/>
                          <a:latin typeface="Arial"/>
                          <a:ea typeface="Calibri" pitchFamily="34" charset="0"/>
                          <a:cs typeface="Times New Roman" pitchFamily="18" charset="0"/>
                        </a:rPr>
                        <a:t>í</a:t>
                      </a:r>
                      <a:r>
                        <a:rPr kumimoji="0" lang="nl-NL"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đ</a:t>
                      </a:r>
                      <a:r>
                        <a:rPr kumimoji="0" lang="nl-NL" sz="2000" b="1" i="0" u="none" strike="noStrike" cap="none" normalizeH="0" baseline="0" smtClean="0">
                          <a:ln>
                            <a:noFill/>
                          </a:ln>
                          <a:solidFill>
                            <a:schemeClr val="tx1"/>
                          </a:solidFill>
                          <a:effectLst/>
                          <a:latin typeface="Arial"/>
                          <a:ea typeface="Calibri" pitchFamily="34" charset="0"/>
                          <a:cs typeface="Times New Roman" pitchFamily="18" charset="0"/>
                        </a:rPr>
                        <a:t>á</a:t>
                      </a:r>
                      <a:r>
                        <a:rPr kumimoji="0" lang="nl-NL"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nh gi</a:t>
                      </a:r>
                      <a:r>
                        <a:rPr kumimoji="0" lang="nl-NL" sz="2000" b="1" i="0" u="none" strike="noStrike" cap="none" normalizeH="0" baseline="0" smtClean="0">
                          <a:ln>
                            <a:noFill/>
                          </a:ln>
                          <a:solidFill>
                            <a:schemeClr val="tx1"/>
                          </a:solidFill>
                          <a:effectLst/>
                          <a:latin typeface="Arial"/>
                          <a:ea typeface="Calibri" pitchFamily="34" charset="0"/>
                          <a:cs typeface="Times New Roman" pitchFamily="18" charset="0"/>
                        </a:rPr>
                        <a:t>á</a:t>
                      </a:r>
                      <a:endParaRPr kumimoji="0" lang="en-US"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Thang điểm</a:t>
                      </a:r>
                      <a:endParaRPr kumimoji="0" lang="nl-NL" sz="20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Điểm đ</a:t>
                      </a:r>
                      <a:r>
                        <a:rPr kumimoji="0" lang="nl-NL" sz="2000" b="1" i="0" u="none" strike="noStrike" cap="none" normalizeH="0" baseline="0" smtClean="0">
                          <a:ln>
                            <a:noFill/>
                          </a:ln>
                          <a:solidFill>
                            <a:schemeClr val="tx1"/>
                          </a:solidFill>
                          <a:effectLst/>
                          <a:latin typeface="Arial"/>
                          <a:ea typeface="Calibri" pitchFamily="34" charset="0"/>
                          <a:cs typeface="Times New Roman" pitchFamily="18" charset="0"/>
                        </a:rPr>
                        <a:t>á</a:t>
                      </a:r>
                      <a:r>
                        <a:rPr kumimoji="0" lang="nl-NL"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nh gi</a:t>
                      </a:r>
                      <a:r>
                        <a:rPr kumimoji="0" lang="nl-NL" sz="2000" b="1" i="0" u="none" strike="noStrike" cap="none" normalizeH="0" baseline="0" smtClean="0">
                          <a:ln>
                            <a:noFill/>
                          </a:ln>
                          <a:solidFill>
                            <a:schemeClr val="tx1"/>
                          </a:solidFill>
                          <a:effectLst/>
                          <a:latin typeface="Arial"/>
                          <a:ea typeface="Calibri" pitchFamily="34" charset="0"/>
                          <a:cs typeface="Times New Roman" pitchFamily="18" charset="0"/>
                        </a:rPr>
                        <a:t>á</a:t>
                      </a:r>
                      <a:r>
                        <a:rPr kumimoji="0" lang="nl-NL"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của nh</a:t>
                      </a:r>
                      <a:r>
                        <a:rPr kumimoji="0" lang="nl-NL" sz="2000" b="1" i="0" u="none" strike="noStrike" cap="none" normalizeH="0" baseline="0" smtClean="0">
                          <a:ln>
                            <a:noFill/>
                          </a:ln>
                          <a:solidFill>
                            <a:schemeClr val="tx1"/>
                          </a:solidFill>
                          <a:effectLst/>
                          <a:latin typeface="Arial"/>
                          <a:ea typeface="Calibri" pitchFamily="34" charset="0"/>
                          <a:cs typeface="Times New Roman" pitchFamily="18" charset="0"/>
                        </a:rPr>
                        <a:t>ó</a:t>
                      </a:r>
                      <a:r>
                        <a:rPr kumimoji="0" lang="nl-NL"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m</a:t>
                      </a:r>
                      <a:endParaRPr kumimoji="0" lang="nl-NL" sz="20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3738">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
                      </a:r>
                      <a:endParaRPr kumimoji="0" lang="nl-NL" sz="2000" b="0" i="0" u="none" strike="noStrike" cap="none" normalizeH="0" baseline="0" smtClean="0">
                        <a:ln>
                          <a:noFill/>
                        </a:ln>
                        <a:solidFill>
                          <a:schemeClr val="tx1"/>
                        </a:solidFill>
                        <a:effectLst/>
                        <a:latin typeface="Arial" charset="0"/>
                        <a:ea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Cấu tr</a:t>
                      </a:r>
                      <a:r>
                        <a:rPr kumimoji="0" lang="nl-NL" sz="2000" b="0" i="0" u="none" strike="noStrike" cap="none" normalizeH="0" baseline="0" smtClean="0">
                          <a:ln>
                            <a:noFill/>
                          </a:ln>
                          <a:solidFill>
                            <a:schemeClr val="tx1"/>
                          </a:solidFill>
                          <a:effectLst/>
                          <a:latin typeface="Arial"/>
                          <a:ea typeface="Calibri" pitchFamily="34" charset="0"/>
                          <a:cs typeface="Times New Roman" pitchFamily="18" charset="0"/>
                        </a:rPr>
                        <a:t>ú</a:t>
                      </a: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c b</a:t>
                      </a:r>
                      <a:r>
                        <a:rPr kumimoji="0" lang="nl-NL" sz="2000" b="0" i="0" u="none" strike="noStrike" cap="none" normalizeH="0" baseline="0" smtClean="0">
                          <a:ln>
                            <a:noFill/>
                          </a:ln>
                          <a:solidFill>
                            <a:schemeClr val="tx1"/>
                          </a:solidFill>
                          <a:effectLst/>
                          <a:latin typeface="Arial"/>
                          <a:ea typeface="Calibri" pitchFamily="34" charset="0"/>
                          <a:cs typeface="Times New Roman" pitchFamily="18" charset="0"/>
                        </a:rPr>
                        <a:t>á</a:t>
                      </a: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o c</a:t>
                      </a:r>
                      <a:r>
                        <a:rPr kumimoji="0" lang="nl-NL" sz="2000" b="0" i="0" u="none" strike="noStrike" cap="none" normalizeH="0" baseline="0" smtClean="0">
                          <a:ln>
                            <a:noFill/>
                          </a:ln>
                          <a:solidFill>
                            <a:schemeClr val="tx1"/>
                          </a:solidFill>
                          <a:effectLst/>
                          <a:latin typeface="Arial"/>
                          <a:ea typeface="Calibri" pitchFamily="34" charset="0"/>
                          <a:cs typeface="Times New Roman" pitchFamily="18" charset="0"/>
                        </a:rPr>
                        <a:t>á</a:t>
                      </a: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o đầy đủ nội dung, rõ r</a:t>
                      </a:r>
                      <a:r>
                        <a:rPr kumimoji="0" lang="nl-NL" sz="2000" b="0" i="0" u="none" strike="noStrike" cap="none" normalizeH="0" baseline="0" smtClean="0">
                          <a:ln>
                            <a:noFill/>
                          </a:ln>
                          <a:solidFill>
                            <a:schemeClr val="tx1"/>
                          </a:solidFill>
                          <a:effectLst/>
                          <a:latin typeface="Arial"/>
                          <a:ea typeface="Calibri" pitchFamily="34" charset="0"/>
                          <a:cs typeface="Times New Roman" pitchFamily="18" charset="0"/>
                        </a:rPr>
                        <a:t>à</a:t>
                      </a: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ng, chặt chẽ.</a:t>
                      </a:r>
                      <a:endParaRPr kumimoji="0" lang="nl-NL" sz="20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5 điểm</a:t>
                      </a:r>
                      <a:endParaRPr kumimoji="0" lang="nl-NL" sz="20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5325">
                <a:tc vMerge="1">
                  <a:txBody>
                    <a:bodyPr/>
                    <a:lstStyle/>
                    <a:p>
                      <a:endParaRPr 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Tr</a:t>
                      </a:r>
                      <a:r>
                        <a:rPr kumimoji="0" lang="nl-NL" sz="2000" b="0" i="0" u="none" strike="noStrike" cap="none" normalizeH="0" baseline="0" smtClean="0">
                          <a:ln>
                            <a:noFill/>
                          </a:ln>
                          <a:solidFill>
                            <a:schemeClr val="tx1"/>
                          </a:solidFill>
                          <a:effectLst/>
                          <a:latin typeface="Arial"/>
                          <a:ea typeface="Calibri" pitchFamily="34" charset="0"/>
                          <a:cs typeface="Times New Roman" pitchFamily="18" charset="0"/>
                        </a:rPr>
                        <a:t>ì</a:t>
                      </a: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nh b</a:t>
                      </a:r>
                      <a:r>
                        <a:rPr kumimoji="0" lang="nl-NL" sz="2000" b="0" i="0" u="none" strike="noStrike" cap="none" normalizeH="0" baseline="0" smtClean="0">
                          <a:ln>
                            <a:noFill/>
                          </a:ln>
                          <a:solidFill>
                            <a:schemeClr val="tx1"/>
                          </a:solidFill>
                          <a:effectLst/>
                          <a:latin typeface="Arial"/>
                          <a:ea typeface="Calibri" pitchFamily="34" charset="0"/>
                          <a:cs typeface="Times New Roman" pitchFamily="18" charset="0"/>
                        </a:rPr>
                        <a:t>à</a:t>
                      </a: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y tự tin, thuyết phục.</a:t>
                      </a:r>
                      <a:endParaRPr kumimoji="0" lang="nl-NL" sz="20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3 điểm</a:t>
                      </a:r>
                      <a:endParaRPr kumimoji="0" lang="nl-NL" sz="20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3738">
                <a:tc vMerge="1">
                  <a:txBody>
                    <a:bodyPr/>
                    <a:lstStyle/>
                    <a:p>
                      <a:endParaRPr 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H</a:t>
                      </a:r>
                      <a:r>
                        <a:rPr kumimoji="0" lang="nl-NL" sz="2000" b="0" i="0" u="none" strike="noStrike" cap="none" normalizeH="0" baseline="0" smtClean="0">
                          <a:ln>
                            <a:noFill/>
                          </a:ln>
                          <a:solidFill>
                            <a:schemeClr val="tx1"/>
                          </a:solidFill>
                          <a:effectLst/>
                          <a:latin typeface="Arial"/>
                          <a:ea typeface="Calibri" pitchFamily="34" charset="0"/>
                          <a:cs typeface="Times New Roman" pitchFamily="18" charset="0"/>
                        </a:rPr>
                        <a:t>ì</a:t>
                      </a: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nh thức b</a:t>
                      </a:r>
                      <a:r>
                        <a:rPr kumimoji="0" lang="nl-NL" sz="2000" b="0" i="0" u="none" strike="noStrike" cap="none" normalizeH="0" baseline="0" smtClean="0">
                          <a:ln>
                            <a:noFill/>
                          </a:ln>
                          <a:solidFill>
                            <a:schemeClr val="tx1"/>
                          </a:solidFill>
                          <a:effectLst/>
                          <a:latin typeface="Arial"/>
                          <a:ea typeface="Calibri" pitchFamily="34" charset="0"/>
                          <a:cs typeface="Times New Roman" pitchFamily="18" charset="0"/>
                        </a:rPr>
                        <a:t>á</a:t>
                      </a: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o c</a:t>
                      </a:r>
                      <a:r>
                        <a:rPr kumimoji="0" lang="nl-NL" sz="2000" b="0" i="0" u="none" strike="noStrike" cap="none" normalizeH="0" baseline="0" smtClean="0">
                          <a:ln>
                            <a:noFill/>
                          </a:ln>
                          <a:solidFill>
                            <a:schemeClr val="tx1"/>
                          </a:solidFill>
                          <a:effectLst/>
                          <a:latin typeface="Arial"/>
                          <a:ea typeface="Calibri" pitchFamily="34" charset="0"/>
                          <a:cs typeface="Times New Roman" pitchFamily="18" charset="0"/>
                        </a:rPr>
                        <a:t>á</a:t>
                      </a: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o đẹp, phong ph</a:t>
                      </a:r>
                      <a:r>
                        <a:rPr kumimoji="0" lang="nl-NL" sz="2000" b="0" i="0" u="none" strike="noStrike" cap="none" normalizeH="0" baseline="0" smtClean="0">
                          <a:ln>
                            <a:noFill/>
                          </a:ln>
                          <a:solidFill>
                            <a:schemeClr val="tx1"/>
                          </a:solidFill>
                          <a:effectLst/>
                          <a:latin typeface="Arial"/>
                          <a:ea typeface="Calibri" pitchFamily="34" charset="0"/>
                          <a:cs typeface="Times New Roman" pitchFamily="18" charset="0"/>
                        </a:rPr>
                        <a:t>ú</a:t>
                      </a: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hấp dẫn.</a:t>
                      </a:r>
                      <a:endParaRPr kumimoji="0" lang="nl-NL" sz="20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2 điểm</a:t>
                      </a:r>
                      <a:endParaRPr kumimoji="0" lang="nl-NL" sz="20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373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Tổng điểm</a:t>
                      </a:r>
                      <a:endParaRPr kumimoji="0" lang="nl-NL" sz="20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10 điểm</a:t>
                      </a:r>
                      <a:endParaRPr kumimoji="0" lang="nl-NL" sz="20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5632" name="Rectangle 134"/>
          <p:cNvSpPr>
            <a:spLocks noChangeArrowheads="1"/>
          </p:cNvSpPr>
          <p:nvPr/>
        </p:nvSpPr>
        <p:spPr bwMode="auto">
          <a:xfrm>
            <a:off x="381000" y="6046788"/>
            <a:ext cx="8305800" cy="457200"/>
          </a:xfrm>
          <a:prstGeom prst="rect">
            <a:avLst/>
          </a:prstGeom>
          <a:noFill/>
          <a:ln w="9525">
            <a:noFill/>
            <a:miter lim="800000"/>
            <a:headEnd/>
            <a:tailEnd/>
          </a:ln>
        </p:spPr>
        <p:txBody>
          <a:bodyPr anchor="ctr">
            <a:spAutoFit/>
          </a:bodyPr>
          <a:lstStyle/>
          <a:p>
            <a:pPr algn="ctr"/>
            <a:r>
              <a:rPr lang="nl-NL" sz="2400">
                <a:cs typeface="Times New Roman" pitchFamily="18" charset="0"/>
              </a:rPr>
              <a:t>           Nhóm đánh giá:.....................</a:t>
            </a:r>
            <a:endParaRPr lang="nl-NL"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p:txBody>
          <a:bodyPr/>
          <a:lstStyle/>
          <a:p>
            <a:r>
              <a:rPr lang="en-US" smtClean="0">
                <a:latin typeface="Arial" charset="0"/>
              </a:rPr>
              <a:t>V. Hướng dẫn về nhà</a:t>
            </a:r>
          </a:p>
        </p:txBody>
      </p:sp>
      <p:sp>
        <p:nvSpPr>
          <p:cNvPr id="26626" name="Rectangle 3"/>
          <p:cNvSpPr>
            <a:spLocks noGrp="1"/>
          </p:cNvSpPr>
          <p:nvPr>
            <p:ph type="body" idx="1"/>
          </p:nvPr>
        </p:nvSpPr>
        <p:spPr>
          <a:xfrm>
            <a:off x="457200" y="1905000"/>
            <a:ext cx="8229600" cy="4221163"/>
          </a:xfrm>
        </p:spPr>
        <p:txBody>
          <a:bodyPr/>
          <a:lstStyle/>
          <a:p>
            <a:pPr>
              <a:buFont typeface="Arial" charset="0"/>
              <a:buNone/>
            </a:pPr>
            <a:r>
              <a:rPr lang="en-US" smtClean="0"/>
              <a:t>     </a:t>
            </a:r>
            <a:r>
              <a:rPr lang="en-US" sz="4000" smtClean="0">
                <a:latin typeface="Arial" charset="0"/>
              </a:rPr>
              <a:t>- Xem lại bản báo cáo thực hành.</a:t>
            </a:r>
          </a:p>
          <a:p>
            <a:pPr>
              <a:buFont typeface="Arial" charset="0"/>
              <a:buNone/>
            </a:pPr>
            <a:r>
              <a:rPr lang="en-US" sz="4000" smtClean="0">
                <a:latin typeface="Arial" charset="0"/>
              </a:rPr>
              <a:t>     - </a:t>
            </a:r>
            <a:r>
              <a:rPr lang="nl-NL" sz="4000" smtClean="0">
                <a:latin typeface="Arial" charset="0"/>
              </a:rPr>
              <a:t>Quay video và chụp ảnh các công việc thực hiện nuôi dưỡng, chăm sóc vật nuôi tại gia đình.</a:t>
            </a:r>
          </a:p>
          <a:p>
            <a:pPr>
              <a:buFont typeface="Arial" charset="0"/>
              <a:buNone/>
            </a:pPr>
            <a:r>
              <a:rPr lang="nl-NL" sz="4000" smtClean="0">
                <a:latin typeface="Arial" charset="0"/>
              </a:rPr>
              <a:t>     - Đọc và tìm hiểu trước bài: Ôn tập chương III.</a:t>
            </a:r>
            <a:endParaRPr lang="en-US" sz="4000" smtClean="0">
              <a:latin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eaLnBrk="1" hangingPunct="1"/>
            <a:r>
              <a:rPr lang="en-US" sz="4000" smtClean="0">
                <a:latin typeface="Arial" charset="0"/>
              </a:rPr>
              <a:t>KHỞI ĐỘNG</a:t>
            </a:r>
          </a:p>
        </p:txBody>
      </p:sp>
      <p:sp>
        <p:nvSpPr>
          <p:cNvPr id="3" name="Title 1"/>
          <p:cNvSpPr>
            <a:spLocks/>
          </p:cNvSpPr>
          <p:nvPr/>
        </p:nvSpPr>
        <p:spPr bwMode="auto">
          <a:xfrm>
            <a:off x="457200" y="1371600"/>
            <a:ext cx="8153400" cy="2133600"/>
          </a:xfrm>
          <a:prstGeom prst="rect">
            <a:avLst/>
          </a:prstGeom>
          <a:noFill/>
          <a:ln w="9525">
            <a:noFill/>
            <a:miter lim="800000"/>
            <a:headEnd/>
            <a:tailEnd/>
          </a:ln>
        </p:spPr>
        <p:txBody>
          <a:bodyPr anchor="ctr"/>
          <a:lstStyle/>
          <a:p>
            <a:pPr algn="ctr"/>
            <a:r>
              <a:rPr lang="en-US" sz="4000"/>
              <a:t>Gia đình em nuôi những loài vật nuôi nào? Chia sẻ cách nuôi và chăm sóc loài vật nuôi trong gia đình em?</a:t>
            </a:r>
          </a:p>
        </p:txBody>
      </p:sp>
      <p:pic>
        <p:nvPicPr>
          <p:cNvPr id="16387" name="Picture 5"/>
          <p:cNvPicPr>
            <a:picLocks noChangeAspect="1" noChangeArrowheads="1"/>
          </p:cNvPicPr>
          <p:nvPr/>
        </p:nvPicPr>
        <p:blipFill>
          <a:blip r:embed="rId2"/>
          <a:srcRect/>
          <a:stretch>
            <a:fillRect/>
          </a:stretch>
        </p:blipFill>
        <p:spPr bwMode="auto">
          <a:xfrm>
            <a:off x="990600" y="4038600"/>
            <a:ext cx="2514600" cy="1981200"/>
          </a:xfrm>
          <a:prstGeom prst="rect">
            <a:avLst/>
          </a:prstGeom>
          <a:noFill/>
          <a:ln w="9525">
            <a:noFill/>
            <a:miter lim="800000"/>
            <a:headEnd/>
            <a:tailEnd/>
          </a:ln>
        </p:spPr>
      </p:pic>
      <p:pic>
        <p:nvPicPr>
          <p:cNvPr id="16388" name="Picture 6"/>
          <p:cNvPicPr>
            <a:picLocks noChangeAspect="1" noChangeArrowheads="1"/>
          </p:cNvPicPr>
          <p:nvPr/>
        </p:nvPicPr>
        <p:blipFill>
          <a:blip r:embed="rId3"/>
          <a:srcRect/>
          <a:stretch>
            <a:fillRect/>
          </a:stretch>
        </p:blipFill>
        <p:spPr bwMode="auto">
          <a:xfrm>
            <a:off x="3352800" y="4191000"/>
            <a:ext cx="5257800" cy="1828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p:cNvSpPr>
          <p:nvPr/>
        </p:nvSpPr>
        <p:spPr bwMode="auto">
          <a:xfrm>
            <a:off x="762000" y="2133600"/>
            <a:ext cx="8077200" cy="2438400"/>
          </a:xfrm>
          <a:prstGeom prst="rect">
            <a:avLst/>
          </a:prstGeom>
          <a:noFill/>
          <a:ln w="9525">
            <a:noFill/>
            <a:miter lim="800000"/>
            <a:headEnd/>
            <a:tailEnd/>
          </a:ln>
        </p:spPr>
        <p:txBody>
          <a:bodyPr/>
          <a:lstStyle/>
          <a:p>
            <a:pPr algn="ctr">
              <a:spcBef>
                <a:spcPct val="20000"/>
              </a:spcBef>
              <a:buFont typeface="Arial" charset="0"/>
              <a:buNone/>
            </a:pPr>
            <a:r>
              <a:rPr lang="en-US" sz="3200" b="1"/>
              <a:t>Bài 13: THỰC HÀNH LẬP KẾ HOẠCH NUÔI VẬT NUÔI TRONG GIA ĐÌNH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p:txBody>
          <a:bodyPr/>
          <a:lstStyle/>
          <a:p>
            <a:r>
              <a:rPr lang="en-US" sz="3600" b="1" smtClean="0">
                <a:latin typeface="Arial" charset="0"/>
              </a:rPr>
              <a:t>NỘI DUNG BÀI HỌC</a:t>
            </a:r>
          </a:p>
        </p:txBody>
      </p:sp>
      <p:sp>
        <p:nvSpPr>
          <p:cNvPr id="18434" name="Rectangle 3"/>
          <p:cNvSpPr>
            <a:spLocks noGrp="1"/>
          </p:cNvSpPr>
          <p:nvPr>
            <p:ph type="body" idx="1"/>
          </p:nvPr>
        </p:nvSpPr>
        <p:spPr>
          <a:xfrm>
            <a:off x="533400" y="1447800"/>
            <a:ext cx="8229600" cy="4678363"/>
          </a:xfrm>
        </p:spPr>
        <p:txBody>
          <a:bodyPr/>
          <a:lstStyle/>
          <a:p>
            <a:pPr>
              <a:buFont typeface="Arial" charset="0"/>
              <a:buNone/>
            </a:pPr>
            <a:r>
              <a:rPr lang="en-US" b="1" smtClean="0">
                <a:latin typeface="Arial" charset="0"/>
              </a:rPr>
              <a:t>I. Giới thiệu bài thực hành.</a:t>
            </a:r>
          </a:p>
          <a:p>
            <a:pPr>
              <a:buFont typeface="Arial" charset="0"/>
              <a:buNone/>
            </a:pPr>
            <a:endParaRPr lang="en-US" b="1" smtClean="0">
              <a:latin typeface="Arial" charset="0"/>
            </a:endParaRPr>
          </a:p>
          <a:p>
            <a:pPr>
              <a:buFont typeface="Arial" charset="0"/>
              <a:buNone/>
            </a:pPr>
            <a:r>
              <a:rPr lang="en-US" b="1" smtClean="0">
                <a:latin typeface="Arial" charset="0"/>
              </a:rPr>
              <a:t>II. Các chi phí cơ bản để nuôi một số vật nuôi trong gia đình.</a:t>
            </a:r>
          </a:p>
          <a:p>
            <a:pPr>
              <a:buFont typeface="Arial" charset="0"/>
              <a:buNone/>
            </a:pPr>
            <a:endParaRPr lang="en-US" b="1" smtClean="0">
              <a:latin typeface="Arial" charset="0"/>
            </a:endParaRPr>
          </a:p>
          <a:p>
            <a:pPr>
              <a:buFont typeface="Arial" charset="0"/>
              <a:buNone/>
            </a:pPr>
            <a:r>
              <a:rPr lang="en-US" b="1" smtClean="0">
                <a:latin typeface="Arial" charset="0"/>
              </a:rPr>
              <a:t>III. Thực hành kê hoạch, tính toán chi phí.</a:t>
            </a:r>
          </a:p>
          <a:p>
            <a:pPr>
              <a:buFont typeface="Arial" charset="0"/>
              <a:buNone/>
            </a:pPr>
            <a:endParaRPr lang="en-US" b="1" smtClean="0">
              <a:latin typeface="Arial" charset="0"/>
            </a:endParaRPr>
          </a:p>
          <a:p>
            <a:pPr>
              <a:buFont typeface="Arial" charset="0"/>
              <a:buNone/>
            </a:pPr>
            <a:r>
              <a:rPr lang="en-US" b="1" smtClean="0">
                <a:latin typeface="Arial" charset="0"/>
              </a:rPr>
              <a:t>IV. Đánh giá.</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p:txBody>
          <a:bodyPr/>
          <a:lstStyle/>
          <a:p>
            <a:r>
              <a:rPr lang="en-US" b="1" smtClean="0"/>
              <a:t>I. Giới thiệu bài thực hành.</a:t>
            </a:r>
          </a:p>
        </p:txBody>
      </p:sp>
      <p:sp>
        <p:nvSpPr>
          <p:cNvPr id="19458" name="Rectangle 3"/>
          <p:cNvSpPr>
            <a:spLocks noGrp="1"/>
          </p:cNvSpPr>
          <p:nvPr>
            <p:ph type="body" sz="half" idx="1"/>
          </p:nvPr>
        </p:nvSpPr>
        <p:spPr>
          <a:xfrm>
            <a:off x="304800" y="1600200"/>
            <a:ext cx="8534400" cy="2209800"/>
          </a:xfrm>
        </p:spPr>
        <p:txBody>
          <a:bodyPr/>
          <a:lstStyle/>
          <a:p>
            <a:pPr>
              <a:buFont typeface="Arial" charset="0"/>
              <a:buNone/>
            </a:pPr>
            <a:r>
              <a:rPr lang="en-US" sz="2800" smtClean="0"/>
              <a:t>    </a:t>
            </a:r>
            <a:r>
              <a:rPr lang="en-US" sz="2800" smtClean="0">
                <a:latin typeface="Arial" charset="0"/>
              </a:rPr>
              <a:t>Nghiên cứu tài liệu, tìm hiểu về mục đích, yêu cầu và nhiệm vụ của bài thực hành và hoàn thiện bảng sau:</a:t>
            </a:r>
          </a:p>
          <a:p>
            <a:pPr>
              <a:buFont typeface="Arial" charset="0"/>
              <a:buNone/>
            </a:pPr>
            <a:r>
              <a:rPr lang="en-US" sz="2800" smtClean="0">
                <a:latin typeface="Arial" charset="0"/>
              </a:rPr>
              <a:t>    Bảng mục đích, yêu cầu, nhiệm vụ bài thực hành.</a:t>
            </a:r>
          </a:p>
          <a:p>
            <a:pPr>
              <a:buFont typeface="Arial" charset="0"/>
              <a:buNone/>
            </a:pPr>
            <a:endParaRPr lang="en-US" sz="2800" smtClean="0">
              <a:latin typeface="Arial" charset="0"/>
            </a:endParaRPr>
          </a:p>
        </p:txBody>
      </p:sp>
      <p:graphicFrame>
        <p:nvGraphicFramePr>
          <p:cNvPr id="28697" name="Group 25"/>
          <p:cNvGraphicFramePr>
            <a:graphicFrameLocks noGrp="1"/>
          </p:cNvGraphicFramePr>
          <p:nvPr>
            <p:ph sz="half" idx="2"/>
          </p:nvPr>
        </p:nvGraphicFramePr>
        <p:xfrm>
          <a:off x="533400" y="3886200"/>
          <a:ext cx="8305800" cy="2514600"/>
        </p:xfrm>
        <a:graphic>
          <a:graphicData uri="http://schemas.openxmlformats.org/drawingml/2006/table">
            <a:tbl>
              <a:tblPr/>
              <a:tblGrid>
                <a:gridCol w="2768600"/>
                <a:gridCol w="2932113"/>
                <a:gridCol w="2605087"/>
              </a:tblGrid>
              <a:tr h="820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Arial" charset="0"/>
                        </a:rPr>
                        <a:t>Mục đích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Calibri" pitchFamily="34" charset="0"/>
                        </a:rPr>
                        <a:t>Yêu cầu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Calibri" pitchFamily="34" charset="0"/>
                        </a:rPr>
                        <a:t>Nhiệm vụ</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9386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800" b="1"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p:nvPr>
        </p:nvSpPr>
        <p:spPr/>
        <p:txBody>
          <a:bodyPr/>
          <a:lstStyle/>
          <a:p>
            <a:r>
              <a:rPr lang="en-US" sz="4000" smtClean="0">
                <a:latin typeface="Arial" charset="0"/>
              </a:rPr>
              <a:t>Bảng mục đích, yêu cầu, nhiệm vụ bài thực hành.</a:t>
            </a:r>
          </a:p>
        </p:txBody>
      </p:sp>
      <p:graphicFrame>
        <p:nvGraphicFramePr>
          <p:cNvPr id="30757" name="Group 37"/>
          <p:cNvGraphicFramePr>
            <a:graphicFrameLocks noGrp="1"/>
          </p:cNvGraphicFramePr>
          <p:nvPr>
            <p:ph idx="1"/>
          </p:nvPr>
        </p:nvGraphicFramePr>
        <p:xfrm>
          <a:off x="457200" y="1600200"/>
          <a:ext cx="8382000" cy="4694238"/>
        </p:xfrm>
        <a:graphic>
          <a:graphicData uri="http://schemas.openxmlformats.org/drawingml/2006/table">
            <a:tbl>
              <a:tblPr/>
              <a:tblGrid>
                <a:gridCol w="2794000"/>
                <a:gridCol w="2616200"/>
                <a:gridCol w="2971800"/>
              </a:tblGrid>
              <a:tr h="7620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3600" b="1" i="0" u="none" strike="noStrike" cap="none" normalizeH="0" baseline="0" smtClean="0">
                          <a:ln>
                            <a:noFill/>
                          </a:ln>
                          <a:solidFill>
                            <a:schemeClr val="tx1"/>
                          </a:solidFill>
                          <a:effectLst/>
                          <a:latin typeface="Arial" charset="0"/>
                        </a:rPr>
                        <a:t>Mục đích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3600" b="1" i="0" u="none" strike="noStrike" cap="none" normalizeH="0" baseline="0" smtClean="0">
                          <a:ln>
                            <a:noFill/>
                          </a:ln>
                          <a:solidFill>
                            <a:schemeClr val="tx1"/>
                          </a:solidFill>
                          <a:effectLst/>
                          <a:latin typeface="Arial" charset="0"/>
                        </a:rPr>
                        <a:t>Yêu cầu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3600" b="1" i="0" u="none" strike="noStrike" cap="none" normalizeH="0" baseline="0" smtClean="0">
                          <a:ln>
                            <a:noFill/>
                          </a:ln>
                          <a:solidFill>
                            <a:schemeClr val="tx1"/>
                          </a:solidFill>
                          <a:effectLst/>
                          <a:latin typeface="Arial" charset="0"/>
                        </a:rPr>
                        <a:t>Nhiệm vụ</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nl-NL" sz="3200" b="0" i="0" u="none" strike="noStrike" cap="none" normalizeH="0" baseline="0" smtClean="0">
                          <a:ln>
                            <a:noFill/>
                          </a:ln>
                          <a:solidFill>
                            <a:schemeClr val="tx1"/>
                          </a:solidFill>
                          <a:effectLst/>
                          <a:latin typeface="Arial" charset="0"/>
                        </a:rPr>
                        <a:t>- </a:t>
                      </a:r>
                      <a:r>
                        <a:rPr kumimoji="0" lang="en-US" sz="3200" b="0" i="0" u="none" strike="noStrike" cap="none" normalizeH="0" baseline="0" smtClean="0">
                          <a:ln>
                            <a:noFill/>
                          </a:ln>
                          <a:solidFill>
                            <a:schemeClr val="tx1"/>
                          </a:solidFill>
                          <a:effectLst/>
                          <a:latin typeface="Arial" charset="0"/>
                        </a:rPr>
                        <a:t>Lập được kế hoạch và tính toán được chi phí để nuôi một loại vật nuôi trong gia đình.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3200" b="0" i="0" u="none" strike="noStrike" cap="none" normalizeH="0" baseline="0" smtClean="0">
                          <a:ln>
                            <a:noFill/>
                          </a:ln>
                          <a:solidFill>
                            <a:schemeClr val="tx1"/>
                          </a:solidFill>
                          <a:effectLst/>
                          <a:latin typeface="Arial" charset="0"/>
                        </a:rPr>
                        <a:t>- Lựa chọn được loại vật nuôi phù hợp với điều kiện của gia đình.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Arial" charset="0"/>
                        </a:rPr>
                        <a:t>- Tìm kiếm thông tin về các loài vật nuôi, cách nuôi các loài động vật sau đó lập Kế hoạch và tính toán để nuôi một loài vật trong gia đình.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p:nvPr>
        </p:nvSpPr>
        <p:spPr>
          <a:xfrm>
            <a:off x="381000" y="685800"/>
            <a:ext cx="8763000" cy="1905000"/>
          </a:xfrm>
        </p:spPr>
        <p:txBody>
          <a:bodyPr/>
          <a:lstStyle/>
          <a:p>
            <a:pPr algn="l"/>
            <a:r>
              <a:rPr lang="en-US" sz="2800" smtClean="0">
                <a:solidFill>
                  <a:schemeClr val="hlink"/>
                </a:solidFill>
                <a:latin typeface="Arial" charset="0"/>
              </a:rPr>
              <a:t>Ngày nay, vật nuôi trong gia đình đã trở thành những "người bạn" thân thiết của con người. Để nuôi dưỡng, chăm sóc vật nuôi trong gia đình thì cần phải chuẩn bị những gì và chi phí như thế nào?</a:t>
            </a:r>
          </a:p>
        </p:txBody>
      </p:sp>
      <p:sp>
        <p:nvSpPr>
          <p:cNvPr id="21506" name="Rectangle 3"/>
          <p:cNvSpPr>
            <a:spLocks noGrp="1"/>
          </p:cNvSpPr>
          <p:nvPr>
            <p:ph type="body" idx="1"/>
          </p:nvPr>
        </p:nvSpPr>
        <p:spPr>
          <a:xfrm>
            <a:off x="457200" y="2590800"/>
            <a:ext cx="8229600" cy="3535363"/>
          </a:xfrm>
        </p:spPr>
        <p:txBody>
          <a:bodyPr/>
          <a:lstStyle/>
          <a:p>
            <a:pPr>
              <a:buFont typeface="Arial" charset="0"/>
              <a:buNone/>
            </a:pPr>
            <a:r>
              <a:rPr lang="en-US" smtClean="0">
                <a:latin typeface="Arial" charset="0"/>
              </a:rPr>
              <a:t>* Để nuôi dưỡng, chăm sóc vật nuôi trong gia đình thì cần phải chuẩn bị:</a:t>
            </a:r>
          </a:p>
          <a:p>
            <a:pPr>
              <a:buFont typeface="Arial" charset="0"/>
              <a:buNone/>
            </a:pPr>
            <a:r>
              <a:rPr lang="en-US" smtClean="0">
                <a:latin typeface="Arial" charset="0"/>
              </a:rPr>
              <a:t>1. Xác định giống vật nuôi phù hợp với gia đình (giống động vật gì, lí do lựa chọn).</a:t>
            </a:r>
          </a:p>
          <a:p>
            <a:pPr>
              <a:buFont typeface="Arial" charset="0"/>
              <a:buNone/>
            </a:pPr>
            <a:r>
              <a:rPr lang="en-US" smtClean="0">
                <a:latin typeface="Arial" charset="0"/>
              </a:rPr>
              <a:t>2. Tìm hiểu về những chi phí cần thiết cần chuẩn bị, bao gồm: con giống, chuồng nuôi, thức ăn, thuốc thú y, dụng cụ chăn nuôi. Lưu ý việc lựa...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73162"/>
          </a:xfrm>
        </p:spPr>
        <p:txBody>
          <a:bodyPr/>
          <a:lstStyle/>
          <a:p>
            <a:pPr eaLnBrk="1" hangingPunct="1"/>
            <a:r>
              <a:rPr lang="en-US" sz="2800" smtClean="0">
                <a:latin typeface="Arial" charset="0"/>
              </a:rPr>
              <a:t>Đọc thông tin SGK và qua sát một số hình ảnh </a:t>
            </a:r>
            <a:r>
              <a:rPr lang="nl-NL" sz="2800" smtClean="0">
                <a:latin typeface="Arial" charset="0"/>
              </a:rPr>
              <a:t>thảo luận với các bạn trong nhóm để thống nhất một số loài vật nuôi phù hợp</a:t>
            </a:r>
            <a:r>
              <a:rPr lang="en-US" sz="4000" smtClean="0"/>
              <a:t> </a:t>
            </a:r>
          </a:p>
        </p:txBody>
      </p:sp>
      <p:pic>
        <p:nvPicPr>
          <p:cNvPr id="22530" name="Picture 14"/>
          <p:cNvPicPr>
            <a:picLocks noChangeAspect="1" noChangeArrowheads="1"/>
          </p:cNvPicPr>
          <p:nvPr/>
        </p:nvPicPr>
        <p:blipFill>
          <a:blip r:embed="rId2"/>
          <a:srcRect/>
          <a:stretch>
            <a:fillRect/>
          </a:stretch>
        </p:blipFill>
        <p:spPr bwMode="auto">
          <a:xfrm>
            <a:off x="685800" y="1752600"/>
            <a:ext cx="3810000" cy="3886200"/>
          </a:xfrm>
          <a:prstGeom prst="rect">
            <a:avLst/>
          </a:prstGeom>
          <a:noFill/>
          <a:ln w="9525">
            <a:noFill/>
            <a:miter lim="800000"/>
            <a:headEnd/>
            <a:tailEnd/>
          </a:ln>
        </p:spPr>
      </p:pic>
      <p:pic>
        <p:nvPicPr>
          <p:cNvPr id="22531" name="Picture 15"/>
          <p:cNvPicPr>
            <a:picLocks noChangeAspect="1" noChangeArrowheads="1"/>
          </p:cNvPicPr>
          <p:nvPr/>
        </p:nvPicPr>
        <p:blipFill>
          <a:blip r:embed="rId3"/>
          <a:srcRect/>
          <a:stretch>
            <a:fillRect/>
          </a:stretch>
        </p:blipFill>
        <p:spPr bwMode="auto">
          <a:xfrm>
            <a:off x="4495800" y="1752600"/>
            <a:ext cx="4419600" cy="3429000"/>
          </a:xfrm>
          <a:prstGeom prst="rect">
            <a:avLst/>
          </a:prstGeom>
          <a:noFill/>
          <a:ln w="9525">
            <a:noFill/>
            <a:miter lim="800000"/>
            <a:headEnd/>
            <a:tailEnd/>
          </a:ln>
        </p:spPr>
      </p:pic>
      <p:pic>
        <p:nvPicPr>
          <p:cNvPr id="22532" name="Picture 16"/>
          <p:cNvPicPr>
            <a:picLocks noChangeAspect="1" noChangeArrowheads="1"/>
          </p:cNvPicPr>
          <p:nvPr/>
        </p:nvPicPr>
        <p:blipFill>
          <a:blip r:embed="rId4"/>
          <a:srcRect/>
          <a:stretch>
            <a:fillRect/>
          </a:stretch>
        </p:blipFill>
        <p:spPr bwMode="auto">
          <a:xfrm>
            <a:off x="4495800" y="5394325"/>
            <a:ext cx="4648200" cy="1158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p:nvPr>
        </p:nvSpPr>
        <p:spPr/>
        <p:txBody>
          <a:bodyPr/>
          <a:lstStyle/>
          <a:p>
            <a:r>
              <a:rPr lang="en-US" sz="3200" b="1" smtClean="0">
                <a:latin typeface="Arial" charset="0"/>
              </a:rPr>
              <a:t>III. Thực hành kế hoạch, tính toán chi phí.</a:t>
            </a:r>
          </a:p>
        </p:txBody>
      </p:sp>
      <p:sp>
        <p:nvSpPr>
          <p:cNvPr id="23554" name="Rectangle 3"/>
          <p:cNvSpPr>
            <a:spLocks noGrp="1"/>
          </p:cNvSpPr>
          <p:nvPr>
            <p:ph type="body" sz="half" idx="1"/>
          </p:nvPr>
        </p:nvSpPr>
        <p:spPr>
          <a:xfrm>
            <a:off x="457200" y="1371600"/>
            <a:ext cx="8153400" cy="609600"/>
          </a:xfrm>
        </p:spPr>
        <p:txBody>
          <a:bodyPr/>
          <a:lstStyle/>
          <a:p>
            <a:pPr>
              <a:buFont typeface="Arial" charset="0"/>
              <a:buNone/>
            </a:pPr>
            <a:r>
              <a:rPr lang="en-US" smtClean="0">
                <a:latin typeface="Arial" charset="0"/>
              </a:rPr>
              <a:t>Thảo luận nhóm để lập kế hoạch theo mẫu:</a:t>
            </a:r>
          </a:p>
          <a:p>
            <a:pPr>
              <a:buFont typeface="Arial" charset="0"/>
              <a:buNone/>
            </a:pPr>
            <a:endParaRPr lang="en-US" smtClean="0">
              <a:latin typeface="Arial" charset="0"/>
            </a:endParaRPr>
          </a:p>
        </p:txBody>
      </p:sp>
      <p:graphicFrame>
        <p:nvGraphicFramePr>
          <p:cNvPr id="33974" name="Group 182"/>
          <p:cNvGraphicFramePr>
            <a:graphicFrameLocks noGrp="1"/>
          </p:cNvGraphicFramePr>
          <p:nvPr>
            <p:ph sz="half" idx="2"/>
          </p:nvPr>
        </p:nvGraphicFramePr>
        <p:xfrm>
          <a:off x="609600" y="2209800"/>
          <a:ext cx="8077200" cy="3352800"/>
        </p:xfrm>
        <a:graphic>
          <a:graphicData uri="http://schemas.openxmlformats.org/drawingml/2006/table">
            <a:tbl>
              <a:tblPr/>
              <a:tblGrid>
                <a:gridCol w="598488"/>
                <a:gridCol w="1214437"/>
                <a:gridCol w="1414463"/>
                <a:gridCol w="1414462"/>
                <a:gridCol w="1617663"/>
                <a:gridCol w="1817687"/>
              </a:tblGrid>
              <a:tr h="5334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STT</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Nội dung</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Đơn vị tính</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Số lượng</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Đơn giá ước tính (đồng)</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Chi phí dự tính (đồng)</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48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1</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Họa mi</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Con</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02</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500.000</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1.000.000</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92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2</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Lồng</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Chiếc</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02</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300.000.</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600.000.</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0850">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Tổng chi phí</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2.400.000</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TotalTime>
  <Words>545</Words>
  <Application>Microsoft Office PowerPoint</Application>
  <PresentationFormat>On-screen Show (4:3)</PresentationFormat>
  <Paragraphs>84</Paragraphs>
  <Slides>12</Slides>
  <Notes>0</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12</vt:i4>
      </vt:variant>
    </vt:vector>
  </HeadingPairs>
  <TitlesOfParts>
    <vt:vector size="16" baseType="lpstr">
      <vt:lpstr>Arial</vt:lpstr>
      <vt:lpstr>Calibri</vt:lpstr>
      <vt:lpstr>Times New Roman</vt:lpstr>
      <vt:lpstr>Office Theme</vt:lpstr>
      <vt:lpstr>CHÀO QUÝ THẦY CÔ GIÁO,  CHÀO CÁC EM HỌC SINH THÂN YÊU</vt:lpstr>
      <vt:lpstr>KHỞI ĐỘNG</vt:lpstr>
      <vt:lpstr>Slide 3</vt:lpstr>
      <vt:lpstr>NỘI DUNG BÀI HỌC</vt:lpstr>
      <vt:lpstr>I. Giới thiệu bài thực hành.</vt:lpstr>
      <vt:lpstr>Bảng mục đích, yêu cầu, nhiệm vụ bài thực hành.</vt:lpstr>
      <vt:lpstr>Ngày nay, vật nuôi trong gia đình đã trở thành những "người bạn" thân thiết của con người. Để nuôi dưỡng, chăm sóc vật nuôi trong gia đình thì cần phải chuẩn bị những gì và chi phí như thế nào?</vt:lpstr>
      <vt:lpstr>Đọc thông tin SGK và qua sát một số hình ảnh thảo luận với các bạn trong nhóm để thống nhất một số loài vật nuôi phù hợp </vt:lpstr>
      <vt:lpstr>III. Thực hành kế hoạch, tính toán chi phí.</vt:lpstr>
      <vt:lpstr>III. Thực hành kế hoạch, tính toán chi phí.</vt:lpstr>
      <vt:lpstr>IV. Đánh giá</vt:lpstr>
      <vt:lpstr>V. Hướng dẫn về nhà</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Khi chạm tay vào lá cây xấu hổ, sẽ cụp lại, đó là hiện tượng gì, hiện ttươtượng này có </dc:title>
  <dc:creator>Manh Thang</dc:creator>
  <cp:lastModifiedBy>Admin-pc</cp:lastModifiedBy>
  <cp:revision>28</cp:revision>
  <dcterms:created xsi:type="dcterms:W3CDTF">2022-06-22T08:54:32Z</dcterms:created>
  <dcterms:modified xsi:type="dcterms:W3CDTF">2022-10-03T10:53:55Z</dcterms:modified>
</cp:coreProperties>
</file>