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5" r:id="rId8"/>
    <p:sldId id="264" r:id="rId9"/>
    <p:sldId id="263" r:id="rId10"/>
    <p:sldId id="262" r:id="rId11"/>
    <p:sldId id="261" r:id="rId12"/>
    <p:sldId id="260" r:id="rId13"/>
    <p:sldId id="259" r:id="rId14"/>
    <p:sldId id="272" r:id="rId15"/>
    <p:sldId id="258" r:id="rId16"/>
    <p:sldId id="25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24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AB0AA2-C0FC-41A1-B8F5-81E8C96DF922}" type="datetimeFigureOut">
              <a:rPr lang="en-US"/>
              <a:pPr>
                <a:defRPr/>
              </a:pPr>
              <a:t>10/3/2022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FCE5A1-EC63-45AA-A62B-E1576C6C4C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8A135C-B5EC-4E7C-8FE6-230025D4818B}" type="datetimeFigureOut">
              <a:rPr lang="en-US"/>
              <a:pPr>
                <a:defRPr/>
              </a:pPr>
              <a:t>10/3/2022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53C0E7-7AA0-4D4C-9831-8E8A2E280D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314446-BEA8-4CDE-9D60-9B8A2525AB3A}" type="datetimeFigureOut">
              <a:rPr lang="en-US"/>
              <a:pPr>
                <a:defRPr/>
              </a:pPr>
              <a:t>10/3/2022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D1A152-18CD-45FE-B45B-57D322E46C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2D0554-C4D6-44E3-AADB-0018C06A6180}" type="datetimeFigureOut">
              <a:rPr lang="en-US"/>
              <a:pPr>
                <a:defRPr/>
              </a:pPr>
              <a:t>10/3/2022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7FD8FC-4645-4CBA-942C-6B644B93AB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CCCD709-772D-4720-9887-02E7F3CFFDFC}" type="datetimeFigureOut">
              <a:rPr lang="en-US"/>
              <a:pPr>
                <a:defRPr/>
              </a:pPr>
              <a:t>10/3/2022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75EC5D-2A07-4A24-83D8-F057ADE60E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18C1BF-51E3-4413-9297-0564E4895D5D}" type="datetimeFigureOut">
              <a:rPr lang="en-US"/>
              <a:pPr>
                <a:defRPr/>
              </a:pPr>
              <a:t>10/3/2022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97F3DA-5B57-4875-87FD-759CFF84CE6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0E81F0E-B8BC-49A3-A7DF-3660694B75BB}" type="datetimeFigureOut">
              <a:rPr lang="en-US"/>
              <a:pPr>
                <a:defRPr/>
              </a:pPr>
              <a:t>10/3/2022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CE35F2-B003-44E1-B8FC-9AA1C45580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6240C07-F245-4118-BDC6-6C77866B063B}" type="datetimeFigureOut">
              <a:rPr lang="en-US"/>
              <a:pPr>
                <a:defRPr/>
              </a:pPr>
              <a:t>10/3/2022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9DC8C2B-A51F-4493-94A4-DE4A229CCC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8A2CB9-BEF8-48C9-805A-7FAD7215A11A}" type="datetimeFigureOut">
              <a:rPr lang="en-US"/>
              <a:pPr>
                <a:defRPr/>
              </a:pPr>
              <a:t>10/3/2022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DAC83BA-92B1-4ADB-8C2E-5927A8826C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BECB77-5A77-4B01-92DC-6175278EE516}" type="datetimeFigureOut">
              <a:rPr lang="en-US"/>
              <a:pPr>
                <a:defRPr/>
              </a:pPr>
              <a:t>10/3/2022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8DE5E0-FBBD-4AEA-BBB5-5EB5394C5D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E0EC08-4264-48DD-B0E4-6AD9AA4A619A}" type="datetimeFigureOut">
              <a:rPr lang="en-US"/>
              <a:pPr>
                <a:defRPr/>
              </a:pPr>
              <a:t>10/3/2022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CA4417-A373-411A-8259-DA8C963CB6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0B73CD9-F3BD-40C2-B2C5-4C65B5DD4E30}" type="datetimeFigureOut">
              <a:rPr lang="en-US"/>
              <a:pPr>
                <a:defRPr/>
              </a:pPr>
              <a:t>10/3/2022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9BDC5DC-A8E9-455F-A48C-65DBD7BC96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1692275" y="168275"/>
            <a:ext cx="6103938" cy="523875"/>
          </a:xfrm>
          <a:prstGeom prst="rect">
            <a:avLst/>
          </a:prstGeom>
          <a:noFill/>
          <a:ln w="9525">
            <a:noFill/>
            <a:miter lim="800000"/>
            <a:headEnd/>
            <a:tailEnd/>
          </a:ln>
        </p:spPr>
        <p:txBody>
          <a:bodyPr wrap="none">
            <a:spAutoFit/>
          </a:bodyPr>
          <a:lstStyle/>
          <a:p>
            <a:r>
              <a:rPr lang="en-US" sz="2800" b="1">
                <a:solidFill>
                  <a:srgbClr val="FF0000"/>
                </a:solidFill>
                <a:latin typeface="Times New Roman" pitchFamily="18" charset="0"/>
                <a:cs typeface="Times New Roman" pitchFamily="18" charset="0"/>
              </a:rPr>
              <a:t>BÀI 9. GIỚI THIỆU VỀ CHĂN NUÔI</a:t>
            </a:r>
          </a:p>
        </p:txBody>
      </p:sp>
      <p:sp>
        <p:nvSpPr>
          <p:cNvPr id="6" name="Rectangle 5"/>
          <p:cNvSpPr>
            <a:spLocks noChangeArrowheads="1"/>
          </p:cNvSpPr>
          <p:nvPr/>
        </p:nvSpPr>
        <p:spPr bwMode="auto">
          <a:xfrm>
            <a:off x="250825" y="5445125"/>
            <a:ext cx="8424863" cy="1200150"/>
          </a:xfrm>
          <a:prstGeom prst="rect">
            <a:avLst/>
          </a:prstGeom>
          <a:noFill/>
          <a:ln w="9525">
            <a:noFill/>
            <a:miter lim="800000"/>
            <a:headEnd/>
            <a:tailEnd/>
          </a:ln>
        </p:spPr>
        <p:txBody>
          <a:bodyPr>
            <a:spAutoFit/>
          </a:bodyPr>
          <a:lstStyle/>
          <a:p>
            <a:r>
              <a:rPr lang="en-US" sz="2400">
                <a:solidFill>
                  <a:srgbClr val="00B050"/>
                </a:solidFill>
                <a:latin typeface="Times New Roman" pitchFamily="18" charset="0"/>
                <a:cs typeface="Times New Roman" pitchFamily="18" charset="0"/>
              </a:rPr>
              <a:t>Chăn nuôi có vai trò như thế nào đối với con người và nẻn kinh tế? ở nước ta, có những vật nuôi phố biển nào, vật nuôi nào đặc trưng cho vùng miền và được nuôi theo những phương thức nào?</a:t>
            </a:r>
          </a:p>
        </p:txBody>
      </p:sp>
      <p:pic>
        <p:nvPicPr>
          <p:cNvPr id="13315" name="Picture 6"/>
          <p:cNvPicPr>
            <a:picLocks noChangeAspect="1"/>
          </p:cNvPicPr>
          <p:nvPr/>
        </p:nvPicPr>
        <p:blipFill>
          <a:blip r:embed="rId2"/>
          <a:srcRect/>
          <a:stretch>
            <a:fillRect/>
          </a:stretch>
        </p:blipFill>
        <p:spPr bwMode="auto">
          <a:xfrm>
            <a:off x="442913" y="836613"/>
            <a:ext cx="3529012" cy="2309812"/>
          </a:xfrm>
          <a:prstGeom prst="rect">
            <a:avLst/>
          </a:prstGeom>
          <a:noFill/>
          <a:ln w="9525">
            <a:noFill/>
            <a:miter lim="800000"/>
            <a:headEnd/>
            <a:tailEnd/>
          </a:ln>
        </p:spPr>
      </p:pic>
      <p:pic>
        <p:nvPicPr>
          <p:cNvPr id="13316" name="Picture 7"/>
          <p:cNvPicPr>
            <a:picLocks noChangeAspect="1"/>
          </p:cNvPicPr>
          <p:nvPr/>
        </p:nvPicPr>
        <p:blipFill>
          <a:blip r:embed="rId3"/>
          <a:srcRect/>
          <a:stretch>
            <a:fillRect/>
          </a:stretch>
        </p:blipFill>
        <p:spPr bwMode="auto">
          <a:xfrm>
            <a:off x="415925" y="3200400"/>
            <a:ext cx="3590925" cy="2271713"/>
          </a:xfrm>
          <a:prstGeom prst="rect">
            <a:avLst/>
          </a:prstGeom>
          <a:noFill/>
          <a:ln w="9525">
            <a:noFill/>
            <a:miter lim="800000"/>
            <a:headEnd/>
            <a:tailEnd/>
          </a:ln>
        </p:spPr>
      </p:pic>
      <p:pic>
        <p:nvPicPr>
          <p:cNvPr id="13317" name="Picture 8"/>
          <p:cNvPicPr>
            <a:picLocks noChangeAspect="1"/>
          </p:cNvPicPr>
          <p:nvPr/>
        </p:nvPicPr>
        <p:blipFill>
          <a:blip r:embed="rId4"/>
          <a:srcRect/>
          <a:stretch>
            <a:fillRect/>
          </a:stretch>
        </p:blipFill>
        <p:spPr bwMode="auto">
          <a:xfrm>
            <a:off x="4660900" y="3181350"/>
            <a:ext cx="3681413" cy="2309813"/>
          </a:xfrm>
          <a:prstGeom prst="rect">
            <a:avLst/>
          </a:prstGeom>
          <a:noFill/>
          <a:ln w="9525">
            <a:noFill/>
            <a:miter lim="800000"/>
            <a:headEnd/>
            <a:tailEnd/>
          </a:ln>
        </p:spPr>
      </p:pic>
      <p:pic>
        <p:nvPicPr>
          <p:cNvPr id="13318" name="Picture 9"/>
          <p:cNvPicPr>
            <a:picLocks noChangeAspect="1"/>
          </p:cNvPicPr>
          <p:nvPr/>
        </p:nvPicPr>
        <p:blipFill>
          <a:blip r:embed="rId5"/>
          <a:srcRect/>
          <a:stretch>
            <a:fillRect/>
          </a:stretch>
        </p:blipFill>
        <p:spPr bwMode="auto">
          <a:xfrm>
            <a:off x="4660900" y="852488"/>
            <a:ext cx="3681413" cy="2222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323850" y="188913"/>
            <a:ext cx="8569325" cy="4524375"/>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IV. Một số ngành nghề phổ biến trong chăn nuôi</a:t>
            </a:r>
          </a:p>
          <a:p>
            <a:r>
              <a:rPr lang="en-US" sz="2400" b="1">
                <a:solidFill>
                  <a:srgbClr val="FF0000"/>
                </a:solidFill>
                <a:latin typeface="Times New Roman" pitchFamily="18" charset="0"/>
                <a:cs typeface="Times New Roman" pitchFamily="18" charset="0"/>
              </a:rPr>
              <a:t>1. Bác sĩ thú y</a:t>
            </a:r>
          </a:p>
          <a:p>
            <a:r>
              <a:rPr lang="en-US" sz="2400">
                <a:latin typeface="Times New Roman" pitchFamily="18" charset="0"/>
                <a:cs typeface="Times New Roman"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itchFamily="18" charset="0"/>
                <a:cs typeface="Times New Roman" pitchFamily="18" charset="0"/>
              </a:rPr>
              <a:t>2. Kĩ sư chăn nuôi</a:t>
            </a:r>
          </a:p>
          <a:p>
            <a:r>
              <a:rPr lang="en-US" sz="2400">
                <a:latin typeface="Times New Roman" pitchFamily="18" charset="0"/>
                <a:cs typeface="Times New Roman" pitchFamily="18" charset="0"/>
              </a:rPr>
              <a:t>Kĩ sư chan nuôi lã những người lãm nhiệm vụ chọn và nhản giống vật nuôi; chề biến thức ăn, chăm sóc, phòng bệnh cho vật nuôi  </a:t>
            </a:r>
          </a:p>
          <a:p>
            <a:r>
              <a:rPr lang="en-US" sz="2400">
                <a:latin typeface="Times New Roman" pitchFamily="18" charset="0"/>
                <a:cs typeface="Times New Roman" pitchFamily="18" charset="0"/>
              </a:rPr>
              <a:t>Phầm chất cẩn có của kĩ sư chân nuôi lã yêu động vật, thích nghiên cứu khoa học, thích châm sóc vật nuôi.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74675" y="147638"/>
            <a:ext cx="813752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V. Một số biện pháp bâo vệ môi trường trong chăn nuôi</a:t>
            </a:r>
            <a:endParaRPr lang="en-US" sz="2400">
              <a:solidFill>
                <a:srgbClr val="FF0000"/>
              </a:solidFill>
              <a:latin typeface="Times New Roman" pitchFamily="18" charset="0"/>
              <a:cs typeface="Times New Roman" pitchFamily="18" charset="0"/>
            </a:endParaRPr>
          </a:p>
        </p:txBody>
      </p:sp>
      <p:sp>
        <p:nvSpPr>
          <p:cNvPr id="4" name="Rectangle 3"/>
          <p:cNvSpPr>
            <a:spLocks noChangeArrowheads="1"/>
          </p:cNvSpPr>
          <p:nvPr/>
        </p:nvSpPr>
        <p:spPr bwMode="auto">
          <a:xfrm>
            <a:off x="557213" y="765175"/>
            <a:ext cx="8154987" cy="830263"/>
          </a:xfrm>
          <a:prstGeom prst="rect">
            <a:avLst/>
          </a:prstGeom>
          <a:noFill/>
          <a:ln w="9525">
            <a:noFill/>
            <a:miter lim="800000"/>
            <a:headEnd/>
            <a:tailEnd/>
          </a:ln>
        </p:spPr>
        <p:txBody>
          <a:bodyPr>
            <a:spAutoFit/>
          </a:bodyPr>
          <a:lstStyle/>
          <a:p>
            <a:r>
              <a:rPr lang="en-US" sz="2400" i="1">
                <a:solidFill>
                  <a:srgbClr val="00B0F0"/>
                </a:solidFill>
                <a:latin typeface="Times New Roman" pitchFamily="18" charset="0"/>
                <a:cs typeface="Times New Roman" pitchFamily="18" charset="0"/>
              </a:rPr>
              <a:t>Quan sát Hình 9.</a:t>
            </a:r>
            <a:r>
              <a:rPr lang="en-US" sz="2400">
                <a:solidFill>
                  <a:srgbClr val="00B0F0"/>
                </a:solidFill>
                <a:latin typeface="Times New Roman" pitchFamily="18" charset="0"/>
                <a:cs typeface="Times New Roman" pitchFamily="18" charset="0"/>
              </a:rPr>
              <a:t>7 </a:t>
            </a:r>
            <a:r>
              <a:rPr lang="en-US" sz="2400" i="1">
                <a:solidFill>
                  <a:srgbClr val="00B0F0"/>
                </a:solidFill>
                <a:latin typeface="Times New Roman" pitchFamily="18" charset="0"/>
                <a:cs typeface="Times New Roman" pitchFamily="18" charset="0"/>
              </a:rPr>
              <a:t>và nêu những biện phảp phố biển trong xừ li chất thài chăn nuôi?</a:t>
            </a:r>
          </a:p>
        </p:txBody>
      </p:sp>
      <p:sp>
        <p:nvSpPr>
          <p:cNvPr id="5" name="Rectangle 4"/>
          <p:cNvSpPr>
            <a:spLocks noChangeArrowheads="1"/>
          </p:cNvSpPr>
          <p:nvPr/>
        </p:nvSpPr>
        <p:spPr bwMode="auto">
          <a:xfrm>
            <a:off x="395288" y="1773238"/>
            <a:ext cx="8424862" cy="4524375"/>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1. Vệ sinh khu vực chuồng trại</a:t>
            </a:r>
          </a:p>
          <a:p>
            <a:r>
              <a:rPr lang="en-US" sz="2400">
                <a:latin typeface="Times New Roman" pitchFamily="18" charset="0"/>
                <a:cs typeface="Times New Roman"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itchFamily="18" charset="0"/>
                <a:cs typeface="Times New Roman" pitchFamily="18" charset="0"/>
              </a:rPr>
              <a:t>2. Thu gom và xừ lí chất thài chăn nuôi</a:t>
            </a:r>
          </a:p>
          <a:p>
            <a:r>
              <a:rPr lang="en-US" sz="2400">
                <a:latin typeface="Times New Roman" pitchFamily="18" charset="0"/>
                <a:cs typeface="Times New Roman"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itchFamily="18" charset="0"/>
                <a:cs typeface="Times New Roman" pitchFamily="18" charset="0"/>
              </a:rPr>
              <a:t>Chất thải chăn nuôi phài được thu gom triệt đẻ càng sớm câng tốt, bảo quàn và lưu trữ đúng nơi quy định, không đề chúng phát tán ra môi trường.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ChangeArrowheads="1"/>
          </p:cNvSpPr>
          <p:nvPr/>
        </p:nvSpPr>
        <p:spPr bwMode="auto">
          <a:xfrm>
            <a:off x="539750" y="317500"/>
            <a:ext cx="7561263" cy="4619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Bài 1. Nêu mối quan hệ giữa trồng trọt vả chăn nuôi.</a:t>
            </a:r>
          </a:p>
        </p:txBody>
      </p:sp>
      <p:sp>
        <p:nvSpPr>
          <p:cNvPr id="7" name="Rectangle 6"/>
          <p:cNvSpPr>
            <a:spLocks noChangeArrowheads="1"/>
          </p:cNvSpPr>
          <p:nvPr/>
        </p:nvSpPr>
        <p:spPr bwMode="auto">
          <a:xfrm>
            <a:off x="684213" y="1268413"/>
            <a:ext cx="7848600" cy="304800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itchFamily="18" charset="0"/>
                <a:cs typeface="Times New Roman" pitchFamily="18" charset="0"/>
              </a:rPr>
            </a:br>
            <a:r>
              <a:rPr lang="en-US" sz="2400">
                <a:latin typeface="Times New Roman" pitchFamily="18" charset="0"/>
                <a:cs typeface="Times New Roman" pitchFamily="18" charset="0"/>
              </a:rPr>
              <a:t>- Chăn nuôi và trồng trọt đều là một trong những ngành sản xuất chính của nước ta</a:t>
            </a:r>
            <a:br>
              <a:rPr lang="en-US" sz="2400">
                <a:latin typeface="Times New Roman" pitchFamily="18" charset="0"/>
                <a:cs typeface="Times New Roman" pitchFamily="18" charset="0"/>
              </a:rPr>
            </a:br>
            <a:r>
              <a:rPr lang="en-US" sz="2400">
                <a:latin typeface="Times New Roman" pitchFamily="18" charset="0"/>
                <a:cs typeface="Times New Roman" pitchFamily="18" charset="0"/>
              </a:rPr>
              <a:t>- Trồng trọt cung cấp thức ăn cho chăn nuôi</a:t>
            </a:r>
            <a:br>
              <a:rPr lang="en-US" sz="2400">
                <a:latin typeface="Times New Roman" pitchFamily="18" charset="0"/>
                <a:cs typeface="Times New Roman" pitchFamily="18" charset="0"/>
              </a:rPr>
            </a:br>
            <a:r>
              <a:rPr lang="en-US" sz="2400">
                <a:latin typeface="Times New Roman" pitchFamily="18" charset="0"/>
                <a:cs typeface="Times New Roman" pitchFamily="18" charset="0"/>
              </a:rPr>
              <a:t>- Chăn nuôi cung cấp sức kéo cho trồng trọt.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23850" y="1268413"/>
          <a:ext cx="8135938" cy="2103437"/>
        </p:xfrm>
        <a:graphic>
          <a:graphicData uri="http://schemas.openxmlformats.org/drawingml/2006/table">
            <a:tbl>
              <a:tblPr firstRow="1" firstCol="1" bandRow="1">
                <a:tableStyleId>{5C22544A-7EE6-4342-B048-85BDC9FD1C3A}</a:tableStyleId>
              </a:tblPr>
              <a:tblGrid>
                <a:gridCol w="1465983"/>
                <a:gridCol w="3335460"/>
                <a:gridCol w="3335460"/>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bl>
          </a:graphicData>
        </a:graphic>
      </p:graphicFrame>
      <p:sp>
        <p:nvSpPr>
          <p:cNvPr id="25624" name="Rectangle 1"/>
          <p:cNvSpPr>
            <a:spLocks noChangeArrowheads="1"/>
          </p:cNvSpPr>
          <p:nvPr/>
        </p:nvSpPr>
        <p:spPr bwMode="auto">
          <a:xfrm>
            <a:off x="107950" y="115888"/>
            <a:ext cx="8567738" cy="708025"/>
          </a:xfrm>
          <a:prstGeom prst="rect">
            <a:avLst/>
          </a:prstGeom>
          <a:solidFill>
            <a:srgbClr val="FFFFFF"/>
          </a:solidFill>
          <a:ln w="9525">
            <a:noFill/>
            <a:miter lim="800000"/>
            <a:headEnd/>
            <a:tailEnd/>
          </a:ln>
        </p:spPr>
        <p:txBody>
          <a:bodyPr anchor="ctr">
            <a:spAutoFit/>
          </a:bodyPr>
          <a:lstStyle/>
          <a:p>
            <a:pPr indent="12700">
              <a:tabLst>
                <a:tab pos="311150" algn="l"/>
              </a:tabLst>
            </a:pPr>
            <a:r>
              <a:rPr lang="en-US" altLang="en-US" sz="2000">
                <a:solidFill>
                  <a:srgbClr val="FF0000"/>
                </a:solidFill>
                <a:latin typeface="Times New Roman" pitchFamily="18" charset="0"/>
                <a:ea typeface="Arial" charset="0"/>
                <a:cs typeface="Times New Roman" pitchFamily="18" charset="0"/>
              </a:rPr>
              <a:t>Bài 2. Hãy kẻ tên 3 loại vật nuôi thuộc nhóm gia súc. 3 loại thuộc nhỏm gia cầm vá vai trò của chúng theo mẫu bảng dưởi đày.</a:t>
            </a:r>
            <a:endParaRPr lang="en-US" altLang="en-US" sz="2000">
              <a:solidFill>
                <a:srgbClr val="FF0000"/>
              </a:solidFill>
              <a:ea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07950" y="115888"/>
            <a:ext cx="8567738" cy="708025"/>
          </a:xfrm>
          <a:prstGeom prst="rect">
            <a:avLst/>
          </a:prstGeom>
          <a:solidFill>
            <a:srgbClr val="FFFFFF"/>
          </a:solidFill>
          <a:ln w="9525">
            <a:noFill/>
            <a:miter lim="800000"/>
            <a:headEnd/>
            <a:tailEnd/>
          </a:ln>
        </p:spPr>
        <p:txBody>
          <a:bodyPr anchor="ctr">
            <a:spAutoFit/>
          </a:bodyPr>
          <a:lstStyle/>
          <a:p>
            <a:pPr indent="12700">
              <a:tabLst>
                <a:tab pos="311150" algn="l"/>
              </a:tabLst>
            </a:pPr>
            <a:r>
              <a:rPr lang="en-US" altLang="en-US" sz="2000">
                <a:solidFill>
                  <a:srgbClr val="FF0000"/>
                </a:solidFill>
                <a:latin typeface="Times New Roman" pitchFamily="18" charset="0"/>
                <a:ea typeface="Arial" charset="0"/>
                <a:cs typeface="Times New Roman" pitchFamily="18" charset="0"/>
              </a:rPr>
              <a:t>Bài 2. Hãy kẻ tên 3 loại vật nuôi thuộc nhóm gia súc. 3 loại thuộc nhỏm gia cầm vá vai trò của chúng theo mẫu bảng dưởi đày.</a:t>
            </a:r>
            <a:endParaRPr lang="en-US" altLang="en-US" sz="2000">
              <a:solidFill>
                <a:srgbClr val="FF0000"/>
              </a:solidFill>
              <a:ea typeface="Arial" charset="0"/>
              <a:cs typeface="Times New Roman" pitchFamily="18" charset="0"/>
            </a:endParaRPr>
          </a:p>
        </p:txBody>
      </p:sp>
      <p:graphicFrame>
        <p:nvGraphicFramePr>
          <p:cNvPr id="6" name="Table 5"/>
          <p:cNvGraphicFramePr>
            <a:graphicFrameLocks noGrp="1"/>
          </p:cNvGraphicFramePr>
          <p:nvPr/>
        </p:nvGraphicFramePr>
        <p:xfrm>
          <a:off x="107950" y="1052513"/>
          <a:ext cx="8712200" cy="5294312"/>
        </p:xfrm>
        <a:graphic>
          <a:graphicData uri="http://schemas.openxmlformats.org/drawingml/2006/table">
            <a:tbl>
              <a:tblPr firstRow="1" firstCol="1" bandRow="1">
                <a:tableStyleId>{5C22544A-7EE6-4342-B048-85BDC9FD1C3A}</a:tableStyleId>
              </a:tblPr>
              <a:tblGrid>
                <a:gridCol w="1010373"/>
                <a:gridCol w="1581915"/>
                <a:gridCol w="6120679"/>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468313" y="333375"/>
            <a:ext cx="8207375" cy="1568450"/>
          </a:xfrm>
          <a:prstGeom prst="rect">
            <a:avLst/>
          </a:prstGeom>
          <a:noFill/>
          <a:ln w="9525">
            <a:noFill/>
            <a:miter lim="800000"/>
            <a:headEnd/>
            <a:tailEnd/>
          </a:ln>
        </p:spPr>
        <p:txBody>
          <a:bodyPr>
            <a:spAutoFit/>
          </a:bodyPr>
          <a:lstStyle/>
          <a:p>
            <a:r>
              <a:rPr lang="en-US" sz="2400">
                <a:solidFill>
                  <a:srgbClr val="FF0000"/>
                </a:solidFill>
                <a:latin typeface="Times New Roman" pitchFamily="18" charset="0"/>
                <a:cs typeface="Times New Roman"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itchFamily="18" charset="0"/>
                <a:cs typeface="Times New Roman" pitchFamily="18" charset="0"/>
              </a:rPr>
              <a:t>	</a:t>
            </a:r>
          </a:p>
        </p:txBody>
      </p:sp>
      <p:sp>
        <p:nvSpPr>
          <p:cNvPr id="5" name="Rectangle 4"/>
          <p:cNvSpPr>
            <a:spLocks noChangeArrowheads="1"/>
          </p:cNvSpPr>
          <p:nvPr/>
        </p:nvSpPr>
        <p:spPr bwMode="auto">
          <a:xfrm>
            <a:off x="468313" y="1922463"/>
            <a:ext cx="8280400" cy="12001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Theo em ý kiến trên đúng. Vì chất thải chăn nuôi có thể được tái sử dụng gom lại phục vụ nông nghiệp và nhu cầu của từng địa phương.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23850" y="153988"/>
            <a:ext cx="8424863" cy="830262"/>
          </a:xfrm>
          <a:prstGeom prst="rect">
            <a:avLst/>
          </a:prstGeom>
          <a:noFill/>
          <a:ln w="9525">
            <a:noFill/>
            <a:miter lim="800000"/>
            <a:headEnd/>
            <a:tailEnd/>
          </a:ln>
        </p:spPr>
        <p:txBody>
          <a:bodyPr>
            <a:spAutoFit/>
          </a:bodyPr>
          <a:lstStyle/>
          <a:p>
            <a:r>
              <a:rPr lang="en-US" sz="2400">
                <a:solidFill>
                  <a:srgbClr val="FF0000"/>
                </a:solidFill>
                <a:latin typeface="Times New Roman" pitchFamily="18" charset="0"/>
                <a:cs typeface="Times New Roman" pitchFamily="18" charset="0"/>
              </a:rPr>
              <a:t>Bài 4. Biện pháp não sau đày là nên hoặc không nén làm đẻ bào vê môi trường?</a:t>
            </a:r>
          </a:p>
        </p:txBody>
      </p:sp>
      <p:sp>
        <p:nvSpPr>
          <p:cNvPr id="3" name="Rectangle 2"/>
          <p:cNvSpPr>
            <a:spLocks noChangeArrowheads="1"/>
          </p:cNvSpPr>
          <p:nvPr/>
        </p:nvSpPr>
        <p:spPr bwMode="auto">
          <a:xfrm>
            <a:off x="323850" y="1125538"/>
            <a:ext cx="8424863" cy="489267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Các biện pháp nên làm:</a:t>
            </a:r>
          </a:p>
          <a:p>
            <a:r>
              <a:rPr lang="en-US" sz="2400">
                <a:latin typeface="Times New Roman" pitchFamily="18" charset="0"/>
                <a:cs typeface="Times New Roman" pitchFamily="18" charset="0"/>
              </a:rPr>
              <a:t>1. Thường xuyên vệ sinh chuồng nuôi sạch sẽ</a:t>
            </a:r>
          </a:p>
          <a:p>
            <a:r>
              <a:rPr lang="en-US" sz="2400">
                <a:latin typeface="Times New Roman" pitchFamily="18" charset="0"/>
                <a:cs typeface="Times New Roman" pitchFamily="18" charset="0"/>
              </a:rPr>
              <a:t>2. Thu gom chất thải triệt để và sớm nhất có thể</a:t>
            </a:r>
          </a:p>
          <a:p>
            <a:r>
              <a:rPr lang="en-US" sz="2400">
                <a:latin typeface="Times New Roman" pitchFamily="18" charset="0"/>
                <a:cs typeface="Times New Roman" pitchFamily="18" charset="0"/>
              </a:rPr>
              <a:t>3. Thu phân để ủ làm bón phân hữu cơ</a:t>
            </a:r>
          </a:p>
          <a:p>
            <a:r>
              <a:rPr lang="en-US" sz="2400">
                <a:latin typeface="Times New Roman" pitchFamily="18" charset="0"/>
                <a:cs typeface="Times New Roman" pitchFamily="18" charset="0"/>
              </a:rPr>
              <a:t>4. Xây hầm biogas để xử lí chất thải cho trại chăn nuôi</a:t>
            </a:r>
          </a:p>
          <a:p>
            <a:r>
              <a:rPr lang="en-US" sz="2400">
                <a:latin typeface="Times New Roman" pitchFamily="18" charset="0"/>
                <a:cs typeface="Times New Roman" pitchFamily="18" charset="0"/>
              </a:rPr>
              <a:t>- Các biện pháp không nên làm:</a:t>
            </a:r>
          </a:p>
          <a:p>
            <a:r>
              <a:rPr lang="en-US" sz="2400">
                <a:latin typeface="Times New Roman" pitchFamily="18" charset="0"/>
                <a:cs typeface="Times New Roman" pitchFamily="18" charset="0"/>
              </a:rPr>
              <a:t>1. Thả rông vật nuôi, cho vật nuôi đi vệ sinh bừa bãi.</a:t>
            </a:r>
          </a:p>
          <a:p>
            <a:r>
              <a:rPr lang="en-US" sz="2400">
                <a:latin typeface="Times New Roman" pitchFamily="18" charset="0"/>
                <a:cs typeface="Times New Roman" pitchFamily="18" charset="0"/>
              </a:rPr>
              <a:t>2. Nuôi vật nuôi dưới gầm nhà sàn hay quá gần nơi ở</a:t>
            </a:r>
          </a:p>
          <a:p>
            <a:r>
              <a:rPr lang="en-US" sz="2400">
                <a:latin typeface="Times New Roman" pitchFamily="18" charset="0"/>
                <a:cs typeface="Times New Roman" pitchFamily="18" charset="0"/>
              </a:rPr>
              <a:t>3. Chuồng nuôi cạnh đường giao thông, chợ hay khu công cộng để thuận tiện cho việc vận chuyển.</a:t>
            </a:r>
          </a:p>
          <a:p>
            <a:r>
              <a:rPr lang="en-US" sz="2400">
                <a:latin typeface="Times New Roman" pitchFamily="18" charset="0"/>
                <a:cs typeface="Times New Roman" pitchFamily="18" charset="0"/>
              </a:rPr>
              <a:t>4. Xả thẳng chất thải chăn nuôi ra ao, hồ, sông , suối..</a:t>
            </a:r>
          </a:p>
          <a:p>
            <a:r>
              <a:rPr lang="en-US" sz="2400">
                <a:latin typeface="Times New Roman" pitchFamily="18" charset="0"/>
                <a:cs typeface="Times New Roman" pitchFamily="18" charset="0"/>
              </a:rPr>
              <a:t>5. Vứt rác vật nuôi chết xuống ao, hồ, sông, suối,..</a:t>
            </a:r>
          </a:p>
          <a:p>
            <a:r>
              <a:rPr lang="en-US" sz="2400">
                <a:latin typeface="Times New Roman" pitchFamily="18" charset="0"/>
                <a:cs typeface="Times New Roman" pitchFamily="18" charset="0"/>
              </a:rPr>
              <a:t>6. Cho người lạ, chó, mèo,, tự do ra vào khu chăn nuôi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650" y="808038"/>
            <a:ext cx="6480175" cy="3048000"/>
          </a:xfrm>
          <a:prstGeom prst="rect">
            <a:avLst/>
          </a:prstGeom>
        </p:spPr>
        <p:txBody>
          <a:bodyPr>
            <a:spAutoFit/>
          </a:bodyPr>
          <a:lstStyle/>
          <a:p>
            <a:pPr fontAlgn="auto">
              <a:spcBef>
                <a:spcPts val="0"/>
              </a:spcBef>
              <a:spcAft>
                <a:spcPts val="0"/>
              </a:spcAft>
              <a:defRPr/>
            </a:pPr>
            <a:r>
              <a:rPr lang="vi-VN" sz="2400" b="1">
                <a:latin typeface="+mj-lt"/>
                <a:cs typeface="+mn-cs"/>
              </a:rPr>
              <a:t>Trả lời:</a:t>
            </a:r>
            <a:endParaRPr lang="vi-VN" sz="2400">
              <a:latin typeface="+mj-lt"/>
              <a:cs typeface="+mn-cs"/>
            </a:endParaRPr>
          </a:p>
          <a:p>
            <a:pPr fontAlgn="auto">
              <a:spcBef>
                <a:spcPts val="0"/>
              </a:spcBef>
              <a:spcAft>
                <a:spcPts val="0"/>
              </a:spcAft>
              <a:defRPr/>
            </a:pPr>
            <a:r>
              <a:rPr lang="vi-VN" sz="2400">
                <a:latin typeface="+mj-lt"/>
                <a:cs typeface="+mn-cs"/>
              </a:rPr>
              <a:t>* Vai trò của chăn nuôi:</a:t>
            </a:r>
          </a:p>
          <a:p>
            <a:pPr fontAlgn="auto">
              <a:spcBef>
                <a:spcPts val="0"/>
              </a:spcBef>
              <a:spcAft>
                <a:spcPts val="0"/>
              </a:spcAft>
              <a:defRPr/>
            </a:pPr>
            <a:r>
              <a:rPr lang="vi-VN" sz="2400">
                <a:latin typeface="+mj-lt"/>
                <a:cs typeface="+mn-cs"/>
              </a:rPr>
              <a:t>+ Cung cấp thực phẩm hàng ngày cho con người.</a:t>
            </a:r>
          </a:p>
          <a:p>
            <a:pPr fontAlgn="auto">
              <a:spcBef>
                <a:spcPts val="0"/>
              </a:spcBef>
              <a:spcAft>
                <a:spcPts val="0"/>
              </a:spcAft>
              <a:defRPr/>
            </a:pPr>
            <a:r>
              <a:rPr lang="vi-VN" sz="2400">
                <a:latin typeface="+mj-lt"/>
                <a:cs typeface="+mn-cs"/>
              </a:rPr>
              <a:t>+ Cung cấp nguyên liệu cho xuất khẩu </a:t>
            </a:r>
          </a:p>
          <a:p>
            <a:pPr fontAlgn="auto">
              <a:spcBef>
                <a:spcPts val="0"/>
              </a:spcBef>
              <a:spcAft>
                <a:spcPts val="0"/>
              </a:spcAft>
              <a:defRPr/>
            </a:pPr>
            <a:r>
              <a:rPr lang="vi-VN" sz="2400">
                <a:latin typeface="+mj-lt"/>
                <a:cs typeface="+mn-cs"/>
              </a:rPr>
              <a:t>+ </a:t>
            </a:r>
            <a:r>
              <a:rPr lang="en-US" sz="2400">
                <a:latin typeface="+mj-lt"/>
                <a:cs typeface="+mn-cs"/>
              </a:rPr>
              <a:t>…….</a:t>
            </a:r>
            <a:endParaRPr lang="vi-VN" sz="2400">
              <a:latin typeface="+mj-lt"/>
              <a:cs typeface="+mn-cs"/>
            </a:endParaRPr>
          </a:p>
          <a:p>
            <a:pPr fontAlgn="auto">
              <a:spcBef>
                <a:spcPts val="0"/>
              </a:spcBef>
              <a:spcAft>
                <a:spcPts val="0"/>
              </a:spcAft>
              <a:defRPr/>
            </a:pPr>
            <a:r>
              <a:rPr lang="vi-VN" sz="2400">
                <a:latin typeface="+mj-lt"/>
                <a:cs typeface="+mn-cs"/>
              </a:rPr>
              <a:t>* Vật nuôi phổ biến ở nước ta:</a:t>
            </a:r>
          </a:p>
          <a:p>
            <a:pPr fontAlgn="auto">
              <a:spcBef>
                <a:spcPts val="0"/>
              </a:spcBef>
              <a:spcAft>
                <a:spcPts val="0"/>
              </a:spcAft>
              <a:defRPr/>
            </a:pPr>
            <a:r>
              <a:rPr lang="vi-VN" sz="2400">
                <a:latin typeface="+mj-lt"/>
                <a:cs typeface="+mn-cs"/>
              </a:rPr>
              <a:t>- Gia súc: trâu, bò, chó, lợn, …</a:t>
            </a:r>
          </a:p>
          <a:p>
            <a:pPr fontAlgn="auto">
              <a:spcBef>
                <a:spcPts val="0"/>
              </a:spcBef>
              <a:spcAft>
                <a:spcPts val="0"/>
              </a:spcAft>
              <a:defRPr/>
            </a:pPr>
            <a:r>
              <a:rPr lang="vi-VN" sz="2400">
                <a:latin typeface="+mj-lt"/>
                <a:cs typeface="+mn-cs"/>
              </a:rPr>
              <a:t>- </a:t>
            </a:r>
            <a:r>
              <a:rPr lang="vi-VN" sz="2400">
                <a:latin typeface="+mj-lt"/>
                <a:cs typeface="+mn-cs"/>
              </a:rPr>
              <a:t>…</a:t>
            </a:r>
            <a:endParaRPr lang="vi-VN" sz="2400">
              <a:latin typeface="+mj-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2275" y="168275"/>
            <a:ext cx="5522913" cy="523875"/>
          </a:xfrm>
          <a:prstGeom prst="rect">
            <a:avLst/>
          </a:prstGeom>
        </p:spPr>
        <p:txBody>
          <a:bodyPr wrap="none">
            <a:spAutoFit/>
          </a:bodyPr>
          <a:lstStyle/>
          <a:p>
            <a:pPr fontAlgn="auto">
              <a:spcBef>
                <a:spcPts val="0"/>
              </a:spcBef>
              <a:spcAft>
                <a:spcPts val="0"/>
              </a:spcAft>
              <a:defRPr/>
            </a:pPr>
            <a:r>
              <a:rPr lang="vi-VN" sz="2800" b="1">
                <a:solidFill>
                  <a:srgbClr val="FF0000"/>
                </a:solidFill>
                <a:latin typeface="+mj-lt"/>
                <a:cs typeface="+mn-cs"/>
              </a:rPr>
              <a:t>I. Vai trò, triển vọng của chăn nuôi</a:t>
            </a:r>
          </a:p>
        </p:txBody>
      </p:sp>
      <p:pic>
        <p:nvPicPr>
          <p:cNvPr id="4" name="Picture 3"/>
          <p:cNvPicPr>
            <a:picLocks noChangeAspect="1"/>
          </p:cNvPicPr>
          <p:nvPr/>
        </p:nvPicPr>
        <p:blipFill>
          <a:blip r:embed="rId2"/>
          <a:srcRect/>
          <a:stretch>
            <a:fillRect/>
          </a:stretch>
        </p:blipFill>
        <p:spPr bwMode="auto">
          <a:xfrm>
            <a:off x="611188" y="1052513"/>
            <a:ext cx="8064500" cy="3529012"/>
          </a:xfrm>
          <a:prstGeom prst="rect">
            <a:avLst/>
          </a:prstGeom>
          <a:noFill/>
          <a:ln w="9525">
            <a:noFill/>
            <a:miter lim="800000"/>
            <a:headEnd/>
            <a:tailEnd/>
          </a:ln>
        </p:spPr>
      </p:pic>
      <p:sp>
        <p:nvSpPr>
          <p:cNvPr id="6" name="Rectangle 5"/>
          <p:cNvSpPr>
            <a:spLocks noChangeArrowheads="1"/>
          </p:cNvSpPr>
          <p:nvPr/>
        </p:nvSpPr>
        <p:spPr bwMode="auto">
          <a:xfrm>
            <a:off x="1042988" y="5013325"/>
            <a:ext cx="7200900" cy="830263"/>
          </a:xfrm>
          <a:prstGeom prst="rect">
            <a:avLst/>
          </a:prstGeom>
          <a:noFill/>
          <a:ln w="9525">
            <a:noFill/>
            <a:miter lim="800000"/>
            <a:headEnd/>
            <a:tailEnd/>
          </a:ln>
        </p:spPr>
        <p:txBody>
          <a:bodyPr>
            <a:spAutoFit/>
          </a:bodyPr>
          <a:lstStyle/>
          <a:p>
            <a:r>
              <a:rPr lang="en-US" sz="2400">
                <a:solidFill>
                  <a:srgbClr val="7030A0"/>
                </a:solidFill>
                <a:latin typeface="Times New Roman" pitchFamily="18" charset="0"/>
                <a:cs typeface="Times New Roman" pitchFamily="18" charset="0"/>
              </a:rPr>
              <a:t>Quan sát Hình 9.1 – Thảo luận nhóm 2,  nêu một số vai trò của chăn nuôi?</a:t>
            </a:r>
            <a:endParaRPr lang="en-US" sz="2400" i="1">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539750" y="692150"/>
            <a:ext cx="7993063" cy="5011738"/>
          </a:xfrm>
          <a:prstGeom prst="rect">
            <a:avLst/>
          </a:prstGeom>
          <a:noFill/>
          <a:ln w="9525">
            <a:noFill/>
            <a:miter lim="800000"/>
            <a:headEnd/>
            <a:tailEnd/>
          </a:ln>
        </p:spPr>
        <p:txBody>
          <a:bodyPr>
            <a:spAutoFit/>
          </a:bodyPr>
          <a:lstStyle/>
          <a:p>
            <a:pPr>
              <a:lnSpc>
                <a:spcPct val="150000"/>
              </a:lnSpc>
            </a:pPr>
            <a:r>
              <a:rPr lang="en-US" sz="2400">
                <a:latin typeface="Times New Roman" pitchFamily="18" charset="0"/>
                <a:cs typeface="Times New Roman" pitchFamily="18" charset="0"/>
              </a:rPr>
              <a:t>+ Chăn nuôi là 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p>
          <a:p>
            <a:pPr>
              <a:lnSpc>
                <a:spcPct val="150000"/>
              </a:lnSpc>
            </a:pPr>
            <a:r>
              <a:rPr lang="en-US" sz="2400">
                <a:latin typeface="Times New Roman" pitchFamily="18" charset="0"/>
                <a:cs typeface="Times New Roman" pitchFamily="18" charset="0"/>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650" y="333375"/>
            <a:ext cx="7416800" cy="830263"/>
          </a:xfrm>
          <a:prstGeom prst="rect">
            <a:avLst/>
          </a:prstGeom>
        </p:spPr>
        <p:txBody>
          <a:bodyPr>
            <a:spAutoFit/>
          </a:bodyPr>
          <a:lstStyle/>
          <a:p>
            <a:pPr fontAlgn="auto">
              <a:spcBef>
                <a:spcPts val="0"/>
              </a:spcBef>
              <a:spcAft>
                <a:spcPts val="0"/>
              </a:spcAft>
              <a:defRPr/>
            </a:pPr>
            <a:r>
              <a:rPr lang="vi-VN" sz="2400" b="1">
                <a:solidFill>
                  <a:srgbClr val="FF0000"/>
                </a:solidFill>
                <a:latin typeface="+mj-lt"/>
                <a:cs typeface="+mn-cs"/>
              </a:rPr>
              <a:t>II. Vật nuôi</a:t>
            </a:r>
          </a:p>
          <a:p>
            <a:pPr fontAlgn="auto">
              <a:spcBef>
                <a:spcPts val="0"/>
              </a:spcBef>
              <a:spcAft>
                <a:spcPts val="0"/>
              </a:spcAft>
              <a:defRPr/>
            </a:pPr>
            <a:r>
              <a:rPr lang="vi-VN" sz="2400" b="1">
                <a:solidFill>
                  <a:srgbClr val="FF0000"/>
                </a:solidFill>
                <a:latin typeface="+mj-lt"/>
                <a:cs typeface="+mn-cs"/>
              </a:rPr>
              <a:t>1. Một số vật nuôi phổ biến ở nước ta</a:t>
            </a:r>
          </a:p>
        </p:txBody>
      </p:sp>
      <p:sp>
        <p:nvSpPr>
          <p:cNvPr id="4" name="Rectangle 3"/>
          <p:cNvSpPr>
            <a:spLocks noChangeArrowheads="1"/>
          </p:cNvSpPr>
          <p:nvPr/>
        </p:nvSpPr>
        <p:spPr bwMode="auto">
          <a:xfrm>
            <a:off x="323850" y="1341438"/>
            <a:ext cx="8640763" cy="1200150"/>
          </a:xfrm>
          <a:prstGeom prst="rect">
            <a:avLst/>
          </a:prstGeom>
          <a:noFill/>
          <a:ln w="9525">
            <a:noFill/>
            <a:miter lim="800000"/>
            <a:headEnd/>
            <a:tailEnd/>
          </a:ln>
        </p:spPr>
        <p:txBody>
          <a:bodyPr>
            <a:spAutoFit/>
          </a:bodyPr>
          <a:lstStyle/>
          <a:p>
            <a:r>
              <a:rPr lang="en-US" sz="2400">
                <a:solidFill>
                  <a:srgbClr val="00B050"/>
                </a:solidFill>
                <a:latin typeface="Times New Roman" pitchFamily="18" charset="0"/>
                <a:cs typeface="Times New Roman" pitchFamily="18" charset="0"/>
              </a:rPr>
              <a:t>- NV 1. Quan sát Hình hình 9.2/sgk, thảo luận nhóm 2 trả lời câu hỏi:  Cho biết những vật nuôi nào là gia súc, vật nuôi nào là gia cẩm. Mục đích nuôi từng loại vật nuôi đó là gì?</a:t>
            </a:r>
          </a:p>
        </p:txBody>
      </p:sp>
      <p:sp>
        <p:nvSpPr>
          <p:cNvPr id="5" name="Rectangle 4"/>
          <p:cNvSpPr>
            <a:spLocks noChangeArrowheads="1"/>
          </p:cNvSpPr>
          <p:nvPr/>
        </p:nvSpPr>
        <p:spPr bwMode="auto">
          <a:xfrm>
            <a:off x="346075" y="2852738"/>
            <a:ext cx="8496300" cy="831850"/>
          </a:xfrm>
          <a:prstGeom prst="rect">
            <a:avLst/>
          </a:prstGeom>
          <a:noFill/>
          <a:ln w="9525">
            <a:noFill/>
            <a:miter lim="800000"/>
            <a:headEnd/>
            <a:tailEnd/>
          </a:ln>
        </p:spPr>
        <p:txBody>
          <a:bodyPr>
            <a:spAutoFit/>
          </a:bodyPr>
          <a:lstStyle/>
          <a:p>
            <a:r>
              <a:rPr lang="en-US" sz="2400">
                <a:solidFill>
                  <a:srgbClr val="7030A0"/>
                </a:solidFill>
                <a:latin typeface="Times New Roman" pitchFamily="18" charset="0"/>
                <a:cs typeface="Times New Roman" pitchFamily="18" charset="0"/>
              </a:rPr>
              <a:t>- NV 2. Trong các loại vật nuôi ở Hình 9 3. em có ấn tương với loại vật nuôi nào nhất? Vì sao?</a:t>
            </a:r>
          </a:p>
        </p:txBody>
      </p:sp>
      <p:sp>
        <p:nvSpPr>
          <p:cNvPr id="6" name="Rectangle 5"/>
          <p:cNvSpPr>
            <a:spLocks noChangeArrowheads="1"/>
          </p:cNvSpPr>
          <p:nvPr/>
        </p:nvSpPr>
        <p:spPr bwMode="auto">
          <a:xfrm>
            <a:off x="381000" y="4149725"/>
            <a:ext cx="8424863" cy="830263"/>
          </a:xfrm>
          <a:prstGeom prst="rect">
            <a:avLst/>
          </a:prstGeom>
          <a:noFill/>
          <a:ln w="9525">
            <a:noFill/>
            <a:miter lim="800000"/>
            <a:headEnd/>
            <a:tailEnd/>
          </a:ln>
        </p:spPr>
        <p:txBody>
          <a:bodyPr>
            <a:spAutoFit/>
          </a:bodyPr>
          <a:lstStyle/>
          <a:p>
            <a:r>
              <a:rPr lang="en-US" sz="2400">
                <a:solidFill>
                  <a:srgbClr val="FFC000"/>
                </a:solidFill>
                <a:latin typeface="Times New Roman" pitchFamily="18" charset="0"/>
                <a:cs typeface="Times New Roman" pitchFamily="18" charset="0"/>
              </a:rPr>
              <a:t>- NV 3. Kể tên một loại vật nuôi đặc trưng vùng miến mà em biết và mô tả đặc điểm cùa loại vật nuôi đó.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539750" y="333375"/>
            <a:ext cx="7993063" cy="3784600"/>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 Vật nuôi</a:t>
            </a:r>
          </a:p>
          <a:p>
            <a:r>
              <a:rPr lang="en-US" sz="2400" b="1">
                <a:solidFill>
                  <a:srgbClr val="FF0000"/>
                </a:solidFill>
                <a:latin typeface="Times New Roman" pitchFamily="18" charset="0"/>
                <a:cs typeface="Times New Roman" pitchFamily="18" charset="0"/>
              </a:rPr>
              <a:t>1. Một số vật nuôi phổ biến ở nước ta</a:t>
            </a:r>
          </a:p>
          <a:p>
            <a:r>
              <a:rPr lang="en-US" sz="2400">
                <a:latin typeface="Times New Roman" pitchFamily="18" charset="0"/>
                <a:cs typeface="Times New Roman" pitchFamily="18" charset="0"/>
              </a:rPr>
              <a:t>Vật nuôi phổ biến là các con vật được nuôi ở hầu kháp các vùng miền của nước ta. Chúng được chia thành hai nhóm chinh lã gia súc và gia cằm</a:t>
            </a:r>
          </a:p>
          <a:p>
            <a:r>
              <a:rPr lang="en-US" sz="2400" b="1">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en-US" sz="2400" b="1">
                <a:solidFill>
                  <a:srgbClr val="FF0000"/>
                </a:solidFill>
                <a:latin typeface="Times New Roman" pitchFamily="18" charset="0"/>
                <a:cs typeface="Times New Roman" pitchFamily="18" charset="0"/>
              </a:rPr>
              <a:t>2. Vặt nuôi đặc trưng vùng miền</a:t>
            </a:r>
          </a:p>
          <a:p>
            <a:r>
              <a:rPr lang="en-US" sz="2400">
                <a:latin typeface="Times New Roman" pitchFamily="18" charset="0"/>
                <a:cs typeface="Times New Roman" pitchFamily="18" charset="0"/>
              </a:rPr>
              <a:t>Vật nuôi đặc trưng vùng miền là các giống vật nuôi được hình thành và chăn nuôi nhiều ờ một sồ địa phương; chúng thường có những đặc tính riêng biệt, nổi trội về chất lượng sàn phẩm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750" y="333375"/>
            <a:ext cx="8208963" cy="460375"/>
          </a:xfrm>
          <a:prstGeom prst="rect">
            <a:avLst/>
          </a:prstGeom>
        </p:spPr>
        <p:txBody>
          <a:bodyPr>
            <a:spAutoFit/>
          </a:bodyPr>
          <a:lstStyle/>
          <a:p>
            <a:pPr fontAlgn="auto">
              <a:spcBef>
                <a:spcPts val="0"/>
              </a:spcBef>
              <a:spcAft>
                <a:spcPts val="0"/>
              </a:spcAft>
              <a:defRPr/>
            </a:pPr>
            <a:r>
              <a:rPr lang="vi-VN" sz="2400" b="1">
                <a:solidFill>
                  <a:srgbClr val="FF0000"/>
                </a:solidFill>
                <a:latin typeface="+mj-lt"/>
                <a:cs typeface="+mn-cs"/>
              </a:rPr>
              <a:t>III. Một số phương thức chăn nuôi phổ biến ở Việt </a:t>
            </a:r>
            <a:r>
              <a:rPr lang="vi-VN" sz="2400" b="1">
                <a:solidFill>
                  <a:srgbClr val="FF0000"/>
                </a:solidFill>
                <a:latin typeface="+mj-lt"/>
                <a:cs typeface="+mn-cs"/>
              </a:rPr>
              <a:t>Nam</a:t>
            </a:r>
            <a:endParaRPr lang="vi-VN" sz="2400" b="1">
              <a:solidFill>
                <a:srgbClr val="FF0000"/>
              </a:solidFill>
              <a:latin typeface="+mj-lt"/>
              <a:cs typeface="+mn-cs"/>
            </a:endParaRPr>
          </a:p>
        </p:txBody>
      </p:sp>
      <p:sp>
        <p:nvSpPr>
          <p:cNvPr id="4" name="Rectangle 3"/>
          <p:cNvSpPr>
            <a:spLocks noChangeArrowheads="1"/>
          </p:cNvSpPr>
          <p:nvPr/>
        </p:nvSpPr>
        <p:spPr bwMode="auto">
          <a:xfrm>
            <a:off x="544513" y="1484313"/>
            <a:ext cx="8348662" cy="831850"/>
          </a:xfrm>
          <a:prstGeom prst="rect">
            <a:avLst/>
          </a:prstGeom>
          <a:noFill/>
          <a:ln w="9525">
            <a:noFill/>
            <a:miter lim="800000"/>
            <a:headEnd/>
            <a:tailEnd/>
          </a:ln>
        </p:spPr>
        <p:txBody>
          <a:bodyPr>
            <a:spAutoFit/>
          </a:bodyPr>
          <a:lstStyle/>
          <a:p>
            <a:r>
              <a:rPr lang="en-US" sz="2400">
                <a:solidFill>
                  <a:srgbClr val="00B050"/>
                </a:solidFill>
                <a:latin typeface="Times New Roman" pitchFamily="18" charset="0"/>
                <a:cs typeface="Times New Roman" pitchFamily="18" charset="0"/>
              </a:rPr>
              <a:t>- NV 1. Đọc nội dung mục III kết họp vói quan sát Hình 9.4, nêu đặc díểm cùa từng phương thức chăn nuôi.</a:t>
            </a:r>
          </a:p>
        </p:txBody>
      </p:sp>
      <p:sp>
        <p:nvSpPr>
          <p:cNvPr id="5" name="Rectangle 4"/>
          <p:cNvSpPr/>
          <p:nvPr/>
        </p:nvSpPr>
        <p:spPr>
          <a:xfrm>
            <a:off x="544513" y="2828925"/>
            <a:ext cx="8348662" cy="1200150"/>
          </a:xfrm>
          <a:prstGeom prst="rect">
            <a:avLst/>
          </a:prstGeom>
        </p:spPr>
        <p:txBody>
          <a:bodyPr>
            <a:spAutoFit/>
          </a:bodyPr>
          <a:lstStyle/>
          <a:p>
            <a:pPr fontAlgn="auto">
              <a:spcBef>
                <a:spcPts val="0"/>
              </a:spcBef>
              <a:spcAft>
                <a:spcPts val="0"/>
              </a:spcAft>
              <a:defRPr/>
            </a:pPr>
            <a:r>
              <a:rPr lang="en-US" sz="2400">
                <a:solidFill>
                  <a:schemeClr val="accent6">
                    <a:lumMod val="75000"/>
                  </a:schemeClr>
                </a:solidFill>
                <a:latin typeface="Times New Roman" panose="02020603050405020304" pitchFamily="18" charset="0"/>
                <a:cs typeface="Times New Roman" panose="02020603050405020304" pitchFamily="18" charset="0"/>
              </a:rPr>
              <a:t>- NV 2. Tìm hiểu </a:t>
            </a:r>
            <a:r>
              <a:rPr lang="en-US" sz="240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395288" y="196850"/>
            <a:ext cx="8424862" cy="5632450"/>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III. Một số phương thức chăn nuôi phố biến ở Việt Nam</a:t>
            </a:r>
          </a:p>
          <a:p>
            <a:r>
              <a:rPr lang="en-US" sz="2400" b="1">
                <a:solidFill>
                  <a:srgbClr val="FF0000"/>
                </a:solidFill>
                <a:latin typeface="Times New Roman" pitchFamily="18" charset="0"/>
                <a:cs typeface="Times New Roman" pitchFamily="18" charset="0"/>
              </a:rPr>
              <a:t>1. Chăn nuôi nông hộ</a:t>
            </a:r>
          </a:p>
          <a:p>
            <a:r>
              <a:rPr lang="en-US" sz="2400">
                <a:latin typeface="Times New Roman" pitchFamily="18" charset="0"/>
                <a:cs typeface="Times New Roman" pitchFamily="18" charset="0"/>
              </a:rPr>
              <a:t>Chăn 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p>
          <a:p>
            <a:r>
              <a:rPr lang="en-US" sz="2400" b="1">
                <a:solidFill>
                  <a:srgbClr val="FF0000"/>
                </a:solidFill>
                <a:latin typeface="Times New Roman" pitchFamily="18" charset="0"/>
                <a:cs typeface="Times New Roman" pitchFamily="18" charset="0"/>
              </a:rPr>
              <a:t>2. Chăn nuôi trang trại</a:t>
            </a:r>
          </a:p>
          <a:p>
            <a:r>
              <a:rPr lang="en-US" sz="2400">
                <a:latin typeface="Times New Roman" pitchFamily="18" charset="0"/>
                <a:cs typeface="Times New Roman"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55650" y="260350"/>
            <a:ext cx="7416800" cy="4619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IV. Một số ngành nghề phổ biến trong chăn nuôi</a:t>
            </a:r>
            <a:endParaRPr lang="en-US" sz="2400">
              <a:solidFill>
                <a:srgbClr val="FF0000"/>
              </a:solidFill>
              <a:latin typeface="Times New Roman" pitchFamily="18" charset="0"/>
              <a:cs typeface="Times New Roman" pitchFamily="18" charset="0"/>
            </a:endParaRPr>
          </a:p>
        </p:txBody>
      </p:sp>
      <p:sp>
        <p:nvSpPr>
          <p:cNvPr id="4" name="Rectangle 3"/>
          <p:cNvSpPr>
            <a:spLocks noChangeArrowheads="1"/>
          </p:cNvSpPr>
          <p:nvPr/>
        </p:nvSpPr>
        <p:spPr bwMode="auto">
          <a:xfrm>
            <a:off x="788988" y="1268413"/>
            <a:ext cx="7815262" cy="831850"/>
          </a:xfrm>
          <a:prstGeom prst="rect">
            <a:avLst/>
          </a:prstGeom>
          <a:noFill/>
          <a:ln w="9525">
            <a:noFill/>
            <a:miter lim="800000"/>
            <a:headEnd/>
            <a:tailEnd/>
          </a:ln>
        </p:spPr>
        <p:txBody>
          <a:bodyPr>
            <a:spAutoFit/>
          </a:bodyPr>
          <a:lstStyle/>
          <a:p>
            <a:r>
              <a:rPr lang="en-US" sz="2400">
                <a:solidFill>
                  <a:srgbClr val="00B050"/>
                </a:solidFill>
                <a:latin typeface="Times New Roman" pitchFamily="18" charset="0"/>
                <a:cs typeface="Times New Roman" pitchFamily="18" charset="0"/>
              </a:rPr>
              <a:t>Đọc mục 1, mục 2/sgk và cho biết tương lai nghề đó. em thích hay càm thấy phù họp với nghề nào hơn. Tại sao?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1438</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16</vt:i4>
      </vt:variant>
    </vt:vector>
  </HeadingPairs>
  <TitlesOfParts>
    <vt:vector size="20" baseType="lpstr">
      <vt:lpstr>Calibri</vt:lpstr>
      <vt:lpstr>Arial</vt:lpstr>
      <vt:lpstr>Times New Roman</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Admin-pc</cp:lastModifiedBy>
  <cp:revision>21</cp:revision>
  <dcterms:created xsi:type="dcterms:W3CDTF">2022-07-01T08:39:21Z</dcterms:created>
  <dcterms:modified xsi:type="dcterms:W3CDTF">2022-10-03T10:51:57Z</dcterms:modified>
</cp:coreProperties>
</file>