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65" r:id="rId3"/>
    <p:sldId id="270" r:id="rId4"/>
    <p:sldId id="271" r:id="rId5"/>
    <p:sldId id="256" r:id="rId6"/>
    <p:sldId id="272" r:id="rId7"/>
    <p:sldId id="257" r:id="rId8"/>
    <p:sldId id="258" r:id="rId9"/>
    <p:sldId id="273" r:id="rId10"/>
    <p:sldId id="259" r:id="rId11"/>
    <p:sldId id="263" r:id="rId12"/>
    <p:sldId id="260" r:id="rId13"/>
    <p:sldId id="262" r:id="rId14"/>
    <p:sldId id="275" r:id="rId15"/>
    <p:sldId id="276" r:id="rId16"/>
    <p:sldId id="266" r:id="rId17"/>
    <p:sldId id="278" r:id="rId18"/>
    <p:sldId id="279" r:id="rId19"/>
    <p:sldId id="264" r:id="rId20"/>
    <p:sldId id="280" r:id="rId21"/>
    <p:sldId id="282" r:id="rId22"/>
    <p:sldId id="277" r:id="rId23"/>
    <p:sldId id="283" r:id="rId24"/>
    <p:sldId id="284" r:id="rId25"/>
    <p:sldId id="274" r:id="rId26"/>
    <p:sldId id="287" r:id="rId27"/>
    <p:sldId id="288" r:id="rId28"/>
    <p:sldId id="289" r:id="rId29"/>
    <p:sldId id="285" r:id="rId30"/>
    <p:sldId id="290" r:id="rId31"/>
    <p:sldId id="291" r:id="rId32"/>
    <p:sldId id="292" r:id="rId33"/>
    <p:sldId id="293" r:id="rId34"/>
    <p:sldId id="267" r:id="rId35"/>
    <p:sldId id="294" r:id="rId36"/>
    <p:sldId id="295" r:id="rId37"/>
    <p:sldId id="268" r:id="rId38"/>
    <p:sldId id="269" r:id="rId39"/>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8" d="100"/>
          <a:sy n="28" d="100"/>
        </p:scale>
        <p:origin x="9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07.svg"/><Relationship Id="rId18" Type="http://schemas.openxmlformats.org/officeDocument/2006/relationships/image" Target="../media/image62.png"/><Relationship Id="rId3" Type="http://schemas.openxmlformats.org/officeDocument/2006/relationships/image" Target="../media/image2.svg"/><Relationship Id="rId21"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59.png"/><Relationship Id="rId17" Type="http://schemas.openxmlformats.org/officeDocument/2006/relationships/image" Target="../media/image111.svg"/><Relationship Id="rId2" Type="http://schemas.openxmlformats.org/officeDocument/2006/relationships/image" Target="../media/image1.png"/><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9.svg"/><Relationship Id="rId10" Type="http://schemas.openxmlformats.org/officeDocument/2006/relationships/image" Target="../media/image58.png"/><Relationship Id="rId19" Type="http://schemas.openxmlformats.org/officeDocument/2006/relationships/image" Target="../media/image113.svg"/><Relationship Id="rId4" Type="http://schemas.openxmlformats.org/officeDocument/2006/relationships/image" Target="../media/image55.png"/><Relationship Id="rId9" Type="http://schemas.openxmlformats.org/officeDocument/2006/relationships/image" Target="../media/image103.sv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4.svg"/><Relationship Id="rId5" Type="http://schemas.openxmlformats.org/officeDocument/2006/relationships/image" Target="../media/image56.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1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22.svg"/><Relationship Id="rId5" Type="http://schemas.openxmlformats.org/officeDocument/2006/relationships/image" Target="../media/image19.svg"/><Relationship Id="rId10" Type="http://schemas.openxmlformats.org/officeDocument/2006/relationships/image" Target="../media/image68.png"/><Relationship Id="rId4" Type="http://schemas.openxmlformats.org/officeDocument/2006/relationships/image" Target="../media/image10.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2.png"/><Relationship Id="rId3" Type="http://schemas.openxmlformats.org/officeDocument/2006/relationships/image" Target="../media/image2.svg"/><Relationship Id="rId7" Type="http://schemas.openxmlformats.org/officeDocument/2006/relationships/image" Target="../media/image124.svg"/><Relationship Id="rId12"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26.svg"/><Relationship Id="rId5" Type="http://schemas.openxmlformats.org/officeDocument/2006/relationships/image" Target="../media/image19.svg"/><Relationship Id="rId10"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86.svg"/><Relationship Id="rId14" Type="http://schemas.openxmlformats.org/officeDocument/2006/relationships/image" Target="../media/image128.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54.svg"/><Relationship Id="rId7" Type="http://schemas.openxmlformats.org/officeDocument/2006/relationships/image" Target="../media/image77.png"/><Relationship Id="rId12" Type="http://schemas.openxmlformats.org/officeDocument/2006/relationships/image" Target="../media/image12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71.png"/><Relationship Id="rId5" Type="http://schemas.openxmlformats.org/officeDocument/2006/relationships/image" Target="../media/image76.png"/><Relationship Id="rId10" Type="http://schemas.openxmlformats.org/officeDocument/2006/relationships/image" Target="../media/image137.svg"/><Relationship Id="rId4" Type="http://schemas.openxmlformats.org/officeDocument/2006/relationships/image" Target="../media/image75.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54.svg"/><Relationship Id="rId7" Type="http://schemas.openxmlformats.org/officeDocument/2006/relationships/image" Target="../media/image14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39.svg"/><Relationship Id="rId4" Type="http://schemas.openxmlformats.org/officeDocument/2006/relationships/image" Target="../media/image79.png"/><Relationship Id="rId9" Type="http://schemas.openxmlformats.org/officeDocument/2006/relationships/image" Target="../media/image143.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45.sv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45.sv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svg"/><Relationship Id="rId7" Type="http://schemas.openxmlformats.org/officeDocument/2006/relationships/image" Target="../media/image1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49.svg"/><Relationship Id="rId4" Type="http://schemas.openxmlformats.org/officeDocument/2006/relationships/image" Target="../media/image85.png"/><Relationship Id="rId9" Type="http://schemas.openxmlformats.org/officeDocument/2006/relationships/image" Target="../media/image153.sv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8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30.sv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30.sv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6.svg"/><Relationship Id="rId7" Type="http://schemas.openxmlformats.org/officeDocument/2006/relationships/image" Target="../media/image16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68.svg"/><Relationship Id="rId5" Type="http://schemas.openxmlformats.org/officeDocument/2006/relationships/image" Target="../media/image162.sv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166.sv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6.svg"/><Relationship Id="rId7" Type="http://schemas.openxmlformats.org/officeDocument/2006/relationships/image" Target="../media/image16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68.svg"/><Relationship Id="rId5" Type="http://schemas.openxmlformats.org/officeDocument/2006/relationships/image" Target="../media/image162.sv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166.svg"/></Relationships>
</file>

<file path=ppt/slides/_rels/slide29.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2.svg"/><Relationship Id="rId7"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1.svg"/><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49.sv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49.sv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49.sv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49.sv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77.svg"/><Relationship Id="rId3" Type="http://schemas.openxmlformats.org/officeDocument/2006/relationships/image" Target="../media/image66.svg"/><Relationship Id="rId7" Type="http://schemas.openxmlformats.org/officeDocument/2006/relationships/image" Target="../media/image141.svg"/><Relationship Id="rId12" Type="http://schemas.openxmlformats.org/officeDocument/2006/relationships/image" Target="../media/image103.png"/><Relationship Id="rId2" Type="http://schemas.openxmlformats.org/officeDocument/2006/relationships/image" Target="../media/image36.png"/><Relationship Id="rId16"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75.svg"/><Relationship Id="rId5" Type="http://schemas.openxmlformats.org/officeDocument/2006/relationships/image" Target="../media/image139.svg"/><Relationship Id="rId15" Type="http://schemas.openxmlformats.org/officeDocument/2006/relationships/image" Target="../media/image76.png"/><Relationship Id="rId10" Type="http://schemas.openxmlformats.org/officeDocument/2006/relationships/image" Target="../media/image102.png"/><Relationship Id="rId4" Type="http://schemas.openxmlformats.org/officeDocument/2006/relationships/image" Target="../media/image79.png"/><Relationship Id="rId9" Type="http://schemas.openxmlformats.org/officeDocument/2006/relationships/image" Target="../media/image173.svg"/><Relationship Id="rId1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77.svg"/><Relationship Id="rId3" Type="http://schemas.openxmlformats.org/officeDocument/2006/relationships/image" Target="../media/image66.svg"/><Relationship Id="rId7" Type="http://schemas.openxmlformats.org/officeDocument/2006/relationships/image" Target="../media/image141.svg"/><Relationship Id="rId12" Type="http://schemas.openxmlformats.org/officeDocument/2006/relationships/image" Target="../media/image103.png"/><Relationship Id="rId17" Type="http://schemas.openxmlformats.org/officeDocument/2006/relationships/image" Target="../media/image106.png"/><Relationship Id="rId2" Type="http://schemas.openxmlformats.org/officeDocument/2006/relationships/image" Target="../media/image36.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175.svg"/><Relationship Id="rId5" Type="http://schemas.openxmlformats.org/officeDocument/2006/relationships/image" Target="../media/image139.svg"/><Relationship Id="rId15" Type="http://schemas.openxmlformats.org/officeDocument/2006/relationships/image" Target="../media/image133.svg"/><Relationship Id="rId10" Type="http://schemas.openxmlformats.org/officeDocument/2006/relationships/image" Target="../media/image102.png"/><Relationship Id="rId4" Type="http://schemas.openxmlformats.org/officeDocument/2006/relationships/image" Target="../media/image79.png"/><Relationship Id="rId9" Type="http://schemas.openxmlformats.org/officeDocument/2006/relationships/image" Target="../media/image173.svg"/><Relationship Id="rId1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9.jpeg"/><Relationship Id="rId3" Type="http://schemas.openxmlformats.org/officeDocument/2006/relationships/image" Target="../media/image2.svg"/><Relationship Id="rId7" Type="http://schemas.openxmlformats.org/officeDocument/2006/relationships/image" Target="../media/image23.svg"/><Relationship Id="rId12"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7.svg"/><Relationship Id="rId5" Type="http://schemas.openxmlformats.org/officeDocument/2006/relationships/image" Target="../media/image19.svg"/><Relationship Id="rId15" Type="http://schemas.openxmlformats.org/officeDocument/2006/relationships/image" Target="../media/image111.jpeg"/><Relationship Id="rId10" Type="http://schemas.openxmlformats.org/officeDocument/2006/relationships/image" Target="../media/image14.png"/><Relationship Id="rId4" Type="http://schemas.openxmlformats.org/officeDocument/2006/relationships/image" Target="../media/image107.png"/><Relationship Id="rId9" Type="http://schemas.openxmlformats.org/officeDocument/2006/relationships/image" Target="../media/image25.svg"/><Relationship Id="rId1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92.svg"/><Relationship Id="rId18" Type="http://schemas.openxmlformats.org/officeDocument/2006/relationships/image" Target="../media/image119.png"/><Relationship Id="rId3" Type="http://schemas.openxmlformats.org/officeDocument/2006/relationships/image" Target="../media/image2.svg"/><Relationship Id="rId7" Type="http://schemas.openxmlformats.org/officeDocument/2006/relationships/image" Target="../media/image186.svg"/><Relationship Id="rId12" Type="http://schemas.openxmlformats.org/officeDocument/2006/relationships/image" Target="../media/image116.png"/><Relationship Id="rId17" Type="http://schemas.openxmlformats.org/officeDocument/2006/relationships/image" Target="../media/image196.svg"/><Relationship Id="rId2" Type="http://schemas.openxmlformats.org/officeDocument/2006/relationships/image" Target="../media/image1.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90.svg"/><Relationship Id="rId5" Type="http://schemas.openxmlformats.org/officeDocument/2006/relationships/image" Target="../media/image19.svg"/><Relationship Id="rId15" Type="http://schemas.openxmlformats.org/officeDocument/2006/relationships/image" Target="../media/image194.sv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88.svg"/><Relationship Id="rId14" Type="http://schemas.openxmlformats.org/officeDocument/2006/relationships/image" Target="../media/image117.png"/></Relationships>
</file>

<file path=ppt/slides/_rels/slide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svg"/><Relationship Id="rId7" Type="http://schemas.openxmlformats.org/officeDocument/2006/relationships/image" Target="../media/image19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203.svg"/><Relationship Id="rId5" Type="http://schemas.openxmlformats.org/officeDocument/2006/relationships/image" Target="../media/image30.svg"/><Relationship Id="rId10" Type="http://schemas.openxmlformats.org/officeDocument/2006/relationships/image" Target="../media/image122.png"/><Relationship Id="rId4" Type="http://schemas.openxmlformats.org/officeDocument/2006/relationships/image" Target="../media/image16.png"/><Relationship Id="rId9" Type="http://schemas.openxmlformats.org/officeDocument/2006/relationships/image" Target="../media/image201.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0.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6.svg"/><Relationship Id="rId18" Type="http://schemas.openxmlformats.org/officeDocument/2006/relationships/image" Target="../media/image29.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6.png"/><Relationship Id="rId17" Type="http://schemas.openxmlformats.org/officeDocument/2006/relationships/image" Target="../media/image50.svg"/><Relationship Id="rId2" Type="http://schemas.openxmlformats.org/officeDocument/2006/relationships/image" Target="../media/image2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25.png"/><Relationship Id="rId19" Type="http://schemas.openxmlformats.org/officeDocument/2006/relationships/image" Target="../media/image52.svg"/><Relationship Id="rId4" Type="http://schemas.openxmlformats.org/officeDocument/2006/relationships/image" Target="../media/image22.png"/><Relationship Id="rId9" Type="http://schemas.openxmlformats.org/officeDocument/2006/relationships/image" Target="../media/image42.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72.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6.svg"/><Relationship Id="rId18"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80.svg"/><Relationship Id="rId12" Type="http://schemas.openxmlformats.org/officeDocument/2006/relationships/image" Target="../media/image46.png"/><Relationship Id="rId17" Type="http://schemas.openxmlformats.org/officeDocument/2006/relationships/image" Target="../media/image90.svg"/><Relationship Id="rId2" Type="http://schemas.openxmlformats.org/officeDocument/2006/relationships/image" Target="../media/image1.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82.sv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image" Target="../media/image54.svg"/><Relationship Id="rId7" Type="http://schemas.openxmlformats.org/officeDocument/2006/relationships/image" Target="../media/image25.svg"/><Relationship Id="rId12"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5.svg"/><Relationship Id="rId5" Type="http://schemas.openxmlformats.org/officeDocument/2006/relationships/image" Target="../media/image30.svg"/><Relationship Id="rId10"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9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35110" y="-946891"/>
            <a:ext cx="20957720" cy="11782581"/>
          </a:xfrm>
          <a:prstGeom prst="rect">
            <a:avLst/>
          </a:prstGeom>
        </p:spPr>
      </p:pic>
      <p:grpSp>
        <p:nvGrpSpPr>
          <p:cNvPr id="3" name="Group 3"/>
          <p:cNvGrpSpPr/>
          <p:nvPr/>
        </p:nvGrpSpPr>
        <p:grpSpPr>
          <a:xfrm>
            <a:off x="884542" y="1775909"/>
            <a:ext cx="16954214"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254595" y="127070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890680" y="1943021"/>
            <a:ext cx="16730020"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449244" y="514488"/>
            <a:ext cx="5592428"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58035" y="7111483"/>
            <a:ext cx="4280721" cy="3175517"/>
          </a:xfrm>
          <a:prstGeom prst="rect">
            <a:avLst/>
          </a:prstGeom>
        </p:spPr>
      </p:pic>
      <p:sp>
        <p:nvSpPr>
          <p:cNvPr id="15" name="TextBox 15"/>
          <p:cNvSpPr txBox="1"/>
          <p:nvPr/>
        </p:nvSpPr>
        <p:spPr>
          <a:xfrm>
            <a:off x="575302" y="1328183"/>
            <a:ext cx="4928958" cy="728341"/>
          </a:xfrm>
          <a:prstGeom prst="rect">
            <a:avLst/>
          </a:prstGeom>
        </p:spPr>
        <p:txBody>
          <a:bodyPr lIns="0" tIns="0" rIns="0" bIns="0" rtlCol="0" anchor="t">
            <a:spAutoFit/>
          </a:bodyPr>
          <a:lstStyle/>
          <a:p>
            <a:pPr algn="ctr">
              <a:lnSpc>
                <a:spcPts val="5640"/>
              </a:lnSpc>
            </a:pPr>
            <a:r>
              <a:rPr lang="en-US" sz="6500" b="1" spc="70">
                <a:solidFill>
                  <a:srgbClr val="51604D"/>
                </a:solidFill>
                <a:latin typeface="Arial" panose="020B0604020202020204" pitchFamily="34" charset="0"/>
                <a:cs typeface="Arial" panose="020B0604020202020204" pitchFamily="34" charset="0"/>
              </a:rPr>
              <a:t>Lớp:…</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99885" y="7111483"/>
            <a:ext cx="1674403" cy="244926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9638">
            <a:off x="14122219" y="1491619"/>
            <a:ext cx="2811309" cy="1354540"/>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711316">
            <a:off x="17775681" y="5903320"/>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0676" y="7680372"/>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191334" y="498033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
        <p:nvSpPr>
          <p:cNvPr id="24" name="TextBox 15">
            <a:extLst>
              <a:ext uri="{FF2B5EF4-FFF2-40B4-BE49-F238E27FC236}">
                <a16:creationId xmlns:a16="http://schemas.microsoft.com/office/drawing/2014/main" id="{DCAF2297-A388-73BD-8AA0-2D2FC6F2664C}"/>
              </a:ext>
            </a:extLst>
          </p:cNvPr>
          <p:cNvSpPr txBox="1"/>
          <p:nvPr/>
        </p:nvSpPr>
        <p:spPr>
          <a:xfrm>
            <a:off x="348982" y="3987982"/>
            <a:ext cx="17590036" cy="3034292"/>
          </a:xfrm>
          <a:prstGeom prst="rect">
            <a:avLst/>
          </a:prstGeom>
        </p:spPr>
        <p:txBody>
          <a:bodyPr wrap="square" lIns="0" tIns="0" rIns="0" bIns="0" rtlCol="0" anchor="t">
            <a:spAutoFit/>
          </a:bodyPr>
          <a:lstStyle/>
          <a:p>
            <a:pPr algn="ctr">
              <a:lnSpc>
                <a:spcPct val="130000"/>
              </a:lnSpc>
            </a:pPr>
            <a:r>
              <a:rPr lang="en-US" sz="8000" b="1" dirty="0">
                <a:solidFill>
                  <a:schemeClr val="bg1"/>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859851"/>
            <a:ext cx="20613460" cy="11782581"/>
          </a:xfrm>
          <a:prstGeom prst="rect">
            <a:avLst/>
          </a:prstGeom>
        </p:spPr>
      </p:pic>
      <p:sp>
        <p:nvSpPr>
          <p:cNvPr id="3" name="AutoShape 3"/>
          <p:cNvSpPr/>
          <p:nvPr/>
        </p:nvSpPr>
        <p:spPr>
          <a:xfrm rot="548643">
            <a:off x="9918721" y="663920"/>
            <a:ext cx="6195444" cy="3663502"/>
          </a:xfrm>
          <a:prstGeom prst="rect">
            <a:avLst/>
          </a:prstGeom>
          <a:solidFill>
            <a:srgbClr val="F8C578"/>
          </a:solidFill>
        </p:spPr>
      </p:sp>
      <p:sp>
        <p:nvSpPr>
          <p:cNvPr id="4" name="AutoShape 4"/>
          <p:cNvSpPr/>
          <p:nvPr/>
        </p:nvSpPr>
        <p:spPr>
          <a:xfrm>
            <a:off x="1028700" y="2224364"/>
            <a:ext cx="8214666" cy="6036528"/>
          </a:xfrm>
          <a:prstGeom prst="rect">
            <a:avLst/>
          </a:prstGeom>
          <a:solidFill>
            <a:srgbClr val="DB9703"/>
          </a:solidFill>
        </p:spPr>
      </p:sp>
      <p:grpSp>
        <p:nvGrpSpPr>
          <p:cNvPr id="5" name="Group 5"/>
          <p:cNvGrpSpPr/>
          <p:nvPr/>
        </p:nvGrpSpPr>
        <p:grpSpPr>
          <a:xfrm rot="5400000">
            <a:off x="-1429608" y="5745433"/>
            <a:ext cx="4350458" cy="680459"/>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7" name="AutoShape 7"/>
          <p:cNvSpPr/>
          <p:nvPr/>
        </p:nvSpPr>
        <p:spPr>
          <a:xfrm>
            <a:off x="10462296" y="600018"/>
            <a:ext cx="7401084" cy="4244055"/>
          </a:xfrm>
          <a:prstGeom prst="rect">
            <a:avLst/>
          </a:prstGeom>
          <a:solidFill>
            <a:srgbClr val="FFFBEC"/>
          </a:solidFill>
        </p:spPr>
      </p:sp>
      <p:sp>
        <p:nvSpPr>
          <p:cNvPr id="9" name="AutoShape 9"/>
          <p:cNvSpPr/>
          <p:nvPr/>
        </p:nvSpPr>
        <p:spPr>
          <a:xfrm rot="548643">
            <a:off x="9918721" y="5612504"/>
            <a:ext cx="6195444" cy="3663502"/>
          </a:xfrm>
          <a:prstGeom prst="rect">
            <a:avLst/>
          </a:prstGeom>
          <a:solidFill>
            <a:srgbClr val="F8C578"/>
          </a:solidFill>
        </p:spPr>
      </p:sp>
      <p:sp>
        <p:nvSpPr>
          <p:cNvPr id="10" name="AutoShape 10"/>
          <p:cNvSpPr/>
          <p:nvPr/>
        </p:nvSpPr>
        <p:spPr>
          <a:xfrm>
            <a:off x="10462296" y="5548602"/>
            <a:ext cx="7401084" cy="4244055"/>
          </a:xfrm>
          <a:prstGeom prst="rect">
            <a:avLst/>
          </a:prstGeom>
          <a:solidFill>
            <a:srgbClr val="FFFBEC"/>
          </a:solidFill>
        </p:spPr>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48400" y="7256280"/>
            <a:ext cx="2994966" cy="286427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65997" y="1977566"/>
            <a:ext cx="1412502" cy="141250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7237">
            <a:off x="4296598" y="903492"/>
            <a:ext cx="1324314" cy="250416"/>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028579" y="3915209"/>
            <a:ext cx="622221" cy="630243"/>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15127">
            <a:off x="10589608" y="4067853"/>
            <a:ext cx="955198" cy="955198"/>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368929" y="9576648"/>
            <a:ext cx="1780741" cy="336722"/>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7151779" y="8795618"/>
            <a:ext cx="781031" cy="781031"/>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67900" y="1792599"/>
            <a:ext cx="835900" cy="1213048"/>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661911" y="2399123"/>
            <a:ext cx="613606" cy="845823"/>
          </a:xfrm>
          <a:prstGeom prst="rect">
            <a:avLst/>
          </a:prstGeom>
        </p:spPr>
      </p:pic>
      <p:sp>
        <p:nvSpPr>
          <p:cNvPr id="23" name="TextBox 22">
            <a:extLst>
              <a:ext uri="{FF2B5EF4-FFF2-40B4-BE49-F238E27FC236}">
                <a16:creationId xmlns:a16="http://schemas.microsoft.com/office/drawing/2014/main" id="{A50AF96A-93CF-14DF-2A97-466D65CE05FA}"/>
              </a:ext>
            </a:extLst>
          </p:cNvPr>
          <p:cNvSpPr txBox="1"/>
          <p:nvPr/>
        </p:nvSpPr>
        <p:spPr>
          <a:xfrm>
            <a:off x="-473175" y="4012217"/>
            <a:ext cx="10474036" cy="2557688"/>
          </a:xfrm>
          <a:prstGeom prst="rect">
            <a:avLst/>
          </a:prstGeom>
          <a:noFill/>
        </p:spPr>
        <p:txBody>
          <a:bodyPr wrap="square">
            <a:spAutoFit/>
          </a:bodyPr>
          <a:lstStyle/>
          <a:p>
            <a:pPr algn="ctr">
              <a:lnSpc>
                <a:spcPct val="130000"/>
              </a:lnSpc>
              <a:spcBef>
                <a:spcPts val="300"/>
              </a:spcBef>
              <a:spcAft>
                <a:spcPts val="300"/>
              </a:spcAft>
            </a:pPr>
            <a:r>
              <a:rPr lang="fr-FR" sz="6500" b="1">
                <a:solidFill>
                  <a:schemeClr val="bg1"/>
                </a:solidFill>
                <a:effectLst/>
                <a:latin typeface="Arial" panose="020B0604020202020204" pitchFamily="34" charset="0"/>
                <a:ea typeface="Calibri" panose="020F0502020204030204" pitchFamily="34" charset="0"/>
                <a:cs typeface="Arial" panose="020B0604020202020204" pitchFamily="34" charset="0"/>
              </a:rPr>
              <a:t>2. Cá</a:t>
            </a:r>
            <a:r>
              <a:rPr lang="en-US" sz="6500" b="1">
                <a:solidFill>
                  <a:schemeClr val="bg1"/>
                </a:solidFill>
                <a:latin typeface="Arial" panose="020B0604020202020204" pitchFamily="34" charset="0"/>
                <a:ea typeface="Calibri" panose="020F0502020204030204" pitchFamily="34" charset="0"/>
                <a:cs typeface="Arial" panose="020B0604020202020204" pitchFamily="34" charset="0"/>
              </a:rPr>
              <a:t>c</a:t>
            </a:r>
            <a:r>
              <a:rPr lang="zh-CN" altLang="en-US" sz="65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altLang="zh-CN" sz="6500" b="1">
                <a:solidFill>
                  <a:schemeClr val="bg1"/>
                </a:solidFill>
                <a:latin typeface="Arial" panose="020B0604020202020204" pitchFamily="34" charset="0"/>
                <a:ea typeface="Calibri" panose="020F0502020204030204" pitchFamily="34" charset="0"/>
                <a:cs typeface="Arial" panose="020B0604020202020204" pitchFamily="34" charset="0"/>
              </a:rPr>
              <a:t>phương pháp trồng rừng phổ biến</a:t>
            </a:r>
            <a:endParaRPr lang="en-US" sz="6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5FD2D0E-6E6A-6137-FCCB-378A69EA9350}"/>
              </a:ext>
            </a:extLst>
          </p:cNvPr>
          <p:cNvSpPr txBox="1"/>
          <p:nvPr/>
        </p:nvSpPr>
        <p:spPr>
          <a:xfrm>
            <a:off x="10681698" y="1632836"/>
            <a:ext cx="6997929" cy="2178417"/>
          </a:xfrm>
          <a:prstGeom prst="rect">
            <a:avLst/>
          </a:prstGeom>
          <a:noFill/>
        </p:spPr>
        <p:txBody>
          <a:bodyPr wrap="square">
            <a:spAutoFit/>
          </a:bodyPr>
          <a:lstStyle/>
          <a:p>
            <a:pPr algn="ctr">
              <a:lnSpc>
                <a:spcPct val="130000"/>
              </a:lnSpc>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752BC78-1BA0-A58C-58B2-B0F61D8D79B8}"/>
              </a:ext>
            </a:extLst>
          </p:cNvPr>
          <p:cNvSpPr txBox="1"/>
          <p:nvPr/>
        </p:nvSpPr>
        <p:spPr>
          <a:xfrm>
            <a:off x="10663873" y="6610073"/>
            <a:ext cx="6997929" cy="2178417"/>
          </a:xfrm>
          <a:prstGeom prst="rect">
            <a:avLst/>
          </a:prstGeom>
          <a:noFill/>
        </p:spPr>
        <p:txBody>
          <a:bodyPr wrap="square">
            <a:spAutoFit/>
          </a:bodyPr>
          <a:lstStyle/>
          <a:p>
            <a:pPr algn="ctr">
              <a:lnSpc>
                <a:spcPct val="130000"/>
              </a:lnSpc>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7986" y="-747790"/>
            <a:ext cx="20957720" cy="11782581"/>
          </a:xfrm>
          <a:prstGeom prst="rect">
            <a:avLst/>
          </a:prstGeom>
        </p:spPr>
      </p:pic>
      <p:sp>
        <p:nvSpPr>
          <p:cNvPr id="21" name="TextBox 20">
            <a:extLst>
              <a:ext uri="{FF2B5EF4-FFF2-40B4-BE49-F238E27FC236}">
                <a16:creationId xmlns:a16="http://schemas.microsoft.com/office/drawing/2014/main" id="{529827F9-F16A-B109-0EB9-30055E8F0198}"/>
              </a:ext>
            </a:extLst>
          </p:cNvPr>
          <p:cNvSpPr txBox="1"/>
          <p:nvPr/>
        </p:nvSpPr>
        <p:spPr>
          <a:xfrm>
            <a:off x="909580" y="670544"/>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5"/>
          <p:cNvGrpSpPr/>
          <p:nvPr/>
        </p:nvGrpSpPr>
        <p:grpSpPr>
          <a:xfrm>
            <a:off x="909581" y="5143499"/>
            <a:ext cx="16481120" cy="4594131"/>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909583" y="2205993"/>
            <a:ext cx="16468832" cy="2510989"/>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81779" y="320225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79253" y="2093323"/>
            <a:ext cx="2241493" cy="896597"/>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084239">
            <a:off x="16613709" y="7976059"/>
            <a:ext cx="1772582" cy="58011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4299" y="8984314"/>
            <a:ext cx="2628244" cy="496977"/>
          </a:xfrm>
          <a:prstGeom prst="rect">
            <a:avLst/>
          </a:prstGeom>
        </p:spPr>
      </p:pic>
      <p:sp>
        <p:nvSpPr>
          <p:cNvPr id="23" name="TextBox 22">
            <a:extLst>
              <a:ext uri="{FF2B5EF4-FFF2-40B4-BE49-F238E27FC236}">
                <a16:creationId xmlns:a16="http://schemas.microsoft.com/office/drawing/2014/main" id="{5ECBC677-5C5F-CB55-4408-CB65260CFC09}"/>
              </a:ext>
            </a:extLst>
          </p:cNvPr>
          <p:cNvSpPr txBox="1"/>
          <p:nvPr/>
        </p:nvSpPr>
        <p:spPr>
          <a:xfrm>
            <a:off x="3745923" y="2545085"/>
            <a:ext cx="13294502" cy="1685333"/>
          </a:xfrm>
          <a:prstGeom prst="rect">
            <a:avLst/>
          </a:prstGeom>
          <a:noFill/>
        </p:spPr>
        <p:txBody>
          <a:bodyPr wrap="square">
            <a:spAutoFit/>
          </a:bodyPr>
          <a:lstStyle/>
          <a:p>
            <a:pPr>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cho biết ưu điểm của phương pháp trồng rừng bằng cây có bầu?</a:t>
            </a:r>
            <a:endParaRPr lang="en-US" sz="420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339C5D3-091D-A91F-F2DE-4AFCFD4356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934" y="2132256"/>
            <a:ext cx="2510989" cy="2510989"/>
          </a:xfrm>
          <a:prstGeom prst="rect">
            <a:avLst/>
          </a:prstGeom>
        </p:spPr>
      </p:pic>
      <p:sp>
        <p:nvSpPr>
          <p:cNvPr id="27" name="TextBox 26">
            <a:extLst>
              <a:ext uri="{FF2B5EF4-FFF2-40B4-BE49-F238E27FC236}">
                <a16:creationId xmlns:a16="http://schemas.microsoft.com/office/drawing/2014/main" id="{96A2378D-2F4C-D772-3704-9DFFCBD9A7DF}"/>
              </a:ext>
            </a:extLst>
          </p:cNvPr>
          <p:cNvSpPr txBox="1"/>
          <p:nvPr/>
        </p:nvSpPr>
        <p:spPr>
          <a:xfrm>
            <a:off x="1518929" y="5592020"/>
            <a:ext cx="15271540" cy="3440750"/>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Cây được trồng có đầy đủ lá, thân, rễ, có sức đề kháng cao.</a:t>
            </a: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=&gt; Giảm thời gian và số lần chăm sóc.</a:t>
            </a:r>
            <a:r>
              <a:rPr lang="fr-FR" sz="40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Rễ của cây được bảo vệ khi vận chuyển, cây có tỉ lệ sống cao.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7">
                                            <p:txEl>
                                              <p:pRg st="1" end="1"/>
                                            </p:txEl>
                                          </p:spTgt>
                                        </p:tgtEl>
                                        <p:attrNameLst>
                                          <p:attrName>style.visibility</p:attrName>
                                        </p:attrNameLst>
                                      </p:cBhvr>
                                      <p:to>
                                        <p:strVal val="visible"/>
                                      </p:to>
                                    </p:set>
                                    <p:animEffect transition="in" filter="wipe(down)">
                                      <p:cBhvr>
                                        <p:cTn id="39" dur="500"/>
                                        <p:tgtEl>
                                          <p:spTgt spid="2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7">
                                            <p:txEl>
                                              <p:pRg st="2" end="2"/>
                                            </p:txEl>
                                          </p:spTgt>
                                        </p:tgtEl>
                                        <p:attrNameLst>
                                          <p:attrName>style.visibility</p:attrName>
                                        </p:attrNameLst>
                                      </p:cBhvr>
                                      <p:to>
                                        <p:strVal val="visible"/>
                                      </p:to>
                                    </p:set>
                                    <p:animEffect transition="in" filter="wipe(left)">
                                      <p:cBhvr>
                                        <p:cTn id="44" dur="500"/>
                                        <p:tgtEl>
                                          <p:spTgt spid="2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xEl>
                                              <p:pRg st="3" end="3"/>
                                            </p:txEl>
                                          </p:spTgt>
                                        </p:tgtEl>
                                        <p:attrNameLst>
                                          <p:attrName>style.visibility</p:attrName>
                                        </p:attrNameLst>
                                      </p:cBhvr>
                                      <p:to>
                                        <p:strVal val="visible"/>
                                      </p:to>
                                    </p:set>
                                    <p:animEffect transition="in" filter="wipe(down)">
                                      <p:cBhvr>
                                        <p:cTn id="49"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2549" y="-776773"/>
            <a:ext cx="20313949" cy="11782581"/>
          </a:xfrm>
          <a:prstGeom prst="rect">
            <a:avLst/>
          </a:prstGeom>
        </p:spPr>
      </p:pic>
      <p:sp>
        <p:nvSpPr>
          <p:cNvPr id="3" name="AutoShape 3"/>
          <p:cNvSpPr/>
          <p:nvPr/>
        </p:nvSpPr>
        <p:spPr>
          <a:xfrm>
            <a:off x="300790" y="3086100"/>
            <a:ext cx="8258151" cy="6660573"/>
          </a:xfrm>
          <a:prstGeom prst="rect">
            <a:avLst/>
          </a:prstGeom>
          <a:solidFill>
            <a:srgbClr val="FFFBEC"/>
          </a:solidFill>
        </p:spPr>
      </p:sp>
      <p:sp>
        <p:nvSpPr>
          <p:cNvPr id="8" name="AutoShape 8"/>
          <p:cNvSpPr/>
          <p:nvPr/>
        </p:nvSpPr>
        <p:spPr>
          <a:xfrm>
            <a:off x="9436812" y="2628899"/>
            <a:ext cx="8550398" cy="6669053"/>
          </a:xfrm>
          <a:prstGeom prst="rect">
            <a:avLst/>
          </a:prstGeom>
          <a:solidFill>
            <a:srgbClr val="DB9463"/>
          </a:solidFill>
        </p:spPr>
      </p:sp>
      <p:sp>
        <p:nvSpPr>
          <p:cNvPr id="9" name="AutoShape 9"/>
          <p:cNvSpPr/>
          <p:nvPr/>
        </p:nvSpPr>
        <p:spPr>
          <a:xfrm>
            <a:off x="9152913" y="3023568"/>
            <a:ext cx="8550398" cy="6660573"/>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67813">
            <a:off x="17129769" y="2334499"/>
            <a:ext cx="1164686" cy="123188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462104">
            <a:off x="17546" y="2675134"/>
            <a:ext cx="709214" cy="550608"/>
          </a:xfrm>
          <a:prstGeom prst="rect">
            <a:avLst/>
          </a:prstGeom>
        </p:spPr>
      </p:pic>
      <p:sp>
        <p:nvSpPr>
          <p:cNvPr id="19" name="TextBox 18">
            <a:extLst>
              <a:ext uri="{FF2B5EF4-FFF2-40B4-BE49-F238E27FC236}">
                <a16:creationId xmlns:a16="http://schemas.microsoft.com/office/drawing/2014/main" id="{8FA02CA0-68BB-8068-CEA1-C69DD17FC209}"/>
              </a:ext>
            </a:extLst>
          </p:cNvPr>
          <p:cNvSpPr txBox="1"/>
          <p:nvPr/>
        </p:nvSpPr>
        <p:spPr>
          <a:xfrm>
            <a:off x="1054203" y="440746"/>
            <a:ext cx="16171247" cy="2409699"/>
          </a:xfrm>
          <a:prstGeom prst="rect">
            <a:avLst/>
          </a:prstGeom>
          <a:noFill/>
        </p:spPr>
        <p:txBody>
          <a:bodyPr wrap="square">
            <a:spAutoFit/>
          </a:bodyPr>
          <a:lstStyle/>
          <a:p>
            <a:pPr algn="just">
              <a:lnSpc>
                <a:spcPct val="13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Q</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uan sát Hình 8.1 SGK tr.34, thảo luận và xác định các bước theo quy trình trồng rừng bằng cây con có bầu phù hợp với từng nội dung theo mẫu bảng dưới đây:</a:t>
            </a:r>
            <a:endParaRPr lang="en-US" sz="400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88FB650-2F51-0F31-0053-CC9CECA026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797" y="3539831"/>
            <a:ext cx="7943556" cy="5628045"/>
          </a:xfrm>
          <a:prstGeom prst="rect">
            <a:avLst/>
          </a:prstGeom>
        </p:spPr>
      </p:pic>
      <p:pic>
        <p:nvPicPr>
          <p:cNvPr id="22" name="Picture 21">
            <a:extLst>
              <a:ext uri="{FF2B5EF4-FFF2-40B4-BE49-F238E27FC236}">
                <a16:creationId xmlns:a16="http://schemas.microsoft.com/office/drawing/2014/main" id="{141AAB44-10B0-08DA-C76D-446EB7C6534A}"/>
              </a:ext>
            </a:extLst>
          </p:cNvPr>
          <p:cNvPicPr>
            <a:picLocks noChangeAspect="1"/>
          </p:cNvPicPr>
          <p:nvPr/>
        </p:nvPicPr>
        <p:blipFill>
          <a:blip r:embed="rId9"/>
          <a:stretch>
            <a:fillRect/>
          </a:stretch>
        </p:blipFill>
        <p:spPr>
          <a:xfrm>
            <a:off x="9327276" y="3539831"/>
            <a:ext cx="8201671" cy="56280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897223" y="7750678"/>
            <a:ext cx="2373885" cy="2127864"/>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624" y="-782598"/>
            <a:ext cx="20360224" cy="11782581"/>
          </a:xfrm>
          <a:prstGeom prst="rect">
            <a:avLst/>
          </a:prstGeom>
        </p:spPr>
      </p:pic>
      <p:sp>
        <p:nvSpPr>
          <p:cNvPr id="3" name="AutoShape 3"/>
          <p:cNvSpPr/>
          <p:nvPr/>
        </p:nvSpPr>
        <p:spPr>
          <a:xfrm>
            <a:off x="1672387" y="2093079"/>
            <a:ext cx="14863013" cy="7269025"/>
          </a:xfrm>
          <a:prstGeom prst="rect">
            <a:avLst/>
          </a:prstGeom>
          <a:solidFill>
            <a:srgbClr val="DB9463"/>
          </a:solidFill>
        </p:spPr>
      </p:sp>
      <p:sp>
        <p:nvSpPr>
          <p:cNvPr id="4" name="AutoShape 4"/>
          <p:cNvSpPr/>
          <p:nvPr/>
        </p:nvSpPr>
        <p:spPr>
          <a:xfrm>
            <a:off x="1242210" y="2486985"/>
            <a:ext cx="14863013" cy="7070793"/>
          </a:xfrm>
          <a:prstGeom prst="rect">
            <a:avLst/>
          </a:prstGeom>
          <a:solidFill>
            <a:srgbClr val="FFFBEC"/>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20864">
            <a:off x="15565141" y="1769876"/>
            <a:ext cx="1306696" cy="138208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74666">
            <a:off x="338162" y="2650184"/>
            <a:ext cx="1268903" cy="1866034"/>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0170" y="8934434"/>
            <a:ext cx="1477145" cy="48342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4975" y="8195862"/>
            <a:ext cx="738572" cy="738572"/>
          </a:xfrm>
          <a:prstGeom prst="rect">
            <a:avLst/>
          </a:prstGeom>
        </p:spPr>
      </p:pic>
      <p:pic>
        <p:nvPicPr>
          <p:cNvPr id="26" name="Picture 25">
            <a:extLst>
              <a:ext uri="{FF2B5EF4-FFF2-40B4-BE49-F238E27FC236}">
                <a16:creationId xmlns:a16="http://schemas.microsoft.com/office/drawing/2014/main" id="{055071E5-03B3-099C-3207-DA23D899DCE2}"/>
              </a:ext>
            </a:extLst>
          </p:cNvPr>
          <p:cNvPicPr>
            <a:picLocks noChangeAspect="1"/>
          </p:cNvPicPr>
          <p:nvPr/>
        </p:nvPicPr>
        <p:blipFill>
          <a:blip r:embed="rId12"/>
          <a:stretch>
            <a:fillRect/>
          </a:stretch>
        </p:blipFill>
        <p:spPr>
          <a:xfrm>
            <a:off x="4174057" y="2699643"/>
            <a:ext cx="9684357" cy="6645475"/>
          </a:xfrm>
          <a:prstGeom prst="rect">
            <a:avLst/>
          </a:prstGeom>
        </p:spPr>
      </p:pic>
      <p:sp>
        <p:nvSpPr>
          <p:cNvPr id="27" name="TextBox 26">
            <a:extLst>
              <a:ext uri="{FF2B5EF4-FFF2-40B4-BE49-F238E27FC236}">
                <a16:creationId xmlns:a16="http://schemas.microsoft.com/office/drawing/2014/main" id="{4B639D4A-345A-56DA-2670-6A50C32DE6B4}"/>
              </a:ext>
            </a:extLst>
          </p:cNvPr>
          <p:cNvSpPr txBox="1"/>
          <p:nvPr/>
        </p:nvSpPr>
        <p:spPr>
          <a:xfrm>
            <a:off x="11814464" y="3708186"/>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CC88C959-2631-C85E-ACD3-5F68E8FCEB10}"/>
              </a:ext>
            </a:extLst>
          </p:cNvPr>
          <p:cNvSpPr txBox="1"/>
          <p:nvPr/>
        </p:nvSpPr>
        <p:spPr>
          <a:xfrm>
            <a:off x="11814464" y="4840756"/>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9BC91338-754A-813E-EB2C-989FE59F97D2}"/>
              </a:ext>
            </a:extLst>
          </p:cNvPr>
          <p:cNvSpPr txBox="1"/>
          <p:nvPr/>
        </p:nvSpPr>
        <p:spPr>
          <a:xfrm>
            <a:off x="11811000" y="5990644"/>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4</a:t>
            </a:r>
          </a:p>
        </p:txBody>
      </p:sp>
      <p:sp>
        <p:nvSpPr>
          <p:cNvPr id="30" name="TextBox 29">
            <a:extLst>
              <a:ext uri="{FF2B5EF4-FFF2-40B4-BE49-F238E27FC236}">
                <a16:creationId xmlns:a16="http://schemas.microsoft.com/office/drawing/2014/main" id="{3B06B647-E48C-EF8F-1C1C-FB14CD5FC83C}"/>
              </a:ext>
            </a:extLst>
          </p:cNvPr>
          <p:cNvSpPr txBox="1"/>
          <p:nvPr/>
        </p:nvSpPr>
        <p:spPr>
          <a:xfrm>
            <a:off x="11811000" y="6835652"/>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3</a:t>
            </a:r>
          </a:p>
        </p:txBody>
      </p:sp>
      <p:sp>
        <p:nvSpPr>
          <p:cNvPr id="31" name="TextBox 30">
            <a:extLst>
              <a:ext uri="{FF2B5EF4-FFF2-40B4-BE49-F238E27FC236}">
                <a16:creationId xmlns:a16="http://schemas.microsoft.com/office/drawing/2014/main" id="{06E4BE57-00FF-CE04-94F6-DC65A49218B5}"/>
              </a:ext>
            </a:extLst>
          </p:cNvPr>
          <p:cNvSpPr txBox="1"/>
          <p:nvPr/>
        </p:nvSpPr>
        <p:spPr>
          <a:xfrm>
            <a:off x="11811000" y="7654591"/>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5</a:t>
            </a:r>
          </a:p>
        </p:txBody>
      </p:sp>
      <p:sp>
        <p:nvSpPr>
          <p:cNvPr id="32" name="TextBox 31">
            <a:extLst>
              <a:ext uri="{FF2B5EF4-FFF2-40B4-BE49-F238E27FC236}">
                <a16:creationId xmlns:a16="http://schemas.microsoft.com/office/drawing/2014/main" id="{B42DD386-675E-308C-D2B0-D67F9E363236}"/>
              </a:ext>
            </a:extLst>
          </p:cNvPr>
          <p:cNvSpPr txBox="1"/>
          <p:nvPr/>
        </p:nvSpPr>
        <p:spPr>
          <a:xfrm>
            <a:off x="11811000" y="8473530"/>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6</a:t>
            </a:r>
          </a:p>
        </p:txBody>
      </p:sp>
      <p:pic>
        <p:nvPicPr>
          <p:cNvPr id="33" name="Picture 3">
            <a:extLst>
              <a:ext uri="{FF2B5EF4-FFF2-40B4-BE49-F238E27FC236}">
                <a16:creationId xmlns:a16="http://schemas.microsoft.com/office/drawing/2014/main" id="{902D83F9-3594-CFFB-775A-FDFA14636E3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319356" y="3688291"/>
            <a:ext cx="2958912" cy="6381967"/>
          </a:xfrm>
          <a:prstGeom prst="rect">
            <a:avLst/>
          </a:prstGeom>
        </p:spPr>
      </p:pic>
      <p:sp>
        <p:nvSpPr>
          <p:cNvPr id="34" name="TextBox 33">
            <a:extLst>
              <a:ext uri="{FF2B5EF4-FFF2-40B4-BE49-F238E27FC236}">
                <a16:creationId xmlns:a16="http://schemas.microsoft.com/office/drawing/2014/main" id="{694357CB-67E3-073E-FE93-4C29F4F20D5D}"/>
              </a:ext>
            </a:extLst>
          </p:cNvPr>
          <p:cNvSpPr txBox="1"/>
          <p:nvPr/>
        </p:nvSpPr>
        <p:spPr>
          <a:xfrm>
            <a:off x="1114261" y="674401"/>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8"/>
            <a:ext cx="18288000" cy="11782581"/>
          </a:xfrm>
          <a:prstGeom prst="rect">
            <a:avLst/>
          </a:prstGeom>
        </p:spPr>
      </p:pic>
      <p:sp>
        <p:nvSpPr>
          <p:cNvPr id="4" name="AutoShape 4"/>
          <p:cNvSpPr/>
          <p:nvPr/>
        </p:nvSpPr>
        <p:spPr>
          <a:xfrm>
            <a:off x="680896" y="2044775"/>
            <a:ext cx="16926208" cy="7567823"/>
          </a:xfrm>
          <a:prstGeom prst="rect">
            <a:avLst/>
          </a:prstGeom>
          <a:solidFill>
            <a:srgbClr val="FFFBEC"/>
          </a:solidFill>
        </p:spPr>
      </p:sp>
      <p:sp>
        <p:nvSpPr>
          <p:cNvPr id="20" name="TextBox 19">
            <a:extLst>
              <a:ext uri="{FF2B5EF4-FFF2-40B4-BE49-F238E27FC236}">
                <a16:creationId xmlns:a16="http://schemas.microsoft.com/office/drawing/2014/main" id="{AAE35427-BC22-09FE-8C3A-5685F55E7C4A}"/>
              </a:ext>
            </a:extLst>
          </p:cNvPr>
          <p:cNvSpPr txBox="1"/>
          <p:nvPr/>
        </p:nvSpPr>
        <p:spPr>
          <a:xfrm>
            <a:off x="1114261" y="674401"/>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EBE0AC8-3079-7A5A-C4AA-D95D6E28B0A7}"/>
              </a:ext>
            </a:extLst>
          </p:cNvPr>
          <p:cNvSpPr txBox="1"/>
          <p:nvPr/>
        </p:nvSpPr>
        <p:spPr>
          <a:xfrm>
            <a:off x="909496" y="2622906"/>
            <a:ext cx="16469008" cy="5041188"/>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của các bước trong quy trình trồng rừng bằng cây con có bầu: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Tạo lỗ trong hố trồng có độ sâu lớn hơn chiều cao bầu đất:</a:t>
            </a:r>
            <a:r>
              <a:rPr lang="fr-FR" sz="4000" b="1" i="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chôn được bầu đất, để bầu đất không lộ ra ngoài.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Rạch bỏ vỏ bầu:</a:t>
            </a:r>
            <a:r>
              <a:rPr lang="fr-FR" sz="400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rễ phát triển thuận lợi hơn và dễ dàng hấp thu chất dinh dưỡng.</a:t>
            </a: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Đặt bầu vào lỗ trong hố:</a:t>
            </a:r>
            <a:r>
              <a:rPr lang="fr-FR" sz="4000" b="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bắt đầu trồng cây.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AF33EA17-CD3F-F514-7D31-8DDAE4C6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047696" y="6044631"/>
            <a:ext cx="5559407" cy="481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8042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anim calcmode="lin" valueType="num">
                                      <p:cBhvr>
                                        <p:cTn id="1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500"/>
                                        <p:tgtEl>
                                          <p:spTgt spid="21">
                                            <p:txEl>
                                              <p:pRg st="2" end="2"/>
                                            </p:txEl>
                                          </p:spTgt>
                                        </p:tgtEl>
                                      </p:cBhvr>
                                    </p:animEffect>
                                    <p:anim calcmode="lin" valueType="num">
                                      <p:cBhvr>
                                        <p:cTn id="20"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500"/>
                                        <p:tgtEl>
                                          <p:spTgt spid="21">
                                            <p:txEl>
                                              <p:pRg st="3" end="3"/>
                                            </p:txEl>
                                          </p:spTgt>
                                        </p:tgtEl>
                                      </p:cBhvr>
                                    </p:animEffect>
                                    <p:anim calcmode="lin" valueType="num">
                                      <p:cBhvr>
                                        <p:cTn id="27"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8"/>
            <a:ext cx="18288000" cy="11782581"/>
          </a:xfrm>
          <a:prstGeom prst="rect">
            <a:avLst/>
          </a:prstGeom>
        </p:spPr>
      </p:pic>
      <p:sp>
        <p:nvSpPr>
          <p:cNvPr id="4" name="AutoShape 4"/>
          <p:cNvSpPr/>
          <p:nvPr/>
        </p:nvSpPr>
        <p:spPr>
          <a:xfrm>
            <a:off x="680896" y="2044775"/>
            <a:ext cx="16926208" cy="7567823"/>
          </a:xfrm>
          <a:prstGeom prst="rect">
            <a:avLst/>
          </a:prstGeom>
          <a:solidFill>
            <a:srgbClr val="FFFBEC"/>
          </a:solidFill>
        </p:spPr>
      </p:sp>
      <p:sp>
        <p:nvSpPr>
          <p:cNvPr id="20" name="TextBox 19">
            <a:extLst>
              <a:ext uri="{FF2B5EF4-FFF2-40B4-BE49-F238E27FC236}">
                <a16:creationId xmlns:a16="http://schemas.microsoft.com/office/drawing/2014/main" id="{AAE35427-BC22-09FE-8C3A-5685F55E7C4A}"/>
              </a:ext>
            </a:extLst>
          </p:cNvPr>
          <p:cNvSpPr txBox="1"/>
          <p:nvPr/>
        </p:nvSpPr>
        <p:spPr>
          <a:xfrm>
            <a:off x="1114261" y="674401"/>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EBE0AC8-3079-7A5A-C4AA-D95D6E28B0A7}"/>
              </a:ext>
            </a:extLst>
          </p:cNvPr>
          <p:cNvSpPr txBox="1"/>
          <p:nvPr/>
        </p:nvSpPr>
        <p:spPr>
          <a:xfrm>
            <a:off x="909496" y="2622906"/>
            <a:ext cx="16469008" cy="5041188"/>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của các bước trong quy trình trồng rừng bằng cây con có bầu: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Lấp và nén đất lần 1:</a:t>
            </a:r>
            <a:r>
              <a:rPr lang="fr-FR" sz="400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lấp đất có chứa phân bón để cây hấp thụ dinh dưỡng.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Lấp và nén đất lần 2:</a:t>
            </a:r>
            <a:r>
              <a:rPr lang="fr-FR" sz="4000" b="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để đảm bảo gốc cây được chặt, không bị đổ.</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Vun gốc:</a:t>
            </a:r>
            <a:r>
              <a:rPr lang="fr-FR" sz="4000" b="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để khi tưới nước hay mưa đất lún xuống bằng miệng hố cây không bị ngập 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E4C7BCD0-EFF8-A5A2-F28A-A506529FA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2323" y="6238446"/>
            <a:ext cx="5455229" cy="545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60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anim calcmode="lin" valueType="num">
                                      <p:cBhvr>
                                        <p:cTn id="8"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500"/>
                                        <p:tgtEl>
                                          <p:spTgt spid="21">
                                            <p:txEl>
                                              <p:pRg st="2" end="2"/>
                                            </p:txEl>
                                          </p:spTgt>
                                        </p:tgtEl>
                                      </p:cBhvr>
                                    </p:animEffect>
                                    <p:anim calcmode="lin" valueType="num">
                                      <p:cBhvr>
                                        <p:cTn id="1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500"/>
                                        <p:tgtEl>
                                          <p:spTgt spid="21">
                                            <p:txEl>
                                              <p:pRg st="3" end="3"/>
                                            </p:txEl>
                                          </p:spTgt>
                                        </p:tgtEl>
                                      </p:cBhvr>
                                    </p:animEffect>
                                    <p:anim calcmode="lin" valueType="num">
                                      <p:cBhvr>
                                        <p:cTn id="22"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14" name="TextBox 13">
            <a:extLst>
              <a:ext uri="{FF2B5EF4-FFF2-40B4-BE49-F238E27FC236}">
                <a16:creationId xmlns:a16="http://schemas.microsoft.com/office/drawing/2014/main" id="{F7BB3BFD-07FB-E67C-DEBF-16E70A37B401}"/>
              </a:ext>
            </a:extLst>
          </p:cNvPr>
          <p:cNvSpPr txBox="1"/>
          <p:nvPr/>
        </p:nvSpPr>
        <p:spPr>
          <a:xfrm>
            <a:off x="744975" y="689227"/>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id="{E8B36648-AE5B-D0C1-E1BB-8FA784B4B7B0}"/>
              </a:ext>
            </a:extLst>
          </p:cNvPr>
          <p:cNvSpPr/>
          <p:nvPr/>
        </p:nvSpPr>
        <p:spPr>
          <a:xfrm>
            <a:off x="6477000" y="2476500"/>
            <a:ext cx="10210800" cy="5618018"/>
          </a:xfrm>
          <a:prstGeom prst="wedgeEllipseCallout">
            <a:avLst>
              <a:gd name="adj1" fmla="val -57076"/>
              <a:gd name="adj2" fmla="val 30301"/>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Hãy nêu ưu, nhược điểm của phương pháp trồng rừng bằng cây con rễ trần.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4185E59-B864-BA02-A704-D2AF4F22F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112327"/>
            <a:ext cx="5878513" cy="5878513"/>
          </a:xfrm>
          <a:prstGeom prst="rect">
            <a:avLst/>
          </a:prstGeom>
        </p:spPr>
      </p:pic>
      <p:pic>
        <p:nvPicPr>
          <p:cNvPr id="17" name="Picture 20">
            <a:extLst>
              <a:ext uri="{FF2B5EF4-FFF2-40B4-BE49-F238E27FC236}">
                <a16:creationId xmlns:a16="http://schemas.microsoft.com/office/drawing/2014/main" id="{4C886D99-367A-1167-7BFB-2296593680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99383">
            <a:off x="15762574" y="-518369"/>
            <a:ext cx="2975188" cy="2818990"/>
          </a:xfrm>
          <a:prstGeom prst="rect">
            <a:avLst/>
          </a:prstGeom>
        </p:spPr>
      </p:pic>
      <p:pic>
        <p:nvPicPr>
          <p:cNvPr id="18" name="Picture 14">
            <a:extLst>
              <a:ext uri="{FF2B5EF4-FFF2-40B4-BE49-F238E27FC236}">
                <a16:creationId xmlns:a16="http://schemas.microsoft.com/office/drawing/2014/main" id="{CA307868-CA0C-834F-441E-4132061A5E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00002" y="7790897"/>
            <a:ext cx="2323195" cy="2707113"/>
          </a:xfrm>
          <a:prstGeom prst="rect">
            <a:avLst/>
          </a:prstGeom>
        </p:spPr>
      </p:pic>
      <p:pic>
        <p:nvPicPr>
          <p:cNvPr id="19" name="Picture 13">
            <a:extLst>
              <a:ext uri="{FF2B5EF4-FFF2-40B4-BE49-F238E27FC236}">
                <a16:creationId xmlns:a16="http://schemas.microsoft.com/office/drawing/2014/main" id="{961B065E-9844-3B2A-2D7E-1E11652B0D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121781" flipH="1">
            <a:off x="20353" y="2945551"/>
            <a:ext cx="2397694" cy="784700"/>
          </a:xfrm>
          <a:prstGeom prst="rect">
            <a:avLst/>
          </a:prstGeom>
        </p:spPr>
      </p:pic>
      <p:pic>
        <p:nvPicPr>
          <p:cNvPr id="21" name="Picture 19">
            <a:extLst>
              <a:ext uri="{FF2B5EF4-FFF2-40B4-BE49-F238E27FC236}">
                <a16:creationId xmlns:a16="http://schemas.microsoft.com/office/drawing/2014/main" id="{8DC38DEE-9AE5-B5FC-2240-E94189D09DC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4975" y="8195862"/>
            <a:ext cx="738572" cy="73857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461060" cy="11782581"/>
          </a:xfrm>
          <a:prstGeom prst="rect">
            <a:avLst/>
          </a:prstGeom>
        </p:spPr>
      </p:pic>
      <p:pic>
        <p:nvPicPr>
          <p:cNvPr id="10" name="Picture 2">
            <a:extLst>
              <a:ext uri="{FF2B5EF4-FFF2-40B4-BE49-F238E27FC236}">
                <a16:creationId xmlns:a16="http://schemas.microsoft.com/office/drawing/2014/main" id="{C9C7B417-EE4B-BFBE-AEC1-6FDE8CC8C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3808"/>
          <a:stretch>
            <a:fillRect/>
          </a:stretch>
        </p:blipFill>
        <p:spPr>
          <a:xfrm>
            <a:off x="609600" y="2060160"/>
            <a:ext cx="8321845" cy="7537613"/>
          </a:xfrm>
          <a:prstGeom prst="rect">
            <a:avLst/>
          </a:prstGeom>
        </p:spPr>
      </p:pic>
      <p:pic>
        <p:nvPicPr>
          <p:cNvPr id="11" name="Picture 2">
            <a:extLst>
              <a:ext uri="{FF2B5EF4-FFF2-40B4-BE49-F238E27FC236}">
                <a16:creationId xmlns:a16="http://schemas.microsoft.com/office/drawing/2014/main" id="{BCE81814-8835-1191-9BB8-34DCAA3942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3808"/>
          <a:stretch>
            <a:fillRect/>
          </a:stretch>
        </p:blipFill>
        <p:spPr>
          <a:xfrm>
            <a:off x="9356557" y="2063624"/>
            <a:ext cx="8321844" cy="7534149"/>
          </a:xfrm>
          <a:prstGeom prst="rect">
            <a:avLst/>
          </a:prstGeom>
        </p:spPr>
      </p:pic>
      <p:sp>
        <p:nvSpPr>
          <p:cNvPr id="13" name="TextBox 12">
            <a:extLst>
              <a:ext uri="{FF2B5EF4-FFF2-40B4-BE49-F238E27FC236}">
                <a16:creationId xmlns:a16="http://schemas.microsoft.com/office/drawing/2014/main" id="{E08CF72B-5611-29F8-DD95-D91108463E7D}"/>
              </a:ext>
            </a:extLst>
          </p:cNvPr>
          <p:cNvSpPr txBox="1"/>
          <p:nvPr/>
        </p:nvSpPr>
        <p:spPr>
          <a:xfrm>
            <a:off x="644235" y="4692206"/>
            <a:ext cx="8028350" cy="4359911"/>
          </a:xfrm>
          <a:prstGeom prst="rect">
            <a:avLst/>
          </a:prstGeom>
          <a:noFill/>
        </p:spPr>
        <p:txBody>
          <a:bodyPr wrap="square">
            <a:spAutoFit/>
          </a:bodyPr>
          <a:lstStyle/>
          <a:p>
            <a:pPr marL="571500" lvl="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mới được trồng có đủ lá, thân, rễ.</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có sức đề kháng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Giảm thời gian và số lần chăm sóc, tiết kiệm chi phí.</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DE9398D-712B-321C-FF68-C77B2165CDF8}"/>
              </a:ext>
            </a:extLst>
          </p:cNvPr>
          <p:cNvSpPr/>
          <p:nvPr/>
        </p:nvSpPr>
        <p:spPr>
          <a:xfrm>
            <a:off x="2601010" y="3169396"/>
            <a:ext cx="4114800" cy="1117589"/>
          </a:xfrm>
          <a:prstGeom prst="roundRect">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Ưu điểm</a:t>
            </a:r>
          </a:p>
        </p:txBody>
      </p:sp>
      <p:sp>
        <p:nvSpPr>
          <p:cNvPr id="20" name="Rectangle: Rounded Corners 19">
            <a:extLst>
              <a:ext uri="{FF2B5EF4-FFF2-40B4-BE49-F238E27FC236}">
                <a16:creationId xmlns:a16="http://schemas.microsoft.com/office/drawing/2014/main" id="{97BAE524-8ED1-F998-5D28-3E4C56C54B64}"/>
              </a:ext>
            </a:extLst>
          </p:cNvPr>
          <p:cNvSpPr/>
          <p:nvPr/>
        </p:nvSpPr>
        <p:spPr>
          <a:xfrm>
            <a:off x="11460079" y="3169396"/>
            <a:ext cx="4114800" cy="1117589"/>
          </a:xfrm>
          <a:prstGeom prst="roundRect">
            <a:avLst/>
          </a:prstGeom>
          <a:solidFill>
            <a:schemeClr val="accent6"/>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Nhược điểm</a:t>
            </a:r>
          </a:p>
        </p:txBody>
      </p:sp>
      <p:sp>
        <p:nvSpPr>
          <p:cNvPr id="22" name="TextBox 21">
            <a:extLst>
              <a:ext uri="{FF2B5EF4-FFF2-40B4-BE49-F238E27FC236}">
                <a16:creationId xmlns:a16="http://schemas.microsoft.com/office/drawing/2014/main" id="{7261BA15-BF3C-FF3C-3CCF-BFA70BBC5FE4}"/>
              </a:ext>
            </a:extLst>
          </p:cNvPr>
          <p:cNvSpPr txBox="1"/>
          <p:nvPr/>
        </p:nvSpPr>
        <p:spPr>
          <a:xfrm>
            <a:off x="9356557" y="4692206"/>
            <a:ext cx="8321844" cy="2525563"/>
          </a:xfrm>
          <a:prstGeom prst="rect">
            <a:avLst/>
          </a:prstGeom>
          <a:noFill/>
        </p:spPr>
        <p:txBody>
          <a:bodyPr wrap="square">
            <a:spAutoFit/>
          </a:bodyPr>
          <a:lstStyle/>
          <a:p>
            <a:pPr marL="571500" indent="-571500" algn="just">
              <a:lnSpc>
                <a:spcPct val="130000"/>
              </a:lnSpc>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Chỉ phù hợp với các loại cây có rễ phát triển, phục hồi nhanh.</a:t>
            </a:r>
          </a:p>
          <a:p>
            <a:pPr marL="571500" indent="-571500" algn="just">
              <a:lnSpc>
                <a:spcPct val="130000"/>
              </a:lnSpc>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Ví dụ: 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ràm, đước, tre,….</a:t>
            </a:r>
            <a:endParaRPr lang="en-US" sz="4200">
              <a:latin typeface="Arial" panose="020B0604020202020204" pitchFamily="34" charset="0"/>
              <a:cs typeface="Arial" panose="020B0604020202020204" pitchFamily="34" charset="0"/>
            </a:endParaRPr>
          </a:p>
        </p:txBody>
      </p:sp>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13864" y="8786121"/>
            <a:ext cx="3930312" cy="1060230"/>
          </a:xfrm>
          <a:prstGeom prst="rect">
            <a:avLst/>
          </a:prstGeom>
        </p:spPr>
      </p:pic>
      <p:sp>
        <p:nvSpPr>
          <p:cNvPr id="25" name="TextBox 24">
            <a:extLst>
              <a:ext uri="{FF2B5EF4-FFF2-40B4-BE49-F238E27FC236}">
                <a16:creationId xmlns:a16="http://schemas.microsoft.com/office/drawing/2014/main" id="{4DDC182C-DBD5-7929-D066-8385947653C8}"/>
              </a:ext>
            </a:extLst>
          </p:cNvPr>
          <p:cNvSpPr txBox="1"/>
          <p:nvPr/>
        </p:nvSpPr>
        <p:spPr>
          <a:xfrm>
            <a:off x="744975" y="689227"/>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5">
            <a:extLst>
              <a:ext uri="{FF2B5EF4-FFF2-40B4-BE49-F238E27FC236}">
                <a16:creationId xmlns:a16="http://schemas.microsoft.com/office/drawing/2014/main" id="{76A531AB-7B26-3076-C27A-41C76917B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20446" y="204734"/>
            <a:ext cx="1981353" cy="2343536"/>
          </a:xfrm>
          <a:prstGeom prst="rect">
            <a:avLst/>
          </a:prstGeom>
        </p:spPr>
      </p:pic>
    </p:spTree>
    <p:extLst>
      <p:ext uri="{BB962C8B-B14F-4D97-AF65-F5344CB8AC3E}">
        <p14:creationId xmlns:p14="http://schemas.microsoft.com/office/powerpoint/2010/main" val="13217425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500"/>
                                        <p:tgtEl>
                                          <p:spTgt spid="1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animEffect transition="in" filter="fade">
                                      <p:cBhvr>
                                        <p:cTn id="44" dur="500"/>
                                        <p:tgtEl>
                                          <p:spTgt spid="1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Effect transition="in" filter="fade">
                                      <p:cBhvr>
                                        <p:cTn id="49" dur="500"/>
                                        <p:tgtEl>
                                          <p:spTgt spid="2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xEl>
                                              <p:pRg st="1" end="1"/>
                                            </p:txEl>
                                          </p:spTgt>
                                        </p:tgtEl>
                                        <p:attrNameLst>
                                          <p:attrName>style.visibility</p:attrName>
                                        </p:attrNameLst>
                                      </p:cBhvr>
                                      <p:to>
                                        <p:strVal val="visible"/>
                                      </p:to>
                                    </p:set>
                                    <p:animEffect transition="in" filter="fade">
                                      <p:cBhvr>
                                        <p:cTn id="54"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7999" cy="10287000"/>
          </a:xfrm>
          <a:prstGeom prst="rect">
            <a:avLst/>
          </a:prstGeom>
        </p:spPr>
      </p:pic>
      <p:sp>
        <p:nvSpPr>
          <p:cNvPr id="3" name="AutoShape 3"/>
          <p:cNvSpPr/>
          <p:nvPr/>
        </p:nvSpPr>
        <p:spPr>
          <a:xfrm>
            <a:off x="697680" y="2629098"/>
            <a:ext cx="8059558" cy="6562485"/>
          </a:xfrm>
          <a:prstGeom prst="rect">
            <a:avLst/>
          </a:prstGeom>
          <a:solidFill>
            <a:srgbClr val="51604D"/>
          </a:solidFill>
        </p:spPr>
      </p:sp>
      <p:sp>
        <p:nvSpPr>
          <p:cNvPr id="4" name="AutoShape 4"/>
          <p:cNvSpPr/>
          <p:nvPr/>
        </p:nvSpPr>
        <p:spPr>
          <a:xfrm>
            <a:off x="957069" y="3000615"/>
            <a:ext cx="8059558" cy="6562485"/>
          </a:xfrm>
          <a:prstGeom prst="rect">
            <a:avLst/>
          </a:prstGeom>
          <a:solidFill>
            <a:srgbClr val="FFFBEC"/>
          </a:solidFill>
        </p:spPr>
      </p:sp>
      <p:grpSp>
        <p:nvGrpSpPr>
          <p:cNvPr id="8" name="Group 8"/>
          <p:cNvGrpSpPr/>
          <p:nvPr/>
        </p:nvGrpSpPr>
        <p:grpSpPr>
          <a:xfrm rot="5400000">
            <a:off x="4610208" y="-3043442"/>
            <a:ext cx="1851551" cy="9091605"/>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1627198" y="793567"/>
            <a:ext cx="7782570" cy="1093504"/>
          </a:xfrm>
          <a:prstGeom prst="rect">
            <a:avLst/>
          </a:prstGeom>
        </p:spPr>
        <p:txBody>
          <a:bodyPr wrap="square" lIns="0" tIns="0" rIns="0" bIns="0" rtlCol="0" anchor="t">
            <a:spAutoFit/>
          </a:bodyPr>
          <a:lstStyle/>
          <a:p>
            <a:pPr algn="ctr">
              <a:lnSpc>
                <a:spcPts val="9720"/>
              </a:lnSpc>
            </a:pPr>
            <a:r>
              <a:rPr lang="en-US" sz="5500" b="1" spc="121">
                <a:solidFill>
                  <a:srgbClr val="51604D"/>
                </a:solidFill>
                <a:latin typeface="Arial" panose="020B0604020202020204" pitchFamily="34" charset="0"/>
                <a:cs typeface="Arial" panose="020B0604020202020204" pitchFamily="34" charset="0"/>
              </a:rPr>
              <a:t>HOẠT ĐỘNG CẶP ĐÔI</a:t>
            </a:r>
          </a:p>
        </p:txBody>
      </p:sp>
      <p:sp>
        <p:nvSpPr>
          <p:cNvPr id="12" name="AutoShape 12"/>
          <p:cNvSpPr/>
          <p:nvPr/>
        </p:nvSpPr>
        <p:spPr>
          <a:xfrm>
            <a:off x="9530761" y="2629098"/>
            <a:ext cx="8059559" cy="6562485"/>
          </a:xfrm>
          <a:prstGeom prst="rect">
            <a:avLst/>
          </a:prstGeom>
          <a:solidFill>
            <a:srgbClr val="51604D"/>
          </a:solidFill>
        </p:spPr>
      </p:sp>
      <p:sp>
        <p:nvSpPr>
          <p:cNvPr id="13" name="AutoShape 13"/>
          <p:cNvSpPr/>
          <p:nvPr/>
        </p:nvSpPr>
        <p:spPr>
          <a:xfrm>
            <a:off x="9790150" y="3000615"/>
            <a:ext cx="8059558" cy="653113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601200" y="414544"/>
            <a:ext cx="2020542" cy="1851551"/>
          </a:xfrm>
          <a:prstGeom prst="rect">
            <a:avLst/>
          </a:prstGeom>
        </p:spPr>
      </p:pic>
      <p:pic>
        <p:nvPicPr>
          <p:cNvPr id="22" name="Picture 21">
            <a:extLst>
              <a:ext uri="{FF2B5EF4-FFF2-40B4-BE49-F238E27FC236}">
                <a16:creationId xmlns:a16="http://schemas.microsoft.com/office/drawing/2014/main" id="{71299237-2ACE-2EDE-02A7-273EE6E36059}"/>
              </a:ext>
            </a:extLst>
          </p:cNvPr>
          <p:cNvPicPr>
            <a:picLocks noChangeAspect="1"/>
          </p:cNvPicPr>
          <p:nvPr/>
        </p:nvPicPr>
        <p:blipFill rotWithShape="1">
          <a:blip r:embed="rId6">
            <a:extLst>
              <a:ext uri="{28A0092B-C50C-407E-A947-70E740481C1C}">
                <a14:useLocalDpi xmlns:a14="http://schemas.microsoft.com/office/drawing/2010/main" val="0"/>
              </a:ext>
            </a:extLst>
          </a:blip>
          <a:srcRect t="1689"/>
          <a:stretch/>
        </p:blipFill>
        <p:spPr>
          <a:xfrm>
            <a:off x="10093754" y="3073034"/>
            <a:ext cx="6989894" cy="6386294"/>
          </a:xfrm>
          <a:prstGeom prst="rect">
            <a:avLst/>
          </a:prstGeom>
        </p:spPr>
      </p:pic>
      <p:sp>
        <p:nvSpPr>
          <p:cNvPr id="23" name="Rectangle 2">
            <a:extLst>
              <a:ext uri="{FF2B5EF4-FFF2-40B4-BE49-F238E27FC236}">
                <a16:creationId xmlns:a16="http://schemas.microsoft.com/office/drawing/2014/main" id="{3F8274BE-8857-FE7E-E9C6-CFB2F7C92E8C}"/>
              </a:ext>
            </a:extLst>
          </p:cNvPr>
          <p:cNvSpPr>
            <a:spLocks noChangeArrowheads="1"/>
          </p:cNvSpPr>
          <p:nvPr/>
        </p:nvSpPr>
        <p:spPr bwMode="auto">
          <a:xfrm>
            <a:off x="1060404" y="3598848"/>
            <a:ext cx="7915979" cy="533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 Sử dụng các cụm từ gợi ý sau để điền vào từng bước thích hợp trong Hình 8.2: </a:t>
            </a: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rPr>
              <a:t>Đ</a:t>
            </a: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ặt cây vào hố</a:t>
            </a:r>
            <a:endPar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rPr>
              <a:t>Đ</a:t>
            </a: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ào hố trồng cây</a:t>
            </a:r>
            <a:endPar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Nén đất, vun gốc</a:t>
            </a:r>
            <a:endPar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Lấp đất kín gốc cây</a:t>
            </a:r>
            <a:endParaRPr kumimoji="0" lang="en-US" altLang="en-US" sz="38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507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anim calcmode="lin" valueType="num">
                                      <p:cBhvr>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down)">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down)">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wipe(down)">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wipe(down)">
                                      <p:cBhvr>
                                        <p:cTn id="3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7999" cy="10287000"/>
          </a:xfrm>
          <a:prstGeom prst="rect">
            <a:avLst/>
          </a:prstGeom>
        </p:spPr>
      </p:pic>
      <p:sp>
        <p:nvSpPr>
          <p:cNvPr id="3" name="AutoShape 3"/>
          <p:cNvSpPr/>
          <p:nvPr/>
        </p:nvSpPr>
        <p:spPr>
          <a:xfrm>
            <a:off x="697680" y="2629098"/>
            <a:ext cx="8059558" cy="6562485"/>
          </a:xfrm>
          <a:prstGeom prst="rect">
            <a:avLst/>
          </a:prstGeom>
          <a:solidFill>
            <a:srgbClr val="51604D"/>
          </a:solidFill>
        </p:spPr>
      </p:sp>
      <p:sp>
        <p:nvSpPr>
          <p:cNvPr id="4" name="AutoShape 4"/>
          <p:cNvSpPr/>
          <p:nvPr/>
        </p:nvSpPr>
        <p:spPr>
          <a:xfrm>
            <a:off x="957069" y="3000615"/>
            <a:ext cx="8059558" cy="6562485"/>
          </a:xfrm>
          <a:prstGeom prst="rect">
            <a:avLst/>
          </a:prstGeom>
          <a:solidFill>
            <a:srgbClr val="FFFBEC"/>
          </a:solidFill>
        </p:spPr>
      </p:sp>
      <p:grpSp>
        <p:nvGrpSpPr>
          <p:cNvPr id="8" name="Group 8"/>
          <p:cNvGrpSpPr/>
          <p:nvPr/>
        </p:nvGrpSpPr>
        <p:grpSpPr>
          <a:xfrm rot="5400000">
            <a:off x="4610208" y="-3043442"/>
            <a:ext cx="1851551" cy="9091605"/>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1627198" y="793567"/>
            <a:ext cx="7782570" cy="1093504"/>
          </a:xfrm>
          <a:prstGeom prst="rect">
            <a:avLst/>
          </a:prstGeom>
        </p:spPr>
        <p:txBody>
          <a:bodyPr wrap="square" lIns="0" tIns="0" rIns="0" bIns="0" rtlCol="0" anchor="t">
            <a:spAutoFit/>
          </a:bodyPr>
          <a:lstStyle/>
          <a:p>
            <a:pPr algn="ctr">
              <a:lnSpc>
                <a:spcPts val="9720"/>
              </a:lnSpc>
            </a:pPr>
            <a:r>
              <a:rPr lang="en-US" sz="5500" b="1" spc="121">
                <a:solidFill>
                  <a:srgbClr val="51604D"/>
                </a:solidFill>
                <a:latin typeface="Arial" panose="020B0604020202020204" pitchFamily="34" charset="0"/>
                <a:cs typeface="Arial" panose="020B0604020202020204" pitchFamily="34" charset="0"/>
              </a:rPr>
              <a:t>HOẠT ĐỘNG CẶP ĐÔI</a:t>
            </a:r>
          </a:p>
        </p:txBody>
      </p:sp>
      <p:sp>
        <p:nvSpPr>
          <p:cNvPr id="12" name="AutoShape 12"/>
          <p:cNvSpPr/>
          <p:nvPr/>
        </p:nvSpPr>
        <p:spPr>
          <a:xfrm>
            <a:off x="9530761" y="2629098"/>
            <a:ext cx="8059559" cy="6562485"/>
          </a:xfrm>
          <a:prstGeom prst="rect">
            <a:avLst/>
          </a:prstGeom>
          <a:solidFill>
            <a:srgbClr val="51604D"/>
          </a:solidFill>
        </p:spPr>
      </p:sp>
      <p:sp>
        <p:nvSpPr>
          <p:cNvPr id="13" name="AutoShape 13"/>
          <p:cNvSpPr/>
          <p:nvPr/>
        </p:nvSpPr>
        <p:spPr>
          <a:xfrm>
            <a:off x="9790150" y="3000615"/>
            <a:ext cx="8059558" cy="653113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601200" y="414544"/>
            <a:ext cx="2020542" cy="1851551"/>
          </a:xfrm>
          <a:prstGeom prst="rect">
            <a:avLst/>
          </a:prstGeom>
        </p:spPr>
      </p:pic>
      <p:pic>
        <p:nvPicPr>
          <p:cNvPr id="22" name="Picture 21">
            <a:extLst>
              <a:ext uri="{FF2B5EF4-FFF2-40B4-BE49-F238E27FC236}">
                <a16:creationId xmlns:a16="http://schemas.microsoft.com/office/drawing/2014/main" id="{71299237-2ACE-2EDE-02A7-273EE6E36059}"/>
              </a:ext>
            </a:extLst>
          </p:cNvPr>
          <p:cNvPicPr>
            <a:picLocks noChangeAspect="1"/>
          </p:cNvPicPr>
          <p:nvPr/>
        </p:nvPicPr>
        <p:blipFill rotWithShape="1">
          <a:blip r:embed="rId6">
            <a:extLst>
              <a:ext uri="{28A0092B-C50C-407E-A947-70E740481C1C}">
                <a14:useLocalDpi xmlns:a14="http://schemas.microsoft.com/office/drawing/2010/main" val="0"/>
              </a:ext>
            </a:extLst>
          </a:blip>
          <a:srcRect t="1689"/>
          <a:stretch/>
        </p:blipFill>
        <p:spPr>
          <a:xfrm>
            <a:off x="10093754" y="3073034"/>
            <a:ext cx="6989894" cy="6386294"/>
          </a:xfrm>
          <a:prstGeom prst="rect">
            <a:avLst/>
          </a:prstGeom>
        </p:spPr>
      </p:pic>
      <p:sp>
        <p:nvSpPr>
          <p:cNvPr id="23" name="Rectangle 2">
            <a:extLst>
              <a:ext uri="{FF2B5EF4-FFF2-40B4-BE49-F238E27FC236}">
                <a16:creationId xmlns:a16="http://schemas.microsoft.com/office/drawing/2014/main" id="{3F8274BE-8857-FE7E-E9C6-CFB2F7C92E8C}"/>
              </a:ext>
            </a:extLst>
          </p:cNvPr>
          <p:cNvSpPr>
            <a:spLocks noChangeArrowheads="1"/>
          </p:cNvSpPr>
          <p:nvPr/>
        </p:nvSpPr>
        <p:spPr bwMode="auto">
          <a:xfrm>
            <a:off x="1168185" y="3616479"/>
            <a:ext cx="7637325" cy="305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2. Hãy sắp xếp các ảnh trong Hình 8.2 theo thứ tự các bước trong quy trình trồng rừng bằng cây con rễ trần.</a:t>
            </a:r>
            <a:endParaRPr kumimoji="0" lang="en-US" altLang="en-US" sz="38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D52264D3-4A4E-ADB3-0BE8-2FB85FDE76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7550" y="6291621"/>
            <a:ext cx="2899076" cy="29048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240552" y="1995469"/>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8616" y="0"/>
            <a:ext cx="1837699" cy="31487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KHỞI ĐỘNG</a:t>
            </a:r>
          </a:p>
        </p:txBody>
      </p:sp>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310385" y="2490896"/>
            <a:ext cx="622221" cy="630243"/>
          </a:xfrm>
          <a:prstGeom prst="rect">
            <a:avLst/>
          </a:prstGeom>
        </p:spPr>
      </p:pic>
      <p:sp>
        <p:nvSpPr>
          <p:cNvPr id="17" name="Rectangle 3">
            <a:extLst>
              <a:ext uri="{FF2B5EF4-FFF2-40B4-BE49-F238E27FC236}">
                <a16:creationId xmlns:a16="http://schemas.microsoft.com/office/drawing/2014/main" id="{3CE28A6C-D2EF-4209-8B1E-3C8E8B02CD75}"/>
              </a:ext>
            </a:extLst>
          </p:cNvPr>
          <p:cNvSpPr>
            <a:spLocks noChangeArrowheads="1"/>
          </p:cNvSpPr>
          <p:nvPr/>
        </p:nvSpPr>
        <p:spPr bwMode="auto">
          <a:xfrm>
            <a:off x="1064071" y="3581485"/>
            <a:ext cx="15936599" cy="33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những hình ảnh sau đây:</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Gọi tên nội dung của những hình ảnh đó.</a:t>
            </a:r>
          </a:p>
          <a:p>
            <a:pPr marL="571500" indent="-571500" algn="just" eaLnBrk="0" fontAlgn="base" hangingPunct="0">
              <a:lnSpc>
                <a:spcPct val="130000"/>
              </a:lnSpc>
              <a:spcBef>
                <a:spcPct val="0"/>
              </a:spcBef>
              <a:spcAft>
                <a:spcPct val="0"/>
              </a:spcAft>
              <a:buFont typeface="Arial" panose="020B0604020202020204" pitchFamily="34" charset="0"/>
              <a:buChar char="•"/>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Hãy cho biết, hình ảnh nào nói về những việc nên làm và không nên làm để bảo vệ rừng?</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DB17E425-04BF-3FB0-FEF1-6F5C9C62BB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67300" y="6084832"/>
            <a:ext cx="4634946" cy="463494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wipe(down)">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xEl>
                                              <p:pRg st="1" end="1"/>
                                            </p:txEl>
                                          </p:spTgt>
                                        </p:tgtEl>
                                        <p:attrNameLst>
                                          <p:attrName>style.visibility</p:attrName>
                                        </p:attrNameLst>
                                      </p:cBhvr>
                                      <p:to>
                                        <p:strVal val="visible"/>
                                      </p:to>
                                    </p:set>
                                    <p:animEffect transition="in" filter="fade">
                                      <p:cBhvr>
                                        <p:cTn id="50" dur="500"/>
                                        <p:tgtEl>
                                          <p:spTgt spid="17">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Effect transition="in" filter="fade">
                                      <p:cBhvr>
                                        <p:cTn id="5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7999" cy="10287000"/>
          </a:xfrm>
          <a:prstGeom prst="rect">
            <a:avLst/>
          </a:prstGeom>
        </p:spPr>
      </p:pic>
      <p:sp>
        <p:nvSpPr>
          <p:cNvPr id="3" name="AutoShape 3"/>
          <p:cNvSpPr/>
          <p:nvPr/>
        </p:nvSpPr>
        <p:spPr>
          <a:xfrm>
            <a:off x="1185670" y="2021053"/>
            <a:ext cx="15044930" cy="7482596"/>
          </a:xfrm>
          <a:prstGeom prst="rect">
            <a:avLst/>
          </a:prstGeom>
          <a:solidFill>
            <a:srgbClr val="51604D"/>
          </a:solidFill>
        </p:spPr>
      </p:sp>
      <p:sp>
        <p:nvSpPr>
          <p:cNvPr id="4" name="AutoShape 4"/>
          <p:cNvSpPr/>
          <p:nvPr/>
        </p:nvSpPr>
        <p:spPr>
          <a:xfrm>
            <a:off x="1621533" y="2385302"/>
            <a:ext cx="15044931" cy="7482597"/>
          </a:xfrm>
          <a:prstGeom prst="rect">
            <a:avLst/>
          </a:prstGeom>
          <a:solidFill>
            <a:srgbClr val="FFFBEC"/>
          </a:solidFill>
        </p:spPr>
      </p:sp>
      <p:sp>
        <p:nvSpPr>
          <p:cNvPr id="14" name="TextBox 13">
            <a:extLst>
              <a:ext uri="{FF2B5EF4-FFF2-40B4-BE49-F238E27FC236}">
                <a16:creationId xmlns:a16="http://schemas.microsoft.com/office/drawing/2014/main" id="{E93761E7-1D3C-3925-DDAF-0AC494DDB896}"/>
              </a:ext>
            </a:extLst>
          </p:cNvPr>
          <p:cNvSpPr txBox="1"/>
          <p:nvPr/>
        </p:nvSpPr>
        <p:spPr>
          <a:xfrm>
            <a:off x="1171815" y="663233"/>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163F21F-8557-3344-FE0D-60D8FC9AE8C6}"/>
              </a:ext>
            </a:extLst>
          </p:cNvPr>
          <p:cNvSpPr txBox="1"/>
          <p:nvPr/>
        </p:nvSpPr>
        <p:spPr>
          <a:xfrm>
            <a:off x="2459733" y="2626583"/>
            <a:ext cx="13368530" cy="6872459"/>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Quy trình trồng rừng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bằ</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 cây con có rễ trần:</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Đào hố trồng cây (hình a).</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Đặt cây vào hố (hình 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Lấp đất kín gốc cây (hình b).</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Nén đất (hình d).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Vun gốc (hình e).</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Các loại cây thường được dùng để trồng rừng: lim, trầm hương, sến, táu,…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4">
            <a:extLst>
              <a:ext uri="{FF2B5EF4-FFF2-40B4-BE49-F238E27FC236}">
                <a16:creationId xmlns:a16="http://schemas.microsoft.com/office/drawing/2014/main" id="{FAAAF9C4-C047-A60C-1221-DEED586D7A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89797" y="926866"/>
            <a:ext cx="2876931" cy="2552623"/>
          </a:xfrm>
          <a:prstGeom prst="rect">
            <a:avLst/>
          </a:prstGeom>
        </p:spPr>
      </p:pic>
      <p:pic>
        <p:nvPicPr>
          <p:cNvPr id="20" name="Picture 22">
            <a:extLst>
              <a:ext uri="{FF2B5EF4-FFF2-40B4-BE49-F238E27FC236}">
                <a16:creationId xmlns:a16="http://schemas.microsoft.com/office/drawing/2014/main" id="{D7E91DEA-A2C6-14FD-F3F0-B02F728A6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87263">
            <a:off x="15914572" y="8522516"/>
            <a:ext cx="1503781" cy="866725"/>
          </a:xfrm>
          <a:prstGeom prst="rect">
            <a:avLst/>
          </a:prstGeom>
        </p:spPr>
      </p:pic>
      <p:pic>
        <p:nvPicPr>
          <p:cNvPr id="21" name="Picture 20">
            <a:extLst>
              <a:ext uri="{FF2B5EF4-FFF2-40B4-BE49-F238E27FC236}">
                <a16:creationId xmlns:a16="http://schemas.microsoft.com/office/drawing/2014/main" id="{7663D3B0-308A-1F15-5E3D-895E771B17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9806" y="2626583"/>
            <a:ext cx="1041425" cy="1041425"/>
          </a:xfrm>
          <a:prstGeom prst="rect">
            <a:avLst/>
          </a:prstGeom>
        </p:spPr>
      </p:pic>
    </p:spTree>
    <p:extLst>
      <p:ext uri="{BB962C8B-B14F-4D97-AF65-F5344CB8AC3E}">
        <p14:creationId xmlns:p14="http://schemas.microsoft.com/office/powerpoint/2010/main" val="367432895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down)">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down)">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down)">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down)">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down)">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8500" y="664540"/>
            <a:ext cx="11811000" cy="8957920"/>
          </a:xfrm>
          <a:prstGeom prst="rect">
            <a:avLst/>
          </a:prstGeom>
        </p:spPr>
      </p:pic>
      <p:sp>
        <p:nvSpPr>
          <p:cNvPr id="5" name="TextBox 5"/>
          <p:cNvSpPr txBox="1"/>
          <p:nvPr/>
        </p:nvSpPr>
        <p:spPr>
          <a:xfrm>
            <a:off x="5092489" y="2599808"/>
            <a:ext cx="7994570" cy="3034292"/>
          </a:xfrm>
          <a:prstGeom prst="rect">
            <a:avLst/>
          </a:prstGeom>
        </p:spPr>
        <p:txBody>
          <a:bodyPr wrap="square" lIns="0" tIns="0" rIns="0" bIns="0" rtlCol="0" anchor="t">
            <a:spAutoFit/>
          </a:bodyPr>
          <a:lstStyle/>
          <a:p>
            <a:pPr algn="ctr">
              <a:lnSpc>
                <a:spcPct val="130000"/>
              </a:lnSpc>
            </a:pPr>
            <a:r>
              <a:rPr lang="en-US" sz="8000" b="1">
                <a:solidFill>
                  <a:srgbClr val="51604D"/>
                </a:solidFill>
                <a:latin typeface="Arial" panose="020B0604020202020204" pitchFamily="34" charset="0"/>
                <a:cs typeface="Arial" panose="020B0604020202020204" pitchFamily="34" charset="0"/>
              </a:rPr>
              <a:t>II. CHĂM SÓC CÂY RỪNG</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32407516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448073" y="925926"/>
            <a:ext cx="9192989" cy="89103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35262" y="-17318"/>
            <a:ext cx="1361040" cy="1368504"/>
          </a:xfrm>
          <a:prstGeom prst="rect">
            <a:avLst/>
          </a:prstGeom>
        </p:spPr>
      </p:pic>
      <p:pic>
        <p:nvPicPr>
          <p:cNvPr id="14" name="Picture 13">
            <a:extLst>
              <a:ext uri="{FF2B5EF4-FFF2-40B4-BE49-F238E27FC236}">
                <a16:creationId xmlns:a16="http://schemas.microsoft.com/office/drawing/2014/main" id="{80089C49-5C1E-7654-F657-AF8985782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911" y="1535064"/>
            <a:ext cx="7596940" cy="7216871"/>
          </a:xfrm>
          <a:prstGeom prst="rect">
            <a:avLst/>
          </a:prstGeom>
        </p:spPr>
      </p:pic>
      <p:sp>
        <p:nvSpPr>
          <p:cNvPr id="16" name="TextBox 15">
            <a:extLst>
              <a:ext uri="{FF2B5EF4-FFF2-40B4-BE49-F238E27FC236}">
                <a16:creationId xmlns:a16="http://schemas.microsoft.com/office/drawing/2014/main" id="{6F46CB6B-4318-34ED-3D23-72D9049BC75E}"/>
              </a:ext>
            </a:extLst>
          </p:cNvPr>
          <p:cNvSpPr txBox="1"/>
          <p:nvPr/>
        </p:nvSpPr>
        <p:spPr>
          <a:xfrm>
            <a:off x="917922" y="2046381"/>
            <a:ext cx="8253289" cy="2409699"/>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Hình 8.4 và nêu các công việc chăm sóc cây rừng phù hợp với từng ảnh trong hình.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B1A7A56-381D-75DE-456A-A22432E8C4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071" y="4313638"/>
            <a:ext cx="5104279" cy="5104279"/>
          </a:xfrm>
          <a:prstGeom prst="rect">
            <a:avLst/>
          </a:prstGeom>
        </p:spPr>
      </p:pic>
    </p:spTree>
    <p:extLst>
      <p:ext uri="{BB962C8B-B14F-4D97-AF65-F5344CB8AC3E}">
        <p14:creationId xmlns:p14="http://schemas.microsoft.com/office/powerpoint/2010/main" val="34385103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448073" y="925926"/>
            <a:ext cx="9192989" cy="89103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35262" y="-17318"/>
            <a:ext cx="1361040" cy="1368504"/>
          </a:xfrm>
          <a:prstGeom prst="rect">
            <a:avLst/>
          </a:prstGeom>
        </p:spPr>
      </p:pic>
      <p:sp>
        <p:nvSpPr>
          <p:cNvPr id="8" name="TextBox 7">
            <a:extLst>
              <a:ext uri="{FF2B5EF4-FFF2-40B4-BE49-F238E27FC236}">
                <a16:creationId xmlns:a16="http://schemas.microsoft.com/office/drawing/2014/main" id="{8F3D9C6C-486D-745C-2CEE-36EEB4BC2EB8}"/>
              </a:ext>
            </a:extLst>
          </p:cNvPr>
          <p:cNvSpPr txBox="1"/>
          <p:nvPr/>
        </p:nvSpPr>
        <p:spPr>
          <a:xfrm>
            <a:off x="536519" y="2383432"/>
            <a:ext cx="9016095" cy="5995296"/>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công việc chăm sóc cây rừng phù hợp với từng ảnh trong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8.4a. Tỉa, dặm cây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8.4b. Phát quang và làm cỏ dại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8.4c. Bón phân cho cây</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8.4d. Xới đất và vun gốc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8.4e. Làm hàng rào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FA0BC4B-B007-6C6A-364A-6F16781E9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911" y="1535064"/>
            <a:ext cx="7596940" cy="7216871"/>
          </a:xfrm>
          <a:prstGeom prst="rect">
            <a:avLst/>
          </a:prstGeom>
        </p:spPr>
      </p:pic>
    </p:spTree>
    <p:extLst>
      <p:ext uri="{BB962C8B-B14F-4D97-AF65-F5344CB8AC3E}">
        <p14:creationId xmlns:p14="http://schemas.microsoft.com/office/powerpoint/2010/main" val="329491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down)">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down)">
                                      <p:cBhvr>
                                        <p:cTn id="24" dur="5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wipe(down)">
                                      <p:cBhvr>
                                        <p:cTn id="29" dur="500"/>
                                        <p:tgtEl>
                                          <p:spTgt spid="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wipe(down)">
                                      <p:cBhvr>
                                        <p:cTn id="3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8500" y="664540"/>
            <a:ext cx="11811000" cy="8957920"/>
          </a:xfrm>
          <a:prstGeom prst="rect">
            <a:avLst/>
          </a:prstGeom>
        </p:spPr>
      </p:pic>
      <p:sp>
        <p:nvSpPr>
          <p:cNvPr id="5" name="TextBox 5"/>
          <p:cNvSpPr txBox="1"/>
          <p:nvPr/>
        </p:nvSpPr>
        <p:spPr>
          <a:xfrm>
            <a:off x="4240473" y="1781804"/>
            <a:ext cx="9957011" cy="4634730"/>
          </a:xfrm>
          <a:prstGeom prst="rect">
            <a:avLst/>
          </a:prstGeom>
        </p:spPr>
        <p:txBody>
          <a:bodyPr wrap="square" lIns="0" tIns="0" rIns="0" bIns="0" rtlCol="0" anchor="t">
            <a:spAutoFit/>
          </a:bodyPr>
          <a:lstStyle/>
          <a:p>
            <a:pPr algn="ctr">
              <a:lnSpc>
                <a:spcPct val="130000"/>
              </a:lnSpc>
            </a:pPr>
            <a:r>
              <a:rPr lang="en-US" sz="8000" b="1">
                <a:solidFill>
                  <a:srgbClr val="51604D"/>
                </a:solidFill>
                <a:latin typeface="Arial" panose="020B0604020202020204" pitchFamily="34" charset="0"/>
                <a:cs typeface="Arial" panose="020B0604020202020204" pitchFamily="34" charset="0"/>
              </a:rPr>
              <a:t>III. BẢO VỆ RỪNG VÀ MÔI TRƯỜNG SINH THÁI</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231033692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624" y="-782598"/>
            <a:ext cx="20957720" cy="11782581"/>
          </a:xfrm>
          <a:prstGeom prst="rect">
            <a:avLst/>
          </a:prstGeom>
        </p:spPr>
      </p:pic>
      <p:pic>
        <p:nvPicPr>
          <p:cNvPr id="25" name="Picture 24">
            <a:extLst>
              <a:ext uri="{FF2B5EF4-FFF2-40B4-BE49-F238E27FC236}">
                <a16:creationId xmlns:a16="http://schemas.microsoft.com/office/drawing/2014/main" id="{70A595C4-187B-0D8C-E565-1B80F95C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2194" flipH="1">
            <a:off x="509912" y="302593"/>
            <a:ext cx="11465827" cy="6421390"/>
          </a:xfrm>
          <a:prstGeom prst="rect">
            <a:avLst/>
          </a:prstGeom>
          <a:ln>
            <a:noFill/>
          </a:ln>
          <a:effectLst>
            <a:outerShdw blurRad="190500" algn="tl" rotWithShape="0">
              <a:srgbClr val="000000">
                <a:alpha val="70000"/>
              </a:srgbClr>
            </a:outerShdw>
          </a:effectLst>
        </p:spPr>
      </p:pic>
      <p:sp>
        <p:nvSpPr>
          <p:cNvPr id="26" name="TextBox 25">
            <a:extLst>
              <a:ext uri="{FF2B5EF4-FFF2-40B4-BE49-F238E27FC236}">
                <a16:creationId xmlns:a16="http://schemas.microsoft.com/office/drawing/2014/main" id="{C4004455-E032-AE23-D297-D8A34E35D7C0}"/>
              </a:ext>
            </a:extLst>
          </p:cNvPr>
          <p:cNvSpPr txBox="1"/>
          <p:nvPr/>
        </p:nvSpPr>
        <p:spPr>
          <a:xfrm>
            <a:off x="1175525" y="1360522"/>
            <a:ext cx="10134600" cy="2409699"/>
          </a:xfrm>
          <a:prstGeom prst="rect">
            <a:avLst/>
          </a:prstGeom>
          <a:noFill/>
        </p:spPr>
        <p:txBody>
          <a:bodyPr wrap="square">
            <a:spAutoFit/>
          </a:bodyPr>
          <a:lstStyle/>
          <a:p>
            <a:pPr algn="just">
              <a:lnSpc>
                <a:spcPct val="130000"/>
              </a:lnSpc>
            </a:pPr>
            <a:r>
              <a:rPr lang="fr-FR" sz="4000">
                <a:latin typeface="Arial" panose="020B0604020202020204" pitchFamily="34" charset="0"/>
                <a:cs typeface="Arial" panose="020B0604020202020204" pitchFamily="34" charset="0"/>
              </a:rPr>
              <a:t>Chỉ ra những việc nên và không nên làm để bảo vệ rừng và môi trường sinh thái theo mẫu bảng dưới đây:</a:t>
            </a:r>
            <a:endParaRPr lang="en-US" sz="400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FF0EDCB-A3BA-AF3E-D8FE-4DDEEB9FB75A}"/>
              </a:ext>
            </a:extLst>
          </p:cNvPr>
          <p:cNvPicPr>
            <a:picLocks noChangeAspect="1"/>
          </p:cNvPicPr>
          <p:nvPr/>
        </p:nvPicPr>
        <p:blipFill>
          <a:blip r:embed="rId5"/>
          <a:stretch>
            <a:fillRect/>
          </a:stretch>
        </p:blipFill>
        <p:spPr>
          <a:xfrm>
            <a:off x="7091931" y="3513288"/>
            <a:ext cx="10134600" cy="6650334"/>
          </a:xfrm>
          <a:prstGeom prst="rect">
            <a:avLst/>
          </a:prstGeom>
        </p:spPr>
      </p:pic>
      <p:pic>
        <p:nvPicPr>
          <p:cNvPr id="31" name="Picture 30">
            <a:extLst>
              <a:ext uri="{FF2B5EF4-FFF2-40B4-BE49-F238E27FC236}">
                <a16:creationId xmlns:a16="http://schemas.microsoft.com/office/drawing/2014/main" id="{345DE203-E831-5DA5-6863-7C2FE8FD5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3834" y="5168619"/>
            <a:ext cx="3784334" cy="5118381"/>
          </a:xfrm>
          <a:prstGeom prst="rect">
            <a:avLst/>
          </a:prstGeom>
        </p:spPr>
      </p:pic>
      <p:pic>
        <p:nvPicPr>
          <p:cNvPr id="33" name="Picture 32">
            <a:extLst>
              <a:ext uri="{FF2B5EF4-FFF2-40B4-BE49-F238E27FC236}">
                <a16:creationId xmlns:a16="http://schemas.microsoft.com/office/drawing/2014/main" id="{9137982B-FCA3-9F24-8F5B-83F667C59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77525">
            <a:off x="15221952" y="413981"/>
            <a:ext cx="2915085" cy="2915085"/>
          </a:xfrm>
          <a:prstGeom prst="rect">
            <a:avLst/>
          </a:prstGeom>
        </p:spPr>
      </p:pic>
    </p:spTree>
    <p:extLst>
      <p:ext uri="{BB962C8B-B14F-4D97-AF65-F5344CB8AC3E}">
        <p14:creationId xmlns:p14="http://schemas.microsoft.com/office/powerpoint/2010/main" val="17075026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36519" y="-747790"/>
            <a:ext cx="20110319" cy="11782581"/>
          </a:xfrm>
          <a:prstGeom prst="rect">
            <a:avLst/>
          </a:prstGeom>
        </p:spPr>
      </p:pic>
      <p:sp>
        <p:nvSpPr>
          <p:cNvPr id="11" name="AutoShape 11"/>
          <p:cNvSpPr/>
          <p:nvPr/>
        </p:nvSpPr>
        <p:spPr>
          <a:xfrm rot="-5400000">
            <a:off x="6467196" y="-5514697"/>
            <a:ext cx="1219200" cy="13086793"/>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780493" y="659368"/>
            <a:ext cx="12839700" cy="738664"/>
          </a:xfrm>
          <a:prstGeom prst="rect">
            <a:avLst/>
          </a:prstGeom>
          <a:noFill/>
        </p:spPr>
        <p:txBody>
          <a:bodyPr wrap="square">
            <a:spAutoFit/>
          </a:bodyPr>
          <a:lstStyle/>
          <a:p>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Các việc nên làm và không nên làm để bảo vệ rừng:</a:t>
            </a:r>
            <a:endParaRPr lang="en-US" sz="420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533399" y="1947945"/>
            <a:ext cx="17145001" cy="8046952"/>
          </a:xfrm>
          <a:prstGeom prst="rect">
            <a:avLst/>
          </a:prstGeom>
          <a:solidFill>
            <a:srgbClr val="FFFBEC"/>
          </a:solidFill>
        </p:spPr>
      </p:sp>
      <p:cxnSp>
        <p:nvCxnSpPr>
          <p:cNvPr id="5" name="Straight Connector 4">
            <a:extLst>
              <a:ext uri="{FF2B5EF4-FFF2-40B4-BE49-F238E27FC236}">
                <a16:creationId xmlns:a16="http://schemas.microsoft.com/office/drawing/2014/main" id="{0080BC74-DBBF-5E30-F6FC-4EE225E8682F}"/>
              </a:ext>
            </a:extLst>
          </p:cNvPr>
          <p:cNvCxnSpPr>
            <a:cxnSpLocks/>
          </p:cNvCxnSpPr>
          <p:nvPr/>
        </p:nvCxnSpPr>
        <p:spPr>
          <a:xfrm>
            <a:off x="9638348" y="2296512"/>
            <a:ext cx="0" cy="7349817"/>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E26425-8EBD-55D2-B860-97873D04AD3B}"/>
              </a:ext>
            </a:extLst>
          </p:cNvPr>
          <p:cNvSpPr txBox="1"/>
          <p:nvPr/>
        </p:nvSpPr>
        <p:spPr>
          <a:xfrm>
            <a:off x="10392879" y="2213283"/>
            <a:ext cx="6443501" cy="738664"/>
          </a:xfrm>
          <a:prstGeom prst="rect">
            <a:avLst/>
          </a:prstGeom>
          <a:noFill/>
        </p:spPr>
        <p:txBody>
          <a:bodyPr wrap="square" rtlCol="0">
            <a:spAutoFit/>
          </a:bodyPr>
          <a:lstStyle/>
          <a:p>
            <a:pPr algn="ctr"/>
            <a:r>
              <a:rPr lang="en-US" sz="4200" b="1">
                <a:solidFill>
                  <a:schemeClr val="accent6">
                    <a:lumMod val="75000"/>
                  </a:schemeClr>
                </a:solidFill>
                <a:latin typeface="Arial" panose="020B0604020202020204" pitchFamily="34" charset="0"/>
                <a:cs typeface="Arial" panose="020B0604020202020204" pitchFamily="34" charset="0"/>
              </a:rPr>
              <a:t>Các việc không nên làm</a:t>
            </a:r>
          </a:p>
        </p:txBody>
      </p:sp>
      <p:sp>
        <p:nvSpPr>
          <p:cNvPr id="20" name="TextBox 19">
            <a:extLst>
              <a:ext uri="{FF2B5EF4-FFF2-40B4-BE49-F238E27FC236}">
                <a16:creationId xmlns:a16="http://schemas.microsoft.com/office/drawing/2014/main" id="{43E32318-61A6-0E68-4C22-0DB061DEF7E7}"/>
              </a:ext>
            </a:extLst>
          </p:cNvPr>
          <p:cNvSpPr txBox="1"/>
          <p:nvPr/>
        </p:nvSpPr>
        <p:spPr>
          <a:xfrm>
            <a:off x="2910439" y="2213283"/>
            <a:ext cx="5105400" cy="738664"/>
          </a:xfrm>
          <a:prstGeom prst="rect">
            <a:avLst/>
          </a:prstGeom>
          <a:noFill/>
        </p:spPr>
        <p:txBody>
          <a:bodyPr wrap="square" rtlCol="0">
            <a:spAutoFit/>
          </a:bodyPr>
          <a:lstStyle/>
          <a:p>
            <a:pPr algn="ctr"/>
            <a:r>
              <a:rPr lang="en-US" sz="4200" b="1">
                <a:solidFill>
                  <a:schemeClr val="accent6">
                    <a:lumMod val="75000"/>
                  </a:schemeClr>
                </a:solidFill>
                <a:latin typeface="Arial" panose="020B0604020202020204" pitchFamily="34" charset="0"/>
                <a:cs typeface="Arial" panose="020B0604020202020204" pitchFamily="34" charset="0"/>
              </a:rPr>
              <a:t>Các việc nên làm</a:t>
            </a:r>
          </a:p>
        </p:txBody>
      </p:sp>
      <p:sp>
        <p:nvSpPr>
          <p:cNvPr id="30" name="TextBox 29">
            <a:extLst>
              <a:ext uri="{FF2B5EF4-FFF2-40B4-BE49-F238E27FC236}">
                <a16:creationId xmlns:a16="http://schemas.microsoft.com/office/drawing/2014/main" id="{965BD91A-8EF7-24D3-6010-32C552609255}"/>
              </a:ext>
            </a:extLst>
          </p:cNvPr>
          <p:cNvSpPr txBox="1"/>
          <p:nvPr/>
        </p:nvSpPr>
        <p:spPr>
          <a:xfrm>
            <a:off x="869468" y="2951883"/>
            <a:ext cx="8663125" cy="6960816"/>
          </a:xfrm>
          <a:prstGeom prst="rect">
            <a:avLst/>
          </a:prstGeom>
          <a:noFill/>
        </p:spPr>
        <p:txBody>
          <a:bodyPr wrap="square">
            <a:spAutoFit/>
          </a:bodyPr>
          <a:lstStyle/>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1. Làm cỏ, chăm sóc rừng thường xuyên.</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4. Phòng chống cháy rừng</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5. Tuyên truyền bảo vệ rừng</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6. Nâng cao năng lực thực thi pháp luật bảo vệ rừng.</a:t>
            </a: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8. Gieo trồng bổ sung để thúc đẩy tái sinh rừng tự nhiên.</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9. Trồng rừng đầu nguồn</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10. Tuần tra để bảo vệ rừng.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4F6479B-0ADA-02FB-370A-E926A2D4FD43}"/>
              </a:ext>
            </a:extLst>
          </p:cNvPr>
          <p:cNvSpPr txBox="1"/>
          <p:nvPr/>
        </p:nvSpPr>
        <p:spPr>
          <a:xfrm>
            <a:off x="9849858" y="2951883"/>
            <a:ext cx="7619999" cy="3772251"/>
          </a:xfrm>
          <a:prstGeom prst="rect">
            <a:avLst/>
          </a:prstGeom>
          <a:noFill/>
        </p:spPr>
        <p:txBody>
          <a:bodyPr wrap="square">
            <a:spAutoFit/>
          </a:bodyPr>
          <a:lstStyle/>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2. Đốt rừng làm nương rẫy</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3. Chăn thả đại gia súc (trâu, bò,..) càng nhiều càng tốt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7. Khi thác gỗ xuất khẩu càng nhiều càng tốt.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8" name="Google Shape;583;p54">
            <a:extLst>
              <a:ext uri="{FF2B5EF4-FFF2-40B4-BE49-F238E27FC236}">
                <a16:creationId xmlns:a16="http://schemas.microsoft.com/office/drawing/2014/main" id="{732379BE-B39A-0F80-535A-921D082279BF}"/>
              </a:ext>
            </a:extLst>
          </p:cNvPr>
          <p:cNvPicPr preferRelativeResize="0"/>
          <p:nvPr/>
        </p:nvPicPr>
        <p:blipFill rotWithShape="1">
          <a:blip r:embed="rId4">
            <a:alphaModFix/>
          </a:blip>
          <a:srcRect b="11150"/>
          <a:stretch/>
        </p:blipFill>
        <p:spPr>
          <a:xfrm rot="21237571">
            <a:off x="13679795" y="6852665"/>
            <a:ext cx="4409303" cy="3232612"/>
          </a:xfrm>
          <a:prstGeom prst="rect">
            <a:avLst/>
          </a:prstGeom>
          <a:noFill/>
          <a:ln>
            <a:noFill/>
          </a:ln>
        </p:spPr>
      </p:pic>
    </p:spTree>
    <p:extLst>
      <p:ext uri="{BB962C8B-B14F-4D97-AF65-F5344CB8AC3E}">
        <p14:creationId xmlns:p14="http://schemas.microsoft.com/office/powerpoint/2010/main" val="299872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anim calcmode="lin" valueType="num">
                                      <p:cBhvr>
                                        <p:cTn id="3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
                                            <p:txEl>
                                              <p:pRg st="1" end="1"/>
                                            </p:txEl>
                                          </p:spTgt>
                                        </p:tgtEl>
                                        <p:attrNameLst>
                                          <p:attrName>style.visibility</p:attrName>
                                        </p:attrNameLst>
                                      </p:cBhvr>
                                      <p:to>
                                        <p:strVal val="visible"/>
                                      </p:to>
                                    </p:set>
                                    <p:animEffect transition="in" filter="fade">
                                      <p:cBhvr>
                                        <p:cTn id="38" dur="500"/>
                                        <p:tgtEl>
                                          <p:spTgt spid="30">
                                            <p:txEl>
                                              <p:pRg st="1" end="1"/>
                                            </p:txEl>
                                          </p:spTgt>
                                        </p:tgtEl>
                                      </p:cBhvr>
                                    </p:animEffect>
                                    <p:anim calcmode="lin" valueType="num">
                                      <p:cBhvr>
                                        <p:cTn id="39"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0">
                                            <p:txEl>
                                              <p:pRg st="2" end="2"/>
                                            </p:txEl>
                                          </p:spTgt>
                                        </p:tgtEl>
                                        <p:attrNameLst>
                                          <p:attrName>style.visibility</p:attrName>
                                        </p:attrNameLst>
                                      </p:cBhvr>
                                      <p:to>
                                        <p:strVal val="visible"/>
                                      </p:to>
                                    </p:set>
                                    <p:animEffect transition="in" filter="fade">
                                      <p:cBhvr>
                                        <p:cTn id="45" dur="500"/>
                                        <p:tgtEl>
                                          <p:spTgt spid="30">
                                            <p:txEl>
                                              <p:pRg st="2" end="2"/>
                                            </p:txEl>
                                          </p:spTgt>
                                        </p:tgtEl>
                                      </p:cBhvr>
                                    </p:animEffect>
                                    <p:anim calcmode="lin" valueType="num">
                                      <p:cBhvr>
                                        <p:cTn id="46"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47" dur="5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0">
                                            <p:txEl>
                                              <p:pRg st="3" end="3"/>
                                            </p:txEl>
                                          </p:spTgt>
                                        </p:tgtEl>
                                        <p:attrNameLst>
                                          <p:attrName>style.visibility</p:attrName>
                                        </p:attrNameLst>
                                      </p:cBhvr>
                                      <p:to>
                                        <p:strVal val="visible"/>
                                      </p:to>
                                    </p:set>
                                    <p:animEffect transition="in" filter="fade">
                                      <p:cBhvr>
                                        <p:cTn id="52" dur="500"/>
                                        <p:tgtEl>
                                          <p:spTgt spid="30">
                                            <p:txEl>
                                              <p:pRg st="3" end="3"/>
                                            </p:txEl>
                                          </p:spTgt>
                                        </p:tgtEl>
                                      </p:cBhvr>
                                    </p:animEffect>
                                    <p:anim calcmode="lin" valueType="num">
                                      <p:cBhvr>
                                        <p:cTn id="53"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54" dur="5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0">
                                            <p:txEl>
                                              <p:pRg st="4" end="4"/>
                                            </p:txEl>
                                          </p:spTgt>
                                        </p:tgtEl>
                                        <p:attrNameLst>
                                          <p:attrName>style.visibility</p:attrName>
                                        </p:attrNameLst>
                                      </p:cBhvr>
                                      <p:to>
                                        <p:strVal val="visible"/>
                                      </p:to>
                                    </p:set>
                                    <p:animEffect transition="in" filter="fade">
                                      <p:cBhvr>
                                        <p:cTn id="59" dur="500"/>
                                        <p:tgtEl>
                                          <p:spTgt spid="30">
                                            <p:txEl>
                                              <p:pRg st="4" end="4"/>
                                            </p:txEl>
                                          </p:spTgt>
                                        </p:tgtEl>
                                      </p:cBhvr>
                                    </p:animEffect>
                                    <p:anim calcmode="lin" valueType="num">
                                      <p:cBhvr>
                                        <p:cTn id="60" dur="5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61" dur="5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0">
                                            <p:txEl>
                                              <p:pRg st="5" end="5"/>
                                            </p:txEl>
                                          </p:spTgt>
                                        </p:tgtEl>
                                        <p:attrNameLst>
                                          <p:attrName>style.visibility</p:attrName>
                                        </p:attrNameLst>
                                      </p:cBhvr>
                                      <p:to>
                                        <p:strVal val="visible"/>
                                      </p:to>
                                    </p:set>
                                    <p:animEffect transition="in" filter="fade">
                                      <p:cBhvr>
                                        <p:cTn id="66" dur="500"/>
                                        <p:tgtEl>
                                          <p:spTgt spid="30">
                                            <p:txEl>
                                              <p:pRg st="5" end="5"/>
                                            </p:txEl>
                                          </p:spTgt>
                                        </p:tgtEl>
                                      </p:cBhvr>
                                    </p:animEffect>
                                    <p:anim calcmode="lin" valueType="num">
                                      <p:cBhvr>
                                        <p:cTn id="67" dur="5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68" dur="5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0">
                                            <p:txEl>
                                              <p:pRg st="6" end="6"/>
                                            </p:txEl>
                                          </p:spTgt>
                                        </p:tgtEl>
                                        <p:attrNameLst>
                                          <p:attrName>style.visibility</p:attrName>
                                        </p:attrNameLst>
                                      </p:cBhvr>
                                      <p:to>
                                        <p:strVal val="visible"/>
                                      </p:to>
                                    </p:set>
                                    <p:animEffect transition="in" filter="fade">
                                      <p:cBhvr>
                                        <p:cTn id="73" dur="500"/>
                                        <p:tgtEl>
                                          <p:spTgt spid="30">
                                            <p:txEl>
                                              <p:pRg st="6" end="6"/>
                                            </p:txEl>
                                          </p:spTgt>
                                        </p:tgtEl>
                                      </p:cBhvr>
                                    </p:animEffect>
                                    <p:anim calcmode="lin" valueType="num">
                                      <p:cBhvr>
                                        <p:cTn id="74" dur="500" fill="hold"/>
                                        <p:tgtEl>
                                          <p:spTgt spid="30">
                                            <p:txEl>
                                              <p:pRg st="6" end="6"/>
                                            </p:txEl>
                                          </p:spTgt>
                                        </p:tgtEl>
                                        <p:attrNameLst>
                                          <p:attrName>ppt_x</p:attrName>
                                        </p:attrNameLst>
                                      </p:cBhvr>
                                      <p:tavLst>
                                        <p:tav tm="0">
                                          <p:val>
                                            <p:strVal val="#ppt_x"/>
                                          </p:val>
                                        </p:tav>
                                        <p:tav tm="100000">
                                          <p:val>
                                            <p:strVal val="#ppt_x"/>
                                          </p:val>
                                        </p:tav>
                                      </p:tavLst>
                                    </p:anim>
                                    <p:anim calcmode="lin" valueType="num">
                                      <p:cBhvr>
                                        <p:cTn id="75" dur="500" fill="hold"/>
                                        <p:tgtEl>
                                          <p:spTgt spid="3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1">
                                            <p:txEl>
                                              <p:pRg st="0" end="0"/>
                                            </p:txEl>
                                          </p:spTgt>
                                        </p:tgtEl>
                                        <p:attrNameLst>
                                          <p:attrName>style.visibility</p:attrName>
                                        </p:attrNameLst>
                                      </p:cBhvr>
                                      <p:to>
                                        <p:strVal val="visible"/>
                                      </p:to>
                                    </p:set>
                                    <p:animEffect transition="in" filter="fade">
                                      <p:cBhvr>
                                        <p:cTn id="80" dur="500"/>
                                        <p:tgtEl>
                                          <p:spTgt spid="31">
                                            <p:txEl>
                                              <p:pRg st="0" end="0"/>
                                            </p:txEl>
                                          </p:spTgt>
                                        </p:tgtEl>
                                      </p:cBhvr>
                                    </p:animEffect>
                                    <p:anim calcmode="lin" valueType="num">
                                      <p:cBhvr>
                                        <p:cTn id="8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82"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1">
                                            <p:txEl>
                                              <p:pRg st="1" end="1"/>
                                            </p:txEl>
                                          </p:spTgt>
                                        </p:tgtEl>
                                        <p:attrNameLst>
                                          <p:attrName>style.visibility</p:attrName>
                                        </p:attrNameLst>
                                      </p:cBhvr>
                                      <p:to>
                                        <p:strVal val="visible"/>
                                      </p:to>
                                    </p:set>
                                    <p:animEffect transition="in" filter="fade">
                                      <p:cBhvr>
                                        <p:cTn id="87" dur="500"/>
                                        <p:tgtEl>
                                          <p:spTgt spid="31">
                                            <p:txEl>
                                              <p:pRg st="1" end="1"/>
                                            </p:txEl>
                                          </p:spTgt>
                                        </p:tgtEl>
                                      </p:cBhvr>
                                    </p:animEffect>
                                    <p:anim calcmode="lin" valueType="num">
                                      <p:cBhvr>
                                        <p:cTn id="88"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89" dur="5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31">
                                            <p:txEl>
                                              <p:pRg st="2" end="2"/>
                                            </p:txEl>
                                          </p:spTgt>
                                        </p:tgtEl>
                                        <p:attrNameLst>
                                          <p:attrName>style.visibility</p:attrName>
                                        </p:attrNameLst>
                                      </p:cBhvr>
                                      <p:to>
                                        <p:strVal val="visible"/>
                                      </p:to>
                                    </p:set>
                                    <p:animEffect transition="in" filter="fade">
                                      <p:cBhvr>
                                        <p:cTn id="94" dur="500"/>
                                        <p:tgtEl>
                                          <p:spTgt spid="31">
                                            <p:txEl>
                                              <p:pRg st="2" end="2"/>
                                            </p:txEl>
                                          </p:spTgt>
                                        </p:tgtEl>
                                      </p:cBhvr>
                                    </p:animEffect>
                                    <p:anim calcmode="lin" valueType="num">
                                      <p:cBhvr>
                                        <p:cTn id="95"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96" dur="5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463CDD01-18ED-5F6B-E41E-33BC12A52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12" name="Picture 6">
            <a:extLst>
              <a:ext uri="{FF2B5EF4-FFF2-40B4-BE49-F238E27FC236}">
                <a16:creationId xmlns:a16="http://schemas.microsoft.com/office/drawing/2014/main" id="{7E94D767-C5A2-9FA3-D802-68972A6D63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78" y="9110780"/>
            <a:ext cx="1170308" cy="1042638"/>
          </a:xfrm>
          <a:prstGeom prst="rect">
            <a:avLst/>
          </a:prstGeom>
        </p:spPr>
      </p:pic>
      <p:pic>
        <p:nvPicPr>
          <p:cNvPr id="13" name="Picture 9">
            <a:extLst>
              <a:ext uri="{FF2B5EF4-FFF2-40B4-BE49-F238E27FC236}">
                <a16:creationId xmlns:a16="http://schemas.microsoft.com/office/drawing/2014/main" id="{5185A922-6C99-E0DD-F341-C07D17D04C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81993" y="3561118"/>
            <a:ext cx="1127182" cy="1610260"/>
          </a:xfrm>
          <a:prstGeom prst="rect">
            <a:avLst/>
          </a:prstGeom>
        </p:spPr>
      </p:pic>
      <p:pic>
        <p:nvPicPr>
          <p:cNvPr id="15" name="Picture 9">
            <a:extLst>
              <a:ext uri="{FF2B5EF4-FFF2-40B4-BE49-F238E27FC236}">
                <a16:creationId xmlns:a16="http://schemas.microsoft.com/office/drawing/2014/main" id="{02E62F8F-F65E-FC09-71B9-22C231804E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2165" y="876300"/>
            <a:ext cx="16263668" cy="8962735"/>
          </a:xfrm>
          <a:prstGeom prst="rect">
            <a:avLst/>
          </a:prstGeom>
        </p:spPr>
      </p:pic>
      <p:pic>
        <p:nvPicPr>
          <p:cNvPr id="16" name="Picture 4">
            <a:extLst>
              <a:ext uri="{FF2B5EF4-FFF2-40B4-BE49-F238E27FC236}">
                <a16:creationId xmlns:a16="http://schemas.microsoft.com/office/drawing/2014/main" id="{AC7C7F47-472F-A4ED-CC7F-7913F1059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27725"/>
          <a:stretch>
            <a:fillRect/>
          </a:stretch>
        </p:blipFill>
        <p:spPr>
          <a:xfrm>
            <a:off x="14609632" y="6819900"/>
            <a:ext cx="3678368" cy="3456699"/>
          </a:xfrm>
          <a:prstGeom prst="rect">
            <a:avLst/>
          </a:prstGeom>
        </p:spPr>
      </p:pic>
      <p:sp>
        <p:nvSpPr>
          <p:cNvPr id="17" name="Cloud 16">
            <a:extLst>
              <a:ext uri="{FF2B5EF4-FFF2-40B4-BE49-F238E27FC236}">
                <a16:creationId xmlns:a16="http://schemas.microsoft.com/office/drawing/2014/main" id="{F6F92B53-A821-25DB-1563-634101A2EF77}"/>
              </a:ext>
            </a:extLst>
          </p:cNvPr>
          <p:cNvSpPr/>
          <p:nvPr/>
        </p:nvSpPr>
        <p:spPr>
          <a:xfrm>
            <a:off x="3467099" y="2330790"/>
            <a:ext cx="11353800" cy="6053754"/>
          </a:xfrm>
          <a:prstGeom prst="cloud">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fr-FR" sz="4000">
                <a:latin typeface="Arial" panose="020B0604020202020204" pitchFamily="34" charset="0"/>
                <a:cs typeface="Arial" panose="020B0604020202020204" pitchFamily="34" charset="0"/>
              </a:rPr>
              <a:t>Hãy đề xuất những việc nên và không nên làm để bảo vệ rừng hoặc cây xanh ở nhà trường và địa phương em.</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81135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463CDD01-18ED-5F6B-E41E-33BC12A52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12" name="Picture 6">
            <a:extLst>
              <a:ext uri="{FF2B5EF4-FFF2-40B4-BE49-F238E27FC236}">
                <a16:creationId xmlns:a16="http://schemas.microsoft.com/office/drawing/2014/main" id="{7E94D767-C5A2-9FA3-D802-68972A6D63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878" y="9110780"/>
            <a:ext cx="1170308" cy="1042638"/>
          </a:xfrm>
          <a:prstGeom prst="rect">
            <a:avLst/>
          </a:prstGeom>
        </p:spPr>
      </p:pic>
      <p:pic>
        <p:nvPicPr>
          <p:cNvPr id="13" name="Picture 9">
            <a:extLst>
              <a:ext uri="{FF2B5EF4-FFF2-40B4-BE49-F238E27FC236}">
                <a16:creationId xmlns:a16="http://schemas.microsoft.com/office/drawing/2014/main" id="{5185A922-6C99-E0DD-F341-C07D17D04C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81993" y="3561118"/>
            <a:ext cx="1127182" cy="1610260"/>
          </a:xfrm>
          <a:prstGeom prst="rect">
            <a:avLst/>
          </a:prstGeom>
        </p:spPr>
      </p:pic>
      <p:pic>
        <p:nvPicPr>
          <p:cNvPr id="15" name="Picture 9">
            <a:extLst>
              <a:ext uri="{FF2B5EF4-FFF2-40B4-BE49-F238E27FC236}">
                <a16:creationId xmlns:a16="http://schemas.microsoft.com/office/drawing/2014/main" id="{02E62F8F-F65E-FC09-71B9-22C231804E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2165" y="876300"/>
            <a:ext cx="16263668" cy="8962735"/>
          </a:xfrm>
          <a:prstGeom prst="rect">
            <a:avLst/>
          </a:prstGeom>
        </p:spPr>
      </p:pic>
      <p:pic>
        <p:nvPicPr>
          <p:cNvPr id="16" name="Picture 4">
            <a:extLst>
              <a:ext uri="{FF2B5EF4-FFF2-40B4-BE49-F238E27FC236}">
                <a16:creationId xmlns:a16="http://schemas.microsoft.com/office/drawing/2014/main" id="{AC7C7F47-472F-A4ED-CC7F-7913F1059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27725"/>
          <a:stretch>
            <a:fillRect/>
          </a:stretch>
        </p:blipFill>
        <p:spPr>
          <a:xfrm>
            <a:off x="14609632" y="6819900"/>
            <a:ext cx="3678368" cy="3456699"/>
          </a:xfrm>
          <a:prstGeom prst="rect">
            <a:avLst/>
          </a:prstGeom>
        </p:spPr>
      </p:pic>
      <p:sp>
        <p:nvSpPr>
          <p:cNvPr id="9" name="TextBox 8">
            <a:extLst>
              <a:ext uri="{FF2B5EF4-FFF2-40B4-BE49-F238E27FC236}">
                <a16:creationId xmlns:a16="http://schemas.microsoft.com/office/drawing/2014/main" id="{2F32BC57-DC14-7899-0C39-3306356E1821}"/>
              </a:ext>
            </a:extLst>
          </p:cNvPr>
          <p:cNvSpPr txBox="1"/>
          <p:nvPr/>
        </p:nvSpPr>
        <p:spPr>
          <a:xfrm>
            <a:off x="1844622" y="2171700"/>
            <a:ext cx="14598754" cy="6718571"/>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Những việc nên và không nên làm để bảo vệ rừng, cây xanh: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Tích cực tuyên truyền, nâng cao nhận thức cho những người xung quanh về bảo vệ, phát triển rừng.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Nghiêm cấm mọi hành động phá hoại rừng, gây cháy rừng, lấn chiếm rừng và đất rừng, săn bắt, mua bán, vận chuyển, cất giữ lâm sản cũng như các loài động vật bị cấm khai thác,…</a:t>
            </a:r>
          </a:p>
          <a:p>
            <a:pPr algn="just">
              <a:lnSpc>
                <a:spcPct val="13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Vứt rác đúng nơi quy định, không xả rác bừa bãi.</a:t>
            </a: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89103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8200" y="-782598"/>
            <a:ext cx="20333296"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1628138"/>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Ở các tỉnh miền Trung và miền Nam nước ta, thời vụ trồng rừng chính là:</a:t>
            </a:r>
            <a:endParaRPr lang="en-US" sz="4000" dirty="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141AA0CB-E0E2-8764-E74E-69EF4B61C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845" y="3397336"/>
            <a:ext cx="7611525" cy="4179284"/>
          </a:xfrm>
          <a:prstGeom prst="rect">
            <a:avLst/>
          </a:prstGeom>
        </p:spPr>
      </p:pic>
      <p:pic>
        <p:nvPicPr>
          <p:cNvPr id="42" name="Picture 41">
            <a:extLst>
              <a:ext uri="{FF2B5EF4-FFF2-40B4-BE49-F238E27FC236}">
                <a16:creationId xmlns:a16="http://schemas.microsoft.com/office/drawing/2014/main" id="{DCE075DE-B45A-15A1-1B2D-64F8C8B12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3429577"/>
            <a:ext cx="7611525" cy="4179285"/>
          </a:xfrm>
          <a:prstGeom prst="rect">
            <a:avLst/>
          </a:prstGeom>
        </p:spPr>
      </p:pic>
      <p:pic>
        <p:nvPicPr>
          <p:cNvPr id="43" name="Picture 42">
            <a:extLst>
              <a:ext uri="{FF2B5EF4-FFF2-40B4-BE49-F238E27FC236}">
                <a16:creationId xmlns:a16="http://schemas.microsoft.com/office/drawing/2014/main" id="{207383B6-892D-5F5C-5CFD-AA94FF605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675" y="6330459"/>
            <a:ext cx="7611525" cy="4179284"/>
          </a:xfrm>
          <a:prstGeom prst="rect">
            <a:avLst/>
          </a:prstGeom>
        </p:spPr>
      </p:pic>
      <p:pic>
        <p:nvPicPr>
          <p:cNvPr id="44" name="Picture 43">
            <a:extLst>
              <a:ext uri="{FF2B5EF4-FFF2-40B4-BE49-F238E27FC236}">
                <a16:creationId xmlns:a16="http://schemas.microsoft.com/office/drawing/2014/main" id="{40E5B14B-FE76-3F20-8F0F-53F8AC20B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630" y="6362700"/>
            <a:ext cx="7611525" cy="4179285"/>
          </a:xfrm>
          <a:prstGeom prst="rect">
            <a:avLst/>
          </a:prstGeom>
        </p:spPr>
      </p:pic>
      <p:sp>
        <p:nvSpPr>
          <p:cNvPr id="45" name="TextBox 44">
            <a:extLst>
              <a:ext uri="{FF2B5EF4-FFF2-40B4-BE49-F238E27FC236}">
                <a16:creationId xmlns:a16="http://schemas.microsoft.com/office/drawing/2014/main" id="{9DF28A2A-CEF4-F5AB-3642-01E9C31B6D0D}"/>
              </a:ext>
            </a:extLst>
          </p:cNvPr>
          <p:cNvSpPr txBox="1"/>
          <p:nvPr/>
        </p:nvSpPr>
        <p:spPr>
          <a:xfrm>
            <a:off x="2282562" y="4918186"/>
            <a:ext cx="6135029"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A. </a:t>
            </a:r>
            <a:r>
              <a:rPr lang="nl-NL" sz="4200">
                <a:latin typeface="Arial" panose="020B0604020202020204" pitchFamily="34" charset="0"/>
                <a:cs typeface="Arial" panose="020B0604020202020204" pitchFamily="34" charset="0"/>
              </a:rPr>
              <a:t>Mùa xuân và màu hè</a:t>
            </a:r>
            <a:endParaRPr lang="en-US" sz="42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0DA07648-1D8A-356A-D5F9-B62975351B66}"/>
              </a:ext>
            </a:extLst>
          </p:cNvPr>
          <p:cNvSpPr txBox="1"/>
          <p:nvPr/>
        </p:nvSpPr>
        <p:spPr>
          <a:xfrm>
            <a:off x="10294225" y="4918186"/>
            <a:ext cx="6028613"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B. </a:t>
            </a:r>
            <a:r>
              <a:rPr lang="nl-NL" sz="4200">
                <a:latin typeface="Arial" panose="020B0604020202020204" pitchFamily="34" charset="0"/>
                <a:cs typeface="Arial" panose="020B0604020202020204" pitchFamily="34" charset="0"/>
              </a:rPr>
              <a:t>Mùa xuân và màu thu</a:t>
            </a:r>
            <a:endParaRPr lang="en-US" sz="42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492F9F70-4B96-3918-08DF-B73EB5804EDE}"/>
              </a:ext>
            </a:extLst>
          </p:cNvPr>
          <p:cNvSpPr txBox="1"/>
          <p:nvPr/>
        </p:nvSpPr>
        <p:spPr>
          <a:xfrm>
            <a:off x="9860016" y="7865595"/>
            <a:ext cx="6897029"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D. </a:t>
            </a:r>
            <a:r>
              <a:rPr lang="nl-NL" sz="4200">
                <a:latin typeface="Arial" panose="020B0604020202020204" pitchFamily="34" charset="0"/>
                <a:cs typeface="Arial" panose="020B0604020202020204" pitchFamily="34" charset="0"/>
              </a:rPr>
              <a:t>Mùa thu và mùa đông</a:t>
            </a:r>
            <a:endParaRPr lang="en-US" sz="420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47E45B7-CD23-C99C-73B1-87923F23E029}"/>
              </a:ext>
            </a:extLst>
          </p:cNvPr>
          <p:cNvSpPr txBox="1"/>
          <p:nvPr/>
        </p:nvSpPr>
        <p:spPr>
          <a:xfrm>
            <a:off x="1584922" y="7865595"/>
            <a:ext cx="6897029"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C. </a:t>
            </a:r>
            <a:r>
              <a:rPr lang="nl-NL" sz="4200">
                <a:latin typeface="Arial" panose="020B0604020202020204" pitchFamily="34" charset="0"/>
                <a:cs typeface="Arial" panose="020B0604020202020204" pitchFamily="34" charset="0"/>
              </a:rPr>
              <a:t>Mùa hè và mùa thu</a:t>
            </a:r>
            <a:endParaRPr lang="en-US" sz="4200">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872285C7-1D3D-5101-3620-E30E1CCB3137}"/>
              </a:ext>
            </a:extLst>
          </p:cNvPr>
          <p:cNvSpPr/>
          <p:nvPr/>
        </p:nvSpPr>
        <p:spPr>
          <a:xfrm>
            <a:off x="10058400" y="7813195"/>
            <a:ext cx="990600" cy="1003034"/>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200">
              <a:latin typeface="Arial" panose="020B0604020202020204" pitchFamily="34" charset="0"/>
              <a:cs typeface="Arial" panose="020B0604020202020204" pitchFamily="34" charset="0"/>
            </a:endParaRPr>
          </a:p>
        </p:txBody>
      </p:sp>
      <p:pic>
        <p:nvPicPr>
          <p:cNvPr id="50" name="Picture 15">
            <a:extLst>
              <a:ext uri="{FF2B5EF4-FFF2-40B4-BE49-F238E27FC236}">
                <a16:creationId xmlns:a16="http://schemas.microsoft.com/office/drawing/2014/main" id="{8EEEE73F-0DED-F739-92EC-8C208A4A9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297334">
            <a:off x="-587117" y="8211587"/>
            <a:ext cx="1875742" cy="3450361"/>
          </a:xfrm>
          <a:prstGeom prst="rect">
            <a:avLst/>
          </a:prstGeom>
        </p:spPr>
      </p:pic>
      <p:pic>
        <p:nvPicPr>
          <p:cNvPr id="51" name="Picture 4">
            <a:extLst>
              <a:ext uri="{FF2B5EF4-FFF2-40B4-BE49-F238E27FC236}">
                <a16:creationId xmlns:a16="http://schemas.microsoft.com/office/drawing/2014/main" id="{7FB76060-ED64-8FC7-2B78-1311D9259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621859" y="-526820"/>
            <a:ext cx="2876931" cy="2552623"/>
          </a:xfrm>
          <a:prstGeom prst="rect">
            <a:avLst/>
          </a:prstGeom>
        </p:spPr>
      </p:pic>
    </p:spTree>
    <p:extLst>
      <p:ext uri="{BB962C8B-B14F-4D97-AF65-F5344CB8AC3E}">
        <p14:creationId xmlns:p14="http://schemas.microsoft.com/office/powerpoint/2010/main" val="8887506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arn(inVertic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inVertical)">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P spid="46" grpId="0"/>
      <p:bldP spid="47" grpId="0"/>
      <p:bldP spid="48" grpId="0"/>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747790"/>
            <a:ext cx="18287999" cy="11782581"/>
          </a:xfrm>
          <a:prstGeom prst="rect">
            <a:avLst/>
          </a:prstGeom>
        </p:spPr>
      </p:pic>
      <p:sp>
        <p:nvSpPr>
          <p:cNvPr id="3" name="AutoShape 3"/>
          <p:cNvSpPr/>
          <p:nvPr/>
        </p:nvSpPr>
        <p:spPr>
          <a:xfrm>
            <a:off x="1247040" y="1223070"/>
            <a:ext cx="7124700" cy="5972240"/>
          </a:xfrm>
          <a:prstGeom prst="rect">
            <a:avLst/>
          </a:prstGeom>
          <a:solidFill>
            <a:srgbClr val="FFFBEC"/>
          </a:solidFill>
        </p:spPr>
      </p:sp>
      <p:sp>
        <p:nvSpPr>
          <p:cNvPr id="5" name="AutoShape 5"/>
          <p:cNvSpPr/>
          <p:nvPr/>
        </p:nvSpPr>
        <p:spPr>
          <a:xfrm>
            <a:off x="9609123" y="1223070"/>
            <a:ext cx="7124700" cy="597224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4177" y="451072"/>
            <a:ext cx="984675" cy="9900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5916" y="451072"/>
            <a:ext cx="984675" cy="990076"/>
          </a:xfrm>
          <a:prstGeom prst="rect">
            <a:avLst/>
          </a:prstGeom>
        </p:spPr>
      </p:pic>
      <p:pic>
        <p:nvPicPr>
          <p:cNvPr id="18" name="Picture 17" descr="A person in the woods with a chainsaw&#10;&#10;Description automatically generated with low confidence">
            <a:extLst>
              <a:ext uri="{FF2B5EF4-FFF2-40B4-BE49-F238E27FC236}">
                <a16:creationId xmlns:a16="http://schemas.microsoft.com/office/drawing/2014/main" id="{A383ED4D-5363-9ECE-AB6C-8CDA0C3A4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337" y="1659225"/>
            <a:ext cx="6626106" cy="5099930"/>
          </a:xfrm>
          <a:prstGeom prst="rect">
            <a:avLst/>
          </a:prstGeom>
        </p:spPr>
      </p:pic>
      <p:pic>
        <p:nvPicPr>
          <p:cNvPr id="19" name="Picture 18" descr="A group of people standing next to a sign with flags&#10;&#10;Description automatically generated with low confidence">
            <a:extLst>
              <a:ext uri="{FF2B5EF4-FFF2-40B4-BE49-F238E27FC236}">
                <a16:creationId xmlns:a16="http://schemas.microsoft.com/office/drawing/2014/main" id="{077B6BC6-BE16-CF65-1176-015CC273B9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4185" y="1724484"/>
            <a:ext cx="6654576" cy="4969412"/>
          </a:xfrm>
          <a:prstGeom prst="rect">
            <a:avLst/>
          </a:prstGeom>
        </p:spPr>
      </p:pic>
      <p:sp>
        <p:nvSpPr>
          <p:cNvPr id="21" name="TextBox 20">
            <a:extLst>
              <a:ext uri="{FF2B5EF4-FFF2-40B4-BE49-F238E27FC236}">
                <a16:creationId xmlns:a16="http://schemas.microsoft.com/office/drawing/2014/main" id="{4D193285-3072-F56F-3562-7B4C5D8AC31E}"/>
              </a:ext>
            </a:extLst>
          </p:cNvPr>
          <p:cNvSpPr txBox="1"/>
          <p:nvPr/>
        </p:nvSpPr>
        <p:spPr>
          <a:xfrm>
            <a:off x="732690" y="7672000"/>
            <a:ext cx="8153400"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1: Chặt phá rừng bừa bãi</a:t>
            </a:r>
          </a:p>
          <a:p>
            <a:pPr marL="571500" indent="-571500">
              <a:lnSpc>
                <a:spcPct val="15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không nên làm</a:t>
            </a:r>
            <a:endParaRPr lang="en-US" sz="4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1E66F55-BFE4-0D24-2EFA-EB5BD1478AAC}"/>
              </a:ext>
            </a:extLst>
          </p:cNvPr>
          <p:cNvSpPr txBox="1"/>
          <p:nvPr/>
        </p:nvSpPr>
        <p:spPr>
          <a:xfrm>
            <a:off x="8944235" y="7672000"/>
            <a:ext cx="8454476"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2: Tuyên truyền bảo vệ rừng</a:t>
            </a:r>
          </a:p>
          <a:p>
            <a:pPr marL="571500" indent="-571500">
              <a:lnSpc>
                <a:spcPct val="15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nên làm</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75982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ipe(left)">
                                      <p:cBhvr>
                                        <p:cTn id="31" dur="500"/>
                                        <p:tgtEl>
                                          <p:spTgt spid="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wipe(left)">
                                      <p:cBhvr>
                                        <p:cTn id="36" dur="500"/>
                                        <p:tgtEl>
                                          <p:spTgt spid="2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500"/>
                                        <p:tgtEl>
                                          <p:spTgt spid="2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xEl>
                                              <p:pRg st="1" end="1"/>
                                            </p:txEl>
                                          </p:spTgt>
                                        </p:tgtEl>
                                        <p:attrNameLst>
                                          <p:attrName>style.visibility</p:attrName>
                                        </p:attrNameLst>
                                      </p:cBhvr>
                                      <p:to>
                                        <p:strVal val="visible"/>
                                      </p:to>
                                    </p:set>
                                    <p:animEffect transition="in" filter="wipe(left)">
                                      <p:cBhvr>
                                        <p:cTn id="4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624" y="-782598"/>
            <a:ext cx="20957720"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809261"/>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Trồng rừng đúng thời vụ có tác dụng nào sau đây:</a:t>
            </a:r>
            <a:endParaRPr lang="en-US" sz="4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7DF9F58-4C22-599E-3B82-67B2D4B45C0F}"/>
              </a:ext>
            </a:extLst>
          </p:cNvPr>
          <p:cNvSpPr txBox="1"/>
          <p:nvPr/>
        </p:nvSpPr>
        <p:spPr>
          <a:xfrm>
            <a:off x="2743200" y="3509590"/>
            <a:ext cx="15240000" cy="901593"/>
          </a:xfrm>
          <a:prstGeom prst="rect">
            <a:avLst/>
          </a:prstGeom>
          <a:noFill/>
        </p:spPr>
        <p:txBody>
          <a:bodyPr wrap="square">
            <a:spAutoFit/>
          </a:bodyPr>
          <a:lstStyle/>
          <a:p>
            <a:pPr algn="just">
              <a:lnSpc>
                <a:spcPct val="150000"/>
              </a:lnSpc>
            </a:pPr>
            <a:r>
              <a:rPr lang="nl-NL" sz="4000">
                <a:latin typeface="Arial" panose="020B0604020202020204" pitchFamily="34" charset="0"/>
                <a:cs typeface="Arial" panose="020B0604020202020204" pitchFamily="34" charset="0"/>
              </a:rPr>
              <a:t>Giúp tiết kiệm công lao động.</a:t>
            </a:r>
            <a:endParaRPr lang="vi-VN" sz="4000" b="0" i="0">
              <a:solidFill>
                <a:srgbClr val="000000"/>
              </a:solidFill>
              <a:effectLst/>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13781F1-1A8D-493A-4A5E-647B3058E753}"/>
              </a:ext>
            </a:extLst>
          </p:cNvPr>
          <p:cNvSpPr txBox="1"/>
          <p:nvPr/>
        </p:nvSpPr>
        <p:spPr>
          <a:xfrm>
            <a:off x="2743200" y="4866106"/>
            <a:ext cx="15240000" cy="901593"/>
          </a:xfrm>
          <a:prstGeom prst="rect">
            <a:avLst/>
          </a:prstGeom>
          <a:noFill/>
        </p:spPr>
        <p:txBody>
          <a:bodyPr wrap="square">
            <a:spAutoFit/>
          </a:bodyPr>
          <a:lstStyle/>
          <a:p>
            <a:pPr algn="just">
              <a:lnSpc>
                <a:spcPct val="150000"/>
              </a:lnSpc>
            </a:pPr>
            <a:r>
              <a:rPr lang="nl-NL" sz="4000">
                <a:latin typeface="Arial" panose="020B0604020202020204" pitchFamily="34" charset="0"/>
                <a:cs typeface="Arial" panose="020B0604020202020204" pitchFamily="34" charset="0"/>
              </a:rPr>
              <a:t>Giúp cây rừng có tỉ lệ sống cao, sinh trưởng và phát triển cao. </a:t>
            </a:r>
            <a:endParaRPr lang="vi-VN" sz="4000" b="0" i="0">
              <a:solidFill>
                <a:srgbClr val="000000"/>
              </a:solidFill>
              <a:effectLst/>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0A48C25-7BB4-9674-A43D-C5E8EB3DCF7B}"/>
              </a:ext>
            </a:extLst>
          </p:cNvPr>
          <p:cNvSpPr txBox="1"/>
          <p:nvPr/>
        </p:nvSpPr>
        <p:spPr>
          <a:xfrm>
            <a:off x="2743200" y="6540471"/>
            <a:ext cx="15240000" cy="707886"/>
          </a:xfrm>
          <a:prstGeom prst="rect">
            <a:avLst/>
          </a:prstGeom>
          <a:noFill/>
        </p:spPr>
        <p:txBody>
          <a:bodyPr wrap="square">
            <a:spAutoFit/>
          </a:bodyPr>
          <a:lstStyle/>
          <a:p>
            <a:r>
              <a:rPr lang="nl-NL" sz="4000">
                <a:latin typeface="Arial" panose="020B0604020202020204" pitchFamily="34" charset="0"/>
                <a:cs typeface="Arial" panose="020B0604020202020204" pitchFamily="34" charset="0"/>
              </a:rPr>
              <a:t>Giúp tiết kiệm phân bón và thuốc trừ sâu.</a:t>
            </a:r>
            <a:endParaRPr lang="en-US" sz="4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6824716-2543-9A4C-36E0-612D87BC1138}"/>
              </a:ext>
            </a:extLst>
          </p:cNvPr>
          <p:cNvSpPr txBox="1"/>
          <p:nvPr/>
        </p:nvSpPr>
        <p:spPr>
          <a:xfrm>
            <a:off x="2743200" y="7943374"/>
            <a:ext cx="15240000" cy="707886"/>
          </a:xfrm>
          <a:prstGeom prst="rect">
            <a:avLst/>
          </a:prstGeom>
          <a:noFill/>
        </p:spPr>
        <p:txBody>
          <a:bodyPr wrap="square">
            <a:spAutoFit/>
          </a:bodyPr>
          <a:lstStyle/>
          <a:p>
            <a:r>
              <a:rPr lang="nl-NL" sz="4000">
                <a:latin typeface="Arial" panose="020B0604020202020204" pitchFamily="34" charset="0"/>
                <a:cs typeface="Arial" panose="020B0604020202020204" pitchFamily="34" charset="0"/>
              </a:rPr>
              <a:t>Giúp nâng cao chất lượng các sản phẩm của rừng. </a:t>
            </a:r>
            <a:endParaRPr lang="en-US" sz="40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F499AB87-602D-6D39-5EDB-8316E743F576}"/>
              </a:ext>
            </a:extLst>
          </p:cNvPr>
          <p:cNvSpPr/>
          <p:nvPr/>
        </p:nvSpPr>
        <p:spPr>
          <a:xfrm>
            <a:off x="1462564" y="3564470"/>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A</a:t>
            </a:r>
          </a:p>
        </p:txBody>
      </p:sp>
      <p:sp>
        <p:nvSpPr>
          <p:cNvPr id="36" name="Oval 35">
            <a:extLst>
              <a:ext uri="{FF2B5EF4-FFF2-40B4-BE49-F238E27FC236}">
                <a16:creationId xmlns:a16="http://schemas.microsoft.com/office/drawing/2014/main" id="{BBF11DEC-D400-B3ED-2125-39C8826BDF1D}"/>
              </a:ext>
            </a:extLst>
          </p:cNvPr>
          <p:cNvSpPr/>
          <p:nvPr/>
        </p:nvSpPr>
        <p:spPr>
          <a:xfrm>
            <a:off x="1462564" y="4973686"/>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B</a:t>
            </a:r>
          </a:p>
        </p:txBody>
      </p:sp>
      <p:sp>
        <p:nvSpPr>
          <p:cNvPr id="37" name="Oval 36">
            <a:extLst>
              <a:ext uri="{FF2B5EF4-FFF2-40B4-BE49-F238E27FC236}">
                <a16:creationId xmlns:a16="http://schemas.microsoft.com/office/drawing/2014/main" id="{C16DC2B4-DE85-6E0E-F654-B7575FA4690D}"/>
              </a:ext>
            </a:extLst>
          </p:cNvPr>
          <p:cNvSpPr/>
          <p:nvPr/>
        </p:nvSpPr>
        <p:spPr>
          <a:xfrm>
            <a:off x="1462564" y="6441683"/>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C</a:t>
            </a:r>
          </a:p>
        </p:txBody>
      </p:sp>
      <p:sp>
        <p:nvSpPr>
          <p:cNvPr id="38" name="Oval 37">
            <a:extLst>
              <a:ext uri="{FF2B5EF4-FFF2-40B4-BE49-F238E27FC236}">
                <a16:creationId xmlns:a16="http://schemas.microsoft.com/office/drawing/2014/main" id="{6BA52077-A6FC-6953-0D9C-AF395ACCB4E0}"/>
              </a:ext>
            </a:extLst>
          </p:cNvPr>
          <p:cNvSpPr/>
          <p:nvPr/>
        </p:nvSpPr>
        <p:spPr>
          <a:xfrm>
            <a:off x="1462564" y="7794880"/>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D</a:t>
            </a:r>
          </a:p>
        </p:txBody>
      </p:sp>
      <p:sp>
        <p:nvSpPr>
          <p:cNvPr id="39" name="Oval 38">
            <a:extLst>
              <a:ext uri="{FF2B5EF4-FFF2-40B4-BE49-F238E27FC236}">
                <a16:creationId xmlns:a16="http://schemas.microsoft.com/office/drawing/2014/main" id="{E3DE76D8-7541-DEE2-01CA-90793377E0BB}"/>
              </a:ext>
            </a:extLst>
          </p:cNvPr>
          <p:cNvSpPr/>
          <p:nvPr/>
        </p:nvSpPr>
        <p:spPr>
          <a:xfrm>
            <a:off x="1462564" y="4985524"/>
            <a:ext cx="1066800" cy="1004875"/>
          </a:xfrm>
          <a:prstGeom prst="ellipse">
            <a:avLst/>
          </a:prstGeom>
          <a:solidFill>
            <a:schemeClr val="bg1"/>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B</a:t>
            </a: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97334">
            <a:off x="-587117" y="8211587"/>
            <a:ext cx="1875742" cy="3450361"/>
          </a:xfrm>
          <a:prstGeom prst="rect">
            <a:avLst/>
          </a:prstGeom>
        </p:spPr>
      </p:pic>
    </p:spTree>
    <p:extLst>
      <p:ext uri="{BB962C8B-B14F-4D97-AF65-F5344CB8AC3E}">
        <p14:creationId xmlns:p14="http://schemas.microsoft.com/office/powerpoint/2010/main" val="31535027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randombar(horizont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animBg="1"/>
      <p:bldP spid="36" grpId="0" animBg="1"/>
      <p:bldP spid="37" grpId="0" animBg="1"/>
      <p:bldP spid="38"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624" y="-782598"/>
            <a:ext cx="20957720"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1609480"/>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Có thể sử dụng máy bay không người lái để trồng rừng bằng phương pháp nào sau đây:</a:t>
            </a:r>
            <a:endParaRPr lang="en-US" sz="40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97334">
            <a:off x="-587117" y="8211587"/>
            <a:ext cx="1875742" cy="3450361"/>
          </a:xfrm>
          <a:prstGeom prst="rect">
            <a:avLst/>
          </a:prstGeom>
        </p:spPr>
      </p:pic>
      <p:sp>
        <p:nvSpPr>
          <p:cNvPr id="18" name="Rectangle: Diagonal Corners Rounded 17">
            <a:extLst>
              <a:ext uri="{FF2B5EF4-FFF2-40B4-BE49-F238E27FC236}">
                <a16:creationId xmlns:a16="http://schemas.microsoft.com/office/drawing/2014/main" id="{018F4C31-2326-8FA2-0D1B-5F1ADE642CBB}"/>
              </a:ext>
            </a:extLst>
          </p:cNvPr>
          <p:cNvSpPr/>
          <p:nvPr/>
        </p:nvSpPr>
        <p:spPr>
          <a:xfrm>
            <a:off x="4014837" y="4122566"/>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cây con có bầu</a:t>
            </a:r>
            <a:endParaRPr lang="en-US" sz="4000">
              <a:solidFill>
                <a:schemeClr val="bg1"/>
              </a:solidFill>
              <a:latin typeface="Arial" panose="020B0604020202020204" pitchFamily="34" charset="0"/>
              <a:cs typeface="Arial" panose="020B0604020202020204" pitchFamily="34" charset="0"/>
            </a:endParaRPr>
          </a:p>
        </p:txBody>
      </p:sp>
      <p:sp>
        <p:nvSpPr>
          <p:cNvPr id="19" name="Rectangle: Diagonal Corners Rounded 18">
            <a:extLst>
              <a:ext uri="{FF2B5EF4-FFF2-40B4-BE49-F238E27FC236}">
                <a16:creationId xmlns:a16="http://schemas.microsoft.com/office/drawing/2014/main" id="{B3B347C8-0CBE-E5CA-D4B6-F315863E8915}"/>
              </a:ext>
            </a:extLst>
          </p:cNvPr>
          <p:cNvSpPr/>
          <p:nvPr/>
        </p:nvSpPr>
        <p:spPr>
          <a:xfrm>
            <a:off x="4014837" y="5577279"/>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cây con rễ trần</a:t>
            </a:r>
            <a:endParaRPr lang="en-US" sz="4000">
              <a:solidFill>
                <a:schemeClr val="bg1"/>
              </a:solidFill>
              <a:latin typeface="Arial" panose="020B0604020202020204" pitchFamily="34" charset="0"/>
              <a:cs typeface="Arial" panose="020B0604020202020204" pitchFamily="34" charset="0"/>
            </a:endParaRPr>
          </a:p>
        </p:txBody>
      </p:sp>
      <p:sp>
        <p:nvSpPr>
          <p:cNvPr id="20" name="Rectangle: Diagonal Corners Rounded 19">
            <a:extLst>
              <a:ext uri="{FF2B5EF4-FFF2-40B4-BE49-F238E27FC236}">
                <a16:creationId xmlns:a16="http://schemas.microsoft.com/office/drawing/2014/main" id="{55ED7629-8C98-A842-9EE8-F52393635A4A}"/>
              </a:ext>
            </a:extLst>
          </p:cNvPr>
          <p:cNvSpPr/>
          <p:nvPr/>
        </p:nvSpPr>
        <p:spPr>
          <a:xfrm>
            <a:off x="4014837" y="7031992"/>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gieo hạt thẳng</a:t>
            </a:r>
            <a:endParaRPr lang="en-US" sz="4000">
              <a:solidFill>
                <a:schemeClr val="bg1"/>
              </a:solidFill>
              <a:latin typeface="Arial" panose="020B0604020202020204" pitchFamily="34" charset="0"/>
              <a:cs typeface="Arial" panose="020B0604020202020204" pitchFamily="34" charset="0"/>
            </a:endParaRPr>
          </a:p>
        </p:txBody>
      </p:sp>
      <p:sp>
        <p:nvSpPr>
          <p:cNvPr id="21" name="Rectangle: Diagonal Corners Rounded 20">
            <a:extLst>
              <a:ext uri="{FF2B5EF4-FFF2-40B4-BE49-F238E27FC236}">
                <a16:creationId xmlns:a16="http://schemas.microsoft.com/office/drawing/2014/main" id="{A1C41DC0-5300-336E-DF78-79DAC73AF3B8}"/>
              </a:ext>
            </a:extLst>
          </p:cNvPr>
          <p:cNvSpPr/>
          <p:nvPr/>
        </p:nvSpPr>
        <p:spPr>
          <a:xfrm>
            <a:off x="4014837" y="8504023"/>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cây con có bầu hoặc trồng rừng bằng cây con rễ trần</a:t>
            </a:r>
            <a:endParaRPr lang="en-US" sz="400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7712A6B5-2A9F-01D2-8052-40D20FE9494C}"/>
              </a:ext>
            </a:extLst>
          </p:cNvPr>
          <p:cNvSpPr/>
          <p:nvPr/>
        </p:nvSpPr>
        <p:spPr>
          <a:xfrm>
            <a:off x="2232587" y="4122566"/>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A</a:t>
            </a:r>
          </a:p>
        </p:txBody>
      </p:sp>
      <p:sp>
        <p:nvSpPr>
          <p:cNvPr id="23" name="Rectangle: Rounded Corners 22">
            <a:extLst>
              <a:ext uri="{FF2B5EF4-FFF2-40B4-BE49-F238E27FC236}">
                <a16:creationId xmlns:a16="http://schemas.microsoft.com/office/drawing/2014/main" id="{16207F0C-5B72-8BFB-DF95-2BFB1D181E1A}"/>
              </a:ext>
            </a:extLst>
          </p:cNvPr>
          <p:cNvSpPr/>
          <p:nvPr/>
        </p:nvSpPr>
        <p:spPr>
          <a:xfrm>
            <a:off x="2232587" y="5577279"/>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B</a:t>
            </a:r>
          </a:p>
        </p:txBody>
      </p:sp>
      <p:sp>
        <p:nvSpPr>
          <p:cNvPr id="24" name="Rectangle: Rounded Corners 23">
            <a:extLst>
              <a:ext uri="{FF2B5EF4-FFF2-40B4-BE49-F238E27FC236}">
                <a16:creationId xmlns:a16="http://schemas.microsoft.com/office/drawing/2014/main" id="{01615B5F-8295-ECE8-C8EC-EAFD3A1FA381}"/>
              </a:ext>
            </a:extLst>
          </p:cNvPr>
          <p:cNvSpPr/>
          <p:nvPr/>
        </p:nvSpPr>
        <p:spPr>
          <a:xfrm>
            <a:off x="2232587" y="8504023"/>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D</a:t>
            </a:r>
          </a:p>
        </p:txBody>
      </p:sp>
      <p:sp>
        <p:nvSpPr>
          <p:cNvPr id="25" name="Rectangle: Rounded Corners 24">
            <a:extLst>
              <a:ext uri="{FF2B5EF4-FFF2-40B4-BE49-F238E27FC236}">
                <a16:creationId xmlns:a16="http://schemas.microsoft.com/office/drawing/2014/main" id="{DCE79E1E-5342-B8B8-9CDC-1556ACC0DFFF}"/>
              </a:ext>
            </a:extLst>
          </p:cNvPr>
          <p:cNvSpPr/>
          <p:nvPr/>
        </p:nvSpPr>
        <p:spPr>
          <a:xfrm>
            <a:off x="2232587" y="7031992"/>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C</a:t>
            </a:r>
          </a:p>
        </p:txBody>
      </p:sp>
      <p:sp>
        <p:nvSpPr>
          <p:cNvPr id="29" name="Rectangle: Rounded Corners 28">
            <a:extLst>
              <a:ext uri="{FF2B5EF4-FFF2-40B4-BE49-F238E27FC236}">
                <a16:creationId xmlns:a16="http://schemas.microsoft.com/office/drawing/2014/main" id="{FBC23534-5823-3B97-B24F-03D0477D7153}"/>
              </a:ext>
            </a:extLst>
          </p:cNvPr>
          <p:cNvSpPr/>
          <p:nvPr/>
        </p:nvSpPr>
        <p:spPr>
          <a:xfrm>
            <a:off x="2232587" y="7031992"/>
            <a:ext cx="1401250" cy="12954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70262080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5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anim calcmode="lin" valueType="num">
                                      <p:cBhvr>
                                        <p:cTn id="54" dur="500" fill="hold"/>
                                        <p:tgtEl>
                                          <p:spTgt spid="21"/>
                                        </p:tgtEl>
                                        <p:attrNameLst>
                                          <p:attrName>ppt_x</p:attrName>
                                        </p:attrNameLst>
                                      </p:cBhvr>
                                      <p:tavLst>
                                        <p:tav tm="0">
                                          <p:val>
                                            <p:strVal val="#ppt_x"/>
                                          </p:val>
                                        </p:tav>
                                        <p:tav tm="100000">
                                          <p:val>
                                            <p:strVal val="#ppt_x"/>
                                          </p:val>
                                        </p:tav>
                                      </p:tavLst>
                                    </p:anim>
                                    <p:anim calcmode="lin" valueType="num">
                                      <p:cBhvr>
                                        <p:cTn id="5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animBg="1"/>
      <p:bldP spid="19" grpId="0" animBg="1"/>
      <p:bldP spid="20" grpId="0" animBg="1"/>
      <p:bldP spid="21" grpId="0" animBg="1"/>
      <p:bldP spid="22" grpId="0" animBg="1"/>
      <p:bldP spid="23" grpId="0" animBg="1"/>
      <p:bldP spid="24" grpId="0" animBg="1"/>
      <p:bldP spid="2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624" y="-782598"/>
            <a:ext cx="19750624"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07716" y="2150818"/>
            <a:ext cx="15672565" cy="809261"/>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4.</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Để bảo vệ rừng, pháp luật nghiêm cấm hành vi nào sau đây?</a:t>
            </a:r>
            <a:endParaRPr lang="en-US" sz="40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97334">
            <a:off x="-587117" y="8211587"/>
            <a:ext cx="1875742" cy="3450361"/>
          </a:xfrm>
          <a:prstGeom prst="rect">
            <a:avLst/>
          </a:prstGeom>
        </p:spPr>
      </p:pic>
      <p:sp>
        <p:nvSpPr>
          <p:cNvPr id="4" name="Arrow: Pentagon 3">
            <a:extLst>
              <a:ext uri="{FF2B5EF4-FFF2-40B4-BE49-F238E27FC236}">
                <a16:creationId xmlns:a16="http://schemas.microsoft.com/office/drawing/2014/main" id="{0300EE0B-1779-FB34-07D7-BB7EF356E8BF}"/>
              </a:ext>
            </a:extLst>
          </p:cNvPr>
          <p:cNvSpPr/>
          <p:nvPr/>
        </p:nvSpPr>
        <p:spPr>
          <a:xfrm>
            <a:off x="2844036" y="3610713"/>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A. Bảo vệ rừng đầu nguồn.</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97456751-B320-8AF6-1A35-DA774DBE7776}"/>
              </a:ext>
            </a:extLst>
          </p:cNvPr>
          <p:cNvSpPr/>
          <p:nvPr/>
        </p:nvSpPr>
        <p:spPr>
          <a:xfrm>
            <a:off x="2844036" y="5118898"/>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B. Phát triển các khu bảo tồn thiên nhiên</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1B8587A3-68F4-B81A-8174-8E6A9F72157D}"/>
              </a:ext>
            </a:extLst>
          </p:cNvPr>
          <p:cNvSpPr/>
          <p:nvPr/>
        </p:nvSpPr>
        <p:spPr>
          <a:xfrm>
            <a:off x="2844036" y="6627083"/>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C. Chặt phá rừng, khai thác rừng trái phép</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34330615-8012-7520-B746-423335AA3C33}"/>
              </a:ext>
            </a:extLst>
          </p:cNvPr>
          <p:cNvSpPr/>
          <p:nvPr/>
        </p:nvSpPr>
        <p:spPr>
          <a:xfrm>
            <a:off x="2844036" y="8135268"/>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D. Mở rộng diện tích rừng</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Arrow: Pentagon 22">
            <a:extLst>
              <a:ext uri="{FF2B5EF4-FFF2-40B4-BE49-F238E27FC236}">
                <a16:creationId xmlns:a16="http://schemas.microsoft.com/office/drawing/2014/main" id="{301E78BD-C255-CE7F-4FA4-86E5347AFBF1}"/>
              </a:ext>
            </a:extLst>
          </p:cNvPr>
          <p:cNvSpPr/>
          <p:nvPr/>
        </p:nvSpPr>
        <p:spPr>
          <a:xfrm>
            <a:off x="2822264" y="6627083"/>
            <a:ext cx="12366171" cy="1324132"/>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spcBef>
                <a:spcPts val="300"/>
              </a:spcBef>
              <a:spcAft>
                <a:spcPts val="300"/>
              </a:spcAft>
            </a:pPr>
            <a:r>
              <a:rPr lang="nl-NL" sz="4000">
                <a:solidFill>
                  <a:schemeClr val="tx1"/>
                </a:solidFill>
                <a:effectLst/>
                <a:latin typeface="Arial" panose="020B0604020202020204" pitchFamily="34" charset="0"/>
                <a:ea typeface="Calibri" panose="020F0502020204030204" pitchFamily="34" charset="0"/>
                <a:cs typeface="Arial" panose="020B0604020202020204" pitchFamily="34" charset="0"/>
              </a:rPr>
              <a:t>C. Chặt phá rừng, khai thác rừng trái phép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1145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animBg="1"/>
      <p:bldP spid="20"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2624" y="-782598"/>
            <a:ext cx="20957720"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1609480"/>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5.</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Theo em, làm việc hàng rào bảo vệ sau khi trồng rừng nhằm mục đích nào sau đây?</a:t>
            </a:r>
            <a:endParaRPr lang="en-US" sz="40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297334">
            <a:off x="-587117" y="8211587"/>
            <a:ext cx="1875742" cy="3450361"/>
          </a:xfrm>
          <a:prstGeom prst="rect">
            <a:avLst/>
          </a:prstGeom>
        </p:spPr>
      </p:pic>
      <p:sp>
        <p:nvSpPr>
          <p:cNvPr id="31" name="TextBox 30">
            <a:extLst>
              <a:ext uri="{FF2B5EF4-FFF2-40B4-BE49-F238E27FC236}">
                <a16:creationId xmlns:a16="http://schemas.microsoft.com/office/drawing/2014/main" id="{AC1897B7-DE71-25DB-4C08-705B9D8CB6EC}"/>
              </a:ext>
            </a:extLst>
          </p:cNvPr>
          <p:cNvSpPr txBox="1"/>
          <p:nvPr/>
        </p:nvSpPr>
        <p:spPr>
          <a:xfrm>
            <a:off x="1975528" y="4019139"/>
            <a:ext cx="14081414" cy="5056577"/>
          </a:xfrm>
          <a:prstGeom prst="rect">
            <a:avLst/>
          </a:prstGeom>
          <a:noFill/>
        </p:spPr>
        <p:txBody>
          <a:bodyPr wrap="square">
            <a:spAutoFit/>
          </a:bodyPr>
          <a:lstStyle/>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A. Bảo vệ cây rừng, không bị các loại sâu bệnh phá hại.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B. Bảo vệ cây rừng không bị các loại động vật gây hại.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C. Bảo vệ cây rừng không bị gió làm đổ.</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D. Bảo vệ cây rừng không bị con người phá hại.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2" name="Oval 31">
            <a:extLst>
              <a:ext uri="{FF2B5EF4-FFF2-40B4-BE49-F238E27FC236}">
                <a16:creationId xmlns:a16="http://schemas.microsoft.com/office/drawing/2014/main" id="{69BD8B6B-E168-26A0-C3FB-C1C17E16441E}"/>
              </a:ext>
            </a:extLst>
          </p:cNvPr>
          <p:cNvSpPr/>
          <p:nvPr/>
        </p:nvSpPr>
        <p:spPr>
          <a:xfrm>
            <a:off x="1676400" y="5600700"/>
            <a:ext cx="990600" cy="946728"/>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80986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anim calcmode="lin" valueType="num">
                                      <p:cBhvr>
                                        <p:cTn id="1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500"/>
                                        <p:tgtEl>
                                          <p:spTgt spid="31">
                                            <p:txEl>
                                              <p:pRg st="1" end="1"/>
                                            </p:txEl>
                                          </p:spTgt>
                                        </p:tgtEl>
                                      </p:cBhvr>
                                    </p:animEffect>
                                    <p:anim calcmode="lin" valueType="num">
                                      <p:cBhvr>
                                        <p:cTn id="20"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500"/>
                                        <p:tgtEl>
                                          <p:spTgt spid="31">
                                            <p:txEl>
                                              <p:pRg st="2" end="2"/>
                                            </p:txEl>
                                          </p:spTgt>
                                        </p:tgtEl>
                                      </p:cBhvr>
                                    </p:animEffect>
                                    <p:anim calcmode="lin" valueType="num">
                                      <p:cBhvr>
                                        <p:cTn id="27"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500"/>
                                        <p:tgtEl>
                                          <p:spTgt spid="31">
                                            <p:txEl>
                                              <p:pRg st="3" end="3"/>
                                            </p:txEl>
                                          </p:spTgt>
                                        </p:tgtEl>
                                      </p:cBhvr>
                                    </p:animEffect>
                                    <p:anim calcmode="lin" valueType="num">
                                      <p:cBhvr>
                                        <p:cTn id="3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787" y="638844"/>
            <a:ext cx="15195613" cy="9009313"/>
          </a:xfrm>
          <a:prstGeom prst="rect">
            <a:avLst/>
          </a:prstGeom>
        </p:spPr>
      </p:pic>
      <p:grpSp>
        <p:nvGrpSpPr>
          <p:cNvPr id="19" name="Group 3">
            <a:extLst>
              <a:ext uri="{FF2B5EF4-FFF2-40B4-BE49-F238E27FC236}">
                <a16:creationId xmlns:a16="http://schemas.microsoft.com/office/drawing/2014/main" id="{79BC1FFF-C72E-2BB1-B312-5722739EDF53}"/>
              </a:ext>
            </a:extLst>
          </p:cNvPr>
          <p:cNvGrpSpPr/>
          <p:nvPr/>
        </p:nvGrpSpPr>
        <p:grpSpPr>
          <a:xfrm>
            <a:off x="2409549" y="1976250"/>
            <a:ext cx="13566020" cy="2405250"/>
            <a:chOff x="0" y="0"/>
            <a:chExt cx="4194605" cy="848774"/>
          </a:xfrm>
          <a:solidFill>
            <a:srgbClr val="92D050"/>
          </a:solidFill>
        </p:grpSpPr>
        <p:sp>
          <p:nvSpPr>
            <p:cNvPr id="20" name="Freeform 4">
              <a:extLst>
                <a:ext uri="{FF2B5EF4-FFF2-40B4-BE49-F238E27FC236}">
                  <a16:creationId xmlns:a16="http://schemas.microsoft.com/office/drawing/2014/main" id="{E78376C9-0056-28AC-894E-D33A10464D8E}"/>
                </a:ext>
              </a:extLst>
            </p:cNvPr>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grpFill/>
          </p:spPr>
        </p:sp>
      </p:grpSp>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81911">
            <a:off x="14906841" y="730233"/>
            <a:ext cx="980647" cy="916905"/>
          </a:xfrm>
          <a:prstGeom prst="rect">
            <a:avLst/>
          </a:prstGeom>
        </p:spPr>
      </p:pic>
      <p:sp>
        <p:nvSpPr>
          <p:cNvPr id="26" name="TextBox 15">
            <a:extLst>
              <a:ext uri="{FF2B5EF4-FFF2-40B4-BE49-F238E27FC236}">
                <a16:creationId xmlns:a16="http://schemas.microsoft.com/office/drawing/2014/main" id="{7CD176B6-1DC6-B865-0F02-F9BD1F856F1E}"/>
              </a:ext>
            </a:extLst>
          </p:cNvPr>
          <p:cNvSpPr txBox="1"/>
          <p:nvPr/>
        </p:nvSpPr>
        <p:spPr>
          <a:xfrm>
            <a:off x="2651763" y="2347978"/>
            <a:ext cx="13081594" cy="1593000"/>
          </a:xfrm>
          <a:prstGeom prst="rect">
            <a:avLst/>
          </a:prstGeom>
        </p:spPr>
        <p:txBody>
          <a:bodyPr wrap="square" lIns="0" tIns="0" rIns="0" bIns="0" rtlCol="0" anchor="t">
            <a:spAutoFit/>
          </a:bodyPr>
          <a:lstStyle/>
          <a:p>
            <a:pPr lvl="0" algn="just">
              <a:lnSpc>
                <a:spcPct val="130000"/>
              </a:lnSpc>
              <a:spcBef>
                <a:spcPct val="0"/>
              </a:spcBef>
            </a:pPr>
            <a:r>
              <a:rPr lang="nl-NL" sz="4200">
                <a:solidFill>
                  <a:schemeClr val="bg1"/>
                </a:solidFill>
                <a:latin typeface="Arial" panose="020B0604020202020204" pitchFamily="34" charset="0"/>
                <a:cs typeface="Arial" panose="020B0604020202020204" pitchFamily="34" charset="0"/>
              </a:rPr>
              <a:t>Hoàn thành vào vở tên công việc chăm sóc rừng theo mẫu bảng dưới đây:</a:t>
            </a:r>
            <a:endParaRPr lang="en-US" sz="4200" u="none" spc="179" dirty="0">
              <a:solidFill>
                <a:schemeClr val="bg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C832C73A-D87C-8AED-D0E6-29FF9B851375}"/>
              </a:ext>
            </a:extLst>
          </p:cNvPr>
          <p:cNvPicPr>
            <a:picLocks noChangeAspect="1"/>
          </p:cNvPicPr>
          <p:nvPr/>
        </p:nvPicPr>
        <p:blipFill>
          <a:blip r:embed="rId14"/>
          <a:stretch>
            <a:fillRect/>
          </a:stretch>
        </p:blipFill>
        <p:spPr>
          <a:xfrm>
            <a:off x="2174822" y="4736236"/>
            <a:ext cx="14088313" cy="4362467"/>
          </a:xfrm>
          <a:prstGeom prst="rect">
            <a:avLst/>
          </a:prstGeom>
        </p:spPr>
      </p:pic>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0418" y="7709785"/>
            <a:ext cx="2714405" cy="257189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787" y="638844"/>
            <a:ext cx="15195613" cy="9009313"/>
          </a:xfrm>
          <a:prstGeom prst="rect">
            <a:avLst/>
          </a:prstGeom>
        </p:spPr>
      </p:pic>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81911">
            <a:off x="14906841" y="730233"/>
            <a:ext cx="980647" cy="916905"/>
          </a:xfrm>
          <a:prstGeom prst="rect">
            <a:avLst/>
          </a:prstGeom>
        </p:spPr>
      </p:pic>
      <p:sp>
        <p:nvSpPr>
          <p:cNvPr id="26" name="TextBox 15">
            <a:extLst>
              <a:ext uri="{FF2B5EF4-FFF2-40B4-BE49-F238E27FC236}">
                <a16:creationId xmlns:a16="http://schemas.microsoft.com/office/drawing/2014/main" id="{7CD176B6-1DC6-B865-0F02-F9BD1F856F1E}"/>
              </a:ext>
            </a:extLst>
          </p:cNvPr>
          <p:cNvSpPr txBox="1"/>
          <p:nvPr/>
        </p:nvSpPr>
        <p:spPr>
          <a:xfrm>
            <a:off x="2651763" y="2347978"/>
            <a:ext cx="13081594" cy="1593000"/>
          </a:xfrm>
          <a:prstGeom prst="rect">
            <a:avLst/>
          </a:prstGeom>
        </p:spPr>
        <p:txBody>
          <a:bodyPr wrap="square" lIns="0" tIns="0" rIns="0" bIns="0" rtlCol="0" anchor="t">
            <a:spAutoFit/>
          </a:bodyPr>
          <a:lstStyle/>
          <a:p>
            <a:pPr lvl="0" algn="just">
              <a:lnSpc>
                <a:spcPct val="130000"/>
              </a:lnSpc>
              <a:spcBef>
                <a:spcPct val="0"/>
              </a:spcBef>
            </a:pPr>
            <a:r>
              <a:rPr lang="nl-NL" sz="4200">
                <a:solidFill>
                  <a:schemeClr val="bg1"/>
                </a:solidFill>
                <a:latin typeface="Arial" panose="020B0604020202020204" pitchFamily="34" charset="0"/>
                <a:cs typeface="Arial" panose="020B0604020202020204" pitchFamily="34" charset="0"/>
              </a:rPr>
              <a:t>Hoàn thành vào vở tên công việc chăm sóc rừng theo mẫu bảng dưới đây:</a:t>
            </a:r>
            <a:endParaRPr lang="en-US" sz="4200" u="none" spc="179" dirty="0">
              <a:solidFill>
                <a:schemeClr val="bg1"/>
              </a:solidFill>
              <a:latin typeface="Arial" panose="020B0604020202020204" pitchFamily="34" charset="0"/>
              <a:cs typeface="Arial" panose="020B0604020202020204" pitchFamily="34" charset="0"/>
            </a:endParaRPr>
          </a:p>
        </p:txBody>
      </p:sp>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0418" y="7709785"/>
            <a:ext cx="2714405" cy="2571899"/>
          </a:xfrm>
          <a:prstGeom prst="rect">
            <a:avLst/>
          </a:prstGeom>
        </p:spPr>
      </p:pic>
      <p:pic>
        <p:nvPicPr>
          <p:cNvPr id="3" name="Picture 2">
            <a:extLst>
              <a:ext uri="{FF2B5EF4-FFF2-40B4-BE49-F238E27FC236}">
                <a16:creationId xmlns:a16="http://schemas.microsoft.com/office/drawing/2014/main" id="{1915C60D-D902-0D38-9D06-A29A159B0A48}"/>
              </a:ext>
            </a:extLst>
          </p:cNvPr>
          <p:cNvPicPr>
            <a:picLocks noChangeAspect="1"/>
          </p:cNvPicPr>
          <p:nvPr/>
        </p:nvPicPr>
        <p:blipFill>
          <a:blip r:embed="rId16"/>
          <a:stretch>
            <a:fillRect/>
          </a:stretch>
        </p:blipFill>
        <p:spPr>
          <a:xfrm>
            <a:off x="2090226" y="2444991"/>
            <a:ext cx="14107548" cy="4376909"/>
          </a:xfrm>
          <a:prstGeom prst="rect">
            <a:avLst/>
          </a:prstGeom>
        </p:spPr>
      </p:pic>
      <p:pic>
        <p:nvPicPr>
          <p:cNvPr id="7" name="Picture 6">
            <a:extLst>
              <a:ext uri="{FF2B5EF4-FFF2-40B4-BE49-F238E27FC236}">
                <a16:creationId xmlns:a16="http://schemas.microsoft.com/office/drawing/2014/main" id="{9E6C8B36-26E5-3C92-7234-9621C10CB3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54586" y="4324696"/>
            <a:ext cx="6415535" cy="6415535"/>
          </a:xfrm>
          <a:prstGeom prst="rect">
            <a:avLst/>
          </a:prstGeom>
        </p:spPr>
      </p:pic>
    </p:spTree>
    <p:extLst>
      <p:ext uri="{BB962C8B-B14F-4D97-AF65-F5344CB8AC3E}">
        <p14:creationId xmlns:p14="http://schemas.microsoft.com/office/powerpoint/2010/main" val="1978709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80489" flipH="1" flipV="1">
            <a:off x="259137" y="1623901"/>
            <a:ext cx="1262876" cy="133573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VẬN DỤNG</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310385" y="2490896"/>
            <a:ext cx="622221" cy="630243"/>
          </a:xfrm>
          <a:prstGeom prst="rect">
            <a:avLst/>
          </a:prstGeom>
        </p:spPr>
      </p:pic>
      <p:sp>
        <p:nvSpPr>
          <p:cNvPr id="18" name="TextBox 17">
            <a:extLst>
              <a:ext uri="{FF2B5EF4-FFF2-40B4-BE49-F238E27FC236}">
                <a16:creationId xmlns:a16="http://schemas.microsoft.com/office/drawing/2014/main" id="{11C5CECA-0350-39EB-0F02-CFFAEFAE40ED}"/>
              </a:ext>
            </a:extLst>
          </p:cNvPr>
          <p:cNvSpPr txBox="1"/>
          <p:nvPr/>
        </p:nvSpPr>
        <p:spPr>
          <a:xfrm>
            <a:off x="749218" y="3000215"/>
            <a:ext cx="16328415" cy="1609480"/>
          </a:xfrm>
          <a:prstGeom prst="rect">
            <a:avLst/>
          </a:prstGeom>
          <a:noFill/>
        </p:spPr>
        <p:txBody>
          <a:bodyPr wrap="square">
            <a:spAutoFit/>
          </a:bodyPr>
          <a:lstStyle/>
          <a:p>
            <a:pPr algn="ctr">
              <a:lnSpc>
                <a:spcPct val="13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Vẽ một bức tranh thể hiện tầm quan trọng của việc bảo vệ rừng, tuyên truyền, vận động mọi người cùng chung tay bảo vệ rừng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9402E7-3CAB-EEA1-3E5D-DE681C13C6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283" y="-56958"/>
            <a:ext cx="3264715" cy="3264715"/>
          </a:xfrm>
          <a:prstGeom prst="rect">
            <a:avLst/>
          </a:prstGeom>
        </p:spPr>
      </p:pic>
      <p:pic>
        <p:nvPicPr>
          <p:cNvPr id="19" name="Picture 18" descr="Map&#10;&#10;Description automatically generated">
            <a:extLst>
              <a:ext uri="{FF2B5EF4-FFF2-40B4-BE49-F238E27FC236}">
                <a16:creationId xmlns:a16="http://schemas.microsoft.com/office/drawing/2014/main" id="{D56A48E1-6162-BB67-6692-77E833C258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5394" y="5015208"/>
            <a:ext cx="5265149" cy="4166891"/>
          </a:xfrm>
          <a:prstGeom prst="rect">
            <a:avLst/>
          </a:prstGeom>
        </p:spPr>
      </p:pic>
      <p:pic>
        <p:nvPicPr>
          <p:cNvPr id="21" name="Picture 20" descr="A picture containing text, cake, birthday, colorful&#10;&#10;Description automatically generated">
            <a:extLst>
              <a:ext uri="{FF2B5EF4-FFF2-40B4-BE49-F238E27FC236}">
                <a16:creationId xmlns:a16="http://schemas.microsoft.com/office/drawing/2014/main" id="{E6F26184-4310-A01F-E561-193F21E147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81996" y="5015208"/>
            <a:ext cx="5300749" cy="4166891"/>
          </a:xfrm>
          <a:prstGeom prst="rect">
            <a:avLst/>
          </a:prstGeom>
        </p:spPr>
      </p:pic>
      <p:pic>
        <p:nvPicPr>
          <p:cNvPr id="22" name="Picture 21" descr="Diagram&#10;&#10;Description automatically generated">
            <a:extLst>
              <a:ext uri="{FF2B5EF4-FFF2-40B4-BE49-F238E27FC236}">
                <a16:creationId xmlns:a16="http://schemas.microsoft.com/office/drawing/2014/main" id="{555E07DD-564E-8728-1B26-A69E2DA74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44348" y="5015208"/>
            <a:ext cx="5104627" cy="4166891"/>
          </a:xfrm>
          <a:prstGeom prst="rect">
            <a:avLst/>
          </a:prstGeom>
        </p:spPr>
      </p:pic>
    </p:spTree>
    <p:extLst>
      <p:ext uri="{BB962C8B-B14F-4D97-AF65-F5344CB8AC3E}">
        <p14:creationId xmlns:p14="http://schemas.microsoft.com/office/powerpoint/2010/main" val="165982685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5929" y="-747790"/>
            <a:ext cx="20038329" cy="11782581"/>
          </a:xfrm>
          <a:prstGeom prst="rect">
            <a:avLst/>
          </a:prstGeom>
        </p:spPr>
      </p:pic>
      <p:grpSp>
        <p:nvGrpSpPr>
          <p:cNvPr id="5" name="Group 5"/>
          <p:cNvGrpSpPr/>
          <p:nvPr/>
        </p:nvGrpSpPr>
        <p:grpSpPr>
          <a:xfrm rot="5400000">
            <a:off x="8132514" y="-3015056"/>
            <a:ext cx="2011870" cy="8824865"/>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8" name="AutoShape 8"/>
          <p:cNvSpPr/>
          <p:nvPr/>
        </p:nvSpPr>
        <p:spPr>
          <a:xfrm>
            <a:off x="972070" y="2761412"/>
            <a:ext cx="11219929" cy="6422053"/>
          </a:xfrm>
          <a:prstGeom prst="rect">
            <a:avLst/>
          </a:prstGeom>
          <a:solidFill>
            <a:srgbClr val="DB9463"/>
          </a:solidFill>
        </p:spPr>
      </p:sp>
      <p:sp>
        <p:nvSpPr>
          <p:cNvPr id="9" name="AutoShape 9"/>
          <p:cNvSpPr/>
          <p:nvPr/>
        </p:nvSpPr>
        <p:spPr>
          <a:xfrm>
            <a:off x="304799" y="3258239"/>
            <a:ext cx="11579539" cy="615227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67540">
            <a:off x="17986708" y="949017"/>
            <a:ext cx="670274" cy="70894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0534506" y="7954299"/>
            <a:ext cx="2243097" cy="23770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737" y="415686"/>
            <a:ext cx="3201754" cy="264290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3382" y="8456707"/>
            <a:ext cx="2996140" cy="119845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599" y="3692261"/>
            <a:ext cx="622221" cy="63024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5682712">
            <a:off x="7504159" y="9101143"/>
            <a:ext cx="949934" cy="761674"/>
          </a:xfrm>
          <a:prstGeom prst="rect">
            <a:avLst/>
          </a:prstGeom>
        </p:spPr>
      </p:pic>
      <p:sp>
        <p:nvSpPr>
          <p:cNvPr id="18" name="TextBox 18">
            <a:extLst>
              <a:ext uri="{FF2B5EF4-FFF2-40B4-BE49-F238E27FC236}">
                <a16:creationId xmlns:a16="http://schemas.microsoft.com/office/drawing/2014/main" id="{4BFE7588-6998-C432-6C2E-BAEDA2A25B8F}"/>
              </a:ext>
            </a:extLst>
          </p:cNvPr>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200" b="1" dirty="0">
                <a:solidFill>
                  <a:schemeClr val="accent6">
                    <a:lumMod val="50000"/>
                  </a:schemeClr>
                </a:solidFill>
                <a:latin typeface="Arial" panose="020B0604020202020204" pitchFamily="34" charset="0"/>
                <a:cs typeface="Arial" panose="020B0604020202020204" pitchFamily="34" charset="0"/>
              </a:rPr>
              <a:t>HƯỚNG DẪN VỀ NHÀ</a:t>
            </a:r>
          </a:p>
        </p:txBody>
      </p:sp>
      <p:pic>
        <p:nvPicPr>
          <p:cNvPr id="20" name="Picture 19">
            <a:extLst>
              <a:ext uri="{FF2B5EF4-FFF2-40B4-BE49-F238E27FC236}">
                <a16:creationId xmlns:a16="http://schemas.microsoft.com/office/drawing/2014/main" id="{57748BA6-6112-C10C-39FF-60E2403604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11538" y="2798863"/>
            <a:ext cx="5460957" cy="6306524"/>
          </a:xfrm>
          <a:prstGeom prst="rect">
            <a:avLst/>
          </a:prstGeom>
        </p:spPr>
      </p:pic>
      <p:sp>
        <p:nvSpPr>
          <p:cNvPr id="22" name="TextBox 21">
            <a:extLst>
              <a:ext uri="{FF2B5EF4-FFF2-40B4-BE49-F238E27FC236}">
                <a16:creationId xmlns:a16="http://schemas.microsoft.com/office/drawing/2014/main" id="{4B821C96-A381-3B6B-1BF7-EB23D23AE7F0}"/>
              </a:ext>
            </a:extLst>
          </p:cNvPr>
          <p:cNvSpPr txBox="1"/>
          <p:nvPr/>
        </p:nvSpPr>
        <p:spPr>
          <a:xfrm>
            <a:off x="826377" y="4401921"/>
            <a:ext cx="10536382" cy="3325334"/>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câu hỏi phần Luyện tập, Vận dụng SGK tr.37.</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tìm hiểu trước </a:t>
            </a:r>
            <a:r>
              <a:rPr lang="nl-NL" sz="4000" i="1">
                <a:solidFill>
                  <a:srgbClr val="000000"/>
                </a:solidFill>
                <a:effectLst/>
                <a:latin typeface="Arial" panose="020B0604020202020204" pitchFamily="34" charset="0"/>
                <a:ea typeface="Calibri" panose="020F0502020204030204" pitchFamily="34" charset="0"/>
                <a:cs typeface="Arial" panose="020B0604020202020204" pitchFamily="34" charset="0"/>
              </a:rPr>
              <a:t>bài Ôn tập Chương II. </a:t>
            </a:r>
            <a:endParaRPr lang="en-US" sz="4000">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anim calcmode="lin" valueType="num">
                                      <p:cBhvr>
                                        <p:cTn id="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anim calcmode="lin" valueType="num">
                                      <p:cBhvr>
                                        <p:cTn id="1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500"/>
                                        <p:tgtEl>
                                          <p:spTgt spid="22">
                                            <p:txEl>
                                              <p:pRg st="2" end="2"/>
                                            </p:txEl>
                                          </p:spTgt>
                                        </p:tgtEl>
                                      </p:cBhvr>
                                    </p:animEffect>
                                    <p:anim calcmode="lin" valueType="num">
                                      <p:cBhvr>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1735268" y="2039687"/>
            <a:ext cx="14875632"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75902" y="6850257"/>
            <a:ext cx="3079150" cy="32074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1777117" y="8199896"/>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4986" y="2600519"/>
            <a:ext cx="2371475" cy="448424"/>
          </a:xfrm>
          <a:prstGeom prst="rect">
            <a:avLst/>
          </a:prstGeom>
        </p:spPr>
      </p:pic>
      <p:sp>
        <p:nvSpPr>
          <p:cNvPr id="12" name="TextBox 5">
            <a:extLst>
              <a:ext uri="{FF2B5EF4-FFF2-40B4-BE49-F238E27FC236}">
                <a16:creationId xmlns:a16="http://schemas.microsoft.com/office/drawing/2014/main" id="{FED3245E-18E7-D376-4FA6-47A6EA122607}"/>
              </a:ext>
            </a:extLst>
          </p:cNvPr>
          <p:cNvSpPr txBox="1"/>
          <p:nvPr/>
        </p:nvSpPr>
        <p:spPr>
          <a:xfrm>
            <a:off x="2010724" y="4411895"/>
            <a:ext cx="14266552" cy="2462213"/>
          </a:xfrm>
          <a:prstGeom prst="rect">
            <a:avLst/>
          </a:prstGeom>
        </p:spPr>
        <p:txBody>
          <a:bodyPr wrap="square" lIns="0" tIns="0" rIns="0" bIns="0" rtlCol="0" anchor="t">
            <a:spAutoFit/>
          </a:bodyPr>
          <a:lstStyle/>
          <a:p>
            <a:pPr algn="ctr">
              <a:lnSpc>
                <a:spcPts val="9600"/>
              </a:lnSpc>
            </a:pPr>
            <a:r>
              <a:rPr lang="en-US" sz="8000" b="1" dirty="0">
                <a:solidFill>
                  <a:srgbClr val="7B211E"/>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747790"/>
            <a:ext cx="18287999" cy="11782581"/>
          </a:xfrm>
          <a:prstGeom prst="rect">
            <a:avLst/>
          </a:prstGeom>
        </p:spPr>
      </p:pic>
      <p:sp>
        <p:nvSpPr>
          <p:cNvPr id="3" name="AutoShape 3"/>
          <p:cNvSpPr/>
          <p:nvPr/>
        </p:nvSpPr>
        <p:spPr>
          <a:xfrm>
            <a:off x="1247040" y="1223070"/>
            <a:ext cx="7124700" cy="5972240"/>
          </a:xfrm>
          <a:prstGeom prst="rect">
            <a:avLst/>
          </a:prstGeom>
          <a:solidFill>
            <a:srgbClr val="FFFBEC"/>
          </a:solidFill>
        </p:spPr>
      </p:sp>
      <p:sp>
        <p:nvSpPr>
          <p:cNvPr id="5" name="AutoShape 5"/>
          <p:cNvSpPr/>
          <p:nvPr/>
        </p:nvSpPr>
        <p:spPr>
          <a:xfrm>
            <a:off x="9609123" y="1223070"/>
            <a:ext cx="7124700" cy="597224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54177" y="451072"/>
            <a:ext cx="984675" cy="9900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5916" y="451072"/>
            <a:ext cx="984675" cy="990076"/>
          </a:xfrm>
          <a:prstGeom prst="rect">
            <a:avLst/>
          </a:prstGeom>
        </p:spPr>
      </p:pic>
      <p:sp>
        <p:nvSpPr>
          <p:cNvPr id="21" name="TextBox 20">
            <a:extLst>
              <a:ext uri="{FF2B5EF4-FFF2-40B4-BE49-F238E27FC236}">
                <a16:creationId xmlns:a16="http://schemas.microsoft.com/office/drawing/2014/main" id="{4D193285-3072-F56F-3562-7B4C5D8AC31E}"/>
              </a:ext>
            </a:extLst>
          </p:cNvPr>
          <p:cNvSpPr txBox="1"/>
          <p:nvPr/>
        </p:nvSpPr>
        <p:spPr>
          <a:xfrm>
            <a:off x="989865" y="7614139"/>
            <a:ext cx="7639050"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3: Trồng rừng đầu nguồn</a:t>
            </a:r>
          </a:p>
          <a:p>
            <a:pPr marL="571500" indent="-571500">
              <a:lnSpc>
                <a:spcPct val="15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nên làm</a:t>
            </a:r>
            <a:endParaRPr lang="en-US" sz="4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1E66F55-BFE4-0D24-2EFA-EB5BD1478AAC}"/>
              </a:ext>
            </a:extLst>
          </p:cNvPr>
          <p:cNvSpPr txBox="1"/>
          <p:nvPr/>
        </p:nvSpPr>
        <p:spPr>
          <a:xfrm>
            <a:off x="8944234" y="7620533"/>
            <a:ext cx="8353901" cy="2409699"/>
          </a:xfrm>
          <a:prstGeom prst="rect">
            <a:avLst/>
          </a:prstGeom>
          <a:noFill/>
        </p:spPr>
        <p:txBody>
          <a:bodyPr wrap="square">
            <a:spAutoFit/>
          </a:bodyPr>
          <a:lstStyle/>
          <a:p>
            <a:pPr marL="571500" indent="-571500" algn="just">
              <a:lnSpc>
                <a:spcPct val="13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4: Chăn thả gia súc vào khu vực rừng cấm</a:t>
            </a:r>
          </a:p>
          <a:p>
            <a:pPr marL="571500" indent="-571500" algn="just">
              <a:lnSpc>
                <a:spcPct val="13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không nên làm</a:t>
            </a:r>
            <a:endParaRPr lang="en-US" sz="4000">
              <a:latin typeface="Arial" panose="020B0604020202020204" pitchFamily="34" charset="0"/>
              <a:cs typeface="Arial" panose="020B0604020202020204" pitchFamily="34" charset="0"/>
            </a:endParaRPr>
          </a:p>
        </p:txBody>
      </p:sp>
      <p:pic>
        <p:nvPicPr>
          <p:cNvPr id="11" name="Picture 10" descr="A picture containing river, grass, outdoor, nature&#10;&#10;Description automatically generated">
            <a:extLst>
              <a:ext uri="{FF2B5EF4-FFF2-40B4-BE49-F238E27FC236}">
                <a16:creationId xmlns:a16="http://schemas.microsoft.com/office/drawing/2014/main" id="{734E8906-E722-6D75-DE19-5F35D52601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177" y="1691854"/>
            <a:ext cx="6593037" cy="5034672"/>
          </a:xfrm>
          <a:prstGeom prst="rect">
            <a:avLst/>
          </a:prstGeom>
        </p:spPr>
      </p:pic>
      <p:pic>
        <p:nvPicPr>
          <p:cNvPr id="9218" name="Picture 2" descr="Bình Phước: Hướng đi mới cho nghề chăn nuôi bò thịt chất lượng cao">
            <a:extLst>
              <a:ext uri="{FF2B5EF4-FFF2-40B4-BE49-F238E27FC236}">
                <a16:creationId xmlns:a16="http://schemas.microsoft.com/office/drawing/2014/main" id="{CB0EA1DC-5F14-6B89-87A1-FF3F2481F4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4542" y="2029498"/>
            <a:ext cx="6533284" cy="435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201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wipe(left)">
                                      <p:cBhvr>
                                        <p:cTn id="14" dur="5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wipe(left)">
                                      <p:cBhvr>
                                        <p:cTn id="19" dur="500"/>
                                        <p:tgtEl>
                                          <p:spTgt spid="2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randombar(horizontal)">
                                      <p:cBhvr>
                                        <p:cTn id="24" dur="5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left)">
                                      <p:cBhvr>
                                        <p:cTn id="29" dur="500"/>
                                        <p:tgtEl>
                                          <p:spTgt spid="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Effect transition="in" filter="wipe(left)">
                                      <p:cBhvr>
                                        <p:cTn id="34"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845" y="-629829"/>
            <a:ext cx="20957720" cy="11782581"/>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4557" y="7553626"/>
            <a:ext cx="2620274" cy="270479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64291" y="7582201"/>
            <a:ext cx="3367139" cy="24427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99298">
            <a:off x="14424176" y="2534116"/>
            <a:ext cx="588964" cy="173224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928119" y="6680220"/>
            <a:ext cx="660080" cy="6600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581708">
            <a:off x="4236267" y="8114676"/>
            <a:ext cx="756699" cy="43338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616059" y="2610484"/>
            <a:ext cx="1463056" cy="585222"/>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930322" y="7954063"/>
            <a:ext cx="1842126" cy="438761"/>
          </a:xfrm>
          <a:prstGeom prst="rect">
            <a:avLst/>
          </a:prstGeom>
        </p:spPr>
      </p:pic>
      <p:sp>
        <p:nvSpPr>
          <p:cNvPr id="18" name="TextBox 17">
            <a:extLst>
              <a:ext uri="{FF2B5EF4-FFF2-40B4-BE49-F238E27FC236}">
                <a16:creationId xmlns:a16="http://schemas.microsoft.com/office/drawing/2014/main" id="{8101ADB2-CEA9-66DA-3D92-EEEA6C294A39}"/>
              </a:ext>
            </a:extLst>
          </p:cNvPr>
          <p:cNvSpPr txBox="1"/>
          <p:nvPr/>
        </p:nvSpPr>
        <p:spPr>
          <a:xfrm>
            <a:off x="3437014" y="3997298"/>
            <a:ext cx="11821145" cy="2937022"/>
          </a:xfrm>
          <a:prstGeom prst="rect">
            <a:avLst/>
          </a:prstGeom>
          <a:noFill/>
        </p:spPr>
        <p:txBody>
          <a:bodyPr wrap="square">
            <a:spAutoFit/>
          </a:bodyPr>
          <a:lstStyle/>
          <a:p>
            <a:pPr algn="ctr">
              <a:lnSpc>
                <a:spcPct val="130000"/>
              </a:lnSpc>
              <a:spcBef>
                <a:spcPts val="200"/>
              </a:spcBef>
            </a:pPr>
            <a:r>
              <a:rPr lang="nl-NL" sz="7500" b="1">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8: TRỒNG, CHĂM SÓC VÀ BẢO VỆ RỪNG</a:t>
            </a:r>
            <a:endParaRPr lang="en-US" sz="7500" b="1">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47790"/>
            <a:ext cx="19469734" cy="1178258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631774" y="50448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38828" y="1126022"/>
            <a:ext cx="2241493" cy="896597"/>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59968" y="469240"/>
            <a:ext cx="1486835" cy="22101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084239">
            <a:off x="16613709" y="7976059"/>
            <a:ext cx="1772582" cy="580118"/>
          </a:xfrm>
          <a:prstGeom prst="rect">
            <a:avLst/>
          </a:prstGeom>
        </p:spPr>
      </p:pic>
      <p:sp>
        <p:nvSpPr>
          <p:cNvPr id="21" name="AutoShape 3">
            <a:extLst>
              <a:ext uri="{FF2B5EF4-FFF2-40B4-BE49-F238E27FC236}">
                <a16:creationId xmlns:a16="http://schemas.microsoft.com/office/drawing/2014/main" id="{8322A1B0-CD24-D5B2-539F-978A684A93B0}"/>
              </a:ext>
            </a:extLst>
          </p:cNvPr>
          <p:cNvSpPr/>
          <p:nvPr/>
        </p:nvSpPr>
        <p:spPr>
          <a:xfrm rot="-5400000">
            <a:off x="8493567" y="-2955733"/>
            <a:ext cx="1352014" cy="8382000"/>
          </a:xfrm>
          <a:prstGeom prst="rect">
            <a:avLst/>
          </a:prstGeom>
          <a:solidFill>
            <a:srgbClr val="51604D"/>
          </a:solidFill>
        </p:spPr>
      </p:sp>
      <p:sp>
        <p:nvSpPr>
          <p:cNvPr id="22" name="AutoShape 4">
            <a:extLst>
              <a:ext uri="{FF2B5EF4-FFF2-40B4-BE49-F238E27FC236}">
                <a16:creationId xmlns:a16="http://schemas.microsoft.com/office/drawing/2014/main" id="{E54DF3A1-87DC-3196-83CC-1447CA38BCC6}"/>
              </a:ext>
            </a:extLst>
          </p:cNvPr>
          <p:cNvSpPr/>
          <p:nvPr/>
        </p:nvSpPr>
        <p:spPr>
          <a:xfrm rot="-5400000">
            <a:off x="8391793" y="-3123371"/>
            <a:ext cx="1352014" cy="8382000"/>
          </a:xfrm>
          <a:prstGeom prst="rect">
            <a:avLst/>
          </a:prstGeom>
          <a:solidFill>
            <a:srgbClr val="FFFBEC"/>
          </a:solidFill>
        </p:spPr>
      </p:sp>
      <p:sp>
        <p:nvSpPr>
          <p:cNvPr id="23" name="TextBox 18">
            <a:extLst>
              <a:ext uri="{FF2B5EF4-FFF2-40B4-BE49-F238E27FC236}">
                <a16:creationId xmlns:a16="http://schemas.microsoft.com/office/drawing/2014/main" id="{B27F0B83-83C2-8DE5-8916-D8A6CFE403B1}"/>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4" name="AutoShape 7">
            <a:extLst>
              <a:ext uri="{FF2B5EF4-FFF2-40B4-BE49-F238E27FC236}">
                <a16:creationId xmlns:a16="http://schemas.microsoft.com/office/drawing/2014/main" id="{CD799B1C-61FB-3BE0-C50A-77BAAF280FFE}"/>
              </a:ext>
            </a:extLst>
          </p:cNvPr>
          <p:cNvSpPr/>
          <p:nvPr/>
        </p:nvSpPr>
        <p:spPr>
          <a:xfrm>
            <a:off x="3534035" y="2502416"/>
            <a:ext cx="11219929" cy="2023592"/>
          </a:xfrm>
          <a:prstGeom prst="rect">
            <a:avLst/>
          </a:prstGeom>
          <a:solidFill>
            <a:srgbClr val="FFFBEC"/>
          </a:solidFill>
        </p:spPr>
      </p:sp>
      <p:sp>
        <p:nvSpPr>
          <p:cNvPr id="25" name="AutoShape 7">
            <a:extLst>
              <a:ext uri="{FF2B5EF4-FFF2-40B4-BE49-F238E27FC236}">
                <a16:creationId xmlns:a16="http://schemas.microsoft.com/office/drawing/2014/main" id="{940808B4-BA87-4237-E143-831C6F3463EC}"/>
              </a:ext>
            </a:extLst>
          </p:cNvPr>
          <p:cNvSpPr/>
          <p:nvPr/>
        </p:nvSpPr>
        <p:spPr>
          <a:xfrm>
            <a:off x="3534035" y="5053402"/>
            <a:ext cx="11219930" cy="2023593"/>
          </a:xfrm>
          <a:prstGeom prst="rect">
            <a:avLst/>
          </a:prstGeom>
          <a:solidFill>
            <a:srgbClr val="FFFBEC"/>
          </a:solidFill>
        </p:spPr>
      </p:sp>
      <p:sp>
        <p:nvSpPr>
          <p:cNvPr id="26" name="AutoShape 7">
            <a:extLst>
              <a:ext uri="{FF2B5EF4-FFF2-40B4-BE49-F238E27FC236}">
                <a16:creationId xmlns:a16="http://schemas.microsoft.com/office/drawing/2014/main" id="{8C735FE6-E1FA-58A9-91D4-3D6D67AD587C}"/>
              </a:ext>
            </a:extLst>
          </p:cNvPr>
          <p:cNvSpPr/>
          <p:nvPr/>
        </p:nvSpPr>
        <p:spPr>
          <a:xfrm>
            <a:off x="3534033" y="7604389"/>
            <a:ext cx="11219931" cy="2017405"/>
          </a:xfrm>
          <a:prstGeom prst="rect">
            <a:avLst/>
          </a:prstGeom>
          <a:solidFill>
            <a:srgbClr val="FFFBEC"/>
          </a:solidFill>
        </p:spPr>
      </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28425" y="9192264"/>
            <a:ext cx="2628244" cy="496977"/>
          </a:xfrm>
          <a:prstGeom prst="rect">
            <a:avLst/>
          </a:prstGeom>
        </p:spPr>
      </p:pic>
      <p:sp>
        <p:nvSpPr>
          <p:cNvPr id="27" name="TextBox 26">
            <a:extLst>
              <a:ext uri="{FF2B5EF4-FFF2-40B4-BE49-F238E27FC236}">
                <a16:creationId xmlns:a16="http://schemas.microsoft.com/office/drawing/2014/main" id="{74FA820A-3E7B-0794-2D45-24B7838364BB}"/>
              </a:ext>
            </a:extLst>
          </p:cNvPr>
          <p:cNvSpPr txBox="1"/>
          <p:nvPr/>
        </p:nvSpPr>
        <p:spPr>
          <a:xfrm>
            <a:off x="3789020" y="3050686"/>
            <a:ext cx="10083974" cy="861774"/>
          </a:xfrm>
          <a:prstGeom prst="rect">
            <a:avLst/>
          </a:prstGeom>
          <a:noFill/>
        </p:spPr>
        <p:txBody>
          <a:bodyPr wrap="square" rtlCol="0">
            <a:spAutoFit/>
          </a:bodyPr>
          <a:lstStyle/>
          <a:p>
            <a:pPr algn="ctr"/>
            <a:r>
              <a:rPr lang="en-US" sz="5000" b="1">
                <a:solidFill>
                  <a:schemeClr val="tx2"/>
                </a:solidFill>
                <a:latin typeface="Arial" panose="020B0604020202020204" pitchFamily="34" charset="0"/>
                <a:cs typeface="Arial" panose="020B0604020202020204" pitchFamily="34" charset="0"/>
              </a:rPr>
              <a:t>I. TRỒNG RỪNG</a:t>
            </a:r>
          </a:p>
        </p:txBody>
      </p:sp>
      <p:sp>
        <p:nvSpPr>
          <p:cNvPr id="28" name="TextBox 27">
            <a:extLst>
              <a:ext uri="{FF2B5EF4-FFF2-40B4-BE49-F238E27FC236}">
                <a16:creationId xmlns:a16="http://schemas.microsoft.com/office/drawing/2014/main" id="{7FF53927-7FE4-BAC7-D7B5-06A2AC9EFA7C}"/>
              </a:ext>
            </a:extLst>
          </p:cNvPr>
          <p:cNvSpPr txBox="1"/>
          <p:nvPr/>
        </p:nvSpPr>
        <p:spPr>
          <a:xfrm>
            <a:off x="3948887" y="5595838"/>
            <a:ext cx="10083974" cy="861774"/>
          </a:xfrm>
          <a:prstGeom prst="rect">
            <a:avLst/>
          </a:prstGeom>
          <a:noFill/>
        </p:spPr>
        <p:txBody>
          <a:bodyPr wrap="square" rtlCol="0">
            <a:spAutoFit/>
          </a:bodyPr>
          <a:lstStyle/>
          <a:p>
            <a:pPr algn="ctr"/>
            <a:r>
              <a:rPr lang="en-US" sz="5000" b="1">
                <a:solidFill>
                  <a:schemeClr val="tx2"/>
                </a:solidFill>
                <a:latin typeface="Arial" panose="020B0604020202020204" pitchFamily="34" charset="0"/>
                <a:cs typeface="Arial" panose="020B0604020202020204" pitchFamily="34" charset="0"/>
              </a:rPr>
              <a:t>II. CHĂM SÓC RỪNG</a:t>
            </a:r>
          </a:p>
        </p:txBody>
      </p:sp>
      <p:sp>
        <p:nvSpPr>
          <p:cNvPr id="29" name="TextBox 28">
            <a:extLst>
              <a:ext uri="{FF2B5EF4-FFF2-40B4-BE49-F238E27FC236}">
                <a16:creationId xmlns:a16="http://schemas.microsoft.com/office/drawing/2014/main" id="{8438B54D-9167-0882-4E58-7303C4EEF2A4}"/>
              </a:ext>
            </a:extLst>
          </p:cNvPr>
          <p:cNvSpPr txBox="1"/>
          <p:nvPr/>
        </p:nvSpPr>
        <p:spPr>
          <a:xfrm>
            <a:off x="3685190" y="7648364"/>
            <a:ext cx="10611368" cy="1854097"/>
          </a:xfrm>
          <a:prstGeom prst="rect">
            <a:avLst/>
          </a:prstGeom>
          <a:noFill/>
        </p:spPr>
        <p:txBody>
          <a:bodyPr wrap="square" rtlCol="0">
            <a:spAutoFit/>
          </a:bodyPr>
          <a:lstStyle/>
          <a:p>
            <a:pPr algn="ctr">
              <a:lnSpc>
                <a:spcPct val="120000"/>
              </a:lnSpc>
            </a:pPr>
            <a:r>
              <a:rPr lang="en-US" sz="5000" b="1">
                <a:solidFill>
                  <a:schemeClr val="tx2"/>
                </a:solidFill>
                <a:latin typeface="Arial" panose="020B0604020202020204" pitchFamily="34" charset="0"/>
                <a:cs typeface="Arial" panose="020B0604020202020204" pitchFamily="34" charset="0"/>
              </a:rPr>
              <a:t>III. BẢO VỆ RỪNG VÀ MÔI TRƯỜNG SINH THÁI</a:t>
            </a:r>
          </a:p>
        </p:txBody>
      </p:sp>
    </p:spTree>
    <p:extLst>
      <p:ext uri="{BB962C8B-B14F-4D97-AF65-F5344CB8AC3E}">
        <p14:creationId xmlns:p14="http://schemas.microsoft.com/office/powerpoint/2010/main" val="8630961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38500" y="664540"/>
            <a:ext cx="11811000" cy="8957920"/>
          </a:xfrm>
          <a:prstGeom prst="rect">
            <a:avLst/>
          </a:prstGeom>
        </p:spPr>
      </p:pic>
      <p:sp>
        <p:nvSpPr>
          <p:cNvPr id="5" name="TextBox 5"/>
          <p:cNvSpPr txBox="1"/>
          <p:nvPr/>
        </p:nvSpPr>
        <p:spPr>
          <a:xfrm>
            <a:off x="5146715" y="3619500"/>
            <a:ext cx="7994570" cy="1204945"/>
          </a:xfrm>
          <a:prstGeom prst="rect">
            <a:avLst/>
          </a:prstGeom>
        </p:spPr>
        <p:txBody>
          <a:bodyPr wrap="square" lIns="0" tIns="0" rIns="0" bIns="0" rtlCol="0" anchor="t">
            <a:spAutoFit/>
          </a:bodyPr>
          <a:lstStyle/>
          <a:p>
            <a:pPr algn="ctr">
              <a:lnSpc>
                <a:spcPts val="10080"/>
              </a:lnSpc>
            </a:pPr>
            <a:r>
              <a:rPr lang="en-US" sz="8000" b="1">
                <a:solidFill>
                  <a:srgbClr val="51604D"/>
                </a:solidFill>
                <a:latin typeface="Arial" panose="020B0604020202020204" pitchFamily="34" charset="0"/>
                <a:cs typeface="Arial" panose="020B0604020202020204" pitchFamily="34" charset="0"/>
              </a:rPr>
              <a:t>I. TRỒNG RỪNG</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176378" y="5651418"/>
            <a:ext cx="4796226" cy="43078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845" y="-629829"/>
            <a:ext cx="20957720" cy="11782581"/>
          </a:xfrm>
          <a:prstGeom prst="rect">
            <a:avLst/>
          </a:prstGeom>
        </p:spPr>
      </p:pic>
      <p:sp>
        <p:nvSpPr>
          <p:cNvPr id="3" name="AutoShape 3"/>
          <p:cNvSpPr/>
          <p:nvPr/>
        </p:nvSpPr>
        <p:spPr>
          <a:xfrm>
            <a:off x="1066800" y="1790700"/>
            <a:ext cx="16192500" cy="8496300"/>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3880" y="284787"/>
            <a:ext cx="2363891" cy="23768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23448" y="6504387"/>
            <a:ext cx="2784038" cy="35859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04251" y="8334375"/>
            <a:ext cx="3243149" cy="214637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52640" y="3435819"/>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sp>
        <p:nvSpPr>
          <p:cNvPr id="15" name="TextBox 14">
            <a:extLst>
              <a:ext uri="{FF2B5EF4-FFF2-40B4-BE49-F238E27FC236}">
                <a16:creationId xmlns:a16="http://schemas.microsoft.com/office/drawing/2014/main" id="{C491CD06-ADF2-E167-AEF9-6745C6F5C604}"/>
              </a:ext>
            </a:extLst>
          </p:cNvPr>
          <p:cNvSpPr txBox="1"/>
          <p:nvPr/>
        </p:nvSpPr>
        <p:spPr>
          <a:xfrm>
            <a:off x="4671997" y="549370"/>
            <a:ext cx="10474036" cy="1092607"/>
          </a:xfrm>
          <a:prstGeom prst="rect">
            <a:avLst/>
          </a:prstGeom>
          <a:noFill/>
        </p:spPr>
        <p:txBody>
          <a:bodyPr wrap="square">
            <a:spAutoFit/>
          </a:bodyPr>
          <a:lstStyle/>
          <a:p>
            <a:pPr algn="ctr">
              <a:spcBef>
                <a:spcPts val="300"/>
              </a:spcBef>
              <a:spcAft>
                <a:spcPts val="300"/>
              </a:spcAft>
            </a:pPr>
            <a:r>
              <a:rPr lang="fr-FR" sz="6500" b="1">
                <a:solidFill>
                  <a:schemeClr val="tx2"/>
                </a:solidFill>
                <a:effectLst/>
                <a:latin typeface="Arial" panose="020B0604020202020204" pitchFamily="34" charset="0"/>
                <a:ea typeface="Calibri" panose="020F0502020204030204" pitchFamily="34" charset="0"/>
                <a:cs typeface="Arial" panose="020B0604020202020204" pitchFamily="34" charset="0"/>
              </a:rPr>
              <a:t>1. Thời vụ trồng rừng</a:t>
            </a:r>
            <a:endParaRPr lang="en-US" sz="6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5CFEB13-EC8D-1F24-1D00-FA66DD691390}"/>
              </a:ext>
            </a:extLst>
          </p:cNvPr>
          <p:cNvSpPr txBox="1"/>
          <p:nvPr/>
        </p:nvSpPr>
        <p:spPr>
          <a:xfrm>
            <a:off x="2626497" y="3332427"/>
            <a:ext cx="13035005" cy="4436856"/>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thông tin mục I.1 SGK tr.33 và trả lời câu hỏi:</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Thế nào là thời vụ trồng rừng thích hợp?</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Ở nước ta, thời gian nào trong năm là thích hợp để trồng rừng?</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Nêu ý nghĩa của việc trồng rừng đúng thời vụ.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anim calcmode="lin" valueType="num">
                                      <p:cBhvr>
                                        <p:cTn id="20"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500"/>
                                        <p:tgtEl>
                                          <p:spTgt spid="17">
                                            <p:txEl>
                                              <p:pRg st="3" end="3"/>
                                            </p:txEl>
                                          </p:spTgt>
                                        </p:tgtEl>
                                      </p:cBhvr>
                                    </p:animEffect>
                                    <p:anim calcmode="lin" valueType="num">
                                      <p:cBhvr>
                                        <p:cTn id="27"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707702" y="0"/>
            <a:ext cx="17071392" cy="110058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315250" y="3985786"/>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144036" y="922873"/>
            <a:ext cx="419392" cy="424799"/>
          </a:xfrm>
          <a:prstGeom prst="rect">
            <a:avLst/>
          </a:prstGeom>
        </p:spPr>
      </p:pic>
      <p:sp>
        <p:nvSpPr>
          <p:cNvPr id="16" name="TextBox 15">
            <a:extLst>
              <a:ext uri="{FF2B5EF4-FFF2-40B4-BE49-F238E27FC236}">
                <a16:creationId xmlns:a16="http://schemas.microsoft.com/office/drawing/2014/main" id="{90202E42-419C-42D4-9B7B-FC173BDBC534}"/>
              </a:ext>
            </a:extLst>
          </p:cNvPr>
          <p:cNvSpPr txBox="1"/>
          <p:nvPr/>
        </p:nvSpPr>
        <p:spPr>
          <a:xfrm>
            <a:off x="1553358" y="2202855"/>
            <a:ext cx="15380079" cy="7188378"/>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Thời vụ trồng rừng thích hợp:</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Khi thời tiết ấm: không quá nóng, không quá lạnh</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ộ ấm vừa phải và có nước tưới đầy đủ.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Thời gian trong năm thích hợp để trồng rừng ở nước ta:</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Miền Bắc: mùa xuân, mùa thu.</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Các tỉnh miền Trung và miền Nam: mùa mưa.</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Ý nghĩa của việc trồng rừng đúng thời vụ: giúp cây rừng có tỉ lệ sống cao, sinh trưởng, phát triển cao.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1D96B3-D805-90FC-946D-B0EC40FDBD81}"/>
              </a:ext>
            </a:extLst>
          </p:cNvPr>
          <p:cNvSpPr txBox="1"/>
          <p:nvPr/>
        </p:nvSpPr>
        <p:spPr>
          <a:xfrm>
            <a:off x="4671997" y="549370"/>
            <a:ext cx="10474036" cy="1092607"/>
          </a:xfrm>
          <a:prstGeom prst="rect">
            <a:avLst/>
          </a:prstGeom>
          <a:noFill/>
        </p:spPr>
        <p:txBody>
          <a:bodyPr wrap="square">
            <a:spAutoFit/>
          </a:bodyPr>
          <a:lstStyle/>
          <a:p>
            <a:pPr algn="ctr">
              <a:spcBef>
                <a:spcPts val="300"/>
              </a:spcBef>
              <a:spcAft>
                <a:spcPts val="300"/>
              </a:spcAft>
            </a:pPr>
            <a:r>
              <a:rPr lang="fr-FR" sz="6500" b="1">
                <a:solidFill>
                  <a:schemeClr val="tx2"/>
                </a:solidFill>
                <a:effectLst/>
                <a:latin typeface="Arial" panose="020B0604020202020204" pitchFamily="34" charset="0"/>
                <a:ea typeface="Calibri" panose="020F0502020204030204" pitchFamily="34" charset="0"/>
                <a:cs typeface="Arial" panose="020B0604020202020204" pitchFamily="34" charset="0"/>
              </a:rPr>
              <a:t>1. Thời vụ trồng rừng</a:t>
            </a:r>
            <a:endParaRPr lang="en-US" sz="6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F57C9AF6-D3A9-1DAF-05AE-A86617F61D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11178" y="-378841"/>
            <a:ext cx="4041636" cy="40416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1DD6659-8C18-7647-F03E-6DE7D75CAA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8193" y="7506510"/>
            <a:ext cx="7025970" cy="48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711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anim calcmode="lin" valueType="num">
                                      <p:cBhvr>
                                        <p:cTn id="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down)">
                                      <p:cBhvr>
                                        <p:cTn id="19" dur="500"/>
                                        <p:tgtEl>
                                          <p:spTgt spid="1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500"/>
                                        <p:tgtEl>
                                          <p:spTgt spid="16">
                                            <p:txEl>
                                              <p:pRg st="3" end="3"/>
                                            </p:txEl>
                                          </p:spTgt>
                                        </p:tgtEl>
                                      </p:cBhvr>
                                    </p:animEffect>
                                    <p:anim calcmode="lin" valueType="num">
                                      <p:cBhvr>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Effect transition="in" filter="wipe(down)">
                                      <p:cBhvr>
                                        <p:cTn id="31" dur="500"/>
                                        <p:tgtEl>
                                          <p:spTgt spid="1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xEl>
                                              <p:pRg st="5" end="5"/>
                                            </p:txEl>
                                          </p:spTgt>
                                        </p:tgtEl>
                                        <p:attrNameLst>
                                          <p:attrName>style.visibility</p:attrName>
                                        </p:attrNameLst>
                                      </p:cBhvr>
                                      <p:to>
                                        <p:strVal val="visible"/>
                                      </p:to>
                                    </p:set>
                                    <p:animEffect transition="in" filter="wipe(down)">
                                      <p:cBhvr>
                                        <p:cTn id="36" dur="500"/>
                                        <p:tgtEl>
                                          <p:spTgt spid="1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xEl>
                                              <p:pRg st="6" end="6"/>
                                            </p:txEl>
                                          </p:spTgt>
                                        </p:tgtEl>
                                        <p:attrNameLst>
                                          <p:attrName>style.visibility</p:attrName>
                                        </p:attrNameLst>
                                      </p:cBhvr>
                                      <p:to>
                                        <p:strVal val="visible"/>
                                      </p:to>
                                    </p:set>
                                    <p:animEffect transition="in" filter="fade">
                                      <p:cBhvr>
                                        <p:cTn id="41" dur="500"/>
                                        <p:tgtEl>
                                          <p:spTgt spid="16">
                                            <p:txEl>
                                              <p:pRg st="6" end="6"/>
                                            </p:txEl>
                                          </p:spTgt>
                                        </p:tgtEl>
                                      </p:cBhvr>
                                    </p:animEffect>
                                    <p:anim calcmode="lin" valueType="num">
                                      <p:cBhvr>
                                        <p:cTn id="42"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1583</Words>
  <Application>Microsoft Office PowerPoint</Application>
  <PresentationFormat>Custom</PresentationFormat>
  <Paragraphs>165</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Wingdings</vt:lpstr>
      <vt:lpstr>DengXian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48</cp:revision>
  <dcterms:created xsi:type="dcterms:W3CDTF">2006-08-16T00:00:00Z</dcterms:created>
  <dcterms:modified xsi:type="dcterms:W3CDTF">2024-08-30T13:27:36Z</dcterms:modified>
  <dc:identifier>DAFBeTMhYhg</dc:identifier>
</cp:coreProperties>
</file>