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64" r:id="rId5"/>
    <p:sldId id="258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6" r:id="rId17"/>
    <p:sldId id="272" r:id="rId18"/>
    <p:sldId id="273" r:id="rId19"/>
    <p:sldId id="275" r:id="rId20"/>
    <p:sldId id="274" r:id="rId21"/>
    <p:sldId id="277" r:id="rId22"/>
    <p:sldId id="278" r:id="rId23"/>
    <p:sldId id="280" r:id="rId24"/>
    <p:sldId id="281" r:id="rId25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FAA03-B82A-4953-BF56-CF6BA1437AC4}" type="datetimeFigureOut">
              <a:rPr lang="vi-VN"/>
              <a:pPr>
                <a:defRPr/>
              </a:pPr>
              <a:t>03/10/2022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E23F7-088F-4A72-AD08-C4926E50A84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5FF75-29F0-40C7-9390-7FE15322E2F6}" type="datetimeFigureOut">
              <a:rPr lang="vi-VN"/>
              <a:pPr>
                <a:defRPr/>
              </a:pPr>
              <a:t>03/10/2022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7A174-A026-4D13-9AD8-2BD6DBC04B3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33489-368D-4BFB-A25E-E05285DD2473}" type="datetimeFigureOut">
              <a:rPr lang="vi-VN"/>
              <a:pPr>
                <a:defRPr/>
              </a:pPr>
              <a:t>03/10/2022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595C5-6904-40ED-8C07-2D44E91FCCE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83C91-2351-4048-8708-DD644D2D8524}" type="datetimeFigureOut">
              <a:rPr lang="vi-VN"/>
              <a:pPr>
                <a:defRPr/>
              </a:pPr>
              <a:t>03/10/2022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B9EBC-DF5E-4451-AB18-00BC91ECF68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CF198-9594-4C96-B71B-E75E52C545AD}" type="datetimeFigureOut">
              <a:rPr lang="vi-VN"/>
              <a:pPr>
                <a:defRPr/>
              </a:pPr>
              <a:t>03/10/2022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640E7-A558-414B-9002-9B3B5C639DF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9301-E24E-4CD3-BB11-96FF03AE44A9}" type="datetimeFigureOut">
              <a:rPr lang="vi-VN"/>
              <a:pPr>
                <a:defRPr/>
              </a:pPr>
              <a:t>03/10/2022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56D1-2C7E-4284-97AA-BF4A08AA2B3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05FD2-38C6-417A-8219-44D285FE2E9B}" type="datetimeFigureOut">
              <a:rPr lang="vi-VN"/>
              <a:pPr>
                <a:defRPr/>
              </a:pPr>
              <a:t>03/10/2022</a:t>
            </a:fld>
            <a:endParaRPr lang="vi-VN"/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25D9D-7CF4-4278-A94B-6087C4A7204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8FFB9-561E-450F-93CA-A29DC3270AD5}" type="datetimeFigureOut">
              <a:rPr lang="vi-VN"/>
              <a:pPr>
                <a:defRPr/>
              </a:pPr>
              <a:t>03/10/2022</a:t>
            </a:fld>
            <a:endParaRPr lang="vi-VN"/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07EA-7FDC-464A-A652-4C3A1FE66EC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3AC3A-3E84-418A-AFD2-5D5F1D3DDE20}" type="datetimeFigureOut">
              <a:rPr lang="vi-VN"/>
              <a:pPr>
                <a:defRPr/>
              </a:pPr>
              <a:t>03/10/2022</a:t>
            </a:fld>
            <a:endParaRPr lang="vi-VN"/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B7B03-0182-48CC-A6C1-B723888C3BA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CEA5D-6837-412E-BFFF-15D3D0E31E71}" type="datetimeFigureOut">
              <a:rPr lang="vi-VN"/>
              <a:pPr>
                <a:defRPr/>
              </a:pPr>
              <a:t>03/10/2022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684A5-8D66-438D-9277-553DE4483B0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3C199-0326-4E2A-BD40-0BE63D017ECB}" type="datetimeFigureOut">
              <a:rPr lang="vi-VN"/>
              <a:pPr>
                <a:defRPr/>
              </a:pPr>
              <a:t>03/10/2022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23618-B1A8-4D0B-82AE-C1F7668AECB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2D86BD-815C-4F7A-B6BB-75913BEEEC93}" type="datetimeFigureOut">
              <a:rPr lang="vi-VN"/>
              <a:pPr>
                <a:defRPr/>
              </a:pPr>
              <a:t>03/10/2022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61C6E2-B827-4A78-BCAD-8F2CE872D4D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Mưa lũ miền Trung: Nước ngập đến cổ, đứng ăn cơm trong nước lũ, mẹ già nằm trên nước lũ chờ cứu hộ - Ảnh 1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912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4" descr="35 người đi hái măng bị nước lũ cô lập trên rừng | Báo Dân tr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490913"/>
            <a:ext cx="609600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ộp_Văn_Bản 3"/>
          <p:cNvSpPr txBox="1">
            <a:spLocks noChangeArrowheads="1"/>
          </p:cNvSpPr>
          <p:nvPr/>
        </p:nvSpPr>
        <p:spPr bwMode="auto">
          <a:xfrm>
            <a:off x="6283325" y="1066800"/>
            <a:ext cx="20986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 lũ ở miền Trung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304800" y="4419600"/>
            <a:ext cx="2743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Lũ trên các khu vực sông suối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>
              <a:latin typeface="Franklin Gothic Book" pitchFamily="34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vi-VN" smtClean="0">
              <a:latin typeface="Perpetua" pitchFamily="18" charset="0"/>
            </a:endParaRPr>
          </a:p>
        </p:txBody>
      </p:sp>
      <p:pic>
        <p:nvPicPr>
          <p:cNvPr id="22531" name="Picture 2" descr="C:\Users\Men\Desktop\Pictur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0" descr="Bellco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-635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http://www.ps386x.org/_/rsrc/1331128649834/students-corner-1/student-cartoon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5334000"/>
            <a:ext cx="28956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524000" y="3124200"/>
            <a:ext cx="7239000" cy="17541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Vai trò của các loại rừng phổ biến ở Việt Nam?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Lấy ví dụ về mỗi loại rừng trên.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Freeform 11"/>
          <p:cNvSpPr>
            <a:spLocks/>
          </p:cNvSpPr>
          <p:nvPr/>
        </p:nvSpPr>
        <p:spPr bwMode="auto">
          <a:xfrm>
            <a:off x="819150" y="6330950"/>
            <a:ext cx="323850" cy="258763"/>
          </a:xfrm>
          <a:custGeom>
            <a:avLst/>
            <a:gdLst>
              <a:gd name="T0" fmla="*/ 2147483646 w 120"/>
              <a:gd name="T1" fmla="*/ 2147483646 h 129"/>
              <a:gd name="T2" fmla="*/ 2147483646 w 120"/>
              <a:gd name="T3" fmla="*/ 2147483646 h 129"/>
              <a:gd name="T4" fmla="*/ 2147483646 w 120"/>
              <a:gd name="T5" fmla="*/ 2147483646 h 129"/>
              <a:gd name="T6" fmla="*/ 2147483646 w 120"/>
              <a:gd name="T7" fmla="*/ 2147483646 h 129"/>
              <a:gd name="T8" fmla="*/ 2147483646 w 120"/>
              <a:gd name="T9" fmla="*/ 2147483646 h 129"/>
              <a:gd name="T10" fmla="*/ 2147483646 w 120"/>
              <a:gd name="T11" fmla="*/ 2147483646 h 1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129">
                <a:moveTo>
                  <a:pt x="17" y="33"/>
                </a:moveTo>
                <a:cubicBezTo>
                  <a:pt x="32" y="9"/>
                  <a:pt x="65" y="0"/>
                  <a:pt x="90" y="14"/>
                </a:cubicBezTo>
                <a:cubicBezTo>
                  <a:pt x="105" y="21"/>
                  <a:pt x="114" y="35"/>
                  <a:pt x="120" y="50"/>
                </a:cubicBezTo>
                <a:cubicBezTo>
                  <a:pt x="111" y="63"/>
                  <a:pt x="111" y="79"/>
                  <a:pt x="111" y="94"/>
                </a:cubicBezTo>
                <a:cubicBezTo>
                  <a:pt x="97" y="121"/>
                  <a:pt x="57" y="129"/>
                  <a:pt x="33" y="111"/>
                </a:cubicBezTo>
                <a:cubicBezTo>
                  <a:pt x="8" y="95"/>
                  <a:pt x="0" y="58"/>
                  <a:pt x="17" y="33"/>
                </a:cubicBez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latin typeface="+mn-lt"/>
              <a:cs typeface="+mn-cs"/>
            </a:endParaRPr>
          </a:p>
        </p:txBody>
      </p:sp>
      <p:sp>
        <p:nvSpPr>
          <p:cNvPr id="136" name="Freeform 11"/>
          <p:cNvSpPr>
            <a:spLocks/>
          </p:cNvSpPr>
          <p:nvPr/>
        </p:nvSpPr>
        <p:spPr bwMode="auto">
          <a:xfrm>
            <a:off x="819150" y="6330950"/>
            <a:ext cx="323850" cy="258763"/>
          </a:xfrm>
          <a:custGeom>
            <a:avLst/>
            <a:gdLst>
              <a:gd name="T0" fmla="*/ 2147483646 w 120"/>
              <a:gd name="T1" fmla="*/ 2147483646 h 129"/>
              <a:gd name="T2" fmla="*/ 2147483646 w 120"/>
              <a:gd name="T3" fmla="*/ 2147483646 h 129"/>
              <a:gd name="T4" fmla="*/ 2147483646 w 120"/>
              <a:gd name="T5" fmla="*/ 2147483646 h 129"/>
              <a:gd name="T6" fmla="*/ 2147483646 w 120"/>
              <a:gd name="T7" fmla="*/ 2147483646 h 129"/>
              <a:gd name="T8" fmla="*/ 2147483646 w 120"/>
              <a:gd name="T9" fmla="*/ 2147483646 h 129"/>
              <a:gd name="T10" fmla="*/ 2147483646 w 120"/>
              <a:gd name="T11" fmla="*/ 2147483646 h 1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129">
                <a:moveTo>
                  <a:pt x="17" y="33"/>
                </a:moveTo>
                <a:cubicBezTo>
                  <a:pt x="32" y="9"/>
                  <a:pt x="65" y="0"/>
                  <a:pt x="90" y="14"/>
                </a:cubicBezTo>
                <a:cubicBezTo>
                  <a:pt x="105" y="21"/>
                  <a:pt x="114" y="35"/>
                  <a:pt x="120" y="50"/>
                </a:cubicBezTo>
                <a:cubicBezTo>
                  <a:pt x="111" y="63"/>
                  <a:pt x="111" y="79"/>
                  <a:pt x="111" y="94"/>
                </a:cubicBezTo>
                <a:cubicBezTo>
                  <a:pt x="97" y="121"/>
                  <a:pt x="57" y="129"/>
                  <a:pt x="33" y="111"/>
                </a:cubicBezTo>
                <a:cubicBezTo>
                  <a:pt x="8" y="95"/>
                  <a:pt x="0" y="58"/>
                  <a:pt x="17" y="33"/>
                </a:cubicBez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latin typeface="+mn-lt"/>
              <a:cs typeface="+mn-cs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263525" y="6064250"/>
            <a:ext cx="1412875" cy="5048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03:00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02:59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02:58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02:57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02:56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02:55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02:54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02:53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02:52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02:51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02:50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02:49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02:48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02:47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02:46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02:45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02:44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02:43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02:42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02:41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02:40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02:39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02:38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02:37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02:36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02:35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02:34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02:33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02:32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02:31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02:30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02:29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02:28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02:27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02:26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02:25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02:24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02:23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02:22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02:21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02:20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02:19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02:18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02:17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02:16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02:15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02:14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02:13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02:12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02:11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02:10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02:09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02:08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02:07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02:06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02:05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02:04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02:03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02:02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02:01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02:00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01:59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01:58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01:57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01:56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01:55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01:54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01:53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01:52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01:51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01:50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01:49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01:48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01:47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01:46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01:45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01:44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01:43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01:42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01:41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01:40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01:39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01:38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01:37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01:36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01:35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01:34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01:33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01:32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01:31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01:30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01:29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01:28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01:27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01:26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01:25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01:24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01:23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01:22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01:21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01:20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01:19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01:18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01:17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01:16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01:15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01:14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01:13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01:12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01:11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01:10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01:09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01:08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01:07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01:06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01:05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01:04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01:03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01:02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01:01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01:00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00:59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00:58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00:57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00:56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00:55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00:54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65" name="Oval 264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00:53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00:52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00:51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00:50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00:49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70" name="Oval 269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00:48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71" name="Oval 270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00:47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00:46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00:45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74" name="Oval 273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00:44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00:43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76" name="Oval 275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00:42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00:41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78" name="Oval 277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00:40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79" name="Oval 278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00:39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80" name="Oval 279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00:38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00:37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82" name="Oval 281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00:36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83" name="Oval 282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00:35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00:34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85" name="Oval 284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00:33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00:32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87" name="Oval 286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00:31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88" name="Oval 287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00:30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89" name="Oval 288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00:29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90" name="Oval 289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00:28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91" name="Oval 290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00:27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00:26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93" name="Oval 292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00:25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94" name="Oval 293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00:24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95" name="Oval 294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00:23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96" name="Oval 295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00:22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00:21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00:20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99" name="Oval 298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00:19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300" name="Oval 299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00:18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301" name="Oval 300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00:17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302" name="Oval 301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00:16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303" name="Oval 302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00:15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00:14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00:13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306" name="Oval 305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00:12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307" name="Oval 306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00:11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308" name="Oval 307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00:10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309" name="Oval 308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00:09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310" name="Oval 309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00:08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311" name="Oval 310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00:07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312" name="Oval 311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00:06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00:05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314" name="Oval 313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00:04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315" name="Oval 314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00:03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316" name="Oval 315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00:02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317" name="Oval 316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>
                <a:cs typeface="Arial" panose="020B0604020202020204" pitchFamily="34" charset="0"/>
              </a:rPr>
              <a:t>00:01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318" name="Oval 317"/>
          <p:cNvSpPr/>
          <p:nvPr/>
        </p:nvSpPr>
        <p:spPr>
          <a:xfrm>
            <a:off x="230188" y="4841875"/>
            <a:ext cx="1409700" cy="1093788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cs typeface="Arial" panose="020B0604020202020204" pitchFamily="34" charset="0"/>
              </a:rPr>
              <a:t>00:00</a:t>
            </a:r>
            <a:endParaRPr lang="vi-VN" sz="2400" b="1" dirty="0"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0817" y="1424230"/>
            <a:ext cx="6865983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kern="1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H0ẠT ĐỘNG </a:t>
            </a:r>
            <a:r>
              <a:rPr lang="vi-VN" sz="5400" b="1" kern="1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kern="1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sz="3600" b="1" kern="1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3600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Hình chữ nhật 3"/>
          <p:cNvSpPr>
            <a:spLocks noChangeArrowheads="1"/>
          </p:cNvSpPr>
          <p:nvPr/>
        </p:nvSpPr>
        <p:spPr bwMode="auto">
          <a:xfrm>
            <a:off x="0" y="4953000"/>
            <a:ext cx="9144000" cy="18161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latin typeface="Times New Roman" pitchFamily="18" charset="0"/>
                <a:cs typeface="Times New Roman" pitchFamily="18" charset="0"/>
              </a:rPr>
              <a:t>- Rừng phòng hộ: Bảo vệ ( nguồn nước, đất, chống xói mòn, hạn chế thiên tai...)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>
                <a:latin typeface="Times New Roman" pitchFamily="18" charset="0"/>
                <a:cs typeface="Times New Roman" pitchFamily="18" charset="0"/>
              </a:rPr>
              <a:t>- Rừng sản xuất: Khai thác lâm sản và bảo vệ môi trường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>
                <a:latin typeface="Times New Roman" pitchFamily="18" charset="0"/>
                <a:cs typeface="Times New Roman" pitchFamily="18" charset="0"/>
              </a:rPr>
              <a:t>- Rừng đặc dụng: Nơi bảo tồn thiên nhiên...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park-6-8616-1639107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0"/>
            <a:ext cx="9164638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pic>
        <p:nvPicPr>
          <p:cNvPr id="24578" name="Picture 2" descr="park-6-8616-1639107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0"/>
            <a:ext cx="916463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Hình chữ nhật 5"/>
          <p:cNvSpPr>
            <a:spLocks noChangeArrowheads="1"/>
          </p:cNvSpPr>
          <p:nvPr/>
        </p:nvSpPr>
        <p:spPr bwMode="auto">
          <a:xfrm>
            <a:off x="1828800" y="6172200"/>
            <a:ext cx="6434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Vườn quốc gia Ba Bể, Bắc Kạn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à Nội - K9 Đá Chông - Rừng Quốc Gia Ba V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4156075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4" descr="khu di tích k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6350"/>
            <a:ext cx="49530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6" descr="rừng quốc gia ba vì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" y="3733800"/>
            <a:ext cx="50609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Hộp_Văn_Bản 3"/>
          <p:cNvSpPr txBox="1">
            <a:spLocks noChangeArrowheads="1"/>
          </p:cNvSpPr>
          <p:nvPr/>
        </p:nvSpPr>
        <p:spPr bwMode="auto">
          <a:xfrm>
            <a:off x="2286000" y="3124200"/>
            <a:ext cx="556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Khu di tích K9 – Đá Chông</a:t>
            </a:r>
          </a:p>
        </p:txBody>
      </p:sp>
      <p:sp>
        <p:nvSpPr>
          <p:cNvPr id="25605" name="Hộp_Văn_Bản 4"/>
          <p:cNvSpPr txBox="1">
            <a:spLocks noChangeArrowheads="1"/>
          </p:cNvSpPr>
          <p:nvPr/>
        </p:nvSpPr>
        <p:spPr bwMode="auto">
          <a:xfrm>
            <a:off x="76200" y="6172200"/>
            <a:ext cx="4498975" cy="6461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600">
                <a:solidFill>
                  <a:srgbClr val="FF0000"/>
                </a:solidFill>
              </a:rPr>
              <a:t>Vườn quốc gia Ba Vì</a:t>
            </a:r>
          </a:p>
        </p:txBody>
      </p:sp>
      <p:pic>
        <p:nvPicPr>
          <p:cNvPr id="25606" name="Picture 8" descr="nha tuong niem k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7300" y="3733800"/>
            <a:ext cx="40767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Hộp_Văn_Bản 5"/>
          <p:cNvSpPr txBox="1">
            <a:spLocks noChangeArrowheads="1"/>
          </p:cNvSpPr>
          <p:nvPr/>
        </p:nvSpPr>
        <p:spPr bwMode="auto">
          <a:xfrm>
            <a:off x="5181600" y="6248400"/>
            <a:ext cx="3657600" cy="5238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>
                <a:solidFill>
                  <a:srgbClr val="FF0000"/>
                </a:solidFill>
              </a:rPr>
              <a:t>Nhà tưởng niệm Bác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park-9-1742-1639107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0"/>
            <a:ext cx="916463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Hình chữ nhật 3"/>
          <p:cNvSpPr>
            <a:spLocks noChangeArrowheads="1"/>
          </p:cNvSpPr>
          <p:nvPr/>
        </p:nvSpPr>
        <p:spPr bwMode="auto">
          <a:xfrm>
            <a:off x="1066800" y="5943600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Vườn quốc gia Yok Đôn, Đắk Lắk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7650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latin typeface="Arial" charset="0"/>
            </a:endParaRPr>
          </a:p>
        </p:txBody>
      </p:sp>
      <p:pic>
        <p:nvPicPr>
          <p:cNvPr id="27651" name="Picture 2" descr="Khám phá những vườn quốc gia ở Việt Nam được báo nước ngoài bình chọ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6350"/>
            <a:ext cx="9155113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2" descr="Cận cảnh những cánh rừng phòng hộ ven biển Thanh Hóa bị “xóa sổ” sau 1  quyết định - Báo Người lao độ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4" name="AutoShape 4" descr="Cận cảnh những cánh rừng phòng hộ ven biển Thanh Hóa bị “xóa sổ” sau 1  quyết định - Báo Người lao độ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675" name="Picture 8" descr="https://ifee.edu.vn/uploads/news/2020_04/image-20200416094235-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Hình chữ nhật 5"/>
          <p:cNvSpPr>
            <a:spLocks noChangeArrowheads="1"/>
          </p:cNvSpPr>
          <p:nvPr/>
        </p:nvSpPr>
        <p:spPr bwMode="auto">
          <a:xfrm>
            <a:off x="2438400" y="6172200"/>
            <a:ext cx="5800725" cy="584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 Đai rừng chắn cát và chắn sóng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/>
          <p:cNvGraphicFramePr>
            <a:graphicFrameLocks noGrp="1"/>
          </p:cNvGraphicFramePr>
          <p:nvPr/>
        </p:nvGraphicFramePr>
        <p:xfrm>
          <a:off x="0" y="685800"/>
          <a:ext cx="9144000" cy="6173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091"/>
                <a:gridCol w="7337435"/>
                <a:gridCol w="1146474"/>
              </a:tblGrid>
              <a:tr h="45719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STT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Vai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trò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rừng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Đ/S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849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Bảo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vệ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nguồn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nước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chống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xói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mòn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81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Chắn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gió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chắn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cát</a:t>
                      </a:r>
                      <a:r>
                        <a:rPr lang="en-US" sz="2400" dirty="0">
                          <a:effectLst/>
                        </a:rPr>
                        <a:t> bay, </a:t>
                      </a:r>
                      <a:r>
                        <a:rPr lang="en-US" sz="2400" dirty="0" err="1">
                          <a:effectLst/>
                        </a:rPr>
                        <a:t>chắn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sóng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bảo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vệ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đê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biển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68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Điều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hòa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khí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hậu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bảo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vệ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hòa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nôi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trường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sinh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thái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9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effectLst/>
                        </a:rPr>
                        <a:t>Một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số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rừng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được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sử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dụng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chủ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yếu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sản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xuất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khai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gỗ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một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số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loại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lâm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sản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80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Rừng là nơi bảo vệ di tích lịch sử, danh lam thắng cảnh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6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Rừng cung cấp nơi vui chơi, an dưỡng 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2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7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Rừng là nơi bảo tồn thiên nhiên, nguồn gene sinh vật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40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8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effectLst/>
                        </a:rPr>
                        <a:t>Rừng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có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phục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vụ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nghiên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cứu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2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9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Rừng là nơi cư trú của nhiều loại thực vật, động vật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2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10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effectLst/>
                        </a:rPr>
                        <a:t>Rừng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cung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cấp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lương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thực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cho</a:t>
                      </a:r>
                      <a:r>
                        <a:rPr lang="en-US" sz="2400" dirty="0">
                          <a:effectLst/>
                        </a:rPr>
                        <a:t> con </a:t>
                      </a:r>
                      <a:r>
                        <a:rPr lang="en-US" sz="2400" dirty="0" err="1">
                          <a:effectLst/>
                        </a:rPr>
                        <a:t>người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47" name="Hình chữ nhật 4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Đánh dấu x vào các ô của bảng sau cho phù hợp:</a:t>
            </a:r>
            <a:endParaRPr lang="vi-VN" sz="3200" b="1">
              <a:solidFill>
                <a:srgbClr val="FF0000"/>
              </a:solidFill>
            </a:endParaRPr>
          </a:p>
        </p:txBody>
      </p:sp>
      <p:sp>
        <p:nvSpPr>
          <p:cNvPr id="6" name="Hộp_Văn_Bản 5"/>
          <p:cNvSpPr txBox="1">
            <a:spLocks noChangeArrowheads="1"/>
          </p:cNvSpPr>
          <p:nvPr/>
        </p:nvSpPr>
        <p:spPr bwMode="auto">
          <a:xfrm>
            <a:off x="8305800" y="113823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Đ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7" name="Hộp_Văn_Bản 6"/>
          <p:cNvSpPr txBox="1">
            <a:spLocks noChangeArrowheads="1"/>
          </p:cNvSpPr>
          <p:nvPr/>
        </p:nvSpPr>
        <p:spPr bwMode="auto">
          <a:xfrm>
            <a:off x="8305800" y="167163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Đ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8" name="Hộp_Văn_Bản 7"/>
          <p:cNvSpPr txBox="1">
            <a:spLocks noChangeArrowheads="1"/>
          </p:cNvSpPr>
          <p:nvPr/>
        </p:nvSpPr>
        <p:spPr bwMode="auto">
          <a:xfrm>
            <a:off x="8256588" y="21336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Đ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9" name="Hộp_Văn_Bản 8"/>
          <p:cNvSpPr txBox="1">
            <a:spLocks noChangeArrowheads="1"/>
          </p:cNvSpPr>
          <p:nvPr/>
        </p:nvSpPr>
        <p:spPr bwMode="auto">
          <a:xfrm>
            <a:off x="8235950" y="28956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Đ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0" name="Hộp_Văn_Bản 9"/>
          <p:cNvSpPr txBox="1">
            <a:spLocks noChangeArrowheads="1"/>
          </p:cNvSpPr>
          <p:nvPr/>
        </p:nvSpPr>
        <p:spPr bwMode="auto">
          <a:xfrm>
            <a:off x="8256588" y="35814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Đ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1" name="Hộp_Văn_Bản 10"/>
          <p:cNvSpPr txBox="1">
            <a:spLocks noChangeArrowheads="1"/>
          </p:cNvSpPr>
          <p:nvPr/>
        </p:nvSpPr>
        <p:spPr bwMode="auto">
          <a:xfrm>
            <a:off x="8229600" y="418623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Đ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2" name="Hộp_Văn_Bản 11"/>
          <p:cNvSpPr txBox="1">
            <a:spLocks noChangeArrowheads="1"/>
          </p:cNvSpPr>
          <p:nvPr/>
        </p:nvSpPr>
        <p:spPr bwMode="auto">
          <a:xfrm>
            <a:off x="8229600" y="46482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Đ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3" name="Hộp_Văn_Bản 12"/>
          <p:cNvSpPr txBox="1">
            <a:spLocks noChangeArrowheads="1"/>
          </p:cNvSpPr>
          <p:nvPr/>
        </p:nvSpPr>
        <p:spPr bwMode="auto">
          <a:xfrm>
            <a:off x="8229600" y="525303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Đ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4" name="Hộp_Văn_Bản 13"/>
          <p:cNvSpPr txBox="1">
            <a:spLocks noChangeArrowheads="1"/>
          </p:cNvSpPr>
          <p:nvPr/>
        </p:nvSpPr>
        <p:spPr bwMode="auto">
          <a:xfrm>
            <a:off x="8261350" y="57150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Đ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5" name="Hộp_Văn_Bản 14"/>
          <p:cNvSpPr txBox="1">
            <a:spLocks noChangeArrowheads="1"/>
          </p:cNvSpPr>
          <p:nvPr/>
        </p:nvSpPr>
        <p:spPr bwMode="auto">
          <a:xfrm>
            <a:off x="8261350" y="6318250"/>
            <a:ext cx="53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S</a:t>
            </a:r>
            <a:endParaRPr lang="vi-VN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/>
          <p:nvPr/>
        </p:nvSpPr>
        <p:spPr>
          <a:xfrm>
            <a:off x="381000" y="228600"/>
            <a:ext cx="84582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Quan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sát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hình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 7.3,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xác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định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loại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rừng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phù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hợp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với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mỗi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hình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ảnh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 sau: </a:t>
            </a:r>
            <a:endParaRPr lang="vi-VN" sz="2800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pic>
        <p:nvPicPr>
          <p:cNvPr id="30722" name="Picture 2" descr="https://hocthoi.net/sites/default/files/styles/inbody400/public/1_3_0.png?itok=gzZBZbw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182688"/>
            <a:ext cx="8378825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s://hocthoi.net/sites/default/files/styles/inbody400/public/2_4_0.png?itok=COeQqK0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-34925"/>
            <a:ext cx="9117012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2" descr="Cảnh báo lũ khẩn cấp trên các sông từ Hà Tĩnh đến Quảng Ngã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8" name="AutoShape 4" descr="Cảnh báo lũ khẩn cấp trên các sông từ Hà Tĩnh đến Quảng Ngã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39" name="Picture 6" descr="Cảnh báo lũ khẩn cấp trên các sông từ Hà Tĩnh đến Quảng Ngã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3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Hình chữ nhật 6"/>
          <p:cNvSpPr>
            <a:spLocks noChangeArrowheads="1"/>
          </p:cNvSpPr>
          <p:nvPr/>
        </p:nvSpPr>
        <p:spPr bwMode="auto">
          <a:xfrm>
            <a:off x="280988" y="2209800"/>
            <a:ext cx="8710612" cy="554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3000" b="1">
                <a:latin typeface="Times New Roman" pitchFamily="18" charset="0"/>
                <a:cs typeface="Times New Roman" pitchFamily="18" charset="0"/>
              </a:rPr>
              <a:t>Vì sao mùa lũ nư­ớc sông thường có màu đỏ (đục) ?</a:t>
            </a:r>
            <a:endParaRPr lang="vi-VN" sz="3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/>
          <p:cNvGraphicFramePr>
            <a:graphicFrameLocks noGrp="1"/>
          </p:cNvGraphicFramePr>
          <p:nvPr/>
        </p:nvGraphicFramePr>
        <p:xfrm>
          <a:off x="76200" y="1447800"/>
          <a:ext cx="8915400" cy="5105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39305"/>
                <a:gridCol w="3151695"/>
                <a:gridCol w="4724400"/>
              </a:tblGrid>
              <a:tr h="11811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Stt</a:t>
                      </a:r>
                      <a:endParaRPr lang="vi-VN" sz="3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Loại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rừng</a:t>
                      </a:r>
                      <a:endParaRPr lang="vi-VN" sz="3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Tên ảnh</a:t>
                      </a:r>
                      <a:endParaRPr lang="vi-VN" sz="3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6210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1</a:t>
                      </a:r>
                      <a:endParaRPr lang="vi-VN" sz="3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Rừng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phòng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hộ</a:t>
                      </a:r>
                      <a:endParaRPr lang="vi-VN" sz="3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vi-VN" sz="2400" b="0" i="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1811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2</a:t>
                      </a:r>
                      <a:endParaRPr lang="vi-VN" sz="3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Rừng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sản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xuất</a:t>
                      </a:r>
                      <a:endParaRPr lang="vi-VN" sz="3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vi-VN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811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3</a:t>
                      </a:r>
                      <a:endParaRPr lang="vi-VN" sz="3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+mj-lt"/>
                        </a:rPr>
                        <a:t>Rưng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đặc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dụng</a:t>
                      </a:r>
                      <a:endParaRPr lang="vi-VN" sz="3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b="0" i="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Hộp_Văn_Bản 4"/>
          <p:cNvSpPr txBox="1"/>
          <p:nvPr/>
        </p:nvSpPr>
        <p:spPr>
          <a:xfrm>
            <a:off x="381000" y="228600"/>
            <a:ext cx="84582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Quan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sát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hình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 7.3,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xác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định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loại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rừng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phù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hợp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với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mỗi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hình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ảnh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 theo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bảng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 sau:</a:t>
            </a:r>
            <a:endParaRPr lang="vi-VN" sz="2800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sp>
        <p:nvSpPr>
          <p:cNvPr id="3" name="Hộp_Văn_Bản 2"/>
          <p:cNvSpPr txBox="1"/>
          <p:nvPr/>
        </p:nvSpPr>
        <p:spPr>
          <a:xfrm>
            <a:off x="4191000" y="2574925"/>
            <a:ext cx="50292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600" dirty="0">
                <a:latin typeface="+mj-lt"/>
                <a:cs typeface="+mn-cs"/>
              </a:rPr>
              <a:t>b) </a:t>
            </a:r>
            <a:r>
              <a:rPr lang="vi-VN" sz="2600" dirty="0" err="1">
                <a:latin typeface="+mj-lt"/>
                <a:cs typeface="+mn-cs"/>
              </a:rPr>
              <a:t>Rừng</a:t>
            </a:r>
            <a:r>
              <a:rPr lang="vi-VN" sz="2600" dirty="0">
                <a:latin typeface="+mj-lt"/>
                <a:cs typeface="+mn-cs"/>
              </a:rPr>
              <a:t> </a:t>
            </a:r>
            <a:r>
              <a:rPr lang="vi-VN" sz="2600" dirty="0" err="1">
                <a:latin typeface="+mj-lt"/>
                <a:cs typeface="+mn-cs"/>
              </a:rPr>
              <a:t>ngập</a:t>
            </a:r>
            <a:r>
              <a:rPr lang="vi-VN" sz="2600" dirty="0">
                <a:latin typeface="+mj-lt"/>
                <a:cs typeface="+mn-cs"/>
              </a:rPr>
              <a:t> </a:t>
            </a:r>
            <a:r>
              <a:rPr lang="vi-VN" sz="2600" dirty="0" err="1">
                <a:latin typeface="+mj-lt"/>
                <a:cs typeface="+mn-cs"/>
              </a:rPr>
              <a:t>mặn</a:t>
            </a:r>
            <a:r>
              <a:rPr lang="vi-VN" sz="2600" dirty="0">
                <a:latin typeface="+mj-lt"/>
                <a:cs typeface="+mn-cs"/>
              </a:rPr>
              <a:t> ở Nam </a:t>
            </a:r>
            <a:r>
              <a:rPr lang="vi-VN" sz="2600" dirty="0" err="1">
                <a:latin typeface="+mj-lt"/>
                <a:cs typeface="+mn-cs"/>
              </a:rPr>
              <a:t>Định</a:t>
            </a:r>
            <a:endParaRPr lang="vi-VN" sz="2600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600" dirty="0">
                <a:latin typeface="+mj-lt"/>
                <a:cs typeface="+mn-cs"/>
              </a:rPr>
              <a:t>e) </a:t>
            </a:r>
            <a:r>
              <a:rPr lang="vi-VN" sz="2600" dirty="0" err="1">
                <a:latin typeface="+mj-lt"/>
                <a:cs typeface="+mn-cs"/>
              </a:rPr>
              <a:t>Rừng</a:t>
            </a:r>
            <a:r>
              <a:rPr lang="vi-VN" sz="2600" dirty="0">
                <a:latin typeface="+mj-lt"/>
                <a:cs typeface="+mn-cs"/>
              </a:rPr>
              <a:t> </a:t>
            </a:r>
            <a:r>
              <a:rPr lang="vi-VN" sz="2600" dirty="0" err="1">
                <a:latin typeface="+mj-lt"/>
                <a:cs typeface="+mn-cs"/>
              </a:rPr>
              <a:t>chắn</a:t>
            </a:r>
            <a:r>
              <a:rPr lang="vi-VN" sz="2600" dirty="0">
                <a:latin typeface="+mj-lt"/>
                <a:cs typeface="+mn-cs"/>
              </a:rPr>
              <a:t> </a:t>
            </a:r>
            <a:r>
              <a:rPr lang="vi-VN" sz="2600" dirty="0" err="1">
                <a:latin typeface="+mj-lt"/>
                <a:cs typeface="+mn-cs"/>
              </a:rPr>
              <a:t>cát</a:t>
            </a:r>
            <a:r>
              <a:rPr lang="vi-VN" sz="2600" dirty="0">
                <a:latin typeface="+mj-lt"/>
                <a:cs typeface="+mn-cs"/>
              </a:rPr>
              <a:t> ven </a:t>
            </a:r>
            <a:r>
              <a:rPr lang="vi-VN" sz="2600" dirty="0" err="1">
                <a:latin typeface="+mj-lt"/>
                <a:cs typeface="+mn-cs"/>
              </a:rPr>
              <a:t>biển</a:t>
            </a:r>
            <a:endParaRPr lang="vi-VN" sz="2600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600" dirty="0">
                <a:latin typeface="+mj-lt"/>
                <a:cs typeface="+mn-cs"/>
              </a:rPr>
              <a:t>g) </a:t>
            </a:r>
            <a:r>
              <a:rPr lang="vi-VN" sz="2600" dirty="0" err="1">
                <a:latin typeface="+mj-lt"/>
                <a:cs typeface="+mn-cs"/>
              </a:rPr>
              <a:t>Vườn</a:t>
            </a:r>
            <a:r>
              <a:rPr lang="vi-VN" sz="2600" dirty="0">
                <a:latin typeface="+mj-lt"/>
                <a:cs typeface="+mn-cs"/>
              </a:rPr>
              <a:t> </a:t>
            </a:r>
            <a:r>
              <a:rPr lang="vi-VN" sz="2600" dirty="0" err="1">
                <a:latin typeface="+mj-lt"/>
                <a:cs typeface="+mn-cs"/>
              </a:rPr>
              <a:t>quốc</a:t>
            </a:r>
            <a:r>
              <a:rPr lang="vi-VN" sz="2600" dirty="0">
                <a:latin typeface="+mj-lt"/>
                <a:cs typeface="+mn-cs"/>
              </a:rPr>
              <a:t> gia U Minh </a:t>
            </a:r>
            <a:r>
              <a:rPr lang="vi-VN" sz="2600" dirty="0" err="1">
                <a:latin typeface="+mj-lt"/>
                <a:cs typeface="+mn-cs"/>
              </a:rPr>
              <a:t>Thượng</a:t>
            </a:r>
            <a:r>
              <a:rPr lang="vi-VN" sz="2600" dirty="0">
                <a:latin typeface="+mj-lt"/>
                <a:cs typeface="+mn-cs"/>
              </a:rPr>
              <a:t> – Kiên </a:t>
            </a:r>
            <a:r>
              <a:rPr lang="vi-VN" sz="2600" dirty="0">
                <a:latin typeface="+mj-lt"/>
                <a:cs typeface="+mn-cs"/>
              </a:rPr>
              <a:t>Giang</a:t>
            </a:r>
            <a:endParaRPr lang="vi-VN" sz="2600" dirty="0">
              <a:latin typeface="+mj-lt"/>
              <a:cs typeface="+mn-cs"/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4343400" y="4343400"/>
            <a:ext cx="39624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latin typeface="+mj-lt"/>
                <a:cs typeface="+mn-cs"/>
              </a:rPr>
              <a:t>a) </a:t>
            </a:r>
            <a:r>
              <a:rPr lang="vi-VN" sz="2800" dirty="0" err="1">
                <a:latin typeface="+mj-lt"/>
                <a:cs typeface="+mn-cs"/>
              </a:rPr>
              <a:t>Rừng</a:t>
            </a:r>
            <a:r>
              <a:rPr lang="vi-VN" sz="2800" dirty="0">
                <a:latin typeface="+mj-lt"/>
                <a:cs typeface="+mn-cs"/>
              </a:rPr>
              <a:t> </a:t>
            </a:r>
            <a:r>
              <a:rPr lang="vi-VN" sz="2800" dirty="0" err="1">
                <a:latin typeface="+mj-lt"/>
                <a:cs typeface="+mn-cs"/>
              </a:rPr>
              <a:t>bạch</a:t>
            </a:r>
            <a:r>
              <a:rPr lang="vi-VN" sz="2800" dirty="0">
                <a:latin typeface="+mj-lt"/>
                <a:cs typeface="+mn-cs"/>
              </a:rPr>
              <a:t> </a:t>
            </a:r>
            <a:r>
              <a:rPr lang="vi-VN" sz="2800" dirty="0" err="1">
                <a:latin typeface="+mj-lt"/>
                <a:cs typeface="+mn-cs"/>
              </a:rPr>
              <a:t>đàn</a:t>
            </a:r>
            <a:endParaRPr lang="vi-VN" sz="2800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latin typeface="+mj-lt"/>
                <a:cs typeface="+mn-cs"/>
              </a:rPr>
              <a:t>d) </a:t>
            </a:r>
            <a:r>
              <a:rPr lang="vi-VN" sz="2800" dirty="0" err="1">
                <a:latin typeface="+mj-lt"/>
                <a:cs typeface="+mn-cs"/>
              </a:rPr>
              <a:t>Rừng</a:t>
            </a:r>
            <a:r>
              <a:rPr lang="vi-VN" sz="2800" dirty="0">
                <a:latin typeface="+mj-lt"/>
                <a:cs typeface="+mn-cs"/>
              </a:rPr>
              <a:t> keo</a:t>
            </a:r>
          </a:p>
        </p:txBody>
      </p:sp>
      <p:sp>
        <p:nvSpPr>
          <p:cNvPr id="7" name="Hộp_Văn_Bản 6"/>
          <p:cNvSpPr txBox="1"/>
          <p:nvPr/>
        </p:nvSpPr>
        <p:spPr>
          <a:xfrm>
            <a:off x="4343400" y="5486400"/>
            <a:ext cx="45720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latin typeface="+mj-lt"/>
                <a:cs typeface="+mn-cs"/>
              </a:rPr>
              <a:t>c) Khu </a:t>
            </a:r>
            <a:r>
              <a:rPr lang="vi-VN" sz="2800" dirty="0" err="1">
                <a:latin typeface="+mj-lt"/>
                <a:cs typeface="+mn-cs"/>
              </a:rPr>
              <a:t>bảo</a:t>
            </a:r>
            <a:r>
              <a:rPr lang="vi-VN" sz="2800" dirty="0">
                <a:latin typeface="+mj-lt"/>
                <a:cs typeface="+mn-cs"/>
              </a:rPr>
              <a:t> </a:t>
            </a:r>
            <a:r>
              <a:rPr lang="vi-VN" sz="2800" dirty="0" err="1">
                <a:latin typeface="+mj-lt"/>
                <a:cs typeface="+mn-cs"/>
              </a:rPr>
              <a:t>tồn</a:t>
            </a:r>
            <a:r>
              <a:rPr lang="vi-VN" sz="2800" dirty="0">
                <a:latin typeface="+mj-lt"/>
                <a:cs typeface="+mn-cs"/>
              </a:rPr>
              <a:t> thiên nhiên </a:t>
            </a:r>
            <a:r>
              <a:rPr lang="vi-VN" sz="2800" dirty="0" err="1">
                <a:latin typeface="+mj-lt"/>
                <a:cs typeface="+mn-cs"/>
              </a:rPr>
              <a:t>Mường</a:t>
            </a:r>
            <a:r>
              <a:rPr lang="vi-VN" sz="2800" dirty="0">
                <a:latin typeface="+mj-lt"/>
                <a:cs typeface="+mn-cs"/>
              </a:rPr>
              <a:t> La – Sơn 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8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>
            <a:spLocks noChangeArrowheads="1"/>
          </p:cNvSpPr>
          <p:nvPr/>
        </p:nvSpPr>
        <p:spPr bwMode="auto">
          <a:xfrm>
            <a:off x="533400" y="1905000"/>
            <a:ext cx="86106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địa phương em có những loại rừng nào?</a:t>
            </a: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 trò của rừng đối với lĩnh vực quân sự?</a:t>
            </a: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Quân đội ta huấn luyện nghiêm, chiến đấu giỏ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Bộ đội hành quân trên đường Trường Sơn thời chống Mỹ (ảnh tư liệu)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AutoShape 6"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AutoShape 8"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AutoShape 10"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AutoShape 12"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494" name="Picture 14" descr="https://baolaichau.vn/sites/default/files/s(694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88"/>
            <a:ext cx="9126538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Hộp_Văn_Bản 3"/>
          <p:cNvSpPr txBox="1">
            <a:spLocks noChangeArrowheads="1"/>
          </p:cNvSpPr>
          <p:nvPr/>
        </p:nvSpPr>
        <p:spPr bwMode="auto">
          <a:xfrm>
            <a:off x="1828800" y="2651125"/>
            <a:ext cx="605790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vi-VN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vi-VN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vi-VN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495425" y="69850"/>
            <a:ext cx="6391275" cy="1027113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vi-VN" sz="40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35843" name="Picture 2" descr="Dễ Thương Vẽ Tay Hạnh Phúc Trẻ Em Nắm Tay Chơi Hình ảnh | Định dạng hình ảnh  AI 400948039| vn.lovepik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343400"/>
            <a:ext cx="86550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Hình chữ nhật 2"/>
          <p:cNvSpPr>
            <a:spLocks noChangeArrowheads="1"/>
          </p:cNvSpPr>
          <p:nvPr/>
        </p:nvSpPr>
        <p:spPr bwMode="auto">
          <a:xfrm>
            <a:off x="533400" y="1295400"/>
            <a:ext cx="83058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Nêu vai trò của rừng đối với gia đình và địa phương em?</a:t>
            </a:r>
            <a:endParaRPr lang="vi-VN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Viết một đoạn văn hoặc kể một câu chuyện có nội dung đề cập đến vai trò của rừng.</a:t>
            </a:r>
            <a:endParaRPr lang="vi-VN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722438"/>
            <a:ext cx="8780463" cy="311626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vi-VN" sz="6600" b="1" dirty="0">
              <a:ln w="0"/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5362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latin typeface="Arial" charset="0"/>
            </a:endParaRPr>
          </a:p>
        </p:txBody>
      </p:sp>
      <p:pic>
        <p:nvPicPr>
          <p:cNvPr id="15363" name="Picture 2" descr="hình ảnh về rừ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9209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êu đề 1"/>
          <p:cNvSpPr txBox="1">
            <a:spLocks/>
          </p:cNvSpPr>
          <p:nvPr/>
        </p:nvSpPr>
        <p:spPr bwMode="auto">
          <a:xfrm>
            <a:off x="762000" y="1066800"/>
            <a:ext cx="7772400" cy="1470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II: LÂM NGHIỆP</a:t>
            </a:r>
            <a:endParaRPr lang="vi-VN" sz="4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êu đề phụ 2"/>
          <p:cNvSpPr txBox="1">
            <a:spLocks/>
          </p:cNvSpPr>
          <p:nvPr/>
        </p:nvSpPr>
        <p:spPr bwMode="auto">
          <a:xfrm>
            <a:off x="685800" y="3352800"/>
            <a:ext cx="7162800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6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 7: GIỚI THIỆU VỀ RỪNG</a:t>
            </a:r>
            <a:endParaRPr lang="vi-VN" sz="36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Tài nguyên rừng - TRUNG TÂM XÚC TIẾN ĐẦU TƯ VÀ HỖ TRỢ DOANH NGHIỆP TỈNH CÀ  M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Hình chữ nhật 6"/>
          <p:cNvSpPr>
            <a:spLocks noChangeArrowheads="1"/>
          </p:cNvSpPr>
          <p:nvPr/>
        </p:nvSpPr>
        <p:spPr bwMode="auto">
          <a:xfrm>
            <a:off x="685800" y="5257800"/>
            <a:ext cx="8229600" cy="9540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 b="1">
                <a:solidFill>
                  <a:srgbClr val="FF0000"/>
                </a:solidFill>
                <a:latin typeface="Calibri" pitchFamily="34" charset="0"/>
              </a:rPr>
              <a:t>Là một hệ sinh thái bao gồm hệ thực vật, vi sinh vật rừng, đất từng và các yếu tố môi trường khác.</a:t>
            </a:r>
            <a:endParaRPr lang="vi-VN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uan sát Hình 7.1 và nêu các thành phần của rừng theo gợi ý: - Thành phần  sinh vật - Thành phần không phải sinh vật | VietJack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0"/>
            <a:ext cx="6248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ộp_Văn_Bản 3"/>
          <p:cNvSpPr txBox="1">
            <a:spLocks noChangeArrowheads="1"/>
          </p:cNvSpPr>
          <p:nvPr/>
        </p:nvSpPr>
        <p:spPr bwMode="auto">
          <a:xfrm>
            <a:off x="533400" y="4235450"/>
            <a:ext cx="739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Thành phần sinh vật: 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chim, cò, cây cối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... 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381000" y="5029200"/>
            <a:ext cx="7239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 err="1">
                <a:latin typeface="+mj-lt"/>
                <a:cs typeface="+mn-cs"/>
              </a:rPr>
              <a:t>Thành</a:t>
            </a:r>
            <a:r>
              <a:rPr lang="vi-VN" sz="2800" b="1" dirty="0">
                <a:latin typeface="+mj-lt"/>
                <a:cs typeface="+mn-cs"/>
              </a:rPr>
              <a:t> </a:t>
            </a:r>
            <a:r>
              <a:rPr lang="vi-VN" sz="2800" b="1" dirty="0" err="1">
                <a:latin typeface="+mj-lt"/>
                <a:cs typeface="+mn-cs"/>
              </a:rPr>
              <a:t>phần</a:t>
            </a:r>
            <a:r>
              <a:rPr lang="vi-VN" sz="2800" b="1" dirty="0">
                <a:latin typeface="+mj-lt"/>
                <a:cs typeface="+mn-cs"/>
              </a:rPr>
              <a:t> không </a:t>
            </a:r>
            <a:r>
              <a:rPr lang="vi-VN" sz="2800" b="1" dirty="0" err="1">
                <a:latin typeface="+mj-lt"/>
                <a:cs typeface="+mn-cs"/>
              </a:rPr>
              <a:t>phải</a:t>
            </a:r>
            <a:r>
              <a:rPr lang="vi-VN" sz="2800" b="1" dirty="0">
                <a:latin typeface="+mj-lt"/>
                <a:cs typeface="+mn-cs"/>
              </a:rPr>
              <a:t> sinh </a:t>
            </a:r>
            <a:r>
              <a:rPr lang="vi-VN" sz="2800" b="1" dirty="0" err="1">
                <a:latin typeface="+mj-lt"/>
                <a:cs typeface="+mn-cs"/>
              </a:rPr>
              <a:t>vật</a:t>
            </a:r>
            <a:r>
              <a:rPr lang="vi-VN" sz="2800" b="1" dirty="0">
                <a:latin typeface="+mj-lt"/>
                <a:cs typeface="+mn-cs"/>
              </a:rPr>
              <a:t>: </a:t>
            </a:r>
            <a:r>
              <a:rPr lang="vi-VN" sz="2800" b="1" dirty="0" err="1">
                <a:latin typeface="+mj-lt"/>
                <a:cs typeface="+mn-cs"/>
              </a:rPr>
              <a:t>nước</a:t>
            </a:r>
            <a:r>
              <a:rPr lang="vi-VN" sz="2800" b="1" dirty="0">
                <a:latin typeface="+mj-lt"/>
                <a:cs typeface="+mn-cs"/>
              </a:rPr>
              <a:t>, </a:t>
            </a:r>
            <a:r>
              <a:rPr lang="vi-VN" sz="2800" b="1" dirty="0" err="1">
                <a:latin typeface="+mj-lt"/>
                <a:cs typeface="+mn-cs"/>
              </a:rPr>
              <a:t>đất</a:t>
            </a:r>
            <a:r>
              <a:rPr lang="vi-VN" sz="2800" b="1" dirty="0">
                <a:latin typeface="+mj-lt"/>
                <a:cs typeface="+mn-cs"/>
              </a:rPr>
              <a:t>...</a:t>
            </a:r>
            <a:endParaRPr lang="vi-VN" sz="2800" b="1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800" b="1" dirty="0">
              <a:latin typeface="+mj-lt"/>
              <a:cs typeface="+mn-cs"/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228600" y="2095500"/>
            <a:ext cx="28956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Quan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sát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hình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7.1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và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 nêu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các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thành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phần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của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+mn-cs"/>
              </a:rPr>
              <a:t>rừng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?</a:t>
            </a:r>
            <a:endParaRPr lang="vi-VN" sz="2800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2" descr="Rừng mưa nhiệt đới Trung Phi dễ bị tổn thương bởi biến đổi khí hậ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34" name="Picture 4" descr="Tài nguyên rừng - TRUNG TÂM XÚC TIẾN ĐẦU TƯ VÀ HỖ TRỢ DOANH NGHIỆP TỈNH CÀ  M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0"/>
            <a:ext cx="9144001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Hộp_Văn_Bản 6"/>
          <p:cNvSpPr txBox="1">
            <a:spLocks noChangeArrowheads="1"/>
          </p:cNvSpPr>
          <p:nvPr/>
        </p:nvSpPr>
        <p:spPr bwMode="auto">
          <a:xfrm>
            <a:off x="990600" y="5486400"/>
            <a:ext cx="7924800" cy="10779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 hãy kể tên các sản phẩm trong đời sống có nguồn gốc từ rừng?</a:t>
            </a:r>
            <a:endParaRPr lang="vi-VN" sz="32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Vai hình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343400"/>
            <a:ext cx="4495800" cy="25146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50883" name="Picture 3" descr="Vai_tro_cua_r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343400"/>
            <a:ext cx="4343400" cy="25146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7414" name="Picture 6" descr="Vai tro cua rung(3)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133600"/>
            <a:ext cx="4495800" cy="2209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0885" name="Picture 5" descr="Vai_hính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52400"/>
            <a:ext cx="4495800" cy="198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0886" name="Picture 6" descr="Vai_tro_cua_ru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152400"/>
            <a:ext cx="43434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5" name="Picture 7" descr="Vai tro cua rung(4)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2133600"/>
            <a:ext cx="4343400" cy="2209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Phương pháp định giá rừng - Thẩm định giá Thành Đ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-14288"/>
            <a:ext cx="9129712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ình chữ nhật 4"/>
          <p:cNvSpPr>
            <a:spLocks noChangeArrowheads="1"/>
          </p:cNvSpPr>
          <p:nvPr/>
        </p:nvSpPr>
        <p:spPr bwMode="auto">
          <a:xfrm>
            <a:off x="152400" y="1223963"/>
            <a:ext cx="8305800" cy="353853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200">
                <a:latin typeface="Calibri" pitchFamily="34" charset="0"/>
              </a:rPr>
              <a:t>- Làm sạch môi trường không khí.</a:t>
            </a:r>
            <a:endParaRPr lang="vi-VN" sz="3200"/>
          </a:p>
          <a:p>
            <a:r>
              <a:rPr lang="nl-NL" sz="3200">
                <a:latin typeface="Calibri" pitchFamily="34" charset="0"/>
              </a:rPr>
              <a:t>- Phòng hộ: chắn gió, chăn cát, chống xói mòn, lũ lụt, hạn hán, hạn chế tốc độ dòng chảy...</a:t>
            </a:r>
            <a:endParaRPr lang="vi-VN" sz="3200"/>
          </a:p>
          <a:p>
            <a:r>
              <a:rPr lang="nl-NL" sz="3200">
                <a:latin typeface="Calibri" pitchFamily="34" charset="0"/>
              </a:rPr>
              <a:t>- Cung cấp nguyên liệu xuất khẩu và phục vụ cho đời sống.</a:t>
            </a:r>
            <a:endParaRPr lang="vi-VN" sz="3200"/>
          </a:p>
          <a:p>
            <a:r>
              <a:rPr lang="nl-NL" sz="3200">
                <a:latin typeface="Calibri" pitchFamily="34" charset="0"/>
              </a:rPr>
              <a:t>- Phục vụ nghiên cứu khoa học và du lịch, giải trí, bảo tồn nguồn gene động vật, thực vật...</a:t>
            </a:r>
            <a:endParaRPr lang="vi-V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êu đề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Quan sát hình 7.2 a, b, c </a:t>
            </a:r>
            <a:endParaRPr lang="vi-VN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743</Words>
  <Application>Microsoft Office PowerPoint</Application>
  <PresentationFormat>On-screen Show (4:3)</PresentationFormat>
  <Paragraphs>278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Times New Roman</vt:lpstr>
      <vt:lpstr>Calibri</vt:lpstr>
      <vt:lpstr>Franklin Gothic Book</vt:lpstr>
      <vt:lpstr>Perpetua</vt:lpstr>
      <vt:lpstr>Chủ đề của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Quan sát hình 7.2 a, b, c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Ha Noi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Windows User</dc:creator>
  <cp:lastModifiedBy>Admin-pc</cp:lastModifiedBy>
  <cp:revision>15</cp:revision>
  <dcterms:created xsi:type="dcterms:W3CDTF">2022-07-02T10:07:03Z</dcterms:created>
  <dcterms:modified xsi:type="dcterms:W3CDTF">2022-10-03T10:56:06Z</dcterms:modified>
</cp:coreProperties>
</file>