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30" r:id="rId2"/>
    <p:sldId id="261" r:id="rId3"/>
    <p:sldId id="263" r:id="rId4"/>
    <p:sldId id="268" r:id="rId5"/>
    <p:sldId id="321" r:id="rId6"/>
    <p:sldId id="322" r:id="rId7"/>
    <p:sldId id="323" r:id="rId8"/>
    <p:sldId id="324" r:id="rId9"/>
    <p:sldId id="325" r:id="rId10"/>
    <p:sldId id="316" r:id="rId11"/>
    <p:sldId id="282" r:id="rId12"/>
    <p:sldId id="285" r:id="rId13"/>
    <p:sldId id="326" r:id="rId14"/>
    <p:sldId id="327" r:id="rId15"/>
    <p:sldId id="328" r:id="rId16"/>
    <p:sldId id="329"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FF"/>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038"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1B57988-3736-47C1-92EA-F08965F4F7F6}" type="datetimeFigureOut">
              <a:rPr lang="en-US"/>
              <a:pPr>
                <a:defRPr/>
              </a:pPr>
              <a:t>10/3/2022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A0907C5-80AA-4866-B644-CE2D59A0E69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5D99B9-E79F-4BF1-96E9-1A6FA880B039}"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522062-C914-4CAA-8DB2-76915E1EF37D}"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4D5B2D-0400-4F7A-9214-F87748D50440}"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053B8F-C824-4C2A-833A-86B4DC33F3FC}"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D1470B-5B0E-46BF-B07A-7B18CE762460}"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0429B721-B866-446A-A0BF-32A25DDF6A8B}" type="datetimeFigureOut">
              <a:rPr lang="en-US"/>
              <a:pPr>
                <a:defRPr/>
              </a:pPr>
              <a:t>10/3/2022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A79F244-0F40-4739-A956-3A314FB3E266}"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4142CE3-CB71-416A-8089-DBA596536FB2}" type="datetimeFigureOut">
              <a:rPr lang="en-US"/>
              <a:pPr>
                <a:defRPr/>
              </a:pPr>
              <a:t>10/3/2022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887F065-95AF-41A7-926F-74F5D9346743}"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6339D7A-8E9D-48C0-B8A9-20813903A81A}" type="datetimeFigureOut">
              <a:rPr lang="en-US"/>
              <a:pPr>
                <a:defRPr/>
              </a:pPr>
              <a:t>10/3/2022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4B82A4-7401-46D2-8386-CD81E51A5BF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CB12D99-F93A-41D0-A94F-CDD0B01D1E8B}" type="datetimeFigureOut">
              <a:rPr lang="en-US"/>
              <a:pPr>
                <a:defRPr/>
              </a:pPr>
              <a:t>10/3/2022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ED702AD-3B20-4B9B-AEAA-AABC1A04A00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3D818F4-07E5-4C18-8E73-ED5DCF265188}" type="datetimeFigureOut">
              <a:rPr lang="en-US"/>
              <a:pPr>
                <a:defRPr/>
              </a:pPr>
              <a:t>10/3/2022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F6173AF-43F9-471B-98C0-218CA7456AD1}"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BAF8B8E-1C29-4BC5-833F-B83C2A171AE7}" type="datetimeFigureOut">
              <a:rPr lang="en-US"/>
              <a:pPr>
                <a:defRPr/>
              </a:pPr>
              <a:t>10/3/2022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6AF63FC-4FA8-4358-B6DA-F325AF1CAE29}"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D25E5DF5-6FF9-4539-A0C5-20719972D722}" type="datetimeFigureOut">
              <a:rPr lang="en-US"/>
              <a:pPr>
                <a:defRPr/>
              </a:pPr>
              <a:t>10/3/2022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0FD1AC4-3F66-49D0-9706-5CF40EAD4861}"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2C93BAC-04E0-4494-BF82-ED6149A20F21}" type="datetimeFigureOut">
              <a:rPr lang="en-US"/>
              <a:pPr>
                <a:defRPr/>
              </a:pPr>
              <a:t>10/3/2022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FB6A65F-BA46-4D51-87EA-62E6D0CAD0F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9E1918-6D5B-48C0-858A-F238852C098A}" type="datetimeFigureOut">
              <a:rPr lang="en-US"/>
              <a:pPr>
                <a:defRPr/>
              </a:pPr>
              <a:t>10/3/2022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0EC7772-D8D8-4217-A482-D8137D7F151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914107-CD8D-46D6-A29B-D82C294FC976}" type="datetimeFigureOut">
              <a:rPr lang="en-US"/>
              <a:pPr>
                <a:defRPr/>
              </a:pPr>
              <a:t>10/3/2022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50998DA-4978-4AC7-BF88-8EF40B159F9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B56DD2-EB4D-4C68-864E-0C75A1083A77}" type="datetimeFigureOut">
              <a:rPr lang="en-US"/>
              <a:pPr>
                <a:defRPr/>
              </a:pPr>
              <a:t>10/3/2022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A503359-BA4A-4376-B40B-56158743415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E1F5464-1E28-4D9F-BA9A-2DEE01C32E51}" type="datetimeFigureOut">
              <a:rPr lang="en-US"/>
              <a:pPr>
                <a:defRPr/>
              </a:pPr>
              <a:t>10/3/2022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8982034-A1DF-4C92-A8DD-BC1C50A1357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WordArt 18"/>
          <p:cNvSpPr>
            <a:spLocks noChangeArrowheads="1" noChangeShapeType="1" noTextEdit="1"/>
          </p:cNvSpPr>
          <p:nvPr/>
        </p:nvSpPr>
        <p:spPr bwMode="auto">
          <a:xfrm>
            <a:off x="2019300" y="366713"/>
            <a:ext cx="5334000" cy="1574800"/>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0000"/>
                </a:solidFill>
                <a:effectLst>
                  <a:outerShdw dist="35921" dir="2700000" algn="ctr" rotWithShape="0">
                    <a:srgbClr val="990000">
                      <a:alpha val="50000"/>
                    </a:srgbClr>
                  </a:outerShdw>
                </a:effectLst>
                <a:latin typeface="Times New Roman"/>
                <a:cs typeface="Times New Roman"/>
              </a:rPr>
              <a:t>CÔNG NGHỆ 7</a:t>
            </a:r>
          </a:p>
        </p:txBody>
      </p:sp>
      <p:sp>
        <p:nvSpPr>
          <p:cNvPr id="14338" name="Rectangle 18"/>
          <p:cNvSpPr>
            <a:spLocks noChangeArrowheads="1"/>
          </p:cNvSpPr>
          <p:nvPr/>
        </p:nvSpPr>
        <p:spPr bwMode="auto">
          <a:xfrm>
            <a:off x="838200" y="2438400"/>
            <a:ext cx="4876800" cy="979488"/>
          </a:xfrm>
          <a:prstGeom prst="rect">
            <a:avLst/>
          </a:prstGeom>
          <a:noFill/>
          <a:ln w="9525">
            <a:noFill/>
            <a:miter lim="800000"/>
            <a:headEnd/>
            <a:tailEnd/>
          </a:ln>
        </p:spPr>
        <p:txBody>
          <a:bodyPr>
            <a:spAutoFit/>
          </a:bodyPr>
          <a:lstStyle/>
          <a:p>
            <a:pPr>
              <a:lnSpc>
                <a:spcPct val="120000"/>
              </a:lnSpc>
            </a:pPr>
            <a:r>
              <a:rPr lang="en-US" sz="2400" b="1">
                <a:solidFill>
                  <a:srgbClr val="0F1F61"/>
                </a:solidFill>
                <a:latin typeface="Times New Roman" pitchFamily="18" charset="0"/>
                <a:cs typeface="Times New Roman" pitchFamily="18" charset="0"/>
              </a:rPr>
              <a:t>Giáo viên: Cao Thị Hà </a:t>
            </a:r>
          </a:p>
          <a:p>
            <a:pPr>
              <a:lnSpc>
                <a:spcPct val="120000"/>
              </a:lnSpc>
            </a:pPr>
            <a:r>
              <a:rPr lang="en-US" sz="2400" b="1">
                <a:solidFill>
                  <a:srgbClr val="0F1F61"/>
                </a:solidFill>
                <a:latin typeface="Times New Roman" pitchFamily="18" charset="0"/>
                <a:cs typeface="Times New Roman" pitchFamily="18" charset="0"/>
              </a:rPr>
              <a:t>Tr</a:t>
            </a:r>
            <a:r>
              <a:rPr lang="vi-VN" sz="2400" b="1">
                <a:solidFill>
                  <a:srgbClr val="0F1F61"/>
                </a:solidFill>
                <a:latin typeface="Times New Roman" pitchFamily="18" charset="0"/>
                <a:cs typeface="Times New Roman" pitchFamily="18" charset="0"/>
              </a:rPr>
              <a:t>ường</a:t>
            </a:r>
            <a:r>
              <a:rPr lang="en-US" sz="2400" b="1">
                <a:solidFill>
                  <a:srgbClr val="0F1F61"/>
                </a:solidFill>
                <a:latin typeface="Times New Roman" pitchFamily="18" charset="0"/>
                <a:cs typeface="Times New Roman" pitchFamily="18" charset="0"/>
              </a:rPr>
              <a:t>: THCS Lê Danh Phương</a:t>
            </a:r>
          </a:p>
        </p:txBody>
      </p:sp>
      <p:pic>
        <p:nvPicPr>
          <p:cNvPr id="14339" name="Picture 8"/>
          <p:cNvPicPr>
            <a:picLocks noChangeAspect="1"/>
          </p:cNvPicPr>
          <p:nvPr/>
        </p:nvPicPr>
        <p:blipFill>
          <a:blip r:embed="rId3">
            <a:clrChange>
              <a:clrFrom>
                <a:srgbClr val="F5F5F5"/>
              </a:clrFrom>
              <a:clrTo>
                <a:srgbClr val="F5F5F5">
                  <a:alpha val="0"/>
                </a:srgbClr>
              </a:clrTo>
            </a:clrChange>
          </a:blip>
          <a:srcRect/>
          <a:stretch>
            <a:fillRect/>
          </a:stretch>
        </p:blipFill>
        <p:spPr bwMode="auto">
          <a:xfrm>
            <a:off x="4984750" y="2895600"/>
            <a:ext cx="4038600" cy="4038600"/>
          </a:xfrm>
          <a:prstGeom prst="rect">
            <a:avLst/>
          </a:prstGeom>
          <a:noFill/>
          <a:ln w="9525">
            <a:noFill/>
            <a:miter lim="800000"/>
            <a:headEnd/>
            <a:tailEnd/>
          </a:ln>
        </p:spPr>
      </p:pic>
      <p:pic>
        <p:nvPicPr>
          <p:cNvPr id="14340" name="Picture 2" descr="Hình ảnh có liên quan"/>
          <p:cNvPicPr>
            <a:picLocks noChangeAspect="1" noChangeArrowheads="1"/>
          </p:cNvPicPr>
          <p:nvPr/>
        </p:nvPicPr>
        <p:blipFill>
          <a:blip r:embed="rId4">
            <a:clrChange>
              <a:clrFrom>
                <a:srgbClr val="FFFFFF"/>
              </a:clrFrom>
              <a:clrTo>
                <a:srgbClr val="FFFFFF">
                  <a:alpha val="0"/>
                </a:srgbClr>
              </a:clrTo>
            </a:clrChange>
          </a:blip>
          <a:srcRect b="25070"/>
          <a:stretch>
            <a:fillRect/>
          </a:stretch>
        </p:blipFill>
        <p:spPr bwMode="auto">
          <a:xfrm>
            <a:off x="44450" y="3810000"/>
            <a:ext cx="5853113" cy="27828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11" descr="20%"/>
          <p:cNvSpPr>
            <a:spLocks noChangeArrowheads="1"/>
          </p:cNvSpPr>
          <p:nvPr/>
        </p:nvSpPr>
        <p:spPr bwMode="auto">
          <a:xfrm>
            <a:off x="0" y="533400"/>
            <a:ext cx="5076825" cy="6324600"/>
          </a:xfrm>
          <a:prstGeom prst="foldedCorner">
            <a:avLst>
              <a:gd name="adj" fmla="val 12500"/>
            </a:avLst>
          </a:prstGeom>
          <a:blipFill dpi="0" rotWithShape="0">
            <a:blip r:embed="rId2"/>
            <a:srcRect/>
            <a:tile tx="0" ty="0" sx="100000" sy="100000" flip="none" algn="tl"/>
          </a:blipFill>
          <a:ln w="57150">
            <a:solidFill>
              <a:srgbClr val="006600"/>
            </a:solidFill>
            <a:round/>
            <a:headEnd/>
            <a:tailEnd/>
          </a:ln>
        </p:spPr>
        <p:txBody>
          <a:bodyPr wrap="none" anchor="ctr"/>
          <a:lstStyle/>
          <a:p>
            <a:pPr algn="ctr"/>
            <a:endParaRPr lang="en-US" altLang="en-US">
              <a:latin typeface="Times New Roman" pitchFamily="18" charset="0"/>
            </a:endParaRPr>
          </a:p>
        </p:txBody>
      </p:sp>
      <p:sp>
        <p:nvSpPr>
          <p:cNvPr id="28674" name="TextBox 14"/>
          <p:cNvSpPr txBox="1">
            <a:spLocks noChangeArrowheads="1"/>
          </p:cNvSpPr>
          <p:nvPr/>
        </p:nvSpPr>
        <p:spPr bwMode="auto">
          <a:xfrm>
            <a:off x="514350" y="7938"/>
            <a:ext cx="7297738" cy="400050"/>
          </a:xfrm>
          <a:prstGeom prst="rect">
            <a:avLst/>
          </a:prstGeom>
          <a:noFill/>
          <a:ln w="9525">
            <a:noFill/>
            <a:miter lim="800000"/>
            <a:headEnd/>
            <a:tailEnd/>
          </a:ln>
        </p:spPr>
        <p:txBody>
          <a:bodyPr>
            <a:spAutoFit/>
          </a:bodyPr>
          <a:lstStyle/>
          <a:p>
            <a:r>
              <a:rPr lang="en-GB" sz="2000" b="1">
                <a:solidFill>
                  <a:srgbClr val="FF00FF"/>
                </a:solidFill>
                <a:latin typeface="Times New Roman" pitchFamily="18" charset="0"/>
                <a:cs typeface="Times New Roman" pitchFamily="18" charset="0"/>
              </a:rPr>
              <a:t>CÁC PHƯƠNG PHÁP NHÂN GIỐNG VÔ TÍNH CÂY TRỒNG</a:t>
            </a:r>
          </a:p>
        </p:txBody>
      </p:sp>
      <p:sp>
        <p:nvSpPr>
          <p:cNvPr id="10" name="Rectangle 9"/>
          <p:cNvSpPr/>
          <p:nvPr/>
        </p:nvSpPr>
        <p:spPr>
          <a:xfrm>
            <a:off x="61913" y="692150"/>
            <a:ext cx="5184775" cy="1939925"/>
          </a:xfrm>
          <a:prstGeom prst="rect">
            <a:avLst/>
          </a:prstGeom>
        </p:spPr>
        <p:txBody>
          <a:bodyPr>
            <a:spAutoFit/>
          </a:bodyPr>
          <a:lstStyle/>
          <a:p>
            <a:pPr marL="457200" indent="-457200" fontAlgn="auto">
              <a:spcBef>
                <a:spcPct val="50000"/>
              </a:spcBef>
              <a:spcAft>
                <a:spcPts val="0"/>
              </a:spcAft>
              <a:buFontTx/>
              <a:buAutoNum type="alphaLcPeriod"/>
              <a:defRPr/>
            </a:pPr>
            <a:r>
              <a:rPr lang="en-US" sz="2000" b="1" dirty="0" err="1">
                <a:solidFill>
                  <a:srgbClr val="0000FF"/>
                </a:solidFill>
                <a:latin typeface="Times New Roman" pitchFamily="18" charset="0"/>
                <a:cs typeface="Times New Roman" pitchFamily="18" charset="0"/>
              </a:rPr>
              <a:t>Giâm</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cành</a:t>
            </a:r>
            <a:r>
              <a:rPr lang="en-US" sz="2000" b="1" dirty="0">
                <a:solidFill>
                  <a:srgbClr val="0000FF"/>
                </a:solidFill>
                <a:latin typeface="Times New Roman" pitchFamily="18" charset="0"/>
                <a:cs typeface="Times New Roman" pitchFamily="18" charset="0"/>
              </a:rPr>
              <a:t>:</a:t>
            </a:r>
            <a:r>
              <a:rPr lang="en-US" sz="2000" dirty="0">
                <a:solidFill>
                  <a:srgbClr val="0000FF"/>
                </a:solidFill>
                <a:latin typeface="Times New Roman" pitchFamily="18" charset="0"/>
                <a:cs typeface="Times New Roman" pitchFamily="18" charset="0"/>
              </a:rPr>
              <a:t> </a:t>
            </a:r>
          </a:p>
          <a:p>
            <a:pPr fontAlgn="auto">
              <a:spcBef>
                <a:spcPct val="50000"/>
              </a:spcBef>
              <a:spcAft>
                <a:spcPts val="0"/>
              </a:spcAft>
              <a:defRPr/>
            </a:pPr>
            <a:r>
              <a:rPr lang="en-US" sz="2000" b="1" dirty="0" err="1">
                <a:latin typeface="Times New Roman" pitchFamily="18" charset="0"/>
                <a:cs typeface="Times New Roman" pitchFamily="18" charset="0"/>
              </a:rPr>
              <a:t>C</a:t>
            </a:r>
            <a:r>
              <a:rPr lang="en-US" sz="2000" dirty="0" err="1">
                <a:latin typeface="Times New Roman" pitchFamily="18" charset="0"/>
                <a:cs typeface="Times New Roman" pitchFamily="18" charset="0"/>
              </a:rPr>
              <a:t>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đoạn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dung </a:t>
            </a:r>
            <a:r>
              <a:rPr lang="en-US" sz="2000" dirty="0" err="1">
                <a:latin typeface="Times New Roman" pitchFamily="18" charset="0"/>
                <a:cs typeface="Times New Roman" pitchFamily="18" charset="0"/>
              </a:rPr>
              <a:t>dịch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rễ</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cắm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rễ</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mới</a:t>
            </a:r>
            <a:endParaRPr lang="en-US" sz="2000" dirty="0">
              <a:latin typeface="Times New Roman" pitchFamily="18" charset="0"/>
              <a:cs typeface="Times New Roman" pitchFamily="18" charset="0"/>
            </a:endParaRPr>
          </a:p>
          <a:p>
            <a:pPr fontAlgn="auto">
              <a:spcBef>
                <a:spcPct val="50000"/>
              </a:spcBef>
              <a:spcAft>
                <a:spcPts val="0"/>
              </a:spcAft>
              <a:defRPr/>
            </a:pPr>
            <a:r>
              <a:rPr lang="en-US" sz="2000" dirty="0" err="1">
                <a:latin typeface="Times New Roman" pitchFamily="18" charset="0"/>
                <a:cs typeface="Times New Roman" pitchFamily="18" charset="0"/>
              </a:rPr>
              <a:t>Ví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thanh</a:t>
            </a:r>
            <a:r>
              <a:rPr lang="en-US" sz="2000" dirty="0">
                <a:latin typeface="Times New Roman" pitchFamily="18" charset="0"/>
                <a:cs typeface="Times New Roman" pitchFamily="18" charset="0"/>
              </a:rPr>
              <a:t> long…</a:t>
            </a:r>
            <a:endParaRPr lang="en-US" sz="2000" dirty="0">
              <a:latin typeface="Times New Roman" pitchFamily="18" charset="0"/>
              <a:cs typeface="Times New Roman" pitchFamily="18" charset="0"/>
            </a:endParaRPr>
          </a:p>
        </p:txBody>
      </p:sp>
      <p:pic>
        <p:nvPicPr>
          <p:cNvPr id="28676" name="Picture 11" descr="Book-09"/>
          <p:cNvPicPr>
            <a:picLocks noChangeAspect="1" noChangeArrowheads="1" noCrop="1"/>
          </p:cNvPicPr>
          <p:nvPr/>
        </p:nvPicPr>
        <p:blipFill>
          <a:blip r:embed="rId3"/>
          <a:srcRect/>
          <a:stretch>
            <a:fillRect/>
          </a:stretch>
        </p:blipFill>
        <p:spPr bwMode="auto">
          <a:xfrm>
            <a:off x="2462213" y="3232150"/>
            <a:ext cx="377825" cy="371475"/>
          </a:xfrm>
          <a:prstGeom prst="rect">
            <a:avLst/>
          </a:prstGeom>
          <a:noFill/>
          <a:ln w="9525">
            <a:noFill/>
            <a:miter lim="800000"/>
            <a:headEnd/>
            <a:tailEnd/>
          </a:ln>
        </p:spPr>
      </p:pic>
      <p:sp>
        <p:nvSpPr>
          <p:cNvPr id="28677" name="Rectangle 17"/>
          <p:cNvSpPr>
            <a:spLocks noChangeArrowheads="1"/>
          </p:cNvSpPr>
          <p:nvPr/>
        </p:nvSpPr>
        <p:spPr bwMode="auto">
          <a:xfrm>
            <a:off x="90488" y="2524125"/>
            <a:ext cx="4895850" cy="400050"/>
          </a:xfrm>
          <a:prstGeom prst="rect">
            <a:avLst/>
          </a:prstGeom>
          <a:noFill/>
          <a:ln w="9525">
            <a:noFill/>
            <a:miter lim="800000"/>
            <a:headEnd/>
            <a:tailEnd/>
          </a:ln>
        </p:spPr>
        <p:txBody>
          <a:bodyPr>
            <a:spAutoFit/>
          </a:bodyPr>
          <a:lstStyle/>
          <a:p>
            <a:pPr>
              <a:spcBef>
                <a:spcPct val="50000"/>
              </a:spcBef>
            </a:pPr>
            <a:r>
              <a:rPr lang="en-US" sz="2000" b="1">
                <a:solidFill>
                  <a:srgbClr val="0000FF"/>
                </a:solidFill>
                <a:latin typeface="Times New Roman" pitchFamily="18" charset="0"/>
              </a:rPr>
              <a:t>b.    Ghép mắt (cành):</a:t>
            </a:r>
            <a:endParaRPr lang="en-US" sz="2000">
              <a:latin typeface="Times New Roman" pitchFamily="18" charset="0"/>
            </a:endParaRPr>
          </a:p>
        </p:txBody>
      </p:sp>
      <p:sp>
        <p:nvSpPr>
          <p:cNvPr id="28678" name="Rectangle 21"/>
          <p:cNvSpPr>
            <a:spLocks noChangeArrowheads="1"/>
          </p:cNvSpPr>
          <p:nvPr/>
        </p:nvSpPr>
        <p:spPr bwMode="auto">
          <a:xfrm>
            <a:off x="90488" y="2805113"/>
            <a:ext cx="4643437" cy="1477962"/>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cs typeface="Times New Roman" pitchFamily="18" charset="0"/>
              </a:rPr>
              <a:t>Dùng một bộ phận sinh dưỡng cùa một cây (mắt ghép, chồi ghép, cành ghép) ghép vào một cây khác. </a:t>
            </a:r>
          </a:p>
          <a:p>
            <a:pPr>
              <a:spcBef>
                <a:spcPct val="50000"/>
              </a:spcBef>
            </a:pPr>
            <a:r>
              <a:rPr lang="en-US" sz="2000">
                <a:latin typeface="Times New Roman" pitchFamily="18" charset="0"/>
              </a:rPr>
              <a:t>Ví dụ:  cây xoài, cây lá màu…</a:t>
            </a:r>
          </a:p>
        </p:txBody>
      </p:sp>
      <p:sp>
        <p:nvSpPr>
          <p:cNvPr id="28679" name="AutoShape 6" descr="Ghép cành là gì? Trong phương pháp ghép chồi, ghép cành, vì sao phải cắt bỏ  hết lá của cành ghép và phải cột chặt mắt ghép và cành ghép vào gốc"/>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28680" name="Rectangle 15"/>
          <p:cNvSpPr>
            <a:spLocks noChangeArrowheads="1"/>
          </p:cNvSpPr>
          <p:nvPr/>
        </p:nvSpPr>
        <p:spPr bwMode="auto">
          <a:xfrm>
            <a:off x="192088" y="4283075"/>
            <a:ext cx="4608512" cy="400050"/>
          </a:xfrm>
          <a:prstGeom prst="rect">
            <a:avLst/>
          </a:prstGeom>
          <a:noFill/>
          <a:ln w="9525">
            <a:noFill/>
            <a:miter lim="800000"/>
            <a:headEnd/>
            <a:tailEnd/>
          </a:ln>
        </p:spPr>
        <p:txBody>
          <a:bodyPr>
            <a:spAutoFit/>
          </a:bodyPr>
          <a:lstStyle/>
          <a:p>
            <a:pPr>
              <a:spcBef>
                <a:spcPct val="50000"/>
              </a:spcBef>
            </a:pPr>
            <a:r>
              <a:rPr lang="en-US" sz="2000" b="1">
                <a:solidFill>
                  <a:srgbClr val="0000FF"/>
                </a:solidFill>
                <a:latin typeface="Times New Roman" pitchFamily="18" charset="0"/>
              </a:rPr>
              <a:t>c.    Chiết cành:</a:t>
            </a:r>
            <a:endParaRPr lang="en-US" sz="2000">
              <a:latin typeface="Times New Roman" pitchFamily="18" charset="0"/>
            </a:endParaRPr>
          </a:p>
        </p:txBody>
      </p:sp>
      <p:sp>
        <p:nvSpPr>
          <p:cNvPr id="28681" name="Rectangle 22"/>
          <p:cNvSpPr>
            <a:spLocks noChangeArrowheads="1"/>
          </p:cNvSpPr>
          <p:nvPr/>
        </p:nvSpPr>
        <p:spPr bwMode="auto">
          <a:xfrm>
            <a:off x="161925" y="4830763"/>
            <a:ext cx="4752975" cy="1476375"/>
          </a:xfrm>
          <a:prstGeom prst="rect">
            <a:avLst/>
          </a:prstGeom>
          <a:noFill/>
          <a:ln w="9525">
            <a:noFill/>
            <a:miter lim="800000"/>
            <a:headEnd/>
            <a:tailEnd/>
          </a:ln>
        </p:spPr>
        <p:txBody>
          <a:bodyPr>
            <a:spAutoFit/>
          </a:bodyPr>
          <a:lstStyle/>
          <a:p>
            <a:pPr>
              <a:spcBef>
                <a:spcPct val="50000"/>
              </a:spcBef>
            </a:pPr>
            <a:r>
              <a:rPr lang="en-US" sz="2000" b="1">
                <a:solidFill>
                  <a:srgbClr val="0000FF"/>
                </a:solidFill>
                <a:latin typeface="Times New Roman" pitchFamily="18" charset="0"/>
              </a:rPr>
              <a:t> </a:t>
            </a:r>
            <a:r>
              <a:rPr lang="en-US" sz="2000">
                <a:latin typeface="Times New Roman" pitchFamily="18" charset="0"/>
              </a:rPr>
              <a:t>Bóc khoanh vỏ của cành, sau đó bó đất. Khi cành ra rễ cắt khỏi cây mẹ, đem trồng xuống đất. </a:t>
            </a:r>
          </a:p>
          <a:p>
            <a:pPr>
              <a:spcBef>
                <a:spcPct val="50000"/>
              </a:spcBef>
            </a:pPr>
            <a:r>
              <a:rPr lang="en-US" sz="2000">
                <a:latin typeface="Times New Roman" pitchFamily="18" charset="0"/>
              </a:rPr>
              <a:t>Ví dụ: cây bưởi, chanh…</a:t>
            </a:r>
          </a:p>
        </p:txBody>
      </p:sp>
      <p:pic>
        <p:nvPicPr>
          <p:cNvPr id="28682" name="Picture 2" descr="cách chiết cành chanh tứ quý ra rễ đạt 99,8%. - YouTube"/>
          <p:cNvPicPr>
            <a:picLocks noChangeAspect="1" noChangeArrowheads="1"/>
          </p:cNvPicPr>
          <p:nvPr/>
        </p:nvPicPr>
        <p:blipFill>
          <a:blip r:embed="rId4"/>
          <a:srcRect/>
          <a:stretch>
            <a:fillRect/>
          </a:stretch>
        </p:blipFill>
        <p:spPr bwMode="auto">
          <a:xfrm>
            <a:off x="5219700" y="4683125"/>
            <a:ext cx="3673475" cy="1625600"/>
          </a:xfrm>
          <a:prstGeom prst="rect">
            <a:avLst/>
          </a:prstGeom>
          <a:noFill/>
          <a:ln w="9525">
            <a:noFill/>
            <a:miter lim="800000"/>
            <a:headEnd/>
            <a:tailEnd/>
          </a:ln>
        </p:spPr>
      </p:pic>
      <p:sp>
        <p:nvSpPr>
          <p:cNvPr id="28683" name="TextBox 25"/>
          <p:cNvSpPr txBox="1">
            <a:spLocks noChangeArrowheads="1"/>
          </p:cNvSpPr>
          <p:nvPr/>
        </p:nvSpPr>
        <p:spPr bwMode="auto">
          <a:xfrm>
            <a:off x="5534025" y="6237288"/>
            <a:ext cx="3286125" cy="461962"/>
          </a:xfrm>
          <a:prstGeom prst="rect">
            <a:avLst/>
          </a:prstGeom>
          <a:noFill/>
          <a:ln w="9525">
            <a:noFill/>
            <a:miter lim="800000"/>
            <a:headEnd/>
            <a:tailEnd/>
          </a:ln>
        </p:spPr>
        <p:txBody>
          <a:bodyPr>
            <a:spAutoFit/>
          </a:bodyPr>
          <a:lstStyle/>
          <a:p>
            <a:r>
              <a:rPr lang="en-GB" sz="2400" b="1">
                <a:solidFill>
                  <a:srgbClr val="FF00FF"/>
                </a:solidFill>
                <a:latin typeface="Times New Roman" pitchFamily="18" charset="0"/>
                <a:cs typeface="Times New Roman" pitchFamily="18" charset="0"/>
              </a:rPr>
              <a:t>           Cây chanh</a:t>
            </a:r>
          </a:p>
        </p:txBody>
      </p:sp>
      <p:sp>
        <p:nvSpPr>
          <p:cNvPr id="28684" name="TextBox 26"/>
          <p:cNvSpPr txBox="1">
            <a:spLocks noChangeArrowheads="1"/>
          </p:cNvSpPr>
          <p:nvPr/>
        </p:nvSpPr>
        <p:spPr bwMode="auto">
          <a:xfrm>
            <a:off x="6407150" y="4165600"/>
            <a:ext cx="2125663" cy="461963"/>
          </a:xfrm>
          <a:prstGeom prst="rect">
            <a:avLst/>
          </a:prstGeom>
          <a:noFill/>
          <a:ln w="9525">
            <a:noFill/>
            <a:miter lim="800000"/>
            <a:headEnd/>
            <a:tailEnd/>
          </a:ln>
        </p:spPr>
        <p:txBody>
          <a:bodyPr>
            <a:spAutoFit/>
          </a:bodyPr>
          <a:lstStyle/>
          <a:p>
            <a:r>
              <a:rPr lang="en-GB" sz="2400" b="1">
                <a:solidFill>
                  <a:srgbClr val="0000FF"/>
                </a:solidFill>
                <a:latin typeface="Times New Roman" pitchFamily="18" charset="0"/>
                <a:cs typeface="Times New Roman" pitchFamily="18" charset="0"/>
              </a:rPr>
              <a:t>Cây xoài</a:t>
            </a:r>
          </a:p>
        </p:txBody>
      </p:sp>
      <p:pic>
        <p:nvPicPr>
          <p:cNvPr id="28685" name="Picture 11" descr="Book-09"/>
          <p:cNvPicPr>
            <a:picLocks noChangeAspect="1" noChangeArrowheads="1" noCrop="1"/>
          </p:cNvPicPr>
          <p:nvPr/>
        </p:nvPicPr>
        <p:blipFill>
          <a:blip r:embed="rId3"/>
          <a:srcRect/>
          <a:stretch>
            <a:fillRect/>
          </a:stretch>
        </p:blipFill>
        <p:spPr bwMode="auto">
          <a:xfrm>
            <a:off x="1692275" y="5013325"/>
            <a:ext cx="377825" cy="369888"/>
          </a:xfrm>
          <a:prstGeom prst="rect">
            <a:avLst/>
          </a:prstGeom>
          <a:noFill/>
          <a:ln w="9525">
            <a:noFill/>
            <a:miter lim="800000"/>
            <a:headEnd/>
            <a:tailEnd/>
          </a:ln>
        </p:spPr>
      </p:pic>
      <p:pic>
        <p:nvPicPr>
          <p:cNvPr id="28686" name="Picture 2"/>
          <p:cNvPicPr>
            <a:picLocks noChangeAspect="1" noChangeArrowheads="1"/>
          </p:cNvPicPr>
          <p:nvPr/>
        </p:nvPicPr>
        <p:blipFill>
          <a:blip r:embed="rId5"/>
          <a:srcRect/>
          <a:stretch>
            <a:fillRect/>
          </a:stretch>
        </p:blipFill>
        <p:spPr bwMode="auto">
          <a:xfrm>
            <a:off x="5246688" y="2546350"/>
            <a:ext cx="3789362" cy="1743075"/>
          </a:xfrm>
          <a:prstGeom prst="rect">
            <a:avLst/>
          </a:prstGeom>
          <a:noFill/>
          <a:ln w="9525">
            <a:noFill/>
            <a:miter lim="800000"/>
            <a:headEnd/>
            <a:tailEnd/>
          </a:ln>
        </p:spPr>
      </p:pic>
      <p:pic>
        <p:nvPicPr>
          <p:cNvPr id="28687" name="Picture 3"/>
          <p:cNvPicPr>
            <a:picLocks noChangeAspect="1" noChangeArrowheads="1"/>
          </p:cNvPicPr>
          <p:nvPr/>
        </p:nvPicPr>
        <p:blipFill>
          <a:blip r:embed="rId6"/>
          <a:srcRect/>
          <a:stretch>
            <a:fillRect/>
          </a:stretch>
        </p:blipFill>
        <p:spPr bwMode="auto">
          <a:xfrm>
            <a:off x="5295900" y="511175"/>
            <a:ext cx="3740150" cy="1600200"/>
          </a:xfrm>
          <a:prstGeom prst="rect">
            <a:avLst/>
          </a:prstGeom>
          <a:noFill/>
          <a:ln w="9525">
            <a:noFill/>
            <a:miter lim="800000"/>
            <a:headEnd/>
            <a:tailEnd/>
          </a:ln>
        </p:spPr>
      </p:pic>
      <p:sp>
        <p:nvSpPr>
          <p:cNvPr id="28688" name="TextBox 23"/>
          <p:cNvSpPr txBox="1">
            <a:spLocks noChangeArrowheads="1"/>
          </p:cNvSpPr>
          <p:nvPr/>
        </p:nvSpPr>
        <p:spPr bwMode="auto">
          <a:xfrm>
            <a:off x="6030913" y="2122488"/>
            <a:ext cx="2789237" cy="461962"/>
          </a:xfrm>
          <a:prstGeom prst="rect">
            <a:avLst/>
          </a:prstGeom>
          <a:noFill/>
          <a:ln w="9525">
            <a:noFill/>
            <a:miter lim="800000"/>
            <a:headEnd/>
            <a:tailEnd/>
          </a:ln>
        </p:spPr>
        <p:txBody>
          <a:bodyPr>
            <a:spAutoFit/>
          </a:bodyPr>
          <a:lstStyle/>
          <a:p>
            <a:r>
              <a:rPr lang="en-GB" sz="2400" b="1">
                <a:solidFill>
                  <a:srgbClr val="FFC000"/>
                </a:solidFill>
                <a:latin typeface="Times New Roman" pitchFamily="18" charset="0"/>
                <a:cs typeface="Times New Roman" pitchFamily="18" charset="0"/>
              </a:rPr>
              <a:t>Cây thanh long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29698" name="Picture 11" descr="Book-09"/>
          <p:cNvPicPr>
            <a:picLocks noChangeAspect="1" noChangeArrowheads="1" noCrop="1"/>
          </p:cNvPicPr>
          <p:nvPr/>
        </p:nvPicPr>
        <p:blipFill>
          <a:blip r:embed="rId4"/>
          <a:srcRect/>
          <a:stretch>
            <a:fillRect/>
          </a:stretch>
        </p:blipFill>
        <p:spPr bwMode="auto">
          <a:xfrm>
            <a:off x="34925" y="-2403475"/>
            <a:ext cx="809625" cy="388937"/>
          </a:xfrm>
          <a:prstGeom prst="rect">
            <a:avLst/>
          </a:prstGeom>
          <a:noFill/>
          <a:ln w="9525">
            <a:noFill/>
            <a:miter lim="800000"/>
            <a:headEnd/>
            <a:tailEnd/>
          </a:ln>
        </p:spPr>
      </p:pic>
      <p:sp>
        <p:nvSpPr>
          <p:cNvPr id="11" name="Rectangle 10"/>
          <p:cNvSpPr/>
          <p:nvPr/>
        </p:nvSpPr>
        <p:spPr>
          <a:xfrm>
            <a:off x="890588" y="563563"/>
            <a:ext cx="7929562" cy="928687"/>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GB" sz="3200" dirty="0" err="1">
                <a:solidFill>
                  <a:schemeClr val="tx1"/>
                </a:solidFill>
                <a:latin typeface="Times New Roman" pitchFamily="18" charset="0"/>
                <a:cs typeface="Times New Roman" pitchFamily="18" charset="0"/>
              </a:rPr>
              <a:t>Câu</a:t>
            </a:r>
            <a:r>
              <a:rPr lang="en-GB" sz="3200" dirty="0">
                <a:solidFill>
                  <a:schemeClr val="tx1"/>
                </a:solidFill>
                <a:latin typeface="Times New Roman" pitchFamily="18" charset="0"/>
                <a:cs typeface="Times New Roman" pitchFamily="18" charset="0"/>
              </a:rPr>
              <a:t> 1. </a:t>
            </a:r>
            <a:r>
              <a:rPr lang="en-GB" sz="3200" dirty="0" err="1">
                <a:solidFill>
                  <a:schemeClr val="tx1"/>
                </a:solidFill>
                <a:latin typeface="Times New Roman" pitchFamily="18" charset="0"/>
                <a:cs typeface="Times New Roman" pitchFamily="18" charset="0"/>
              </a:rPr>
              <a:t>Loại</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cây</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nào</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thường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sử</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dụng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phương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pháp</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sản</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xuất</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giống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cây</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trồng</a:t>
            </a:r>
            <a:r>
              <a:rPr lang="en-GB" sz="3200" dirty="0">
                <a:solidFill>
                  <a:schemeClr val="tx1"/>
                </a:solidFill>
                <a:latin typeface="Times New Roman" pitchFamily="18" charset="0"/>
                <a:cs typeface="Times New Roman" pitchFamily="18" charset="0"/>
              </a:rPr>
              <a:t>?</a:t>
            </a:r>
            <a:endParaRPr lang="en-GB" sz="3200" dirty="0">
              <a:solidFill>
                <a:schemeClr val="tx1"/>
              </a:solidFill>
              <a:latin typeface="Times New Roman" pitchFamily="18" charset="0"/>
              <a:cs typeface="Times New Roman" pitchFamily="18" charset="0"/>
            </a:endParaRPr>
          </a:p>
        </p:txBody>
      </p:sp>
      <p:sp>
        <p:nvSpPr>
          <p:cNvPr id="29700" name="TextBox 11"/>
          <p:cNvSpPr txBox="1">
            <a:spLocks noChangeArrowheads="1"/>
          </p:cNvSpPr>
          <p:nvPr/>
        </p:nvSpPr>
        <p:spPr bwMode="auto">
          <a:xfrm>
            <a:off x="928688" y="1492250"/>
            <a:ext cx="7643812" cy="954088"/>
          </a:xfrm>
          <a:prstGeom prst="rect">
            <a:avLst/>
          </a:prstGeom>
          <a:noFill/>
          <a:ln w="9525">
            <a:noFill/>
            <a:miter lim="800000"/>
            <a:headEnd/>
            <a:tailEnd/>
          </a:ln>
        </p:spPr>
        <p:txBody>
          <a:bodyPr>
            <a:spAutoFit/>
          </a:bodyPr>
          <a:lstStyle/>
          <a:p>
            <a:pPr marL="342900" indent="-342900">
              <a:buFontTx/>
              <a:buAutoNum type="alphaLcPeriod"/>
            </a:pPr>
            <a:r>
              <a:rPr lang="en-GB" sz="2800">
                <a:latin typeface="Times New Roman" pitchFamily="18" charset="0"/>
                <a:cs typeface="Times New Roman" pitchFamily="18" charset="0"/>
              </a:rPr>
              <a:t>Cây hoa				b. Cây lấy gỗ</a:t>
            </a:r>
          </a:p>
          <a:p>
            <a:pPr marL="342900" indent="-342900"/>
            <a:r>
              <a:rPr lang="en-GB" sz="2800">
                <a:latin typeface="Times New Roman" pitchFamily="18" charset="0"/>
                <a:cs typeface="Times New Roman" pitchFamily="18" charset="0"/>
              </a:rPr>
              <a:t>c. Các cây ngũ cốc		          d. Cây xanh</a:t>
            </a:r>
          </a:p>
        </p:txBody>
      </p:sp>
      <p:sp>
        <p:nvSpPr>
          <p:cNvPr id="13" name="Rectangle 12"/>
          <p:cNvSpPr/>
          <p:nvPr/>
        </p:nvSpPr>
        <p:spPr>
          <a:xfrm>
            <a:off x="857250" y="2428875"/>
            <a:ext cx="7786688" cy="928688"/>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GB" sz="2800" dirty="0" err="1">
                <a:solidFill>
                  <a:schemeClr val="tx1"/>
                </a:solidFill>
                <a:latin typeface="Times New Roman" pitchFamily="18" charset="0"/>
                <a:cs typeface="Times New Roman" pitchFamily="18" charset="0"/>
              </a:rPr>
              <a:t>Câu</a:t>
            </a:r>
            <a:r>
              <a:rPr lang="en-GB" sz="2800" dirty="0">
                <a:solidFill>
                  <a:schemeClr val="tx1"/>
                </a:solidFill>
                <a:latin typeface="Times New Roman" pitchFamily="18" charset="0"/>
                <a:cs typeface="Times New Roman" pitchFamily="18" charset="0"/>
              </a:rPr>
              <a:t> 2. </a:t>
            </a:r>
            <a:r>
              <a:rPr lang="en-GB" sz="2800" dirty="0" err="1">
                <a:solidFill>
                  <a:schemeClr val="tx1"/>
                </a:solidFill>
                <a:latin typeface="Times New Roman" pitchFamily="18" charset="0"/>
                <a:cs typeface="Times New Roman" pitchFamily="18" charset="0"/>
              </a:rPr>
              <a:t>Biện</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pháp</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nào</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dưới</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đây</a:t>
            </a:r>
            <a:r>
              <a:rPr lang="en-GB" sz="2800" dirty="0">
                <a:solidFill>
                  <a:schemeClr val="tx1"/>
                </a:solidFill>
                <a:latin typeface="Times New Roman" pitchFamily="18" charset="0"/>
                <a:cs typeface="Times New Roman" pitchFamily="18" charset="0"/>
              </a:rPr>
              <a:t> </a:t>
            </a:r>
            <a:r>
              <a:rPr lang="en-GB" sz="2800" b="1" dirty="0" err="1">
                <a:solidFill>
                  <a:srgbClr val="FF0000"/>
                </a:solidFill>
                <a:latin typeface="Times New Roman" pitchFamily="18" charset="0"/>
                <a:cs typeface="Times New Roman" pitchFamily="18" charset="0"/>
              </a:rPr>
              <a:t>không</a:t>
            </a:r>
            <a:r>
              <a:rPr lang="en-GB" sz="2800" b="1" dirty="0">
                <a:solidFill>
                  <a:srgbClr val="FF0000"/>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phải</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sản</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xuất</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giống</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cây</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trồng</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bằng</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nhân</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giống</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vô</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tính</a:t>
            </a:r>
            <a:r>
              <a:rPr lang="en-GB" sz="2800" dirty="0">
                <a:solidFill>
                  <a:schemeClr val="tx1"/>
                </a:solidFill>
                <a:latin typeface="Times New Roman" pitchFamily="18" charset="0"/>
                <a:cs typeface="Times New Roman" pitchFamily="18" charset="0"/>
              </a:rPr>
              <a:t>?</a:t>
            </a:r>
            <a:endParaRPr lang="en-GB" sz="2800" dirty="0">
              <a:solidFill>
                <a:schemeClr val="tx1"/>
              </a:solidFill>
              <a:latin typeface="Times New Roman" pitchFamily="18" charset="0"/>
              <a:cs typeface="Times New Roman" pitchFamily="18" charset="0"/>
            </a:endParaRPr>
          </a:p>
        </p:txBody>
      </p:sp>
      <p:sp>
        <p:nvSpPr>
          <p:cNvPr id="14" name="TextBox 13"/>
          <p:cNvSpPr txBox="1"/>
          <p:nvPr/>
        </p:nvSpPr>
        <p:spPr>
          <a:xfrm>
            <a:off x="827088" y="3338513"/>
            <a:ext cx="8072437" cy="954087"/>
          </a:xfrm>
          <a:prstGeom prst="rect">
            <a:avLst/>
          </a:prstGeom>
          <a:noFill/>
        </p:spPr>
        <p:txBody>
          <a:bodyPr>
            <a:spAutoFit/>
          </a:bodyPr>
          <a:lstStyle/>
          <a:p>
            <a:pPr fontAlgn="auto">
              <a:spcBef>
                <a:spcPts val="0"/>
              </a:spcBef>
              <a:spcAft>
                <a:spcPts val="0"/>
              </a:spcAft>
              <a:defRPr/>
            </a:pPr>
            <a:r>
              <a:rPr lang="en-GB" sz="2800" dirty="0">
                <a:latin typeface="Times New Roman" pitchFamily="18" charset="0"/>
                <a:cs typeface="Times New Roman" pitchFamily="18" charset="0"/>
              </a:rPr>
              <a:t>a. </a:t>
            </a:r>
            <a:r>
              <a:rPr lang="en-GB" sz="2800" dirty="0" err="1">
                <a:latin typeface="Times New Roman" pitchFamily="18" charset="0"/>
                <a:cs typeface="Times New Roman" pitchFamily="18" charset="0"/>
              </a:rPr>
              <a:t>Giâm</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cành</a:t>
            </a:r>
            <a:r>
              <a:rPr lang="en-GB" sz="2800" dirty="0">
                <a:latin typeface="Times New Roman" pitchFamily="18" charset="0"/>
                <a:cs typeface="Times New Roman" pitchFamily="18" charset="0"/>
              </a:rPr>
              <a:t>			b. </a:t>
            </a:r>
            <a:r>
              <a:rPr lang="en-GB" sz="2800" dirty="0" err="1">
                <a:latin typeface="Times New Roman" pitchFamily="18" charset="0"/>
                <a:cs typeface="Times New Roman" pitchFamily="18" charset="0"/>
              </a:rPr>
              <a:t>Ghép</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mắt</a:t>
            </a:r>
            <a:endParaRPr lang="en-GB" sz="2800" dirty="0">
              <a:latin typeface="Times New Roman" pitchFamily="18" charset="0"/>
              <a:cs typeface="Times New Roman" pitchFamily="18" charset="0"/>
            </a:endParaRPr>
          </a:p>
          <a:p>
            <a:pPr marL="514350" indent="-514350" fontAlgn="auto">
              <a:spcBef>
                <a:spcPts val="0"/>
              </a:spcBef>
              <a:spcAft>
                <a:spcPts val="0"/>
              </a:spcAft>
              <a:defRPr/>
            </a:pPr>
            <a:r>
              <a:rPr lang="en-GB" sz="2800" dirty="0">
                <a:latin typeface="Times New Roman" pitchFamily="18" charset="0"/>
                <a:cs typeface="Times New Roman" pitchFamily="18" charset="0"/>
              </a:rPr>
              <a:t>c. </a:t>
            </a:r>
            <a:r>
              <a:rPr lang="en-GB" sz="2800" dirty="0" err="1">
                <a:latin typeface="Times New Roman" pitchFamily="18" charset="0"/>
                <a:cs typeface="Times New Roman" pitchFamily="18" charset="0"/>
              </a:rPr>
              <a:t>Chiết</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cành</a:t>
            </a:r>
            <a:r>
              <a:rPr lang="en-GB" sz="2800" dirty="0">
                <a:latin typeface="Times New Roman" pitchFamily="18" charset="0"/>
                <a:cs typeface="Times New Roman" pitchFamily="18" charset="0"/>
              </a:rPr>
              <a:t>			d. </a:t>
            </a:r>
            <a:r>
              <a:rPr lang="en-GB" sz="2800" dirty="0" err="1">
                <a:latin typeface="Times New Roman" pitchFamily="18" charset="0"/>
                <a:cs typeface="Times New Roman" pitchFamily="18" charset="0"/>
              </a:rPr>
              <a:t>Gieo</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trồng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hạt</a:t>
            </a:r>
            <a:endParaRPr lang="en-GB" sz="2800" dirty="0">
              <a:latin typeface="Times New Roman" pitchFamily="18" charset="0"/>
              <a:cs typeface="Times New Roman" pitchFamily="18" charset="0"/>
            </a:endParaRPr>
          </a:p>
        </p:txBody>
      </p:sp>
      <p:sp>
        <p:nvSpPr>
          <p:cNvPr id="15" name="Title 1"/>
          <p:cNvSpPr txBox="1">
            <a:spLocks/>
          </p:cNvSpPr>
          <p:nvPr/>
        </p:nvSpPr>
        <p:spPr>
          <a:xfrm>
            <a:off x="3100388" y="44450"/>
            <a:ext cx="2697162" cy="504825"/>
          </a:xfrm>
          <a:prstGeom prst="rect">
            <a:avLst/>
          </a:prstGeom>
          <a:solidFill>
            <a:srgbClr val="FF00FF"/>
          </a:solidFill>
        </p:spPr>
        <p:style>
          <a:lnRef idx="2">
            <a:schemeClr val="accent5"/>
          </a:lnRef>
          <a:fillRef idx="1">
            <a:schemeClr val="lt1"/>
          </a:fillRef>
          <a:effectRef idx="0">
            <a:schemeClr val="accent5"/>
          </a:effectRef>
          <a:fontRef idx="minor">
            <a:schemeClr val="dk1"/>
          </a:fontRef>
        </p:style>
        <p:txBody>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sz="2800" b="1" dirty="0" err="1" smtClean="0">
                <a:solidFill>
                  <a:schemeClr val="bg1"/>
                </a:solidFill>
                <a:latin typeface="Times New Roman" pitchFamily="18" charset="0"/>
                <a:cs typeface="Times New Roman" pitchFamily="18" charset="0"/>
              </a:rPr>
              <a:t>Củng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cố</a:t>
            </a:r>
            <a:endParaRPr lang="en-US" sz="2800" b="1" dirty="0">
              <a:solidFill>
                <a:schemeClr val="bg1"/>
              </a:solidFill>
              <a:latin typeface="Times New Roman" pitchFamily="18" charset="0"/>
              <a:cs typeface="Times New Roman" pitchFamily="18" charset="0"/>
            </a:endParaRPr>
          </a:p>
        </p:txBody>
      </p:sp>
      <p:sp>
        <p:nvSpPr>
          <p:cNvPr id="16" name="Oval 15"/>
          <p:cNvSpPr/>
          <p:nvPr/>
        </p:nvSpPr>
        <p:spPr>
          <a:xfrm>
            <a:off x="755650" y="1603375"/>
            <a:ext cx="533400" cy="457200"/>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17" name="Oval 16"/>
          <p:cNvSpPr/>
          <p:nvPr/>
        </p:nvSpPr>
        <p:spPr>
          <a:xfrm>
            <a:off x="5264150" y="3830638"/>
            <a:ext cx="533400" cy="457200"/>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a:p>
        </p:txBody>
      </p:sp>
      <p:sp>
        <p:nvSpPr>
          <p:cNvPr id="18" name="Rectangle 17"/>
          <p:cNvSpPr/>
          <p:nvPr/>
        </p:nvSpPr>
        <p:spPr>
          <a:xfrm>
            <a:off x="904875" y="4292600"/>
            <a:ext cx="7929563" cy="928688"/>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GB" sz="3200" dirty="0" err="1">
                <a:solidFill>
                  <a:schemeClr val="tx1"/>
                </a:solidFill>
                <a:latin typeface="Times New Roman" pitchFamily="18" charset="0"/>
                <a:cs typeface="Times New Roman" pitchFamily="18" charset="0"/>
              </a:rPr>
              <a:t>Câu</a:t>
            </a:r>
            <a:r>
              <a:rPr lang="en-GB" sz="3200" dirty="0">
                <a:solidFill>
                  <a:schemeClr val="tx1"/>
                </a:solidFill>
                <a:latin typeface="Times New Roman" pitchFamily="18" charset="0"/>
                <a:cs typeface="Times New Roman" pitchFamily="18" charset="0"/>
              </a:rPr>
              <a:t> 3. So </a:t>
            </a:r>
            <a:r>
              <a:rPr lang="en-GB" sz="3200" dirty="0" err="1">
                <a:solidFill>
                  <a:schemeClr val="tx1"/>
                </a:solidFill>
                <a:latin typeface="Times New Roman" pitchFamily="18" charset="0"/>
                <a:cs typeface="Times New Roman" pitchFamily="18" charset="0"/>
              </a:rPr>
              <a:t>sánh</a:t>
            </a:r>
            <a:r>
              <a:rPr lang="en-GB" sz="3200" dirty="0">
                <a:solidFill>
                  <a:schemeClr val="tx1"/>
                </a:solidFill>
                <a:latin typeface="Times New Roman" pitchFamily="18" charset="0"/>
                <a:cs typeface="Times New Roman" pitchFamily="18" charset="0"/>
              </a:rPr>
              <a:t> 3 </a:t>
            </a:r>
            <a:r>
              <a:rPr lang="en-GB" sz="3200" dirty="0" err="1">
                <a:solidFill>
                  <a:schemeClr val="tx1"/>
                </a:solidFill>
                <a:latin typeface="Times New Roman" pitchFamily="18" charset="0"/>
                <a:cs typeface="Times New Roman" pitchFamily="18" charset="0"/>
              </a:rPr>
              <a:t>phương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pháp</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nhân</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giống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vô</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tính</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giâm</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cành</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chiết</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cành</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ghép</a:t>
            </a:r>
            <a:r>
              <a:rPr lang="en-GB" sz="3200" dirty="0">
                <a:solidFill>
                  <a:schemeClr val="tx1"/>
                </a:solidFill>
                <a:latin typeface="Times New Roman" pitchFamily="18" charset="0"/>
                <a:cs typeface="Times New Roman" pitchFamily="18" charset="0"/>
              </a:rPr>
              <a:t>?</a:t>
            </a:r>
            <a:endParaRPr lang="en-GB" sz="3200" dirty="0">
              <a:solidFill>
                <a:schemeClr val="tx1"/>
              </a:solidFill>
              <a:latin typeface="Times New Roman" pitchFamily="18" charset="0"/>
              <a:cs typeface="Times New Roman" pitchFamily="18" charset="0"/>
            </a:endParaRPr>
          </a:p>
        </p:txBody>
      </p:sp>
      <p:sp>
        <p:nvSpPr>
          <p:cNvPr id="19" name="TextBox 18"/>
          <p:cNvSpPr txBox="1"/>
          <p:nvPr/>
        </p:nvSpPr>
        <p:spPr>
          <a:xfrm>
            <a:off x="844550" y="5157788"/>
            <a:ext cx="9488488" cy="1814512"/>
          </a:xfrm>
          <a:prstGeom prst="rect">
            <a:avLst/>
          </a:prstGeom>
          <a:noFill/>
        </p:spPr>
        <p:txBody>
          <a:bodyPr>
            <a:spAutoFit/>
          </a:bodyPr>
          <a:lstStyle/>
          <a:p>
            <a:pPr fontAlgn="auto">
              <a:spcBef>
                <a:spcPts val="0"/>
              </a:spcBef>
              <a:spcAft>
                <a:spcPts val="0"/>
              </a:spcAft>
              <a:defRPr/>
            </a:pPr>
            <a:r>
              <a:rPr lang="vi-VN" sz="2800" dirty="0">
                <a:latin typeface="+mj-lt"/>
                <a:cs typeface="+mn-cs"/>
              </a:rPr>
              <a:t>Giống nhau : Cả 3 đều dùng để nhân giống cây trồng</a:t>
            </a:r>
          </a:p>
          <a:p>
            <a:pPr fontAlgn="auto">
              <a:spcBef>
                <a:spcPts val="0"/>
              </a:spcBef>
              <a:spcAft>
                <a:spcPts val="0"/>
              </a:spcAft>
              <a:defRPr/>
            </a:pPr>
            <a:r>
              <a:rPr lang="vi-VN" sz="2800" dirty="0">
                <a:latin typeface="+mj-lt"/>
                <a:cs typeface="+mn-cs"/>
              </a:rPr>
              <a:t>Khác </a:t>
            </a:r>
            <a:r>
              <a:rPr lang="vi-VN" sz="2800" dirty="0">
                <a:latin typeface="+mj-lt"/>
                <a:cs typeface="+mn-cs"/>
              </a:rPr>
              <a:t>nhau:</a:t>
            </a:r>
            <a:r>
              <a:rPr lang="en-US" sz="2800" dirty="0">
                <a:latin typeface="+mj-lt"/>
                <a:cs typeface="+mn-cs"/>
              </a:rPr>
              <a:t>  </a:t>
            </a:r>
            <a:r>
              <a:rPr lang="vi-VN" sz="2800" dirty="0">
                <a:latin typeface="+mj-lt"/>
                <a:cs typeface="+mn-cs"/>
              </a:rPr>
              <a:t>Giâm </a:t>
            </a:r>
            <a:r>
              <a:rPr lang="vi-VN" sz="2800" dirty="0">
                <a:latin typeface="+mj-lt"/>
                <a:cs typeface="+mn-cs"/>
              </a:rPr>
              <a:t>cành : Cắt một đoạn cánh bành tẻ</a:t>
            </a:r>
          </a:p>
          <a:p>
            <a:pPr fontAlgn="auto">
              <a:spcBef>
                <a:spcPts val="0"/>
              </a:spcBef>
              <a:spcAft>
                <a:spcPts val="0"/>
              </a:spcAft>
              <a:defRPr/>
            </a:pPr>
            <a:r>
              <a:rPr lang="en-US" sz="2800" dirty="0">
                <a:latin typeface="+mj-lt"/>
                <a:cs typeface="+mn-cs"/>
              </a:rPr>
              <a:t>                      </a:t>
            </a:r>
            <a:r>
              <a:rPr lang="vi-VN" sz="2800" dirty="0">
                <a:latin typeface="+mj-lt"/>
                <a:cs typeface="+mn-cs"/>
              </a:rPr>
              <a:t>Ghép </a:t>
            </a:r>
            <a:r>
              <a:rPr lang="vi-VN" sz="2800" dirty="0">
                <a:latin typeface="+mj-lt"/>
                <a:cs typeface="+mn-cs"/>
              </a:rPr>
              <a:t>cành : Dùng một bộ phận sinh dưỡng</a:t>
            </a:r>
          </a:p>
          <a:p>
            <a:pPr fontAlgn="auto">
              <a:spcBef>
                <a:spcPts val="0"/>
              </a:spcBef>
              <a:spcAft>
                <a:spcPts val="0"/>
              </a:spcAft>
              <a:defRPr/>
            </a:pPr>
            <a:r>
              <a:rPr lang="en-US" sz="2800" dirty="0">
                <a:latin typeface="+mj-lt"/>
                <a:cs typeface="+mn-cs"/>
              </a:rPr>
              <a:t>                      </a:t>
            </a:r>
            <a:r>
              <a:rPr lang="vi-VN" sz="2800" dirty="0">
                <a:latin typeface="+mj-lt"/>
                <a:cs typeface="+mn-cs"/>
              </a:rPr>
              <a:t>Chiết </a:t>
            </a:r>
            <a:r>
              <a:rPr lang="vi-VN" sz="2800" dirty="0">
                <a:latin typeface="+mj-lt"/>
                <a:cs typeface="+mn-cs"/>
              </a:rPr>
              <a:t>cành : Tách một đoạn vỏ của cây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animBg="1"/>
      <p:bldP spid="18"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a:xfrm>
            <a:off x="714375" y="269875"/>
            <a:ext cx="8229600" cy="1143000"/>
          </a:xfrm>
        </p:spPr>
        <p:txBody>
          <a:bodyPr/>
          <a:lstStyle/>
          <a:p>
            <a:r>
              <a:rPr lang="en-GB" sz="4000" b="1" smtClean="0">
                <a:solidFill>
                  <a:srgbClr val="FF0000"/>
                </a:solidFill>
                <a:latin typeface="Times New Roman" pitchFamily="18" charset="0"/>
                <a:cs typeface="Times New Roman" pitchFamily="18" charset="0"/>
              </a:rPr>
              <a:t>HƯỚNG DẪN HỌC TẬP</a:t>
            </a:r>
          </a:p>
        </p:txBody>
      </p:sp>
      <p:sp>
        <p:nvSpPr>
          <p:cNvPr id="4" name="TextBox 3"/>
          <p:cNvSpPr txBox="1"/>
          <p:nvPr/>
        </p:nvSpPr>
        <p:spPr>
          <a:xfrm>
            <a:off x="728663" y="1346200"/>
            <a:ext cx="8020050" cy="2247900"/>
          </a:xfrm>
          <a:prstGeom prst="rect">
            <a:avLst/>
          </a:prstGeom>
          <a:noFill/>
        </p:spPr>
        <p:txBody>
          <a:bodyPr>
            <a:spAutoFit/>
          </a:bodyPr>
          <a:lstStyle/>
          <a:p>
            <a:pPr fontAlgn="auto">
              <a:spcBef>
                <a:spcPts val="0"/>
              </a:spcBef>
              <a:spcAft>
                <a:spcPts val="0"/>
              </a:spcAft>
              <a:defRPr/>
            </a:pPr>
            <a:r>
              <a:rPr lang="en-GB" sz="2800" b="1" dirty="0">
                <a:latin typeface="Times New Roman" pitchFamily="18" charset="0"/>
                <a:cs typeface="Times New Roman" pitchFamily="18" charset="0"/>
              </a:rPr>
              <a:t>*</a:t>
            </a:r>
            <a:r>
              <a:rPr lang="en-GB" sz="2800" b="1" dirty="0" err="1">
                <a:latin typeface="Times New Roman" pitchFamily="18" charset="0"/>
                <a:cs typeface="Times New Roman" pitchFamily="18" charset="0"/>
              </a:rPr>
              <a:t>Đối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với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bài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học</a:t>
            </a:r>
            <a:r>
              <a:rPr lang="en-GB" sz="2800" b="1" dirty="0">
                <a:latin typeface="Times New Roman" pitchFamily="18" charset="0"/>
                <a:cs typeface="Times New Roman" pitchFamily="18" charset="0"/>
              </a:rPr>
              <a:t> ở </a:t>
            </a:r>
            <a:r>
              <a:rPr lang="en-GB" sz="2800" b="1" dirty="0" err="1">
                <a:latin typeface="Times New Roman" pitchFamily="18" charset="0"/>
                <a:cs typeface="Times New Roman" pitchFamily="18" charset="0"/>
              </a:rPr>
              <a:t>tiết</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học</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này</a:t>
            </a:r>
            <a:r>
              <a:rPr lang="en-GB" sz="2800" b="1" dirty="0">
                <a:latin typeface="Times New Roman" pitchFamily="18" charset="0"/>
                <a:cs typeface="Times New Roman" pitchFamily="18" charset="0"/>
              </a:rPr>
              <a:t>:</a:t>
            </a:r>
          </a:p>
          <a:p>
            <a:pPr marL="514350" indent="-514350" fontAlgn="auto">
              <a:spcBef>
                <a:spcPts val="0"/>
              </a:spcBef>
              <a:spcAft>
                <a:spcPts val="0"/>
              </a:spcAft>
              <a:defRPr/>
            </a:pPr>
            <a:r>
              <a:rPr lang="en-GB" sz="2800" dirty="0">
                <a:latin typeface="Times New Roman" pitchFamily="18" charset="0"/>
                <a:cs typeface="Times New Roman" pitchFamily="18" charset="0"/>
              </a:rPr>
              <a:t>	</a:t>
            </a:r>
            <a:r>
              <a:rPr lang="en-GB" sz="2800" b="1" dirty="0">
                <a:solidFill>
                  <a:srgbClr val="0000FF"/>
                </a:solidFill>
                <a:latin typeface="Times New Roman" pitchFamily="18" charset="0"/>
                <a:cs typeface="Times New Roman" pitchFamily="18" charset="0"/>
              </a:rPr>
              <a:t>- </a:t>
            </a:r>
            <a:r>
              <a:rPr lang="en-GB" sz="2800" b="1" dirty="0" err="1">
                <a:solidFill>
                  <a:srgbClr val="0000FF"/>
                </a:solidFill>
                <a:latin typeface="Times New Roman" pitchFamily="18" charset="0"/>
                <a:cs typeface="Times New Roman" pitchFamily="18" charset="0"/>
              </a:rPr>
              <a:t>Học</a:t>
            </a:r>
            <a:r>
              <a:rPr lang="en-GB" sz="2800" b="1" dirty="0">
                <a:solidFill>
                  <a:srgbClr val="0000FF"/>
                </a:solidFill>
                <a:latin typeface="Times New Roman" pitchFamily="18" charset="0"/>
                <a:cs typeface="Times New Roman" pitchFamily="18" charset="0"/>
              </a:rPr>
              <a:t> </a:t>
            </a:r>
            <a:r>
              <a:rPr lang="en-GB" sz="2800" b="1" dirty="0" err="1">
                <a:solidFill>
                  <a:srgbClr val="0000FF"/>
                </a:solidFill>
                <a:latin typeface="Times New Roman" pitchFamily="18" charset="0"/>
                <a:cs typeface="Times New Roman" pitchFamily="18" charset="0"/>
              </a:rPr>
              <a:t>bài</a:t>
            </a:r>
            <a:r>
              <a:rPr lang="en-GB" sz="2800" b="1" dirty="0">
                <a:solidFill>
                  <a:srgbClr val="0000FF"/>
                </a:solidFill>
                <a:latin typeface="Times New Roman" pitchFamily="18" charset="0"/>
                <a:cs typeface="Times New Roman" pitchFamily="18" charset="0"/>
              </a:rPr>
              <a:t>.</a:t>
            </a:r>
          </a:p>
          <a:p>
            <a:pPr marL="514350" indent="-514350" fontAlgn="auto">
              <a:spcBef>
                <a:spcPts val="0"/>
              </a:spcBef>
              <a:spcAft>
                <a:spcPts val="0"/>
              </a:spcAft>
              <a:defRPr/>
            </a:pPr>
            <a:r>
              <a:rPr lang="en-GB" sz="2800" b="1" dirty="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giống</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loại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trồng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cụ</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bằng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giâm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cành</a:t>
            </a:r>
            <a:r>
              <a:rPr lang="en-US" sz="2800" b="1" dirty="0">
                <a:solidFill>
                  <a:srgbClr val="0000FF"/>
                </a:solidFill>
                <a:latin typeface="Times New Roman" pitchFamily="18" charset="0"/>
                <a:cs typeface="Times New Roman" pitchFamily="18" charset="0"/>
              </a:rPr>
              <a:t>.</a:t>
            </a:r>
          </a:p>
          <a:p>
            <a:pPr marL="514350" indent="-514350" fontAlgn="auto">
              <a:spcBef>
                <a:spcPts val="0"/>
              </a:spcBef>
              <a:spcAft>
                <a:spcPts val="0"/>
              </a:spcAft>
              <a:defRPr/>
            </a:pPr>
            <a:r>
              <a:rPr lang="en-US" sz="2800" b="1"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Chuẩn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sau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hành</a:t>
            </a:r>
            <a:r>
              <a:rPr lang="en-US" sz="2800" b="1" dirty="0">
                <a:solidFill>
                  <a:srgbClr val="0000FF"/>
                </a:solidFill>
                <a:latin typeface="Times New Roman" pitchFamily="18" charset="0"/>
                <a:cs typeface="Times New Roman" pitchFamily="18" charset="0"/>
              </a:rPr>
              <a:t>.</a:t>
            </a:r>
            <a:endParaRPr lang="en-GB" sz="2800" b="1" dirty="0">
              <a:solidFill>
                <a:srgbClr val="0000FF"/>
              </a:solidFill>
              <a:latin typeface="Times New Roman" pitchFamily="18" charset="0"/>
              <a:cs typeface="Times New Roman" pitchFamily="18" charset="0"/>
            </a:endParaRPr>
          </a:p>
        </p:txBody>
      </p:sp>
      <p:sp>
        <p:nvSpPr>
          <p:cNvPr id="5" name="TextBox 4"/>
          <p:cNvSpPr txBox="1">
            <a:spLocks noChangeArrowheads="1"/>
          </p:cNvSpPr>
          <p:nvPr/>
        </p:nvSpPr>
        <p:spPr bwMode="auto">
          <a:xfrm>
            <a:off x="781050" y="3594100"/>
            <a:ext cx="7894638" cy="2676525"/>
          </a:xfrm>
          <a:prstGeom prst="rect">
            <a:avLst/>
          </a:prstGeom>
          <a:noFill/>
          <a:ln w="9525">
            <a:noFill/>
            <a:miter lim="800000"/>
            <a:headEnd/>
            <a:tailEnd/>
          </a:ln>
        </p:spPr>
        <p:txBody>
          <a:bodyPr>
            <a:spAutoFit/>
          </a:bodyPr>
          <a:lstStyle/>
          <a:p>
            <a:r>
              <a:rPr lang="en-GB" sz="2800" b="1">
                <a:latin typeface="Times New Roman" pitchFamily="18" charset="0"/>
                <a:cs typeface="Times New Roman" pitchFamily="18" charset="0"/>
              </a:rPr>
              <a:t>*Đối với bài học ở tiết học tiếp theo:</a:t>
            </a:r>
          </a:p>
          <a:p>
            <a:r>
              <a:rPr lang="en-US" sz="2800">
                <a:latin typeface="Times New Roman" pitchFamily="18" charset="0"/>
                <a:cs typeface="Times New Roman" pitchFamily="18" charset="0"/>
              </a:rPr>
              <a:t>- Chuẩn bị cành bánh tẻ của một số loại cây phổ biến (rau ngót, khoai lang, hoa hóng, râm bụt,...), mỗi loại 20 cành.</a:t>
            </a:r>
            <a:r>
              <a:rPr lang="en-GB" sz="2800">
                <a:latin typeface="Times New Roman" pitchFamily="18" charset="0"/>
                <a:cs typeface="Times New Roman" pitchFamily="18" charset="0"/>
              </a:rPr>
              <a:t>  </a:t>
            </a:r>
          </a:p>
          <a:p>
            <a:r>
              <a:rPr lang="en-US" sz="2800">
                <a:latin typeface="Times New Roman" pitchFamily="18" charset="0"/>
                <a:cs typeface="Times New Roman" pitchFamily="18" charset="0"/>
              </a:rPr>
              <a:t>- Dao, kéo, khay đất ,thuốc kích thích ra rễ, nước sạch, lọ thuỷ tinh, binh tưới nước. </a:t>
            </a:r>
            <a:endParaRPr lang="en-GB" sz="280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8" descr="9"/>
          <p:cNvPicPr>
            <a:picLocks noChangeAspect="1" noChangeArrowheads="1"/>
          </p:cNvPicPr>
          <p:nvPr/>
        </p:nvPicPr>
        <p:blipFill>
          <a:blip r:embed="rId2"/>
          <a:srcRect/>
          <a:stretch>
            <a:fillRect/>
          </a:stretch>
        </p:blipFill>
        <p:spPr bwMode="auto">
          <a:xfrm>
            <a:off x="5072063" y="1500188"/>
            <a:ext cx="3276600" cy="3571875"/>
          </a:xfrm>
          <a:prstGeom prst="rect">
            <a:avLst/>
          </a:prstGeom>
          <a:noFill/>
          <a:ln w="9525">
            <a:noFill/>
            <a:miter lim="800000"/>
            <a:headEnd/>
            <a:tailEnd/>
          </a:ln>
        </p:spPr>
      </p:pic>
      <p:pic>
        <p:nvPicPr>
          <p:cNvPr id="32770" name="Picture 2" descr="C:\Users\user\Pictures\giam canh.jpg"/>
          <p:cNvPicPr>
            <a:picLocks noChangeAspect="1" noChangeArrowheads="1"/>
          </p:cNvPicPr>
          <p:nvPr/>
        </p:nvPicPr>
        <p:blipFill>
          <a:blip r:embed="rId3"/>
          <a:srcRect/>
          <a:stretch>
            <a:fillRect/>
          </a:stretch>
        </p:blipFill>
        <p:spPr bwMode="auto">
          <a:xfrm>
            <a:off x="285750" y="1500188"/>
            <a:ext cx="4071938" cy="3000375"/>
          </a:xfrm>
          <a:prstGeom prst="rect">
            <a:avLst/>
          </a:prstGeom>
          <a:noFill/>
          <a:ln w="9525">
            <a:noFill/>
            <a:miter lim="800000"/>
            <a:headEnd/>
            <a:tailEnd/>
          </a:ln>
        </p:spPr>
      </p:pic>
      <p:pic>
        <p:nvPicPr>
          <p:cNvPr id="32771" name="Picture 3" descr="C:\Users\user\Pictures\giam canh1.jpg"/>
          <p:cNvPicPr>
            <a:picLocks noChangeAspect="1" noChangeArrowheads="1"/>
          </p:cNvPicPr>
          <p:nvPr/>
        </p:nvPicPr>
        <p:blipFill>
          <a:blip r:embed="rId4"/>
          <a:srcRect/>
          <a:stretch>
            <a:fillRect/>
          </a:stretch>
        </p:blipFill>
        <p:spPr bwMode="auto">
          <a:xfrm>
            <a:off x="285750" y="4572000"/>
            <a:ext cx="4071938" cy="2286000"/>
          </a:xfrm>
          <a:prstGeom prst="rect">
            <a:avLst/>
          </a:prstGeom>
          <a:noFill/>
          <a:ln w="9525">
            <a:noFill/>
            <a:miter lim="800000"/>
            <a:headEnd/>
            <a:tailEnd/>
          </a:ln>
        </p:spPr>
      </p:pic>
      <p:sp>
        <p:nvSpPr>
          <p:cNvPr id="9" name="Rectangle 8"/>
          <p:cNvSpPr/>
          <p:nvPr/>
        </p:nvSpPr>
        <p:spPr>
          <a:xfrm>
            <a:off x="5429250" y="5429250"/>
            <a:ext cx="2714625" cy="642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a:solidFill>
                  <a:schemeClr val="tx1"/>
                </a:solidFill>
                <a:latin typeface="Times New Roman" pitchFamily="18" charset="0"/>
                <a:cs typeface="Times New Roman" pitchFamily="18" charset="0"/>
              </a:rPr>
              <a:t>Giâm cành</a:t>
            </a:r>
            <a:endParaRPr lang="en-GB" sz="3200">
              <a:solidFill>
                <a:schemeClr val="tx1"/>
              </a:solidFill>
              <a:latin typeface="Times New Roman" pitchFamily="18" charset="0"/>
              <a:cs typeface="Times New Roman" pitchFamily="18" charset="0"/>
            </a:endParaRP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C:\Users\user\Pictures\gcxt.jpg"/>
          <p:cNvPicPr>
            <a:picLocks noChangeAspect="1" noChangeArrowheads="1"/>
          </p:cNvPicPr>
          <p:nvPr/>
        </p:nvPicPr>
        <p:blipFill>
          <a:blip r:embed="rId2"/>
          <a:srcRect/>
          <a:stretch>
            <a:fillRect/>
          </a:stretch>
        </p:blipFill>
        <p:spPr bwMode="auto">
          <a:xfrm>
            <a:off x="5143500" y="1714500"/>
            <a:ext cx="4000500" cy="2214563"/>
          </a:xfrm>
          <a:prstGeom prst="rect">
            <a:avLst/>
          </a:prstGeom>
          <a:noFill/>
          <a:ln w="9525">
            <a:noFill/>
            <a:miter lim="800000"/>
            <a:headEnd/>
            <a:tailEnd/>
          </a:ln>
        </p:spPr>
      </p:pic>
      <p:pic>
        <p:nvPicPr>
          <p:cNvPr id="33794" name="Picture 4" descr="C:\Users\user\Pictures\ghep canh mit.jpg"/>
          <p:cNvPicPr>
            <a:picLocks noChangeAspect="1" noChangeArrowheads="1"/>
          </p:cNvPicPr>
          <p:nvPr/>
        </p:nvPicPr>
        <p:blipFill>
          <a:blip r:embed="rId3"/>
          <a:srcRect/>
          <a:stretch>
            <a:fillRect/>
          </a:stretch>
        </p:blipFill>
        <p:spPr bwMode="auto">
          <a:xfrm>
            <a:off x="0" y="4429125"/>
            <a:ext cx="4090988" cy="2428875"/>
          </a:xfrm>
          <a:prstGeom prst="rect">
            <a:avLst/>
          </a:prstGeom>
          <a:noFill/>
          <a:ln w="9525">
            <a:noFill/>
            <a:miter lim="800000"/>
            <a:headEnd/>
            <a:tailEnd/>
          </a:ln>
        </p:spPr>
      </p:pic>
      <p:pic>
        <p:nvPicPr>
          <p:cNvPr id="33795" name="Picture 5" descr="C:\Users\user\Pictures\gcnc.jpg"/>
          <p:cNvPicPr>
            <a:picLocks noChangeAspect="1" noChangeArrowheads="1"/>
          </p:cNvPicPr>
          <p:nvPr/>
        </p:nvPicPr>
        <p:blipFill>
          <a:blip r:embed="rId4"/>
          <a:srcRect/>
          <a:stretch>
            <a:fillRect/>
          </a:stretch>
        </p:blipFill>
        <p:spPr bwMode="auto">
          <a:xfrm>
            <a:off x="5143500" y="4071938"/>
            <a:ext cx="4000500" cy="2786062"/>
          </a:xfrm>
          <a:prstGeom prst="rect">
            <a:avLst/>
          </a:prstGeom>
          <a:noFill/>
          <a:ln w="9525">
            <a:noFill/>
            <a:miter lim="800000"/>
            <a:headEnd/>
            <a:tailEnd/>
          </a:ln>
        </p:spPr>
      </p:pic>
      <p:sp>
        <p:nvSpPr>
          <p:cNvPr id="8" name="Rectangle 7"/>
          <p:cNvSpPr/>
          <p:nvPr/>
        </p:nvSpPr>
        <p:spPr>
          <a:xfrm>
            <a:off x="4071938" y="2428875"/>
            <a:ext cx="1000125" cy="3357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800">
                <a:solidFill>
                  <a:schemeClr val="tx1"/>
                </a:solidFill>
                <a:latin typeface="Times New Roman" pitchFamily="18" charset="0"/>
                <a:cs typeface="Times New Roman" pitchFamily="18" charset="0"/>
              </a:rPr>
              <a:t>Ghép cành</a:t>
            </a:r>
            <a:endParaRPr lang="en-GB" sz="2800">
              <a:solidFill>
                <a:schemeClr val="tx1"/>
              </a:solidFill>
              <a:latin typeface="Times New Roman" pitchFamily="18" charset="0"/>
              <a:cs typeface="Times New Roman" pitchFamily="18" charset="0"/>
            </a:endParaRPr>
          </a:p>
        </p:txBody>
      </p:sp>
      <p:pic>
        <p:nvPicPr>
          <p:cNvPr id="33797" name="Picture 6" descr="C:\Users\user\Pictures\gccx.jpg"/>
          <p:cNvPicPr>
            <a:picLocks noChangeAspect="1" noChangeArrowheads="1"/>
          </p:cNvPicPr>
          <p:nvPr/>
        </p:nvPicPr>
        <p:blipFill>
          <a:blip r:embed="rId5"/>
          <a:srcRect/>
          <a:stretch>
            <a:fillRect/>
          </a:stretch>
        </p:blipFill>
        <p:spPr bwMode="auto">
          <a:xfrm>
            <a:off x="0" y="1643063"/>
            <a:ext cx="3929063" cy="2643187"/>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8625" y="6000750"/>
            <a:ext cx="2428875"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400">
                <a:latin typeface="Times New Roman" pitchFamily="18" charset="0"/>
                <a:cs typeface="Times New Roman" pitchFamily="18" charset="0"/>
              </a:rPr>
              <a:t>Chiết cành </a:t>
            </a:r>
            <a:endParaRPr lang="en-GB" sz="2400">
              <a:latin typeface="Times New Roman" pitchFamily="18" charset="0"/>
              <a:cs typeface="Times New Roman" pitchFamily="18" charset="0"/>
            </a:endParaRPr>
          </a:p>
        </p:txBody>
      </p:sp>
      <p:pic>
        <p:nvPicPr>
          <p:cNvPr id="34818" name="Picture 2" descr="C:\Users\user\Pictures\chiet anh.jpg"/>
          <p:cNvPicPr>
            <a:picLocks noChangeAspect="1" noChangeArrowheads="1"/>
          </p:cNvPicPr>
          <p:nvPr/>
        </p:nvPicPr>
        <p:blipFill>
          <a:blip r:embed="rId2"/>
          <a:srcRect/>
          <a:stretch>
            <a:fillRect/>
          </a:stretch>
        </p:blipFill>
        <p:spPr bwMode="auto">
          <a:xfrm>
            <a:off x="0" y="1571625"/>
            <a:ext cx="7885113" cy="41433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3" descr="C:\Users\user\Pictures\mo hinh.jpg"/>
          <p:cNvPicPr>
            <a:picLocks noChangeAspect="1" noChangeArrowheads="1"/>
          </p:cNvPicPr>
          <p:nvPr/>
        </p:nvPicPr>
        <p:blipFill>
          <a:blip r:embed="rId2"/>
          <a:srcRect/>
          <a:stretch>
            <a:fillRect/>
          </a:stretch>
        </p:blipFill>
        <p:spPr bwMode="auto">
          <a:xfrm>
            <a:off x="1908175" y="1196975"/>
            <a:ext cx="5286375" cy="1847850"/>
          </a:xfrm>
          <a:prstGeom prst="rect">
            <a:avLst/>
          </a:prstGeom>
          <a:noFill/>
          <a:ln w="9525">
            <a:noFill/>
            <a:miter lim="800000"/>
            <a:headEnd/>
            <a:tailEnd/>
          </a:ln>
        </p:spPr>
      </p:pic>
      <p:pic>
        <p:nvPicPr>
          <p:cNvPr id="35842" name="Picture 4" descr="C:\Users\user\Pictures\nhan giong.jpg"/>
          <p:cNvPicPr>
            <a:picLocks noChangeAspect="1" noChangeArrowheads="1"/>
          </p:cNvPicPr>
          <p:nvPr/>
        </p:nvPicPr>
        <p:blipFill>
          <a:blip r:embed="rId3"/>
          <a:srcRect/>
          <a:stretch>
            <a:fillRect/>
          </a:stretch>
        </p:blipFill>
        <p:spPr bwMode="auto">
          <a:xfrm>
            <a:off x="1763713" y="3500438"/>
            <a:ext cx="2928937" cy="2286000"/>
          </a:xfrm>
          <a:prstGeom prst="rect">
            <a:avLst/>
          </a:prstGeom>
          <a:noFill/>
          <a:ln w="9525">
            <a:noFill/>
            <a:miter lim="800000"/>
            <a:headEnd/>
            <a:tailEnd/>
          </a:ln>
        </p:spPr>
      </p:pic>
      <p:pic>
        <p:nvPicPr>
          <p:cNvPr id="35843" name="Picture 25" descr="larger_dae1348204306[1]"/>
          <p:cNvPicPr>
            <a:picLocks noChangeAspect="1" noChangeArrowheads="1"/>
          </p:cNvPicPr>
          <p:nvPr/>
        </p:nvPicPr>
        <p:blipFill>
          <a:blip r:embed="rId4"/>
          <a:srcRect/>
          <a:stretch>
            <a:fillRect/>
          </a:stretch>
        </p:blipFill>
        <p:spPr bwMode="auto">
          <a:xfrm>
            <a:off x="5214938" y="3500438"/>
            <a:ext cx="2105025" cy="3143250"/>
          </a:xfrm>
          <a:prstGeom prst="rect">
            <a:avLst/>
          </a:prstGeom>
          <a:noFill/>
          <a:ln w="9525">
            <a:noFill/>
            <a:miter lim="800000"/>
            <a:headEnd/>
            <a:tailEnd/>
          </a:ln>
        </p:spPr>
      </p:pic>
      <p:sp>
        <p:nvSpPr>
          <p:cNvPr id="8" name="Rectangle 7"/>
          <p:cNvSpPr/>
          <p:nvPr/>
        </p:nvSpPr>
        <p:spPr>
          <a:xfrm>
            <a:off x="4143375" y="5929313"/>
            <a:ext cx="2143125" cy="71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400" dirty="0" err="1">
                <a:latin typeface="Times New Roman" pitchFamily="18" charset="0"/>
                <a:cs typeface="Times New Roman" pitchFamily="18" charset="0"/>
              </a:rPr>
              <a:t>Nuôi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cấy</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mô</a:t>
            </a:r>
            <a:endParaRPr lang="en-GB"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285750" y="2214563"/>
            <a:ext cx="9786938" cy="2071687"/>
          </a:xfrm>
        </p:spPr>
        <p:txBody>
          <a:bodyPr/>
          <a:lstStyle/>
          <a:p>
            <a:r>
              <a:rPr lang="en-GB" sz="4600" b="1" smtClean="0">
                <a:latin typeface="Times New Roman" pitchFamily="18" charset="0"/>
                <a:cs typeface="Times New Roman" pitchFamily="18" charset="0"/>
              </a:rPr>
              <a:t>Bài 5 </a:t>
            </a:r>
            <a:br>
              <a:rPr lang="en-GB" sz="4600" b="1" smtClean="0">
                <a:latin typeface="Times New Roman" pitchFamily="18" charset="0"/>
                <a:cs typeface="Times New Roman" pitchFamily="18" charset="0"/>
              </a:rPr>
            </a:br>
            <a:r>
              <a:rPr lang="en-US" sz="4600" b="1" smtClean="0">
                <a:solidFill>
                  <a:srgbClr val="FF0000"/>
                </a:solidFill>
                <a:latin typeface="Times New Roman" pitchFamily="18" charset="0"/>
                <a:cs typeface="Times New Roman" pitchFamily="18" charset="0"/>
              </a:rPr>
              <a:t>NHÂN GIỐNG VÔ TÍNH</a:t>
            </a:r>
            <a:br>
              <a:rPr lang="en-US" sz="4600" b="1" smtClean="0">
                <a:solidFill>
                  <a:srgbClr val="FF0000"/>
                </a:solidFill>
                <a:latin typeface="Times New Roman" pitchFamily="18" charset="0"/>
                <a:cs typeface="Times New Roman" pitchFamily="18" charset="0"/>
              </a:rPr>
            </a:br>
            <a:r>
              <a:rPr lang="en-GB" sz="4600" b="1" smtClean="0">
                <a:solidFill>
                  <a:srgbClr val="FF0000"/>
                </a:solidFill>
                <a:latin typeface="Times New Roman" pitchFamily="18" charset="0"/>
                <a:cs typeface="Times New Roman" pitchFamily="18" charset="0"/>
              </a:rPr>
              <a:t>CÂY TRỒNG</a:t>
            </a:r>
          </a:p>
        </p:txBody>
      </p:sp>
      <p:pic>
        <p:nvPicPr>
          <p:cNvPr id="16387" name="Picture 6" descr="hoa"/>
          <p:cNvPicPr>
            <a:picLocks noChangeAspect="1" noChangeArrowheads="1"/>
          </p:cNvPicPr>
          <p:nvPr/>
        </p:nvPicPr>
        <p:blipFill>
          <a:blip r:embed="rId3"/>
          <a:srcRect/>
          <a:stretch>
            <a:fillRect/>
          </a:stretch>
        </p:blipFill>
        <p:spPr bwMode="auto">
          <a:xfrm>
            <a:off x="0" y="0"/>
            <a:ext cx="2362200" cy="1474788"/>
          </a:xfrm>
          <a:prstGeom prst="rect">
            <a:avLst/>
          </a:prstGeom>
          <a:noFill/>
          <a:ln w="9525">
            <a:noFill/>
            <a:miter lim="800000"/>
            <a:headEnd/>
            <a:tailEnd/>
          </a:ln>
        </p:spPr>
      </p:pic>
      <p:pic>
        <p:nvPicPr>
          <p:cNvPr id="16388" name="Picture 7" descr="blumenpflanzen111[1]"/>
          <p:cNvPicPr>
            <a:picLocks noChangeAspect="1" noChangeArrowheads="1" noCrop="1"/>
          </p:cNvPicPr>
          <p:nvPr/>
        </p:nvPicPr>
        <p:blipFill>
          <a:blip r:embed="rId4"/>
          <a:srcRect/>
          <a:stretch>
            <a:fillRect/>
          </a:stretch>
        </p:blipFill>
        <p:spPr bwMode="auto">
          <a:xfrm>
            <a:off x="0" y="5334000"/>
            <a:ext cx="1689100" cy="1524000"/>
          </a:xfrm>
          <a:prstGeom prst="rect">
            <a:avLst/>
          </a:prstGeom>
          <a:noFill/>
          <a:ln w="9525">
            <a:noFill/>
            <a:miter lim="800000"/>
            <a:headEnd/>
            <a:tailEnd/>
          </a:ln>
        </p:spPr>
      </p:pic>
      <p:pic>
        <p:nvPicPr>
          <p:cNvPr id="16389" name="Picture 8" descr="blumenpflanzen042[1]"/>
          <p:cNvPicPr>
            <a:picLocks noChangeAspect="1" noChangeArrowheads="1" noCrop="1"/>
          </p:cNvPicPr>
          <p:nvPr/>
        </p:nvPicPr>
        <p:blipFill>
          <a:blip r:embed="rId5"/>
          <a:srcRect/>
          <a:stretch>
            <a:fillRect/>
          </a:stretch>
        </p:blipFill>
        <p:spPr bwMode="auto">
          <a:xfrm>
            <a:off x="7143750" y="4419600"/>
            <a:ext cx="2000250" cy="25908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17410" name="Picture 4" descr="Nêu các phương pháp nhân giống vô tính đổi với cây trồng"/>
          <p:cNvPicPr>
            <a:picLocks noChangeAspect="1" noChangeArrowheads="1"/>
          </p:cNvPicPr>
          <p:nvPr/>
        </p:nvPicPr>
        <p:blipFill>
          <a:blip r:embed="rId3"/>
          <a:srcRect/>
          <a:stretch>
            <a:fillRect/>
          </a:stretch>
        </p:blipFill>
        <p:spPr bwMode="auto">
          <a:xfrm>
            <a:off x="0" y="3573463"/>
            <a:ext cx="3779838" cy="2387600"/>
          </a:xfrm>
          <a:prstGeom prst="rect">
            <a:avLst/>
          </a:prstGeom>
          <a:noFill/>
          <a:ln w="9525">
            <a:noFill/>
            <a:miter lim="800000"/>
            <a:headEnd/>
            <a:tailEnd/>
          </a:ln>
        </p:spPr>
      </p:pic>
      <p:sp>
        <p:nvSpPr>
          <p:cNvPr id="17411" name="AutoShape 8" descr="Kỹ Thuật Giâm Cành &quot;hiệu quả nhất&quot; cho bà con nông dâ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17412" name="AutoShape 10" descr="Kỹ Thuật Giâm Cành &quot;hiệu quả nhất&quot; cho bà con nông dân"/>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17413" name="Picture 11"/>
          <p:cNvPicPr>
            <a:picLocks noChangeAspect="1" noChangeArrowheads="1"/>
          </p:cNvPicPr>
          <p:nvPr/>
        </p:nvPicPr>
        <p:blipFill>
          <a:blip r:embed="rId4"/>
          <a:srcRect/>
          <a:stretch>
            <a:fillRect/>
          </a:stretch>
        </p:blipFill>
        <p:spPr bwMode="auto">
          <a:xfrm>
            <a:off x="0" y="696913"/>
            <a:ext cx="3779838" cy="2227262"/>
          </a:xfrm>
          <a:prstGeom prst="rect">
            <a:avLst/>
          </a:prstGeom>
          <a:noFill/>
          <a:ln w="9525">
            <a:noFill/>
            <a:miter lim="800000"/>
            <a:headEnd/>
            <a:tailEnd/>
          </a:ln>
        </p:spPr>
      </p:pic>
      <p:sp>
        <p:nvSpPr>
          <p:cNvPr id="17414" name="AutoShape 13" descr="Ghép mắt nhỏ có gỗ – kỹ thuật ghép quả bưởi - YouTube"/>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17415" name="Picture 14"/>
          <p:cNvPicPr>
            <a:picLocks noChangeAspect="1" noChangeArrowheads="1"/>
          </p:cNvPicPr>
          <p:nvPr/>
        </p:nvPicPr>
        <p:blipFill>
          <a:blip r:embed="rId5"/>
          <a:srcRect/>
          <a:stretch>
            <a:fillRect/>
          </a:stretch>
        </p:blipFill>
        <p:spPr bwMode="auto">
          <a:xfrm>
            <a:off x="5219700" y="696913"/>
            <a:ext cx="3924300" cy="2227262"/>
          </a:xfrm>
          <a:prstGeom prst="rect">
            <a:avLst/>
          </a:prstGeom>
          <a:noFill/>
          <a:ln w="9525">
            <a:noFill/>
            <a:miter lim="800000"/>
            <a:headEnd/>
            <a:tailEnd/>
          </a:ln>
        </p:spPr>
      </p:pic>
      <p:sp>
        <p:nvSpPr>
          <p:cNvPr id="17416" name="AutoShape 16" descr="Hiện nay phương pháp nhân giống vô tính nào có hiệu quả nhất trong sản xuất  nông nghiệp? Tại sao? Ví dụ minh họa. - Điểm chuẩn lớp 10 (SKGV)-Airdrop,  Claim, IDO,"/>
          <p:cNvSpPr>
            <a:spLocks noChangeAspect="1" noChangeArrowheads="1"/>
          </p:cNvSpPr>
          <p:nvPr/>
        </p:nvSpPr>
        <p:spPr bwMode="auto">
          <a:xfrm>
            <a:off x="612775" y="312738"/>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17417" name="Picture 17"/>
          <p:cNvPicPr>
            <a:picLocks noChangeAspect="1" noChangeArrowheads="1"/>
          </p:cNvPicPr>
          <p:nvPr/>
        </p:nvPicPr>
        <p:blipFill>
          <a:blip r:embed="rId6"/>
          <a:srcRect/>
          <a:stretch>
            <a:fillRect/>
          </a:stretch>
        </p:blipFill>
        <p:spPr bwMode="auto">
          <a:xfrm>
            <a:off x="5251450" y="3644900"/>
            <a:ext cx="3892550" cy="2447925"/>
          </a:xfrm>
          <a:prstGeom prst="rect">
            <a:avLst/>
          </a:prstGeom>
          <a:noFill/>
          <a:ln w="9525">
            <a:noFill/>
            <a:miter lim="800000"/>
            <a:headEnd/>
            <a:tailEnd/>
          </a:ln>
        </p:spPr>
      </p:pic>
      <p:sp>
        <p:nvSpPr>
          <p:cNvPr id="12" name="Rectangle 11"/>
          <p:cNvSpPr/>
          <p:nvPr/>
        </p:nvSpPr>
        <p:spPr>
          <a:xfrm>
            <a:off x="539750" y="92075"/>
            <a:ext cx="8208963"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dirty="0">
                <a:latin typeface="Times New Roman" pitchFamily="18" charset="0"/>
                <a:cs typeface="Times New Roman" pitchFamily="18" charset="0"/>
              </a:rPr>
              <a:t>MỘT SỐ KĨ THUẬT NHÂN GIỐNG VÔ TÍNH CÂY TRỒNG</a:t>
            </a:r>
            <a:endParaRPr lang="en-US" sz="2400" dirty="0">
              <a:latin typeface="Times New Roman" pitchFamily="18" charset="0"/>
              <a:cs typeface="Times New Roman" pitchFamily="18" charset="0"/>
            </a:endParaRPr>
          </a:p>
        </p:txBody>
      </p:sp>
      <p:sp>
        <p:nvSpPr>
          <p:cNvPr id="13" name="Rounded Rectangle 12"/>
          <p:cNvSpPr/>
          <p:nvPr/>
        </p:nvSpPr>
        <p:spPr>
          <a:xfrm>
            <a:off x="765175" y="2997200"/>
            <a:ext cx="2366963" cy="431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300" b="1" dirty="0" err="1">
                <a:solidFill>
                  <a:srgbClr val="FF0000"/>
                </a:solidFill>
                <a:latin typeface="Times New Roman" pitchFamily="18" charset="0"/>
                <a:cs typeface="Times New Roman" pitchFamily="18" charset="0"/>
              </a:rPr>
              <a:t>Giâm</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cành</a:t>
            </a:r>
            <a:endParaRPr lang="en-US" sz="2300" b="1" dirty="0">
              <a:solidFill>
                <a:srgbClr val="FF0000"/>
              </a:solidFill>
              <a:latin typeface="Times New Roman" pitchFamily="18" charset="0"/>
              <a:cs typeface="Times New Roman" pitchFamily="18" charset="0"/>
            </a:endParaRPr>
          </a:p>
        </p:txBody>
      </p:sp>
      <p:sp>
        <p:nvSpPr>
          <p:cNvPr id="20" name="Rounded Rectangle 19"/>
          <p:cNvSpPr/>
          <p:nvPr/>
        </p:nvSpPr>
        <p:spPr>
          <a:xfrm>
            <a:off x="5867400" y="6124575"/>
            <a:ext cx="2366963" cy="431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300" b="1" dirty="0" err="1">
                <a:solidFill>
                  <a:srgbClr val="FF0000"/>
                </a:solidFill>
                <a:latin typeface="Times New Roman" pitchFamily="18" charset="0"/>
                <a:cs typeface="Times New Roman" pitchFamily="18" charset="0"/>
              </a:rPr>
              <a:t>Nuôi</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cấy</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mô</a:t>
            </a:r>
            <a:endParaRPr lang="en-US" sz="2300" b="1" dirty="0">
              <a:solidFill>
                <a:srgbClr val="FF0000"/>
              </a:solidFill>
              <a:latin typeface="Times New Roman" pitchFamily="18" charset="0"/>
              <a:cs typeface="Times New Roman" pitchFamily="18" charset="0"/>
            </a:endParaRPr>
          </a:p>
        </p:txBody>
      </p:sp>
      <p:sp>
        <p:nvSpPr>
          <p:cNvPr id="21" name="Rounded Rectangle 20"/>
          <p:cNvSpPr/>
          <p:nvPr/>
        </p:nvSpPr>
        <p:spPr>
          <a:xfrm>
            <a:off x="644525" y="6064250"/>
            <a:ext cx="2366963" cy="431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300" b="1" dirty="0" err="1">
                <a:solidFill>
                  <a:srgbClr val="FF0000"/>
                </a:solidFill>
                <a:latin typeface="Times New Roman" pitchFamily="18" charset="0"/>
                <a:cs typeface="Times New Roman" pitchFamily="18" charset="0"/>
              </a:rPr>
              <a:t>Chiết</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cành</a:t>
            </a:r>
            <a:endParaRPr lang="en-US" sz="2300" b="1" dirty="0">
              <a:solidFill>
                <a:srgbClr val="FF0000"/>
              </a:solidFill>
              <a:latin typeface="Times New Roman" pitchFamily="18" charset="0"/>
              <a:cs typeface="Times New Roman" pitchFamily="18" charset="0"/>
            </a:endParaRPr>
          </a:p>
        </p:txBody>
      </p:sp>
      <p:sp>
        <p:nvSpPr>
          <p:cNvPr id="22" name="Rounded Rectangle 21"/>
          <p:cNvSpPr/>
          <p:nvPr/>
        </p:nvSpPr>
        <p:spPr>
          <a:xfrm>
            <a:off x="6084888" y="2997200"/>
            <a:ext cx="2365375" cy="431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300" b="1" dirty="0" err="1">
                <a:solidFill>
                  <a:srgbClr val="FF0000"/>
                </a:solidFill>
                <a:latin typeface="Times New Roman" pitchFamily="18" charset="0"/>
                <a:cs typeface="Times New Roman" pitchFamily="18" charset="0"/>
              </a:rPr>
              <a:t>Ghép</a:t>
            </a:r>
            <a:endParaRPr lang="en-US" sz="23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85750" y="404813"/>
            <a:ext cx="8229600" cy="796925"/>
          </a:xfrm>
        </p:spPr>
        <p:txBody>
          <a:bodyPr/>
          <a:lstStyle/>
          <a:p>
            <a:pPr algn="l"/>
            <a:r>
              <a:rPr lang="en-GB" sz="2400" b="1" smtClean="0">
                <a:solidFill>
                  <a:srgbClr val="FF0000"/>
                </a:solidFill>
                <a:latin typeface="Times New Roman" pitchFamily="18" charset="0"/>
                <a:cs typeface="Times New Roman" pitchFamily="18" charset="0"/>
              </a:rPr>
              <a:t>I. Khái niệm</a:t>
            </a:r>
          </a:p>
        </p:txBody>
      </p:sp>
      <p:sp>
        <p:nvSpPr>
          <p:cNvPr id="7" name="Content Placeholder 2"/>
          <p:cNvSpPr>
            <a:spLocks noGrp="1"/>
          </p:cNvSpPr>
          <p:nvPr>
            <p:ph idx="1"/>
          </p:nvPr>
        </p:nvSpPr>
        <p:spPr>
          <a:xfrm>
            <a:off x="269875" y="1052513"/>
            <a:ext cx="4949825" cy="1612900"/>
          </a:xfrm>
        </p:spPr>
        <p:txBody>
          <a:bodyPr/>
          <a:lstStyle/>
          <a:p>
            <a:pPr marL="0" indent="0" algn="just">
              <a:buFont typeface="Arial" charset="0"/>
              <a:buNone/>
            </a:pPr>
            <a:r>
              <a:rPr lang="en-US" sz="2400" b="1" smtClean="0">
                <a:latin typeface="Times New Roman" pitchFamily="18" charset="0"/>
                <a:cs typeface="Times New Roman" pitchFamily="18" charset="0"/>
              </a:rPr>
              <a:t>  - Nhân giống vô tính cây trồng là hình thức tạo ra cây giống trực tiếp từ các bộ phận sinh dưỡng (lá, thân, rễ) của cây mẹ. Các cây con được tạo ra bằng hình thức nhân giống này mang các đặc điểm giống với cây mẹ.</a:t>
            </a:r>
          </a:p>
        </p:txBody>
      </p:sp>
      <p:sp>
        <p:nvSpPr>
          <p:cNvPr id="8" name="Rectangle 7"/>
          <p:cNvSpPr/>
          <p:nvPr/>
        </p:nvSpPr>
        <p:spPr>
          <a:xfrm>
            <a:off x="539750" y="92075"/>
            <a:ext cx="8208963"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b="1" dirty="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bwMode="auto">
          <a:xfrm>
            <a:off x="265113" y="3868738"/>
            <a:ext cx="4949825" cy="1612900"/>
          </a:xfrm>
          <a:prstGeom prst="rect">
            <a:avLst/>
          </a:prstGeom>
          <a:noFill/>
          <a:ln w="9525">
            <a:noFill/>
            <a:miter lim="800000"/>
            <a:headEnd/>
            <a:tailEnd/>
          </a:ln>
        </p:spPr>
        <p:txBody>
          <a:bodyPr/>
          <a:lstStyle/>
          <a:p>
            <a:pPr algn="just">
              <a:spcBef>
                <a:spcPct val="20000"/>
              </a:spcBef>
              <a:buFont typeface="Arial" charset="0"/>
              <a:buNone/>
            </a:pPr>
            <a:r>
              <a:rPr lang="en-US" sz="2400" b="1">
                <a:latin typeface="Times New Roman" pitchFamily="18" charset="0"/>
                <a:cs typeface="Times New Roman" pitchFamily="18" charset="0"/>
              </a:rPr>
              <a:t> - Hình thức nhân giống này thường được áp dụng cho các loại cây ăn quả, cây hoa, cây cảnh,...</a:t>
            </a:r>
          </a:p>
        </p:txBody>
      </p:sp>
      <p:sp>
        <p:nvSpPr>
          <p:cNvPr id="18438"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pic>
        <p:nvPicPr>
          <p:cNvPr id="2052" name="Picture 4"/>
          <p:cNvPicPr>
            <a:picLocks noChangeAspect="1" noChangeArrowheads="1"/>
          </p:cNvPicPr>
          <p:nvPr/>
        </p:nvPicPr>
        <p:blipFill>
          <a:blip r:embed="rId3"/>
          <a:srcRect/>
          <a:stretch>
            <a:fillRect/>
          </a:stretch>
        </p:blipFill>
        <p:spPr bwMode="auto">
          <a:xfrm>
            <a:off x="5430838" y="2243138"/>
            <a:ext cx="3713162" cy="1473200"/>
          </a:xfrm>
          <a:prstGeom prst="rect">
            <a:avLst/>
          </a:prstGeom>
          <a:noFill/>
          <a:ln w="9525">
            <a:noFill/>
            <a:miter lim="800000"/>
            <a:headEnd/>
            <a:tailEnd/>
          </a:ln>
        </p:spPr>
      </p:pic>
      <p:pic>
        <p:nvPicPr>
          <p:cNvPr id="2053" name="Picture 5"/>
          <p:cNvPicPr>
            <a:picLocks noChangeAspect="1" noChangeArrowheads="1"/>
          </p:cNvPicPr>
          <p:nvPr/>
        </p:nvPicPr>
        <p:blipFill>
          <a:blip r:embed="rId4"/>
          <a:srcRect/>
          <a:stretch>
            <a:fillRect/>
          </a:stretch>
        </p:blipFill>
        <p:spPr bwMode="auto">
          <a:xfrm>
            <a:off x="5429250" y="582613"/>
            <a:ext cx="3714750" cy="1660525"/>
          </a:xfrm>
          <a:prstGeom prst="rect">
            <a:avLst/>
          </a:prstGeom>
          <a:noFill/>
          <a:ln w="9525">
            <a:noFill/>
            <a:miter lim="800000"/>
            <a:headEnd/>
            <a:tailEnd/>
          </a:ln>
        </p:spPr>
      </p:pic>
      <p:pic>
        <p:nvPicPr>
          <p:cNvPr id="2054" name="Picture 6"/>
          <p:cNvPicPr>
            <a:picLocks noChangeAspect="1" noChangeArrowheads="1"/>
          </p:cNvPicPr>
          <p:nvPr/>
        </p:nvPicPr>
        <p:blipFill>
          <a:blip r:embed="rId5"/>
          <a:srcRect/>
          <a:stretch>
            <a:fillRect/>
          </a:stretch>
        </p:blipFill>
        <p:spPr bwMode="auto">
          <a:xfrm>
            <a:off x="5429250" y="3716338"/>
            <a:ext cx="3714750" cy="1539875"/>
          </a:xfrm>
          <a:prstGeom prst="rect">
            <a:avLst/>
          </a:prstGeom>
          <a:noFill/>
          <a:ln w="9525">
            <a:noFill/>
            <a:miter lim="800000"/>
            <a:headEnd/>
            <a:tailEnd/>
          </a:ln>
        </p:spPr>
      </p:pic>
      <p:pic>
        <p:nvPicPr>
          <p:cNvPr id="2055" name="Picture 7"/>
          <p:cNvPicPr>
            <a:picLocks noChangeAspect="1" noChangeArrowheads="1"/>
          </p:cNvPicPr>
          <p:nvPr/>
        </p:nvPicPr>
        <p:blipFill>
          <a:blip r:embed="rId6"/>
          <a:srcRect/>
          <a:stretch>
            <a:fillRect/>
          </a:stretch>
        </p:blipFill>
        <p:spPr bwMode="auto">
          <a:xfrm>
            <a:off x="5429250" y="5256213"/>
            <a:ext cx="3714750" cy="158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ppt_x"/>
                                          </p:val>
                                        </p:tav>
                                        <p:tav tm="100000">
                                          <p:val>
                                            <p:strVal val="#ppt_x"/>
                                          </p:val>
                                        </p:tav>
                                      </p:tavLst>
                                    </p:anim>
                                    <p:anim calcmode="lin" valueType="num">
                                      <p:cBhvr additive="base">
                                        <p:cTn id="14" dur="500" fill="hold"/>
                                        <p:tgtEl>
                                          <p:spTgt spid="205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ppt_x"/>
                                          </p:val>
                                        </p:tav>
                                        <p:tav tm="100000">
                                          <p:val>
                                            <p:strVal val="#ppt_x"/>
                                          </p:val>
                                        </p:tav>
                                      </p:tavLst>
                                    </p:anim>
                                    <p:anim calcmode="lin" valueType="num">
                                      <p:cBhvr additive="base">
                                        <p:cTn id="22" dur="500" fill="hold"/>
                                        <p:tgtEl>
                                          <p:spTgt spid="205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55"/>
                                        </p:tgtEl>
                                        <p:attrNameLst>
                                          <p:attrName>style.visibility</p:attrName>
                                        </p:attrNameLst>
                                      </p:cBhvr>
                                      <p:to>
                                        <p:strVal val="visible"/>
                                      </p:to>
                                    </p:set>
                                    <p:anim calcmode="lin" valueType="num">
                                      <p:cBhvr additive="base">
                                        <p:cTn id="25" dur="500" fill="hold"/>
                                        <p:tgtEl>
                                          <p:spTgt spid="2055"/>
                                        </p:tgtEl>
                                        <p:attrNameLst>
                                          <p:attrName>ppt_x</p:attrName>
                                        </p:attrNameLst>
                                      </p:cBhvr>
                                      <p:tavLst>
                                        <p:tav tm="0">
                                          <p:val>
                                            <p:strVal val="#ppt_x"/>
                                          </p:val>
                                        </p:tav>
                                        <p:tav tm="100000">
                                          <p:val>
                                            <p:strVal val="#ppt_x"/>
                                          </p:val>
                                        </p:tav>
                                      </p:tavLst>
                                    </p:anim>
                                    <p:anim calcmode="lin" valueType="num">
                                      <p:cBhvr additive="base">
                                        <p:cTn id="26"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50" y="404813"/>
            <a:ext cx="8229600" cy="796925"/>
          </a:xfrm>
        </p:spPr>
        <p:txBody>
          <a:bodyPr/>
          <a:lstStyle/>
          <a:p>
            <a:pPr algn="l"/>
            <a:r>
              <a:rPr lang="en-GB" sz="2400" b="1" smtClean="0">
                <a:solidFill>
                  <a:srgbClr val="FF0000"/>
                </a:solidFill>
                <a:latin typeface="Times New Roman" pitchFamily="18" charset="0"/>
                <a:cs typeface="Times New Roman" pitchFamily="18" charset="0"/>
              </a:rPr>
              <a:t>II. Các phương pháp nhân giống vô tính</a:t>
            </a:r>
          </a:p>
        </p:txBody>
      </p:sp>
      <p:sp>
        <p:nvSpPr>
          <p:cNvPr id="8" name="Rectangle 7"/>
          <p:cNvSpPr/>
          <p:nvPr/>
        </p:nvSpPr>
        <p:spPr>
          <a:xfrm>
            <a:off x="539750" y="92075"/>
            <a:ext cx="8208963"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b="1" dirty="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bwMode="auto">
          <a:xfrm>
            <a:off x="355600" y="1766888"/>
            <a:ext cx="4949825" cy="1611312"/>
          </a:xfrm>
          <a:prstGeom prst="rect">
            <a:avLst/>
          </a:prstGeom>
          <a:noFill/>
          <a:ln w="9525">
            <a:noFill/>
            <a:miter lim="800000"/>
            <a:headEnd/>
            <a:tailEnd/>
          </a:ln>
        </p:spPr>
        <p:txBody>
          <a:bodyPr/>
          <a:lstStyle/>
          <a:p>
            <a:pPr algn="just">
              <a:spcBef>
                <a:spcPct val="20000"/>
              </a:spcBef>
              <a:buFont typeface="Arial" charset="0"/>
              <a:buNone/>
            </a:pPr>
            <a:r>
              <a:rPr lang="en-US" sz="2400" b="1">
                <a:latin typeface="Times New Roman" pitchFamily="18" charset="0"/>
                <a:cs typeface="Times New Roman" pitchFamily="18" charset="0"/>
              </a:rPr>
              <a:t>- C</a:t>
            </a:r>
            <a:r>
              <a:rPr lang="en-US" sz="2400">
                <a:latin typeface="Times New Roman" pitchFamily="18" charset="0"/>
                <a:cs typeface="Times New Roman" pitchFamily="18" charset="0"/>
              </a:rPr>
              <a:t>ắt một đoạn cành bánh tẻ nhúng phần gốc vào dung dịch kích thích ra rễ. Sau đó cắm xuống đất ẩm cho cành ra rễ và phát triển thành cây mới.</a:t>
            </a:r>
          </a:p>
        </p:txBody>
      </p:sp>
      <p:sp>
        <p:nvSpPr>
          <p:cNvPr id="19460"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12" name="Title 1"/>
          <p:cNvSpPr txBox="1">
            <a:spLocks/>
          </p:cNvSpPr>
          <p:nvPr/>
        </p:nvSpPr>
        <p:spPr bwMode="auto">
          <a:xfrm>
            <a:off x="327025" y="969963"/>
            <a:ext cx="8229600" cy="796925"/>
          </a:xfrm>
          <a:prstGeom prst="rect">
            <a:avLst/>
          </a:prstGeom>
          <a:noFill/>
          <a:ln w="9525">
            <a:noFill/>
            <a:miter lim="800000"/>
            <a:headEnd/>
            <a:tailEnd/>
          </a:ln>
        </p:spPr>
        <p:txBody>
          <a:bodyPr anchor="ctr"/>
          <a:lstStyle/>
          <a:p>
            <a:r>
              <a:rPr lang="en-GB" sz="2400" b="1">
                <a:solidFill>
                  <a:srgbClr val="0070C0"/>
                </a:solidFill>
                <a:latin typeface="Times New Roman" pitchFamily="18" charset="0"/>
                <a:cs typeface="Times New Roman" pitchFamily="18" charset="0"/>
              </a:rPr>
              <a:t>1. Giâm cành</a:t>
            </a:r>
          </a:p>
        </p:txBody>
      </p:sp>
      <p:pic>
        <p:nvPicPr>
          <p:cNvPr id="3074" name="Picture 2"/>
          <p:cNvPicPr>
            <a:picLocks noChangeAspect="1" noChangeArrowheads="1"/>
          </p:cNvPicPr>
          <p:nvPr/>
        </p:nvPicPr>
        <p:blipFill>
          <a:blip r:embed="rId2"/>
          <a:srcRect/>
          <a:stretch>
            <a:fillRect/>
          </a:stretch>
        </p:blipFill>
        <p:spPr bwMode="auto">
          <a:xfrm>
            <a:off x="6156325" y="969963"/>
            <a:ext cx="2968625" cy="2143125"/>
          </a:xfrm>
          <a:prstGeom prst="rect">
            <a:avLst/>
          </a:prstGeom>
          <a:noFill/>
          <a:ln w="9525">
            <a:noFill/>
            <a:miter lim="800000"/>
            <a:headEnd/>
            <a:tailEnd/>
          </a:ln>
        </p:spPr>
      </p:pic>
      <p:pic>
        <p:nvPicPr>
          <p:cNvPr id="3075" name="Picture 3"/>
          <p:cNvPicPr>
            <a:picLocks noChangeAspect="1" noChangeArrowheads="1"/>
          </p:cNvPicPr>
          <p:nvPr/>
        </p:nvPicPr>
        <p:blipFill>
          <a:blip r:embed="rId3"/>
          <a:srcRect/>
          <a:stretch>
            <a:fillRect/>
          </a:stretch>
        </p:blipFill>
        <p:spPr bwMode="auto">
          <a:xfrm>
            <a:off x="6181725" y="3332163"/>
            <a:ext cx="2943225" cy="2927350"/>
          </a:xfrm>
          <a:prstGeom prst="rect">
            <a:avLst/>
          </a:prstGeom>
          <a:noFill/>
          <a:ln w="9525">
            <a:noFill/>
            <a:miter lim="800000"/>
            <a:headEnd/>
            <a:tailEnd/>
          </a:ln>
        </p:spPr>
      </p:pic>
      <p:sp>
        <p:nvSpPr>
          <p:cNvPr id="19464" name="AutoShape 5" descr="Khơi Dậy Kỹ Năng Sáng Tạo Giúp Con Tự Tin Khám Phá Thế Giới"/>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3078" name="Picture 6"/>
          <p:cNvPicPr>
            <a:picLocks noChangeAspect="1" noChangeArrowheads="1"/>
          </p:cNvPicPr>
          <p:nvPr/>
        </p:nvPicPr>
        <p:blipFill>
          <a:blip r:embed="rId4"/>
          <a:srcRect/>
          <a:stretch>
            <a:fillRect/>
          </a:stretch>
        </p:blipFill>
        <p:spPr bwMode="auto">
          <a:xfrm>
            <a:off x="296863" y="3573463"/>
            <a:ext cx="1035050" cy="601662"/>
          </a:xfrm>
          <a:prstGeom prst="rect">
            <a:avLst/>
          </a:prstGeom>
          <a:noFill/>
          <a:ln w="9525">
            <a:noFill/>
            <a:miter lim="800000"/>
            <a:headEnd/>
            <a:tailEnd/>
          </a:ln>
        </p:spPr>
      </p:pic>
      <p:sp>
        <p:nvSpPr>
          <p:cNvPr id="17" name="Title 1"/>
          <p:cNvSpPr txBox="1">
            <a:spLocks/>
          </p:cNvSpPr>
          <p:nvPr/>
        </p:nvSpPr>
        <p:spPr bwMode="auto">
          <a:xfrm>
            <a:off x="1366838" y="3475038"/>
            <a:ext cx="4500562" cy="1609725"/>
          </a:xfrm>
          <a:prstGeom prst="rect">
            <a:avLst/>
          </a:prstGeom>
          <a:noFill/>
          <a:ln w="9525">
            <a:noFill/>
            <a:miter lim="800000"/>
            <a:headEnd/>
            <a:tailEnd/>
          </a:ln>
        </p:spPr>
        <p:txBody>
          <a:bodyPr anchor="ctr"/>
          <a:lstStyle/>
          <a:p>
            <a:pPr>
              <a:lnSpc>
                <a:spcPct val="170000"/>
              </a:lnSpc>
            </a:pPr>
            <a:r>
              <a:rPr lang="en-GB" sz="2400" b="1">
                <a:solidFill>
                  <a:srgbClr val="FF00FF"/>
                </a:solidFill>
                <a:latin typeface="Times New Roman" pitchFamily="18" charset="0"/>
                <a:cs typeface="Times New Roman" pitchFamily="18" charset="0"/>
              </a:rPr>
              <a:t>Trình bày kĩ thuật giâm cành một số loại cây phổ biến ở địa phương 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additive="base">
                                        <p:cTn id="18" dur="500" fill="hold"/>
                                        <p:tgtEl>
                                          <p:spTgt spid="3074"/>
                                        </p:tgtEl>
                                        <p:attrNameLst>
                                          <p:attrName>ppt_x</p:attrName>
                                        </p:attrNameLst>
                                      </p:cBhvr>
                                      <p:tavLst>
                                        <p:tav tm="0">
                                          <p:val>
                                            <p:strVal val="#ppt_x"/>
                                          </p:val>
                                        </p:tav>
                                        <p:tav tm="100000">
                                          <p:val>
                                            <p:strVal val="#ppt_x"/>
                                          </p:val>
                                        </p:tav>
                                      </p:tavLst>
                                    </p:anim>
                                    <p:anim calcmode="lin" valueType="num">
                                      <p:cBhvr additive="base">
                                        <p:cTn id="19" dur="500" fill="hold"/>
                                        <p:tgtEl>
                                          <p:spTgt spid="307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075"/>
                                        </p:tgtEl>
                                        <p:attrNameLst>
                                          <p:attrName>style.visibility</p:attrName>
                                        </p:attrNameLst>
                                      </p:cBhvr>
                                      <p:to>
                                        <p:strVal val="visible"/>
                                      </p:to>
                                    </p:set>
                                    <p:anim calcmode="lin" valueType="num">
                                      <p:cBhvr additive="base">
                                        <p:cTn id="22" dur="500" fill="hold"/>
                                        <p:tgtEl>
                                          <p:spTgt spid="3075"/>
                                        </p:tgtEl>
                                        <p:attrNameLst>
                                          <p:attrName>ppt_x</p:attrName>
                                        </p:attrNameLst>
                                      </p:cBhvr>
                                      <p:tavLst>
                                        <p:tav tm="0">
                                          <p:val>
                                            <p:strVal val="#ppt_x"/>
                                          </p:val>
                                        </p:tav>
                                        <p:tav tm="100000">
                                          <p:val>
                                            <p:strVal val="#ppt_x"/>
                                          </p:val>
                                        </p:tav>
                                      </p:tavLst>
                                    </p:anim>
                                    <p:anim calcmode="lin" valueType="num">
                                      <p:cBhvr additive="base">
                                        <p:cTn id="2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78"/>
                                        </p:tgtEl>
                                        <p:attrNameLst>
                                          <p:attrName>style.visibility</p:attrName>
                                        </p:attrNameLst>
                                      </p:cBhvr>
                                      <p:to>
                                        <p:strVal val="visible"/>
                                      </p:to>
                                    </p:set>
                                    <p:animEffect transition="in" filter="fade">
                                      <p:cBhvr>
                                        <p:cTn id="33" dur="500"/>
                                        <p:tgtEl>
                                          <p:spTgt spid="307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285750" y="404813"/>
            <a:ext cx="8229600" cy="796925"/>
          </a:xfrm>
        </p:spPr>
        <p:txBody>
          <a:bodyPr/>
          <a:lstStyle/>
          <a:p>
            <a:pPr algn="l"/>
            <a:r>
              <a:rPr lang="en-GB" sz="2400" b="1" smtClean="0">
                <a:solidFill>
                  <a:srgbClr val="FF0000"/>
                </a:solidFill>
                <a:latin typeface="Times New Roman" pitchFamily="18" charset="0"/>
                <a:cs typeface="Times New Roman" pitchFamily="18" charset="0"/>
              </a:rPr>
              <a:t>II. Các phương pháp nhân giống vô tính</a:t>
            </a:r>
          </a:p>
        </p:txBody>
      </p:sp>
      <p:sp>
        <p:nvSpPr>
          <p:cNvPr id="8" name="Rectangle 7"/>
          <p:cNvSpPr/>
          <p:nvPr/>
        </p:nvSpPr>
        <p:spPr>
          <a:xfrm>
            <a:off x="539750" y="92075"/>
            <a:ext cx="8208963"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b="1" dirty="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bwMode="auto">
          <a:xfrm>
            <a:off x="355600" y="1766888"/>
            <a:ext cx="4949825" cy="1611312"/>
          </a:xfrm>
          <a:prstGeom prst="rect">
            <a:avLst/>
          </a:prstGeom>
          <a:noFill/>
          <a:ln w="9525">
            <a:noFill/>
            <a:miter lim="800000"/>
            <a:headEnd/>
            <a:tailEnd/>
          </a:ln>
        </p:spPr>
        <p:txBody>
          <a:bodyPr/>
          <a:lstStyle/>
          <a:p>
            <a:pPr algn="just">
              <a:spcBef>
                <a:spcPct val="20000"/>
              </a:spcBef>
              <a:buFont typeface="Arial" charset="0"/>
              <a:buNone/>
            </a:pP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Dùng một bộ phận sinh dưỡng cùa một cây (mắt ghép, chồi ghép, cành ghép) ghép vào một cây khác. </a:t>
            </a:r>
          </a:p>
        </p:txBody>
      </p:sp>
      <p:sp>
        <p:nvSpPr>
          <p:cNvPr id="20484"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12" name="Title 1"/>
          <p:cNvSpPr txBox="1">
            <a:spLocks/>
          </p:cNvSpPr>
          <p:nvPr/>
        </p:nvSpPr>
        <p:spPr bwMode="auto">
          <a:xfrm>
            <a:off x="327025" y="969963"/>
            <a:ext cx="8229600" cy="796925"/>
          </a:xfrm>
          <a:prstGeom prst="rect">
            <a:avLst/>
          </a:prstGeom>
          <a:noFill/>
          <a:ln w="9525">
            <a:noFill/>
            <a:miter lim="800000"/>
            <a:headEnd/>
            <a:tailEnd/>
          </a:ln>
        </p:spPr>
        <p:txBody>
          <a:bodyPr anchor="ctr"/>
          <a:lstStyle/>
          <a:p>
            <a:r>
              <a:rPr lang="en-GB" sz="2400" b="1">
                <a:solidFill>
                  <a:srgbClr val="0070C0"/>
                </a:solidFill>
                <a:latin typeface="Times New Roman" pitchFamily="18" charset="0"/>
                <a:cs typeface="Times New Roman" pitchFamily="18" charset="0"/>
              </a:rPr>
              <a:t>2. Ghép</a:t>
            </a:r>
          </a:p>
        </p:txBody>
      </p:sp>
      <p:sp>
        <p:nvSpPr>
          <p:cNvPr id="20486" name="AutoShape 5" descr="Khơi Dậy Kỹ Năng Sáng Tạo Giúp Con Tự Tin Khám Phá Thế Giới"/>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3078" name="Picture 6"/>
          <p:cNvPicPr>
            <a:picLocks noChangeAspect="1" noChangeArrowheads="1"/>
          </p:cNvPicPr>
          <p:nvPr/>
        </p:nvPicPr>
        <p:blipFill>
          <a:blip r:embed="rId3"/>
          <a:srcRect/>
          <a:stretch>
            <a:fillRect/>
          </a:stretch>
        </p:blipFill>
        <p:spPr bwMode="auto">
          <a:xfrm>
            <a:off x="296863" y="3573463"/>
            <a:ext cx="1035050" cy="601662"/>
          </a:xfrm>
          <a:prstGeom prst="rect">
            <a:avLst/>
          </a:prstGeom>
          <a:noFill/>
          <a:ln w="9525">
            <a:noFill/>
            <a:miter lim="800000"/>
            <a:headEnd/>
            <a:tailEnd/>
          </a:ln>
        </p:spPr>
      </p:pic>
      <p:sp>
        <p:nvSpPr>
          <p:cNvPr id="17" name="Title 1"/>
          <p:cNvSpPr txBox="1">
            <a:spLocks/>
          </p:cNvSpPr>
          <p:nvPr/>
        </p:nvSpPr>
        <p:spPr bwMode="auto">
          <a:xfrm>
            <a:off x="1360488" y="3357563"/>
            <a:ext cx="3944937" cy="1295400"/>
          </a:xfrm>
          <a:prstGeom prst="rect">
            <a:avLst/>
          </a:prstGeom>
          <a:noFill/>
          <a:ln w="9525">
            <a:noFill/>
            <a:miter lim="800000"/>
            <a:headEnd/>
            <a:tailEnd/>
          </a:ln>
        </p:spPr>
        <p:txBody>
          <a:bodyPr anchor="ctr"/>
          <a:lstStyle/>
          <a:p>
            <a:pPr algn="just">
              <a:lnSpc>
                <a:spcPct val="170000"/>
              </a:lnSpc>
            </a:pPr>
            <a:r>
              <a:rPr lang="en-GB" sz="2400" b="1">
                <a:solidFill>
                  <a:srgbClr val="FF00FF"/>
                </a:solidFill>
                <a:latin typeface="Times New Roman" pitchFamily="18" charset="0"/>
                <a:cs typeface="Times New Roman" pitchFamily="18" charset="0"/>
              </a:rPr>
              <a:t>Kĩ thuật ghép thường dùng cho loại cây nào? Nêu ví dụ.</a:t>
            </a:r>
          </a:p>
        </p:txBody>
      </p:sp>
      <p:pic>
        <p:nvPicPr>
          <p:cNvPr id="4098" name="Picture 2" descr="Các phương pháp và kỹ thuật ghép cây trồng hiệu quả nhất 2022 - Hoa Cảnh  Quang Vỹ"/>
          <p:cNvPicPr>
            <a:picLocks noChangeAspect="1" noChangeArrowheads="1"/>
          </p:cNvPicPr>
          <p:nvPr/>
        </p:nvPicPr>
        <p:blipFill>
          <a:blip r:embed="rId4"/>
          <a:srcRect/>
          <a:stretch>
            <a:fillRect/>
          </a:stretch>
        </p:blipFill>
        <p:spPr bwMode="auto">
          <a:xfrm>
            <a:off x="5553075" y="969963"/>
            <a:ext cx="3600450" cy="2603500"/>
          </a:xfrm>
          <a:prstGeom prst="rect">
            <a:avLst/>
          </a:prstGeom>
          <a:noFill/>
          <a:ln w="9525">
            <a:noFill/>
            <a:miter lim="800000"/>
            <a:headEnd/>
            <a:tailEnd/>
          </a:ln>
        </p:spPr>
      </p:pic>
      <p:sp>
        <p:nvSpPr>
          <p:cNvPr id="20490" name="AutoShape 4" descr="Cách ghép cây bưởi sử dụng phương pháp Ghép chồi"/>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4101" name="Picture 5"/>
          <p:cNvPicPr>
            <a:picLocks noChangeAspect="1" noChangeArrowheads="1"/>
          </p:cNvPicPr>
          <p:nvPr/>
        </p:nvPicPr>
        <p:blipFill>
          <a:blip r:embed="rId5"/>
          <a:srcRect/>
          <a:stretch>
            <a:fillRect/>
          </a:stretch>
        </p:blipFill>
        <p:spPr bwMode="auto">
          <a:xfrm>
            <a:off x="5553075" y="3789363"/>
            <a:ext cx="3605213" cy="2376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101"/>
                                        </p:tgtEl>
                                        <p:attrNameLst>
                                          <p:attrName>style.visibility</p:attrName>
                                        </p:attrNameLst>
                                      </p:cBhvr>
                                      <p:to>
                                        <p:strVal val="visible"/>
                                      </p:to>
                                    </p:set>
                                    <p:anim calcmode="lin" valueType="num">
                                      <p:cBhvr additive="base">
                                        <p:cTn id="17" dur="500" fill="hold"/>
                                        <p:tgtEl>
                                          <p:spTgt spid="4101"/>
                                        </p:tgtEl>
                                        <p:attrNameLst>
                                          <p:attrName>ppt_x</p:attrName>
                                        </p:attrNameLst>
                                      </p:cBhvr>
                                      <p:tavLst>
                                        <p:tav tm="0">
                                          <p:val>
                                            <p:strVal val="#ppt_x"/>
                                          </p:val>
                                        </p:tav>
                                        <p:tav tm="100000">
                                          <p:val>
                                            <p:strVal val="#ppt_x"/>
                                          </p:val>
                                        </p:tav>
                                      </p:tavLst>
                                    </p:anim>
                                    <p:anim calcmode="lin" valueType="num">
                                      <p:cBhvr additive="base">
                                        <p:cTn id="1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additive="base">
                                        <p:cTn id="29" dur="500" fill="hold"/>
                                        <p:tgtEl>
                                          <p:spTgt spid="3078"/>
                                        </p:tgtEl>
                                        <p:attrNameLst>
                                          <p:attrName>ppt_x</p:attrName>
                                        </p:attrNameLst>
                                      </p:cBhvr>
                                      <p:tavLst>
                                        <p:tav tm="0">
                                          <p:val>
                                            <p:strVal val="#ppt_x"/>
                                          </p:val>
                                        </p:tav>
                                        <p:tav tm="100000">
                                          <p:val>
                                            <p:strVal val="#ppt_x"/>
                                          </p:val>
                                        </p:tav>
                                      </p:tavLst>
                                    </p:anim>
                                    <p:anim calcmode="lin" valueType="num">
                                      <p:cBhvr additive="base">
                                        <p:cTn id="30" dur="500" fill="hold"/>
                                        <p:tgtEl>
                                          <p:spTgt spid="307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285750" y="404813"/>
            <a:ext cx="8229600" cy="796925"/>
          </a:xfrm>
        </p:spPr>
        <p:txBody>
          <a:bodyPr/>
          <a:lstStyle/>
          <a:p>
            <a:pPr algn="l"/>
            <a:r>
              <a:rPr lang="en-GB" sz="2400" b="1" smtClean="0">
                <a:solidFill>
                  <a:srgbClr val="FF0000"/>
                </a:solidFill>
                <a:latin typeface="Times New Roman" pitchFamily="18" charset="0"/>
                <a:cs typeface="Times New Roman" pitchFamily="18" charset="0"/>
              </a:rPr>
              <a:t>II. Các phương pháp nhân giống vô tính</a:t>
            </a:r>
          </a:p>
        </p:txBody>
      </p:sp>
      <p:sp>
        <p:nvSpPr>
          <p:cNvPr id="8" name="Rectangle 7"/>
          <p:cNvSpPr/>
          <p:nvPr/>
        </p:nvSpPr>
        <p:spPr>
          <a:xfrm>
            <a:off x="539750" y="92075"/>
            <a:ext cx="8208963"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b="1" dirty="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bwMode="auto">
          <a:xfrm>
            <a:off x="355600" y="1766888"/>
            <a:ext cx="4949825" cy="1611312"/>
          </a:xfrm>
          <a:prstGeom prst="rect">
            <a:avLst/>
          </a:prstGeom>
          <a:noFill/>
          <a:ln w="9525">
            <a:noFill/>
            <a:miter lim="800000"/>
            <a:headEnd/>
            <a:tailEnd/>
          </a:ln>
        </p:spPr>
        <p:txBody>
          <a:bodyPr/>
          <a:lstStyle/>
          <a:p>
            <a:pPr algn="just">
              <a:spcBef>
                <a:spcPct val="20000"/>
              </a:spcBef>
              <a:buFont typeface="Arial" charset="0"/>
              <a:buNone/>
            </a:pPr>
            <a:r>
              <a:rPr lang="en-US" sz="2400">
                <a:latin typeface="Times New Roman" pitchFamily="18" charset="0"/>
                <a:cs typeface="Times New Roman" pitchFamily="18" charset="0"/>
              </a:rPr>
              <a:t>- Chọn cành khoẻ mạnh trên cây mẹ. Lấy dao tách một đoạn vỏ ở vị trí cần chiết, sau đó dùng thuốc kích thích ra rễ và hỗn hợp đất thích hợp bó vào đoạn cành vừa tách vỏ, bọc nylon ra ngoài và dùng dây buộc chặt hai đầu. Sau một thời gian, khi đoạn cành được bó đất đã mọc rễ thi cắt khỏi cây mẹ rồi đem trồng.</a:t>
            </a:r>
          </a:p>
        </p:txBody>
      </p:sp>
      <p:sp>
        <p:nvSpPr>
          <p:cNvPr id="2253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12" name="Title 1"/>
          <p:cNvSpPr txBox="1">
            <a:spLocks/>
          </p:cNvSpPr>
          <p:nvPr/>
        </p:nvSpPr>
        <p:spPr bwMode="auto">
          <a:xfrm>
            <a:off x="327025" y="969963"/>
            <a:ext cx="8229600" cy="796925"/>
          </a:xfrm>
          <a:prstGeom prst="rect">
            <a:avLst/>
          </a:prstGeom>
          <a:noFill/>
          <a:ln w="9525">
            <a:noFill/>
            <a:miter lim="800000"/>
            <a:headEnd/>
            <a:tailEnd/>
          </a:ln>
        </p:spPr>
        <p:txBody>
          <a:bodyPr anchor="ctr"/>
          <a:lstStyle/>
          <a:p>
            <a:r>
              <a:rPr lang="en-GB" sz="2400" b="1">
                <a:solidFill>
                  <a:srgbClr val="0070C0"/>
                </a:solidFill>
                <a:latin typeface="Times New Roman" pitchFamily="18" charset="0"/>
                <a:cs typeface="Times New Roman" pitchFamily="18" charset="0"/>
              </a:rPr>
              <a:t>3. Chiết cành</a:t>
            </a:r>
          </a:p>
        </p:txBody>
      </p:sp>
      <p:sp>
        <p:nvSpPr>
          <p:cNvPr id="22534" name="AutoShape 5" descr="Khơi Dậy Kỹ Năng Sáng Tạo Giúp Con Tự Tin Khám Phá Thế Giới"/>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3078" name="Picture 6"/>
          <p:cNvPicPr>
            <a:picLocks noChangeAspect="1" noChangeArrowheads="1"/>
          </p:cNvPicPr>
          <p:nvPr/>
        </p:nvPicPr>
        <p:blipFill>
          <a:blip r:embed="rId3"/>
          <a:srcRect/>
          <a:stretch>
            <a:fillRect/>
          </a:stretch>
        </p:blipFill>
        <p:spPr bwMode="auto">
          <a:xfrm>
            <a:off x="247650" y="5307013"/>
            <a:ext cx="1035050" cy="930275"/>
          </a:xfrm>
          <a:prstGeom prst="rect">
            <a:avLst/>
          </a:prstGeom>
          <a:noFill/>
          <a:ln w="9525">
            <a:noFill/>
            <a:miter lim="800000"/>
            <a:headEnd/>
            <a:tailEnd/>
          </a:ln>
        </p:spPr>
      </p:pic>
      <p:sp>
        <p:nvSpPr>
          <p:cNvPr id="17" name="Title 1"/>
          <p:cNvSpPr txBox="1">
            <a:spLocks/>
          </p:cNvSpPr>
          <p:nvPr/>
        </p:nvSpPr>
        <p:spPr bwMode="auto">
          <a:xfrm>
            <a:off x="1360488" y="5111750"/>
            <a:ext cx="6307137" cy="1295400"/>
          </a:xfrm>
          <a:prstGeom prst="rect">
            <a:avLst/>
          </a:prstGeom>
          <a:noFill/>
          <a:ln w="9525">
            <a:noFill/>
            <a:miter lim="800000"/>
            <a:headEnd/>
            <a:tailEnd/>
          </a:ln>
        </p:spPr>
        <p:txBody>
          <a:bodyPr anchor="ctr"/>
          <a:lstStyle/>
          <a:p>
            <a:pPr>
              <a:lnSpc>
                <a:spcPct val="170000"/>
              </a:lnSpc>
            </a:pPr>
            <a:r>
              <a:rPr lang="en-GB" sz="2400" b="1">
                <a:solidFill>
                  <a:srgbClr val="FF00FF"/>
                </a:solidFill>
                <a:latin typeface="Times New Roman" pitchFamily="18" charset="0"/>
                <a:cs typeface="Times New Roman" pitchFamily="18" charset="0"/>
              </a:rPr>
              <a:t>Kể tên một số loại cây được nhân giống bằng kĩ thuật chiết cành phổ biến ở địa phương em?</a:t>
            </a:r>
          </a:p>
        </p:txBody>
      </p:sp>
      <p:sp>
        <p:nvSpPr>
          <p:cNvPr id="22537" name="AutoShape 4" descr="Cách ghép cây bưởi sử dụng phương pháp Ghép chồi"/>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2538" name="AutoShape 2" descr="Hướng dẫn kỹ thuật chiết cành cây cơ bản"/>
          <p:cNvSpPr>
            <a:spLocks noChangeAspect="1" noChangeArrowheads="1"/>
          </p:cNvSpPr>
          <p:nvPr/>
        </p:nvSpPr>
        <p:spPr bwMode="auto">
          <a:xfrm>
            <a:off x="612775" y="312738"/>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5123" name="Picture 3"/>
          <p:cNvPicPr>
            <a:picLocks noChangeAspect="1" noChangeArrowheads="1"/>
          </p:cNvPicPr>
          <p:nvPr/>
        </p:nvPicPr>
        <p:blipFill>
          <a:blip r:embed="rId4"/>
          <a:srcRect/>
          <a:stretch>
            <a:fillRect/>
          </a:stretch>
        </p:blipFill>
        <p:spPr bwMode="auto">
          <a:xfrm>
            <a:off x="5721350" y="2943225"/>
            <a:ext cx="3314700" cy="2357438"/>
          </a:xfrm>
          <a:prstGeom prst="rect">
            <a:avLst/>
          </a:prstGeom>
          <a:noFill/>
          <a:ln w="9525">
            <a:noFill/>
            <a:miter lim="800000"/>
            <a:headEnd/>
            <a:tailEnd/>
          </a:ln>
        </p:spPr>
      </p:pic>
      <p:sp>
        <p:nvSpPr>
          <p:cNvPr id="22540" name="AutoShape 5" descr="Kỹ thuật nhân giống cây ăn quả bằng phương pháp chiết cành - Báo Nam Định  điện tử"/>
          <p:cNvSpPr>
            <a:spLocks noChangeAspect="1" noChangeArrowheads="1"/>
          </p:cNvSpPr>
          <p:nvPr/>
        </p:nvSpPr>
        <p:spPr bwMode="auto">
          <a:xfrm>
            <a:off x="765175" y="465138"/>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5126" name="Picture 6"/>
          <p:cNvPicPr>
            <a:picLocks noChangeAspect="1" noChangeArrowheads="1"/>
          </p:cNvPicPr>
          <p:nvPr/>
        </p:nvPicPr>
        <p:blipFill>
          <a:blip r:embed="rId5"/>
          <a:srcRect/>
          <a:stretch>
            <a:fillRect/>
          </a:stretch>
        </p:blipFill>
        <p:spPr bwMode="auto">
          <a:xfrm>
            <a:off x="5721350" y="769938"/>
            <a:ext cx="3422650" cy="2154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additive="base">
                                        <p:cTn id="13" dur="500" fill="hold"/>
                                        <p:tgtEl>
                                          <p:spTgt spid="5126"/>
                                        </p:tgtEl>
                                        <p:attrNameLst>
                                          <p:attrName>ppt_x</p:attrName>
                                        </p:attrNameLst>
                                      </p:cBhvr>
                                      <p:tavLst>
                                        <p:tav tm="0">
                                          <p:val>
                                            <p:strVal val="#ppt_x"/>
                                          </p:val>
                                        </p:tav>
                                        <p:tav tm="100000">
                                          <p:val>
                                            <p:strVal val="#ppt_x"/>
                                          </p:val>
                                        </p:tav>
                                      </p:tavLst>
                                    </p:anim>
                                    <p:anim calcmode="lin" valueType="num">
                                      <p:cBhvr additive="base">
                                        <p:cTn id="14" dur="500" fill="hold"/>
                                        <p:tgtEl>
                                          <p:spTgt spid="512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23"/>
                                        </p:tgtEl>
                                        <p:attrNameLst>
                                          <p:attrName>style.visibility</p:attrName>
                                        </p:attrNameLst>
                                      </p:cBhvr>
                                      <p:to>
                                        <p:strVal val="visible"/>
                                      </p:to>
                                    </p:set>
                                    <p:anim calcmode="lin" valueType="num">
                                      <p:cBhvr additive="base">
                                        <p:cTn id="17" dur="500" fill="hold"/>
                                        <p:tgtEl>
                                          <p:spTgt spid="5123"/>
                                        </p:tgtEl>
                                        <p:attrNameLst>
                                          <p:attrName>ppt_x</p:attrName>
                                        </p:attrNameLst>
                                      </p:cBhvr>
                                      <p:tavLst>
                                        <p:tav tm="0">
                                          <p:val>
                                            <p:strVal val="#ppt_x"/>
                                          </p:val>
                                        </p:tav>
                                        <p:tav tm="100000">
                                          <p:val>
                                            <p:strVal val="#ppt_x"/>
                                          </p:val>
                                        </p:tav>
                                      </p:tavLst>
                                    </p:anim>
                                    <p:anim calcmode="lin" valueType="num">
                                      <p:cBhvr additive="base">
                                        <p:cTn id="1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additive="base">
                                        <p:cTn id="29" dur="500" fill="hold"/>
                                        <p:tgtEl>
                                          <p:spTgt spid="3078"/>
                                        </p:tgtEl>
                                        <p:attrNameLst>
                                          <p:attrName>ppt_x</p:attrName>
                                        </p:attrNameLst>
                                      </p:cBhvr>
                                      <p:tavLst>
                                        <p:tav tm="0">
                                          <p:val>
                                            <p:strVal val="#ppt_x"/>
                                          </p:val>
                                        </p:tav>
                                        <p:tav tm="100000">
                                          <p:val>
                                            <p:strVal val="#ppt_x"/>
                                          </p:val>
                                        </p:tav>
                                      </p:tavLst>
                                    </p:anim>
                                    <p:anim calcmode="lin" valueType="num">
                                      <p:cBhvr additive="base">
                                        <p:cTn id="30" dur="500" fill="hold"/>
                                        <p:tgtEl>
                                          <p:spTgt spid="307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285750" y="404813"/>
            <a:ext cx="8229600" cy="796925"/>
          </a:xfrm>
        </p:spPr>
        <p:txBody>
          <a:bodyPr/>
          <a:lstStyle/>
          <a:p>
            <a:pPr algn="l"/>
            <a:r>
              <a:rPr lang="en-GB" sz="2400" b="1" smtClean="0">
                <a:solidFill>
                  <a:srgbClr val="FF0000"/>
                </a:solidFill>
                <a:latin typeface="Times New Roman" pitchFamily="18" charset="0"/>
                <a:cs typeface="Times New Roman" pitchFamily="18" charset="0"/>
              </a:rPr>
              <a:t>II. Các phương pháp nhân giống vô tính</a:t>
            </a:r>
          </a:p>
        </p:txBody>
      </p:sp>
      <p:sp>
        <p:nvSpPr>
          <p:cNvPr id="8" name="Rectangle 7"/>
          <p:cNvSpPr/>
          <p:nvPr/>
        </p:nvSpPr>
        <p:spPr>
          <a:xfrm>
            <a:off x="539750" y="92075"/>
            <a:ext cx="8208963"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b="1" dirty="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bwMode="auto">
          <a:xfrm>
            <a:off x="355600" y="1766888"/>
            <a:ext cx="4949825" cy="1611312"/>
          </a:xfrm>
          <a:prstGeom prst="rect">
            <a:avLst/>
          </a:prstGeom>
          <a:noFill/>
          <a:ln w="9525">
            <a:noFill/>
            <a:miter lim="800000"/>
            <a:headEnd/>
            <a:tailEnd/>
          </a:ln>
        </p:spPr>
        <p:txBody>
          <a:bodyPr/>
          <a:lstStyle/>
          <a:p>
            <a:pPr marL="342900" indent="-342900" algn="just">
              <a:spcBef>
                <a:spcPct val="20000"/>
              </a:spcBef>
              <a:buFontTx/>
              <a:buChar char="-"/>
            </a:pPr>
            <a:r>
              <a:rPr lang="en-US" sz="2400">
                <a:latin typeface="Times New Roman" pitchFamily="18" charset="0"/>
                <a:cs typeface="Times New Roman" pitchFamily="18" charset="0"/>
              </a:rPr>
              <a:t>Nhân giống cây trồng bằng phương pháp nuôi cấy mô tế bào là một phương pháp hiện đại, được thực hiện trong các điều kiện nghiêm ngặt của phòng thí nghiệm.</a:t>
            </a:r>
          </a:p>
          <a:p>
            <a:pPr marL="342900" indent="-342900" algn="just">
              <a:spcBef>
                <a:spcPct val="20000"/>
              </a:spcBef>
              <a:buFontTx/>
              <a:buChar char="-"/>
            </a:pPr>
            <a:r>
              <a:rPr lang="en-US" sz="2400">
                <a:latin typeface="Times New Roman" pitchFamily="18" charset="0"/>
                <a:cs typeface="Times New Roman" pitchFamily="18" charset="0"/>
              </a:rPr>
              <a:t>Phương pháp này có thể nhanh chóng tạo ra một lượng lớn cây giống đồng đều, sạch bệnh phục vụ sản xuất.</a:t>
            </a:r>
          </a:p>
        </p:txBody>
      </p:sp>
      <p:sp>
        <p:nvSpPr>
          <p:cNvPr id="24580"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24581" name="Title 1"/>
          <p:cNvSpPr txBox="1">
            <a:spLocks/>
          </p:cNvSpPr>
          <p:nvPr/>
        </p:nvSpPr>
        <p:spPr bwMode="auto">
          <a:xfrm>
            <a:off x="327025" y="969963"/>
            <a:ext cx="8229600" cy="796925"/>
          </a:xfrm>
          <a:prstGeom prst="rect">
            <a:avLst/>
          </a:prstGeom>
          <a:noFill/>
          <a:ln w="9525">
            <a:noFill/>
            <a:miter lim="800000"/>
            <a:headEnd/>
            <a:tailEnd/>
          </a:ln>
        </p:spPr>
        <p:txBody>
          <a:bodyPr anchor="ctr"/>
          <a:lstStyle/>
          <a:p>
            <a:r>
              <a:rPr lang="en-GB" sz="2400" b="1">
                <a:solidFill>
                  <a:srgbClr val="0070C0"/>
                </a:solidFill>
                <a:latin typeface="Times New Roman" pitchFamily="18" charset="0"/>
                <a:cs typeface="Times New Roman" pitchFamily="18" charset="0"/>
              </a:rPr>
              <a:t>4. Nuôi cấy mô tế bào</a:t>
            </a:r>
          </a:p>
        </p:txBody>
      </p:sp>
      <p:sp>
        <p:nvSpPr>
          <p:cNvPr id="24582" name="AutoShape 5" descr="Khơi Dậy Kỹ Năng Sáng Tạo Giúp Con Tự Tin Khám Phá Thế Giới"/>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4583" name="AutoShape 4" descr="Cách ghép cây bưởi sử dụng phương pháp Ghép chồi"/>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4584" name="AutoShape 2" descr="Hướng dẫn kỹ thuật chiết cành cây cơ bản"/>
          <p:cNvSpPr>
            <a:spLocks noChangeAspect="1" noChangeArrowheads="1"/>
          </p:cNvSpPr>
          <p:nvPr/>
        </p:nvSpPr>
        <p:spPr bwMode="auto">
          <a:xfrm>
            <a:off x="612775" y="312738"/>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4585" name="AutoShape 5" descr="Kỹ thuật nhân giống cây ăn quả bằng phương pháp chiết cành - Báo Nam Định  điện tử"/>
          <p:cNvSpPr>
            <a:spLocks noChangeAspect="1" noChangeArrowheads="1"/>
          </p:cNvSpPr>
          <p:nvPr/>
        </p:nvSpPr>
        <p:spPr bwMode="auto">
          <a:xfrm>
            <a:off x="765175" y="465138"/>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24586" name="Picture 2"/>
          <p:cNvPicPr>
            <a:picLocks noChangeAspect="1" noChangeArrowheads="1"/>
          </p:cNvPicPr>
          <p:nvPr/>
        </p:nvPicPr>
        <p:blipFill>
          <a:blip r:embed="rId3"/>
          <a:srcRect/>
          <a:stretch>
            <a:fillRect/>
          </a:stretch>
        </p:blipFill>
        <p:spPr bwMode="auto">
          <a:xfrm>
            <a:off x="5326063" y="3789363"/>
            <a:ext cx="3821112" cy="2865437"/>
          </a:xfrm>
          <a:prstGeom prst="rect">
            <a:avLst/>
          </a:prstGeom>
          <a:noFill/>
          <a:ln w="9525">
            <a:noFill/>
            <a:miter lim="800000"/>
            <a:headEnd/>
            <a:tailEnd/>
          </a:ln>
        </p:spPr>
      </p:pic>
      <p:pic>
        <p:nvPicPr>
          <p:cNvPr id="24587" name="Picture 3"/>
          <p:cNvPicPr>
            <a:picLocks noChangeAspect="1" noChangeArrowheads="1"/>
          </p:cNvPicPr>
          <p:nvPr/>
        </p:nvPicPr>
        <p:blipFill>
          <a:blip r:embed="rId4"/>
          <a:srcRect/>
          <a:stretch>
            <a:fillRect/>
          </a:stretch>
        </p:blipFill>
        <p:spPr bwMode="auto">
          <a:xfrm>
            <a:off x="5326063" y="1125538"/>
            <a:ext cx="3817937" cy="2800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285750" y="404813"/>
            <a:ext cx="8229600" cy="796925"/>
          </a:xfrm>
        </p:spPr>
        <p:txBody>
          <a:bodyPr/>
          <a:lstStyle/>
          <a:p>
            <a:pPr algn="l"/>
            <a:r>
              <a:rPr lang="en-GB" sz="2400" b="1" smtClean="0">
                <a:solidFill>
                  <a:srgbClr val="FF0000"/>
                </a:solidFill>
                <a:latin typeface="Times New Roman" pitchFamily="18" charset="0"/>
                <a:cs typeface="Times New Roman" pitchFamily="18" charset="0"/>
              </a:rPr>
              <a:t>III. Nhân giống bằng phương pháp giâm cành</a:t>
            </a:r>
          </a:p>
        </p:txBody>
      </p:sp>
      <p:sp>
        <p:nvSpPr>
          <p:cNvPr id="8" name="Rectangle 7"/>
          <p:cNvSpPr/>
          <p:nvPr/>
        </p:nvSpPr>
        <p:spPr>
          <a:xfrm>
            <a:off x="539750" y="92075"/>
            <a:ext cx="8208963"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b="1" dirty="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a:xfrm>
            <a:off x="82550" y="1893888"/>
            <a:ext cx="5091113" cy="16129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Aft>
                <a:spcPts val="0"/>
              </a:spcAft>
              <a:buFont typeface="Arial" pitchFamily="34" charset="0"/>
              <a:buNone/>
              <a:defRPr/>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2.</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Cắt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Dùng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dao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cắt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vát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đoạn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5 - 10 cm,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2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4 </a:t>
            </a:r>
            <a:r>
              <a:rPr lang="en-US" sz="2000" b="1" dirty="0" err="1">
                <a:latin typeface="Times New Roman" pitchFamily="18" charset="0"/>
                <a:cs typeface="Times New Roman" pitchFamily="18" charset="0"/>
              </a:rPr>
              <a:t>lá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Cắt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bớt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phiến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lá</a:t>
            </a:r>
            <a:r>
              <a:rPr lang="en-US" sz="2000" b="1" dirty="0">
                <a:latin typeface="Times New Roman" pitchFamily="18" charset="0"/>
                <a:cs typeface="Times New Roman" pitchFamily="18" charset="0"/>
              </a:rPr>
              <a:t>.</a:t>
            </a:r>
          </a:p>
          <a:p>
            <a:pPr algn="just" fontAlgn="auto">
              <a:spcAft>
                <a:spcPts val="0"/>
              </a:spcAft>
              <a:buFontTx/>
              <a:buChar char="-"/>
              <a:defRPr/>
            </a:pPr>
            <a:endParaRPr lang="en-US" sz="2000" b="1" dirty="0">
              <a:latin typeface="Times New Roman" pitchFamily="18" charset="0"/>
              <a:cs typeface="Times New Roman" pitchFamily="18" charset="0"/>
            </a:endParaRPr>
          </a:p>
        </p:txBody>
      </p:sp>
      <p:sp>
        <p:nvSpPr>
          <p:cNvPr id="26628"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12" name="Title 1"/>
          <p:cNvSpPr txBox="1">
            <a:spLocks/>
          </p:cNvSpPr>
          <p:nvPr/>
        </p:nvSpPr>
        <p:spPr bwMode="auto">
          <a:xfrm>
            <a:off x="85725" y="1222375"/>
            <a:ext cx="5688013" cy="796925"/>
          </a:xfrm>
          <a:prstGeom prst="rect">
            <a:avLst/>
          </a:prstGeom>
          <a:noFill/>
          <a:ln w="9525">
            <a:noFill/>
            <a:miter lim="800000"/>
            <a:headEnd/>
            <a:tailEnd/>
          </a:ln>
        </p:spPr>
        <p:txBody>
          <a:bodyPr anchor="ctr"/>
          <a:lstStyle/>
          <a:p>
            <a:r>
              <a:rPr lang="en-US" sz="2000" b="1" i="1">
                <a:solidFill>
                  <a:srgbClr val="FF0000"/>
                </a:solidFill>
                <a:latin typeface="Times New Roman" pitchFamily="18" charset="0"/>
                <a:cs typeface="Times New Roman" pitchFamily="18" charset="0"/>
              </a:rPr>
              <a:t>Bước 1.</a:t>
            </a:r>
            <a:r>
              <a:rPr lang="en-US" sz="2000" b="1">
                <a:solidFill>
                  <a:srgbClr val="FF0000"/>
                </a:solidFill>
                <a:latin typeface="Times New Roman" pitchFamily="18" charset="0"/>
                <a:cs typeface="Times New Roman" pitchFamily="18" charset="0"/>
              </a:rPr>
              <a:t> </a:t>
            </a:r>
            <a:r>
              <a:rPr lang="en-US" sz="2000" b="1">
                <a:latin typeface="Times New Roman" pitchFamily="18" charset="0"/>
                <a:cs typeface="Times New Roman" pitchFamily="18" charset="0"/>
              </a:rPr>
              <a:t>Chọn cành giâm: Chọn cành bánh tẻ (không quá non hay quá già), cành khoẻ mạnh, không bị sâu, bệnh.</a:t>
            </a:r>
          </a:p>
          <a:p>
            <a:endParaRPr lang="en-GB" sz="2000" b="1">
              <a:solidFill>
                <a:srgbClr val="0070C0"/>
              </a:solidFill>
              <a:latin typeface="Times New Roman" pitchFamily="18" charset="0"/>
              <a:cs typeface="Times New Roman" pitchFamily="18" charset="0"/>
            </a:endParaRPr>
          </a:p>
        </p:txBody>
      </p:sp>
      <p:sp>
        <p:nvSpPr>
          <p:cNvPr id="26630" name="AutoShape 5" descr="Khơi Dậy Kỹ Năng Sáng Tạo Giúp Con Tự Tin Khám Phá Thế Giới"/>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6631" name="AutoShape 4" descr="Cách ghép cây bưởi sử dụng phương pháp Ghép chồi"/>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6632" name="AutoShape 2" descr="Hướng dẫn kỹ thuật chiết cành cây cơ bản"/>
          <p:cNvSpPr>
            <a:spLocks noChangeAspect="1" noChangeArrowheads="1"/>
          </p:cNvSpPr>
          <p:nvPr/>
        </p:nvSpPr>
        <p:spPr bwMode="auto">
          <a:xfrm>
            <a:off x="612775" y="312738"/>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6633" name="AutoShape 5" descr="Kỹ thuật nhân giống cây ăn quả bằng phương pháp chiết cành - Báo Nam Định  điện tử"/>
          <p:cNvSpPr>
            <a:spLocks noChangeAspect="1" noChangeArrowheads="1"/>
          </p:cNvSpPr>
          <p:nvPr/>
        </p:nvSpPr>
        <p:spPr bwMode="auto">
          <a:xfrm>
            <a:off x="765175" y="465138"/>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26634" name="Picture 2"/>
          <p:cNvPicPr>
            <a:picLocks noChangeAspect="1" noChangeArrowheads="1"/>
          </p:cNvPicPr>
          <p:nvPr/>
        </p:nvPicPr>
        <p:blipFill>
          <a:blip r:embed="rId3"/>
          <a:srcRect/>
          <a:stretch>
            <a:fillRect/>
          </a:stretch>
        </p:blipFill>
        <p:spPr bwMode="auto">
          <a:xfrm>
            <a:off x="5508625" y="1219200"/>
            <a:ext cx="3635375" cy="4657725"/>
          </a:xfrm>
          <a:prstGeom prst="rect">
            <a:avLst/>
          </a:prstGeom>
          <a:noFill/>
          <a:ln w="9525">
            <a:noFill/>
            <a:miter lim="800000"/>
            <a:headEnd/>
            <a:tailEnd/>
          </a:ln>
        </p:spPr>
      </p:pic>
      <p:sp>
        <p:nvSpPr>
          <p:cNvPr id="10" name="Cloud Callout 9"/>
          <p:cNvSpPr/>
          <p:nvPr/>
        </p:nvSpPr>
        <p:spPr>
          <a:xfrm>
            <a:off x="1619250" y="-355600"/>
            <a:ext cx="4176713" cy="2251075"/>
          </a:xfrm>
          <a:prstGeom prst="cloudCallout">
            <a:avLst>
              <a:gd name="adj1" fmla="val 63744"/>
              <a:gd name="adj2" fmla="val 25238"/>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400" b="1" dirty="0" err="1">
                <a:solidFill>
                  <a:srgbClr val="FF0000"/>
                </a:solidFill>
                <a:latin typeface="Times New Roman" pitchFamily="18" charset="0"/>
                <a:cs typeface="Times New Roman" pitchFamily="18" charset="0"/>
              </a:rPr>
              <a:t>Quan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sát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ảnh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nêu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nhân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giống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bằng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phương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pháp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giâm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cành</a:t>
            </a:r>
            <a:endParaRPr lang="en-US" sz="2400" b="1" dirty="0">
              <a:solidFill>
                <a:srgbClr val="FF0000"/>
              </a:solidFill>
              <a:latin typeface="Times New Roman" pitchFamily="18" charset="0"/>
              <a:cs typeface="Times New Roman" pitchFamily="18" charset="0"/>
            </a:endParaRPr>
          </a:p>
        </p:txBody>
      </p:sp>
      <p:sp>
        <p:nvSpPr>
          <p:cNvPr id="15" name="Content Placeholder 2"/>
          <p:cNvSpPr txBox="1">
            <a:spLocks/>
          </p:cNvSpPr>
          <p:nvPr/>
        </p:nvSpPr>
        <p:spPr>
          <a:xfrm>
            <a:off x="68263" y="2892425"/>
            <a:ext cx="5151437" cy="16129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Aft>
                <a:spcPts val="0"/>
              </a:spcAft>
              <a:buFont typeface="Arial" pitchFamily="34" charset="0"/>
              <a:buNone/>
              <a:defRPr/>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3.</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Xử</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lí</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Nhúng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1-2 </a:t>
            </a:r>
            <a:r>
              <a:rPr lang="en-US" sz="2000" b="1" dirty="0">
                <a:latin typeface="Times New Roman" pitchFamily="18" charset="0"/>
                <a:cs typeface="Times New Roman" pitchFamily="18" charset="0"/>
              </a:rPr>
              <a:t>cm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dung </a:t>
            </a:r>
            <a:r>
              <a:rPr lang="en-US" sz="2000" b="1" dirty="0" err="1">
                <a:latin typeface="Times New Roman" pitchFamily="18" charset="0"/>
                <a:cs typeface="Times New Roman" pitchFamily="18" charset="0"/>
              </a:rPr>
              <a:t>dịch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kích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thích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rễ</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5-10 </a:t>
            </a:r>
            <a:r>
              <a:rPr lang="en-US" sz="2000" b="1" dirty="0" err="1">
                <a:latin typeface="Times New Roman" pitchFamily="18" charset="0"/>
                <a:cs typeface="Times New Roman" pitchFamily="18" charset="0"/>
              </a:rPr>
              <a:t>giây</a:t>
            </a:r>
            <a:r>
              <a:rPr lang="en-US" sz="2000" b="1" dirty="0">
                <a:latin typeface="Times New Roman" pitchFamily="18" charset="0"/>
                <a:cs typeface="Times New Roman" pitchFamily="18" charset="0"/>
              </a:rPr>
              <a:t>.</a:t>
            </a:r>
          </a:p>
          <a:p>
            <a:pPr algn="just" fontAlgn="auto">
              <a:spcAft>
                <a:spcPts val="0"/>
              </a:spcAft>
              <a:buFontTx/>
              <a:buChar char="-"/>
              <a:defRPr/>
            </a:pPr>
            <a:endParaRPr lang="en-US" sz="2000" b="1" dirty="0">
              <a:latin typeface="Times New Roman" pitchFamily="18" charset="0"/>
              <a:cs typeface="Times New Roman" pitchFamily="18" charset="0"/>
            </a:endParaRPr>
          </a:p>
        </p:txBody>
      </p:sp>
      <p:sp>
        <p:nvSpPr>
          <p:cNvPr id="16" name="Content Placeholder 2"/>
          <p:cNvSpPr txBox="1">
            <a:spLocks/>
          </p:cNvSpPr>
          <p:nvPr/>
        </p:nvSpPr>
        <p:spPr bwMode="auto">
          <a:xfrm>
            <a:off x="131763" y="5070475"/>
            <a:ext cx="5041900" cy="1612900"/>
          </a:xfrm>
          <a:prstGeom prst="rect">
            <a:avLst/>
          </a:prstGeom>
          <a:noFill/>
          <a:ln w="9525">
            <a:noFill/>
            <a:miter lim="800000"/>
            <a:headEnd/>
            <a:tailEnd/>
          </a:ln>
        </p:spPr>
        <p:txBody>
          <a:bodyPr/>
          <a:lstStyle/>
          <a:p>
            <a:pPr algn="just">
              <a:spcBef>
                <a:spcPct val="20000"/>
              </a:spcBef>
              <a:buFont typeface="Arial" charset="0"/>
              <a:buNone/>
            </a:pPr>
            <a:r>
              <a:rPr lang="en-US" sz="2000" b="1" i="1">
                <a:solidFill>
                  <a:srgbClr val="FF0000"/>
                </a:solidFill>
                <a:latin typeface="Times New Roman" pitchFamily="18" charset="0"/>
                <a:cs typeface="Times New Roman" pitchFamily="18" charset="0"/>
              </a:rPr>
              <a:t>Bước 5.</a:t>
            </a:r>
            <a:r>
              <a:rPr lang="en-US" sz="2000" b="1">
                <a:solidFill>
                  <a:srgbClr val="FF0000"/>
                </a:solidFill>
                <a:latin typeface="Times New Roman" pitchFamily="18" charset="0"/>
                <a:cs typeface="Times New Roman" pitchFamily="18" charset="0"/>
              </a:rPr>
              <a:t> </a:t>
            </a:r>
            <a:r>
              <a:rPr lang="en-US" sz="2000" b="1">
                <a:latin typeface="Times New Roman" pitchFamily="18" charset="0"/>
                <a:cs typeface="Times New Roman" pitchFamily="18" charset="0"/>
              </a:rPr>
              <a:t>Chăm sóc cành giâm: Tưới nước giữ ẩm Sau từ 10 đến 15 ngày, kiẻm tra thấy cành giâm ra rễ nhiều, rễ dài và chuyển từ màu trắng sang màu vàng thì chuyển ra vườn ươm.</a:t>
            </a:r>
          </a:p>
        </p:txBody>
      </p:sp>
      <p:sp>
        <p:nvSpPr>
          <p:cNvPr id="17" name="Content Placeholder 2"/>
          <p:cNvSpPr txBox="1">
            <a:spLocks/>
          </p:cNvSpPr>
          <p:nvPr/>
        </p:nvSpPr>
        <p:spPr>
          <a:xfrm>
            <a:off x="127000" y="3860800"/>
            <a:ext cx="5046663" cy="16129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Aft>
                <a:spcPts val="0"/>
              </a:spcAft>
              <a:buFont typeface="Arial" pitchFamily="34" charset="0"/>
              <a:buNone/>
              <a:defRPr/>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4.</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Cắm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cắm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chếch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khay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đất</a:t>
            </a:r>
            <a:r>
              <a:rPr lang="en-US" sz="2000" b="1" dirty="0">
                <a:latin typeface="Times New Roman" pitchFamily="18" charset="0"/>
                <a:cs typeface="Times New Roman" pitchFamily="18" charset="0"/>
              </a:rPr>
              <a:t> hay </a:t>
            </a:r>
            <a:r>
              <a:rPr lang="en-US" sz="2000" b="1" dirty="0" err="1">
                <a:latin typeface="Times New Roman" pitchFamily="18" charset="0"/>
                <a:cs typeface="Times New Roman" pitchFamily="18" charset="0"/>
              </a:rPr>
              <a:t>luống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đất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ẩm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3-5 cm,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cách</a:t>
            </a:r>
            <a:r>
              <a:rPr lang="en-US" sz="2000" b="1" dirty="0">
                <a:latin typeface="Times New Roman" pitchFamily="18" charset="0"/>
                <a:cs typeface="Times New Roman" pitchFamily="18" charset="0"/>
              </a:rPr>
              <a:t> 5 cm X 5 cm </a:t>
            </a:r>
            <a:r>
              <a:rPr lang="en-US" sz="2000" b="1" dirty="0" err="1">
                <a:latin typeface="Times New Roman" pitchFamily="18" charset="0"/>
                <a:cs typeface="Times New Roman" pitchFamily="18" charset="0"/>
              </a:rPr>
              <a:t>hoậc</a:t>
            </a:r>
            <a:r>
              <a:rPr lang="en-US" sz="2000" b="1" dirty="0">
                <a:latin typeface="Times New Roman" pitchFamily="18" charset="0"/>
                <a:cs typeface="Times New Roman" pitchFamily="18" charset="0"/>
              </a:rPr>
              <a:t> 10 cm X 10 cm.</a:t>
            </a:r>
          </a:p>
          <a:p>
            <a:pPr algn="just" fontAlgn="auto">
              <a:spcAft>
                <a:spcPts val="0"/>
              </a:spcAft>
              <a:buFontTx/>
              <a:buChar char="-"/>
              <a:defRPr/>
            </a:pP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10" presetClass="exit" presetSubtype="0" fill="hold" grpId="1"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 calcmode="lin" valueType="num">
                                      <p:cBhvr additive="base">
                                        <p:cTn id="2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 calcmode="lin" valueType="num">
                                      <p:cBhvr additive="base">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 calcmode="lin" valueType="num">
                                      <p:cBhvr additive="base">
                                        <p:cTn id="40"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0"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2346</TotalTime>
  <Words>930</Words>
  <Application>Microsoft Office PowerPoint</Application>
  <PresentationFormat>On-screen Show (4:3)</PresentationFormat>
  <Paragraphs>82</Paragraphs>
  <Slides>16</Slides>
  <Notes>6</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16</vt:i4>
      </vt:variant>
    </vt:vector>
  </HeadingPairs>
  <TitlesOfParts>
    <vt:vector size="20" baseType="lpstr">
      <vt:lpstr>Calibri</vt:lpstr>
      <vt:lpstr>Arial</vt:lpstr>
      <vt:lpstr>Times New Roman</vt:lpstr>
      <vt:lpstr>Office Theme</vt:lpstr>
      <vt:lpstr>Slide 1</vt:lpstr>
      <vt:lpstr>Bài 5  NHÂN GIỐNG VÔ TÍNH CÂY TRỒNG</vt:lpstr>
      <vt:lpstr>Slide 3</vt:lpstr>
      <vt:lpstr>I. Khái niệm</vt:lpstr>
      <vt:lpstr>II. Các phương pháp nhân giống vô tính</vt:lpstr>
      <vt:lpstr>II. Các phương pháp nhân giống vô tính</vt:lpstr>
      <vt:lpstr>II. Các phương pháp nhân giống vô tính</vt:lpstr>
      <vt:lpstr>II. Các phương pháp nhân giống vô tính</vt:lpstr>
      <vt:lpstr>III. Nhân giống bằng phương pháp giâm cành</vt:lpstr>
      <vt:lpstr>Slide 10</vt:lpstr>
      <vt:lpstr>Slide 11</vt:lpstr>
      <vt:lpstr>HƯỚNG DẪN HỌC TẬP</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Admin-pc</cp:lastModifiedBy>
  <cp:revision>225</cp:revision>
  <dcterms:created xsi:type="dcterms:W3CDTF">2015-11-02T15:22:46Z</dcterms:created>
  <dcterms:modified xsi:type="dcterms:W3CDTF">2022-10-03T10:55:19Z</dcterms:modified>
</cp:coreProperties>
</file>