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8"/>
  </p:notesMasterIdLst>
  <p:sldIdLst>
    <p:sldId id="321" r:id="rId2"/>
    <p:sldId id="277" r:id="rId3"/>
    <p:sldId id="278" r:id="rId4"/>
    <p:sldId id="279" r:id="rId5"/>
    <p:sldId id="280" r:id="rId6"/>
    <p:sldId id="281" r:id="rId7"/>
    <p:sldId id="282" r:id="rId8"/>
    <p:sldId id="284" r:id="rId9"/>
    <p:sldId id="291" r:id="rId10"/>
    <p:sldId id="296" r:id="rId11"/>
    <p:sldId id="402" r:id="rId12"/>
    <p:sldId id="297" r:id="rId13"/>
    <p:sldId id="398" r:id="rId14"/>
    <p:sldId id="400" r:id="rId15"/>
    <p:sldId id="300" r:id="rId16"/>
    <p:sldId id="301" r:id="rId17"/>
    <p:sldId id="302" r:id="rId18"/>
    <p:sldId id="303" r:id="rId19"/>
    <p:sldId id="316" r:id="rId20"/>
    <p:sldId id="401" r:id="rId21"/>
    <p:sldId id="292" r:id="rId22"/>
    <p:sldId id="293" r:id="rId23"/>
    <p:sldId id="294" r:id="rId24"/>
    <p:sldId id="295" r:id="rId25"/>
    <p:sldId id="304" r:id="rId26"/>
    <p:sldId id="305" r:id="rId27"/>
    <p:sldId id="306" r:id="rId28"/>
    <p:sldId id="307" r:id="rId29"/>
    <p:sldId id="308" r:id="rId30"/>
    <p:sldId id="309" r:id="rId31"/>
    <p:sldId id="310" r:id="rId32"/>
    <p:sldId id="311" r:id="rId33"/>
    <p:sldId id="312" r:id="rId34"/>
    <p:sldId id="313" r:id="rId35"/>
    <p:sldId id="314" r:id="rId36"/>
    <p:sldId id="315" r:id="rId37"/>
    <p:sldId id="397" r:id="rId38"/>
    <p:sldId id="361" r:id="rId39"/>
    <p:sldId id="362" r:id="rId40"/>
    <p:sldId id="287" r:id="rId41"/>
    <p:sldId id="288" r:id="rId42"/>
    <p:sldId id="289" r:id="rId43"/>
    <p:sldId id="363" r:id="rId44"/>
    <p:sldId id="290" r:id="rId45"/>
    <p:sldId id="394" r:id="rId46"/>
    <p:sldId id="395" r:id="rId47"/>
  </p:sldIdLst>
  <p:sldSz cx="12192000" cy="6858000"/>
  <p:notesSz cx="6858000" cy="9144000"/>
  <p:embeddedFontLst>
    <p:embeddedFont>
      <p:font typeface="等线" panose="02010600030101010101" pitchFamily="2" charset="-122"/>
      <p:regular r:id="rId49"/>
      <p:bold r:id="rId50"/>
    </p:embeddedFont>
    <p:embeddedFont>
      <p:font typeface="Barlow Condensed Thin" panose="00000306000000000000" pitchFamily="2" charset="0"/>
      <p:regular r:id="rId51"/>
      <p:italic r:id="rId52"/>
    </p:embeddedFont>
    <p:embeddedFont>
      <p:font typeface="Cambria Math" panose="02040503050406030204" pitchFamily="18" charset="0"/>
      <p:regular r:id="rId53"/>
    </p:embeddedFont>
    <p:embeddedFont>
      <p:font typeface="Segoe UI" panose="020B0502040204020203" pitchFamily="34" charset="0"/>
      <p:regular r:id="rId54"/>
      <p:bold r:id="rId55"/>
      <p:italic r:id="rId56"/>
      <p:boldItalic r:id="rId57"/>
    </p:embeddedFont>
    <p:embeddedFont>
      <p:font typeface="STXihei" panose="02010600040101010101" pitchFamily="2" charset="-122"/>
      <p:regular r:id="rId5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84">
          <p15:clr>
            <a:srgbClr val="A4A3A4"/>
          </p15:clr>
        </p15:guide>
        <p15:guide id="2" pos="388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FFFF"/>
    <a:srgbClr val="FF0066"/>
    <a:srgbClr val="CC00FF"/>
    <a:srgbClr val="00FF00"/>
    <a:srgbClr val="FF00FF"/>
    <a:srgbClr val="CCFF99"/>
    <a:srgbClr val="8D410D"/>
    <a:srgbClr val="96571E"/>
    <a:srgbClr val="6038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54" autoAdjust="0"/>
    <p:restoredTop sz="94364" autoAdjust="0"/>
  </p:normalViewPr>
  <p:slideViewPr>
    <p:cSldViewPr snapToGrid="0">
      <p:cViewPr varScale="1">
        <p:scale>
          <a:sx n="114" d="100"/>
          <a:sy n="114" d="100"/>
        </p:scale>
        <p:origin x="192" y="102"/>
      </p:cViewPr>
      <p:guideLst>
        <p:guide orient="horz" pos="1984"/>
        <p:guide pos="388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font" Target="fonts/font10.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7298EC3-4AA2-4D3D-BF80-C8C583239769}" type="doc">
      <dgm:prSet loTypeId="urn:microsoft.com/office/officeart/2005/8/layout/chevron2" loCatId="list" qsTypeId="urn:microsoft.com/office/officeart/2005/8/quickstyle/simple1#1" qsCatId="simple" csTypeId="urn:microsoft.com/office/officeart/2005/8/colors/accent1_2#1" csCatId="accent1" phldr="1"/>
      <dgm:spPr/>
      <dgm:t>
        <a:bodyPr/>
        <a:lstStyle/>
        <a:p>
          <a:endParaRPr lang="en-US"/>
        </a:p>
      </dgm:t>
    </dgm:pt>
    <dgm:pt modelId="{A76CAC97-33C0-46B9-8E3B-08C7849A158F}" type="pres">
      <dgm:prSet presAssocID="{57298EC3-4AA2-4D3D-BF80-C8C583239769}" presName="linearFlow" presStyleCnt="0">
        <dgm:presLayoutVars>
          <dgm:dir/>
          <dgm:animLvl val="lvl"/>
          <dgm:resizeHandles val="exact"/>
        </dgm:presLayoutVars>
      </dgm:prSet>
      <dgm:spPr/>
    </dgm:pt>
  </dgm:ptLst>
  <dgm:cxnLst>
    <dgm:cxn modelId="{E03214F0-75EC-4580-833A-0F49B6D164B5}" type="presOf" srcId="{57298EC3-4AA2-4D3D-BF80-C8C583239769}" destId="{A76CAC97-33C0-46B9-8E3B-08C7849A158F}" srcOrd="0"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4/15/2024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b="1" dirty="0" err="1">
                <a:effectLst/>
                <a:sym typeface="+mn-ea"/>
              </a:rPr>
              <a:t>Từ</a:t>
            </a:r>
            <a:r>
              <a:rPr lang="en-US" b="1" dirty="0">
                <a:effectLst/>
                <a:sym typeface="+mn-ea"/>
              </a:rPr>
              <a:t> </a:t>
            </a:r>
            <a:r>
              <a:rPr lang="en-US" b="1" dirty="0" err="1">
                <a:effectLst/>
                <a:sym typeface="+mn-ea"/>
              </a:rPr>
              <a:t>khóa</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 </a:t>
            </a:r>
            <a:r>
              <a:rPr lang="en-US" b="1" dirty="0" err="1">
                <a:effectLst/>
                <a:sym typeface="+mn-ea"/>
              </a:rPr>
              <a:t>của</a:t>
            </a:r>
            <a:r>
              <a:rPr lang="en-US" b="1" dirty="0">
                <a:effectLst/>
                <a:sym typeface="+mn-ea"/>
              </a:rPr>
              <a:t> </a:t>
            </a:r>
            <a:r>
              <a:rPr lang="en-US" b="1" dirty="0" err="1">
                <a:effectLst/>
                <a:sym typeface="+mn-ea"/>
              </a:rPr>
              <a:t>chúng</a:t>
            </a:r>
            <a:r>
              <a:rPr lang="en-US" b="1" dirty="0">
                <a:effectLst/>
                <a:sym typeface="+mn-ea"/>
              </a:rPr>
              <a:t> ta </a:t>
            </a:r>
            <a:r>
              <a:rPr lang="en-US" b="1" dirty="0" err="1">
                <a:effectLst/>
                <a:sym typeface="+mn-ea"/>
              </a:rPr>
              <a:t>là</a:t>
            </a:r>
            <a:r>
              <a:rPr lang="en-US" b="1" dirty="0">
                <a:effectLst/>
                <a:sym typeface="+mn-ea"/>
              </a:rPr>
              <a:t> </a:t>
            </a:r>
            <a:r>
              <a:rPr lang="vi-VN" b="1" dirty="0">
                <a:effectLst/>
                <a:sym typeface="+mn-ea"/>
              </a:rPr>
              <a:t>muối, vậy muối là gì? Chúng có CTHH, cách</a:t>
            </a:r>
            <a:r>
              <a:rPr lang="en-US" b="1" dirty="0">
                <a:effectLst/>
                <a:sym typeface="+mn-ea"/>
              </a:rPr>
              <a:t> </a:t>
            </a:r>
            <a:r>
              <a:rPr lang="en-US" b="1" dirty="0" err="1">
                <a:effectLst/>
                <a:sym typeface="+mn-ea"/>
              </a:rPr>
              <a:t>gọi</a:t>
            </a:r>
            <a:r>
              <a:rPr lang="vi-VN" b="1" dirty="0">
                <a:effectLst/>
                <a:sym typeface="+mn-ea"/>
              </a:rPr>
              <a:t> tên và phân loại ra sao?Chúng ta cùng tìm hiểu ở bài ngày hôm nay. </a:t>
            </a:r>
            <a:r>
              <a:rPr lang="en-US" b="1" dirty="0" err="1">
                <a:effectLst/>
                <a:sym typeface="+mn-ea"/>
              </a:rPr>
              <a:t>Chúng</a:t>
            </a:r>
            <a:r>
              <a:rPr lang="en-US" b="1" dirty="0">
                <a:effectLst/>
                <a:sym typeface="+mn-ea"/>
              </a:rPr>
              <a:t> ta </a:t>
            </a:r>
            <a:r>
              <a:rPr lang="en-US" b="1" dirty="0" err="1">
                <a:effectLst/>
                <a:sym typeface="+mn-ea"/>
              </a:rPr>
              <a:t>cùng</a:t>
            </a:r>
            <a:r>
              <a:rPr lang="en-US" b="1" dirty="0">
                <a:effectLst/>
                <a:sym typeface="+mn-ea"/>
              </a:rPr>
              <a:t> </a:t>
            </a:r>
            <a:r>
              <a:rPr lang="en-US" b="1" dirty="0" err="1">
                <a:effectLst/>
                <a:sym typeface="+mn-ea"/>
              </a:rPr>
              <a:t>tìm</a:t>
            </a:r>
            <a:r>
              <a:rPr lang="en-US" b="1" dirty="0">
                <a:effectLst/>
                <a:sym typeface="+mn-ea"/>
              </a:rPr>
              <a:t> </a:t>
            </a:r>
            <a:r>
              <a:rPr lang="en-US" b="1" dirty="0" err="1">
                <a:effectLst/>
                <a:sym typeface="+mn-ea"/>
              </a:rPr>
              <a:t>hiểu</a:t>
            </a:r>
            <a:r>
              <a:rPr lang="en-US" b="1" dirty="0">
                <a:effectLst/>
                <a:sym typeface="+mn-ea"/>
              </a:rPr>
              <a:t> </a:t>
            </a:r>
            <a:r>
              <a:rPr lang="en-US" b="1" dirty="0" err="1">
                <a:effectLst/>
                <a:sym typeface="+mn-ea"/>
              </a:rPr>
              <a:t>để</a:t>
            </a:r>
            <a:r>
              <a:rPr lang="en-US" b="1" dirty="0">
                <a:effectLst/>
                <a:sym typeface="+mn-ea"/>
              </a:rPr>
              <a:t> </a:t>
            </a:r>
            <a:r>
              <a:rPr lang="en-US" b="1" dirty="0" err="1">
                <a:effectLst/>
                <a:sym typeface="+mn-ea"/>
              </a:rPr>
              <a:t>trả</a:t>
            </a:r>
            <a:r>
              <a:rPr lang="en-US" b="1" dirty="0">
                <a:effectLst/>
                <a:sym typeface="+mn-ea"/>
              </a:rPr>
              <a:t> </a:t>
            </a:r>
            <a:r>
              <a:rPr lang="en-US" b="1" dirty="0" err="1">
                <a:effectLst/>
                <a:sym typeface="+mn-ea"/>
              </a:rPr>
              <a:t>lời</a:t>
            </a:r>
            <a:r>
              <a:rPr lang="en-US" b="1" dirty="0">
                <a:effectLst/>
                <a:sym typeface="+mn-ea"/>
              </a:rPr>
              <a:t> ở </a:t>
            </a:r>
            <a:r>
              <a:rPr lang="en-US" b="1" dirty="0" err="1">
                <a:effectLst/>
                <a:sym typeface="+mn-ea"/>
              </a:rPr>
              <a:t>bài</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a:t>
            </a:r>
            <a:endParaRPr lang="vi-VN" kern="1200" dirty="0">
              <a:solidFill>
                <a:schemeClr val="tx1"/>
              </a:solidFill>
              <a:effectLst/>
              <a:latin typeface="+mn-lt"/>
              <a:ea typeface="+mn-ea"/>
              <a:cs typeface="+mn-cs"/>
            </a:endParaRPr>
          </a:p>
          <a:p>
            <a:endParaRPr lang="vi-VN" dirty="0"/>
          </a:p>
          <a:p>
            <a:pPr marL="0" marR="0" lvl="0" indent="0" algn="l" defTabSz="914400" rtl="0" eaLnBrk="1" fontAlgn="auto" latinLnBrk="0" hangingPunct="1">
              <a:lnSpc>
                <a:spcPct val="100000"/>
              </a:lnSpc>
              <a:spcBef>
                <a:spcPts val="0"/>
              </a:spcBef>
              <a:spcAft>
                <a:spcPts val="0"/>
              </a:spcAft>
              <a:buClrTx/>
              <a:buSzTx/>
              <a:buFontTx/>
              <a:buNone/>
              <a:defRPr/>
            </a:pPr>
            <a:r>
              <a:rPr lang="en-US" b="1" dirty="0" err="1">
                <a:effectLst/>
                <a:sym typeface="+mn-ea"/>
              </a:rPr>
              <a:t>Từ</a:t>
            </a:r>
            <a:r>
              <a:rPr lang="en-US" b="1" dirty="0">
                <a:effectLst/>
                <a:sym typeface="+mn-ea"/>
              </a:rPr>
              <a:t> </a:t>
            </a:r>
            <a:r>
              <a:rPr lang="en-US" b="1" dirty="0" err="1">
                <a:effectLst/>
                <a:sym typeface="+mn-ea"/>
              </a:rPr>
              <a:t>khóa</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 </a:t>
            </a:r>
            <a:r>
              <a:rPr lang="en-US" b="1" dirty="0" err="1">
                <a:effectLst/>
                <a:sym typeface="+mn-ea"/>
              </a:rPr>
              <a:t>của</a:t>
            </a:r>
            <a:r>
              <a:rPr lang="en-US" b="1" dirty="0">
                <a:effectLst/>
                <a:sym typeface="+mn-ea"/>
              </a:rPr>
              <a:t> </a:t>
            </a:r>
            <a:r>
              <a:rPr lang="en-US" b="1" dirty="0" err="1">
                <a:effectLst/>
                <a:sym typeface="+mn-ea"/>
              </a:rPr>
              <a:t>chúng</a:t>
            </a:r>
            <a:r>
              <a:rPr lang="en-US" b="1" dirty="0">
                <a:effectLst/>
                <a:sym typeface="+mn-ea"/>
              </a:rPr>
              <a:t> ta </a:t>
            </a:r>
            <a:r>
              <a:rPr lang="en-US" b="1" dirty="0" err="1">
                <a:effectLst/>
                <a:sym typeface="+mn-ea"/>
              </a:rPr>
              <a:t>là</a:t>
            </a:r>
            <a:r>
              <a:rPr lang="en-US" b="1" dirty="0">
                <a:effectLst/>
                <a:sym typeface="+mn-ea"/>
              </a:rPr>
              <a:t> </a:t>
            </a:r>
            <a:r>
              <a:rPr lang="vi-VN" b="1" dirty="0">
                <a:effectLst/>
                <a:sym typeface="+mn-ea"/>
              </a:rPr>
              <a:t>muối, vậy muối là gì? Chúng có CTHH, cách</a:t>
            </a:r>
            <a:r>
              <a:rPr lang="en-US" b="1" dirty="0">
                <a:effectLst/>
                <a:sym typeface="+mn-ea"/>
              </a:rPr>
              <a:t> </a:t>
            </a:r>
            <a:r>
              <a:rPr lang="en-US" b="1" dirty="0" err="1">
                <a:effectLst/>
                <a:sym typeface="+mn-ea"/>
              </a:rPr>
              <a:t>gọi</a:t>
            </a:r>
            <a:r>
              <a:rPr lang="vi-VN" b="1" dirty="0">
                <a:effectLst/>
                <a:sym typeface="+mn-ea"/>
              </a:rPr>
              <a:t> tên và phân loại ra sao?Chúng ta cùng tìm hiểu ở bài ngày hôm nay. </a:t>
            </a:r>
            <a:r>
              <a:rPr lang="en-US" b="1" dirty="0" err="1">
                <a:effectLst/>
                <a:sym typeface="+mn-ea"/>
              </a:rPr>
              <a:t>Chúng</a:t>
            </a:r>
            <a:r>
              <a:rPr lang="en-US" b="1" dirty="0">
                <a:effectLst/>
                <a:sym typeface="+mn-ea"/>
              </a:rPr>
              <a:t> ta </a:t>
            </a:r>
            <a:r>
              <a:rPr lang="en-US" b="1" dirty="0" err="1">
                <a:effectLst/>
                <a:sym typeface="+mn-ea"/>
              </a:rPr>
              <a:t>cùng</a:t>
            </a:r>
            <a:r>
              <a:rPr lang="en-US" b="1" dirty="0">
                <a:effectLst/>
                <a:sym typeface="+mn-ea"/>
              </a:rPr>
              <a:t> </a:t>
            </a:r>
            <a:r>
              <a:rPr lang="en-US" b="1" dirty="0" err="1">
                <a:effectLst/>
                <a:sym typeface="+mn-ea"/>
              </a:rPr>
              <a:t>tìm</a:t>
            </a:r>
            <a:r>
              <a:rPr lang="en-US" b="1" dirty="0">
                <a:effectLst/>
                <a:sym typeface="+mn-ea"/>
              </a:rPr>
              <a:t> </a:t>
            </a:r>
            <a:r>
              <a:rPr lang="en-US" b="1" dirty="0" err="1">
                <a:effectLst/>
                <a:sym typeface="+mn-ea"/>
              </a:rPr>
              <a:t>hiểu</a:t>
            </a:r>
            <a:r>
              <a:rPr lang="en-US" b="1" dirty="0">
                <a:effectLst/>
                <a:sym typeface="+mn-ea"/>
              </a:rPr>
              <a:t> </a:t>
            </a:r>
            <a:r>
              <a:rPr lang="en-US" b="1" dirty="0" err="1">
                <a:effectLst/>
                <a:sym typeface="+mn-ea"/>
              </a:rPr>
              <a:t>để</a:t>
            </a:r>
            <a:r>
              <a:rPr lang="en-US" b="1" dirty="0">
                <a:effectLst/>
                <a:sym typeface="+mn-ea"/>
              </a:rPr>
              <a:t> </a:t>
            </a:r>
            <a:r>
              <a:rPr lang="en-US" b="1" dirty="0" err="1">
                <a:effectLst/>
                <a:sym typeface="+mn-ea"/>
              </a:rPr>
              <a:t>trả</a:t>
            </a:r>
            <a:r>
              <a:rPr lang="en-US" b="1" dirty="0">
                <a:effectLst/>
                <a:sym typeface="+mn-ea"/>
              </a:rPr>
              <a:t> </a:t>
            </a:r>
            <a:r>
              <a:rPr lang="en-US" b="1" dirty="0" err="1">
                <a:effectLst/>
                <a:sym typeface="+mn-ea"/>
              </a:rPr>
              <a:t>lời</a:t>
            </a:r>
            <a:r>
              <a:rPr lang="en-US" b="1" dirty="0">
                <a:effectLst/>
                <a:sym typeface="+mn-ea"/>
              </a:rPr>
              <a:t> ở </a:t>
            </a:r>
            <a:r>
              <a:rPr lang="en-US" b="1" dirty="0" err="1">
                <a:effectLst/>
                <a:sym typeface="+mn-ea"/>
              </a:rPr>
              <a:t>bài</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a:t>
            </a:r>
            <a:endParaRPr lang="vi-VN" kern="1200" dirty="0">
              <a:solidFill>
                <a:schemeClr val="tx1"/>
              </a:solidFill>
              <a:effectLst/>
              <a:latin typeface="+mn-lt"/>
              <a:ea typeface="+mn-ea"/>
              <a:cs typeface="+mn-cs"/>
            </a:endParaRPr>
          </a:p>
          <a:p>
            <a:endParaRPr lang="vi-VN" dirty="0"/>
          </a:p>
          <a:p>
            <a:pPr marL="0" marR="0" lvl="0" indent="0" algn="l" defTabSz="914400" rtl="0" eaLnBrk="1" fontAlgn="auto" latinLnBrk="0" hangingPunct="1">
              <a:lnSpc>
                <a:spcPct val="100000"/>
              </a:lnSpc>
              <a:spcBef>
                <a:spcPts val="0"/>
              </a:spcBef>
              <a:spcAft>
                <a:spcPts val="0"/>
              </a:spcAft>
              <a:buClrTx/>
              <a:buSzTx/>
              <a:buFontTx/>
              <a:buNone/>
              <a:defRPr/>
            </a:pPr>
            <a:r>
              <a:rPr lang="en-US" b="1" dirty="0" err="1">
                <a:effectLst/>
                <a:sym typeface="+mn-ea"/>
              </a:rPr>
              <a:t>Từ</a:t>
            </a:r>
            <a:r>
              <a:rPr lang="en-US" b="1" dirty="0">
                <a:effectLst/>
                <a:sym typeface="+mn-ea"/>
              </a:rPr>
              <a:t> </a:t>
            </a:r>
            <a:r>
              <a:rPr lang="en-US" b="1" dirty="0" err="1">
                <a:effectLst/>
                <a:sym typeface="+mn-ea"/>
              </a:rPr>
              <a:t>khóa</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 </a:t>
            </a:r>
            <a:r>
              <a:rPr lang="en-US" b="1" dirty="0" err="1">
                <a:effectLst/>
                <a:sym typeface="+mn-ea"/>
              </a:rPr>
              <a:t>của</a:t>
            </a:r>
            <a:r>
              <a:rPr lang="en-US" b="1" dirty="0">
                <a:effectLst/>
                <a:sym typeface="+mn-ea"/>
              </a:rPr>
              <a:t> </a:t>
            </a:r>
            <a:r>
              <a:rPr lang="en-US" b="1" dirty="0" err="1">
                <a:effectLst/>
                <a:sym typeface="+mn-ea"/>
              </a:rPr>
              <a:t>chúng</a:t>
            </a:r>
            <a:r>
              <a:rPr lang="en-US" b="1" dirty="0">
                <a:effectLst/>
                <a:sym typeface="+mn-ea"/>
              </a:rPr>
              <a:t> ta </a:t>
            </a:r>
            <a:r>
              <a:rPr lang="en-US" b="1" dirty="0" err="1">
                <a:effectLst/>
                <a:sym typeface="+mn-ea"/>
              </a:rPr>
              <a:t>là</a:t>
            </a:r>
            <a:r>
              <a:rPr lang="en-US" b="1" dirty="0">
                <a:effectLst/>
                <a:sym typeface="+mn-ea"/>
              </a:rPr>
              <a:t> </a:t>
            </a:r>
            <a:r>
              <a:rPr lang="vi-VN" b="1" dirty="0">
                <a:effectLst/>
                <a:sym typeface="+mn-ea"/>
              </a:rPr>
              <a:t>muối, vậy muối là gì? Chúng có CTHH, cách</a:t>
            </a:r>
            <a:r>
              <a:rPr lang="en-US" b="1" dirty="0">
                <a:effectLst/>
                <a:sym typeface="+mn-ea"/>
              </a:rPr>
              <a:t> </a:t>
            </a:r>
            <a:r>
              <a:rPr lang="en-US" b="1" dirty="0" err="1">
                <a:effectLst/>
                <a:sym typeface="+mn-ea"/>
              </a:rPr>
              <a:t>gọi</a:t>
            </a:r>
            <a:r>
              <a:rPr lang="vi-VN" b="1" dirty="0">
                <a:effectLst/>
                <a:sym typeface="+mn-ea"/>
              </a:rPr>
              <a:t> tên và phân loại ra sao?Chúng ta cùng tìm hiểu ở bài ngày hôm nay. </a:t>
            </a:r>
            <a:r>
              <a:rPr lang="en-US" b="1" dirty="0" err="1">
                <a:effectLst/>
                <a:sym typeface="+mn-ea"/>
              </a:rPr>
              <a:t>Chúng</a:t>
            </a:r>
            <a:r>
              <a:rPr lang="en-US" b="1" dirty="0">
                <a:effectLst/>
                <a:sym typeface="+mn-ea"/>
              </a:rPr>
              <a:t> ta </a:t>
            </a:r>
            <a:r>
              <a:rPr lang="en-US" b="1" dirty="0" err="1">
                <a:effectLst/>
                <a:sym typeface="+mn-ea"/>
              </a:rPr>
              <a:t>cùng</a:t>
            </a:r>
            <a:r>
              <a:rPr lang="en-US" b="1" dirty="0">
                <a:effectLst/>
                <a:sym typeface="+mn-ea"/>
              </a:rPr>
              <a:t> </a:t>
            </a:r>
            <a:r>
              <a:rPr lang="en-US" b="1" dirty="0" err="1">
                <a:effectLst/>
                <a:sym typeface="+mn-ea"/>
              </a:rPr>
              <a:t>tìm</a:t>
            </a:r>
            <a:r>
              <a:rPr lang="en-US" b="1" dirty="0">
                <a:effectLst/>
                <a:sym typeface="+mn-ea"/>
              </a:rPr>
              <a:t> </a:t>
            </a:r>
            <a:r>
              <a:rPr lang="en-US" b="1" dirty="0" err="1">
                <a:effectLst/>
                <a:sym typeface="+mn-ea"/>
              </a:rPr>
              <a:t>hiểu</a:t>
            </a:r>
            <a:r>
              <a:rPr lang="en-US" b="1" dirty="0">
                <a:effectLst/>
                <a:sym typeface="+mn-ea"/>
              </a:rPr>
              <a:t> </a:t>
            </a:r>
            <a:r>
              <a:rPr lang="en-US" b="1" dirty="0" err="1">
                <a:effectLst/>
                <a:sym typeface="+mn-ea"/>
              </a:rPr>
              <a:t>để</a:t>
            </a:r>
            <a:r>
              <a:rPr lang="en-US" b="1" dirty="0">
                <a:effectLst/>
                <a:sym typeface="+mn-ea"/>
              </a:rPr>
              <a:t> </a:t>
            </a:r>
            <a:r>
              <a:rPr lang="en-US" b="1" dirty="0" err="1">
                <a:effectLst/>
                <a:sym typeface="+mn-ea"/>
              </a:rPr>
              <a:t>trả</a:t>
            </a:r>
            <a:r>
              <a:rPr lang="en-US" b="1" dirty="0">
                <a:effectLst/>
                <a:sym typeface="+mn-ea"/>
              </a:rPr>
              <a:t> </a:t>
            </a:r>
            <a:r>
              <a:rPr lang="en-US" b="1" dirty="0" err="1">
                <a:effectLst/>
                <a:sym typeface="+mn-ea"/>
              </a:rPr>
              <a:t>lời</a:t>
            </a:r>
            <a:r>
              <a:rPr lang="en-US" b="1" dirty="0">
                <a:effectLst/>
                <a:sym typeface="+mn-ea"/>
              </a:rPr>
              <a:t> ở </a:t>
            </a:r>
            <a:r>
              <a:rPr lang="en-US" b="1" dirty="0" err="1">
                <a:effectLst/>
                <a:sym typeface="+mn-ea"/>
              </a:rPr>
              <a:t>bài</a:t>
            </a:r>
            <a:r>
              <a:rPr lang="en-US" b="1" dirty="0">
                <a:effectLst/>
                <a:sym typeface="+mn-ea"/>
              </a:rPr>
              <a:t> </a:t>
            </a:r>
            <a:r>
              <a:rPr lang="en-US" b="1" dirty="0" err="1">
                <a:effectLst/>
                <a:sym typeface="+mn-ea"/>
              </a:rPr>
              <a:t>ngày</a:t>
            </a:r>
            <a:r>
              <a:rPr lang="en-US" b="1" dirty="0">
                <a:effectLst/>
                <a:sym typeface="+mn-ea"/>
              </a:rPr>
              <a:t> </a:t>
            </a:r>
            <a:r>
              <a:rPr lang="en-US" b="1" dirty="0" err="1">
                <a:effectLst/>
                <a:sym typeface="+mn-ea"/>
              </a:rPr>
              <a:t>hôm</a:t>
            </a:r>
            <a:r>
              <a:rPr lang="en-US" b="1" dirty="0">
                <a:effectLst/>
                <a:sym typeface="+mn-ea"/>
              </a:rPr>
              <a:t> nay.</a:t>
            </a:r>
            <a:endParaRPr lang="vi-VN" kern="1200" dirty="0">
              <a:solidFill>
                <a:schemeClr val="tx1"/>
              </a:solidFill>
              <a:effectLst/>
              <a:latin typeface="+mn-lt"/>
              <a:ea typeface="+mn-ea"/>
              <a:cs typeface="+mn-cs"/>
            </a:endParaRPr>
          </a:p>
          <a:p>
            <a:endParaRPr lang="vi-VN" dirty="0"/>
          </a:p>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noProof="0"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38</a:t>
            </a:fld>
            <a:endParaRPr lang="zh-CN" altLang="en-US"/>
          </a:p>
        </p:txBody>
      </p:sp>
    </p:spTree>
    <p:extLst>
      <p:ext uri="{BB962C8B-B14F-4D97-AF65-F5344CB8AC3E}">
        <p14:creationId xmlns:p14="http://schemas.microsoft.com/office/powerpoint/2010/main" val="3334442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40</a:t>
            </a:fld>
            <a:endParaRPr lang="zh-CN" altLang="en-US"/>
          </a:p>
        </p:txBody>
      </p:sp>
    </p:spTree>
    <p:extLst>
      <p:ext uri="{BB962C8B-B14F-4D97-AF65-F5344CB8AC3E}">
        <p14:creationId xmlns:p14="http://schemas.microsoft.com/office/powerpoint/2010/main" val="2979423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0" lang="vi-VN" sz="1200" b="0" i="0" u="none" strike="noStrike" kern="1200" cap="none" spc="0" normalizeH="0" baseline="0" noProof="0" dirty="0">
                <a:ln>
                  <a:noFill/>
                </a:ln>
                <a:solidFill>
                  <a:srgbClr val="000000"/>
                </a:solidFill>
                <a:effectLst/>
                <a:uLnTx/>
                <a:uFillTx/>
                <a:latin typeface="+mn-lt"/>
                <a:ea typeface="Times New Roman" panose="02020603050405020304" pitchFamily="18" charset="0"/>
                <a:cs typeface="Arial" panose="020B0604020202020204" pitchFamily="34" charset="0"/>
              </a:rPr>
              <a:t>Cần bằng tự nhiên giữa sinh vật và môi trường thực chất là cần bằng tự nhiên ở cấp độ hệ sinh thái, mà bản chất là quan hệ giũa quần xã sinh vật và môi trường. </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11BFB60-DF70-49C9-ACF0-1AFEF9115986}" type="slidenum">
              <a:rPr kumimoji="0" lang="zh-CN" altLang="en-US" sz="1200" b="0" i="0" u="none" strike="noStrike" kern="1200" cap="none" spc="0" normalizeH="0" baseline="0" noProof="0" smtClean="0">
                <a:ln>
                  <a:noFill/>
                </a:ln>
                <a:solidFill>
                  <a:prstClr val="black"/>
                </a:solidFill>
                <a:effectLst/>
                <a:uLnTx/>
                <a:uFillTx/>
                <a:latin typeface="等线"/>
                <a:cs typeface="+mn-cs"/>
              </a:rPr>
              <a:t>11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012324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0" lang="vi-VN" sz="1200" b="0" i="0" u="none" strike="noStrike" kern="1200" cap="none" spc="0" normalizeH="0" baseline="0" noProof="0" dirty="0">
                <a:ln>
                  <a:noFill/>
                </a:ln>
                <a:solidFill>
                  <a:srgbClr val="000000"/>
                </a:solidFill>
                <a:effectLst/>
                <a:uLnTx/>
                <a:uFillTx/>
                <a:latin typeface="+mn-lt"/>
                <a:ea typeface="Times New Roman" panose="02020603050405020304" pitchFamily="18" charset="0"/>
                <a:cs typeface="Arial" panose="020B0604020202020204" pitchFamily="34" charset="0"/>
              </a:rPr>
              <a:t>Cần bằng tự nhiên giữa sinh vật và môi trường thực chất là cần bằng tự nhiên ở cấp độ hệ sinh thái, mà bản chất là quan hệ giũa quần xã sinh vật và môi trường. </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B11BFB60-DF70-49C9-ACF0-1AFEF9115986}" type="slidenum">
              <a:rPr kumimoji="0" lang="zh-CN" altLang="en-US" sz="1200" b="0" i="0" u="none" strike="noStrike" kern="1200" cap="none" spc="0" normalizeH="0" baseline="0" noProof="0" smtClean="0">
                <a:ln>
                  <a:noFill/>
                </a:ln>
                <a:solidFill>
                  <a:prstClr val="black"/>
                </a:solidFill>
                <a:effectLst/>
                <a:uLnTx/>
                <a:uFillTx/>
                <a:latin typeface="等线"/>
                <a:cs typeface="+mn-cs"/>
              </a:rPr>
              <a:t>12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noProof="0"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13</a:t>
            </a:fld>
            <a:endParaRPr lang="zh-CN" altLang="en-US"/>
          </a:p>
        </p:txBody>
      </p:sp>
    </p:spTree>
    <p:extLst>
      <p:ext uri="{BB962C8B-B14F-4D97-AF65-F5344CB8AC3E}">
        <p14:creationId xmlns:p14="http://schemas.microsoft.com/office/powerpoint/2010/main" val="2434068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vi-VN" sz="12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15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kênh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tin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a:t>
            </a:r>
            <a:endParaRPr lang="vi-VN"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28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kênh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tin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a:t>
            </a:r>
            <a:endParaRPr lang="vi-VN"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29</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kênh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tin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a:t>
            </a:r>
            <a:endParaRPr lang="vi-VN"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30</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hiểu</a:t>
            </a:r>
            <a:r>
              <a:rPr lang="en-US" sz="1200" kern="1200" dirty="0">
                <a:solidFill>
                  <a:schemeClr val="tx1"/>
                </a:solidFill>
                <a:effectLst/>
                <a:latin typeface="+mn-lt"/>
                <a:ea typeface="+mn-ea"/>
                <a:cs typeface="+mn-cs"/>
              </a:rPr>
              <a:t> qua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kênh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thông</a:t>
            </a:r>
            <a:r>
              <a:rPr lang="en-US" sz="1200" kern="1200" dirty="0">
                <a:solidFill>
                  <a:schemeClr val="tx1"/>
                </a:solidFill>
                <a:effectLst/>
                <a:latin typeface="+mn-lt"/>
                <a:ea typeface="+mn-ea"/>
                <a:cs typeface="+mn-cs"/>
              </a:rPr>
              <a:t> tin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tập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tiết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học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sau</a:t>
            </a:r>
            <a:r>
              <a:rPr lang="en-US" sz="1200" kern="1200" dirty="0">
                <a:solidFill>
                  <a:schemeClr val="tx1"/>
                </a:solidFill>
                <a:effectLst/>
                <a:latin typeface="+mn-lt"/>
                <a:ea typeface="+mn-ea"/>
                <a:cs typeface="+mn-cs"/>
              </a:rPr>
              <a:t>.</a:t>
            </a:r>
            <a:endParaRPr lang="vi-VN" sz="1200" kern="1200" dirty="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95723D5-2651-4373-80F6-6210EA702ACE}" type="slidenum">
              <a:rPr lang="zh-CN" altLang="en-US" smtClean="0"/>
              <a:t>31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75452" y="2314636"/>
            <a:ext cx="2850365" cy="2850365"/>
          </a:xfrm>
          <a:custGeom>
            <a:avLst/>
            <a:gdLst>
              <a:gd name="connsiteX0" fmla="*/ 1015705 w 2031410"/>
              <a:gd name="connsiteY0" fmla="*/ 0 h 2031410"/>
              <a:gd name="connsiteX1" fmla="*/ 2031410 w 2031410"/>
              <a:gd name="connsiteY1" fmla="*/ 1015705 h 2031410"/>
              <a:gd name="connsiteX2" fmla="*/ 1015705 w 2031410"/>
              <a:gd name="connsiteY2" fmla="*/ 2031410 h 2031410"/>
              <a:gd name="connsiteX3" fmla="*/ 0 w 2031410"/>
              <a:gd name="connsiteY3" fmla="*/ 1015705 h 2031410"/>
              <a:gd name="connsiteX4" fmla="*/ 1015705 w 2031410"/>
              <a:gd name="connsiteY4" fmla="*/ 0 h 2031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410" h="2031410">
                <a:moveTo>
                  <a:pt x="1015705" y="0"/>
                </a:moveTo>
                <a:cubicBezTo>
                  <a:pt x="1576663" y="0"/>
                  <a:pt x="2031410" y="454747"/>
                  <a:pt x="2031410" y="1015705"/>
                </a:cubicBezTo>
                <a:cubicBezTo>
                  <a:pt x="2031410" y="1576663"/>
                  <a:pt x="1576663" y="2031410"/>
                  <a:pt x="1015705" y="2031410"/>
                </a:cubicBezTo>
                <a:cubicBezTo>
                  <a:pt x="454747" y="2031410"/>
                  <a:pt x="0" y="1576663"/>
                  <a:pt x="0" y="1015705"/>
                </a:cubicBezTo>
                <a:cubicBezTo>
                  <a:pt x="0" y="454747"/>
                  <a:pt x="454747" y="0"/>
                  <a:pt x="1015705" y="0"/>
                </a:cubicBezTo>
                <a:close/>
              </a:path>
            </a:pathLst>
          </a:custGeom>
        </p:spPr>
        <p:txBody>
          <a:bodyPr wrap="square">
            <a:noAutofit/>
          </a:bodyPr>
          <a:lstStyle/>
          <a:p>
            <a:r>
              <a:rPr lang="zh-CN" altLang="en-US"/>
              <a:t>单击图标添加图片</a:t>
            </a:r>
            <a:endParaRPr lang="en-US"/>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4/15/2024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4/15/2024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4/15/2024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4/15/2024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4/15/2024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4/15/2024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4/15/2024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9.png"/><Relationship Id="rId18" Type="http://schemas.openxmlformats.org/officeDocument/2006/relationships/image" Target="../media/image14.png"/><Relationship Id="rId26" Type="http://schemas.openxmlformats.org/officeDocument/2006/relationships/image" Target="../media/image19.png"/><Relationship Id="rId3" Type="http://schemas.openxmlformats.org/officeDocument/2006/relationships/slideLayout" Target="../slideLayouts/slideLayout2.xml"/><Relationship Id="rId21" Type="http://schemas.openxmlformats.org/officeDocument/2006/relationships/image" Target="../media/image16.png"/><Relationship Id="rId34" Type="http://schemas.openxmlformats.org/officeDocument/2006/relationships/image" Target="../media/image23.png"/><Relationship Id="rId7" Type="http://schemas.openxmlformats.org/officeDocument/2006/relationships/image" Target="../media/image3.jpeg"/><Relationship Id="rId12" Type="http://schemas.openxmlformats.org/officeDocument/2006/relationships/image" Target="../media/image8.png"/><Relationship Id="rId17" Type="http://schemas.openxmlformats.org/officeDocument/2006/relationships/image" Target="../media/image13.GIF"/><Relationship Id="rId25" Type="http://schemas.openxmlformats.org/officeDocument/2006/relationships/slide" Target="slide3.xml"/><Relationship Id="rId33" Type="http://schemas.openxmlformats.org/officeDocument/2006/relationships/slide" Target="slide7.xml"/><Relationship Id="rId2" Type="http://schemas.openxmlformats.org/officeDocument/2006/relationships/audio" Target="../media/media1.wma"/><Relationship Id="rId16" Type="http://schemas.openxmlformats.org/officeDocument/2006/relationships/image" Target="../media/image12.GIF"/><Relationship Id="rId20" Type="http://schemas.openxmlformats.org/officeDocument/2006/relationships/slide" Target="slide8.xml"/><Relationship Id="rId29" Type="http://schemas.openxmlformats.org/officeDocument/2006/relationships/slide" Target="slide5.xml"/><Relationship Id="rId1" Type="http://schemas.microsoft.com/office/2007/relationships/media" Target="../media/media1.wma"/><Relationship Id="rId6" Type="http://schemas.openxmlformats.org/officeDocument/2006/relationships/image" Target="../media/image2.jpeg"/><Relationship Id="rId11" Type="http://schemas.openxmlformats.org/officeDocument/2006/relationships/image" Target="../media/image7.png"/><Relationship Id="rId24" Type="http://schemas.openxmlformats.org/officeDocument/2006/relationships/image" Target="../media/image18.png"/><Relationship Id="rId32" Type="http://schemas.openxmlformats.org/officeDocument/2006/relationships/image" Target="../media/image22.png"/><Relationship Id="rId5" Type="http://schemas.openxmlformats.org/officeDocument/2006/relationships/audio" Target="../media/audio1.wav"/><Relationship Id="rId15" Type="http://schemas.openxmlformats.org/officeDocument/2006/relationships/image" Target="../media/image11.GIF"/><Relationship Id="rId23" Type="http://schemas.openxmlformats.org/officeDocument/2006/relationships/slide" Target="slide2.xml"/><Relationship Id="rId28" Type="http://schemas.openxmlformats.org/officeDocument/2006/relationships/image" Target="../media/image20.png"/><Relationship Id="rId10" Type="http://schemas.openxmlformats.org/officeDocument/2006/relationships/image" Target="../media/image6.png"/><Relationship Id="rId19" Type="http://schemas.openxmlformats.org/officeDocument/2006/relationships/image" Target="../media/image15.GIF"/><Relationship Id="rId31" Type="http://schemas.openxmlformats.org/officeDocument/2006/relationships/slide" Target="slide6.xml"/><Relationship Id="rId4" Type="http://schemas.openxmlformats.org/officeDocument/2006/relationships/notesSlide" Target="../notesSlides/notesSlide1.xml"/><Relationship Id="rId9" Type="http://schemas.openxmlformats.org/officeDocument/2006/relationships/image" Target="../media/image5.png"/><Relationship Id="rId14" Type="http://schemas.openxmlformats.org/officeDocument/2006/relationships/image" Target="../media/image10.png"/><Relationship Id="rId22" Type="http://schemas.openxmlformats.org/officeDocument/2006/relationships/image" Target="../media/image17.png"/><Relationship Id="rId27" Type="http://schemas.openxmlformats.org/officeDocument/2006/relationships/slide" Target="slide4.xml"/><Relationship Id="rId30" Type="http://schemas.openxmlformats.org/officeDocument/2006/relationships/image" Target="../media/image21.png"/><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0.svg"/></Relationships>
</file>

<file path=ppt/slides/_rels/slide13.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notesSlide" Target="../notesSlides/notesSlide4.xml"/><Relationship Id="rId16" Type="http://schemas.openxmlformats.org/officeDocument/2006/relationships/image" Target="../media/image54.png"/><Relationship Id="rId1" Type="http://schemas.openxmlformats.org/officeDocument/2006/relationships/slideLayout" Target="../slideLayouts/slideLayout13.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 Id="rId14"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510.png"/><Relationship Id="rId7" Type="http://schemas.openxmlformats.org/officeDocument/2006/relationships/image" Target="../media/image49.png"/><Relationship Id="rId2" Type="http://schemas.openxmlformats.org/officeDocument/2006/relationships/image" Target="../media/image500.png"/><Relationship Id="rId1" Type="http://schemas.openxmlformats.org/officeDocument/2006/relationships/slideLayout" Target="../slideLayouts/slideLayout7.xml"/><Relationship Id="rId6" Type="http://schemas.openxmlformats.org/officeDocument/2006/relationships/image" Target="../media/image540.png"/><Relationship Id="rId5" Type="http://schemas.openxmlformats.org/officeDocument/2006/relationships/image" Target="../media/image530.png"/><Relationship Id="rId4" Type="http://schemas.openxmlformats.org/officeDocument/2006/relationships/image" Target="../media/image520.pn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56.png"/></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6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slide" Target="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slide" Target="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svg"/><Relationship Id="rId7" Type="http://schemas.openxmlformats.org/officeDocument/2006/relationships/image" Target="../media/image76.sv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 Id="rId9" Type="http://schemas.openxmlformats.org/officeDocument/2006/relationships/image" Target="../media/image78.sv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slide" Target="sl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slide" Target="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slide" Target="slide1.xml"/></Relationships>
</file>

<file path=ppt/slides/_rels/slide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slideLayout" Target="../slideLayouts/slideLayout1.xml"/><Relationship Id="rId7" Type="http://schemas.openxmlformats.org/officeDocument/2006/relationships/image" Target="../media/image2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png"/><Relationship Id="rId11" Type="http://schemas.openxmlformats.org/officeDocument/2006/relationships/image" Target="../media/image33.jpeg"/><Relationship Id="rId5" Type="http://schemas.openxmlformats.org/officeDocument/2006/relationships/image" Target="../media/image27.png"/><Relationship Id="rId10" Type="http://schemas.openxmlformats.org/officeDocument/2006/relationships/image" Target="../media/image32.jpeg"/><Relationship Id="rId4" Type="http://schemas.openxmlformats.org/officeDocument/2006/relationships/image" Target="../media/image26.png"/><Relationship Id="rId9"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pic>
        <p:nvPicPr>
          <p:cNvPr id="2" name="Picture 4" descr="Chất kết tủa và cách nhận biết các chất kết tủa qua màu sắc">
            <a:extLst>
              <a:ext uri="{FF2B5EF4-FFF2-40B4-BE49-F238E27FC236}">
                <a16:creationId xmlns:a16="http://schemas.microsoft.com/office/drawing/2014/main" id="{A3765691-4D8D-E3C6-9F5A-8A16B03056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1789" y="738002"/>
            <a:ext cx="10649031" cy="5906885"/>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3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551" y="0"/>
            <a:ext cx="12187269" cy="6858767"/>
          </a:xfrm>
          <a:prstGeom prst="rect">
            <a:avLst/>
          </a:prstGeom>
        </p:spPr>
      </p:pic>
      <p:pic>
        <p:nvPicPr>
          <p:cNvPr id="124" name="den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3993" y="738002"/>
            <a:ext cx="2651990" cy="2651990"/>
          </a:xfrm>
          <a:prstGeom prst="rect">
            <a:avLst/>
          </a:prstGeom>
        </p:spPr>
      </p:pic>
      <p:pic>
        <p:nvPicPr>
          <p:cNvPr id="125" name="den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54326" y="1090663"/>
            <a:ext cx="2639810" cy="2639810"/>
          </a:xfrm>
          <a:prstGeom prst="rect">
            <a:avLst/>
          </a:prstGeom>
        </p:spPr>
      </p:pic>
      <p:pic>
        <p:nvPicPr>
          <p:cNvPr id="126" name="den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30378" y="738002"/>
            <a:ext cx="2639810" cy="2645893"/>
          </a:xfrm>
          <a:prstGeom prst="rect">
            <a:avLst/>
          </a:prstGeom>
        </p:spPr>
      </p:pic>
      <p:pic>
        <p:nvPicPr>
          <p:cNvPr id="127" name="den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05959" y="3020060"/>
            <a:ext cx="2651990" cy="2651990"/>
          </a:xfrm>
          <a:prstGeom prst="rect">
            <a:avLst/>
          </a:prstGeom>
        </p:spPr>
      </p:pic>
      <p:pic>
        <p:nvPicPr>
          <p:cNvPr id="128" name="den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00992" y="3371485"/>
            <a:ext cx="2639810" cy="2639810"/>
          </a:xfrm>
          <a:prstGeom prst="rect">
            <a:avLst/>
          </a:prstGeom>
        </p:spPr>
      </p:pic>
      <p:pic>
        <p:nvPicPr>
          <p:cNvPr id="129" name="den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874994" y="3018790"/>
            <a:ext cx="2651990" cy="2651990"/>
          </a:xfrm>
          <a:prstGeom prst="rect">
            <a:avLst/>
          </a:prstGeom>
        </p:spPr>
      </p:pic>
      <p:pic>
        <p:nvPicPr>
          <p:cNvPr id="146" name="Picture 145"/>
          <p:cNvPicPr>
            <a:picLocks noChangeAspect="1"/>
          </p:cNvPicPr>
          <p:nvPr/>
        </p:nvPicPr>
        <p:blipFill>
          <a:blip r:embed="rId15"/>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16"/>
          <a:stretch>
            <a:fillRect/>
          </a:stretch>
        </p:blipFill>
        <p:spPr>
          <a:xfrm>
            <a:off x="-12703" y="883975"/>
            <a:ext cx="1061107" cy="1061107"/>
          </a:xfrm>
          <a:prstGeom prst="rect">
            <a:avLst/>
          </a:prstGeom>
        </p:spPr>
      </p:pic>
      <p:pic>
        <p:nvPicPr>
          <p:cNvPr id="148" name="Picture 147"/>
          <p:cNvPicPr>
            <a:picLocks noChangeAspect="1"/>
          </p:cNvPicPr>
          <p:nvPr/>
        </p:nvPicPr>
        <p:blipFill>
          <a:blip r:embed="rId17"/>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4691" y="-974833"/>
            <a:ext cx="1761897" cy="6059949"/>
          </a:xfrm>
          <a:prstGeom prst="rect">
            <a:avLst/>
          </a:prstGeom>
        </p:spPr>
      </p:pic>
      <p:pic>
        <p:nvPicPr>
          <p:cNvPr id="150" name="Picture 149"/>
          <p:cNvPicPr>
            <a:picLocks noChangeAspect="1"/>
          </p:cNvPicPr>
          <p:nvPr/>
        </p:nvPicPr>
        <p:blipFill>
          <a:blip r:embed="rId19"/>
          <a:stretch>
            <a:fillRect/>
          </a:stretch>
        </p:blipFill>
        <p:spPr>
          <a:xfrm>
            <a:off x="1237939" y="5085116"/>
            <a:ext cx="647700" cy="904875"/>
          </a:xfrm>
          <a:prstGeom prst="rect">
            <a:avLst/>
          </a:prstGeom>
        </p:spPr>
      </p:pic>
      <p:pic>
        <p:nvPicPr>
          <p:cNvPr id="159" name="Picture 158">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200810" y="5879742"/>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2703" y="-671549"/>
            <a:ext cx="609600" cy="609600"/>
          </a:xfrm>
          <a:prstGeom prst="rect">
            <a:avLst/>
          </a:prstGeom>
        </p:spPr>
      </p:pic>
      <p:pic>
        <p:nvPicPr>
          <p:cNvPr id="139" name="mau1">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686196" y="738002"/>
            <a:ext cx="2651990" cy="2651990"/>
          </a:xfrm>
          <a:prstGeom prst="rect">
            <a:avLst/>
          </a:prstGeom>
        </p:spPr>
      </p:pic>
      <p:pic>
        <p:nvPicPr>
          <p:cNvPr id="140" name="mau2">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995137" y="1090663"/>
            <a:ext cx="2633741" cy="2639810"/>
          </a:xfrm>
          <a:prstGeom prst="rect">
            <a:avLst/>
          </a:prstGeom>
        </p:spPr>
      </p:pic>
      <p:pic>
        <p:nvPicPr>
          <p:cNvPr id="141" name="mau3">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252603" y="738002"/>
            <a:ext cx="2639810" cy="2639810"/>
          </a:xfrm>
          <a:prstGeom prst="rect">
            <a:avLst/>
          </a:prstGeom>
        </p:spPr>
      </p:pic>
      <p:pic>
        <p:nvPicPr>
          <p:cNvPr id="142" name="mau4">
            <a:hlinkClick r:id="rId29" action="ppaction://hlinksldjump"/>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332862" y="3058449"/>
            <a:ext cx="2651990" cy="2651990"/>
          </a:xfrm>
          <a:prstGeom prst="rect">
            <a:avLst/>
          </a:prstGeom>
        </p:spPr>
      </p:pic>
      <p:pic>
        <p:nvPicPr>
          <p:cNvPr id="143" name="mau5">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618772" y="3371486"/>
            <a:ext cx="2633741" cy="2639810"/>
          </a:xfrm>
          <a:prstGeom prst="rect">
            <a:avLst/>
          </a:prstGeom>
        </p:spPr>
      </p:pic>
      <p:pic>
        <p:nvPicPr>
          <p:cNvPr id="144" name="mau6">
            <a:hlinkClick r:id="rId33" action="ppaction://hlinksldjump"/>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8874994" y="3027045"/>
            <a:ext cx="2651990" cy="2651990"/>
          </a:xfrm>
          <a:prstGeom prst="rect">
            <a:avLst/>
          </a:prstGeom>
        </p:spPr>
      </p:pic>
      <p:sp>
        <p:nvSpPr>
          <p:cNvPr id="3" name="Flowchart: Process 2">
            <a:extLst>
              <a:ext uri="{FF2B5EF4-FFF2-40B4-BE49-F238E27FC236}">
                <a16:creationId xmlns:a16="http://schemas.microsoft.com/office/drawing/2014/main" id="{0A4A4B97-6F6D-03EB-A4F8-AF42FB7D610F}"/>
              </a:ext>
            </a:extLst>
          </p:cNvPr>
          <p:cNvSpPr/>
          <p:nvPr/>
        </p:nvSpPr>
        <p:spPr>
          <a:xfrm>
            <a:off x="3313651" y="6308521"/>
            <a:ext cx="2424419" cy="374755"/>
          </a:xfrm>
          <a:prstGeom prst="flowChartProcess">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5"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5102542" y="92424"/>
            <a:ext cx="5921375" cy="583565"/>
          </a:xfrm>
          <a:prstGeom prst="rect">
            <a:avLst/>
          </a:prstGeom>
          <a:noFill/>
          <a:ln w="9525">
            <a:noFill/>
          </a:ln>
        </p:spPr>
        <p:txBody>
          <a:bodyPr wrap="square">
            <a:spAutoFit/>
          </a:bodyPr>
          <a:lstStyle/>
          <a:p>
            <a:pPr indent="0"/>
            <a:r>
              <a:rPr lang="en-US" sz="3200" b="1" dirty="0">
                <a:latin typeface="Times New Roman" panose="02020603050405020304" pitchFamily="18" charset="0"/>
              </a:rPr>
              <a:t>KẾT QUẢ</a:t>
            </a:r>
          </a:p>
        </p:txBody>
      </p:sp>
      <p:graphicFrame>
        <p:nvGraphicFramePr>
          <p:cNvPr id="2" name="Table 1"/>
          <p:cNvGraphicFramePr/>
          <p:nvPr>
            <p:extLst>
              <p:ext uri="{D42A27DB-BD31-4B8C-83A1-F6EECF244321}">
                <p14:modId xmlns:p14="http://schemas.microsoft.com/office/powerpoint/2010/main" val="1931011682"/>
              </p:ext>
            </p:extLst>
          </p:nvPr>
        </p:nvGraphicFramePr>
        <p:xfrm>
          <a:off x="203200" y="822325"/>
          <a:ext cx="11805920" cy="5581650"/>
        </p:xfrm>
        <a:graphic>
          <a:graphicData uri="http://schemas.openxmlformats.org/drawingml/2006/table">
            <a:tbl>
              <a:tblPr firstRow="1" bandRow="1">
                <a:tableStyleId>{5940675A-B579-460E-94D1-54222C63F5DA}</a:tableStyleId>
              </a:tblPr>
              <a:tblGrid>
                <a:gridCol w="770255">
                  <a:extLst>
                    <a:ext uri="{9D8B030D-6E8A-4147-A177-3AD203B41FA5}">
                      <a16:colId xmlns:a16="http://schemas.microsoft.com/office/drawing/2014/main" val="20000"/>
                    </a:ext>
                  </a:extLst>
                </a:gridCol>
                <a:gridCol w="3383915">
                  <a:extLst>
                    <a:ext uri="{9D8B030D-6E8A-4147-A177-3AD203B41FA5}">
                      <a16:colId xmlns:a16="http://schemas.microsoft.com/office/drawing/2014/main" val="20001"/>
                    </a:ext>
                  </a:extLst>
                </a:gridCol>
                <a:gridCol w="3646805">
                  <a:extLst>
                    <a:ext uri="{9D8B030D-6E8A-4147-A177-3AD203B41FA5}">
                      <a16:colId xmlns:a16="http://schemas.microsoft.com/office/drawing/2014/main" val="20002"/>
                    </a:ext>
                  </a:extLst>
                </a:gridCol>
                <a:gridCol w="4004945">
                  <a:extLst>
                    <a:ext uri="{9D8B030D-6E8A-4147-A177-3AD203B41FA5}">
                      <a16:colId xmlns:a16="http://schemas.microsoft.com/office/drawing/2014/main" val="20003"/>
                    </a:ext>
                  </a:extLst>
                </a:gridCol>
              </a:tblGrid>
              <a:tr h="597535">
                <a:tc>
                  <a:txBody>
                    <a:bodyPr/>
                    <a:lstStyle/>
                    <a:p>
                      <a:pPr indent="0" algn="ctr">
                        <a:buNone/>
                      </a:pPr>
                      <a:r>
                        <a:rPr lang="en-US" sz="2400" b="1">
                          <a:latin typeface="+mn-lt"/>
                          <a:cs typeface="Times New Roman" panose="02020603050405020304" pitchFamily="18" charset="0"/>
                        </a:rPr>
                        <a:t>STT</a:t>
                      </a:r>
                      <a:endParaRPr lang="en-US" sz="2400" b="1">
                        <a:latin typeface="+mn-lt"/>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vi-VN" sz="2400" b="1" dirty="0">
                          <a:latin typeface="+mn-lt"/>
                          <a:cs typeface="Times New Roman" panose="02020603050405020304" pitchFamily="18" charset="0"/>
                        </a:rPr>
                        <a:t>Tên thí nghiệm</a:t>
                      </a:r>
                      <a:endParaRPr lang="en-US" sz="2400" b="1" dirty="0">
                        <a:latin typeface="+mn-lt"/>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400" b="1">
                          <a:latin typeface="+mn-lt"/>
                          <a:cs typeface="Times New Roman" panose="02020603050405020304" pitchFamily="18" charset="0"/>
                        </a:rPr>
                        <a:t>Hiện tượng quan sát được</a:t>
                      </a:r>
                      <a:endParaRPr lang="en-US" sz="2400" b="1">
                        <a:latin typeface="+mn-lt"/>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400" b="1" dirty="0" err="1">
                          <a:latin typeface="+mn-lt"/>
                          <a:cs typeface="Times New Roman" panose="02020603050405020304" pitchFamily="18" charset="0"/>
                        </a:rPr>
                        <a:t>Viết</a:t>
                      </a:r>
                      <a:r>
                        <a:rPr lang="en-US" sz="2400" b="1" dirty="0">
                          <a:latin typeface="+mn-lt"/>
                          <a:cs typeface="Times New Roman" panose="02020603050405020304" pitchFamily="18" charset="0"/>
                        </a:rPr>
                        <a:t> PTHH</a:t>
                      </a:r>
                      <a:endParaRPr lang="en-US" sz="2400" b="1" dirty="0">
                        <a:latin typeface="+mn-lt"/>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486535">
                <a:tc>
                  <a:txBody>
                    <a:bodyPr/>
                    <a:lstStyle/>
                    <a:p>
                      <a:pPr indent="0" algn="ctr">
                        <a:buNone/>
                      </a:pPr>
                      <a:r>
                        <a:rPr lang="en-US" sz="2400" b="0" dirty="0">
                          <a:latin typeface="+mn-lt"/>
                          <a:cs typeface="Times New Roman" panose="02020603050405020304" pitchFamily="18" charset="0"/>
                        </a:rPr>
                        <a:t>1</a:t>
                      </a:r>
                      <a:endParaRPr lang="en-US" sz="2400" b="0" dirty="0">
                        <a:latin typeface="+mn-lt"/>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dirty="0" err="1">
                          <a:latin typeface="+mn-lt"/>
                          <a:cs typeface="Times New Roman" panose="02020603050405020304" pitchFamily="18" charset="0"/>
                        </a:rPr>
                        <a:t>Nhúng</a:t>
                      </a:r>
                      <a:r>
                        <a:rPr lang="en-US" sz="2400" b="0" dirty="0">
                          <a:latin typeface="+mn-lt"/>
                          <a:cs typeface="Times New Roman" panose="02020603050405020304" pitchFamily="18" charset="0"/>
                        </a:rPr>
                        <a:t> </a:t>
                      </a:r>
                      <a:r>
                        <a:rPr lang="en-US" sz="2400" b="0" dirty="0" err="1">
                          <a:latin typeface="+mn-lt"/>
                          <a:cs typeface="Times New Roman" panose="02020603050405020304" pitchFamily="18" charset="0"/>
                        </a:rPr>
                        <a:t>đinh</a:t>
                      </a:r>
                      <a:r>
                        <a:rPr lang="en-US" sz="2400" b="0" dirty="0">
                          <a:latin typeface="+mn-lt"/>
                          <a:cs typeface="Times New Roman" panose="02020603050405020304" pitchFamily="18" charset="0"/>
                        </a:rPr>
                        <a:t> Fe </a:t>
                      </a:r>
                      <a:r>
                        <a:rPr lang="en-US" sz="2400" b="0" dirty="0" err="1">
                          <a:latin typeface="+mn-lt"/>
                          <a:cs typeface="Times New Roman" panose="02020603050405020304" pitchFamily="18" charset="0"/>
                        </a:rPr>
                        <a:t>trong</a:t>
                      </a:r>
                      <a:r>
                        <a:rPr lang="en-US" sz="2400" b="0" dirty="0">
                          <a:latin typeface="+mn-lt"/>
                          <a:cs typeface="Times New Roman" panose="02020603050405020304" pitchFamily="18" charset="0"/>
                        </a:rPr>
                        <a:t> dung </a:t>
                      </a:r>
                      <a:r>
                        <a:rPr lang="en-US" sz="2400" b="0" dirty="0" err="1">
                          <a:latin typeface="+mn-lt"/>
                          <a:cs typeface="Times New Roman" panose="02020603050405020304" pitchFamily="18" charset="0"/>
                        </a:rPr>
                        <a:t>dịch</a:t>
                      </a:r>
                      <a:r>
                        <a:rPr lang="en-US" sz="2400" b="0" dirty="0">
                          <a:latin typeface="+mn-lt"/>
                          <a:cs typeface="Times New Roman" panose="02020603050405020304" pitchFamily="18" charset="0"/>
                        </a:rPr>
                        <a:t> CuSO</a:t>
                      </a:r>
                      <a:r>
                        <a:rPr lang="en-US" sz="2400" b="0" baseline="-25000" dirty="0">
                          <a:latin typeface="+mn-lt"/>
                          <a:cs typeface="Times New Roman" panose="02020603050405020304" pitchFamily="18" charset="0"/>
                        </a:rPr>
                        <a:t>4</a:t>
                      </a:r>
                      <a:endParaRPr lang="en-US" sz="2400" b="0" dirty="0">
                        <a:latin typeface="+mn-lt"/>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mn-lt"/>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mn-lt"/>
                          <a:cs typeface="Times New Roman" panose="02020603050405020304" pitchFamily="18" charset="0"/>
                        </a:rPr>
                        <a:t> </a:t>
                      </a:r>
                      <a:endParaRPr lang="en-US" sz="2400" b="0">
                        <a:latin typeface="+mn-lt"/>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07440">
                <a:tc>
                  <a:txBody>
                    <a:bodyPr/>
                    <a:lstStyle/>
                    <a:p>
                      <a:pPr indent="0" algn="ctr">
                        <a:buNone/>
                      </a:pPr>
                      <a:r>
                        <a:rPr lang="en-US" sz="2400" b="0" dirty="0">
                          <a:latin typeface="+mn-lt"/>
                          <a:cs typeface="Times New Roman" panose="02020603050405020304" pitchFamily="18" charset="0"/>
                        </a:rPr>
                        <a:t>2</a:t>
                      </a:r>
                      <a:endParaRPr lang="en-US" sz="2400" b="0" dirty="0">
                        <a:latin typeface="+mn-lt"/>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dirty="0" err="1">
                          <a:latin typeface="+mn-lt"/>
                          <a:cs typeface="Times New Roman" panose="02020603050405020304" pitchFamily="18" charset="0"/>
                        </a:rPr>
                        <a:t>Nhỏ</a:t>
                      </a:r>
                      <a:r>
                        <a:rPr lang="en-US" sz="2400" b="0" dirty="0">
                          <a:latin typeface="+mn-lt"/>
                          <a:cs typeface="Times New Roman" panose="02020603050405020304" pitchFamily="18" charset="0"/>
                        </a:rPr>
                        <a:t> </a:t>
                      </a:r>
                      <a:r>
                        <a:rPr lang="en-US" sz="2400" b="0" dirty="0" err="1">
                          <a:latin typeface="+mn-lt"/>
                          <a:cs typeface="Times New Roman" panose="02020603050405020304" pitchFamily="18" charset="0"/>
                        </a:rPr>
                        <a:t>vài</a:t>
                      </a:r>
                      <a:r>
                        <a:rPr lang="en-US" sz="2400" b="0" dirty="0">
                          <a:latin typeface="+mn-lt"/>
                          <a:cs typeface="Times New Roman" panose="02020603050405020304" pitchFamily="18" charset="0"/>
                        </a:rPr>
                        <a:t> </a:t>
                      </a:r>
                      <a:r>
                        <a:rPr lang="en-US" sz="2400" b="0" dirty="0" err="1">
                          <a:latin typeface="+mn-lt"/>
                          <a:cs typeface="Times New Roman" panose="02020603050405020304" pitchFamily="18" charset="0"/>
                        </a:rPr>
                        <a:t>giọt</a:t>
                      </a:r>
                      <a:r>
                        <a:rPr lang="en-US" sz="2400" b="0" dirty="0">
                          <a:latin typeface="+mn-lt"/>
                          <a:cs typeface="Times New Roman" panose="02020603050405020304" pitchFamily="18" charset="0"/>
                        </a:rPr>
                        <a:t> dd H</a:t>
                      </a:r>
                      <a:r>
                        <a:rPr lang="en-US" sz="2400" b="0" baseline="-25000" dirty="0">
                          <a:latin typeface="+mn-lt"/>
                          <a:cs typeface="Times New Roman" panose="02020603050405020304" pitchFamily="18" charset="0"/>
                        </a:rPr>
                        <a:t>2</a:t>
                      </a:r>
                      <a:r>
                        <a:rPr lang="en-US" sz="2400" b="0" dirty="0">
                          <a:latin typeface="+mn-lt"/>
                          <a:cs typeface="Times New Roman" panose="02020603050405020304" pitchFamily="18" charset="0"/>
                        </a:rPr>
                        <a:t>SO</a:t>
                      </a:r>
                      <a:r>
                        <a:rPr lang="en-US" sz="2400" b="0" baseline="-25000" dirty="0">
                          <a:latin typeface="+mn-lt"/>
                          <a:cs typeface="Times New Roman" panose="02020603050405020304" pitchFamily="18" charset="0"/>
                        </a:rPr>
                        <a:t>4</a:t>
                      </a:r>
                      <a:r>
                        <a:rPr lang="en-US" sz="2400" b="0" dirty="0">
                          <a:latin typeface="+mn-lt"/>
                          <a:cs typeface="Times New Roman" panose="02020603050405020304" pitchFamily="18" charset="0"/>
                        </a:rPr>
                        <a:t>vào </a:t>
                      </a:r>
                      <a:r>
                        <a:rPr lang="en-US" sz="2400" b="0" dirty="0" err="1">
                          <a:latin typeface="+mn-lt"/>
                          <a:cs typeface="Times New Roman" panose="02020603050405020304" pitchFamily="18" charset="0"/>
                        </a:rPr>
                        <a:t>ống</a:t>
                      </a:r>
                      <a:r>
                        <a:rPr lang="en-US" sz="2400" b="0" dirty="0">
                          <a:latin typeface="+mn-lt"/>
                          <a:cs typeface="Times New Roman" panose="02020603050405020304" pitchFamily="18" charset="0"/>
                        </a:rPr>
                        <a:t> </a:t>
                      </a:r>
                      <a:r>
                        <a:rPr lang="en-US" sz="2400" b="0" dirty="0" err="1">
                          <a:latin typeface="+mn-lt"/>
                          <a:cs typeface="Times New Roman" panose="02020603050405020304" pitchFamily="18" charset="0"/>
                        </a:rPr>
                        <a:t>nghiệm</a:t>
                      </a:r>
                      <a:r>
                        <a:rPr lang="en-US" sz="2400" b="0" dirty="0">
                          <a:latin typeface="+mn-lt"/>
                          <a:cs typeface="Times New Roman" panose="02020603050405020304" pitchFamily="18" charset="0"/>
                        </a:rPr>
                        <a:t> </a:t>
                      </a:r>
                      <a:r>
                        <a:rPr lang="en-US" sz="2400" b="0" dirty="0" err="1">
                          <a:latin typeface="+mn-lt"/>
                          <a:cs typeface="Times New Roman" panose="02020603050405020304" pitchFamily="18" charset="0"/>
                        </a:rPr>
                        <a:t>có</a:t>
                      </a:r>
                      <a:r>
                        <a:rPr lang="en-US" sz="2400" b="0" dirty="0">
                          <a:latin typeface="+mn-lt"/>
                          <a:cs typeface="Times New Roman" panose="02020603050405020304" pitchFamily="18" charset="0"/>
                        </a:rPr>
                        <a:t> </a:t>
                      </a:r>
                      <a:r>
                        <a:rPr lang="en-US" sz="2400" b="0" dirty="0" err="1">
                          <a:latin typeface="+mn-lt"/>
                          <a:cs typeface="Times New Roman" panose="02020603050405020304" pitchFamily="18" charset="0"/>
                        </a:rPr>
                        <a:t>chứa</a:t>
                      </a:r>
                      <a:r>
                        <a:rPr lang="en-US" sz="2400" b="0" dirty="0">
                          <a:latin typeface="+mn-lt"/>
                          <a:cs typeface="Times New Roman" panose="02020603050405020304" pitchFamily="18" charset="0"/>
                        </a:rPr>
                        <a:t> dd BaCl</a:t>
                      </a:r>
                      <a:r>
                        <a:rPr lang="en-US" sz="2400" b="0" baseline="-25000" dirty="0">
                          <a:latin typeface="+mn-lt"/>
                          <a:cs typeface="Times New Roman" panose="02020603050405020304" pitchFamily="18" charset="0"/>
                        </a:rPr>
                        <a:t>2</a:t>
                      </a:r>
                      <a:endParaRPr lang="en-US" sz="2400" b="0" dirty="0">
                        <a:latin typeface="+mn-lt"/>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mn-lt"/>
                          <a:cs typeface="Times New Roman" panose="02020603050405020304" pitchFamily="18" charset="0"/>
                        </a:rPr>
                        <a:t> </a:t>
                      </a:r>
                      <a:endParaRPr lang="en-US" sz="2400" b="0">
                        <a:latin typeface="+mn-lt"/>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mn-lt"/>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07440">
                <a:tc>
                  <a:txBody>
                    <a:bodyPr/>
                    <a:lstStyle/>
                    <a:p>
                      <a:pPr indent="0" algn="ctr">
                        <a:buNone/>
                      </a:pPr>
                      <a:r>
                        <a:rPr lang="en-US" sz="2400" b="0" dirty="0">
                          <a:latin typeface="+mn-lt"/>
                          <a:cs typeface="Times New Roman" panose="02020603050405020304" pitchFamily="18" charset="0"/>
                        </a:rPr>
                        <a:t>3</a:t>
                      </a:r>
                      <a:endParaRPr lang="en-US" sz="2400" b="0" dirty="0">
                        <a:latin typeface="+mn-lt"/>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mn-lt"/>
                          <a:cs typeface="Times New Roman" panose="02020603050405020304" pitchFamily="18" charset="0"/>
                        </a:rPr>
                        <a:t>Nhỏ vài giọt dd CuSO</a:t>
                      </a:r>
                      <a:r>
                        <a:rPr lang="en-US" sz="2400" b="0" baseline="-25000">
                          <a:latin typeface="+mn-lt"/>
                          <a:cs typeface="Times New Roman" panose="02020603050405020304" pitchFamily="18" charset="0"/>
                        </a:rPr>
                        <a:t>4</a:t>
                      </a:r>
                      <a:r>
                        <a:rPr lang="en-US" sz="2400" b="0">
                          <a:latin typeface="+mn-lt"/>
                          <a:cs typeface="Times New Roman" panose="02020603050405020304" pitchFamily="18" charset="0"/>
                        </a:rPr>
                        <a:t>vào ống nghiệm có chứa 1ml dd NaOH</a:t>
                      </a:r>
                      <a:endParaRPr lang="en-US" sz="2400" b="0">
                        <a:latin typeface="+mn-lt"/>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mn-lt"/>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a:latin typeface="+mn-lt"/>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27125">
                <a:tc>
                  <a:txBody>
                    <a:bodyPr/>
                    <a:lstStyle/>
                    <a:p>
                      <a:pPr indent="0" algn="ctr">
                        <a:buNone/>
                      </a:pPr>
                      <a:r>
                        <a:rPr lang="en-US" sz="2400" b="0" dirty="0">
                          <a:latin typeface="+mn-lt"/>
                          <a:cs typeface="Times New Roman" panose="02020603050405020304" pitchFamily="18" charset="0"/>
                        </a:rPr>
                        <a:t>4</a:t>
                      </a:r>
                      <a:endParaRPr lang="en-US" sz="2400" b="0" dirty="0">
                        <a:latin typeface="+mn-lt"/>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dirty="0" err="1">
                          <a:latin typeface="+mn-lt"/>
                          <a:cs typeface="Times New Roman" panose="02020603050405020304" pitchFamily="18" charset="0"/>
                        </a:rPr>
                        <a:t>Nhỏ</a:t>
                      </a:r>
                      <a:r>
                        <a:rPr lang="en-US" sz="2400" b="0" dirty="0">
                          <a:latin typeface="+mn-lt"/>
                          <a:cs typeface="Times New Roman" panose="02020603050405020304" pitchFamily="18" charset="0"/>
                        </a:rPr>
                        <a:t> </a:t>
                      </a:r>
                      <a:r>
                        <a:rPr lang="en-US" sz="2400" b="0" dirty="0" err="1">
                          <a:latin typeface="+mn-lt"/>
                          <a:cs typeface="Times New Roman" panose="02020603050405020304" pitchFamily="18" charset="0"/>
                        </a:rPr>
                        <a:t>vài</a:t>
                      </a:r>
                      <a:r>
                        <a:rPr lang="en-US" sz="2400" b="0" dirty="0">
                          <a:latin typeface="+mn-lt"/>
                          <a:cs typeface="Times New Roman" panose="02020603050405020304" pitchFamily="18" charset="0"/>
                        </a:rPr>
                        <a:t> </a:t>
                      </a:r>
                      <a:r>
                        <a:rPr lang="en-US" sz="2400" b="0" dirty="0" err="1">
                          <a:latin typeface="+mn-lt"/>
                          <a:cs typeface="Times New Roman" panose="02020603050405020304" pitchFamily="18" charset="0"/>
                        </a:rPr>
                        <a:t>giọt</a:t>
                      </a:r>
                      <a:r>
                        <a:rPr lang="en-US" sz="2400" b="0" dirty="0">
                          <a:latin typeface="+mn-lt"/>
                          <a:cs typeface="Times New Roman" panose="02020603050405020304" pitchFamily="18" charset="0"/>
                        </a:rPr>
                        <a:t> dd BaCl</a:t>
                      </a:r>
                      <a:r>
                        <a:rPr lang="en-US" sz="2400" b="0" baseline="-25000" dirty="0">
                          <a:latin typeface="+mn-lt"/>
                          <a:cs typeface="Times New Roman" panose="02020603050405020304" pitchFamily="18" charset="0"/>
                        </a:rPr>
                        <a:t>2</a:t>
                      </a:r>
                      <a:r>
                        <a:rPr lang="en-US" sz="2400" b="0" dirty="0">
                          <a:latin typeface="+mn-lt"/>
                          <a:cs typeface="Times New Roman" panose="02020603050405020304" pitchFamily="18" charset="0"/>
                        </a:rPr>
                        <a:t>vào </a:t>
                      </a:r>
                      <a:r>
                        <a:rPr lang="en-US" sz="2400" b="0" dirty="0" err="1">
                          <a:latin typeface="+mn-lt"/>
                          <a:cs typeface="Times New Roman" panose="02020603050405020304" pitchFamily="18" charset="0"/>
                        </a:rPr>
                        <a:t>ống</a:t>
                      </a:r>
                      <a:r>
                        <a:rPr lang="en-US" sz="2400" b="0" dirty="0">
                          <a:latin typeface="+mn-lt"/>
                          <a:cs typeface="Times New Roman" panose="02020603050405020304" pitchFamily="18" charset="0"/>
                        </a:rPr>
                        <a:t> </a:t>
                      </a:r>
                      <a:r>
                        <a:rPr lang="en-US" sz="2400" b="0" dirty="0" err="1">
                          <a:latin typeface="+mn-lt"/>
                          <a:cs typeface="Times New Roman" panose="02020603050405020304" pitchFamily="18" charset="0"/>
                        </a:rPr>
                        <a:t>nghiệm</a:t>
                      </a:r>
                      <a:r>
                        <a:rPr lang="en-US" sz="2400" b="0" dirty="0">
                          <a:latin typeface="+mn-lt"/>
                          <a:cs typeface="Times New Roman" panose="02020603050405020304" pitchFamily="18" charset="0"/>
                        </a:rPr>
                        <a:t> </a:t>
                      </a:r>
                      <a:r>
                        <a:rPr lang="en-US" sz="2400" b="0" dirty="0" err="1">
                          <a:latin typeface="+mn-lt"/>
                          <a:cs typeface="Times New Roman" panose="02020603050405020304" pitchFamily="18" charset="0"/>
                        </a:rPr>
                        <a:t>có</a:t>
                      </a:r>
                      <a:r>
                        <a:rPr lang="en-US" sz="2400" b="0" dirty="0">
                          <a:latin typeface="+mn-lt"/>
                          <a:cs typeface="Times New Roman" panose="02020603050405020304" pitchFamily="18" charset="0"/>
                        </a:rPr>
                        <a:t> </a:t>
                      </a:r>
                      <a:r>
                        <a:rPr lang="en-US" sz="2400" b="0" dirty="0" err="1">
                          <a:latin typeface="+mn-lt"/>
                          <a:cs typeface="Times New Roman" panose="02020603050405020304" pitchFamily="18" charset="0"/>
                        </a:rPr>
                        <a:t>chứa</a:t>
                      </a:r>
                      <a:r>
                        <a:rPr lang="en-US" sz="2400" b="0" dirty="0">
                          <a:latin typeface="+mn-lt"/>
                          <a:cs typeface="Times New Roman" panose="02020603050405020304" pitchFamily="18" charset="0"/>
                        </a:rPr>
                        <a:t> 1ml dd Na</a:t>
                      </a:r>
                      <a:r>
                        <a:rPr lang="en-US" sz="2400" b="0" baseline="-25000" dirty="0">
                          <a:latin typeface="+mn-lt"/>
                          <a:cs typeface="Times New Roman" panose="02020603050405020304" pitchFamily="18" charset="0"/>
                        </a:rPr>
                        <a:t>2</a:t>
                      </a:r>
                      <a:r>
                        <a:rPr lang="en-US" sz="2400" b="0" dirty="0">
                          <a:latin typeface="+mn-lt"/>
                          <a:cs typeface="Times New Roman" panose="02020603050405020304" pitchFamily="18" charset="0"/>
                        </a:rPr>
                        <a:t>SO</a:t>
                      </a:r>
                      <a:r>
                        <a:rPr lang="en-US" sz="2400" b="0" baseline="-25000" dirty="0">
                          <a:latin typeface="+mn-lt"/>
                          <a:cs typeface="Times New Roman" panose="02020603050405020304" pitchFamily="18" charset="0"/>
                        </a:rPr>
                        <a:t>4</a:t>
                      </a:r>
                      <a:endParaRPr lang="en-US" sz="2400" b="0" dirty="0">
                        <a:latin typeface="+mn-lt"/>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400" b="0">
                          <a:latin typeface="+mn-lt"/>
                          <a:cs typeface="Times New Roman" panose="02020603050405020304" pitchFamily="18" charset="0"/>
                        </a:rPr>
                        <a:t>  </a:t>
                      </a:r>
                      <a:endParaRPr lang="en-US" sz="2400" b="0">
                        <a:latin typeface="+mn-lt"/>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endParaRPr lang="en-US" sz="2400" b="0" dirty="0">
                        <a:latin typeface="+mn-lt"/>
                        <a:ea typeface="Times New Roman" panose="02020603050405020304" pitchFamily="18" charset="0"/>
                        <a:cs typeface="Times New Roman" panose="02020603050405020304" pitchFamily="18" charset="0"/>
                      </a:endParaRPr>
                    </a:p>
                  </a:txBody>
                  <a:tcPr marL="68580" marR="68580" marT="34290" marB="3429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8" name="Rectangles 7"/>
          <p:cNvSpPr/>
          <p:nvPr/>
        </p:nvSpPr>
        <p:spPr>
          <a:xfrm>
            <a:off x="4359910" y="1415732"/>
            <a:ext cx="3641090" cy="15011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indent="0">
              <a:buNone/>
            </a:pPr>
            <a:r>
              <a:rPr lang="en-US" sz="2400" dirty="0">
                <a:solidFill>
                  <a:schemeClr val="tx1"/>
                </a:solidFill>
                <a:cs typeface="Times New Roman" panose="02020603050405020304" pitchFamily="18" charset="0"/>
                <a:sym typeface="+mn-ea"/>
              </a:rPr>
              <a:t>Fe </a:t>
            </a:r>
            <a:r>
              <a:rPr lang="en-US" sz="2400" dirty="0" err="1">
                <a:solidFill>
                  <a:schemeClr val="tx1"/>
                </a:solidFill>
                <a:cs typeface="Times New Roman" panose="02020603050405020304" pitchFamily="18" charset="0"/>
                <a:sym typeface="+mn-ea"/>
              </a:rPr>
              <a:t>tác</a:t>
            </a:r>
            <a:r>
              <a:rPr lang="en-US" sz="2400" dirty="0">
                <a:solidFill>
                  <a:schemeClr val="tx1"/>
                </a:solidFill>
                <a:cs typeface="Times New Roman" panose="02020603050405020304" pitchFamily="18" charset="0"/>
                <a:sym typeface="+mn-ea"/>
              </a:rPr>
              <a:t> </a:t>
            </a:r>
            <a:r>
              <a:rPr lang="en-US" sz="2400" dirty="0" err="1">
                <a:solidFill>
                  <a:schemeClr val="tx1"/>
                </a:solidFill>
                <a:cs typeface="Times New Roman" panose="02020603050405020304" pitchFamily="18" charset="0"/>
                <a:sym typeface="+mn-ea"/>
              </a:rPr>
              <a:t>dụng</a:t>
            </a:r>
            <a:r>
              <a:rPr lang="en-US" sz="2400" dirty="0">
                <a:solidFill>
                  <a:schemeClr val="tx1"/>
                </a:solidFill>
                <a:cs typeface="Times New Roman" panose="02020603050405020304" pitchFamily="18" charset="0"/>
                <a:sym typeface="+mn-ea"/>
              </a:rPr>
              <a:t> </a:t>
            </a:r>
            <a:r>
              <a:rPr lang="en-US" sz="2400" dirty="0" err="1">
                <a:solidFill>
                  <a:schemeClr val="tx1"/>
                </a:solidFill>
                <a:cs typeface="Times New Roman" panose="02020603050405020304" pitchFamily="18" charset="0"/>
                <a:sym typeface="+mn-ea"/>
              </a:rPr>
              <a:t>với</a:t>
            </a:r>
            <a:r>
              <a:rPr lang="en-US" sz="2400" dirty="0">
                <a:solidFill>
                  <a:schemeClr val="tx1"/>
                </a:solidFill>
                <a:cs typeface="Times New Roman" panose="02020603050405020304" pitchFamily="18" charset="0"/>
                <a:sym typeface="+mn-ea"/>
              </a:rPr>
              <a:t> CuSO</a:t>
            </a:r>
            <a:r>
              <a:rPr lang="en-US" sz="2400" baseline="-25000" dirty="0">
                <a:solidFill>
                  <a:schemeClr val="tx1"/>
                </a:solidFill>
                <a:cs typeface="Times New Roman" panose="02020603050405020304" pitchFamily="18" charset="0"/>
                <a:sym typeface="+mn-ea"/>
              </a:rPr>
              <a:t>4</a:t>
            </a:r>
            <a:r>
              <a:rPr lang="en-US" sz="2400" dirty="0">
                <a:solidFill>
                  <a:schemeClr val="tx1"/>
                </a:solidFill>
                <a:cs typeface="Times New Roman" panose="02020603050405020304" pitchFamily="18" charset="0"/>
                <a:sym typeface="+mn-ea"/>
              </a:rPr>
              <a:t>, </a:t>
            </a:r>
            <a:r>
              <a:rPr lang="en-US" sz="2400" dirty="0" err="1">
                <a:solidFill>
                  <a:schemeClr val="tx1"/>
                </a:solidFill>
                <a:cs typeface="Times New Roman" panose="02020603050405020304" pitchFamily="18" charset="0"/>
                <a:sym typeface="+mn-ea"/>
              </a:rPr>
              <a:t>màu</a:t>
            </a:r>
            <a:r>
              <a:rPr lang="en-US" sz="2400" dirty="0">
                <a:solidFill>
                  <a:schemeClr val="tx1"/>
                </a:solidFill>
                <a:cs typeface="Times New Roman" panose="02020603050405020304" pitchFamily="18" charset="0"/>
                <a:sym typeface="+mn-ea"/>
              </a:rPr>
              <a:t> </a:t>
            </a:r>
            <a:r>
              <a:rPr lang="en-US" sz="2400" dirty="0" err="1">
                <a:solidFill>
                  <a:schemeClr val="tx1"/>
                </a:solidFill>
                <a:cs typeface="Times New Roman" panose="02020603050405020304" pitchFamily="18" charset="0"/>
                <a:sym typeface="+mn-ea"/>
              </a:rPr>
              <a:t>xanh</a:t>
            </a:r>
            <a:r>
              <a:rPr lang="en-US" sz="2400" dirty="0">
                <a:solidFill>
                  <a:schemeClr val="tx1"/>
                </a:solidFill>
                <a:cs typeface="Times New Roman" panose="02020603050405020304" pitchFamily="18" charset="0"/>
                <a:sym typeface="+mn-ea"/>
              </a:rPr>
              <a:t> dung </a:t>
            </a:r>
            <a:r>
              <a:rPr lang="en-US" sz="2400" dirty="0" err="1">
                <a:solidFill>
                  <a:schemeClr val="tx1"/>
                </a:solidFill>
                <a:cs typeface="Times New Roman" panose="02020603050405020304" pitchFamily="18" charset="0"/>
                <a:sym typeface="+mn-ea"/>
              </a:rPr>
              <a:t>dịch</a:t>
            </a:r>
            <a:r>
              <a:rPr lang="en-US" sz="2400" dirty="0">
                <a:solidFill>
                  <a:schemeClr val="tx1"/>
                </a:solidFill>
                <a:cs typeface="Times New Roman" panose="02020603050405020304" pitchFamily="18" charset="0"/>
                <a:sym typeface="+mn-ea"/>
              </a:rPr>
              <a:t> </a:t>
            </a:r>
            <a:r>
              <a:rPr lang="en-US" sz="2400" dirty="0" err="1">
                <a:solidFill>
                  <a:schemeClr val="tx1"/>
                </a:solidFill>
                <a:cs typeface="Times New Roman" panose="02020603050405020304" pitchFamily="18" charset="0"/>
                <a:sym typeface="+mn-ea"/>
              </a:rPr>
              <a:t>nhạt</a:t>
            </a:r>
            <a:r>
              <a:rPr lang="en-US" sz="2400" dirty="0">
                <a:solidFill>
                  <a:schemeClr val="tx1"/>
                </a:solidFill>
                <a:cs typeface="Times New Roman" panose="02020603050405020304" pitchFamily="18" charset="0"/>
                <a:sym typeface="+mn-ea"/>
              </a:rPr>
              <a:t> </a:t>
            </a:r>
            <a:r>
              <a:rPr lang="en-US" sz="2400" dirty="0" err="1">
                <a:solidFill>
                  <a:schemeClr val="tx1"/>
                </a:solidFill>
                <a:cs typeface="Times New Roman" panose="02020603050405020304" pitchFamily="18" charset="0"/>
                <a:sym typeface="+mn-ea"/>
              </a:rPr>
              <a:t>dần</a:t>
            </a:r>
            <a:r>
              <a:rPr lang="en-US" sz="2400" dirty="0">
                <a:solidFill>
                  <a:schemeClr val="tx1"/>
                </a:solidFill>
                <a:cs typeface="Times New Roman" panose="02020603050405020304" pitchFamily="18" charset="0"/>
                <a:sym typeface="+mn-ea"/>
              </a:rPr>
              <a:t>, </a:t>
            </a:r>
            <a:r>
              <a:rPr lang="en-US" sz="2400" dirty="0" err="1">
                <a:solidFill>
                  <a:schemeClr val="tx1"/>
                </a:solidFill>
                <a:cs typeface="Times New Roman" panose="02020603050405020304" pitchFamily="18" charset="0"/>
                <a:sym typeface="+mn-ea"/>
              </a:rPr>
              <a:t>có</a:t>
            </a:r>
            <a:r>
              <a:rPr lang="en-US" sz="2400" dirty="0">
                <a:solidFill>
                  <a:schemeClr val="tx1"/>
                </a:solidFill>
                <a:cs typeface="Times New Roman" panose="02020603050405020304" pitchFamily="18" charset="0"/>
                <a:sym typeface="+mn-ea"/>
              </a:rPr>
              <a:t> </a:t>
            </a:r>
            <a:r>
              <a:rPr lang="en-US" sz="2400" dirty="0" err="1">
                <a:solidFill>
                  <a:schemeClr val="tx1"/>
                </a:solidFill>
                <a:cs typeface="Times New Roman" panose="02020603050405020304" pitchFamily="18" charset="0"/>
                <a:sym typeface="+mn-ea"/>
              </a:rPr>
              <a:t>lớp</a:t>
            </a:r>
            <a:r>
              <a:rPr lang="en-US" sz="2400" dirty="0">
                <a:solidFill>
                  <a:schemeClr val="tx1"/>
                </a:solidFill>
                <a:cs typeface="Times New Roman" panose="02020603050405020304" pitchFamily="18" charset="0"/>
                <a:sym typeface="+mn-ea"/>
              </a:rPr>
              <a:t> </a:t>
            </a:r>
            <a:r>
              <a:rPr lang="en-US" sz="2400" dirty="0" err="1">
                <a:solidFill>
                  <a:schemeClr val="tx1"/>
                </a:solidFill>
                <a:cs typeface="Times New Roman" panose="02020603050405020304" pitchFamily="18" charset="0"/>
                <a:sym typeface="+mn-ea"/>
              </a:rPr>
              <a:t>đồng</a:t>
            </a:r>
            <a:r>
              <a:rPr lang="en-US" sz="2400" dirty="0">
                <a:solidFill>
                  <a:schemeClr val="tx1"/>
                </a:solidFill>
                <a:cs typeface="Times New Roman" panose="02020603050405020304" pitchFamily="18" charset="0"/>
                <a:sym typeface="+mn-ea"/>
              </a:rPr>
              <a:t> </a:t>
            </a:r>
            <a:r>
              <a:rPr lang="en-US" sz="2400" dirty="0" err="1">
                <a:solidFill>
                  <a:schemeClr val="tx1"/>
                </a:solidFill>
                <a:cs typeface="Times New Roman" panose="02020603050405020304" pitchFamily="18" charset="0"/>
                <a:sym typeface="+mn-ea"/>
              </a:rPr>
              <a:t>đỏ</a:t>
            </a:r>
            <a:r>
              <a:rPr lang="en-US" sz="2400" dirty="0">
                <a:solidFill>
                  <a:schemeClr val="tx1"/>
                </a:solidFill>
                <a:cs typeface="Times New Roman" panose="02020603050405020304" pitchFamily="18" charset="0"/>
                <a:sym typeface="+mn-ea"/>
              </a:rPr>
              <a:t> </a:t>
            </a:r>
            <a:r>
              <a:rPr lang="en-US" sz="2400" dirty="0" err="1">
                <a:solidFill>
                  <a:schemeClr val="tx1"/>
                </a:solidFill>
                <a:cs typeface="Times New Roman" panose="02020603050405020304" pitchFamily="18" charset="0"/>
                <a:sym typeface="+mn-ea"/>
              </a:rPr>
              <a:t>bám</a:t>
            </a:r>
            <a:r>
              <a:rPr lang="en-US" sz="2400" dirty="0">
                <a:solidFill>
                  <a:schemeClr val="tx1"/>
                </a:solidFill>
                <a:cs typeface="Times New Roman" panose="02020603050405020304" pitchFamily="18" charset="0"/>
                <a:sym typeface="+mn-ea"/>
              </a:rPr>
              <a:t> </a:t>
            </a:r>
            <a:r>
              <a:rPr lang="en-US" sz="2400" dirty="0" err="1">
                <a:solidFill>
                  <a:schemeClr val="tx1"/>
                </a:solidFill>
                <a:cs typeface="Times New Roman" panose="02020603050405020304" pitchFamily="18" charset="0"/>
                <a:sym typeface="+mn-ea"/>
              </a:rPr>
              <a:t>trên</a:t>
            </a:r>
            <a:r>
              <a:rPr lang="en-US" sz="2400" dirty="0">
                <a:solidFill>
                  <a:schemeClr val="tx1"/>
                </a:solidFill>
                <a:cs typeface="Times New Roman" panose="02020603050405020304" pitchFamily="18" charset="0"/>
                <a:sym typeface="+mn-ea"/>
              </a:rPr>
              <a:t> </a:t>
            </a:r>
            <a:r>
              <a:rPr lang="en-US" sz="2400" dirty="0" err="1">
                <a:solidFill>
                  <a:schemeClr val="tx1"/>
                </a:solidFill>
                <a:cs typeface="Times New Roman" panose="02020603050405020304" pitchFamily="18" charset="0"/>
                <a:sym typeface="+mn-ea"/>
              </a:rPr>
              <a:t>đinh</a:t>
            </a:r>
            <a:r>
              <a:rPr lang="en-US" sz="2400" dirty="0">
                <a:solidFill>
                  <a:schemeClr val="tx1"/>
                </a:solidFill>
                <a:cs typeface="Times New Roman" panose="02020603050405020304" pitchFamily="18" charset="0"/>
                <a:sym typeface="+mn-ea"/>
              </a:rPr>
              <a:t> </a:t>
            </a:r>
            <a:r>
              <a:rPr lang="en-US" sz="2400" dirty="0" err="1">
                <a:solidFill>
                  <a:schemeClr val="tx1"/>
                </a:solidFill>
                <a:cs typeface="Times New Roman" panose="02020603050405020304" pitchFamily="18" charset="0"/>
                <a:sym typeface="+mn-ea"/>
              </a:rPr>
              <a:t>sắt</a:t>
            </a:r>
            <a:r>
              <a:rPr lang="en-US" sz="2400" dirty="0">
                <a:solidFill>
                  <a:schemeClr val="tx1"/>
                </a:solidFill>
                <a:cs typeface="Times New Roman" panose="02020603050405020304" pitchFamily="18" charset="0"/>
                <a:sym typeface="+mn-ea"/>
              </a:rPr>
              <a:t>. </a:t>
            </a:r>
          </a:p>
        </p:txBody>
      </p:sp>
      <p:sp>
        <p:nvSpPr>
          <p:cNvPr id="11" name="Rectangles 10"/>
          <p:cNvSpPr/>
          <p:nvPr/>
        </p:nvSpPr>
        <p:spPr>
          <a:xfrm>
            <a:off x="8013065" y="1422400"/>
            <a:ext cx="3995420" cy="148780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sym typeface="+mn-ea"/>
              </a:rPr>
              <a:t>Fe + CuSO</a:t>
            </a:r>
            <a:r>
              <a:rPr lang="en-US" sz="2400" baseline="-25000">
                <a:solidFill>
                  <a:schemeClr val="tx1"/>
                </a:solidFill>
                <a:latin typeface="Times New Roman" panose="02020603050405020304" pitchFamily="18" charset="0"/>
                <a:cs typeface="Times New Roman" panose="02020603050405020304" pitchFamily="18" charset="0"/>
                <a:sym typeface="+mn-ea"/>
              </a:rPr>
              <a:t>4         </a:t>
            </a:r>
            <a:r>
              <a:rPr lang="en-US" sz="2400">
                <a:solidFill>
                  <a:schemeClr val="tx1"/>
                </a:solidFill>
                <a:latin typeface="Times New Roman" panose="02020603050405020304" pitchFamily="18" charset="0"/>
                <a:cs typeface="Times New Roman" panose="02020603050405020304" pitchFamily="18" charset="0"/>
                <a:sym typeface="+mn-ea"/>
              </a:rPr>
              <a:t>FeSO</a:t>
            </a:r>
            <a:r>
              <a:rPr lang="en-US" sz="2400" baseline="-25000">
                <a:solidFill>
                  <a:schemeClr val="tx1"/>
                </a:solidFill>
                <a:latin typeface="Times New Roman" panose="02020603050405020304" pitchFamily="18" charset="0"/>
                <a:cs typeface="Times New Roman" panose="02020603050405020304" pitchFamily="18" charset="0"/>
                <a:sym typeface="+mn-ea"/>
              </a:rPr>
              <a:t>4</a:t>
            </a:r>
            <a:r>
              <a:rPr lang="en-US" sz="2400">
                <a:solidFill>
                  <a:schemeClr val="tx1"/>
                </a:solidFill>
                <a:latin typeface="Times New Roman" panose="02020603050405020304" pitchFamily="18" charset="0"/>
                <a:cs typeface="Times New Roman" panose="02020603050405020304" pitchFamily="18" charset="0"/>
                <a:sym typeface="+mn-ea"/>
              </a:rPr>
              <a:t>+ Cu</a:t>
            </a:r>
          </a:p>
        </p:txBody>
      </p:sp>
      <p:sp>
        <p:nvSpPr>
          <p:cNvPr id="12" name="Rectangles 11"/>
          <p:cNvSpPr/>
          <p:nvPr/>
        </p:nvSpPr>
        <p:spPr>
          <a:xfrm>
            <a:off x="4359910" y="2910840"/>
            <a:ext cx="3631565" cy="113601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2400" dirty="0">
                <a:solidFill>
                  <a:schemeClr val="tx1"/>
                </a:solidFill>
                <a:cs typeface="Times New Roman" panose="02020603050405020304" pitchFamily="18" charset="0"/>
                <a:sym typeface="+mn-ea"/>
              </a:rPr>
              <a:t>BaCl</a:t>
            </a:r>
            <a:r>
              <a:rPr lang="en-US" sz="2400" baseline="-25000" dirty="0">
                <a:solidFill>
                  <a:schemeClr val="tx1"/>
                </a:solidFill>
                <a:cs typeface="Times New Roman" panose="02020603050405020304" pitchFamily="18" charset="0"/>
                <a:sym typeface="+mn-ea"/>
              </a:rPr>
              <a:t>2</a:t>
            </a:r>
            <a:r>
              <a:rPr lang="en-US" sz="2400" dirty="0">
                <a:solidFill>
                  <a:schemeClr val="tx1"/>
                </a:solidFill>
                <a:cs typeface="Times New Roman" panose="02020603050405020304" pitchFamily="18" charset="0"/>
                <a:sym typeface="+mn-ea"/>
              </a:rPr>
              <a:t>tác </a:t>
            </a:r>
            <a:r>
              <a:rPr lang="en-US" sz="2400" dirty="0" err="1">
                <a:solidFill>
                  <a:schemeClr val="tx1"/>
                </a:solidFill>
                <a:cs typeface="Times New Roman" panose="02020603050405020304" pitchFamily="18" charset="0"/>
                <a:sym typeface="+mn-ea"/>
              </a:rPr>
              <a:t>dụng</a:t>
            </a:r>
            <a:r>
              <a:rPr lang="en-US" sz="2400" dirty="0">
                <a:solidFill>
                  <a:schemeClr val="tx1"/>
                </a:solidFill>
                <a:cs typeface="Times New Roman" panose="02020603050405020304" pitchFamily="18" charset="0"/>
                <a:sym typeface="+mn-ea"/>
              </a:rPr>
              <a:t> </a:t>
            </a:r>
            <a:r>
              <a:rPr lang="en-US" sz="2400" dirty="0" err="1">
                <a:solidFill>
                  <a:schemeClr val="tx1"/>
                </a:solidFill>
                <a:cs typeface="Times New Roman" panose="02020603050405020304" pitchFamily="18" charset="0"/>
                <a:sym typeface="+mn-ea"/>
              </a:rPr>
              <a:t>với</a:t>
            </a:r>
            <a:r>
              <a:rPr lang="en-US" sz="2400" dirty="0">
                <a:solidFill>
                  <a:schemeClr val="tx1"/>
                </a:solidFill>
                <a:cs typeface="Times New Roman" panose="02020603050405020304" pitchFamily="18" charset="0"/>
                <a:sym typeface="+mn-ea"/>
              </a:rPr>
              <a:t> H</a:t>
            </a:r>
            <a:r>
              <a:rPr lang="en-US" sz="2400" baseline="-25000" dirty="0">
                <a:solidFill>
                  <a:schemeClr val="tx1"/>
                </a:solidFill>
                <a:cs typeface="Times New Roman" panose="02020603050405020304" pitchFamily="18" charset="0"/>
                <a:sym typeface="+mn-ea"/>
              </a:rPr>
              <a:t>2</a:t>
            </a:r>
            <a:r>
              <a:rPr lang="en-US" sz="2400" dirty="0">
                <a:solidFill>
                  <a:schemeClr val="tx1"/>
                </a:solidFill>
                <a:cs typeface="Times New Roman" panose="02020603050405020304" pitchFamily="18" charset="0"/>
                <a:sym typeface="+mn-ea"/>
              </a:rPr>
              <a:t>SO</a:t>
            </a:r>
            <a:r>
              <a:rPr lang="en-US" sz="2400" baseline="-25000" dirty="0">
                <a:solidFill>
                  <a:schemeClr val="tx1"/>
                </a:solidFill>
                <a:cs typeface="Times New Roman" panose="02020603050405020304" pitchFamily="18" charset="0"/>
                <a:sym typeface="+mn-ea"/>
              </a:rPr>
              <a:t>4</a:t>
            </a:r>
            <a:r>
              <a:rPr lang="en-US" sz="2400" dirty="0">
                <a:solidFill>
                  <a:schemeClr val="tx1"/>
                </a:solidFill>
                <a:cs typeface="Times New Roman" panose="02020603050405020304" pitchFamily="18" charset="0"/>
                <a:sym typeface="+mn-ea"/>
              </a:rPr>
              <a:t>và </a:t>
            </a:r>
            <a:r>
              <a:rPr lang="en-US" sz="2400" dirty="0" err="1">
                <a:solidFill>
                  <a:schemeClr val="tx1"/>
                </a:solidFill>
                <a:cs typeface="Times New Roman" panose="02020603050405020304" pitchFamily="18" charset="0"/>
                <a:sym typeface="+mn-ea"/>
              </a:rPr>
              <a:t>tạo</a:t>
            </a:r>
            <a:r>
              <a:rPr lang="en-US" sz="2400" dirty="0">
                <a:solidFill>
                  <a:schemeClr val="tx1"/>
                </a:solidFill>
                <a:cs typeface="Times New Roman" panose="02020603050405020304" pitchFamily="18" charset="0"/>
                <a:sym typeface="+mn-ea"/>
              </a:rPr>
              <a:t> </a:t>
            </a:r>
            <a:r>
              <a:rPr lang="en-US" sz="2400" dirty="0" err="1">
                <a:solidFill>
                  <a:schemeClr val="tx1"/>
                </a:solidFill>
                <a:cs typeface="Times New Roman" panose="02020603050405020304" pitchFamily="18" charset="0"/>
                <a:sym typeface="+mn-ea"/>
              </a:rPr>
              <a:t>kết</a:t>
            </a:r>
            <a:r>
              <a:rPr lang="en-US" sz="2400" dirty="0">
                <a:solidFill>
                  <a:schemeClr val="tx1"/>
                </a:solidFill>
                <a:cs typeface="Times New Roman" panose="02020603050405020304" pitchFamily="18" charset="0"/>
                <a:sym typeface="+mn-ea"/>
              </a:rPr>
              <a:t> </a:t>
            </a:r>
            <a:r>
              <a:rPr lang="en-US" sz="2400" dirty="0" err="1">
                <a:solidFill>
                  <a:schemeClr val="tx1"/>
                </a:solidFill>
                <a:cs typeface="Times New Roman" panose="02020603050405020304" pitchFamily="18" charset="0"/>
                <a:sym typeface="+mn-ea"/>
              </a:rPr>
              <a:t>tủa</a:t>
            </a:r>
            <a:r>
              <a:rPr lang="en-US" sz="2400" dirty="0">
                <a:solidFill>
                  <a:schemeClr val="tx1"/>
                </a:solidFill>
                <a:cs typeface="Times New Roman" panose="02020603050405020304" pitchFamily="18" charset="0"/>
                <a:sym typeface="+mn-ea"/>
              </a:rPr>
              <a:t> </a:t>
            </a:r>
            <a:r>
              <a:rPr lang="en-US" sz="2400" dirty="0" err="1">
                <a:solidFill>
                  <a:schemeClr val="tx1"/>
                </a:solidFill>
                <a:cs typeface="Times New Roman" panose="02020603050405020304" pitchFamily="18" charset="0"/>
                <a:sym typeface="+mn-ea"/>
              </a:rPr>
              <a:t>trắng</a:t>
            </a:r>
            <a:r>
              <a:rPr lang="en-US" sz="2400" dirty="0">
                <a:solidFill>
                  <a:schemeClr val="tx1"/>
                </a:solidFill>
                <a:cs typeface="Times New Roman" panose="02020603050405020304" pitchFamily="18" charset="0"/>
                <a:sym typeface="+mn-ea"/>
              </a:rPr>
              <a:t>.</a:t>
            </a:r>
          </a:p>
        </p:txBody>
      </p:sp>
      <p:sp>
        <p:nvSpPr>
          <p:cNvPr id="14" name="Rectangles 13"/>
          <p:cNvSpPr/>
          <p:nvPr/>
        </p:nvSpPr>
        <p:spPr>
          <a:xfrm>
            <a:off x="7983220" y="2915285"/>
            <a:ext cx="3996055" cy="11715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tx1"/>
                </a:solidFill>
                <a:latin typeface="Times New Roman" panose="02020603050405020304" pitchFamily="18" charset="0"/>
                <a:cs typeface="Times New Roman" panose="02020603050405020304" pitchFamily="18" charset="0"/>
                <a:sym typeface="+mn-ea"/>
              </a:rPr>
              <a:t>H</a:t>
            </a:r>
            <a:r>
              <a:rPr lang="en-US" sz="2000" baseline="-25000" dirty="0">
                <a:solidFill>
                  <a:schemeClr val="tx1"/>
                </a:solidFill>
                <a:latin typeface="Times New Roman" panose="02020603050405020304" pitchFamily="18" charset="0"/>
                <a:cs typeface="Times New Roman" panose="02020603050405020304" pitchFamily="18" charset="0"/>
                <a:sym typeface="+mn-ea"/>
              </a:rPr>
              <a:t>2</a:t>
            </a:r>
            <a:r>
              <a:rPr lang="en-US" sz="2000" dirty="0">
                <a:solidFill>
                  <a:schemeClr val="tx1"/>
                </a:solidFill>
                <a:latin typeface="Times New Roman" panose="02020603050405020304" pitchFamily="18" charset="0"/>
                <a:cs typeface="Times New Roman" panose="02020603050405020304" pitchFamily="18" charset="0"/>
                <a:sym typeface="+mn-ea"/>
              </a:rPr>
              <a:t>SO</a:t>
            </a:r>
            <a:r>
              <a:rPr lang="en-US" sz="2000" baseline="-25000" dirty="0">
                <a:solidFill>
                  <a:schemeClr val="tx1"/>
                </a:solidFill>
                <a:latin typeface="Times New Roman" panose="02020603050405020304" pitchFamily="18" charset="0"/>
                <a:cs typeface="Times New Roman" panose="02020603050405020304" pitchFamily="18" charset="0"/>
                <a:sym typeface="+mn-ea"/>
              </a:rPr>
              <a:t>4 </a:t>
            </a:r>
            <a:r>
              <a:rPr lang="en-US" sz="2000" dirty="0">
                <a:solidFill>
                  <a:schemeClr val="tx1"/>
                </a:solidFill>
                <a:latin typeface="Times New Roman" panose="02020603050405020304" pitchFamily="18" charset="0"/>
                <a:cs typeface="Times New Roman" panose="02020603050405020304" pitchFamily="18" charset="0"/>
                <a:sym typeface="+mn-ea"/>
              </a:rPr>
              <a:t>+ BaCl</a:t>
            </a:r>
            <a:r>
              <a:rPr lang="en-US" sz="2000" baseline="-25000" dirty="0">
                <a:solidFill>
                  <a:schemeClr val="tx1"/>
                </a:solidFill>
                <a:latin typeface="Times New Roman" panose="02020603050405020304" pitchFamily="18" charset="0"/>
                <a:cs typeface="Times New Roman" panose="02020603050405020304" pitchFamily="18" charset="0"/>
                <a:sym typeface="+mn-ea"/>
              </a:rPr>
              <a:t>2      </a:t>
            </a:r>
            <a:r>
              <a:rPr lang="en-US" sz="2000" dirty="0">
                <a:solidFill>
                  <a:schemeClr val="tx1"/>
                </a:solidFill>
                <a:latin typeface="Times New Roman" panose="02020603050405020304" pitchFamily="18" charset="0"/>
                <a:cs typeface="Times New Roman" panose="02020603050405020304" pitchFamily="18" charset="0"/>
                <a:sym typeface="+mn-ea"/>
              </a:rPr>
              <a:t>BaSO</a:t>
            </a:r>
            <a:r>
              <a:rPr lang="en-US" sz="2000" baseline="-25000" dirty="0">
                <a:solidFill>
                  <a:schemeClr val="tx1"/>
                </a:solidFill>
                <a:latin typeface="Times New Roman" panose="02020603050405020304" pitchFamily="18" charset="0"/>
                <a:cs typeface="Times New Roman" panose="02020603050405020304" pitchFamily="18" charset="0"/>
                <a:sym typeface="+mn-ea"/>
              </a:rPr>
              <a:t>4</a:t>
            </a:r>
            <a:r>
              <a:rPr lang="en-US" sz="2000" dirty="0">
                <a:solidFill>
                  <a:schemeClr val="tx1"/>
                </a:solidFill>
                <a:latin typeface="Times New Roman" panose="02020603050405020304" pitchFamily="18" charset="0"/>
                <a:cs typeface="Times New Roman" panose="02020603050405020304" pitchFamily="18" charset="0"/>
                <a:sym typeface="+mn-ea"/>
              </a:rPr>
              <a:t>+ 2HCl </a:t>
            </a:r>
          </a:p>
        </p:txBody>
      </p:sp>
      <p:sp>
        <p:nvSpPr>
          <p:cNvPr id="16" name="Rectangles 15"/>
          <p:cNvSpPr/>
          <p:nvPr/>
        </p:nvSpPr>
        <p:spPr>
          <a:xfrm>
            <a:off x="4359910" y="4067175"/>
            <a:ext cx="3631565" cy="113601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indent="0">
              <a:buNone/>
            </a:pPr>
            <a:r>
              <a:rPr lang="en-US" sz="2400" dirty="0">
                <a:solidFill>
                  <a:schemeClr val="tx1"/>
                </a:solidFill>
                <a:cs typeface="Times New Roman" panose="02020603050405020304" pitchFamily="18" charset="0"/>
                <a:sym typeface="+mn-ea"/>
              </a:rPr>
              <a:t>CuSO</a:t>
            </a:r>
            <a:r>
              <a:rPr lang="en-US" sz="2400" baseline="-25000" dirty="0">
                <a:solidFill>
                  <a:schemeClr val="tx1"/>
                </a:solidFill>
                <a:cs typeface="Times New Roman" panose="02020603050405020304" pitchFamily="18" charset="0"/>
                <a:sym typeface="+mn-ea"/>
              </a:rPr>
              <a:t>4</a:t>
            </a:r>
            <a:r>
              <a:rPr lang="en-US" sz="2400" dirty="0">
                <a:solidFill>
                  <a:schemeClr val="tx1"/>
                </a:solidFill>
                <a:cs typeface="Times New Roman" panose="02020603050405020304" pitchFamily="18" charset="0"/>
                <a:sym typeface="+mn-ea"/>
              </a:rPr>
              <a:t>tác </a:t>
            </a:r>
            <a:r>
              <a:rPr lang="en-US" sz="2400" dirty="0" err="1">
                <a:solidFill>
                  <a:schemeClr val="tx1"/>
                </a:solidFill>
                <a:cs typeface="Times New Roman" panose="02020603050405020304" pitchFamily="18" charset="0"/>
                <a:sym typeface="+mn-ea"/>
              </a:rPr>
              <a:t>dụng</a:t>
            </a:r>
            <a:r>
              <a:rPr lang="en-US" sz="2400" dirty="0">
                <a:solidFill>
                  <a:schemeClr val="tx1"/>
                </a:solidFill>
                <a:cs typeface="Times New Roman" panose="02020603050405020304" pitchFamily="18" charset="0"/>
                <a:sym typeface="+mn-ea"/>
              </a:rPr>
              <a:t> </a:t>
            </a:r>
            <a:r>
              <a:rPr lang="en-US" sz="2400" dirty="0" err="1">
                <a:solidFill>
                  <a:schemeClr val="tx1"/>
                </a:solidFill>
                <a:cs typeface="Times New Roman" panose="02020603050405020304" pitchFamily="18" charset="0"/>
                <a:sym typeface="+mn-ea"/>
              </a:rPr>
              <a:t>với</a:t>
            </a:r>
            <a:r>
              <a:rPr lang="en-US" sz="2400" dirty="0">
                <a:solidFill>
                  <a:schemeClr val="tx1"/>
                </a:solidFill>
                <a:cs typeface="Times New Roman" panose="02020603050405020304" pitchFamily="18" charset="0"/>
                <a:sym typeface="+mn-ea"/>
              </a:rPr>
              <a:t> NaOH </a:t>
            </a:r>
            <a:r>
              <a:rPr lang="en-US" sz="2400" dirty="0" err="1">
                <a:solidFill>
                  <a:schemeClr val="tx1"/>
                </a:solidFill>
                <a:cs typeface="Times New Roman" panose="02020603050405020304" pitchFamily="18" charset="0"/>
                <a:sym typeface="+mn-ea"/>
              </a:rPr>
              <a:t>tạo</a:t>
            </a:r>
            <a:r>
              <a:rPr lang="en-US" sz="2400" dirty="0">
                <a:solidFill>
                  <a:schemeClr val="tx1"/>
                </a:solidFill>
                <a:cs typeface="Times New Roman" panose="02020603050405020304" pitchFamily="18" charset="0"/>
                <a:sym typeface="+mn-ea"/>
              </a:rPr>
              <a:t> </a:t>
            </a:r>
            <a:r>
              <a:rPr lang="en-US" sz="2400" dirty="0" err="1">
                <a:solidFill>
                  <a:schemeClr val="tx1"/>
                </a:solidFill>
                <a:cs typeface="Times New Roman" panose="02020603050405020304" pitchFamily="18" charset="0"/>
                <a:sym typeface="+mn-ea"/>
              </a:rPr>
              <a:t>kết</a:t>
            </a:r>
            <a:r>
              <a:rPr lang="en-US" sz="2400" dirty="0">
                <a:solidFill>
                  <a:schemeClr val="tx1"/>
                </a:solidFill>
                <a:cs typeface="Times New Roman" panose="02020603050405020304" pitchFamily="18" charset="0"/>
                <a:sym typeface="+mn-ea"/>
              </a:rPr>
              <a:t> </a:t>
            </a:r>
            <a:r>
              <a:rPr lang="en-US" sz="2400" dirty="0" err="1">
                <a:solidFill>
                  <a:schemeClr val="tx1"/>
                </a:solidFill>
                <a:cs typeface="Times New Roman" panose="02020603050405020304" pitchFamily="18" charset="0"/>
                <a:sym typeface="+mn-ea"/>
              </a:rPr>
              <a:t>tủa</a:t>
            </a:r>
            <a:r>
              <a:rPr lang="en-US" sz="2400" dirty="0">
                <a:solidFill>
                  <a:schemeClr val="tx1"/>
                </a:solidFill>
                <a:cs typeface="Times New Roman" panose="02020603050405020304" pitchFamily="18" charset="0"/>
                <a:sym typeface="+mn-ea"/>
              </a:rPr>
              <a:t> </a:t>
            </a:r>
            <a:r>
              <a:rPr lang="en-US" sz="2400" dirty="0" err="1">
                <a:solidFill>
                  <a:schemeClr val="tx1"/>
                </a:solidFill>
                <a:cs typeface="Times New Roman" panose="02020603050405020304" pitchFamily="18" charset="0"/>
                <a:sym typeface="+mn-ea"/>
              </a:rPr>
              <a:t>xanh</a:t>
            </a:r>
            <a:r>
              <a:rPr lang="en-US" sz="2400" dirty="0">
                <a:solidFill>
                  <a:schemeClr val="tx1"/>
                </a:solidFill>
                <a:cs typeface="Times New Roman" panose="02020603050405020304" pitchFamily="18" charset="0"/>
                <a:sym typeface="+mn-ea"/>
              </a:rPr>
              <a:t> da </a:t>
            </a:r>
            <a:r>
              <a:rPr lang="en-US" sz="2400" dirty="0" err="1">
                <a:solidFill>
                  <a:schemeClr val="tx1"/>
                </a:solidFill>
                <a:cs typeface="Times New Roman" panose="02020603050405020304" pitchFamily="18" charset="0"/>
                <a:sym typeface="+mn-ea"/>
              </a:rPr>
              <a:t>trời</a:t>
            </a:r>
            <a:r>
              <a:rPr lang="en-US" sz="2400" dirty="0">
                <a:solidFill>
                  <a:schemeClr val="tx1"/>
                </a:solidFill>
                <a:cs typeface="Times New Roman" panose="02020603050405020304" pitchFamily="18" charset="0"/>
                <a:sym typeface="+mn-ea"/>
              </a:rPr>
              <a:t>. PTHH:</a:t>
            </a:r>
          </a:p>
        </p:txBody>
      </p:sp>
      <p:sp>
        <p:nvSpPr>
          <p:cNvPr id="17" name="Rectangles 16"/>
          <p:cNvSpPr/>
          <p:nvPr/>
        </p:nvSpPr>
        <p:spPr>
          <a:xfrm>
            <a:off x="7973060" y="4026535"/>
            <a:ext cx="4409090" cy="117665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indent="0">
              <a:buNone/>
            </a:pPr>
            <a:r>
              <a:rPr lang="en-US" sz="2000" dirty="0">
                <a:solidFill>
                  <a:schemeClr val="tx1"/>
                </a:solidFill>
                <a:latin typeface="Times New Roman" panose="02020603050405020304" pitchFamily="18" charset="0"/>
                <a:cs typeface="Times New Roman" panose="02020603050405020304" pitchFamily="18" charset="0"/>
                <a:sym typeface="+mn-ea"/>
              </a:rPr>
              <a:t>CuSO</a:t>
            </a:r>
            <a:r>
              <a:rPr lang="en-US" sz="2000" baseline="-25000" dirty="0">
                <a:solidFill>
                  <a:schemeClr val="tx1"/>
                </a:solidFill>
                <a:latin typeface="Times New Roman" panose="02020603050405020304" pitchFamily="18" charset="0"/>
                <a:cs typeface="Times New Roman" panose="02020603050405020304" pitchFamily="18" charset="0"/>
                <a:sym typeface="+mn-ea"/>
              </a:rPr>
              <a:t>4</a:t>
            </a:r>
            <a:r>
              <a:rPr lang="en-US" sz="2000" dirty="0">
                <a:solidFill>
                  <a:schemeClr val="tx1"/>
                </a:solidFill>
                <a:latin typeface="Times New Roman" panose="02020603050405020304" pitchFamily="18" charset="0"/>
                <a:cs typeface="Times New Roman" panose="02020603050405020304" pitchFamily="18" charset="0"/>
                <a:sym typeface="+mn-ea"/>
              </a:rPr>
              <a:t>+ 2NaOH   </a:t>
            </a:r>
            <a:r>
              <a:rPr lang="en-US" sz="2000" baseline="-25000" dirty="0">
                <a:solidFill>
                  <a:schemeClr val="tx1"/>
                </a:solidFill>
                <a:latin typeface="Times New Roman" panose="02020603050405020304" pitchFamily="18" charset="0"/>
                <a:cs typeface="Times New Roman" panose="02020603050405020304" pitchFamily="18" charset="0"/>
                <a:sym typeface="+mn-ea"/>
              </a:rPr>
              <a:t>      </a:t>
            </a:r>
            <a:r>
              <a:rPr lang="en-US" sz="2000" dirty="0">
                <a:solidFill>
                  <a:schemeClr val="tx1"/>
                </a:solidFill>
                <a:latin typeface="Times New Roman" panose="02020603050405020304" pitchFamily="18" charset="0"/>
                <a:cs typeface="Times New Roman" panose="02020603050405020304" pitchFamily="18" charset="0"/>
                <a:sym typeface="+mn-ea"/>
              </a:rPr>
              <a:t>Cu(OH)</a:t>
            </a:r>
            <a:r>
              <a:rPr lang="en-US" sz="2000" baseline="-25000" dirty="0">
                <a:solidFill>
                  <a:schemeClr val="tx1"/>
                </a:solidFill>
                <a:latin typeface="Times New Roman" panose="02020603050405020304" pitchFamily="18" charset="0"/>
                <a:cs typeface="Times New Roman" panose="02020603050405020304" pitchFamily="18" charset="0"/>
                <a:sym typeface="+mn-ea"/>
              </a:rPr>
              <a:t>2</a:t>
            </a:r>
            <a:r>
              <a:rPr lang="en-US" sz="2000" dirty="0">
                <a:solidFill>
                  <a:schemeClr val="tx1"/>
                </a:solidFill>
                <a:latin typeface="Times New Roman" panose="02020603050405020304" pitchFamily="18" charset="0"/>
                <a:cs typeface="Times New Roman" panose="02020603050405020304" pitchFamily="18" charset="0"/>
                <a:sym typeface="+mn-ea"/>
              </a:rPr>
              <a:t>+Na</a:t>
            </a:r>
            <a:r>
              <a:rPr lang="en-US" sz="2000" baseline="-25000" dirty="0">
                <a:solidFill>
                  <a:schemeClr val="tx1"/>
                </a:solidFill>
                <a:latin typeface="Times New Roman" panose="02020603050405020304" pitchFamily="18" charset="0"/>
                <a:cs typeface="Times New Roman" panose="02020603050405020304" pitchFamily="18" charset="0"/>
                <a:sym typeface="+mn-ea"/>
              </a:rPr>
              <a:t>2</a:t>
            </a:r>
            <a:r>
              <a:rPr lang="en-US" sz="2000" dirty="0">
                <a:solidFill>
                  <a:schemeClr val="tx1"/>
                </a:solidFill>
                <a:latin typeface="Times New Roman" panose="02020603050405020304" pitchFamily="18" charset="0"/>
                <a:cs typeface="Times New Roman" panose="02020603050405020304" pitchFamily="18" charset="0"/>
                <a:sym typeface="+mn-ea"/>
              </a:rPr>
              <a:t>SO</a:t>
            </a:r>
            <a:r>
              <a:rPr lang="en-US" sz="2000" baseline="-25000" dirty="0">
                <a:solidFill>
                  <a:schemeClr val="tx1"/>
                </a:solidFill>
                <a:latin typeface="Times New Roman" panose="02020603050405020304" pitchFamily="18" charset="0"/>
                <a:cs typeface="Times New Roman" panose="02020603050405020304" pitchFamily="18" charset="0"/>
                <a:sym typeface="+mn-ea"/>
              </a:rPr>
              <a:t>4</a:t>
            </a:r>
            <a:r>
              <a:rPr lang="en-US" sz="2000" dirty="0">
                <a:solidFill>
                  <a:schemeClr val="tx1"/>
                </a:solidFill>
                <a:latin typeface="Times New Roman" panose="02020603050405020304" pitchFamily="18" charset="0"/>
                <a:cs typeface="Times New Roman" panose="02020603050405020304" pitchFamily="18" charset="0"/>
                <a:sym typeface="+mn-ea"/>
              </a:rPr>
              <a:t> </a:t>
            </a:r>
          </a:p>
        </p:txBody>
      </p:sp>
      <p:sp>
        <p:nvSpPr>
          <p:cNvPr id="19" name="Rectangles 18"/>
          <p:cNvSpPr/>
          <p:nvPr/>
        </p:nvSpPr>
        <p:spPr>
          <a:xfrm>
            <a:off x="4359910" y="5243830"/>
            <a:ext cx="3651885" cy="115633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en-US" sz="2400" dirty="0">
                <a:solidFill>
                  <a:schemeClr val="tx1"/>
                </a:solidFill>
                <a:cs typeface="Times New Roman" panose="02020603050405020304" pitchFamily="18" charset="0"/>
                <a:sym typeface="+mn-ea"/>
              </a:rPr>
              <a:t>BaCl</a:t>
            </a:r>
            <a:r>
              <a:rPr lang="en-US" sz="2400" baseline="-25000" dirty="0">
                <a:solidFill>
                  <a:schemeClr val="tx1"/>
                </a:solidFill>
                <a:cs typeface="Times New Roman" panose="02020603050405020304" pitchFamily="18" charset="0"/>
                <a:sym typeface="+mn-ea"/>
              </a:rPr>
              <a:t>2</a:t>
            </a:r>
            <a:r>
              <a:rPr lang="en-US" sz="2400" dirty="0">
                <a:solidFill>
                  <a:schemeClr val="tx1"/>
                </a:solidFill>
                <a:cs typeface="Times New Roman" panose="02020603050405020304" pitchFamily="18" charset="0"/>
                <a:sym typeface="+mn-ea"/>
              </a:rPr>
              <a:t>tác </a:t>
            </a:r>
            <a:r>
              <a:rPr lang="en-US" sz="2400" dirty="0" err="1">
                <a:solidFill>
                  <a:schemeClr val="tx1"/>
                </a:solidFill>
                <a:cs typeface="Times New Roman" panose="02020603050405020304" pitchFamily="18" charset="0"/>
                <a:sym typeface="+mn-ea"/>
              </a:rPr>
              <a:t>dụng</a:t>
            </a:r>
            <a:r>
              <a:rPr lang="en-US" sz="2400" dirty="0">
                <a:solidFill>
                  <a:schemeClr val="tx1"/>
                </a:solidFill>
                <a:cs typeface="Times New Roman" panose="02020603050405020304" pitchFamily="18" charset="0"/>
                <a:sym typeface="+mn-ea"/>
              </a:rPr>
              <a:t> </a:t>
            </a:r>
            <a:r>
              <a:rPr lang="en-US" sz="2400" dirty="0" err="1">
                <a:solidFill>
                  <a:schemeClr val="tx1"/>
                </a:solidFill>
                <a:cs typeface="Times New Roman" panose="02020603050405020304" pitchFamily="18" charset="0"/>
                <a:sym typeface="+mn-ea"/>
              </a:rPr>
              <a:t>với</a:t>
            </a:r>
            <a:r>
              <a:rPr lang="en-US" sz="2400" dirty="0">
                <a:solidFill>
                  <a:schemeClr val="tx1"/>
                </a:solidFill>
                <a:cs typeface="Times New Roman" panose="02020603050405020304" pitchFamily="18" charset="0"/>
                <a:sym typeface="+mn-ea"/>
              </a:rPr>
              <a:t> Na</a:t>
            </a:r>
            <a:r>
              <a:rPr lang="en-US" sz="2400" baseline="-25000" dirty="0">
                <a:solidFill>
                  <a:schemeClr val="tx1"/>
                </a:solidFill>
                <a:cs typeface="Times New Roman" panose="02020603050405020304" pitchFamily="18" charset="0"/>
                <a:sym typeface="+mn-ea"/>
              </a:rPr>
              <a:t>2</a:t>
            </a:r>
            <a:r>
              <a:rPr lang="en-US" sz="2400" dirty="0">
                <a:solidFill>
                  <a:schemeClr val="tx1"/>
                </a:solidFill>
                <a:cs typeface="Times New Roman" panose="02020603050405020304" pitchFamily="18" charset="0"/>
                <a:sym typeface="+mn-ea"/>
              </a:rPr>
              <a:t>SO</a:t>
            </a:r>
            <a:r>
              <a:rPr lang="en-US" sz="2400" baseline="-25000" dirty="0">
                <a:solidFill>
                  <a:schemeClr val="tx1"/>
                </a:solidFill>
                <a:cs typeface="Times New Roman" panose="02020603050405020304" pitchFamily="18" charset="0"/>
                <a:sym typeface="+mn-ea"/>
              </a:rPr>
              <a:t>4</a:t>
            </a:r>
            <a:r>
              <a:rPr lang="en-US" sz="2400" dirty="0">
                <a:solidFill>
                  <a:schemeClr val="tx1"/>
                </a:solidFill>
                <a:cs typeface="Times New Roman" panose="02020603050405020304" pitchFamily="18" charset="0"/>
                <a:sym typeface="+mn-ea"/>
              </a:rPr>
              <a:t>tạo </a:t>
            </a:r>
            <a:r>
              <a:rPr lang="en-US" sz="2400" dirty="0" err="1">
                <a:solidFill>
                  <a:schemeClr val="tx1"/>
                </a:solidFill>
                <a:cs typeface="Times New Roman" panose="02020603050405020304" pitchFamily="18" charset="0"/>
                <a:sym typeface="+mn-ea"/>
              </a:rPr>
              <a:t>kết</a:t>
            </a:r>
            <a:r>
              <a:rPr lang="en-US" sz="2400" dirty="0">
                <a:solidFill>
                  <a:schemeClr val="tx1"/>
                </a:solidFill>
                <a:cs typeface="Times New Roman" panose="02020603050405020304" pitchFamily="18" charset="0"/>
                <a:sym typeface="+mn-ea"/>
              </a:rPr>
              <a:t> </a:t>
            </a:r>
            <a:r>
              <a:rPr lang="en-US" sz="2400" dirty="0" err="1">
                <a:solidFill>
                  <a:schemeClr val="tx1"/>
                </a:solidFill>
                <a:cs typeface="Times New Roman" panose="02020603050405020304" pitchFamily="18" charset="0"/>
                <a:sym typeface="+mn-ea"/>
              </a:rPr>
              <a:t>tủa</a:t>
            </a:r>
            <a:r>
              <a:rPr lang="en-US" sz="2400" dirty="0">
                <a:solidFill>
                  <a:schemeClr val="tx1"/>
                </a:solidFill>
                <a:cs typeface="Times New Roman" panose="02020603050405020304" pitchFamily="18" charset="0"/>
                <a:sym typeface="+mn-ea"/>
              </a:rPr>
              <a:t> </a:t>
            </a:r>
            <a:r>
              <a:rPr lang="en-US" sz="2400" dirty="0" err="1">
                <a:solidFill>
                  <a:schemeClr val="tx1"/>
                </a:solidFill>
                <a:cs typeface="Times New Roman" panose="02020603050405020304" pitchFamily="18" charset="0"/>
                <a:sym typeface="+mn-ea"/>
              </a:rPr>
              <a:t>trắng</a:t>
            </a:r>
            <a:r>
              <a:rPr lang="en-US" sz="2400" dirty="0">
                <a:solidFill>
                  <a:schemeClr val="tx1"/>
                </a:solidFill>
                <a:cs typeface="Times New Roman" panose="02020603050405020304" pitchFamily="18" charset="0"/>
                <a:sym typeface="+mn-ea"/>
              </a:rPr>
              <a:t>.</a:t>
            </a:r>
          </a:p>
        </p:txBody>
      </p:sp>
      <p:sp>
        <p:nvSpPr>
          <p:cNvPr id="20" name="Rectangles 19"/>
          <p:cNvSpPr/>
          <p:nvPr/>
        </p:nvSpPr>
        <p:spPr>
          <a:xfrm>
            <a:off x="8063230" y="5284470"/>
            <a:ext cx="3945255" cy="10750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solidFill>
                  <a:schemeClr val="tx1"/>
                </a:solidFill>
                <a:latin typeface="Times New Roman" panose="02020603050405020304" pitchFamily="18" charset="0"/>
                <a:cs typeface="Times New Roman" panose="02020603050405020304" pitchFamily="18" charset="0"/>
                <a:sym typeface="+mn-ea"/>
              </a:rPr>
              <a:t>H</a:t>
            </a:r>
            <a:r>
              <a:rPr lang="en-US" sz="2000" baseline="-25000" dirty="0">
                <a:solidFill>
                  <a:schemeClr val="tx1"/>
                </a:solidFill>
                <a:latin typeface="Times New Roman" panose="02020603050405020304" pitchFamily="18" charset="0"/>
                <a:cs typeface="Times New Roman" panose="02020603050405020304" pitchFamily="18" charset="0"/>
                <a:sym typeface="+mn-ea"/>
              </a:rPr>
              <a:t>2</a:t>
            </a:r>
            <a:r>
              <a:rPr lang="en-US" sz="2000" dirty="0">
                <a:solidFill>
                  <a:schemeClr val="tx1"/>
                </a:solidFill>
                <a:latin typeface="Times New Roman" panose="02020603050405020304" pitchFamily="18" charset="0"/>
                <a:cs typeface="Times New Roman" panose="02020603050405020304" pitchFamily="18" charset="0"/>
                <a:sym typeface="+mn-ea"/>
              </a:rPr>
              <a:t>SO</a:t>
            </a:r>
            <a:r>
              <a:rPr lang="en-US" sz="2000" baseline="-25000" dirty="0">
                <a:solidFill>
                  <a:schemeClr val="tx1"/>
                </a:solidFill>
                <a:latin typeface="Times New Roman" panose="02020603050405020304" pitchFamily="18" charset="0"/>
                <a:cs typeface="Times New Roman" panose="02020603050405020304" pitchFamily="18" charset="0"/>
                <a:sym typeface="+mn-ea"/>
              </a:rPr>
              <a:t>4 </a:t>
            </a:r>
            <a:r>
              <a:rPr lang="en-US" sz="2000" dirty="0">
                <a:solidFill>
                  <a:schemeClr val="tx1"/>
                </a:solidFill>
                <a:latin typeface="Times New Roman" panose="02020603050405020304" pitchFamily="18" charset="0"/>
                <a:cs typeface="Times New Roman" panose="02020603050405020304" pitchFamily="18" charset="0"/>
                <a:sym typeface="+mn-ea"/>
              </a:rPr>
              <a:t>+ BaCl</a:t>
            </a:r>
            <a:r>
              <a:rPr lang="en-US" sz="2000" baseline="-25000" dirty="0">
                <a:solidFill>
                  <a:schemeClr val="tx1"/>
                </a:solidFill>
                <a:latin typeface="Times New Roman" panose="02020603050405020304" pitchFamily="18" charset="0"/>
                <a:cs typeface="Times New Roman" panose="02020603050405020304" pitchFamily="18" charset="0"/>
                <a:sym typeface="+mn-ea"/>
              </a:rPr>
              <a:t>2      </a:t>
            </a:r>
            <a:r>
              <a:rPr lang="en-US" sz="2000" dirty="0">
                <a:solidFill>
                  <a:schemeClr val="tx1"/>
                </a:solidFill>
                <a:latin typeface="Times New Roman" panose="02020603050405020304" pitchFamily="18" charset="0"/>
                <a:cs typeface="Times New Roman" panose="02020603050405020304" pitchFamily="18" charset="0"/>
                <a:sym typeface="+mn-ea"/>
              </a:rPr>
              <a:t>BaSO</a:t>
            </a:r>
            <a:r>
              <a:rPr lang="en-US" sz="2000" baseline="-25000" dirty="0">
                <a:solidFill>
                  <a:schemeClr val="tx1"/>
                </a:solidFill>
                <a:latin typeface="Times New Roman" panose="02020603050405020304" pitchFamily="18" charset="0"/>
                <a:cs typeface="Times New Roman" panose="02020603050405020304" pitchFamily="18" charset="0"/>
                <a:sym typeface="+mn-ea"/>
              </a:rPr>
              <a:t>4</a:t>
            </a:r>
            <a:r>
              <a:rPr lang="en-US" sz="2000" dirty="0">
                <a:solidFill>
                  <a:schemeClr val="tx1"/>
                </a:solidFill>
                <a:latin typeface="Times New Roman" panose="02020603050405020304" pitchFamily="18" charset="0"/>
                <a:cs typeface="Times New Roman" panose="02020603050405020304" pitchFamily="18" charset="0"/>
                <a:sym typeface="+mn-ea"/>
              </a:rPr>
              <a:t>+ 2HCl</a:t>
            </a:r>
          </a:p>
        </p:txBody>
      </p:sp>
      <p:pic>
        <p:nvPicPr>
          <p:cNvPr id="21" name="Picture 20"/>
          <p:cNvPicPr/>
          <p:nvPr/>
        </p:nvPicPr>
        <p:blipFill>
          <a:blip r:embed="rId2"/>
          <a:stretch>
            <a:fillRect/>
          </a:stretch>
        </p:blipFill>
        <p:spPr>
          <a:xfrm>
            <a:off x="9979978" y="5813425"/>
            <a:ext cx="236220" cy="60960"/>
          </a:xfrm>
          <a:prstGeom prst="rect">
            <a:avLst/>
          </a:prstGeom>
          <a:noFill/>
          <a:ln w="9525">
            <a:noFill/>
          </a:ln>
        </p:spPr>
      </p:pic>
      <p:pic>
        <p:nvPicPr>
          <p:cNvPr id="22" name="Picture 21"/>
          <p:cNvPicPr/>
          <p:nvPr/>
        </p:nvPicPr>
        <p:blipFill>
          <a:blip r:embed="rId2"/>
          <a:stretch>
            <a:fillRect/>
          </a:stretch>
        </p:blipFill>
        <p:spPr>
          <a:xfrm>
            <a:off x="9880240" y="4555863"/>
            <a:ext cx="236220" cy="60960"/>
          </a:xfrm>
          <a:prstGeom prst="rect">
            <a:avLst/>
          </a:prstGeom>
          <a:noFill/>
          <a:ln w="9525">
            <a:noFill/>
          </a:ln>
        </p:spPr>
      </p:pic>
      <p:pic>
        <p:nvPicPr>
          <p:cNvPr id="23" name="Picture 22"/>
          <p:cNvPicPr/>
          <p:nvPr/>
        </p:nvPicPr>
        <p:blipFill>
          <a:blip r:embed="rId2"/>
          <a:stretch>
            <a:fillRect/>
          </a:stretch>
        </p:blipFill>
        <p:spPr>
          <a:xfrm>
            <a:off x="9906953" y="3482975"/>
            <a:ext cx="236220" cy="60960"/>
          </a:xfrm>
          <a:prstGeom prst="rect">
            <a:avLst/>
          </a:prstGeom>
          <a:noFill/>
          <a:ln w="9525">
            <a:noFill/>
          </a:ln>
        </p:spPr>
      </p:pic>
      <p:pic>
        <p:nvPicPr>
          <p:cNvPr id="24" name="Picture 23"/>
          <p:cNvPicPr/>
          <p:nvPr/>
        </p:nvPicPr>
        <p:blipFill>
          <a:blip r:embed="rId2"/>
          <a:stretch>
            <a:fillRect/>
          </a:stretch>
        </p:blipFill>
        <p:spPr>
          <a:xfrm>
            <a:off x="9973628" y="2101850"/>
            <a:ext cx="236220" cy="6096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additive="base">
                                        <p:cTn id="65" dur="500" fill="hold"/>
                                        <p:tgtEl>
                                          <p:spTgt spid="20"/>
                                        </p:tgtEl>
                                        <p:attrNameLst>
                                          <p:attrName>ppt_x</p:attrName>
                                        </p:attrNameLst>
                                      </p:cBhvr>
                                      <p:tavLst>
                                        <p:tav tm="0">
                                          <p:val>
                                            <p:strVal val="#ppt_x"/>
                                          </p:val>
                                        </p:tav>
                                        <p:tav tm="100000">
                                          <p:val>
                                            <p:strVal val="#ppt_x"/>
                                          </p:val>
                                        </p:tav>
                                      </p:tavLst>
                                    </p:anim>
                                    <p:anim calcmode="lin" valueType="num">
                                      <p:cBhvr additive="base">
                                        <p:cTn id="6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6" grpId="0" animBg="1"/>
      <p:bldP spid="17"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7183" y="2677935"/>
            <a:ext cx="4053716" cy="2890663"/>
          </a:xfrm>
          <a:prstGeom prst="rect">
            <a:avLst/>
          </a:prstGeom>
        </p:spPr>
        <p:txBody>
          <a:bodyPr wrap="square">
            <a:spAutoFit/>
          </a:bodyPr>
          <a:lstStyle/>
          <a:p>
            <a:pPr>
              <a:lnSpc>
                <a:spcPct val="115000"/>
              </a:lnSpc>
              <a:spcAft>
                <a:spcPts val="1000"/>
              </a:spcAft>
            </a:pPr>
            <a:r>
              <a:rPr lang="en-US" sz="3200" i="1" u="sng"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Nhận</a:t>
            </a:r>
            <a:r>
              <a:rPr lang="en-US" sz="3200" i="1" u="sng"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sz="3200" i="1" u="sng"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xét</a:t>
            </a:r>
            <a:r>
              <a:rPr lang="en-US" sz="3200" i="1" u="sng"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sz="3200" dirty="0">
                <a:solidFill>
                  <a:schemeClr val="tx1"/>
                </a:solidFill>
                <a:latin typeface="Calibri" panose="020F0502020204030204" pitchFamily="34" charset="0"/>
                <a:ea typeface="Times New Roman" panose="02020603050405020304" pitchFamily="18" charset="0"/>
                <a:cs typeface="Calibri" panose="020F0502020204030204" pitchFamily="34" charset="0"/>
              </a:rPr>
              <a:t>Thành </a:t>
            </a:r>
            <a:r>
              <a:rPr lang="en-US" sz="32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phần</a:t>
            </a:r>
            <a:r>
              <a:rPr lang="en-US" sz="3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cấu</a:t>
            </a:r>
            <a:r>
              <a:rPr lang="en-US" sz="3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tạo</a:t>
            </a:r>
            <a:r>
              <a:rPr lang="en-US" sz="3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của</a:t>
            </a:r>
            <a:r>
              <a:rPr lang="en-US" sz="3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các</a:t>
            </a:r>
            <a:r>
              <a:rPr lang="en-US" sz="3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chất</a:t>
            </a:r>
            <a:r>
              <a:rPr lang="en-US" sz="3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tham</a:t>
            </a:r>
            <a:r>
              <a:rPr lang="en-US" sz="3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gia</a:t>
            </a:r>
            <a:r>
              <a:rPr lang="en-US" sz="3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và</a:t>
            </a:r>
            <a:r>
              <a:rPr lang="en-US" sz="3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chất</a:t>
            </a:r>
            <a:r>
              <a:rPr lang="en-US" sz="3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sản</a:t>
            </a:r>
            <a:r>
              <a:rPr lang="en-US" sz="3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phẩm</a:t>
            </a:r>
            <a:r>
              <a:rPr lang="en-US" sz="3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sau</a:t>
            </a:r>
            <a:r>
              <a:rPr lang="en-US" sz="3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phản</a:t>
            </a:r>
            <a:r>
              <a:rPr lang="en-US" sz="3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ứng</a:t>
            </a:r>
            <a:r>
              <a:rPr lang="en-US" sz="3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đã</a:t>
            </a:r>
            <a:r>
              <a:rPr lang="en-US" sz="3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trao</a:t>
            </a:r>
            <a:r>
              <a:rPr lang="en-US" sz="3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đổi</a:t>
            </a:r>
            <a:r>
              <a:rPr lang="en-US" sz="3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với</a:t>
            </a:r>
            <a:r>
              <a:rPr lang="en-US" sz="3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nha</a:t>
            </a:r>
            <a:r>
              <a:rPr lang="en-US" sz="3200" dirty="0" err="1">
                <a:latin typeface="Calibri" panose="020F0502020204030204" pitchFamily="34" charset="0"/>
                <a:ea typeface="Times New Roman" panose="02020603050405020304" pitchFamily="18" charset="0"/>
                <a:cs typeface="Calibri" panose="020F0502020204030204" pitchFamily="34" charset="0"/>
              </a:rPr>
              <a:t>u</a:t>
            </a:r>
            <a:r>
              <a:rPr lang="en-US" sz="3200" dirty="0">
                <a:latin typeface="Calibri" panose="020F0502020204030204" pitchFamily="34" charset="0"/>
                <a:ea typeface="Times New Roman" panose="02020603050405020304" pitchFamily="18" charset="0"/>
                <a:cs typeface="Calibri" panose="020F0502020204030204" pitchFamily="34" charset="0"/>
              </a:rPr>
              <a:t>.</a:t>
            </a:r>
            <a:r>
              <a:rPr lang="en-US" sz="3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endParaRPr lang="vi-VN" sz="3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p:txBody>
      </p:sp>
      <p:grpSp>
        <p:nvGrpSpPr>
          <p:cNvPr id="5" name="Nhóm 4">
            <a:extLst>
              <a:ext uri="{FF2B5EF4-FFF2-40B4-BE49-F238E27FC236}">
                <a16:creationId xmlns:a16="http://schemas.microsoft.com/office/drawing/2014/main" id="{28D391D0-77ED-3C5A-2B74-763D8D0D44DD}"/>
              </a:ext>
            </a:extLst>
          </p:cNvPr>
          <p:cNvGrpSpPr/>
          <p:nvPr/>
        </p:nvGrpSpPr>
        <p:grpSpPr>
          <a:xfrm>
            <a:off x="783631" y="473978"/>
            <a:ext cx="10390505" cy="1875533"/>
            <a:chOff x="582295" y="771049"/>
            <a:chExt cx="10390505" cy="1875533"/>
          </a:xfrm>
        </p:grpSpPr>
        <p:sp>
          <p:nvSpPr>
            <p:cNvPr id="3" name="Rounded Rectangle 2"/>
            <p:cNvSpPr/>
            <p:nvPr/>
          </p:nvSpPr>
          <p:spPr>
            <a:xfrm>
              <a:off x="582295" y="771049"/>
              <a:ext cx="10390505" cy="1875533"/>
            </a:xfrm>
            <a:prstGeom prst="round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00" name="Text Box 99"/>
            <p:cNvSpPr txBox="1"/>
            <p:nvPr/>
          </p:nvSpPr>
          <p:spPr>
            <a:xfrm>
              <a:off x="678179" y="895032"/>
              <a:ext cx="9952789" cy="1569660"/>
            </a:xfrm>
            <a:prstGeom prst="rect">
              <a:avLst/>
            </a:prstGeom>
            <a:noFill/>
            <a:ln w="9525">
              <a:noFill/>
            </a:ln>
          </p:spPr>
          <p:txBody>
            <a:bodyPr wrap="square">
              <a:spAutoFit/>
            </a:bodyPr>
            <a:lstStyle/>
            <a:p>
              <a:pPr indent="0"/>
              <a:r>
                <a:rPr lang="en-US" sz="3200" b="0" dirty="0">
                  <a:solidFill>
                    <a:schemeClr val="bg1"/>
                  </a:solidFill>
                </a:rPr>
                <a:t>HS </a:t>
              </a:r>
              <a:r>
                <a:rPr lang="en-US" sz="3200" b="0" dirty="0" err="1">
                  <a:solidFill>
                    <a:schemeClr val="bg1"/>
                  </a:solidFill>
                </a:rPr>
                <a:t>quan</a:t>
              </a:r>
              <a:r>
                <a:rPr lang="en-US" sz="3200" b="0" dirty="0">
                  <a:solidFill>
                    <a:schemeClr val="bg1"/>
                  </a:solidFill>
                </a:rPr>
                <a:t> </a:t>
              </a:r>
              <a:r>
                <a:rPr lang="en-US" sz="3200" b="0" dirty="0" err="1">
                  <a:solidFill>
                    <a:schemeClr val="bg1"/>
                  </a:solidFill>
                </a:rPr>
                <a:t>sát</a:t>
              </a:r>
              <a:r>
                <a:rPr lang="en-US" sz="3200" b="0" dirty="0">
                  <a:solidFill>
                    <a:schemeClr val="bg1"/>
                  </a:solidFill>
                </a:rPr>
                <a:t>, </a:t>
              </a:r>
              <a:r>
                <a:rPr lang="en-US" sz="3200" dirty="0" err="1">
                  <a:solidFill>
                    <a:schemeClr val="bg1"/>
                  </a:solidFill>
                  <a:sym typeface="+mn-ea"/>
                </a:rPr>
                <a:t>phân</a:t>
              </a:r>
              <a:r>
                <a:rPr lang="en-US" sz="3200" dirty="0">
                  <a:solidFill>
                    <a:schemeClr val="bg1"/>
                  </a:solidFill>
                  <a:sym typeface="+mn-ea"/>
                </a:rPr>
                <a:t> </a:t>
              </a:r>
              <a:r>
                <a:rPr lang="en-US" sz="3200" dirty="0" err="1">
                  <a:solidFill>
                    <a:schemeClr val="bg1"/>
                  </a:solidFill>
                  <a:sym typeface="+mn-ea"/>
                </a:rPr>
                <a:t>tích</a:t>
              </a:r>
              <a:r>
                <a:rPr lang="en-US" sz="3200" b="0" dirty="0">
                  <a:solidFill>
                    <a:schemeClr val="bg1"/>
                  </a:solidFill>
                </a:rPr>
                <a:t> </a:t>
              </a:r>
              <a:r>
                <a:rPr lang="en-US" sz="3200" b="0" dirty="0" err="1">
                  <a:solidFill>
                    <a:schemeClr val="bg1"/>
                  </a:solidFill>
                </a:rPr>
                <a:t>các</a:t>
              </a:r>
              <a:r>
                <a:rPr lang="en-US" sz="3200" b="0" dirty="0">
                  <a:solidFill>
                    <a:schemeClr val="bg1"/>
                  </a:solidFill>
                </a:rPr>
                <a:t> PTHH ở </a:t>
              </a:r>
              <a:r>
                <a:rPr lang="en-US" sz="3200" b="0" dirty="0" err="1">
                  <a:solidFill>
                    <a:schemeClr val="bg1"/>
                  </a:solidFill>
                </a:rPr>
                <a:t>các</a:t>
              </a:r>
              <a:r>
                <a:rPr lang="en-US" sz="3200" b="0" dirty="0">
                  <a:solidFill>
                    <a:schemeClr val="bg1"/>
                  </a:solidFill>
                </a:rPr>
                <a:t> </a:t>
              </a:r>
              <a:r>
                <a:rPr lang="en-US" sz="3200" b="0" dirty="0" err="1">
                  <a:solidFill>
                    <a:schemeClr val="bg1"/>
                  </a:solidFill>
                </a:rPr>
                <a:t>thí</a:t>
              </a:r>
              <a:r>
                <a:rPr lang="en-US" sz="3200" b="0" dirty="0">
                  <a:solidFill>
                    <a:schemeClr val="bg1"/>
                  </a:solidFill>
                </a:rPr>
                <a:t> </a:t>
              </a:r>
              <a:r>
                <a:rPr lang="en-US" sz="3200" b="0" dirty="0" err="1">
                  <a:solidFill>
                    <a:schemeClr val="bg1"/>
                  </a:solidFill>
                </a:rPr>
                <a:t>nghiệm</a:t>
              </a:r>
              <a:r>
                <a:rPr lang="en-US" sz="3200" b="0" dirty="0">
                  <a:solidFill>
                    <a:schemeClr val="bg1"/>
                  </a:solidFill>
                </a:rPr>
                <a:t> 2,3,4 </a:t>
              </a:r>
              <a:r>
                <a:rPr lang="en-US" sz="3200" b="0" dirty="0" err="1">
                  <a:solidFill>
                    <a:schemeClr val="bg1"/>
                  </a:solidFill>
                </a:rPr>
                <a:t>và</a:t>
              </a:r>
              <a:r>
                <a:rPr lang="en-US" sz="3200" b="0" dirty="0">
                  <a:solidFill>
                    <a:schemeClr val="bg1"/>
                  </a:solidFill>
                </a:rPr>
                <a:t> </a:t>
              </a:r>
              <a:r>
                <a:rPr lang="en-US" sz="3200" b="0" dirty="0" err="1">
                  <a:solidFill>
                    <a:schemeClr val="bg1"/>
                  </a:solidFill>
                </a:rPr>
                <a:t>rút</a:t>
              </a:r>
              <a:r>
                <a:rPr lang="en-US" sz="3200" b="0" dirty="0">
                  <a:solidFill>
                    <a:schemeClr val="bg1"/>
                  </a:solidFill>
                </a:rPr>
                <a:t> </a:t>
              </a:r>
              <a:r>
                <a:rPr lang="en-US" sz="3200" b="0" dirty="0" err="1">
                  <a:solidFill>
                    <a:schemeClr val="bg1"/>
                  </a:solidFill>
                </a:rPr>
                <a:t>ra</a:t>
              </a:r>
              <a:r>
                <a:rPr lang="en-US" sz="3200" b="0" dirty="0">
                  <a:solidFill>
                    <a:schemeClr val="bg1"/>
                  </a:solidFill>
                </a:rPr>
                <a:t> </a:t>
              </a:r>
              <a:r>
                <a:rPr lang="en-US" sz="3200" b="0" dirty="0" err="1">
                  <a:solidFill>
                    <a:schemeClr val="bg1"/>
                  </a:solidFill>
                </a:rPr>
                <a:t>nhận</a:t>
              </a:r>
              <a:r>
                <a:rPr lang="en-US" sz="3200" b="0" dirty="0">
                  <a:solidFill>
                    <a:schemeClr val="bg1"/>
                  </a:solidFill>
                </a:rPr>
                <a:t> </a:t>
              </a:r>
              <a:r>
                <a:rPr lang="en-US" sz="3200" b="0" dirty="0" err="1">
                  <a:solidFill>
                    <a:schemeClr val="bg1"/>
                  </a:solidFill>
                </a:rPr>
                <a:t>xét</a:t>
              </a:r>
              <a:r>
                <a:rPr lang="en-US" sz="3200" b="0" dirty="0">
                  <a:solidFill>
                    <a:schemeClr val="bg1"/>
                  </a:solidFill>
                </a:rPr>
                <a:t> </a:t>
              </a:r>
              <a:r>
                <a:rPr lang="en-US" sz="3200" b="0" dirty="0" err="1">
                  <a:solidFill>
                    <a:schemeClr val="bg1"/>
                  </a:solidFill>
                </a:rPr>
                <a:t>về</a:t>
              </a:r>
              <a:r>
                <a:rPr lang="en-US" sz="3200" b="0" dirty="0">
                  <a:solidFill>
                    <a:schemeClr val="bg1"/>
                  </a:solidFill>
                </a:rPr>
                <a:t> </a:t>
              </a:r>
              <a:r>
                <a:rPr lang="en-US" sz="3200" b="0" dirty="0" err="1">
                  <a:solidFill>
                    <a:schemeClr val="bg1"/>
                  </a:solidFill>
                </a:rPr>
                <a:t>thành</a:t>
              </a:r>
              <a:r>
                <a:rPr lang="en-US" sz="3200" b="0" dirty="0">
                  <a:solidFill>
                    <a:schemeClr val="bg1"/>
                  </a:solidFill>
                </a:rPr>
                <a:t> </a:t>
              </a:r>
              <a:r>
                <a:rPr lang="en-US" sz="3200" b="0" dirty="0" err="1">
                  <a:solidFill>
                    <a:schemeClr val="bg1"/>
                  </a:solidFill>
                </a:rPr>
                <a:t>phần</a:t>
              </a:r>
              <a:r>
                <a:rPr lang="en-US" sz="3200" b="0" dirty="0">
                  <a:solidFill>
                    <a:schemeClr val="bg1"/>
                  </a:solidFill>
                </a:rPr>
                <a:t> </a:t>
              </a:r>
              <a:r>
                <a:rPr lang="en-US" sz="3200" b="0" dirty="0" err="1">
                  <a:solidFill>
                    <a:schemeClr val="bg1"/>
                  </a:solidFill>
                </a:rPr>
                <a:t>cấu</a:t>
              </a:r>
              <a:r>
                <a:rPr lang="en-US" sz="3200" b="0" dirty="0">
                  <a:solidFill>
                    <a:schemeClr val="bg1"/>
                  </a:solidFill>
                </a:rPr>
                <a:t> </a:t>
              </a:r>
              <a:r>
                <a:rPr lang="en-US" sz="3200" b="0" dirty="0" err="1">
                  <a:solidFill>
                    <a:schemeClr val="bg1"/>
                  </a:solidFill>
                </a:rPr>
                <a:t>tạo</a:t>
              </a:r>
              <a:r>
                <a:rPr lang="en-US" sz="3200" b="0" dirty="0">
                  <a:solidFill>
                    <a:schemeClr val="bg1"/>
                  </a:solidFill>
                </a:rPr>
                <a:t> </a:t>
              </a:r>
              <a:r>
                <a:rPr lang="en-US" sz="3200" b="0" dirty="0" err="1">
                  <a:solidFill>
                    <a:schemeClr val="bg1"/>
                  </a:solidFill>
                </a:rPr>
                <a:t>của</a:t>
              </a:r>
              <a:r>
                <a:rPr lang="en-US" sz="3200" b="0" dirty="0">
                  <a:solidFill>
                    <a:schemeClr val="bg1"/>
                  </a:solidFill>
                </a:rPr>
                <a:t> </a:t>
              </a:r>
              <a:r>
                <a:rPr lang="en-US" sz="3200" b="0" dirty="0" err="1">
                  <a:solidFill>
                    <a:schemeClr val="bg1"/>
                  </a:solidFill>
                </a:rPr>
                <a:t>chất</a:t>
              </a:r>
              <a:r>
                <a:rPr lang="en-US" sz="3200" b="0" dirty="0">
                  <a:solidFill>
                    <a:schemeClr val="bg1"/>
                  </a:solidFill>
                </a:rPr>
                <a:t> </a:t>
              </a:r>
              <a:r>
                <a:rPr lang="en-US" sz="3200" b="0" dirty="0" err="1">
                  <a:solidFill>
                    <a:schemeClr val="bg1"/>
                  </a:solidFill>
                </a:rPr>
                <a:t>tham</a:t>
              </a:r>
              <a:r>
                <a:rPr lang="en-US" sz="3200" b="0" dirty="0">
                  <a:solidFill>
                    <a:schemeClr val="bg1"/>
                  </a:solidFill>
                </a:rPr>
                <a:t> </a:t>
              </a:r>
              <a:r>
                <a:rPr lang="en-US" sz="3200" b="0" dirty="0" err="1">
                  <a:solidFill>
                    <a:schemeClr val="bg1"/>
                  </a:solidFill>
                </a:rPr>
                <a:t>gia</a:t>
              </a:r>
              <a:r>
                <a:rPr lang="en-US" sz="3200" b="0" dirty="0">
                  <a:solidFill>
                    <a:schemeClr val="bg1"/>
                  </a:solidFill>
                </a:rPr>
                <a:t> </a:t>
              </a:r>
              <a:r>
                <a:rPr lang="en-US" sz="3200" b="0" dirty="0" err="1">
                  <a:solidFill>
                    <a:schemeClr val="bg1"/>
                  </a:solidFill>
                </a:rPr>
                <a:t>và</a:t>
              </a:r>
              <a:r>
                <a:rPr lang="en-US" sz="3200" b="0" dirty="0">
                  <a:solidFill>
                    <a:schemeClr val="bg1"/>
                  </a:solidFill>
                </a:rPr>
                <a:t> </a:t>
              </a:r>
              <a:r>
                <a:rPr lang="en-US" sz="3200" b="0" dirty="0" err="1">
                  <a:solidFill>
                    <a:schemeClr val="bg1"/>
                  </a:solidFill>
                </a:rPr>
                <a:t>chất</a:t>
              </a:r>
              <a:r>
                <a:rPr lang="en-US" sz="3200" b="0" dirty="0">
                  <a:solidFill>
                    <a:schemeClr val="bg1"/>
                  </a:solidFill>
                </a:rPr>
                <a:t> </a:t>
              </a:r>
              <a:r>
                <a:rPr lang="en-US" sz="3200" b="0" dirty="0" err="1">
                  <a:solidFill>
                    <a:schemeClr val="bg1"/>
                  </a:solidFill>
                </a:rPr>
                <a:t>sản</a:t>
              </a:r>
              <a:r>
                <a:rPr lang="en-US" sz="3200" b="0" dirty="0">
                  <a:solidFill>
                    <a:schemeClr val="bg1"/>
                  </a:solidFill>
                </a:rPr>
                <a:t> </a:t>
              </a:r>
              <a:r>
                <a:rPr lang="en-US" sz="3200" b="0" dirty="0" err="1">
                  <a:solidFill>
                    <a:schemeClr val="bg1"/>
                  </a:solidFill>
                </a:rPr>
                <a:t>phẩm</a:t>
              </a:r>
              <a:r>
                <a:rPr lang="en-US" sz="3200" b="0" dirty="0">
                  <a:solidFill>
                    <a:schemeClr val="bg1"/>
                  </a:solidFill>
                </a:rPr>
                <a:t>?</a:t>
              </a:r>
              <a:endParaRPr lang="en-US" sz="3200" dirty="0">
                <a:solidFill>
                  <a:schemeClr val="bg1"/>
                </a:solidFill>
              </a:endParaRPr>
            </a:p>
          </p:txBody>
        </p:sp>
      </p:grpSp>
      <p:pic>
        <p:nvPicPr>
          <p:cNvPr id="12" name="Hình ảnh 11">
            <a:extLst>
              <a:ext uri="{FF2B5EF4-FFF2-40B4-BE49-F238E27FC236}">
                <a16:creationId xmlns:a16="http://schemas.microsoft.com/office/drawing/2014/main" id="{66157A6E-EFDE-6C03-6B59-26D4CC9E28BA}"/>
              </a:ext>
            </a:extLst>
          </p:cNvPr>
          <p:cNvPicPr>
            <a:picLocks noChangeAspect="1"/>
          </p:cNvPicPr>
          <p:nvPr/>
        </p:nvPicPr>
        <p:blipFill>
          <a:blip r:embed="rId3"/>
          <a:stretch>
            <a:fillRect/>
          </a:stretch>
        </p:blipFill>
        <p:spPr>
          <a:xfrm>
            <a:off x="7303447" y="4508490"/>
            <a:ext cx="1723195" cy="1823090"/>
          </a:xfrm>
          <a:prstGeom prst="rect">
            <a:avLst/>
          </a:prstGeom>
        </p:spPr>
      </p:pic>
      <p:sp>
        <p:nvSpPr>
          <p:cNvPr id="7" name="Bong bóng Ý nghĩ: Hình đám mây 6">
            <a:extLst>
              <a:ext uri="{FF2B5EF4-FFF2-40B4-BE49-F238E27FC236}">
                <a16:creationId xmlns:a16="http://schemas.microsoft.com/office/drawing/2014/main" id="{E740EDC9-D822-A1BE-088F-7B12A0278719}"/>
              </a:ext>
            </a:extLst>
          </p:cNvPr>
          <p:cNvSpPr/>
          <p:nvPr/>
        </p:nvSpPr>
        <p:spPr>
          <a:xfrm>
            <a:off x="7793372" y="2580489"/>
            <a:ext cx="4236441" cy="1875533"/>
          </a:xfrm>
          <a:prstGeom prst="cloudCallout">
            <a:avLst>
              <a:gd name="adj1" fmla="val -27587"/>
              <a:gd name="adj2" fmla="val 80391"/>
            </a:avLst>
          </a:prstGeom>
        </p:spPr>
        <p:style>
          <a:lnRef idx="1">
            <a:schemeClr val="accent6"/>
          </a:lnRef>
          <a:fillRef idx="3">
            <a:schemeClr val="accent6"/>
          </a:fillRef>
          <a:effectRef idx="2">
            <a:schemeClr val="accent6"/>
          </a:effectRef>
          <a:fontRef idx="minor">
            <a:schemeClr val="lt1"/>
          </a:fontRef>
        </p:style>
        <p:txBody>
          <a:bodyPr rtlCol="0" anchor="ctr"/>
          <a:lstStyle/>
          <a:p>
            <a:endParaRPr lang="en-US"/>
          </a:p>
        </p:txBody>
      </p:sp>
      <p:sp>
        <p:nvSpPr>
          <p:cNvPr id="8" name="Rectangle 1">
            <a:extLst>
              <a:ext uri="{FF2B5EF4-FFF2-40B4-BE49-F238E27FC236}">
                <a16:creationId xmlns:a16="http://schemas.microsoft.com/office/drawing/2014/main" id="{DF6723E6-07E6-05EC-436A-703B3A8FD511}"/>
              </a:ext>
            </a:extLst>
          </p:cNvPr>
          <p:cNvSpPr/>
          <p:nvPr/>
        </p:nvSpPr>
        <p:spPr>
          <a:xfrm>
            <a:off x="8510499" y="2764427"/>
            <a:ext cx="2802185" cy="1329146"/>
          </a:xfrm>
          <a:prstGeom prst="rect">
            <a:avLst/>
          </a:prstGeom>
        </p:spPr>
        <p:txBody>
          <a:bodyPr wrap="square">
            <a:spAutoFit/>
          </a:bodyPr>
          <a:lstStyle/>
          <a:p>
            <a:pPr algn="ctr">
              <a:lnSpc>
                <a:spcPct val="115000"/>
              </a:lnSpc>
              <a:spcAft>
                <a:spcPts val="1000"/>
              </a:spcAft>
            </a:pPr>
            <a:r>
              <a:rPr lang="en-US" sz="3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Phản</a:t>
            </a:r>
            <a:r>
              <a:rPr lang="en-US" sz="3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ứng</a:t>
            </a:r>
            <a:r>
              <a:rPr lang="en-US" sz="3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trao</a:t>
            </a:r>
            <a:r>
              <a:rPr lang="en-US" sz="3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đổi</a:t>
            </a:r>
            <a:r>
              <a:rPr lang="en-US" sz="3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là</a:t>
            </a:r>
            <a:r>
              <a:rPr lang="en-US" sz="3600" dirty="0">
                <a:solidFill>
                  <a:schemeClr val="bg1"/>
                </a:solidFill>
                <a:latin typeface="Calibri" panose="020F0502020204030204" pitchFamily="34" charset="0"/>
                <a:ea typeface="Times New Roman" panose="02020603050405020304" pitchFamily="18" charset="0"/>
                <a:cs typeface="Calibri" panose="020F0502020204030204" pitchFamily="34" charset="0"/>
              </a:rPr>
              <a:t> </a:t>
            </a:r>
            <a:r>
              <a:rPr lang="en-US" sz="3600" dirty="0" err="1">
                <a:solidFill>
                  <a:schemeClr val="bg1"/>
                </a:solidFill>
                <a:latin typeface="Calibri" panose="020F0502020204030204" pitchFamily="34" charset="0"/>
                <a:ea typeface="Times New Roman" panose="02020603050405020304" pitchFamily="18" charset="0"/>
                <a:cs typeface="Calibri" panose="020F0502020204030204" pitchFamily="34" charset="0"/>
              </a:rPr>
              <a:t>gì</a:t>
            </a:r>
            <a:r>
              <a:rPr lang="en-US" sz="3600" dirty="0">
                <a:solidFill>
                  <a:schemeClr val="bg1"/>
                </a:solidFill>
                <a:latin typeface="Calibri" panose="020F0502020204030204" pitchFamily="34" charset="0"/>
                <a:ea typeface="Times New Roman" panose="02020603050405020304" pitchFamily="18" charset="0"/>
                <a:cs typeface="Calibri" panose="020F0502020204030204" pitchFamily="34" charset="0"/>
              </a:rPr>
              <a:t>?</a:t>
            </a:r>
            <a:endParaRPr lang="vi-VN" sz="36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3343250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par>
                                <p:cTn id="20" presetID="6"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circle(in)">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2302" y="344341"/>
            <a:ext cx="9717084" cy="1789430"/>
          </a:xfrm>
          <a:prstGeom prst="rect">
            <a:avLst/>
          </a:prstGeom>
        </p:spPr>
        <p:txBody>
          <a:bodyPr wrap="square">
            <a:spAutoFit/>
          </a:bodyPr>
          <a:lstStyle/>
          <a:p>
            <a:pPr algn="just">
              <a:lnSpc>
                <a:spcPct val="115000"/>
              </a:lnSpc>
              <a:spcAft>
                <a:spcPts val="1000"/>
              </a:spcAft>
            </a:pPr>
            <a:r>
              <a:rPr lang="vi-VN" sz="32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Phản ứng trao đổi</a:t>
            </a:r>
            <a:r>
              <a:rPr lang="en-US" altLang="vi-VN" sz="32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altLang="vi-VN" sz="3200" dirty="0">
                <a:solidFill>
                  <a:schemeClr val="tx1"/>
                </a:solidFill>
                <a:latin typeface="Calibri" panose="020F0502020204030204" pitchFamily="34" charset="0"/>
                <a:ea typeface="Times New Roman" panose="02020603050405020304" pitchFamily="18" charset="0"/>
                <a:cs typeface="Calibri" panose="020F0502020204030204" pitchFamily="34" charset="0"/>
              </a:rPr>
              <a:t>l</a:t>
            </a:r>
            <a:r>
              <a:rPr lang="vi-VN" sz="3200" dirty="0">
                <a:solidFill>
                  <a:schemeClr val="tx1"/>
                </a:solidFill>
                <a:latin typeface="Calibri" panose="020F0502020204030204" pitchFamily="34" charset="0"/>
                <a:ea typeface="Times New Roman" panose="02020603050405020304" pitchFamily="18" charset="0"/>
                <a:cs typeface="Calibri" panose="020F0502020204030204" pitchFamily="34" charset="0"/>
              </a:rPr>
              <a:t>à </a:t>
            </a:r>
            <a:r>
              <a:rPr lang="en-US" sz="32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phản</a:t>
            </a:r>
            <a:r>
              <a:rPr lang="en-US" sz="3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ứng</a:t>
            </a:r>
            <a:r>
              <a:rPr lang="en-US" sz="3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hóa</a:t>
            </a:r>
            <a:r>
              <a:rPr lang="en-US" sz="3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chemeClr val="tx1"/>
                </a:solidFill>
                <a:latin typeface="Calibri" panose="020F0502020204030204" pitchFamily="34" charset="0"/>
                <a:ea typeface="Times New Roman" panose="02020603050405020304" pitchFamily="18" charset="0"/>
                <a:cs typeface="Calibri" panose="020F0502020204030204" pitchFamily="34" charset="0"/>
              </a:rPr>
              <a:t>học</a:t>
            </a:r>
            <a:r>
              <a:rPr lang="vi-VN" sz="3200" dirty="0">
                <a:solidFill>
                  <a:schemeClr val="tx1"/>
                </a:solidFill>
                <a:latin typeface="Calibri" panose="020F0502020204030204" pitchFamily="34" charset="0"/>
                <a:ea typeface="Times New Roman" panose="02020603050405020304" pitchFamily="18" charset="0"/>
                <a:cs typeface="Calibri" panose="020F0502020204030204" pitchFamily="34" charset="0"/>
              </a:rPr>
              <a:t> trong đó 2 hợp chất tham gia phản ứng trao đổi với nhau những thành phần cấu tạo của chúng để tạo ra những hợp chất mới.</a:t>
            </a:r>
            <a:endParaRPr lang="vi-VN" sz="32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Text Box 3"/>
          <p:cNvSpPr txBox="1"/>
          <p:nvPr/>
        </p:nvSpPr>
        <p:spPr>
          <a:xfrm>
            <a:off x="550023" y="4819197"/>
            <a:ext cx="10447655" cy="583565"/>
          </a:xfrm>
          <a:prstGeom prst="rect">
            <a:avLst/>
          </a:prstGeom>
          <a:noFill/>
          <a:ln w="9525">
            <a:noFill/>
          </a:ln>
        </p:spPr>
        <p:txBody>
          <a:bodyPr wrap="square">
            <a:spAutoFit/>
          </a:bodyPr>
          <a:lstStyle/>
          <a:p>
            <a:pPr indent="0"/>
            <a:r>
              <a:rPr lang="en-US" sz="3200" b="0" i="1" dirty="0">
                <a:solidFill>
                  <a:srgbClr val="000000"/>
                </a:solidFill>
                <a:latin typeface="Times New Roman" panose="02020603050405020304" pitchFamily="18" charset="0"/>
              </a:rPr>
              <a:t>* </a:t>
            </a:r>
            <a:r>
              <a:rPr lang="en-US" sz="3200" b="0" i="1" u="sng" dirty="0" err="1">
                <a:solidFill>
                  <a:srgbClr val="000000"/>
                </a:solidFill>
                <a:latin typeface="Times New Roman" panose="02020603050405020304" pitchFamily="18" charset="0"/>
              </a:rPr>
              <a:t>Lưu</a:t>
            </a:r>
            <a:r>
              <a:rPr lang="en-US" sz="3200" b="0" i="1" u="sng" dirty="0">
                <a:solidFill>
                  <a:srgbClr val="000000"/>
                </a:solidFill>
                <a:latin typeface="Times New Roman" panose="02020603050405020304" pitchFamily="18" charset="0"/>
              </a:rPr>
              <a:t> ý:</a:t>
            </a:r>
            <a:r>
              <a:rPr lang="en-US" sz="3200" b="0" i="1" dirty="0">
                <a:solidFill>
                  <a:srgbClr val="000000"/>
                </a:solidFill>
                <a:latin typeface="Times New Roman" panose="02020603050405020304" pitchFamily="18" charset="0"/>
              </a:rPr>
              <a:t> </a:t>
            </a:r>
            <a:r>
              <a:rPr lang="en-US" sz="3200" b="0" i="1" dirty="0" err="1">
                <a:solidFill>
                  <a:srgbClr val="000000"/>
                </a:solidFill>
                <a:latin typeface="Times New Roman" panose="02020603050405020304" pitchFamily="18" charset="0"/>
              </a:rPr>
              <a:t>Phản</a:t>
            </a:r>
            <a:r>
              <a:rPr lang="en-US" sz="3200" b="0" i="1" dirty="0">
                <a:solidFill>
                  <a:srgbClr val="000000"/>
                </a:solidFill>
                <a:latin typeface="Times New Roman" panose="02020603050405020304" pitchFamily="18" charset="0"/>
              </a:rPr>
              <a:t> </a:t>
            </a:r>
            <a:r>
              <a:rPr lang="en-US" sz="3200" b="0" i="1" dirty="0" err="1">
                <a:solidFill>
                  <a:srgbClr val="000000"/>
                </a:solidFill>
                <a:latin typeface="Times New Roman" panose="02020603050405020304" pitchFamily="18" charset="0"/>
              </a:rPr>
              <a:t>ứng</a:t>
            </a:r>
            <a:r>
              <a:rPr lang="en-US" sz="3200" b="0" i="1" dirty="0">
                <a:solidFill>
                  <a:srgbClr val="000000"/>
                </a:solidFill>
                <a:latin typeface="Times New Roman" panose="02020603050405020304" pitchFamily="18" charset="0"/>
              </a:rPr>
              <a:t> </a:t>
            </a:r>
            <a:r>
              <a:rPr lang="en-US" sz="3200" b="0" i="1" dirty="0" err="1">
                <a:solidFill>
                  <a:srgbClr val="000000"/>
                </a:solidFill>
                <a:latin typeface="Times New Roman" panose="02020603050405020304" pitchFamily="18" charset="0"/>
              </a:rPr>
              <a:t>trung</a:t>
            </a:r>
            <a:r>
              <a:rPr lang="en-US" sz="3200" b="0" i="1" dirty="0">
                <a:solidFill>
                  <a:srgbClr val="000000"/>
                </a:solidFill>
                <a:latin typeface="Times New Roman" panose="02020603050405020304" pitchFamily="18" charset="0"/>
              </a:rPr>
              <a:t> </a:t>
            </a:r>
            <a:r>
              <a:rPr lang="en-US" sz="3200" b="0" i="1" dirty="0" err="1">
                <a:solidFill>
                  <a:srgbClr val="000000"/>
                </a:solidFill>
                <a:latin typeface="Times New Roman" panose="02020603050405020304" pitchFamily="18" charset="0"/>
              </a:rPr>
              <a:t>hoà</a:t>
            </a:r>
            <a:r>
              <a:rPr lang="en-US" sz="3200" b="0" i="1" dirty="0">
                <a:solidFill>
                  <a:srgbClr val="000000"/>
                </a:solidFill>
                <a:latin typeface="Times New Roman" panose="02020603050405020304" pitchFamily="18" charset="0"/>
              </a:rPr>
              <a:t> </a:t>
            </a:r>
            <a:r>
              <a:rPr lang="en-US" sz="3200" b="0" i="1" dirty="0" err="1">
                <a:solidFill>
                  <a:srgbClr val="000000"/>
                </a:solidFill>
                <a:latin typeface="Times New Roman" panose="02020603050405020304" pitchFamily="18" charset="0"/>
              </a:rPr>
              <a:t>cũng</a:t>
            </a:r>
            <a:r>
              <a:rPr lang="en-US" sz="3200" b="0" i="1" dirty="0">
                <a:solidFill>
                  <a:srgbClr val="000000"/>
                </a:solidFill>
                <a:latin typeface="Times New Roman" panose="02020603050405020304" pitchFamily="18" charset="0"/>
              </a:rPr>
              <a:t> </a:t>
            </a:r>
            <a:r>
              <a:rPr lang="en-US" sz="3200" b="0" i="1" dirty="0" err="1">
                <a:solidFill>
                  <a:srgbClr val="000000"/>
                </a:solidFill>
                <a:latin typeface="Times New Roman" panose="02020603050405020304" pitchFamily="18" charset="0"/>
              </a:rPr>
              <a:t>thuộc</a:t>
            </a:r>
            <a:r>
              <a:rPr lang="en-US" sz="3200" b="0" i="1" dirty="0">
                <a:solidFill>
                  <a:srgbClr val="000000"/>
                </a:solidFill>
                <a:latin typeface="Times New Roman" panose="02020603050405020304" pitchFamily="18" charset="0"/>
              </a:rPr>
              <a:t> </a:t>
            </a:r>
            <a:r>
              <a:rPr lang="en-US" sz="3200" b="0" i="1" dirty="0" err="1">
                <a:solidFill>
                  <a:srgbClr val="000000"/>
                </a:solidFill>
                <a:latin typeface="Times New Roman" panose="02020603050405020304" pitchFamily="18" charset="0"/>
              </a:rPr>
              <a:t>phản</a:t>
            </a:r>
            <a:r>
              <a:rPr lang="en-US" sz="3200" b="0" i="1" dirty="0">
                <a:solidFill>
                  <a:srgbClr val="000000"/>
                </a:solidFill>
                <a:latin typeface="Times New Roman" panose="02020603050405020304" pitchFamily="18" charset="0"/>
              </a:rPr>
              <a:t> </a:t>
            </a:r>
            <a:r>
              <a:rPr lang="en-US" sz="3200" b="0" i="1" dirty="0" err="1">
                <a:solidFill>
                  <a:srgbClr val="000000"/>
                </a:solidFill>
                <a:latin typeface="Times New Roman" panose="02020603050405020304" pitchFamily="18" charset="0"/>
              </a:rPr>
              <a:t>ứng</a:t>
            </a:r>
            <a:r>
              <a:rPr lang="en-US" sz="3200" b="0" i="1" dirty="0">
                <a:solidFill>
                  <a:srgbClr val="000000"/>
                </a:solidFill>
                <a:latin typeface="Times New Roman" panose="02020603050405020304" pitchFamily="18" charset="0"/>
              </a:rPr>
              <a:t> </a:t>
            </a:r>
            <a:r>
              <a:rPr lang="en-US" sz="3200" b="0" i="1" dirty="0" err="1">
                <a:solidFill>
                  <a:srgbClr val="000000"/>
                </a:solidFill>
                <a:latin typeface="Times New Roman" panose="02020603050405020304" pitchFamily="18" charset="0"/>
              </a:rPr>
              <a:t>trao</a:t>
            </a:r>
            <a:r>
              <a:rPr lang="en-US" sz="3200" b="0" i="1" dirty="0">
                <a:solidFill>
                  <a:srgbClr val="000000"/>
                </a:solidFill>
                <a:latin typeface="Times New Roman" panose="02020603050405020304" pitchFamily="18" charset="0"/>
              </a:rPr>
              <a:t> </a:t>
            </a:r>
            <a:r>
              <a:rPr lang="en-US" sz="3200" b="0" i="1" dirty="0" err="1">
                <a:solidFill>
                  <a:srgbClr val="000000"/>
                </a:solidFill>
                <a:latin typeface="Times New Roman" panose="02020603050405020304" pitchFamily="18" charset="0"/>
              </a:rPr>
              <a:t>đổi</a:t>
            </a:r>
            <a:r>
              <a:rPr lang="en-US" sz="3200" b="0" i="1" dirty="0">
                <a:solidFill>
                  <a:srgbClr val="000000"/>
                </a:solidFill>
                <a:latin typeface="Times New Roman" panose="02020603050405020304" pitchFamily="18" charset="0"/>
              </a:rPr>
              <a:t>                             </a:t>
            </a:r>
            <a:endParaRPr lang="en-US" sz="3200" i="1" dirty="0"/>
          </a:p>
        </p:txBody>
      </p:sp>
      <p:sp>
        <p:nvSpPr>
          <p:cNvPr id="6" name="Text Box 5"/>
          <p:cNvSpPr txBox="1"/>
          <p:nvPr/>
        </p:nvSpPr>
        <p:spPr>
          <a:xfrm>
            <a:off x="974744" y="5437334"/>
            <a:ext cx="7381875" cy="1076325"/>
          </a:xfrm>
          <a:prstGeom prst="rect">
            <a:avLst/>
          </a:prstGeom>
          <a:noFill/>
          <a:ln w="9525">
            <a:noFill/>
          </a:ln>
        </p:spPr>
        <p:txBody>
          <a:bodyPr wrap="square">
            <a:spAutoFit/>
          </a:bodyPr>
          <a:lstStyle/>
          <a:p>
            <a:pPr indent="0"/>
            <a:r>
              <a:rPr lang="en-US" sz="3200" b="0" dirty="0">
                <a:solidFill>
                  <a:srgbClr val="000000"/>
                </a:solidFill>
                <a:latin typeface="Times New Roman" panose="02020603050405020304" pitchFamily="18" charset="0"/>
              </a:rPr>
              <a:t>2NaOH +H</a:t>
            </a:r>
            <a:r>
              <a:rPr lang="en-US" sz="3200" b="0" baseline="-25000" dirty="0">
                <a:solidFill>
                  <a:srgbClr val="000000"/>
                </a:solidFill>
                <a:latin typeface="Times New Roman" panose="02020603050405020304" pitchFamily="18" charset="0"/>
              </a:rPr>
              <a:t>2</a:t>
            </a:r>
            <a:r>
              <a:rPr lang="en-US" sz="3200" b="0" dirty="0">
                <a:solidFill>
                  <a:srgbClr val="000000"/>
                </a:solidFill>
                <a:latin typeface="Times New Roman" panose="02020603050405020304" pitchFamily="18" charset="0"/>
              </a:rPr>
              <a:t>SO</a:t>
            </a:r>
            <a:r>
              <a:rPr lang="en-US" sz="3200" b="0" baseline="-25000" dirty="0">
                <a:solidFill>
                  <a:srgbClr val="000000"/>
                </a:solidFill>
                <a:latin typeface="Times New Roman" panose="02020603050405020304" pitchFamily="18" charset="0"/>
              </a:rPr>
              <a:t>4 </a:t>
            </a:r>
            <a:r>
              <a:rPr lang="vi-VN" sz="3200" baseline="-25000" dirty="0">
                <a:solidFill>
                  <a:srgbClr val="000000"/>
                </a:solidFill>
                <a:latin typeface="Times New Roman" panose="02020603050405020304" pitchFamily="18" charset="0"/>
              </a:rPr>
              <a:t> </a:t>
            </a:r>
            <a:r>
              <a:rPr lang="vi-VN" sz="3200" dirty="0">
                <a:solidFill>
                  <a:srgbClr val="000000"/>
                </a:solidFill>
                <a:latin typeface="Times New Roman" panose="02020603050405020304" pitchFamily="18" charset="0"/>
              </a:rPr>
              <a:t> </a:t>
            </a:r>
            <a:r>
              <a:rPr lang="vi-VN" sz="3200" dirty="0">
                <a:solidFill>
                  <a:srgbClr val="000000"/>
                </a:solidFill>
                <a:latin typeface="Times New Roman" panose="02020603050405020304" pitchFamily="18" charset="0"/>
                <a:sym typeface="Wingdings" panose="05000000000000000000" pitchFamily="2" charset="2"/>
              </a:rPr>
              <a:t> </a:t>
            </a:r>
            <a:r>
              <a:rPr lang="en-US" sz="3200" dirty="0">
                <a:solidFill>
                  <a:srgbClr val="000000"/>
                </a:solidFill>
                <a:latin typeface="Times New Roman" panose="02020603050405020304" pitchFamily="18" charset="0"/>
                <a:sym typeface="+mn-ea"/>
              </a:rPr>
              <a:t>Na</a:t>
            </a:r>
            <a:r>
              <a:rPr lang="en-US" sz="3200" baseline="-25000" dirty="0">
                <a:solidFill>
                  <a:srgbClr val="000000"/>
                </a:solidFill>
                <a:latin typeface="Times New Roman" panose="02020603050405020304" pitchFamily="18" charset="0"/>
                <a:sym typeface="+mn-ea"/>
              </a:rPr>
              <a:t>2</a:t>
            </a:r>
            <a:r>
              <a:rPr lang="en-US" sz="3200" dirty="0">
                <a:solidFill>
                  <a:srgbClr val="000000"/>
                </a:solidFill>
                <a:latin typeface="Times New Roman" panose="02020603050405020304" pitchFamily="18" charset="0"/>
                <a:sym typeface="+mn-ea"/>
              </a:rPr>
              <a:t>SO</a:t>
            </a:r>
            <a:r>
              <a:rPr lang="en-US" sz="3200" baseline="-25000" dirty="0">
                <a:solidFill>
                  <a:srgbClr val="000000"/>
                </a:solidFill>
                <a:latin typeface="Times New Roman" panose="02020603050405020304" pitchFamily="18" charset="0"/>
                <a:sym typeface="+mn-ea"/>
              </a:rPr>
              <a:t>4</a:t>
            </a:r>
            <a:r>
              <a:rPr lang="en-US" sz="3200" dirty="0">
                <a:solidFill>
                  <a:srgbClr val="000000"/>
                </a:solidFill>
                <a:latin typeface="Times New Roman" panose="02020603050405020304" pitchFamily="18" charset="0"/>
                <a:sym typeface="+mn-ea"/>
              </a:rPr>
              <a:t>+2H</a:t>
            </a:r>
            <a:r>
              <a:rPr lang="en-US" sz="3200" baseline="-25000" dirty="0">
                <a:solidFill>
                  <a:srgbClr val="000000"/>
                </a:solidFill>
                <a:latin typeface="Times New Roman" panose="02020603050405020304" pitchFamily="18" charset="0"/>
                <a:sym typeface="+mn-ea"/>
              </a:rPr>
              <a:t>2</a:t>
            </a:r>
            <a:r>
              <a:rPr lang="en-US" sz="3200" dirty="0">
                <a:solidFill>
                  <a:srgbClr val="000000"/>
                </a:solidFill>
                <a:latin typeface="Times New Roman" panose="02020603050405020304" pitchFamily="18" charset="0"/>
                <a:sym typeface="+mn-ea"/>
              </a:rPr>
              <a:t>O</a:t>
            </a:r>
            <a:endParaRPr lang="en-US" sz="3200" dirty="0"/>
          </a:p>
          <a:p>
            <a:pPr indent="0"/>
            <a:endParaRPr lang="en-US" sz="3200" dirty="0"/>
          </a:p>
        </p:txBody>
      </p:sp>
      <p:grpSp>
        <p:nvGrpSpPr>
          <p:cNvPr id="12" name="Nhóm 11">
            <a:extLst>
              <a:ext uri="{FF2B5EF4-FFF2-40B4-BE49-F238E27FC236}">
                <a16:creationId xmlns:a16="http://schemas.microsoft.com/office/drawing/2014/main" id="{8C438E3C-A334-B740-EF75-6A3D903CA757}"/>
              </a:ext>
            </a:extLst>
          </p:cNvPr>
          <p:cNvGrpSpPr/>
          <p:nvPr/>
        </p:nvGrpSpPr>
        <p:grpSpPr>
          <a:xfrm>
            <a:off x="550022" y="2608447"/>
            <a:ext cx="10333678" cy="1789428"/>
            <a:chOff x="1440716" y="2865648"/>
            <a:chExt cx="10063708" cy="1789428"/>
          </a:xfrm>
        </p:grpSpPr>
        <p:grpSp>
          <p:nvGrpSpPr>
            <p:cNvPr id="9" name="Group 39">
              <a:extLst>
                <a:ext uri="{FF2B5EF4-FFF2-40B4-BE49-F238E27FC236}">
                  <a16:creationId xmlns:a16="http://schemas.microsoft.com/office/drawing/2014/main" id="{1FD8B20B-0C7B-BE17-8641-B6E0AD99BA56}"/>
                </a:ext>
              </a:extLst>
            </p:cNvPr>
            <p:cNvGrpSpPr/>
            <p:nvPr/>
          </p:nvGrpSpPr>
          <p:grpSpPr>
            <a:xfrm>
              <a:off x="1679691" y="2865648"/>
              <a:ext cx="9824733" cy="1789428"/>
              <a:chOff x="6363724" y="4696159"/>
              <a:chExt cx="5315539" cy="1913837"/>
            </a:xfrm>
          </p:grpSpPr>
          <p:sp>
            <p:nvSpPr>
              <p:cNvPr id="10" name="Rectangle: Rounded Corners 38">
                <a:extLst>
                  <a:ext uri="{FF2B5EF4-FFF2-40B4-BE49-F238E27FC236}">
                    <a16:creationId xmlns:a16="http://schemas.microsoft.com/office/drawing/2014/main" id="{138B3BE4-175E-85E5-4201-BD7495639F4F}"/>
                  </a:ext>
                </a:extLst>
              </p:cNvPr>
              <p:cNvSpPr/>
              <p:nvPr/>
            </p:nvSpPr>
            <p:spPr>
              <a:xfrm>
                <a:off x="6363724" y="4696159"/>
                <a:ext cx="5315539" cy="1913837"/>
              </a:xfrm>
              <a:prstGeom prst="roundRect">
                <a:avLst/>
              </a:prstGeom>
              <a:solidFill>
                <a:srgbClr val="FFFFFF"/>
              </a:solidFill>
              <a:ln w="19050">
                <a:solidFill>
                  <a:schemeClr val="accent2">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11" name="TextBox 37">
                <a:extLst>
                  <a:ext uri="{FF2B5EF4-FFF2-40B4-BE49-F238E27FC236}">
                    <a16:creationId xmlns:a16="http://schemas.microsoft.com/office/drawing/2014/main" id="{F9E7529B-1DB4-F7A6-B8D5-F428C6C103CE}"/>
                  </a:ext>
                </a:extLst>
              </p:cNvPr>
              <p:cNvSpPr txBox="1"/>
              <p:nvPr/>
            </p:nvSpPr>
            <p:spPr>
              <a:xfrm>
                <a:off x="6663572" y="4764282"/>
                <a:ext cx="5015691" cy="1678789"/>
              </a:xfrm>
              <a:prstGeom prst="rect">
                <a:avLst/>
              </a:prstGeom>
              <a:noFill/>
            </p:spPr>
            <p:txBody>
              <a:bodyPr wrap="square">
                <a:spAutoFit/>
              </a:bodyPr>
              <a:lstStyle/>
              <a:p>
                <a:r>
                  <a:rPr lang="en-US" sz="3200" dirty="0" err="1">
                    <a:solidFill>
                      <a:srgbClr val="000000"/>
                    </a:solidFill>
                    <a:latin typeface="Calibri" panose="020F0502020204030204" pitchFamily="34" charset="0"/>
                    <a:cs typeface="Calibri" panose="020F0502020204030204" pitchFamily="34" charset="0"/>
                  </a:rPr>
                  <a:t>Điều</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kiện</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để</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phản</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ứng</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trao</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đổi</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xảy</a:t>
                </a:r>
                <a:r>
                  <a:rPr lang="en-US" sz="3200" dirty="0">
                    <a:solidFill>
                      <a:srgbClr val="000000"/>
                    </a:solidFill>
                    <a:latin typeface="Calibri" panose="020F0502020204030204" pitchFamily="34" charset="0"/>
                    <a:cs typeface="Calibri" panose="020F0502020204030204" pitchFamily="34" charset="0"/>
                  </a:rPr>
                  <a:t> </a:t>
                </a:r>
                <a:r>
                  <a:rPr lang="en-US" sz="3200" dirty="0" err="1">
                    <a:solidFill>
                      <a:srgbClr val="000000"/>
                    </a:solidFill>
                    <a:latin typeface="Calibri" panose="020F0502020204030204" pitchFamily="34" charset="0"/>
                    <a:cs typeface="Calibri" panose="020F0502020204030204" pitchFamily="34" charset="0"/>
                  </a:rPr>
                  <a:t>ra</a:t>
                </a:r>
                <a:r>
                  <a:rPr lang="en-US" sz="3200" dirty="0">
                    <a:solidFill>
                      <a:srgbClr val="000000"/>
                    </a:solidFill>
                    <a:latin typeface="Calibri" panose="020F0502020204030204" pitchFamily="34" charset="0"/>
                    <a:cs typeface="Calibri" panose="020F0502020204030204" pitchFamily="34" charset="0"/>
                  </a:rPr>
                  <a:t>  </a:t>
                </a:r>
                <a:r>
                  <a:rPr lang="en-US" sz="3200" b="1" dirty="0" err="1">
                    <a:solidFill>
                      <a:srgbClr val="0070C0"/>
                    </a:solidFill>
                    <a:latin typeface="Calibri" panose="020F0502020204030204" pitchFamily="34" charset="0"/>
                    <a:cs typeface="Calibri" panose="020F0502020204030204" pitchFamily="34" charset="0"/>
                  </a:rPr>
                  <a:t>trong</a:t>
                </a:r>
                <a:r>
                  <a:rPr lang="en-US" sz="3200" b="1" dirty="0">
                    <a:solidFill>
                      <a:srgbClr val="0070C0"/>
                    </a:solidFill>
                    <a:latin typeface="Calibri" panose="020F0502020204030204" pitchFamily="34" charset="0"/>
                    <a:cs typeface="Calibri" panose="020F0502020204030204" pitchFamily="34" charset="0"/>
                  </a:rPr>
                  <a:t> dung </a:t>
                </a:r>
                <a:r>
                  <a:rPr lang="en-US" sz="3200" b="1" dirty="0" err="1">
                    <a:solidFill>
                      <a:srgbClr val="0070C0"/>
                    </a:solidFill>
                    <a:latin typeface="Calibri" panose="020F0502020204030204" pitchFamily="34" charset="0"/>
                    <a:cs typeface="Calibri" panose="020F0502020204030204" pitchFamily="34" charset="0"/>
                  </a:rPr>
                  <a:t>dịch</a:t>
                </a:r>
                <a:endParaRPr lang="en-US" sz="3200" b="1" dirty="0">
                  <a:solidFill>
                    <a:srgbClr val="0070C0"/>
                  </a:solidFill>
                  <a:latin typeface="Calibri" panose="020F0502020204030204" pitchFamily="34" charset="0"/>
                  <a:cs typeface="Calibri" panose="020F0502020204030204" pitchFamily="34" charset="0"/>
                </a:endParaRPr>
              </a:p>
              <a:p>
                <a:r>
                  <a:rPr lang="vi-VN" sz="3200" dirty="0">
                    <a:solidFill>
                      <a:srgbClr val="000000"/>
                    </a:solidFill>
                    <a:latin typeface="Calibri" panose="020F0502020204030204" pitchFamily="34" charset="0"/>
                    <a:cs typeface="Calibri" panose="020F0502020204030204" pitchFamily="34" charset="0"/>
                  </a:rPr>
                  <a:t>Sản phẩm</a:t>
                </a:r>
                <a:r>
                  <a:rPr lang="en-US" sz="3200" b="0" dirty="0">
                    <a:solidFill>
                      <a:srgbClr val="000000"/>
                    </a:solidFill>
                    <a:latin typeface="Calibri" panose="020F0502020204030204" pitchFamily="34" charset="0"/>
                    <a:cs typeface="Calibri" panose="020F0502020204030204" pitchFamily="34" charset="0"/>
                  </a:rPr>
                  <a:t> </a:t>
                </a:r>
                <a:r>
                  <a:rPr lang="en-US" sz="3200" b="0" dirty="0" err="1">
                    <a:solidFill>
                      <a:srgbClr val="000000"/>
                    </a:solidFill>
                    <a:latin typeface="Calibri" panose="020F0502020204030204" pitchFamily="34" charset="0"/>
                    <a:cs typeface="Calibri" panose="020F0502020204030204" pitchFamily="34" charset="0"/>
                  </a:rPr>
                  <a:t>tạo</a:t>
                </a:r>
                <a:r>
                  <a:rPr lang="en-US" sz="3200" b="0" dirty="0">
                    <a:solidFill>
                      <a:srgbClr val="000000"/>
                    </a:solidFill>
                    <a:latin typeface="Calibri" panose="020F0502020204030204" pitchFamily="34" charset="0"/>
                    <a:cs typeface="Calibri" panose="020F0502020204030204" pitchFamily="34" charset="0"/>
                  </a:rPr>
                  <a:t> </a:t>
                </a:r>
                <a:r>
                  <a:rPr lang="en-US" sz="3200" b="0" dirty="0" err="1">
                    <a:solidFill>
                      <a:srgbClr val="000000"/>
                    </a:solidFill>
                    <a:latin typeface="Calibri" panose="020F0502020204030204" pitchFamily="34" charset="0"/>
                    <a:cs typeface="Calibri" panose="020F0502020204030204" pitchFamily="34" charset="0"/>
                  </a:rPr>
                  <a:t>thành</a:t>
                </a:r>
                <a:r>
                  <a:rPr lang="en-US" sz="3200" b="0" dirty="0">
                    <a:solidFill>
                      <a:srgbClr val="000000"/>
                    </a:solidFill>
                    <a:latin typeface="Calibri" panose="020F0502020204030204" pitchFamily="34" charset="0"/>
                    <a:cs typeface="Calibri" panose="020F0502020204030204" pitchFamily="34" charset="0"/>
                  </a:rPr>
                  <a:t> </a:t>
                </a:r>
                <a:r>
                  <a:rPr lang="vi-VN" sz="3200" b="0" dirty="0">
                    <a:solidFill>
                      <a:srgbClr val="000000"/>
                    </a:solidFill>
                    <a:latin typeface="Calibri" panose="020F0502020204030204" pitchFamily="34" charset="0"/>
                    <a:cs typeface="Calibri" panose="020F0502020204030204" pitchFamily="34" charset="0"/>
                  </a:rPr>
                  <a:t>ít nhất 1</a:t>
                </a:r>
                <a:r>
                  <a:rPr lang="en-US" sz="3200" b="0" dirty="0">
                    <a:solidFill>
                      <a:srgbClr val="000000"/>
                    </a:solidFill>
                    <a:latin typeface="Calibri" panose="020F0502020204030204" pitchFamily="34" charset="0"/>
                    <a:cs typeface="Calibri" panose="020F0502020204030204" pitchFamily="34" charset="0"/>
                  </a:rPr>
                  <a:t> </a:t>
                </a:r>
                <a:r>
                  <a:rPr lang="en-US" sz="3200" b="0" dirty="0" err="1">
                    <a:solidFill>
                      <a:srgbClr val="000000"/>
                    </a:solidFill>
                    <a:latin typeface="Calibri" panose="020F0502020204030204" pitchFamily="34" charset="0"/>
                    <a:cs typeface="Calibri" panose="020F0502020204030204" pitchFamily="34" charset="0"/>
                  </a:rPr>
                  <a:t>chất</a:t>
                </a:r>
                <a:r>
                  <a:rPr lang="en-US" sz="3200" b="0" dirty="0">
                    <a:solidFill>
                      <a:srgbClr val="000000"/>
                    </a:solidFill>
                    <a:latin typeface="Calibri" panose="020F0502020204030204" pitchFamily="34" charset="0"/>
                    <a:cs typeface="Calibri" panose="020F0502020204030204" pitchFamily="34" charset="0"/>
                  </a:rPr>
                  <a:t> </a:t>
                </a:r>
                <a:r>
                  <a:rPr lang="en-US" sz="3200" b="0" dirty="0" err="1">
                    <a:solidFill>
                      <a:srgbClr val="000000"/>
                    </a:solidFill>
                    <a:latin typeface="Calibri" panose="020F0502020204030204" pitchFamily="34" charset="0"/>
                    <a:cs typeface="Calibri" panose="020F0502020204030204" pitchFamily="34" charset="0"/>
                  </a:rPr>
                  <a:t>dễ</a:t>
                </a:r>
                <a:r>
                  <a:rPr lang="en-US" sz="3200" b="0" dirty="0">
                    <a:solidFill>
                      <a:srgbClr val="000000"/>
                    </a:solidFill>
                    <a:latin typeface="Calibri" panose="020F0502020204030204" pitchFamily="34" charset="0"/>
                    <a:cs typeface="Calibri" panose="020F0502020204030204" pitchFamily="34" charset="0"/>
                  </a:rPr>
                  <a:t> bay  </a:t>
                </a:r>
                <a:r>
                  <a:rPr lang="en-US" sz="3200" b="0" dirty="0" err="1">
                    <a:solidFill>
                      <a:srgbClr val="000000"/>
                    </a:solidFill>
                    <a:latin typeface="Calibri" panose="020F0502020204030204" pitchFamily="34" charset="0"/>
                    <a:cs typeface="Calibri" panose="020F0502020204030204" pitchFamily="34" charset="0"/>
                  </a:rPr>
                  <a:t>hơi</a:t>
                </a:r>
                <a:r>
                  <a:rPr lang="en-US" sz="3200" b="0" dirty="0">
                    <a:solidFill>
                      <a:srgbClr val="000000"/>
                    </a:solidFill>
                    <a:latin typeface="Calibri" panose="020F0502020204030204" pitchFamily="34" charset="0"/>
                    <a:cs typeface="Calibri" panose="020F0502020204030204" pitchFamily="34" charset="0"/>
                  </a:rPr>
                  <a:t>, </a:t>
                </a:r>
                <a:r>
                  <a:rPr lang="en-US" sz="3200" b="0" dirty="0" err="1">
                    <a:solidFill>
                      <a:srgbClr val="000000"/>
                    </a:solidFill>
                    <a:latin typeface="Calibri" panose="020F0502020204030204" pitchFamily="34" charset="0"/>
                    <a:cs typeface="Calibri" panose="020F0502020204030204" pitchFamily="34" charset="0"/>
                  </a:rPr>
                  <a:t>hoặc</a:t>
                </a:r>
                <a:r>
                  <a:rPr lang="en-US" sz="3200" b="0" dirty="0">
                    <a:solidFill>
                      <a:srgbClr val="000000"/>
                    </a:solidFill>
                    <a:latin typeface="Calibri" panose="020F0502020204030204" pitchFamily="34" charset="0"/>
                    <a:cs typeface="Calibri" panose="020F0502020204030204" pitchFamily="34" charset="0"/>
                  </a:rPr>
                  <a:t> </a:t>
                </a:r>
                <a:r>
                  <a:rPr lang="en-US" sz="3200" b="0" dirty="0" err="1">
                    <a:solidFill>
                      <a:srgbClr val="000000"/>
                    </a:solidFill>
                    <a:latin typeface="Calibri" panose="020F0502020204030204" pitchFamily="34" charset="0"/>
                    <a:cs typeface="Calibri" panose="020F0502020204030204" pitchFamily="34" charset="0"/>
                  </a:rPr>
                  <a:t>chất</a:t>
                </a:r>
                <a:r>
                  <a:rPr lang="en-US" sz="3200" b="0" dirty="0">
                    <a:solidFill>
                      <a:srgbClr val="000000"/>
                    </a:solidFill>
                    <a:latin typeface="Calibri" panose="020F0502020204030204" pitchFamily="34" charset="0"/>
                    <a:cs typeface="Calibri" panose="020F0502020204030204" pitchFamily="34" charset="0"/>
                  </a:rPr>
                  <a:t> </a:t>
                </a:r>
                <a:r>
                  <a:rPr lang="en-US" sz="3200" b="0" dirty="0" err="1">
                    <a:solidFill>
                      <a:srgbClr val="000000"/>
                    </a:solidFill>
                    <a:latin typeface="Calibri" panose="020F0502020204030204" pitchFamily="34" charset="0"/>
                    <a:cs typeface="Calibri" panose="020F0502020204030204" pitchFamily="34" charset="0"/>
                  </a:rPr>
                  <a:t>không</a:t>
                </a:r>
                <a:r>
                  <a:rPr lang="en-US" sz="3200" b="0" dirty="0">
                    <a:solidFill>
                      <a:srgbClr val="000000"/>
                    </a:solidFill>
                    <a:latin typeface="Calibri" panose="020F0502020204030204" pitchFamily="34" charset="0"/>
                    <a:cs typeface="Calibri" panose="020F0502020204030204" pitchFamily="34" charset="0"/>
                  </a:rPr>
                  <a:t> </a:t>
                </a:r>
                <a:r>
                  <a:rPr lang="vi-VN" sz="3200" b="0" dirty="0">
                    <a:solidFill>
                      <a:srgbClr val="000000"/>
                    </a:solidFill>
                    <a:latin typeface="Calibri" panose="020F0502020204030204" pitchFamily="34" charset="0"/>
                    <a:cs typeface="Calibri" panose="020F0502020204030204" pitchFamily="34" charset="0"/>
                  </a:rPr>
                  <a:t>tan...</a:t>
                </a:r>
                <a:endParaRPr lang="en-US" sz="3200" dirty="0">
                  <a:latin typeface="Calibri" panose="020F0502020204030204" pitchFamily="34" charset="0"/>
                  <a:cs typeface="Calibri" panose="020F0502020204030204" pitchFamily="34" charset="0"/>
                </a:endParaRPr>
              </a:p>
            </p:txBody>
          </p:sp>
        </p:grpSp>
        <p:pic>
          <p:nvPicPr>
            <p:cNvPr id="8" name="Đồ họa 7" descr="Exclamation mark with solid fill">
              <a:extLst>
                <a:ext uri="{FF2B5EF4-FFF2-40B4-BE49-F238E27FC236}">
                  <a16:creationId xmlns:a16="http://schemas.microsoft.com/office/drawing/2014/main" id="{5F253995-30C5-5168-B326-2D0B0E7E21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40716" y="3003338"/>
              <a:ext cx="1290930" cy="142166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p:cNvSpPr txBox="1"/>
          <p:nvPr/>
        </p:nvSpPr>
        <p:spPr>
          <a:xfrm>
            <a:off x="549569" y="826113"/>
            <a:ext cx="11432540" cy="461665"/>
          </a:xfrm>
          <a:prstGeom prst="rect">
            <a:avLst/>
          </a:prstGeom>
          <a:noFill/>
          <a:ln w="9525">
            <a:noFill/>
          </a:ln>
        </p:spPr>
        <p:txBody>
          <a:bodyPr wrap="square">
            <a:spAutoFit/>
          </a:bodyPr>
          <a:lstStyle/>
          <a:p>
            <a:pPr indent="0"/>
            <a:r>
              <a:rPr lang="vi-VN" sz="2400" b="1" dirty="0">
                <a:solidFill>
                  <a:srgbClr val="C00000"/>
                </a:solidFill>
              </a:rPr>
              <a:t>TÍNH CHẤT HÓA HỌC CỦA MUỐI</a:t>
            </a:r>
          </a:p>
        </p:txBody>
      </p:sp>
      <p:grpSp>
        <p:nvGrpSpPr>
          <p:cNvPr id="20" name="Group 19">
            <a:extLst>
              <a:ext uri="{FF2B5EF4-FFF2-40B4-BE49-F238E27FC236}">
                <a16:creationId xmlns:a16="http://schemas.microsoft.com/office/drawing/2014/main" id="{14C2FE10-9E2D-E8D2-9E16-ED122B41BE80}"/>
              </a:ext>
            </a:extLst>
          </p:cNvPr>
          <p:cNvGrpSpPr/>
          <p:nvPr/>
        </p:nvGrpSpPr>
        <p:grpSpPr>
          <a:xfrm>
            <a:off x="87527" y="98975"/>
            <a:ext cx="2889064" cy="698215"/>
            <a:chOff x="120958" y="195088"/>
            <a:chExt cx="2889064" cy="698215"/>
          </a:xfrm>
        </p:grpSpPr>
        <p:sp>
          <p:nvSpPr>
            <p:cNvPr id="34" name="Callout: Double Bent Line 33">
              <a:extLst>
                <a:ext uri="{FF2B5EF4-FFF2-40B4-BE49-F238E27FC236}">
                  <a16:creationId xmlns:a16="http://schemas.microsoft.com/office/drawing/2014/main" id="{4FC5BA40-7DA3-34F5-FB9B-B40785256793}"/>
                </a:ext>
              </a:extLst>
            </p:cNvPr>
            <p:cNvSpPr/>
            <p:nvPr/>
          </p:nvSpPr>
          <p:spPr>
            <a:xfrm>
              <a:off x="567200" y="195088"/>
              <a:ext cx="1996580" cy="698215"/>
            </a:xfrm>
            <a:prstGeom prst="borderCallout3">
              <a:avLst>
                <a:gd name="adj1" fmla="val 18750"/>
                <a:gd name="adj2" fmla="val -8333"/>
                <a:gd name="adj3" fmla="val 18750"/>
                <a:gd name="adj4" fmla="val -16667"/>
                <a:gd name="adj5" fmla="val 100000"/>
                <a:gd name="adj6" fmla="val -16667"/>
                <a:gd name="adj7" fmla="val 134590"/>
                <a:gd name="adj8" fmla="val -4552"/>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20958" y="209318"/>
              <a:ext cx="2889064" cy="645160"/>
            </a:xfrm>
            <a:prstGeom prst="rect">
              <a:avLst/>
            </a:prstGeom>
            <a:noFill/>
          </p:spPr>
          <p:txBody>
            <a:bodyPr wrap="square" rtlCol="0">
              <a:spAutoFit/>
            </a:bodyPr>
            <a:lstStyle/>
            <a:p>
              <a:pPr algn="ctr"/>
              <a:r>
                <a:rPr lang="vi-VN"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KẾT LUẬN</a:t>
              </a:r>
            </a:p>
          </p:txBody>
        </p:sp>
      </p:grpSp>
      <p:grpSp>
        <p:nvGrpSpPr>
          <p:cNvPr id="43" name="Nhóm 42">
            <a:extLst>
              <a:ext uri="{FF2B5EF4-FFF2-40B4-BE49-F238E27FC236}">
                <a16:creationId xmlns:a16="http://schemas.microsoft.com/office/drawing/2014/main" id="{D156167A-7B0A-2A4A-5E85-58546BEAE469}"/>
              </a:ext>
            </a:extLst>
          </p:cNvPr>
          <p:cNvGrpSpPr/>
          <p:nvPr/>
        </p:nvGrpSpPr>
        <p:grpSpPr>
          <a:xfrm>
            <a:off x="269740" y="1310590"/>
            <a:ext cx="6849661" cy="5177237"/>
            <a:chOff x="269740" y="1310590"/>
            <a:chExt cx="6849661" cy="5177237"/>
          </a:xfrm>
        </p:grpSpPr>
        <p:grpSp>
          <p:nvGrpSpPr>
            <p:cNvPr id="22" name="Group 21">
              <a:extLst>
                <a:ext uri="{FF2B5EF4-FFF2-40B4-BE49-F238E27FC236}">
                  <a16:creationId xmlns:a16="http://schemas.microsoft.com/office/drawing/2014/main" id="{46924EC5-6CD9-1833-5B1C-E80E21EEAA01}"/>
                </a:ext>
              </a:extLst>
            </p:cNvPr>
            <p:cNvGrpSpPr/>
            <p:nvPr/>
          </p:nvGrpSpPr>
          <p:grpSpPr>
            <a:xfrm>
              <a:off x="290230" y="1310590"/>
              <a:ext cx="5883408" cy="1261897"/>
              <a:chOff x="549569" y="1470302"/>
              <a:chExt cx="5883408" cy="1261897"/>
            </a:xfrm>
          </p:grpSpPr>
          <p:grpSp>
            <p:nvGrpSpPr>
              <p:cNvPr id="2" name="Group 1">
                <a:extLst>
                  <a:ext uri="{FF2B5EF4-FFF2-40B4-BE49-F238E27FC236}">
                    <a16:creationId xmlns:a16="http://schemas.microsoft.com/office/drawing/2014/main" id="{C49B6AF6-56FC-D41E-06E8-083E0766A2F6}"/>
                  </a:ext>
                </a:extLst>
              </p:cNvPr>
              <p:cNvGrpSpPr/>
              <p:nvPr/>
            </p:nvGrpSpPr>
            <p:grpSpPr>
              <a:xfrm>
                <a:off x="1252269" y="2271824"/>
                <a:ext cx="5080000" cy="460375"/>
                <a:chOff x="1449600" y="2314563"/>
                <a:chExt cx="5080000" cy="460375"/>
              </a:xfrm>
            </p:grpSpPr>
            <p:sp>
              <p:nvSpPr>
                <p:cNvPr id="9" name="Text Box 8"/>
                <p:cNvSpPr txBox="1"/>
                <p:nvPr/>
              </p:nvSpPr>
              <p:spPr>
                <a:xfrm>
                  <a:off x="1449600" y="2314563"/>
                  <a:ext cx="5080000" cy="460375"/>
                </a:xfrm>
                <a:prstGeom prst="rect">
                  <a:avLst/>
                </a:prstGeom>
                <a:noFill/>
                <a:ln w="9525">
                  <a:noFill/>
                </a:ln>
              </p:spPr>
              <p:txBody>
                <a:bodyPr>
                  <a:spAutoFit/>
                </a:bodyPr>
                <a:lstStyle/>
                <a:p>
                  <a:pPr indent="0"/>
                  <a:r>
                    <a:rPr lang="en-US" sz="2400" b="1" dirty="0">
                      <a:solidFill>
                        <a:schemeClr val="accent6">
                          <a:lumMod val="75000"/>
                        </a:schemeClr>
                      </a:solidFill>
                      <a:ea typeface="STXihei" panose="020B0503020204020204" pitchFamily="2" charset="-122"/>
                    </a:rPr>
                    <a:t>Fe + CuSO</a:t>
                  </a:r>
                  <a:r>
                    <a:rPr lang="en-US" sz="2400" b="1" baseline="-25000" dirty="0">
                      <a:solidFill>
                        <a:schemeClr val="accent6">
                          <a:lumMod val="75000"/>
                        </a:schemeClr>
                      </a:solidFill>
                      <a:ea typeface="STXihei" panose="020B0503020204020204" pitchFamily="2" charset="-122"/>
                    </a:rPr>
                    <a:t>4 </a:t>
                  </a:r>
                  <a:r>
                    <a:rPr lang="en-US" sz="2400" b="1" dirty="0">
                      <a:solidFill>
                        <a:schemeClr val="accent6">
                          <a:lumMod val="75000"/>
                        </a:schemeClr>
                      </a:solidFill>
                      <a:ea typeface="STXihei" panose="020B0503020204020204" pitchFamily="2" charset="-122"/>
                    </a:rPr>
                    <a:t>        FeSO</a:t>
                  </a:r>
                  <a:r>
                    <a:rPr lang="en-US" sz="2400" b="1" baseline="-25000" dirty="0">
                      <a:solidFill>
                        <a:schemeClr val="accent6">
                          <a:lumMod val="75000"/>
                        </a:schemeClr>
                      </a:solidFill>
                      <a:ea typeface="STXihei" panose="020B0503020204020204" pitchFamily="2" charset="-122"/>
                    </a:rPr>
                    <a:t>4</a:t>
                  </a:r>
                  <a:r>
                    <a:rPr lang="en-US" sz="2400" b="1" dirty="0">
                      <a:solidFill>
                        <a:schemeClr val="accent6">
                          <a:lumMod val="75000"/>
                        </a:schemeClr>
                      </a:solidFill>
                      <a:ea typeface="STXihei" panose="020B0503020204020204" pitchFamily="2" charset="-122"/>
                    </a:rPr>
                    <a:t> + Cu</a:t>
                  </a:r>
                </a:p>
              </p:txBody>
            </p:sp>
            <p:cxnSp>
              <p:nvCxnSpPr>
                <p:cNvPr id="1967435393" name="Straight Arrow Connector 6"/>
                <p:cNvCxnSpPr/>
                <p:nvPr/>
              </p:nvCxnSpPr>
              <p:spPr>
                <a:xfrm>
                  <a:off x="3065753" y="2561264"/>
                  <a:ext cx="314325"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grpSp>
            <p:nvGrpSpPr>
              <p:cNvPr id="21" name="Group 20">
                <a:extLst>
                  <a:ext uri="{FF2B5EF4-FFF2-40B4-BE49-F238E27FC236}">
                    <a16:creationId xmlns:a16="http://schemas.microsoft.com/office/drawing/2014/main" id="{E8874C1F-EE61-9B30-9717-5B50DD5DE108}"/>
                  </a:ext>
                </a:extLst>
              </p:cNvPr>
              <p:cNvGrpSpPr/>
              <p:nvPr/>
            </p:nvGrpSpPr>
            <p:grpSpPr>
              <a:xfrm>
                <a:off x="549569" y="1470302"/>
                <a:ext cx="5883408" cy="892552"/>
                <a:chOff x="549569" y="1470302"/>
                <a:chExt cx="5883408" cy="892552"/>
              </a:xfrm>
            </p:grpSpPr>
            <p:pic>
              <p:nvPicPr>
                <p:cNvPr id="31" name="Graphic 30" descr="Badge 1 with solid fill">
                  <a:extLst>
                    <a:ext uri="{FF2B5EF4-FFF2-40B4-BE49-F238E27FC236}">
                      <a16:creationId xmlns:a16="http://schemas.microsoft.com/office/drawing/2014/main" id="{4AC5B763-4256-4FD2-1AAA-444BFFA79AB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569" y="1535241"/>
                  <a:ext cx="416167" cy="416167"/>
                </a:xfrm>
                <a:prstGeom prst="rect">
                  <a:avLst/>
                </a:prstGeom>
              </p:spPr>
            </p:pic>
            <p:sp>
              <p:nvSpPr>
                <p:cNvPr id="33" name="TextBox 32">
                  <a:extLst>
                    <a:ext uri="{FF2B5EF4-FFF2-40B4-BE49-F238E27FC236}">
                      <a16:creationId xmlns:a16="http://schemas.microsoft.com/office/drawing/2014/main" id="{C2B9EE73-611F-CC13-F663-5485A6CBA84A}"/>
                    </a:ext>
                  </a:extLst>
                </p:cNvPr>
                <p:cNvSpPr txBox="1"/>
                <p:nvPr/>
              </p:nvSpPr>
              <p:spPr>
                <a:xfrm>
                  <a:off x="994053" y="1470302"/>
                  <a:ext cx="5438924" cy="892552"/>
                </a:xfrm>
                <a:prstGeom prst="rect">
                  <a:avLst/>
                </a:prstGeom>
                <a:noFill/>
              </p:spPr>
              <p:txBody>
                <a:bodyPr wrap="square">
                  <a:spAutoFit/>
                </a:bodyPr>
                <a:lstStyle/>
                <a:p>
                  <a:pPr indent="0"/>
                  <a:r>
                    <a:rPr lang="en-US" sz="2600" dirty="0" err="1">
                      <a:latin typeface="Calibri" panose="020F0502020204030204" pitchFamily="34" charset="0"/>
                      <a:cs typeface="Calibri" panose="020F0502020204030204" pitchFamily="34" charset="0"/>
                    </a:rPr>
                    <a:t>Muối</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tác</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dụng</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với</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kim</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loại</a:t>
                  </a:r>
                  <a:r>
                    <a:rPr lang="vi-VN" sz="2600" dirty="0">
                      <a:latin typeface="Calibri" panose="020F0502020204030204" pitchFamily="34" charset="0"/>
                      <a:cs typeface="Calibri" panose="020F0502020204030204" pitchFamily="34" charset="0"/>
                    </a:rPr>
                    <a:t> tạo thành     mới và kim loại mới </a:t>
                  </a:r>
                  <a:endParaRPr lang="en-US" sz="2600" dirty="0">
                    <a:latin typeface="Calibri" panose="020F0502020204030204" pitchFamily="34" charset="0"/>
                    <a:cs typeface="Calibri" panose="020F0502020204030204" pitchFamily="34" charset="0"/>
                  </a:endParaRPr>
                </a:p>
              </p:txBody>
            </p:sp>
          </p:grpSp>
        </p:grpSp>
        <p:grpSp>
          <p:nvGrpSpPr>
            <p:cNvPr id="23" name="Group 22">
              <a:extLst>
                <a:ext uri="{FF2B5EF4-FFF2-40B4-BE49-F238E27FC236}">
                  <a16:creationId xmlns:a16="http://schemas.microsoft.com/office/drawing/2014/main" id="{9FB4B775-98E9-5268-A77F-74F7B1213EC5}"/>
                </a:ext>
              </a:extLst>
            </p:cNvPr>
            <p:cNvGrpSpPr/>
            <p:nvPr/>
          </p:nvGrpSpPr>
          <p:grpSpPr>
            <a:xfrm>
              <a:off x="269740" y="2553226"/>
              <a:ext cx="6832958" cy="1333352"/>
              <a:chOff x="531938" y="2792648"/>
              <a:chExt cx="6832958" cy="1333352"/>
            </a:xfrm>
          </p:grpSpPr>
          <p:grpSp>
            <p:nvGrpSpPr>
              <p:cNvPr id="16" name="Group 15">
                <a:extLst>
                  <a:ext uri="{FF2B5EF4-FFF2-40B4-BE49-F238E27FC236}">
                    <a16:creationId xmlns:a16="http://schemas.microsoft.com/office/drawing/2014/main" id="{075922FB-E7AC-2CFE-A5A9-D96BBC9B91B6}"/>
                  </a:ext>
                </a:extLst>
              </p:cNvPr>
              <p:cNvGrpSpPr/>
              <p:nvPr/>
            </p:nvGrpSpPr>
            <p:grpSpPr>
              <a:xfrm>
                <a:off x="1048551" y="3695113"/>
                <a:ext cx="6316345" cy="430887"/>
                <a:chOff x="1048551" y="3695113"/>
                <a:chExt cx="6316345" cy="430887"/>
              </a:xfrm>
            </p:grpSpPr>
            <p:sp>
              <p:nvSpPr>
                <p:cNvPr id="11" name="Text Box 10"/>
                <p:cNvSpPr txBox="1"/>
                <p:nvPr/>
              </p:nvSpPr>
              <p:spPr>
                <a:xfrm>
                  <a:off x="1048551" y="3695113"/>
                  <a:ext cx="6316345" cy="430887"/>
                </a:xfrm>
                <a:prstGeom prst="rect">
                  <a:avLst/>
                </a:prstGeom>
                <a:noFill/>
                <a:ln w="9525">
                  <a:noFill/>
                </a:ln>
              </p:spPr>
              <p:txBody>
                <a:bodyPr wrap="square">
                  <a:spAutoFit/>
                </a:bodyPr>
                <a:lstStyle/>
                <a:p>
                  <a:pPr indent="0"/>
                  <a:r>
                    <a:rPr lang="en-US" sz="2200" b="1" dirty="0">
                      <a:solidFill>
                        <a:schemeClr val="accent6">
                          <a:lumMod val="75000"/>
                        </a:schemeClr>
                      </a:solidFill>
                      <a:ea typeface="SimSun" panose="02010600030101010101" pitchFamily="2" charset="-122"/>
                    </a:rPr>
                    <a:t> </a:t>
                  </a:r>
                  <a:r>
                    <a:rPr lang="vi-VN" sz="2200" b="1" dirty="0">
                      <a:solidFill>
                        <a:schemeClr val="accent6">
                          <a:lumMod val="75000"/>
                        </a:schemeClr>
                      </a:solidFill>
                      <a:ea typeface="SimSun" panose="02010600030101010101" pitchFamily="2" charset="-122"/>
                    </a:rPr>
                    <a:t>HCl</a:t>
                  </a:r>
                  <a:r>
                    <a:rPr lang="en-US" sz="2200" b="1" baseline="-25000" dirty="0">
                      <a:solidFill>
                        <a:schemeClr val="accent6">
                          <a:lumMod val="75000"/>
                        </a:schemeClr>
                      </a:solidFill>
                      <a:ea typeface="SimSun" panose="02010600030101010101" pitchFamily="2" charset="-122"/>
                    </a:rPr>
                    <a:t>   </a:t>
                  </a:r>
                  <a:r>
                    <a:rPr lang="en-US" sz="2200" b="1" dirty="0">
                      <a:solidFill>
                        <a:schemeClr val="accent6">
                          <a:lumMod val="75000"/>
                        </a:schemeClr>
                      </a:solidFill>
                      <a:ea typeface="SimSun" panose="02010600030101010101" pitchFamily="2" charset="-122"/>
                    </a:rPr>
                    <a:t>+ </a:t>
                  </a:r>
                  <a:r>
                    <a:rPr lang="vi-VN" sz="2200" b="1" dirty="0">
                      <a:solidFill>
                        <a:schemeClr val="accent6">
                          <a:lumMod val="75000"/>
                        </a:schemeClr>
                      </a:solidFill>
                      <a:cs typeface="Calibri" panose="020F0502020204030204" pitchFamily="34" charset="0"/>
                    </a:rPr>
                    <a:t>AgN</a:t>
                  </a:r>
                  <a:r>
                    <a:rPr lang="en-US" sz="2200" b="1" dirty="0">
                      <a:solidFill>
                        <a:schemeClr val="accent6">
                          <a:lumMod val="75000"/>
                        </a:schemeClr>
                      </a:solidFill>
                      <a:cs typeface="Calibri" panose="020F0502020204030204" pitchFamily="34" charset="0"/>
                    </a:rPr>
                    <a:t>O</a:t>
                  </a:r>
                  <a:r>
                    <a:rPr lang="en-US" sz="2200" b="1" baseline="-25000" dirty="0">
                      <a:solidFill>
                        <a:schemeClr val="accent6">
                          <a:lumMod val="75000"/>
                        </a:schemeClr>
                      </a:solidFill>
                      <a:cs typeface="Calibri" panose="020F0502020204030204" pitchFamily="34" charset="0"/>
                    </a:rPr>
                    <a:t>3</a:t>
                  </a:r>
                  <a:r>
                    <a:rPr lang="en-US" sz="2200" b="1" dirty="0">
                      <a:solidFill>
                        <a:schemeClr val="accent6">
                          <a:lumMod val="75000"/>
                        </a:schemeClr>
                      </a:solidFill>
                      <a:ea typeface="SimSun" panose="02010600030101010101" pitchFamily="2" charset="-122"/>
                      <a:cs typeface="Calibri" panose="020F0502020204030204" pitchFamily="34" charset="0"/>
                    </a:rPr>
                    <a:t>      </a:t>
                  </a:r>
                  <a:r>
                    <a:rPr lang="en-US" sz="2200" b="1" dirty="0">
                      <a:solidFill>
                        <a:schemeClr val="accent6">
                          <a:lumMod val="75000"/>
                        </a:schemeClr>
                      </a:solidFill>
                      <a:ea typeface="SimSun" panose="02010600030101010101" pitchFamily="2" charset="-122"/>
                    </a:rPr>
                    <a:t> </a:t>
                  </a:r>
                  <a:r>
                    <a:rPr lang="vi-VN" sz="2200" b="1" dirty="0">
                      <a:solidFill>
                        <a:schemeClr val="accent6">
                          <a:lumMod val="75000"/>
                        </a:schemeClr>
                      </a:solidFill>
                      <a:ea typeface="SimSun" panose="02010600030101010101" pitchFamily="2" charset="-122"/>
                    </a:rPr>
                    <a:t>Ag</a:t>
                  </a:r>
                  <a:r>
                    <a:rPr lang="en-US" sz="2200" b="1" dirty="0">
                      <a:solidFill>
                        <a:schemeClr val="accent6">
                          <a:lumMod val="75000"/>
                        </a:schemeClr>
                      </a:solidFill>
                      <a:ea typeface="SimSun" panose="02010600030101010101" pitchFamily="2" charset="-122"/>
                    </a:rPr>
                    <a:t>Cl</a:t>
                  </a:r>
                  <a:r>
                    <a:rPr lang="vi-VN" sz="2200" b="1" dirty="0">
                      <a:solidFill>
                        <a:schemeClr val="accent6">
                          <a:lumMod val="75000"/>
                        </a:schemeClr>
                      </a:solidFill>
                      <a:ea typeface="SimSun" panose="02010600030101010101" pitchFamily="2" charset="-122"/>
                    </a:rPr>
                    <a:t> + HN</a:t>
                  </a:r>
                  <a:r>
                    <a:rPr lang="en-US" sz="2200" b="1" dirty="0">
                      <a:solidFill>
                        <a:schemeClr val="accent6">
                          <a:lumMod val="75000"/>
                        </a:schemeClr>
                      </a:solidFill>
                    </a:rPr>
                    <a:t>O</a:t>
                  </a:r>
                  <a:r>
                    <a:rPr lang="en-US" sz="2200" b="1" baseline="-25000" dirty="0">
                      <a:solidFill>
                        <a:schemeClr val="accent6">
                          <a:lumMod val="75000"/>
                        </a:schemeClr>
                      </a:solidFill>
                    </a:rPr>
                    <a:t>3 </a:t>
                  </a:r>
                  <a:endParaRPr lang="en-US" sz="2200" b="1" dirty="0">
                    <a:solidFill>
                      <a:schemeClr val="accent6">
                        <a:lumMod val="75000"/>
                      </a:schemeClr>
                    </a:solidFill>
                  </a:endParaRPr>
                </a:p>
              </p:txBody>
            </p:sp>
            <p:cxnSp>
              <p:nvCxnSpPr>
                <p:cNvPr id="15" name="Straight Arrow Connector 6"/>
                <p:cNvCxnSpPr/>
                <p:nvPr/>
              </p:nvCxnSpPr>
              <p:spPr>
                <a:xfrm>
                  <a:off x="2883708" y="3895396"/>
                  <a:ext cx="314325"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pic>
            <p:nvPicPr>
              <p:cNvPr id="6" name="Graphic 5" descr="Badge with solid fill">
                <a:extLst>
                  <a:ext uri="{FF2B5EF4-FFF2-40B4-BE49-F238E27FC236}">
                    <a16:creationId xmlns:a16="http://schemas.microsoft.com/office/drawing/2014/main" id="{6786EF04-B497-2F9A-2AA6-88CAEF1A26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1938" y="2859144"/>
                <a:ext cx="416167" cy="416167"/>
              </a:xfrm>
              <a:prstGeom prst="rect">
                <a:avLst/>
              </a:prstGeom>
            </p:spPr>
          </p:pic>
          <p:sp>
            <p:nvSpPr>
              <p:cNvPr id="7" name="TextBox 6">
                <a:extLst>
                  <a:ext uri="{FF2B5EF4-FFF2-40B4-BE49-F238E27FC236}">
                    <a16:creationId xmlns:a16="http://schemas.microsoft.com/office/drawing/2014/main" id="{B72C949E-2086-FC90-FFA5-2122555E916D}"/>
                  </a:ext>
                </a:extLst>
              </p:cNvPr>
              <p:cNvSpPr txBox="1"/>
              <p:nvPr/>
            </p:nvSpPr>
            <p:spPr>
              <a:xfrm>
                <a:off x="948105" y="2792648"/>
                <a:ext cx="4613796" cy="892552"/>
              </a:xfrm>
              <a:prstGeom prst="rect">
                <a:avLst/>
              </a:prstGeom>
              <a:noFill/>
            </p:spPr>
            <p:txBody>
              <a:bodyPr wrap="square">
                <a:spAutoFit/>
              </a:bodyPr>
              <a:lstStyle/>
              <a:p>
                <a:pPr indent="0"/>
                <a:r>
                  <a:rPr lang="en-US" sz="2600" dirty="0" err="1">
                    <a:latin typeface="Calibri" panose="020F0502020204030204" pitchFamily="34" charset="0"/>
                    <a:cs typeface="Calibri" panose="020F0502020204030204" pitchFamily="34" charset="0"/>
                  </a:rPr>
                  <a:t>Muối</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tác</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dụng</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với</a:t>
                </a:r>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acid tạo thành   muối mới và a</a:t>
                </a:r>
                <a:r>
                  <a:rPr lang="en-US" sz="2600" dirty="0" err="1">
                    <a:latin typeface="Calibri" panose="020F0502020204030204" pitchFamily="34" charset="0"/>
                    <a:cs typeface="Calibri" panose="020F0502020204030204" pitchFamily="34" charset="0"/>
                  </a:rPr>
                  <a:t>cid</a:t>
                </a:r>
                <a:r>
                  <a:rPr lang="vi-VN" sz="2600" dirty="0">
                    <a:latin typeface="Calibri" panose="020F0502020204030204" pitchFamily="34" charset="0"/>
                    <a:cs typeface="Calibri" panose="020F0502020204030204" pitchFamily="34" charset="0"/>
                  </a:rPr>
                  <a:t> mới</a:t>
                </a:r>
                <a:endParaRPr lang="en-US" sz="2600" dirty="0">
                  <a:latin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F187524D-6013-D011-CB0A-81D74FFA51D1}"/>
                </a:ext>
              </a:extLst>
            </p:cNvPr>
            <p:cNvGrpSpPr/>
            <p:nvPr/>
          </p:nvGrpSpPr>
          <p:grpSpPr>
            <a:xfrm>
              <a:off x="281544" y="3847830"/>
              <a:ext cx="6837857" cy="1332269"/>
              <a:chOff x="533769" y="4199700"/>
              <a:chExt cx="6837857" cy="1332269"/>
            </a:xfrm>
          </p:grpSpPr>
          <p:pic>
            <p:nvPicPr>
              <p:cNvPr id="12" name="Graphic 11" descr="Badge 3 with solid fill">
                <a:extLst>
                  <a:ext uri="{FF2B5EF4-FFF2-40B4-BE49-F238E27FC236}">
                    <a16:creationId xmlns:a16="http://schemas.microsoft.com/office/drawing/2014/main" id="{DF3FFC06-C1B7-96A4-313D-994DB32C6B9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3769" y="4284805"/>
                <a:ext cx="416167" cy="416167"/>
              </a:xfrm>
              <a:prstGeom prst="rect">
                <a:avLst/>
              </a:prstGeom>
            </p:spPr>
          </p:pic>
          <p:sp>
            <p:nvSpPr>
              <p:cNvPr id="5" name="TextBox 4">
                <a:extLst>
                  <a:ext uri="{FF2B5EF4-FFF2-40B4-BE49-F238E27FC236}">
                    <a16:creationId xmlns:a16="http://schemas.microsoft.com/office/drawing/2014/main" id="{16987738-E269-BE81-8DD7-E9A6B8950C23}"/>
                  </a:ext>
                </a:extLst>
              </p:cNvPr>
              <p:cNvSpPr txBox="1"/>
              <p:nvPr/>
            </p:nvSpPr>
            <p:spPr>
              <a:xfrm>
                <a:off x="948104" y="4199700"/>
                <a:ext cx="5147895" cy="892552"/>
              </a:xfrm>
              <a:prstGeom prst="rect">
                <a:avLst/>
              </a:prstGeom>
              <a:noFill/>
            </p:spPr>
            <p:txBody>
              <a:bodyPr wrap="square">
                <a:spAutoFit/>
              </a:bodyPr>
              <a:lstStyle/>
              <a:p>
                <a:pPr indent="0"/>
                <a:r>
                  <a:rPr lang="en-US" sz="2600" dirty="0" err="1">
                    <a:latin typeface="Calibri" panose="020F0502020204030204" pitchFamily="34" charset="0"/>
                    <a:cs typeface="Calibri" panose="020F0502020204030204" pitchFamily="34" charset="0"/>
                  </a:rPr>
                  <a:t>Muối</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tác</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dụng</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với</a:t>
                </a:r>
                <a:r>
                  <a:rPr lang="en-US" sz="2600" dirty="0">
                    <a:latin typeface="Calibri" panose="020F0502020204030204" pitchFamily="34" charset="0"/>
                    <a:cs typeface="Calibri" panose="020F0502020204030204" pitchFamily="34" charset="0"/>
                  </a:rPr>
                  <a:t> base </a:t>
                </a:r>
                <a:r>
                  <a:rPr lang="vi-VN" sz="2600" dirty="0">
                    <a:latin typeface="Calibri" panose="020F0502020204030204" pitchFamily="34" charset="0"/>
                    <a:cs typeface="Calibri" panose="020F0502020204030204" pitchFamily="34" charset="0"/>
                  </a:rPr>
                  <a:t>tạo thành muối mới và </a:t>
                </a:r>
                <a:r>
                  <a:rPr lang="en-US" sz="2600" dirty="0">
                    <a:latin typeface="Calibri" panose="020F0502020204030204" pitchFamily="34" charset="0"/>
                    <a:cs typeface="Calibri" panose="020F0502020204030204" pitchFamily="34" charset="0"/>
                  </a:rPr>
                  <a:t>base</a:t>
                </a:r>
                <a:r>
                  <a:rPr lang="vi-VN" sz="2600" dirty="0">
                    <a:latin typeface="Calibri" panose="020F0502020204030204" pitchFamily="34" charset="0"/>
                    <a:cs typeface="Calibri" panose="020F0502020204030204" pitchFamily="34" charset="0"/>
                  </a:rPr>
                  <a:t> mới</a:t>
                </a:r>
                <a:endParaRPr lang="en-US" sz="2600" dirty="0">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82A8B130-380E-3159-9C87-1949D5335AFF}"/>
                  </a:ext>
                </a:extLst>
              </p:cNvPr>
              <p:cNvGrpSpPr/>
              <p:nvPr/>
            </p:nvGrpSpPr>
            <p:grpSpPr>
              <a:xfrm>
                <a:off x="1055281" y="5101082"/>
                <a:ext cx="6316345" cy="430887"/>
                <a:chOff x="1101708" y="3713635"/>
                <a:chExt cx="6316345" cy="430887"/>
              </a:xfrm>
            </p:grpSpPr>
            <p:sp>
              <p:nvSpPr>
                <p:cNvPr id="14" name="Text Box 10">
                  <a:extLst>
                    <a:ext uri="{FF2B5EF4-FFF2-40B4-BE49-F238E27FC236}">
                      <a16:creationId xmlns:a16="http://schemas.microsoft.com/office/drawing/2014/main" id="{3E85EFC7-A4BB-46FC-10DB-F57587BCC1FE}"/>
                    </a:ext>
                  </a:extLst>
                </p:cNvPr>
                <p:cNvSpPr txBox="1"/>
                <p:nvPr/>
              </p:nvSpPr>
              <p:spPr>
                <a:xfrm>
                  <a:off x="1101708" y="3713635"/>
                  <a:ext cx="6316345" cy="430887"/>
                </a:xfrm>
                <a:prstGeom prst="rect">
                  <a:avLst/>
                </a:prstGeom>
                <a:noFill/>
                <a:ln w="9525">
                  <a:noFill/>
                </a:ln>
              </p:spPr>
              <p:txBody>
                <a:bodyPr wrap="square">
                  <a:spAutoFit/>
                </a:bodyPr>
                <a:lstStyle/>
                <a:p>
                  <a:pPr indent="0"/>
                  <a:r>
                    <a:rPr lang="en-US" sz="2200" b="1" dirty="0">
                      <a:solidFill>
                        <a:schemeClr val="accent6">
                          <a:lumMod val="75000"/>
                        </a:schemeClr>
                      </a:solidFill>
                      <a:ea typeface="SimSun" panose="02010600030101010101" pitchFamily="2" charset="-122"/>
                    </a:rPr>
                    <a:t> </a:t>
                  </a:r>
                  <a:r>
                    <a:rPr lang="en-US" sz="2000" b="1" dirty="0">
                      <a:solidFill>
                        <a:schemeClr val="accent6">
                          <a:lumMod val="75000"/>
                        </a:schemeClr>
                      </a:solidFill>
                      <a:ea typeface="SimSun" panose="02010600030101010101" pitchFamily="2" charset="-122"/>
                      <a:cs typeface="Segoe UI" panose="020B0502040204020203" charset="0"/>
                    </a:rPr>
                    <a:t>MgCl</a:t>
                  </a:r>
                  <a:r>
                    <a:rPr lang="en-US" sz="2000" b="1" baseline="-25000" dirty="0">
                      <a:solidFill>
                        <a:schemeClr val="accent6">
                          <a:lumMod val="75000"/>
                        </a:schemeClr>
                      </a:solidFill>
                      <a:cs typeface="Segoe UI" panose="020B0502040204020203" charset="0"/>
                    </a:rPr>
                    <a:t>2</a:t>
                  </a:r>
                  <a:r>
                    <a:rPr lang="en-US" sz="2000" b="1" dirty="0">
                      <a:solidFill>
                        <a:schemeClr val="accent6">
                          <a:lumMod val="75000"/>
                        </a:schemeClr>
                      </a:solidFill>
                      <a:cs typeface="Segoe UI" panose="020B0502040204020203" charset="0"/>
                    </a:rPr>
                    <a:t> </a:t>
                  </a:r>
                  <a:r>
                    <a:rPr lang="en-US" sz="2200" b="1" baseline="-25000" dirty="0">
                      <a:solidFill>
                        <a:schemeClr val="accent6">
                          <a:lumMod val="75000"/>
                        </a:schemeClr>
                      </a:solidFill>
                      <a:ea typeface="SimSun" panose="02010600030101010101" pitchFamily="2" charset="-122"/>
                    </a:rPr>
                    <a:t>   </a:t>
                  </a:r>
                  <a:r>
                    <a:rPr lang="en-US" sz="2200" b="1" dirty="0">
                      <a:solidFill>
                        <a:schemeClr val="accent6">
                          <a:lumMod val="75000"/>
                        </a:schemeClr>
                      </a:solidFill>
                      <a:ea typeface="SimSun" panose="02010600030101010101" pitchFamily="2" charset="-122"/>
                    </a:rPr>
                    <a:t>+ </a:t>
                  </a:r>
                  <a:r>
                    <a:rPr lang="en-US" sz="2200" b="1" dirty="0">
                      <a:solidFill>
                        <a:schemeClr val="accent6">
                          <a:lumMod val="75000"/>
                        </a:schemeClr>
                      </a:solidFill>
                      <a:ea typeface="SimSun" panose="02010600030101010101" pitchFamily="2" charset="-122"/>
                      <a:cs typeface="Calibri" panose="020F0502020204030204" pitchFamily="34" charset="0"/>
                    </a:rPr>
                    <a:t>NaOH</a:t>
                  </a:r>
                  <a:r>
                    <a:rPr lang="en-US" sz="2200" b="1" baseline="-25000" dirty="0">
                      <a:solidFill>
                        <a:schemeClr val="accent6">
                          <a:lumMod val="75000"/>
                        </a:schemeClr>
                      </a:solidFill>
                      <a:cs typeface="Calibri" panose="020F0502020204030204" pitchFamily="34" charset="0"/>
                    </a:rPr>
                    <a:t> </a:t>
                  </a:r>
                  <a:r>
                    <a:rPr lang="en-US" sz="2200" b="1" dirty="0">
                      <a:solidFill>
                        <a:schemeClr val="accent6">
                          <a:lumMod val="75000"/>
                        </a:schemeClr>
                      </a:solidFill>
                      <a:ea typeface="SimSun" panose="02010600030101010101" pitchFamily="2" charset="-122"/>
                      <a:cs typeface="Calibri" panose="020F0502020204030204" pitchFamily="34" charset="0"/>
                    </a:rPr>
                    <a:t>       </a:t>
                  </a:r>
                  <a:r>
                    <a:rPr lang="en-US" sz="2200" b="1" dirty="0">
                      <a:solidFill>
                        <a:schemeClr val="accent6">
                          <a:lumMod val="75000"/>
                        </a:schemeClr>
                      </a:solidFill>
                      <a:ea typeface="SimSun" panose="02010600030101010101" pitchFamily="2" charset="-122"/>
                    </a:rPr>
                    <a:t> NaCl</a:t>
                  </a:r>
                  <a:r>
                    <a:rPr lang="vi-VN" sz="2200" b="1" dirty="0">
                      <a:solidFill>
                        <a:schemeClr val="accent6">
                          <a:lumMod val="75000"/>
                        </a:schemeClr>
                      </a:solidFill>
                      <a:ea typeface="SimSun" panose="02010600030101010101" pitchFamily="2" charset="-122"/>
                    </a:rPr>
                    <a:t> + </a:t>
                  </a:r>
                  <a:r>
                    <a:rPr lang="en-US" sz="2000" b="1" dirty="0">
                      <a:solidFill>
                        <a:schemeClr val="accent6">
                          <a:lumMod val="75000"/>
                        </a:schemeClr>
                      </a:solidFill>
                      <a:ea typeface="SimSun" panose="02010600030101010101" pitchFamily="2" charset="-122"/>
                      <a:cs typeface="Segoe UI" panose="020B0502040204020203" charset="0"/>
                    </a:rPr>
                    <a:t>Mg</a:t>
                  </a:r>
                  <a:r>
                    <a:rPr lang="en-US" sz="2000" b="1" dirty="0">
                      <a:solidFill>
                        <a:schemeClr val="accent6">
                          <a:lumMod val="75000"/>
                        </a:schemeClr>
                      </a:solidFill>
                      <a:cs typeface="Segoe UI" panose="020B0502040204020203" charset="0"/>
                    </a:rPr>
                    <a:t>(OH)</a:t>
                  </a:r>
                  <a:r>
                    <a:rPr lang="en-US" sz="2000" b="1" baseline="-25000" dirty="0">
                      <a:solidFill>
                        <a:schemeClr val="accent6">
                          <a:lumMod val="75000"/>
                        </a:schemeClr>
                      </a:solidFill>
                      <a:cs typeface="Segoe UI" panose="020B0502040204020203" charset="0"/>
                    </a:rPr>
                    <a:t>2</a:t>
                  </a:r>
                  <a:r>
                    <a:rPr lang="en-US" sz="2000" b="1" dirty="0">
                      <a:solidFill>
                        <a:schemeClr val="accent6">
                          <a:lumMod val="75000"/>
                        </a:schemeClr>
                      </a:solidFill>
                      <a:cs typeface="Segoe UI" panose="020B0502040204020203" charset="0"/>
                    </a:rPr>
                    <a:t> </a:t>
                  </a:r>
                  <a:endParaRPr lang="en-US" sz="2200" b="1" dirty="0">
                    <a:solidFill>
                      <a:schemeClr val="accent6">
                        <a:lumMod val="75000"/>
                      </a:schemeClr>
                    </a:solidFill>
                  </a:endParaRPr>
                </a:p>
              </p:txBody>
            </p:sp>
            <p:cxnSp>
              <p:nvCxnSpPr>
                <p:cNvPr id="17" name="Straight Arrow Connector 6">
                  <a:extLst>
                    <a:ext uri="{FF2B5EF4-FFF2-40B4-BE49-F238E27FC236}">
                      <a16:creationId xmlns:a16="http://schemas.microsoft.com/office/drawing/2014/main" id="{54BB7863-6EB2-603B-A316-C2C66BE0FE74}"/>
                    </a:ext>
                  </a:extLst>
                </p:cNvPr>
                <p:cNvCxnSpPr/>
                <p:nvPr/>
              </p:nvCxnSpPr>
              <p:spPr>
                <a:xfrm>
                  <a:off x="3118080" y="3933731"/>
                  <a:ext cx="314325"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grpSp>
        <p:grpSp>
          <p:nvGrpSpPr>
            <p:cNvPr id="35" name="Group 34">
              <a:extLst>
                <a:ext uri="{FF2B5EF4-FFF2-40B4-BE49-F238E27FC236}">
                  <a16:creationId xmlns:a16="http://schemas.microsoft.com/office/drawing/2014/main" id="{96466D62-1703-C752-B695-932BB3C32DC0}"/>
                </a:ext>
              </a:extLst>
            </p:cNvPr>
            <p:cNvGrpSpPr/>
            <p:nvPr/>
          </p:nvGrpSpPr>
          <p:grpSpPr>
            <a:xfrm>
              <a:off x="343720" y="5203802"/>
              <a:ext cx="6439130" cy="1284025"/>
              <a:chOff x="304087" y="5227112"/>
              <a:chExt cx="6842769" cy="1284025"/>
            </a:xfrm>
          </p:grpSpPr>
          <p:grpSp>
            <p:nvGrpSpPr>
              <p:cNvPr id="26" name="Group 25">
                <a:extLst>
                  <a:ext uri="{FF2B5EF4-FFF2-40B4-BE49-F238E27FC236}">
                    <a16:creationId xmlns:a16="http://schemas.microsoft.com/office/drawing/2014/main" id="{2A732DF2-5235-A389-D71F-A73992A07DDF}"/>
                  </a:ext>
                </a:extLst>
              </p:cNvPr>
              <p:cNvGrpSpPr/>
              <p:nvPr/>
            </p:nvGrpSpPr>
            <p:grpSpPr>
              <a:xfrm>
                <a:off x="304087" y="5227112"/>
                <a:ext cx="6842769" cy="1284025"/>
                <a:chOff x="304087" y="5227112"/>
                <a:chExt cx="6842769" cy="1284025"/>
              </a:xfrm>
            </p:grpSpPr>
            <p:pic>
              <p:nvPicPr>
                <p:cNvPr id="4" name="Graphic 3" descr="Badge 4 with solid fill">
                  <a:extLst>
                    <a:ext uri="{FF2B5EF4-FFF2-40B4-BE49-F238E27FC236}">
                      <a16:creationId xmlns:a16="http://schemas.microsoft.com/office/drawing/2014/main" id="{0E34C458-AB07-FD2C-6441-2011ED598C7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4087" y="5274272"/>
                  <a:ext cx="459802" cy="455745"/>
                </a:xfrm>
                <a:prstGeom prst="rect">
                  <a:avLst/>
                </a:prstGeom>
              </p:spPr>
            </p:pic>
            <p:sp>
              <p:nvSpPr>
                <p:cNvPr id="18" name="TextBox 17">
                  <a:extLst>
                    <a:ext uri="{FF2B5EF4-FFF2-40B4-BE49-F238E27FC236}">
                      <a16:creationId xmlns:a16="http://schemas.microsoft.com/office/drawing/2014/main" id="{F5A87965-BF12-B82C-3711-815DE555AE74}"/>
                    </a:ext>
                  </a:extLst>
                </p:cNvPr>
                <p:cNvSpPr txBox="1"/>
                <p:nvPr/>
              </p:nvSpPr>
              <p:spPr>
                <a:xfrm>
                  <a:off x="812761" y="5227112"/>
                  <a:ext cx="5147895" cy="892552"/>
                </a:xfrm>
                <a:prstGeom prst="rect">
                  <a:avLst/>
                </a:prstGeom>
                <a:noFill/>
              </p:spPr>
              <p:txBody>
                <a:bodyPr wrap="square">
                  <a:spAutoFit/>
                </a:bodyPr>
                <a:lstStyle/>
                <a:p>
                  <a:pPr indent="0"/>
                  <a:r>
                    <a:rPr lang="en-US" sz="2600" dirty="0" err="1">
                      <a:latin typeface="Calibri" panose="020F0502020204030204" pitchFamily="34" charset="0"/>
                      <a:cs typeface="Calibri" panose="020F0502020204030204" pitchFamily="34" charset="0"/>
                    </a:rPr>
                    <a:t>Muối</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tác</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dụng</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với</a:t>
                  </a:r>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muối</a:t>
                  </a:r>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tạo thành hai muối mới</a:t>
                  </a:r>
                  <a:endParaRPr lang="en-US" sz="2600" dirty="0">
                    <a:latin typeface="Calibri" panose="020F0502020204030204" pitchFamily="34" charset="0"/>
                    <a:cs typeface="Calibri" panose="020F0502020204030204" pitchFamily="34" charset="0"/>
                  </a:endParaRPr>
                </a:p>
              </p:txBody>
            </p:sp>
            <p:sp>
              <p:nvSpPr>
                <p:cNvPr id="19" name="Text Box 18">
                  <a:extLst>
                    <a:ext uri="{FF2B5EF4-FFF2-40B4-BE49-F238E27FC236}">
                      <a16:creationId xmlns:a16="http://schemas.microsoft.com/office/drawing/2014/main" id="{43ECAFD7-DE99-5084-2B72-B63F918F09C5}"/>
                    </a:ext>
                  </a:extLst>
                </p:cNvPr>
                <p:cNvSpPr txBox="1"/>
                <p:nvPr/>
              </p:nvSpPr>
              <p:spPr>
                <a:xfrm>
                  <a:off x="830511" y="6049472"/>
                  <a:ext cx="6316345" cy="461665"/>
                </a:xfrm>
                <a:prstGeom prst="rect">
                  <a:avLst/>
                </a:prstGeom>
                <a:noFill/>
                <a:ln w="9525">
                  <a:noFill/>
                </a:ln>
              </p:spPr>
              <p:txBody>
                <a:bodyPr wrap="square">
                  <a:spAutoFit/>
                </a:bodyPr>
                <a:lstStyle/>
                <a:p>
                  <a:pPr indent="0"/>
                  <a:r>
                    <a:rPr lang="en-US" sz="2300" b="1" dirty="0">
                      <a:solidFill>
                        <a:schemeClr val="accent6">
                          <a:lumMod val="75000"/>
                        </a:schemeClr>
                      </a:solidFill>
                      <a:ea typeface="SimSun" panose="02010600030101010101" pitchFamily="2" charset="-122"/>
                    </a:rPr>
                    <a:t> Na</a:t>
                  </a:r>
                  <a:r>
                    <a:rPr lang="en-US" sz="2300" b="1" baseline="-25000" dirty="0">
                      <a:solidFill>
                        <a:schemeClr val="accent6">
                          <a:lumMod val="75000"/>
                        </a:schemeClr>
                      </a:solidFill>
                      <a:ea typeface="SimSun" panose="02010600030101010101" pitchFamily="2" charset="-122"/>
                    </a:rPr>
                    <a:t>2</a:t>
                  </a:r>
                  <a:r>
                    <a:rPr lang="en-US" sz="2300" b="1" dirty="0">
                      <a:solidFill>
                        <a:schemeClr val="accent6">
                          <a:lumMod val="75000"/>
                        </a:schemeClr>
                      </a:solidFill>
                      <a:ea typeface="SimSun" panose="02010600030101010101" pitchFamily="2" charset="-122"/>
                    </a:rPr>
                    <a:t>SO</a:t>
                  </a:r>
                  <a:r>
                    <a:rPr lang="en-US" sz="2300" b="1" baseline="-25000" dirty="0">
                      <a:solidFill>
                        <a:schemeClr val="accent6">
                          <a:lumMod val="75000"/>
                        </a:schemeClr>
                      </a:solidFill>
                      <a:ea typeface="SimSun" panose="02010600030101010101" pitchFamily="2" charset="-122"/>
                    </a:rPr>
                    <a:t>4   </a:t>
                  </a:r>
                  <a:r>
                    <a:rPr lang="en-US" sz="2300" b="1" dirty="0">
                      <a:solidFill>
                        <a:schemeClr val="accent6">
                          <a:lumMod val="75000"/>
                        </a:schemeClr>
                      </a:solidFill>
                      <a:ea typeface="SimSun" panose="02010600030101010101" pitchFamily="2" charset="-122"/>
                    </a:rPr>
                    <a:t>+ BaCl</a:t>
                  </a:r>
                  <a:r>
                    <a:rPr lang="en-US" sz="2300" b="1" baseline="-25000" dirty="0">
                      <a:solidFill>
                        <a:schemeClr val="accent6">
                          <a:lumMod val="75000"/>
                        </a:schemeClr>
                      </a:solidFill>
                      <a:ea typeface="SimSun" panose="02010600030101010101" pitchFamily="2" charset="-122"/>
                    </a:rPr>
                    <a:t>2</a:t>
                  </a:r>
                  <a:r>
                    <a:rPr lang="en-US" sz="2300" b="1" dirty="0">
                      <a:solidFill>
                        <a:schemeClr val="accent6">
                          <a:lumMod val="75000"/>
                        </a:schemeClr>
                      </a:solidFill>
                      <a:ea typeface="SimSun" panose="02010600030101010101" pitchFamily="2" charset="-122"/>
                    </a:rPr>
                    <a:t>        BaSO</a:t>
                  </a:r>
                  <a:r>
                    <a:rPr lang="en-US" sz="2300" b="1" baseline="-25000" dirty="0">
                      <a:solidFill>
                        <a:schemeClr val="accent6">
                          <a:lumMod val="75000"/>
                        </a:schemeClr>
                      </a:solidFill>
                      <a:ea typeface="SimSun" panose="02010600030101010101" pitchFamily="2" charset="-122"/>
                    </a:rPr>
                    <a:t>4</a:t>
                  </a:r>
                  <a:r>
                    <a:rPr lang="en-US" sz="2300" b="1" dirty="0">
                      <a:solidFill>
                        <a:schemeClr val="accent6">
                          <a:lumMod val="75000"/>
                        </a:schemeClr>
                      </a:solidFill>
                      <a:ea typeface="SimSun" panose="02010600030101010101" pitchFamily="2" charset="-122"/>
                    </a:rPr>
                    <a:t> + 2NaCl</a:t>
                  </a:r>
                  <a:endParaRPr lang="en-US" sz="2300" b="1" dirty="0">
                    <a:solidFill>
                      <a:schemeClr val="accent6">
                        <a:lumMod val="75000"/>
                      </a:schemeClr>
                    </a:solidFill>
                  </a:endParaRPr>
                </a:p>
              </p:txBody>
            </p:sp>
          </p:grpSp>
          <p:cxnSp>
            <p:nvCxnSpPr>
              <p:cNvPr id="25" name="Straight Arrow Connector 6">
                <a:extLst>
                  <a:ext uri="{FF2B5EF4-FFF2-40B4-BE49-F238E27FC236}">
                    <a16:creationId xmlns:a16="http://schemas.microsoft.com/office/drawing/2014/main" id="{D9352E4E-B9F2-E192-7181-634DA3B6FCCE}"/>
                  </a:ext>
                </a:extLst>
              </p:cNvPr>
              <p:cNvCxnSpPr/>
              <p:nvPr/>
            </p:nvCxnSpPr>
            <p:spPr>
              <a:xfrm>
                <a:off x="3072383" y="6280304"/>
                <a:ext cx="314325" cy="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grpSp>
      <p:sp>
        <p:nvSpPr>
          <p:cNvPr id="28" name="TextBox 27">
            <a:extLst>
              <a:ext uri="{FF2B5EF4-FFF2-40B4-BE49-F238E27FC236}">
                <a16:creationId xmlns:a16="http://schemas.microsoft.com/office/drawing/2014/main" id="{1AC89E21-2C3B-C1A7-25B9-684598B9B87A}"/>
              </a:ext>
            </a:extLst>
          </p:cNvPr>
          <p:cNvSpPr txBox="1"/>
          <p:nvPr/>
        </p:nvSpPr>
        <p:spPr>
          <a:xfrm>
            <a:off x="6276412" y="2532737"/>
            <a:ext cx="5785402" cy="1569660"/>
          </a:xfrm>
          <a:prstGeom prst="rect">
            <a:avLst/>
          </a:prstGeom>
          <a:noFill/>
        </p:spPr>
        <p:txBody>
          <a:bodyPr wrap="square">
            <a:spAutoFit/>
          </a:bodyPr>
          <a:lstStyle/>
          <a:p>
            <a:pPr indent="0"/>
            <a:r>
              <a:rPr lang="en-US" sz="2400" b="1" u="sng" dirty="0" err="1">
                <a:solidFill>
                  <a:srgbClr val="000000"/>
                </a:solidFill>
                <a:latin typeface="Calibri" panose="020F0502020204030204" pitchFamily="34" charset="0"/>
                <a:cs typeface="Calibri" panose="020F0502020204030204" pitchFamily="34" charset="0"/>
              </a:rPr>
              <a:t>Phản</a:t>
            </a:r>
            <a:r>
              <a:rPr lang="en-US" sz="2400" b="1" u="sng" dirty="0">
                <a:solidFill>
                  <a:srgbClr val="000000"/>
                </a:solidFill>
                <a:latin typeface="Calibri" panose="020F0502020204030204" pitchFamily="34" charset="0"/>
                <a:cs typeface="Calibri" panose="020F0502020204030204" pitchFamily="34" charset="0"/>
              </a:rPr>
              <a:t> </a:t>
            </a:r>
            <a:r>
              <a:rPr lang="en-US" sz="2400" b="1" u="sng" dirty="0" err="1">
                <a:solidFill>
                  <a:srgbClr val="000000"/>
                </a:solidFill>
                <a:latin typeface="Calibri" panose="020F0502020204030204" pitchFamily="34" charset="0"/>
                <a:cs typeface="Calibri" panose="020F0502020204030204" pitchFamily="34" charset="0"/>
              </a:rPr>
              <a:t>ứng</a:t>
            </a:r>
            <a:r>
              <a:rPr lang="en-US" sz="2400" b="1" u="sng" dirty="0">
                <a:solidFill>
                  <a:srgbClr val="000000"/>
                </a:solidFill>
                <a:latin typeface="Calibri" panose="020F0502020204030204" pitchFamily="34" charset="0"/>
                <a:cs typeface="Calibri" panose="020F0502020204030204" pitchFamily="34" charset="0"/>
              </a:rPr>
              <a:t> </a:t>
            </a:r>
            <a:r>
              <a:rPr lang="en-US" sz="2400" b="1" u="sng" dirty="0" err="1">
                <a:solidFill>
                  <a:srgbClr val="000000"/>
                </a:solidFill>
                <a:latin typeface="Calibri" panose="020F0502020204030204" pitchFamily="34" charset="0"/>
                <a:cs typeface="Calibri" panose="020F0502020204030204" pitchFamily="34" charset="0"/>
              </a:rPr>
              <a:t>trao</a:t>
            </a:r>
            <a:r>
              <a:rPr lang="en-US" sz="2400" b="1" u="sng" dirty="0">
                <a:solidFill>
                  <a:srgbClr val="000000"/>
                </a:solidFill>
                <a:latin typeface="Calibri" panose="020F0502020204030204" pitchFamily="34" charset="0"/>
                <a:cs typeface="Calibri" panose="020F0502020204030204" pitchFamily="34" charset="0"/>
              </a:rPr>
              <a:t> </a:t>
            </a:r>
            <a:r>
              <a:rPr lang="en-US" sz="2400" b="1" u="sng" dirty="0" err="1">
                <a:solidFill>
                  <a:srgbClr val="000000"/>
                </a:solidFill>
                <a:latin typeface="Calibri" panose="020F0502020204030204" pitchFamily="34" charset="0"/>
                <a:cs typeface="Calibri" panose="020F0502020204030204" pitchFamily="34" charset="0"/>
              </a:rPr>
              <a:t>đổi</a:t>
            </a:r>
            <a:r>
              <a:rPr lang="vi-VN" sz="2400" u="sng" dirty="0">
                <a:solidFill>
                  <a:srgbClr val="000000"/>
                </a:solidFill>
                <a:latin typeface="Calibri" panose="020F0502020204030204" pitchFamily="34" charset="0"/>
                <a:cs typeface="Calibri" panose="020F0502020204030204" pitchFamily="34" charset="0"/>
              </a:rPr>
              <a:t> l</a:t>
            </a:r>
            <a:r>
              <a:rPr lang="en-US" sz="2400" b="0" dirty="0">
                <a:solidFill>
                  <a:srgbClr val="000000"/>
                </a:solidFill>
                <a:latin typeface="Calibri" panose="020F0502020204030204" pitchFamily="34" charset="0"/>
                <a:cs typeface="Calibri" panose="020F0502020204030204" pitchFamily="34" charset="0"/>
              </a:rPr>
              <a:t>à </a:t>
            </a:r>
            <a:r>
              <a:rPr lang="vi-VN" sz="2400" b="0" dirty="0">
                <a:solidFill>
                  <a:srgbClr val="000000"/>
                </a:solidFill>
                <a:latin typeface="Calibri" panose="020F0502020204030204" pitchFamily="34" charset="0"/>
                <a:cs typeface="Calibri" panose="020F0502020204030204" pitchFamily="34" charset="0"/>
              </a:rPr>
              <a:t>pưhh</a:t>
            </a:r>
            <a:r>
              <a:rPr lang="en-US" sz="2400" b="0" dirty="0">
                <a:solidFill>
                  <a:srgbClr val="000000"/>
                </a:solidFill>
                <a:latin typeface="Calibri" panose="020F0502020204030204" pitchFamily="34" charset="0"/>
                <a:cs typeface="Calibri" panose="020F0502020204030204" pitchFamily="34" charset="0"/>
              </a:rPr>
              <a:t> </a:t>
            </a:r>
            <a:r>
              <a:rPr lang="en-US" sz="2400" b="0" dirty="0" err="1">
                <a:solidFill>
                  <a:srgbClr val="000000"/>
                </a:solidFill>
                <a:latin typeface="Calibri" panose="020F0502020204030204" pitchFamily="34" charset="0"/>
                <a:cs typeface="Calibri" panose="020F0502020204030204" pitchFamily="34" charset="0"/>
              </a:rPr>
              <a:t>trong</a:t>
            </a:r>
            <a:r>
              <a:rPr lang="en-US" sz="2400" b="0" dirty="0">
                <a:solidFill>
                  <a:srgbClr val="000000"/>
                </a:solidFill>
                <a:latin typeface="Calibri" panose="020F0502020204030204" pitchFamily="34" charset="0"/>
                <a:cs typeface="Calibri" panose="020F0502020204030204" pitchFamily="34" charset="0"/>
              </a:rPr>
              <a:t> </a:t>
            </a:r>
            <a:r>
              <a:rPr lang="en-US" sz="2400" b="0" dirty="0" err="1">
                <a:solidFill>
                  <a:srgbClr val="000000"/>
                </a:solidFill>
                <a:latin typeface="Calibri" panose="020F0502020204030204" pitchFamily="34" charset="0"/>
                <a:cs typeface="Calibri" panose="020F0502020204030204" pitchFamily="34" charset="0"/>
              </a:rPr>
              <a:t>đó</a:t>
            </a:r>
            <a:r>
              <a:rPr lang="en-US" sz="2400" b="0" dirty="0">
                <a:solidFill>
                  <a:srgbClr val="000000"/>
                </a:solidFill>
                <a:latin typeface="Calibri" panose="020F0502020204030204" pitchFamily="34" charset="0"/>
                <a:cs typeface="Calibri" panose="020F0502020204030204" pitchFamily="34" charset="0"/>
              </a:rPr>
              <a:t> 2 </a:t>
            </a:r>
            <a:r>
              <a:rPr lang="en-US" sz="2400" b="0" dirty="0" err="1">
                <a:solidFill>
                  <a:srgbClr val="000000"/>
                </a:solidFill>
                <a:latin typeface="Calibri" panose="020F0502020204030204" pitchFamily="34" charset="0"/>
                <a:cs typeface="Calibri" panose="020F0502020204030204" pitchFamily="34" charset="0"/>
              </a:rPr>
              <a:t>hợp</a:t>
            </a:r>
            <a:r>
              <a:rPr lang="en-US" sz="2400" b="0" dirty="0">
                <a:solidFill>
                  <a:srgbClr val="000000"/>
                </a:solidFill>
                <a:latin typeface="Calibri" panose="020F0502020204030204" pitchFamily="34" charset="0"/>
                <a:cs typeface="Calibri" panose="020F0502020204030204" pitchFamily="34" charset="0"/>
              </a:rPr>
              <a:t> </a:t>
            </a:r>
            <a:r>
              <a:rPr lang="en-US" sz="2400" b="0" dirty="0" err="1">
                <a:solidFill>
                  <a:srgbClr val="000000"/>
                </a:solidFill>
                <a:latin typeface="Calibri" panose="020F0502020204030204" pitchFamily="34" charset="0"/>
                <a:cs typeface="Calibri" panose="020F0502020204030204" pitchFamily="34" charset="0"/>
              </a:rPr>
              <a:t>chất</a:t>
            </a:r>
            <a:r>
              <a:rPr lang="en-US" sz="2400" b="0" dirty="0">
                <a:solidFill>
                  <a:srgbClr val="000000"/>
                </a:solidFill>
                <a:latin typeface="Calibri" panose="020F0502020204030204" pitchFamily="34" charset="0"/>
                <a:cs typeface="Calibri" panose="020F0502020204030204" pitchFamily="34" charset="0"/>
              </a:rPr>
              <a:t> </a:t>
            </a:r>
            <a:r>
              <a:rPr lang="en-US" sz="2400" b="0" dirty="0" err="1">
                <a:solidFill>
                  <a:srgbClr val="000000"/>
                </a:solidFill>
                <a:latin typeface="Calibri" panose="020F0502020204030204" pitchFamily="34" charset="0"/>
                <a:cs typeface="Calibri" panose="020F0502020204030204" pitchFamily="34" charset="0"/>
              </a:rPr>
              <a:t>tham</a:t>
            </a:r>
            <a:r>
              <a:rPr lang="en-US" sz="2400" b="0" dirty="0">
                <a:solidFill>
                  <a:srgbClr val="000000"/>
                </a:solidFill>
                <a:latin typeface="Calibri" panose="020F0502020204030204" pitchFamily="34" charset="0"/>
                <a:cs typeface="Calibri" panose="020F0502020204030204" pitchFamily="34" charset="0"/>
              </a:rPr>
              <a:t> </a:t>
            </a:r>
            <a:r>
              <a:rPr lang="en-US" sz="2400" b="0" dirty="0" err="1">
                <a:solidFill>
                  <a:srgbClr val="000000"/>
                </a:solidFill>
                <a:latin typeface="Calibri" panose="020F0502020204030204" pitchFamily="34" charset="0"/>
                <a:cs typeface="Calibri" panose="020F0502020204030204" pitchFamily="34" charset="0"/>
              </a:rPr>
              <a:t>gia</a:t>
            </a:r>
            <a:r>
              <a:rPr lang="en-US" sz="2400" b="0" dirty="0">
                <a:solidFill>
                  <a:srgbClr val="000000"/>
                </a:solidFill>
                <a:latin typeface="Calibri" panose="020F0502020204030204" pitchFamily="34" charset="0"/>
                <a:cs typeface="Calibri" panose="020F0502020204030204" pitchFamily="34" charset="0"/>
              </a:rPr>
              <a:t> </a:t>
            </a:r>
            <a:r>
              <a:rPr lang="en-US" sz="2400" b="0" dirty="0" err="1">
                <a:solidFill>
                  <a:srgbClr val="000000"/>
                </a:solidFill>
                <a:latin typeface="Calibri" panose="020F0502020204030204" pitchFamily="34" charset="0"/>
                <a:cs typeface="Calibri" panose="020F0502020204030204" pitchFamily="34" charset="0"/>
              </a:rPr>
              <a:t>phản</a:t>
            </a:r>
            <a:r>
              <a:rPr lang="en-US" sz="2400" b="0" dirty="0">
                <a:solidFill>
                  <a:srgbClr val="000000"/>
                </a:solidFill>
                <a:latin typeface="Calibri" panose="020F0502020204030204" pitchFamily="34" charset="0"/>
                <a:cs typeface="Calibri" panose="020F0502020204030204" pitchFamily="34" charset="0"/>
              </a:rPr>
              <a:t> </a:t>
            </a:r>
            <a:r>
              <a:rPr lang="en-US" sz="2400" b="0" dirty="0" err="1">
                <a:solidFill>
                  <a:srgbClr val="000000"/>
                </a:solidFill>
                <a:latin typeface="Calibri" panose="020F0502020204030204" pitchFamily="34" charset="0"/>
                <a:cs typeface="Calibri" panose="020F0502020204030204" pitchFamily="34" charset="0"/>
              </a:rPr>
              <a:t>ứng</a:t>
            </a:r>
            <a:r>
              <a:rPr lang="en-US" sz="2400" b="0" dirty="0">
                <a:solidFill>
                  <a:srgbClr val="000000"/>
                </a:solidFill>
                <a:latin typeface="Calibri" panose="020F0502020204030204" pitchFamily="34" charset="0"/>
                <a:cs typeface="Calibri" panose="020F0502020204030204" pitchFamily="34" charset="0"/>
              </a:rPr>
              <a:t> </a:t>
            </a:r>
            <a:r>
              <a:rPr lang="en-US" sz="2400" b="0" dirty="0" err="1">
                <a:solidFill>
                  <a:srgbClr val="000000"/>
                </a:solidFill>
                <a:latin typeface="Calibri" panose="020F0502020204030204" pitchFamily="34" charset="0"/>
                <a:cs typeface="Calibri" panose="020F0502020204030204" pitchFamily="34" charset="0"/>
              </a:rPr>
              <a:t>trao</a:t>
            </a:r>
            <a:r>
              <a:rPr lang="en-US" sz="2400" b="0" dirty="0">
                <a:solidFill>
                  <a:srgbClr val="000000"/>
                </a:solidFill>
                <a:latin typeface="Calibri" panose="020F0502020204030204" pitchFamily="34" charset="0"/>
                <a:cs typeface="Calibri" panose="020F0502020204030204" pitchFamily="34" charset="0"/>
              </a:rPr>
              <a:t> </a:t>
            </a:r>
            <a:r>
              <a:rPr lang="en-US" sz="2400" b="0" dirty="0" err="1">
                <a:solidFill>
                  <a:srgbClr val="000000"/>
                </a:solidFill>
                <a:latin typeface="Calibri" panose="020F0502020204030204" pitchFamily="34" charset="0"/>
                <a:cs typeface="Calibri" panose="020F0502020204030204" pitchFamily="34" charset="0"/>
              </a:rPr>
              <a:t>đổi</a:t>
            </a:r>
            <a:r>
              <a:rPr lang="en-US" sz="2400" b="0" dirty="0">
                <a:solidFill>
                  <a:srgbClr val="000000"/>
                </a:solidFill>
                <a:latin typeface="Calibri" panose="020F0502020204030204" pitchFamily="34" charset="0"/>
                <a:cs typeface="Calibri" panose="020F0502020204030204" pitchFamily="34" charset="0"/>
              </a:rPr>
              <a:t> </a:t>
            </a:r>
            <a:r>
              <a:rPr lang="en-US" sz="2400" b="0" dirty="0" err="1">
                <a:solidFill>
                  <a:srgbClr val="000000"/>
                </a:solidFill>
                <a:latin typeface="Calibri" panose="020F0502020204030204" pitchFamily="34" charset="0"/>
                <a:cs typeface="Calibri" panose="020F0502020204030204" pitchFamily="34" charset="0"/>
              </a:rPr>
              <a:t>với</a:t>
            </a:r>
            <a:r>
              <a:rPr lang="en-US" sz="2400" b="0" dirty="0">
                <a:solidFill>
                  <a:srgbClr val="000000"/>
                </a:solidFill>
                <a:latin typeface="Calibri" panose="020F0502020204030204" pitchFamily="34" charset="0"/>
                <a:cs typeface="Calibri" panose="020F0502020204030204" pitchFamily="34" charset="0"/>
              </a:rPr>
              <a:t> </a:t>
            </a:r>
            <a:r>
              <a:rPr lang="en-US" sz="2400" b="0" dirty="0" err="1">
                <a:solidFill>
                  <a:srgbClr val="000000"/>
                </a:solidFill>
                <a:latin typeface="Calibri" panose="020F0502020204030204" pitchFamily="34" charset="0"/>
                <a:cs typeface="Calibri" panose="020F0502020204030204" pitchFamily="34" charset="0"/>
              </a:rPr>
              <a:t>nhau</a:t>
            </a:r>
            <a:r>
              <a:rPr lang="en-US" sz="2400" b="0" dirty="0">
                <a:solidFill>
                  <a:srgbClr val="000000"/>
                </a:solidFill>
                <a:latin typeface="Calibri" panose="020F0502020204030204" pitchFamily="34" charset="0"/>
                <a:cs typeface="Calibri" panose="020F0502020204030204" pitchFamily="34" charset="0"/>
              </a:rPr>
              <a:t> </a:t>
            </a:r>
            <a:r>
              <a:rPr lang="en-US" sz="2400" b="0" dirty="0" err="1">
                <a:solidFill>
                  <a:srgbClr val="000000"/>
                </a:solidFill>
                <a:latin typeface="Calibri" panose="020F0502020204030204" pitchFamily="34" charset="0"/>
                <a:cs typeface="Calibri" panose="020F0502020204030204" pitchFamily="34" charset="0"/>
              </a:rPr>
              <a:t>những</a:t>
            </a:r>
            <a:r>
              <a:rPr lang="en-US" sz="2400" b="0" dirty="0">
                <a:solidFill>
                  <a:srgbClr val="000000"/>
                </a:solidFill>
                <a:latin typeface="Calibri" panose="020F0502020204030204" pitchFamily="34" charset="0"/>
                <a:cs typeface="Calibri" panose="020F0502020204030204" pitchFamily="34" charset="0"/>
              </a:rPr>
              <a:t> </a:t>
            </a:r>
            <a:r>
              <a:rPr lang="en-US" sz="2400" b="0" dirty="0" err="1">
                <a:solidFill>
                  <a:srgbClr val="000000"/>
                </a:solidFill>
                <a:latin typeface="Calibri" panose="020F0502020204030204" pitchFamily="34" charset="0"/>
                <a:cs typeface="Calibri" panose="020F0502020204030204" pitchFamily="34" charset="0"/>
              </a:rPr>
              <a:t>thành</a:t>
            </a:r>
            <a:r>
              <a:rPr lang="en-US" sz="2400" b="0" dirty="0">
                <a:solidFill>
                  <a:srgbClr val="000000"/>
                </a:solidFill>
                <a:latin typeface="Calibri" panose="020F0502020204030204" pitchFamily="34" charset="0"/>
                <a:cs typeface="Calibri" panose="020F0502020204030204" pitchFamily="34" charset="0"/>
              </a:rPr>
              <a:t> </a:t>
            </a:r>
            <a:r>
              <a:rPr lang="en-US" sz="2400" b="0" dirty="0" err="1">
                <a:solidFill>
                  <a:srgbClr val="000000"/>
                </a:solidFill>
                <a:latin typeface="Calibri" panose="020F0502020204030204" pitchFamily="34" charset="0"/>
                <a:cs typeface="Calibri" panose="020F0502020204030204" pitchFamily="34" charset="0"/>
              </a:rPr>
              <a:t>phần</a:t>
            </a:r>
            <a:r>
              <a:rPr lang="en-US" sz="2400" b="0" dirty="0">
                <a:solidFill>
                  <a:srgbClr val="000000"/>
                </a:solidFill>
                <a:latin typeface="Calibri" panose="020F0502020204030204" pitchFamily="34" charset="0"/>
                <a:cs typeface="Calibri" panose="020F0502020204030204" pitchFamily="34" charset="0"/>
              </a:rPr>
              <a:t> </a:t>
            </a:r>
            <a:r>
              <a:rPr lang="en-US" sz="2400" b="0" dirty="0" err="1">
                <a:solidFill>
                  <a:srgbClr val="000000"/>
                </a:solidFill>
                <a:latin typeface="Calibri" panose="020F0502020204030204" pitchFamily="34" charset="0"/>
                <a:cs typeface="Calibri" panose="020F0502020204030204" pitchFamily="34" charset="0"/>
              </a:rPr>
              <a:t>cấu</a:t>
            </a:r>
            <a:r>
              <a:rPr lang="en-US" sz="2400" b="0" dirty="0">
                <a:solidFill>
                  <a:srgbClr val="000000"/>
                </a:solidFill>
                <a:latin typeface="Calibri" panose="020F0502020204030204" pitchFamily="34" charset="0"/>
                <a:cs typeface="Calibri" panose="020F0502020204030204" pitchFamily="34" charset="0"/>
              </a:rPr>
              <a:t> </a:t>
            </a:r>
            <a:r>
              <a:rPr lang="en-US" sz="2400" b="0" dirty="0" err="1">
                <a:solidFill>
                  <a:srgbClr val="000000"/>
                </a:solidFill>
                <a:latin typeface="Calibri" panose="020F0502020204030204" pitchFamily="34" charset="0"/>
                <a:cs typeface="Calibri" panose="020F0502020204030204" pitchFamily="34" charset="0"/>
              </a:rPr>
              <a:t>tạo</a:t>
            </a:r>
            <a:r>
              <a:rPr lang="en-US" sz="2400" b="0" dirty="0">
                <a:solidFill>
                  <a:srgbClr val="000000"/>
                </a:solidFill>
                <a:latin typeface="Calibri" panose="020F0502020204030204" pitchFamily="34" charset="0"/>
                <a:cs typeface="Calibri" panose="020F0502020204030204" pitchFamily="34" charset="0"/>
              </a:rPr>
              <a:t> </a:t>
            </a:r>
            <a:r>
              <a:rPr lang="en-US" sz="2400" b="0" dirty="0" err="1">
                <a:solidFill>
                  <a:srgbClr val="000000"/>
                </a:solidFill>
                <a:latin typeface="Calibri" panose="020F0502020204030204" pitchFamily="34" charset="0"/>
                <a:cs typeface="Calibri" panose="020F0502020204030204" pitchFamily="34" charset="0"/>
              </a:rPr>
              <a:t>của</a:t>
            </a:r>
            <a:r>
              <a:rPr lang="en-US" sz="2400" b="0" dirty="0">
                <a:solidFill>
                  <a:srgbClr val="000000"/>
                </a:solidFill>
                <a:latin typeface="Calibri" panose="020F0502020204030204" pitchFamily="34" charset="0"/>
                <a:cs typeface="Calibri" panose="020F0502020204030204" pitchFamily="34" charset="0"/>
              </a:rPr>
              <a:t> </a:t>
            </a:r>
            <a:r>
              <a:rPr lang="en-US" sz="2400" b="0" dirty="0" err="1">
                <a:solidFill>
                  <a:srgbClr val="000000"/>
                </a:solidFill>
                <a:latin typeface="Calibri" panose="020F0502020204030204" pitchFamily="34" charset="0"/>
                <a:cs typeface="Calibri" panose="020F0502020204030204" pitchFamily="34" charset="0"/>
              </a:rPr>
              <a:t>chúng</a:t>
            </a:r>
            <a:r>
              <a:rPr lang="en-US" sz="2400" b="0" dirty="0">
                <a:solidFill>
                  <a:srgbClr val="000000"/>
                </a:solidFill>
                <a:latin typeface="Calibri" panose="020F0502020204030204" pitchFamily="34" charset="0"/>
                <a:cs typeface="Calibri" panose="020F0502020204030204" pitchFamily="34" charset="0"/>
              </a:rPr>
              <a:t> </a:t>
            </a:r>
            <a:r>
              <a:rPr lang="en-US" sz="2400" b="0" dirty="0" err="1">
                <a:solidFill>
                  <a:srgbClr val="000000"/>
                </a:solidFill>
                <a:latin typeface="Calibri" panose="020F0502020204030204" pitchFamily="34" charset="0"/>
                <a:cs typeface="Calibri" panose="020F0502020204030204" pitchFamily="34" charset="0"/>
              </a:rPr>
              <a:t>để</a:t>
            </a:r>
            <a:r>
              <a:rPr lang="en-US" sz="2400" b="0" dirty="0">
                <a:solidFill>
                  <a:srgbClr val="000000"/>
                </a:solidFill>
                <a:latin typeface="Calibri" panose="020F0502020204030204" pitchFamily="34" charset="0"/>
                <a:cs typeface="Calibri" panose="020F0502020204030204" pitchFamily="34" charset="0"/>
              </a:rPr>
              <a:t> </a:t>
            </a:r>
            <a:r>
              <a:rPr lang="en-US" sz="2400" b="0" dirty="0" err="1">
                <a:solidFill>
                  <a:srgbClr val="000000"/>
                </a:solidFill>
                <a:latin typeface="Calibri" panose="020F0502020204030204" pitchFamily="34" charset="0"/>
                <a:cs typeface="Calibri" panose="020F0502020204030204" pitchFamily="34" charset="0"/>
              </a:rPr>
              <a:t>tạo</a:t>
            </a:r>
            <a:r>
              <a:rPr lang="en-US" sz="2400" b="0" dirty="0">
                <a:solidFill>
                  <a:srgbClr val="000000"/>
                </a:solidFill>
                <a:latin typeface="Calibri" panose="020F0502020204030204" pitchFamily="34" charset="0"/>
                <a:cs typeface="Calibri" panose="020F0502020204030204" pitchFamily="34" charset="0"/>
              </a:rPr>
              <a:t> </a:t>
            </a:r>
            <a:r>
              <a:rPr lang="en-US" sz="2400" b="0" dirty="0" err="1">
                <a:solidFill>
                  <a:srgbClr val="000000"/>
                </a:solidFill>
                <a:latin typeface="Calibri" panose="020F0502020204030204" pitchFamily="34" charset="0"/>
                <a:cs typeface="Calibri" panose="020F0502020204030204" pitchFamily="34" charset="0"/>
              </a:rPr>
              <a:t>ra</a:t>
            </a:r>
            <a:r>
              <a:rPr lang="en-US" sz="2400" b="0" dirty="0">
                <a:solidFill>
                  <a:srgbClr val="000000"/>
                </a:solidFill>
                <a:latin typeface="Calibri" panose="020F0502020204030204" pitchFamily="34" charset="0"/>
                <a:cs typeface="Calibri" panose="020F0502020204030204" pitchFamily="34" charset="0"/>
              </a:rPr>
              <a:t> </a:t>
            </a:r>
            <a:r>
              <a:rPr lang="en-US" sz="2400" b="0" dirty="0" err="1">
                <a:solidFill>
                  <a:srgbClr val="000000"/>
                </a:solidFill>
                <a:latin typeface="Calibri" panose="020F0502020204030204" pitchFamily="34" charset="0"/>
                <a:cs typeface="Calibri" panose="020F0502020204030204" pitchFamily="34" charset="0"/>
              </a:rPr>
              <a:t>những</a:t>
            </a:r>
            <a:r>
              <a:rPr lang="en-US" sz="2400" b="0" dirty="0">
                <a:solidFill>
                  <a:srgbClr val="000000"/>
                </a:solidFill>
                <a:latin typeface="Calibri" panose="020F0502020204030204" pitchFamily="34" charset="0"/>
                <a:cs typeface="Calibri" panose="020F0502020204030204" pitchFamily="34" charset="0"/>
              </a:rPr>
              <a:t> </a:t>
            </a:r>
            <a:r>
              <a:rPr lang="en-US" sz="2400" b="0" dirty="0" err="1">
                <a:solidFill>
                  <a:srgbClr val="000000"/>
                </a:solidFill>
                <a:latin typeface="Calibri" panose="020F0502020204030204" pitchFamily="34" charset="0"/>
                <a:cs typeface="Calibri" panose="020F0502020204030204" pitchFamily="34" charset="0"/>
              </a:rPr>
              <a:t>hợp</a:t>
            </a:r>
            <a:r>
              <a:rPr lang="en-US" sz="2400" b="0" dirty="0">
                <a:solidFill>
                  <a:srgbClr val="000000"/>
                </a:solidFill>
                <a:latin typeface="Calibri" panose="020F0502020204030204" pitchFamily="34" charset="0"/>
                <a:cs typeface="Calibri" panose="020F0502020204030204" pitchFamily="34" charset="0"/>
              </a:rPr>
              <a:t> </a:t>
            </a:r>
            <a:r>
              <a:rPr lang="en-US" sz="2400" b="0" dirty="0" err="1">
                <a:solidFill>
                  <a:srgbClr val="000000"/>
                </a:solidFill>
                <a:latin typeface="Calibri" panose="020F0502020204030204" pitchFamily="34" charset="0"/>
                <a:cs typeface="Calibri" panose="020F0502020204030204" pitchFamily="34" charset="0"/>
              </a:rPr>
              <a:t>chất</a:t>
            </a:r>
            <a:r>
              <a:rPr lang="en-US" sz="2400" b="0" dirty="0">
                <a:solidFill>
                  <a:srgbClr val="000000"/>
                </a:solidFill>
                <a:latin typeface="Calibri" panose="020F0502020204030204" pitchFamily="34" charset="0"/>
                <a:cs typeface="Calibri" panose="020F0502020204030204" pitchFamily="34" charset="0"/>
              </a:rPr>
              <a:t> </a:t>
            </a:r>
            <a:r>
              <a:rPr lang="en-US" sz="2400" b="0" dirty="0" err="1">
                <a:solidFill>
                  <a:srgbClr val="000000"/>
                </a:solidFill>
                <a:latin typeface="Calibri" panose="020F0502020204030204" pitchFamily="34" charset="0"/>
                <a:cs typeface="Calibri" panose="020F0502020204030204" pitchFamily="34" charset="0"/>
              </a:rPr>
              <a:t>mới</a:t>
            </a:r>
            <a:r>
              <a:rPr lang="en-US" sz="2400" b="0" dirty="0">
                <a:solidFill>
                  <a:srgbClr val="000000"/>
                </a:solidFill>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grpSp>
        <p:nvGrpSpPr>
          <p:cNvPr id="32" name="Group 31">
            <a:extLst>
              <a:ext uri="{FF2B5EF4-FFF2-40B4-BE49-F238E27FC236}">
                <a16:creationId xmlns:a16="http://schemas.microsoft.com/office/drawing/2014/main" id="{C3AAB3E9-0C8F-3999-EAF3-3046D39E7FD5}"/>
              </a:ext>
            </a:extLst>
          </p:cNvPr>
          <p:cNvGrpSpPr/>
          <p:nvPr/>
        </p:nvGrpSpPr>
        <p:grpSpPr>
          <a:xfrm>
            <a:off x="6606306" y="541677"/>
            <a:ext cx="4356210" cy="1308500"/>
            <a:chOff x="6196707" y="909439"/>
            <a:chExt cx="4366518" cy="1464563"/>
          </a:xfrm>
        </p:grpSpPr>
        <p:sp>
          <p:nvSpPr>
            <p:cNvPr id="30" name="Speech Bubble: Rectangle with Corners Rounded 29">
              <a:extLst>
                <a:ext uri="{FF2B5EF4-FFF2-40B4-BE49-F238E27FC236}">
                  <a16:creationId xmlns:a16="http://schemas.microsoft.com/office/drawing/2014/main" id="{C60B507E-96B5-48CC-98EC-E1CF63BA966C}"/>
                </a:ext>
              </a:extLst>
            </p:cNvPr>
            <p:cNvSpPr/>
            <p:nvPr/>
          </p:nvSpPr>
          <p:spPr>
            <a:xfrm>
              <a:off x="6196707" y="909439"/>
              <a:ext cx="4173561" cy="1464563"/>
            </a:xfrm>
            <a:prstGeom prst="wedgeRoundRectCallout">
              <a:avLst>
                <a:gd name="adj1" fmla="val -33229"/>
                <a:gd name="adj2" fmla="val 62839"/>
                <a:gd name="adj3" fmla="val 16667"/>
              </a:avLst>
            </a:prstGeom>
            <a:ln w="28575">
              <a:solidFill>
                <a:schemeClr val="accent2">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9" name="TextBox 28">
              <a:extLst>
                <a:ext uri="{FF2B5EF4-FFF2-40B4-BE49-F238E27FC236}">
                  <a16:creationId xmlns:a16="http://schemas.microsoft.com/office/drawing/2014/main" id="{BDBB57D8-35F2-4952-E649-11E8E49F808D}"/>
                </a:ext>
              </a:extLst>
            </p:cNvPr>
            <p:cNvSpPr txBox="1"/>
            <p:nvPr/>
          </p:nvSpPr>
          <p:spPr>
            <a:xfrm>
              <a:off x="6304363" y="1021914"/>
              <a:ext cx="4258862" cy="1343491"/>
            </a:xfrm>
            <a:prstGeom prst="rect">
              <a:avLst/>
            </a:prstGeom>
            <a:noFill/>
          </p:spPr>
          <p:txBody>
            <a:bodyPr wrap="square">
              <a:spAutoFit/>
            </a:bodyPr>
            <a:lstStyle/>
            <a:p>
              <a:pPr indent="0"/>
              <a:r>
                <a:rPr lang="vi-VN" sz="2400" dirty="0">
                  <a:solidFill>
                    <a:srgbClr val="000000"/>
                  </a:solidFill>
                  <a:latin typeface="Calibri" panose="020F0502020204030204" pitchFamily="34" charset="0"/>
                  <a:cs typeface="Calibri" panose="020F0502020204030204" pitchFamily="34" charset="0"/>
                </a:rPr>
                <a:t>Các </a:t>
              </a:r>
              <a:r>
                <a:rPr lang="vi-VN" sz="2400" b="1" u="sng" dirty="0">
                  <a:latin typeface="Calibri" panose="020F0502020204030204" pitchFamily="34" charset="0"/>
                  <a:cs typeface="Calibri" panose="020F0502020204030204" pitchFamily="34" charset="0"/>
                </a:rPr>
                <a:t>phản ứng trong dung dịch </a:t>
              </a:r>
              <a:r>
                <a:rPr lang="vi-VN" sz="2400" dirty="0">
                  <a:solidFill>
                    <a:srgbClr val="000000"/>
                  </a:solidFill>
                  <a:latin typeface="Calibri" panose="020F0502020204030204" pitchFamily="34" charset="0"/>
                  <a:cs typeface="Calibri" panose="020F0502020204030204" pitchFamily="34" charset="0"/>
                </a:rPr>
                <a:t>giữa muối với acid, base, muối thuộc loại </a:t>
              </a:r>
              <a:r>
                <a:rPr lang="vi-VN" sz="2400" b="1" dirty="0">
                  <a:solidFill>
                    <a:srgbClr val="000000"/>
                  </a:solidFill>
                  <a:latin typeface="Calibri" panose="020F0502020204030204" pitchFamily="34" charset="0"/>
                  <a:cs typeface="Calibri" panose="020F0502020204030204" pitchFamily="34" charset="0"/>
                </a:rPr>
                <a:t>phản ứng trao đổi</a:t>
              </a:r>
              <a:r>
                <a:rPr lang="vi-VN" sz="2400" dirty="0">
                  <a:solidFill>
                    <a:srgbClr val="000000"/>
                  </a:solidFill>
                  <a:latin typeface="Calibri" panose="020F0502020204030204" pitchFamily="34" charset="0"/>
                  <a:cs typeface="Calibri" panose="020F0502020204030204" pitchFamily="34" charset="0"/>
                </a:rPr>
                <a:t>.</a:t>
              </a:r>
              <a:endParaRPr lang="en-US" sz="2400" dirty="0">
                <a:latin typeface="Calibri" panose="020F0502020204030204" pitchFamily="34" charset="0"/>
                <a:cs typeface="Calibri" panose="020F0502020204030204" pitchFamily="34" charset="0"/>
              </a:endParaRPr>
            </a:p>
          </p:txBody>
        </p:sp>
      </p:grpSp>
      <p:sp>
        <p:nvSpPr>
          <p:cNvPr id="36" name="Arrow: Down 35">
            <a:extLst>
              <a:ext uri="{FF2B5EF4-FFF2-40B4-BE49-F238E27FC236}">
                <a16:creationId xmlns:a16="http://schemas.microsoft.com/office/drawing/2014/main" id="{B36E2B93-E68B-3534-F13F-56695917B072}"/>
              </a:ext>
            </a:extLst>
          </p:cNvPr>
          <p:cNvSpPr/>
          <p:nvPr/>
        </p:nvSpPr>
        <p:spPr>
          <a:xfrm>
            <a:off x="8421576" y="1950667"/>
            <a:ext cx="304801" cy="627519"/>
          </a:xfrm>
          <a:prstGeom prst="down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p>
        </p:txBody>
      </p:sp>
      <p:grpSp>
        <p:nvGrpSpPr>
          <p:cNvPr id="40" name="Group 39">
            <a:extLst>
              <a:ext uri="{FF2B5EF4-FFF2-40B4-BE49-F238E27FC236}">
                <a16:creationId xmlns:a16="http://schemas.microsoft.com/office/drawing/2014/main" id="{756ECCAD-9BCA-F256-29A0-7749F77CE716}"/>
              </a:ext>
            </a:extLst>
          </p:cNvPr>
          <p:cNvGrpSpPr/>
          <p:nvPr/>
        </p:nvGrpSpPr>
        <p:grpSpPr>
          <a:xfrm>
            <a:off x="6562084" y="5334198"/>
            <a:ext cx="4753558" cy="854960"/>
            <a:chOff x="6436344" y="4837249"/>
            <a:chExt cx="5164074" cy="914400"/>
          </a:xfrm>
        </p:grpSpPr>
        <p:sp>
          <p:nvSpPr>
            <p:cNvPr id="39" name="Rectangle: Rounded Corners 38">
              <a:extLst>
                <a:ext uri="{FF2B5EF4-FFF2-40B4-BE49-F238E27FC236}">
                  <a16:creationId xmlns:a16="http://schemas.microsoft.com/office/drawing/2014/main" id="{2ADA9E64-EF98-EA34-C99D-E52D7BB43559}"/>
                </a:ext>
              </a:extLst>
            </p:cNvPr>
            <p:cNvSpPr/>
            <p:nvPr/>
          </p:nvSpPr>
          <p:spPr>
            <a:xfrm>
              <a:off x="6436344" y="4837249"/>
              <a:ext cx="5164074" cy="914400"/>
            </a:xfrm>
            <a:prstGeom prst="roundRect">
              <a:avLst/>
            </a:prstGeom>
            <a:solidFill>
              <a:srgbClr val="FFFFFF"/>
            </a:solidFill>
            <a:ln w="19050">
              <a:solidFill>
                <a:schemeClr val="accent2">
                  <a:lumMod val="75000"/>
                </a:schemeClr>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8" name="TextBox 37">
              <a:extLst>
                <a:ext uri="{FF2B5EF4-FFF2-40B4-BE49-F238E27FC236}">
                  <a16:creationId xmlns:a16="http://schemas.microsoft.com/office/drawing/2014/main" id="{A5F93852-E4AF-C022-51F9-6445D5AD6275}"/>
                </a:ext>
              </a:extLst>
            </p:cNvPr>
            <p:cNvSpPr txBox="1"/>
            <p:nvPr/>
          </p:nvSpPr>
          <p:spPr>
            <a:xfrm>
              <a:off x="6561850" y="4890814"/>
              <a:ext cx="4833570" cy="830997"/>
            </a:xfrm>
            <a:prstGeom prst="rect">
              <a:avLst/>
            </a:prstGeom>
            <a:noFill/>
          </p:spPr>
          <p:txBody>
            <a:bodyPr wrap="square">
              <a:spAutoFit/>
            </a:bodyPr>
            <a:lstStyle/>
            <a:p>
              <a:r>
                <a:rPr lang="vi-VN" sz="2400" dirty="0">
                  <a:solidFill>
                    <a:srgbClr val="000000"/>
                  </a:solidFill>
                  <a:latin typeface="Calibri" panose="020F0502020204030204" pitchFamily="34" charset="0"/>
                  <a:cs typeface="Calibri" panose="020F0502020204030204" pitchFamily="34" charset="0"/>
                </a:rPr>
                <a:t>Sản phẩm</a:t>
              </a:r>
              <a:r>
                <a:rPr lang="en-US" sz="2400" b="0" dirty="0">
                  <a:solidFill>
                    <a:srgbClr val="000000"/>
                  </a:solidFill>
                  <a:latin typeface="Calibri" panose="020F0502020204030204" pitchFamily="34" charset="0"/>
                  <a:cs typeface="Calibri" panose="020F0502020204030204" pitchFamily="34" charset="0"/>
                </a:rPr>
                <a:t> </a:t>
              </a:r>
              <a:r>
                <a:rPr lang="en-US" sz="2400" b="0" dirty="0" err="1">
                  <a:solidFill>
                    <a:srgbClr val="000000"/>
                  </a:solidFill>
                  <a:latin typeface="Calibri" panose="020F0502020204030204" pitchFamily="34" charset="0"/>
                  <a:cs typeface="Calibri" panose="020F0502020204030204" pitchFamily="34" charset="0"/>
                </a:rPr>
                <a:t>tạo</a:t>
              </a:r>
              <a:r>
                <a:rPr lang="en-US" sz="2400" b="0" dirty="0">
                  <a:solidFill>
                    <a:srgbClr val="000000"/>
                  </a:solidFill>
                  <a:latin typeface="Calibri" panose="020F0502020204030204" pitchFamily="34" charset="0"/>
                  <a:cs typeface="Calibri" panose="020F0502020204030204" pitchFamily="34" charset="0"/>
                </a:rPr>
                <a:t> </a:t>
              </a:r>
              <a:r>
                <a:rPr lang="en-US" sz="2400" b="0" dirty="0" err="1">
                  <a:solidFill>
                    <a:srgbClr val="000000"/>
                  </a:solidFill>
                  <a:latin typeface="Calibri" panose="020F0502020204030204" pitchFamily="34" charset="0"/>
                  <a:cs typeface="Calibri" panose="020F0502020204030204" pitchFamily="34" charset="0"/>
                </a:rPr>
                <a:t>thành</a:t>
              </a:r>
              <a:r>
                <a:rPr lang="en-US" sz="2400" b="0" dirty="0">
                  <a:solidFill>
                    <a:srgbClr val="000000"/>
                  </a:solidFill>
                  <a:latin typeface="Calibri" panose="020F0502020204030204" pitchFamily="34" charset="0"/>
                  <a:cs typeface="Calibri" panose="020F0502020204030204" pitchFamily="34" charset="0"/>
                </a:rPr>
                <a:t> </a:t>
              </a:r>
              <a:r>
                <a:rPr lang="vi-VN" sz="2400" b="0" dirty="0">
                  <a:solidFill>
                    <a:srgbClr val="000000"/>
                  </a:solidFill>
                  <a:latin typeface="Calibri" panose="020F0502020204030204" pitchFamily="34" charset="0"/>
                  <a:cs typeface="Calibri" panose="020F0502020204030204" pitchFamily="34" charset="0"/>
                </a:rPr>
                <a:t>ít nhất 1</a:t>
              </a:r>
              <a:r>
                <a:rPr lang="en-US" sz="2400" b="0" dirty="0">
                  <a:solidFill>
                    <a:srgbClr val="000000"/>
                  </a:solidFill>
                  <a:latin typeface="Calibri" panose="020F0502020204030204" pitchFamily="34" charset="0"/>
                  <a:cs typeface="Calibri" panose="020F0502020204030204" pitchFamily="34" charset="0"/>
                </a:rPr>
                <a:t> </a:t>
              </a:r>
              <a:r>
                <a:rPr lang="en-US" sz="2400" b="0" dirty="0" err="1">
                  <a:solidFill>
                    <a:srgbClr val="000000"/>
                  </a:solidFill>
                  <a:latin typeface="Calibri" panose="020F0502020204030204" pitchFamily="34" charset="0"/>
                  <a:cs typeface="Calibri" panose="020F0502020204030204" pitchFamily="34" charset="0"/>
                </a:rPr>
                <a:t>chất</a:t>
              </a:r>
              <a:r>
                <a:rPr lang="en-US" sz="2400" b="0" dirty="0">
                  <a:solidFill>
                    <a:srgbClr val="000000"/>
                  </a:solidFill>
                  <a:latin typeface="Calibri" panose="020F0502020204030204" pitchFamily="34" charset="0"/>
                  <a:cs typeface="Calibri" panose="020F0502020204030204" pitchFamily="34" charset="0"/>
                </a:rPr>
                <a:t> </a:t>
              </a:r>
              <a:r>
                <a:rPr lang="en-US" sz="2400" b="0" dirty="0" err="1">
                  <a:solidFill>
                    <a:srgbClr val="000000"/>
                  </a:solidFill>
                  <a:latin typeface="Calibri" panose="020F0502020204030204" pitchFamily="34" charset="0"/>
                  <a:cs typeface="Calibri" panose="020F0502020204030204" pitchFamily="34" charset="0"/>
                </a:rPr>
                <a:t>dễ</a:t>
              </a:r>
              <a:r>
                <a:rPr lang="en-US" sz="2400" b="0" dirty="0">
                  <a:solidFill>
                    <a:srgbClr val="000000"/>
                  </a:solidFill>
                  <a:latin typeface="Calibri" panose="020F0502020204030204" pitchFamily="34" charset="0"/>
                  <a:cs typeface="Calibri" panose="020F0502020204030204" pitchFamily="34" charset="0"/>
                </a:rPr>
                <a:t> bay  </a:t>
              </a:r>
              <a:r>
                <a:rPr lang="en-US" sz="2400" b="0" dirty="0" err="1">
                  <a:solidFill>
                    <a:srgbClr val="000000"/>
                  </a:solidFill>
                  <a:latin typeface="Calibri" panose="020F0502020204030204" pitchFamily="34" charset="0"/>
                  <a:cs typeface="Calibri" panose="020F0502020204030204" pitchFamily="34" charset="0"/>
                </a:rPr>
                <a:t>hơi</a:t>
              </a:r>
              <a:r>
                <a:rPr lang="en-US" sz="2400" b="0" dirty="0">
                  <a:solidFill>
                    <a:srgbClr val="000000"/>
                  </a:solidFill>
                  <a:latin typeface="Calibri" panose="020F0502020204030204" pitchFamily="34" charset="0"/>
                  <a:cs typeface="Calibri" panose="020F0502020204030204" pitchFamily="34" charset="0"/>
                </a:rPr>
                <a:t>, </a:t>
              </a:r>
              <a:r>
                <a:rPr lang="en-US" sz="2400" b="0" dirty="0" err="1">
                  <a:solidFill>
                    <a:srgbClr val="000000"/>
                  </a:solidFill>
                  <a:latin typeface="Calibri" panose="020F0502020204030204" pitchFamily="34" charset="0"/>
                  <a:cs typeface="Calibri" panose="020F0502020204030204" pitchFamily="34" charset="0"/>
                </a:rPr>
                <a:t>hoặc</a:t>
              </a:r>
              <a:r>
                <a:rPr lang="en-US" sz="2400" b="0" dirty="0">
                  <a:solidFill>
                    <a:srgbClr val="000000"/>
                  </a:solidFill>
                  <a:latin typeface="Calibri" panose="020F0502020204030204" pitchFamily="34" charset="0"/>
                  <a:cs typeface="Calibri" panose="020F0502020204030204" pitchFamily="34" charset="0"/>
                </a:rPr>
                <a:t> </a:t>
              </a:r>
              <a:r>
                <a:rPr lang="en-US" sz="2400" b="0" dirty="0" err="1">
                  <a:solidFill>
                    <a:srgbClr val="000000"/>
                  </a:solidFill>
                  <a:latin typeface="Calibri" panose="020F0502020204030204" pitchFamily="34" charset="0"/>
                  <a:cs typeface="Calibri" panose="020F0502020204030204" pitchFamily="34" charset="0"/>
                </a:rPr>
                <a:t>chất</a:t>
              </a:r>
              <a:r>
                <a:rPr lang="en-US" sz="2400" b="0" dirty="0">
                  <a:solidFill>
                    <a:srgbClr val="000000"/>
                  </a:solidFill>
                  <a:latin typeface="Calibri" panose="020F0502020204030204" pitchFamily="34" charset="0"/>
                  <a:cs typeface="Calibri" panose="020F0502020204030204" pitchFamily="34" charset="0"/>
                </a:rPr>
                <a:t> </a:t>
              </a:r>
              <a:r>
                <a:rPr lang="en-US" sz="2400" b="0" dirty="0" err="1">
                  <a:solidFill>
                    <a:srgbClr val="000000"/>
                  </a:solidFill>
                  <a:latin typeface="Calibri" panose="020F0502020204030204" pitchFamily="34" charset="0"/>
                  <a:cs typeface="Calibri" panose="020F0502020204030204" pitchFamily="34" charset="0"/>
                </a:rPr>
                <a:t>không</a:t>
              </a:r>
              <a:r>
                <a:rPr lang="en-US" sz="2400" b="0" dirty="0">
                  <a:solidFill>
                    <a:srgbClr val="000000"/>
                  </a:solidFill>
                  <a:latin typeface="Calibri" panose="020F0502020204030204" pitchFamily="34" charset="0"/>
                  <a:cs typeface="Calibri" panose="020F0502020204030204" pitchFamily="34" charset="0"/>
                </a:rPr>
                <a:t> </a:t>
              </a:r>
              <a:r>
                <a:rPr lang="vi-VN" sz="2400" b="0" dirty="0">
                  <a:solidFill>
                    <a:srgbClr val="000000"/>
                  </a:solidFill>
                  <a:latin typeface="Calibri" panose="020F0502020204030204" pitchFamily="34" charset="0"/>
                  <a:cs typeface="Calibri" panose="020F0502020204030204" pitchFamily="34" charset="0"/>
                </a:rPr>
                <a:t>tan...</a:t>
              </a:r>
              <a:endParaRPr lang="en-US" sz="2400" dirty="0">
                <a:latin typeface="Calibri" panose="020F0502020204030204" pitchFamily="34" charset="0"/>
                <a:cs typeface="Calibri" panose="020F0502020204030204" pitchFamily="34" charset="0"/>
              </a:endParaRPr>
            </a:p>
          </p:txBody>
        </p:sp>
      </p:grpSp>
      <p:sp>
        <p:nvSpPr>
          <p:cNvPr id="42" name="Rectangle 41">
            <a:extLst>
              <a:ext uri="{FF2B5EF4-FFF2-40B4-BE49-F238E27FC236}">
                <a16:creationId xmlns:a16="http://schemas.microsoft.com/office/drawing/2014/main" id="{D81D23C6-60AC-5CB3-ACB3-E4BD47AB4C2A}"/>
              </a:ext>
            </a:extLst>
          </p:cNvPr>
          <p:cNvSpPr/>
          <p:nvPr/>
        </p:nvSpPr>
        <p:spPr>
          <a:xfrm>
            <a:off x="6992087" y="4746308"/>
            <a:ext cx="1378904" cy="430887"/>
          </a:xfrm>
          <a:prstGeom prst="rect">
            <a:avLst/>
          </a:prstGeom>
          <a:noFill/>
        </p:spPr>
        <p:txBody>
          <a:bodyPr wrap="none" lIns="91440" tIns="45720" rIns="91440" bIns="45720">
            <a:spAutoFit/>
          </a:bodyPr>
          <a:lstStyle/>
          <a:p>
            <a:pPr algn="ctr"/>
            <a:r>
              <a:rPr lang="vi-VN" sz="2200" b="1"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ĐIỀU KIỆN</a:t>
            </a:r>
            <a:endParaRPr lang="en-US" sz="2200" b="1" cap="none" spc="0" dirty="0">
              <a:ln w="0"/>
              <a:solidFill>
                <a:schemeClr val="accent1"/>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endParaRPr>
          </a:p>
        </p:txBody>
      </p:sp>
      <p:sp>
        <p:nvSpPr>
          <p:cNvPr id="45" name="Arrow: Down 44">
            <a:extLst>
              <a:ext uri="{FF2B5EF4-FFF2-40B4-BE49-F238E27FC236}">
                <a16:creationId xmlns:a16="http://schemas.microsoft.com/office/drawing/2014/main" id="{61A28A78-D708-D3E5-0F1D-ED9CC96F736D}"/>
              </a:ext>
            </a:extLst>
          </p:cNvPr>
          <p:cNvSpPr/>
          <p:nvPr/>
        </p:nvSpPr>
        <p:spPr>
          <a:xfrm>
            <a:off x="8462971" y="4646954"/>
            <a:ext cx="304801" cy="627519"/>
          </a:xfrm>
          <a:prstGeom prst="down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p>
        </p:txBody>
      </p:sp>
      <p:grpSp>
        <p:nvGrpSpPr>
          <p:cNvPr id="48" name="Group 47">
            <a:extLst>
              <a:ext uri="{FF2B5EF4-FFF2-40B4-BE49-F238E27FC236}">
                <a16:creationId xmlns:a16="http://schemas.microsoft.com/office/drawing/2014/main" id="{9A38850B-B02D-5529-F85C-BAF0DD3AFCD0}"/>
              </a:ext>
            </a:extLst>
          </p:cNvPr>
          <p:cNvGrpSpPr/>
          <p:nvPr/>
        </p:nvGrpSpPr>
        <p:grpSpPr>
          <a:xfrm>
            <a:off x="5733170" y="6200494"/>
            <a:ext cx="7665019" cy="461665"/>
            <a:chOff x="5735042" y="6202581"/>
            <a:chExt cx="7665019" cy="461665"/>
          </a:xfrm>
        </p:grpSpPr>
        <p:sp>
          <p:nvSpPr>
            <p:cNvPr id="44" name="TextBox 43">
              <a:extLst>
                <a:ext uri="{FF2B5EF4-FFF2-40B4-BE49-F238E27FC236}">
                  <a16:creationId xmlns:a16="http://schemas.microsoft.com/office/drawing/2014/main" id="{4A8AD044-8B89-75F4-2365-598E646A0D47}"/>
                </a:ext>
              </a:extLst>
            </p:cNvPr>
            <p:cNvSpPr txBox="1"/>
            <p:nvPr/>
          </p:nvSpPr>
          <p:spPr>
            <a:xfrm>
              <a:off x="6038848" y="6233359"/>
              <a:ext cx="7361213" cy="400110"/>
            </a:xfrm>
            <a:prstGeom prst="rect">
              <a:avLst/>
            </a:prstGeom>
            <a:noFill/>
          </p:spPr>
          <p:txBody>
            <a:bodyPr wrap="square">
              <a:spAutoFit/>
            </a:bodyPr>
            <a:lstStyle/>
            <a:p>
              <a:pPr indent="0"/>
              <a:r>
                <a:rPr lang="en-US" sz="2000" b="1" i="1" u="sng" dirty="0" err="1">
                  <a:solidFill>
                    <a:srgbClr val="C00000"/>
                  </a:solidFill>
                </a:rPr>
                <a:t>Lưu</a:t>
              </a:r>
              <a:r>
                <a:rPr lang="en-US" sz="2000" b="1" i="1" u="sng" dirty="0">
                  <a:solidFill>
                    <a:srgbClr val="C00000"/>
                  </a:solidFill>
                </a:rPr>
                <a:t> ý:</a:t>
              </a:r>
              <a:r>
                <a:rPr lang="en-US" sz="2000" b="1" i="1" dirty="0">
                  <a:solidFill>
                    <a:srgbClr val="C00000"/>
                  </a:solidFill>
                </a:rPr>
                <a:t> </a:t>
              </a:r>
              <a:r>
                <a:rPr lang="en-US" sz="2000" b="1" i="1" dirty="0" err="1">
                  <a:solidFill>
                    <a:srgbClr val="C00000"/>
                  </a:solidFill>
                </a:rPr>
                <a:t>Phản</a:t>
              </a:r>
              <a:r>
                <a:rPr lang="en-US" sz="2000" b="1" i="1" dirty="0">
                  <a:solidFill>
                    <a:srgbClr val="C00000"/>
                  </a:solidFill>
                </a:rPr>
                <a:t> </a:t>
              </a:r>
              <a:r>
                <a:rPr lang="en-US" sz="2000" b="1" i="1" dirty="0" err="1">
                  <a:solidFill>
                    <a:srgbClr val="C00000"/>
                  </a:solidFill>
                </a:rPr>
                <a:t>ứng</a:t>
              </a:r>
              <a:r>
                <a:rPr lang="en-US" sz="2000" b="1" i="1" dirty="0">
                  <a:solidFill>
                    <a:srgbClr val="C00000"/>
                  </a:solidFill>
                </a:rPr>
                <a:t> </a:t>
              </a:r>
              <a:r>
                <a:rPr lang="en-US" sz="2000" b="1" i="1" dirty="0" err="1">
                  <a:solidFill>
                    <a:srgbClr val="C00000"/>
                  </a:solidFill>
                </a:rPr>
                <a:t>trung</a:t>
              </a:r>
              <a:r>
                <a:rPr lang="en-US" sz="2000" b="1" i="1" dirty="0">
                  <a:solidFill>
                    <a:srgbClr val="C00000"/>
                  </a:solidFill>
                </a:rPr>
                <a:t> </a:t>
              </a:r>
              <a:r>
                <a:rPr lang="en-US" sz="2000" b="1" i="1" dirty="0" err="1">
                  <a:solidFill>
                    <a:srgbClr val="C00000"/>
                  </a:solidFill>
                </a:rPr>
                <a:t>hoà</a:t>
              </a:r>
              <a:r>
                <a:rPr lang="en-US" sz="2000" b="1" i="1" dirty="0">
                  <a:solidFill>
                    <a:srgbClr val="C00000"/>
                  </a:solidFill>
                </a:rPr>
                <a:t> </a:t>
              </a:r>
              <a:r>
                <a:rPr lang="en-US" sz="2000" b="1" i="1" dirty="0" err="1">
                  <a:solidFill>
                    <a:srgbClr val="C00000"/>
                  </a:solidFill>
                </a:rPr>
                <a:t>cũng</a:t>
              </a:r>
              <a:r>
                <a:rPr lang="en-US" sz="2000" b="1" i="1" dirty="0">
                  <a:solidFill>
                    <a:srgbClr val="C00000"/>
                  </a:solidFill>
                </a:rPr>
                <a:t> </a:t>
              </a:r>
              <a:r>
                <a:rPr lang="en-US" sz="2000" b="1" i="1" dirty="0" err="1">
                  <a:solidFill>
                    <a:srgbClr val="C00000"/>
                  </a:solidFill>
                </a:rPr>
                <a:t>thuộc</a:t>
              </a:r>
              <a:r>
                <a:rPr lang="en-US" sz="2000" b="1" i="1" dirty="0">
                  <a:solidFill>
                    <a:srgbClr val="C00000"/>
                  </a:solidFill>
                </a:rPr>
                <a:t> </a:t>
              </a:r>
              <a:r>
                <a:rPr lang="en-US" sz="2000" b="1" i="1" dirty="0" err="1">
                  <a:solidFill>
                    <a:srgbClr val="C00000"/>
                  </a:solidFill>
                </a:rPr>
                <a:t>phản</a:t>
              </a:r>
              <a:r>
                <a:rPr lang="en-US" sz="2000" b="1" i="1" dirty="0">
                  <a:solidFill>
                    <a:srgbClr val="C00000"/>
                  </a:solidFill>
                </a:rPr>
                <a:t> </a:t>
              </a:r>
              <a:r>
                <a:rPr lang="en-US" sz="2000" b="1" i="1" dirty="0" err="1">
                  <a:solidFill>
                    <a:srgbClr val="C00000"/>
                  </a:solidFill>
                </a:rPr>
                <a:t>ứng</a:t>
              </a:r>
              <a:r>
                <a:rPr lang="en-US" sz="2000" b="1" i="1" dirty="0">
                  <a:solidFill>
                    <a:srgbClr val="C00000"/>
                  </a:solidFill>
                </a:rPr>
                <a:t> </a:t>
              </a:r>
              <a:r>
                <a:rPr lang="en-US" sz="2000" b="1" i="1" dirty="0" err="1">
                  <a:solidFill>
                    <a:srgbClr val="C00000"/>
                  </a:solidFill>
                </a:rPr>
                <a:t>trao</a:t>
              </a:r>
              <a:r>
                <a:rPr lang="en-US" sz="2000" b="1" i="1" dirty="0">
                  <a:solidFill>
                    <a:srgbClr val="C00000"/>
                  </a:solidFill>
                </a:rPr>
                <a:t> </a:t>
              </a:r>
              <a:r>
                <a:rPr lang="en-US" sz="2000" b="1" i="1" dirty="0" err="1">
                  <a:solidFill>
                    <a:srgbClr val="C00000"/>
                  </a:solidFill>
                </a:rPr>
                <a:t>đổi</a:t>
              </a:r>
              <a:r>
                <a:rPr lang="en-US" sz="2000" b="1" i="1" dirty="0">
                  <a:solidFill>
                    <a:srgbClr val="C00000"/>
                  </a:solidFill>
                </a:rPr>
                <a:t>.</a:t>
              </a:r>
            </a:p>
          </p:txBody>
        </p:sp>
        <p:pic>
          <p:nvPicPr>
            <p:cNvPr id="47" name="Graphic 46" descr="Checkbox Checked with solid fill">
              <a:extLst>
                <a:ext uri="{FF2B5EF4-FFF2-40B4-BE49-F238E27FC236}">
                  <a16:creationId xmlns:a16="http://schemas.microsoft.com/office/drawing/2014/main" id="{28FB2DB1-DA0C-76F4-4479-7938A378D25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735042" y="6202581"/>
              <a:ext cx="461665" cy="461665"/>
            </a:xfrm>
            <a:prstGeom prst="rect">
              <a:avLst/>
            </a:prstGeom>
          </p:spPr>
        </p:pic>
      </p:grpSp>
      <p:sp>
        <p:nvSpPr>
          <p:cNvPr id="52" name="Right Brace 51">
            <a:extLst>
              <a:ext uri="{FF2B5EF4-FFF2-40B4-BE49-F238E27FC236}">
                <a16:creationId xmlns:a16="http://schemas.microsoft.com/office/drawing/2014/main" id="{FF4B6EEB-276F-3BF2-DBB2-7983C3C5CAA0}"/>
              </a:ext>
            </a:extLst>
          </p:cNvPr>
          <p:cNvSpPr/>
          <p:nvPr/>
        </p:nvSpPr>
        <p:spPr>
          <a:xfrm>
            <a:off x="5658454" y="1385439"/>
            <a:ext cx="234299" cy="5192279"/>
          </a:xfrm>
          <a:prstGeom prst="rightBrace">
            <a:avLst>
              <a:gd name="adj1" fmla="val 193471"/>
              <a:gd name="adj2" fmla="val 50000"/>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dirty="0"/>
          </a:p>
        </p:txBody>
      </p:sp>
      <p:grpSp>
        <p:nvGrpSpPr>
          <p:cNvPr id="27" name="Nhóm 26">
            <a:extLst>
              <a:ext uri="{FF2B5EF4-FFF2-40B4-BE49-F238E27FC236}">
                <a16:creationId xmlns:a16="http://schemas.microsoft.com/office/drawing/2014/main" id="{81DD3D3C-1431-A9EC-6F59-5FCE5FC042CA}"/>
              </a:ext>
            </a:extLst>
          </p:cNvPr>
          <p:cNvGrpSpPr/>
          <p:nvPr/>
        </p:nvGrpSpPr>
        <p:grpSpPr>
          <a:xfrm>
            <a:off x="6602602" y="4112218"/>
            <a:ext cx="5555466" cy="558334"/>
            <a:chOff x="6602602" y="4112218"/>
            <a:chExt cx="5555466" cy="558334"/>
          </a:xfrm>
        </p:grpSpPr>
        <p:grpSp>
          <p:nvGrpSpPr>
            <p:cNvPr id="10" name="Nhóm 9">
              <a:extLst>
                <a:ext uri="{FF2B5EF4-FFF2-40B4-BE49-F238E27FC236}">
                  <a16:creationId xmlns:a16="http://schemas.microsoft.com/office/drawing/2014/main" id="{AAA5B674-59C8-0809-C5F6-7E78FFC18E9C}"/>
                </a:ext>
              </a:extLst>
            </p:cNvPr>
            <p:cNvGrpSpPr/>
            <p:nvPr/>
          </p:nvGrpSpPr>
          <p:grpSpPr>
            <a:xfrm>
              <a:off x="6602602" y="4126167"/>
              <a:ext cx="4910713" cy="544385"/>
              <a:chOff x="6602602" y="4126167"/>
              <a:chExt cx="4910713" cy="544385"/>
            </a:xfrm>
          </p:grpSpPr>
          <p:sp>
            <p:nvSpPr>
              <p:cNvPr id="37" name="TextBox 36">
                <a:extLst>
                  <a:ext uri="{FF2B5EF4-FFF2-40B4-BE49-F238E27FC236}">
                    <a16:creationId xmlns:a16="http://schemas.microsoft.com/office/drawing/2014/main" id="{7F6821EA-E95F-2ECF-48A9-E04182D75746}"/>
                  </a:ext>
                </a:extLst>
              </p:cNvPr>
              <p:cNvSpPr txBox="1"/>
              <p:nvPr/>
            </p:nvSpPr>
            <p:spPr>
              <a:xfrm>
                <a:off x="6602602" y="4208887"/>
                <a:ext cx="500458" cy="461665"/>
              </a:xfrm>
              <a:prstGeom prst="rect">
                <a:avLst/>
              </a:prstGeom>
              <a:noFill/>
            </p:spPr>
            <p:txBody>
              <a:bodyPr wrap="none" rtlCol="0">
                <a:spAutoFit/>
              </a:bodyPr>
              <a:lstStyle/>
              <a:p>
                <a:r>
                  <a:rPr lang="en-US" sz="2400" b="1" dirty="0">
                    <a:solidFill>
                      <a:schemeClr val="accent5">
                        <a:lumMod val="75000"/>
                      </a:schemeClr>
                    </a:solidFill>
                  </a:rPr>
                  <a:t>Ca</a:t>
                </a:r>
              </a:p>
            </p:txBody>
          </p:sp>
          <mc:AlternateContent xmlns:mc="http://schemas.openxmlformats.org/markup-compatibility/2006">
            <mc:Choice xmlns:a14="http://schemas.microsoft.com/office/drawing/2010/main" Requires="a14">
              <p:sp>
                <p:nvSpPr>
                  <p:cNvPr id="41" name="TextBox 40">
                    <a:extLst>
                      <a:ext uri="{FF2B5EF4-FFF2-40B4-BE49-F238E27FC236}">
                        <a16:creationId xmlns:a16="http://schemas.microsoft.com/office/drawing/2014/main" id="{B4D4E369-6835-20A9-A71B-2FE6D5DC8201}"/>
                      </a:ext>
                    </a:extLst>
                  </p:cNvPr>
                  <p:cNvSpPr txBox="1"/>
                  <p:nvPr/>
                </p:nvSpPr>
                <p:spPr>
                  <a:xfrm>
                    <a:off x="6893559" y="4195529"/>
                    <a:ext cx="707181"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solidFill>
                                    <a:schemeClr val="accent5">
                                      <a:lumMod val="75000"/>
                                    </a:schemeClr>
                                  </a:solidFill>
                                  <a:latin typeface="Cambria Math" panose="02040503050406030204" pitchFamily="18" charset="0"/>
                                </a:rPr>
                              </m:ctrlPr>
                            </m:sSubPr>
                            <m:e>
                              <m:r>
                                <a:rPr lang="en-US" sz="2400" b="1" i="1" smtClean="0">
                                  <a:solidFill>
                                    <a:schemeClr val="accent5">
                                      <a:lumMod val="75000"/>
                                    </a:schemeClr>
                                  </a:solidFill>
                                  <a:latin typeface="Cambria Math" panose="02040503050406030204" pitchFamily="18" charset="0"/>
                                </a:rPr>
                                <m:t>𝑪𝒍</m:t>
                              </m:r>
                            </m:e>
                            <m:sub>
                              <m:r>
                                <a:rPr lang="en-US" sz="2400" b="1" i="1" smtClean="0">
                                  <a:solidFill>
                                    <a:schemeClr val="accent5">
                                      <a:lumMod val="75000"/>
                                    </a:schemeClr>
                                  </a:solidFill>
                                  <a:latin typeface="Cambria Math" panose="02040503050406030204" pitchFamily="18" charset="0"/>
                                </a:rPr>
                                <m:t>𝟐</m:t>
                              </m:r>
                            </m:sub>
                          </m:sSub>
                        </m:oMath>
                      </m:oMathPara>
                    </a14:m>
                    <a:endParaRPr lang="en-US" sz="2400" b="1" dirty="0">
                      <a:solidFill>
                        <a:schemeClr val="accent5">
                          <a:lumMod val="75000"/>
                        </a:schemeClr>
                      </a:solidFill>
                    </a:endParaRPr>
                  </a:p>
                </p:txBody>
              </p:sp>
            </mc:Choice>
            <mc:Fallback>
              <p:sp>
                <p:nvSpPr>
                  <p:cNvPr id="41" name="TextBox 40">
                    <a:extLst>
                      <a:ext uri="{FF2B5EF4-FFF2-40B4-BE49-F238E27FC236}">
                        <a16:creationId xmlns:a16="http://schemas.microsoft.com/office/drawing/2014/main" id="{B4D4E369-6835-20A9-A71B-2FE6D5DC8201}"/>
                      </a:ext>
                    </a:extLst>
                  </p:cNvPr>
                  <p:cNvSpPr txBox="1">
                    <a:spLocks noRot="1" noChangeAspect="1" noMove="1" noResize="1" noEditPoints="1" noAdjustHandles="1" noChangeArrowheads="1" noChangeShapeType="1" noTextEdit="1"/>
                  </p:cNvSpPr>
                  <p:nvPr/>
                </p:nvSpPr>
                <p:spPr>
                  <a:xfrm>
                    <a:off x="6893559" y="4195529"/>
                    <a:ext cx="707181" cy="461665"/>
                  </a:xfrm>
                  <a:prstGeom prst="rect">
                    <a:avLst/>
                  </a:prstGeom>
                  <a:blipFill>
                    <a:blip r:embed="rId13"/>
                    <a:stretch>
                      <a:fillRect b="-2632"/>
                    </a:stretch>
                  </a:blipFill>
                </p:spPr>
                <p:txBody>
                  <a:bodyPr/>
                  <a:lstStyle/>
                  <a:p>
                    <a:r>
                      <a:rPr lang="en-US">
                        <a:noFill/>
                      </a:rPr>
                      <a:t> </a:t>
                    </a:r>
                  </a:p>
                </p:txBody>
              </p:sp>
            </mc:Fallback>
          </mc:AlternateContent>
          <p:sp>
            <p:nvSpPr>
              <p:cNvPr id="46" name="TextBox 45">
                <a:extLst>
                  <a:ext uri="{FF2B5EF4-FFF2-40B4-BE49-F238E27FC236}">
                    <a16:creationId xmlns:a16="http://schemas.microsoft.com/office/drawing/2014/main" id="{A63F68E2-5952-C4B5-3EFF-E85555D98710}"/>
                  </a:ext>
                </a:extLst>
              </p:cNvPr>
              <p:cNvSpPr txBox="1"/>
              <p:nvPr/>
            </p:nvSpPr>
            <p:spPr>
              <a:xfrm>
                <a:off x="7486124" y="4164232"/>
                <a:ext cx="338554" cy="461665"/>
              </a:xfrm>
              <a:prstGeom prst="rect">
                <a:avLst/>
              </a:prstGeom>
              <a:noFill/>
            </p:spPr>
            <p:txBody>
              <a:bodyPr wrap="none" rtlCol="0">
                <a:spAutoFit/>
              </a:bodyPr>
              <a:lstStyle/>
              <a:p>
                <a:r>
                  <a:rPr lang="en-US" sz="2400" b="1" dirty="0">
                    <a:solidFill>
                      <a:schemeClr val="accent5">
                        <a:lumMod val="75000"/>
                      </a:schemeClr>
                    </a:solidFill>
                  </a:rPr>
                  <a:t>+</a:t>
                </a:r>
              </a:p>
            </p:txBody>
          </p:sp>
          <mc:AlternateContent xmlns:mc="http://schemas.openxmlformats.org/markup-compatibility/2006">
            <mc:Choice xmlns:a14="http://schemas.microsoft.com/office/drawing/2010/main" Requires="a14">
              <p:sp>
                <p:nvSpPr>
                  <p:cNvPr id="49" name="TextBox 48">
                    <a:extLst>
                      <a:ext uri="{FF2B5EF4-FFF2-40B4-BE49-F238E27FC236}">
                        <a16:creationId xmlns:a16="http://schemas.microsoft.com/office/drawing/2014/main" id="{9E307CC6-D827-AAA4-466E-5AD6694C47D1}"/>
                      </a:ext>
                    </a:extLst>
                  </p:cNvPr>
                  <p:cNvSpPr txBox="1"/>
                  <p:nvPr/>
                </p:nvSpPr>
                <p:spPr>
                  <a:xfrm>
                    <a:off x="7743329" y="4191511"/>
                    <a:ext cx="82580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solidFill>
                                    <a:schemeClr val="accent5">
                                      <a:lumMod val="75000"/>
                                    </a:schemeClr>
                                  </a:solidFill>
                                  <a:latin typeface="Cambria Math" panose="02040503050406030204" pitchFamily="18" charset="0"/>
                                </a:rPr>
                              </m:ctrlPr>
                            </m:sSubPr>
                            <m:e>
                              <m:r>
                                <a:rPr lang="en-US" sz="2400" b="1" i="1" smtClean="0">
                                  <a:solidFill>
                                    <a:schemeClr val="accent5">
                                      <a:lumMod val="75000"/>
                                    </a:schemeClr>
                                  </a:solidFill>
                                  <a:latin typeface="Cambria Math" panose="02040503050406030204" pitchFamily="18" charset="0"/>
                                </a:rPr>
                                <m:t>𝑵𝒂</m:t>
                              </m:r>
                            </m:e>
                            <m:sub>
                              <m:r>
                                <a:rPr lang="en-US" sz="2400" b="1" i="1" smtClean="0">
                                  <a:solidFill>
                                    <a:schemeClr val="accent5">
                                      <a:lumMod val="75000"/>
                                    </a:schemeClr>
                                  </a:solidFill>
                                  <a:latin typeface="Cambria Math" panose="02040503050406030204" pitchFamily="18" charset="0"/>
                                </a:rPr>
                                <m:t>𝟐</m:t>
                              </m:r>
                            </m:sub>
                          </m:sSub>
                        </m:oMath>
                      </m:oMathPara>
                    </a14:m>
                    <a:endParaRPr lang="en-US" sz="2400" b="1" dirty="0">
                      <a:solidFill>
                        <a:schemeClr val="accent5">
                          <a:lumMod val="75000"/>
                        </a:schemeClr>
                      </a:solidFill>
                    </a:endParaRPr>
                  </a:p>
                </p:txBody>
              </p:sp>
            </mc:Choice>
            <mc:Fallback>
              <p:sp>
                <p:nvSpPr>
                  <p:cNvPr id="49" name="TextBox 48">
                    <a:extLst>
                      <a:ext uri="{FF2B5EF4-FFF2-40B4-BE49-F238E27FC236}">
                        <a16:creationId xmlns:a16="http://schemas.microsoft.com/office/drawing/2014/main" id="{9E307CC6-D827-AAA4-466E-5AD6694C47D1}"/>
                      </a:ext>
                    </a:extLst>
                  </p:cNvPr>
                  <p:cNvSpPr txBox="1">
                    <a:spLocks noRot="1" noChangeAspect="1" noMove="1" noResize="1" noEditPoints="1" noAdjustHandles="1" noChangeArrowheads="1" noChangeShapeType="1" noTextEdit="1"/>
                  </p:cNvSpPr>
                  <p:nvPr/>
                </p:nvSpPr>
                <p:spPr>
                  <a:xfrm>
                    <a:off x="7743329" y="4191511"/>
                    <a:ext cx="825803" cy="461665"/>
                  </a:xfrm>
                  <a:prstGeom prst="rect">
                    <a:avLst/>
                  </a:prstGeom>
                  <a:blipFill>
                    <a:blip r:embed="rId14"/>
                    <a:stretch>
                      <a:fillRect b="-266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6" name="TextBox 55">
                    <a:extLst>
                      <a:ext uri="{FF2B5EF4-FFF2-40B4-BE49-F238E27FC236}">
                        <a16:creationId xmlns:a16="http://schemas.microsoft.com/office/drawing/2014/main" id="{8CE3C44B-20EA-7A91-73DB-7581C4E904B8}"/>
                      </a:ext>
                    </a:extLst>
                  </p:cNvPr>
                  <p:cNvSpPr txBox="1"/>
                  <p:nvPr/>
                </p:nvSpPr>
                <p:spPr>
                  <a:xfrm>
                    <a:off x="8320857" y="4182213"/>
                    <a:ext cx="825803"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solidFill>
                                    <a:schemeClr val="accent5">
                                      <a:lumMod val="75000"/>
                                    </a:schemeClr>
                                  </a:solidFill>
                                  <a:latin typeface="Cambria Math" panose="02040503050406030204" pitchFamily="18" charset="0"/>
                                </a:rPr>
                              </m:ctrlPr>
                            </m:sSubPr>
                            <m:e>
                              <m:r>
                                <a:rPr lang="en-US" sz="2400" b="1" i="1" smtClean="0">
                                  <a:solidFill>
                                    <a:schemeClr val="accent5">
                                      <a:lumMod val="75000"/>
                                    </a:schemeClr>
                                  </a:solidFill>
                                  <a:latin typeface="Cambria Math" panose="02040503050406030204" pitchFamily="18" charset="0"/>
                                </a:rPr>
                                <m:t>𝑪𝑶</m:t>
                              </m:r>
                            </m:e>
                            <m:sub>
                              <m:r>
                                <a:rPr lang="en-US" sz="2400" b="1" i="1" smtClean="0">
                                  <a:solidFill>
                                    <a:schemeClr val="accent5">
                                      <a:lumMod val="75000"/>
                                    </a:schemeClr>
                                  </a:solidFill>
                                  <a:latin typeface="Cambria Math" panose="02040503050406030204" pitchFamily="18" charset="0"/>
                                </a:rPr>
                                <m:t>𝟑</m:t>
                              </m:r>
                            </m:sub>
                          </m:sSub>
                        </m:oMath>
                      </m:oMathPara>
                    </a14:m>
                    <a:endParaRPr lang="en-US" sz="2400" dirty="0"/>
                  </a:p>
                </p:txBody>
              </p:sp>
            </mc:Choice>
            <mc:Fallback>
              <p:sp>
                <p:nvSpPr>
                  <p:cNvPr id="56" name="TextBox 55">
                    <a:extLst>
                      <a:ext uri="{FF2B5EF4-FFF2-40B4-BE49-F238E27FC236}">
                        <a16:creationId xmlns:a16="http://schemas.microsoft.com/office/drawing/2014/main" id="{8CE3C44B-20EA-7A91-73DB-7581C4E904B8}"/>
                      </a:ext>
                    </a:extLst>
                  </p:cNvPr>
                  <p:cNvSpPr txBox="1">
                    <a:spLocks noRot="1" noChangeAspect="1" noMove="1" noResize="1" noEditPoints="1" noAdjustHandles="1" noChangeArrowheads="1" noChangeShapeType="1" noTextEdit="1"/>
                  </p:cNvSpPr>
                  <p:nvPr/>
                </p:nvSpPr>
                <p:spPr>
                  <a:xfrm>
                    <a:off x="8320857" y="4182213"/>
                    <a:ext cx="825803" cy="461665"/>
                  </a:xfrm>
                  <a:prstGeom prst="rect">
                    <a:avLst/>
                  </a:prstGeom>
                  <a:blipFill>
                    <a:blip r:embed="rId15"/>
                    <a:stretch>
                      <a:fillRect b="-2632"/>
                    </a:stretch>
                  </a:blipFill>
                </p:spPr>
                <p:txBody>
                  <a:bodyPr/>
                  <a:lstStyle/>
                  <a:p>
                    <a:r>
                      <a:rPr lang="en-US">
                        <a:noFill/>
                      </a:rPr>
                      <a:t> </a:t>
                    </a:r>
                  </a:p>
                </p:txBody>
              </p:sp>
            </mc:Fallback>
          </mc:AlternateContent>
          <p:sp>
            <p:nvSpPr>
              <p:cNvPr id="57" name="TextBox 56">
                <a:extLst>
                  <a:ext uri="{FF2B5EF4-FFF2-40B4-BE49-F238E27FC236}">
                    <a16:creationId xmlns:a16="http://schemas.microsoft.com/office/drawing/2014/main" id="{E4FF0405-C812-8BE2-24B1-3590230A5FE7}"/>
                  </a:ext>
                </a:extLst>
              </p:cNvPr>
              <p:cNvSpPr txBox="1"/>
              <p:nvPr/>
            </p:nvSpPr>
            <p:spPr>
              <a:xfrm>
                <a:off x="9227108" y="4190652"/>
                <a:ext cx="825803" cy="461665"/>
              </a:xfrm>
              <a:prstGeom prst="rect">
                <a:avLst/>
              </a:prstGeom>
              <a:noFill/>
            </p:spPr>
            <p:txBody>
              <a:bodyPr wrap="square">
                <a:spAutoFit/>
              </a:bodyPr>
              <a:lstStyle/>
              <a:p>
                <a:r>
                  <a:rPr lang="en-US" sz="2400" dirty="0">
                    <a:solidFill>
                      <a:srgbClr val="0070C0"/>
                    </a:solidFill>
                    <a:sym typeface="Wingdings" panose="05000000000000000000" pitchFamily="2" charset="2"/>
                  </a:rPr>
                  <a:t></a:t>
                </a:r>
                <a:r>
                  <a:rPr lang="en-US" sz="2400" dirty="0">
                    <a:sym typeface="Wingdings" panose="05000000000000000000" pitchFamily="2" charset="2"/>
                  </a:rPr>
                  <a:t> </a:t>
                </a:r>
                <a:endParaRPr lang="en-US" sz="2400" dirty="0"/>
              </a:p>
            </p:txBody>
          </p:sp>
          <p:sp>
            <p:nvSpPr>
              <p:cNvPr id="58" name="TextBox 57">
                <a:extLst>
                  <a:ext uri="{FF2B5EF4-FFF2-40B4-BE49-F238E27FC236}">
                    <a16:creationId xmlns:a16="http://schemas.microsoft.com/office/drawing/2014/main" id="{7687A6DB-7DD8-74EB-B6C7-19F1D83C5050}"/>
                  </a:ext>
                </a:extLst>
              </p:cNvPr>
              <p:cNvSpPr txBox="1"/>
              <p:nvPr/>
            </p:nvSpPr>
            <p:spPr>
              <a:xfrm>
                <a:off x="9744403" y="4162122"/>
                <a:ext cx="500458" cy="461665"/>
              </a:xfrm>
              <a:prstGeom prst="rect">
                <a:avLst/>
              </a:prstGeom>
              <a:noFill/>
            </p:spPr>
            <p:txBody>
              <a:bodyPr wrap="none" rtlCol="0">
                <a:spAutoFit/>
              </a:bodyPr>
              <a:lstStyle/>
              <a:p>
                <a:r>
                  <a:rPr lang="en-US" sz="2400" b="1" dirty="0">
                    <a:solidFill>
                      <a:schemeClr val="accent5">
                        <a:lumMod val="75000"/>
                      </a:schemeClr>
                    </a:solidFill>
                  </a:rPr>
                  <a:t>Ca</a:t>
                </a:r>
              </a:p>
            </p:txBody>
          </p:sp>
          <mc:AlternateContent xmlns:mc="http://schemas.openxmlformats.org/markup-compatibility/2006">
            <mc:Choice xmlns:a14="http://schemas.microsoft.com/office/drawing/2010/main" Requires="a14">
              <p:sp>
                <p:nvSpPr>
                  <p:cNvPr id="59" name="TextBox 58">
                    <a:extLst>
                      <a:ext uri="{FF2B5EF4-FFF2-40B4-BE49-F238E27FC236}">
                        <a16:creationId xmlns:a16="http://schemas.microsoft.com/office/drawing/2014/main" id="{C71A2E4A-0A4A-00CF-429F-3E69D70939ED}"/>
                      </a:ext>
                    </a:extLst>
                  </p:cNvPr>
                  <p:cNvSpPr txBox="1"/>
                  <p:nvPr/>
                </p:nvSpPr>
                <p:spPr>
                  <a:xfrm>
                    <a:off x="10052911" y="4151435"/>
                    <a:ext cx="825803"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solidFill>
                                    <a:schemeClr val="accent5">
                                      <a:lumMod val="75000"/>
                                    </a:schemeClr>
                                  </a:solidFill>
                                  <a:latin typeface="Cambria Math" panose="02040503050406030204" pitchFamily="18" charset="0"/>
                                </a:rPr>
                              </m:ctrlPr>
                            </m:sSubPr>
                            <m:e>
                              <m:r>
                                <a:rPr lang="en-US" sz="2400" b="1" i="1" smtClean="0">
                                  <a:solidFill>
                                    <a:schemeClr val="accent5">
                                      <a:lumMod val="75000"/>
                                    </a:schemeClr>
                                  </a:solidFill>
                                  <a:latin typeface="Cambria Math" panose="02040503050406030204" pitchFamily="18" charset="0"/>
                                </a:rPr>
                                <m:t>𝑪𝑶</m:t>
                              </m:r>
                            </m:e>
                            <m:sub>
                              <m:r>
                                <a:rPr lang="en-US" sz="2400" b="1" i="1" smtClean="0">
                                  <a:solidFill>
                                    <a:schemeClr val="accent5">
                                      <a:lumMod val="75000"/>
                                    </a:schemeClr>
                                  </a:solidFill>
                                  <a:latin typeface="Cambria Math" panose="02040503050406030204" pitchFamily="18" charset="0"/>
                                </a:rPr>
                                <m:t>𝟑</m:t>
                              </m:r>
                            </m:sub>
                          </m:sSub>
                        </m:oMath>
                      </m:oMathPara>
                    </a14:m>
                    <a:endParaRPr lang="en-US" sz="2400" dirty="0"/>
                  </a:p>
                </p:txBody>
              </p:sp>
            </mc:Choice>
            <mc:Fallback>
              <p:sp>
                <p:nvSpPr>
                  <p:cNvPr id="59" name="TextBox 58">
                    <a:extLst>
                      <a:ext uri="{FF2B5EF4-FFF2-40B4-BE49-F238E27FC236}">
                        <a16:creationId xmlns:a16="http://schemas.microsoft.com/office/drawing/2014/main" id="{C71A2E4A-0A4A-00CF-429F-3E69D70939ED}"/>
                      </a:ext>
                    </a:extLst>
                  </p:cNvPr>
                  <p:cNvSpPr txBox="1">
                    <a:spLocks noRot="1" noChangeAspect="1" noMove="1" noResize="1" noEditPoints="1" noAdjustHandles="1" noChangeArrowheads="1" noChangeShapeType="1" noTextEdit="1"/>
                  </p:cNvSpPr>
                  <p:nvPr/>
                </p:nvSpPr>
                <p:spPr>
                  <a:xfrm>
                    <a:off x="10052911" y="4151435"/>
                    <a:ext cx="825803" cy="461665"/>
                  </a:xfrm>
                  <a:prstGeom prst="rect">
                    <a:avLst/>
                  </a:prstGeom>
                  <a:blipFill>
                    <a:blip r:embed="rId16"/>
                    <a:stretch>
                      <a:fillRect b="-2632"/>
                    </a:stretch>
                  </a:blipFill>
                </p:spPr>
                <p:txBody>
                  <a:bodyPr/>
                  <a:lstStyle/>
                  <a:p>
                    <a:r>
                      <a:rPr lang="en-US">
                        <a:noFill/>
                      </a:rPr>
                      <a:t> </a:t>
                    </a:r>
                  </a:p>
                </p:txBody>
              </p:sp>
            </mc:Fallback>
          </mc:AlternateContent>
          <p:sp>
            <p:nvSpPr>
              <p:cNvPr id="60" name="TextBox 59">
                <a:extLst>
                  <a:ext uri="{FF2B5EF4-FFF2-40B4-BE49-F238E27FC236}">
                    <a16:creationId xmlns:a16="http://schemas.microsoft.com/office/drawing/2014/main" id="{01B39752-563E-8BC2-FC04-7E5FF17F8A7E}"/>
                  </a:ext>
                </a:extLst>
              </p:cNvPr>
              <p:cNvSpPr txBox="1"/>
              <p:nvPr/>
            </p:nvSpPr>
            <p:spPr>
              <a:xfrm>
                <a:off x="10974385" y="4126167"/>
                <a:ext cx="538930" cy="461665"/>
              </a:xfrm>
              <a:prstGeom prst="rect">
                <a:avLst/>
              </a:prstGeom>
              <a:noFill/>
            </p:spPr>
            <p:txBody>
              <a:bodyPr wrap="none" rtlCol="0">
                <a:spAutoFit/>
              </a:bodyPr>
              <a:lstStyle/>
              <a:p>
                <a:r>
                  <a:rPr lang="en-US" sz="2400" b="1" dirty="0">
                    <a:solidFill>
                      <a:schemeClr val="accent5">
                        <a:lumMod val="75000"/>
                      </a:schemeClr>
                    </a:solidFill>
                  </a:rPr>
                  <a:t>Na</a:t>
                </a:r>
              </a:p>
            </p:txBody>
          </p:sp>
        </p:grpSp>
        <p:sp>
          <p:nvSpPr>
            <p:cNvPr id="61" name="TextBox 60">
              <a:extLst>
                <a:ext uri="{FF2B5EF4-FFF2-40B4-BE49-F238E27FC236}">
                  <a16:creationId xmlns:a16="http://schemas.microsoft.com/office/drawing/2014/main" id="{A1B15C20-69B8-DD7A-D45F-2B6ACDE86DB7}"/>
                </a:ext>
              </a:extLst>
            </p:cNvPr>
            <p:cNvSpPr txBox="1"/>
            <p:nvPr/>
          </p:nvSpPr>
          <p:spPr>
            <a:xfrm>
              <a:off x="11332265" y="4126166"/>
              <a:ext cx="825803" cy="461665"/>
            </a:xfrm>
            <a:prstGeom prst="rect">
              <a:avLst/>
            </a:prstGeom>
            <a:noFill/>
          </p:spPr>
          <p:txBody>
            <a:bodyPr wrap="square">
              <a:spAutoFit/>
            </a:bodyPr>
            <a:lstStyle/>
            <a:p>
              <a:r>
                <a:rPr lang="en-US" sz="2400" b="1" dirty="0">
                  <a:solidFill>
                    <a:schemeClr val="accent5">
                      <a:lumMod val="75000"/>
                    </a:schemeClr>
                  </a:solidFill>
                </a:rPr>
                <a:t>Cl</a:t>
              </a:r>
            </a:p>
          </p:txBody>
        </p:sp>
        <p:sp>
          <p:nvSpPr>
            <p:cNvPr id="62" name="TextBox 61">
              <a:extLst>
                <a:ext uri="{FF2B5EF4-FFF2-40B4-BE49-F238E27FC236}">
                  <a16:creationId xmlns:a16="http://schemas.microsoft.com/office/drawing/2014/main" id="{3254168C-FD84-2D4E-913F-266F225915FE}"/>
                </a:ext>
              </a:extLst>
            </p:cNvPr>
            <p:cNvSpPr txBox="1"/>
            <p:nvPr/>
          </p:nvSpPr>
          <p:spPr>
            <a:xfrm>
              <a:off x="10711991" y="4112218"/>
              <a:ext cx="338554" cy="461665"/>
            </a:xfrm>
            <a:prstGeom prst="rect">
              <a:avLst/>
            </a:prstGeom>
            <a:noFill/>
          </p:spPr>
          <p:txBody>
            <a:bodyPr wrap="none" rtlCol="0">
              <a:spAutoFit/>
            </a:bodyPr>
            <a:lstStyle/>
            <a:p>
              <a:r>
                <a:rPr lang="en-US" sz="2400" b="1" dirty="0">
                  <a:solidFill>
                    <a:schemeClr val="accent5">
                      <a:lumMod val="75000"/>
                    </a:schemeClr>
                  </a:solidFill>
                </a:rPr>
                <a:t>+</a:t>
              </a:r>
            </a:p>
          </p:txBody>
        </p:sp>
      </p:grpSp>
      <p:sp>
        <p:nvSpPr>
          <p:cNvPr id="63" name="Rectangle 62">
            <a:extLst>
              <a:ext uri="{FF2B5EF4-FFF2-40B4-BE49-F238E27FC236}">
                <a16:creationId xmlns:a16="http://schemas.microsoft.com/office/drawing/2014/main" id="{BE84B849-F4B9-982A-4E86-F2B16E1AA9FE}"/>
              </a:ext>
            </a:extLst>
          </p:cNvPr>
          <p:cNvSpPr/>
          <p:nvPr/>
        </p:nvSpPr>
        <p:spPr>
          <a:xfrm>
            <a:off x="6983529" y="4166441"/>
            <a:ext cx="1439218" cy="493208"/>
          </a:xfrm>
          <a:prstGeom prst="rect">
            <a:avLst/>
          </a:prstGeom>
          <a:noFill/>
          <a:ln w="190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76174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fade">
                                      <p:cBhvr>
                                        <p:cTn id="15" dur="1000"/>
                                        <p:tgtEl>
                                          <p:spTgt spid="43"/>
                                        </p:tgtEl>
                                      </p:cBhvr>
                                    </p:animEffect>
                                    <p:anim calcmode="lin" valueType="num">
                                      <p:cBhvr>
                                        <p:cTn id="16" dur="1000" fill="hold"/>
                                        <p:tgtEl>
                                          <p:spTgt spid="43"/>
                                        </p:tgtEl>
                                        <p:attrNameLst>
                                          <p:attrName>ppt_x</p:attrName>
                                        </p:attrNameLst>
                                      </p:cBhvr>
                                      <p:tavLst>
                                        <p:tav tm="0">
                                          <p:val>
                                            <p:strVal val="#ppt_x"/>
                                          </p:val>
                                        </p:tav>
                                        <p:tav tm="100000">
                                          <p:val>
                                            <p:strVal val="#ppt_x"/>
                                          </p:val>
                                        </p:tav>
                                      </p:tavLst>
                                    </p:anim>
                                    <p:anim calcmode="lin" valueType="num">
                                      <p:cBhvr>
                                        <p:cTn id="1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barn(inVertical)">
                                      <p:cBhvr>
                                        <p:cTn id="22" dur="500"/>
                                        <p:tgtEl>
                                          <p:spTgt spid="52"/>
                                        </p:tgtEl>
                                      </p:cBhvr>
                                    </p:animEffect>
                                  </p:childTnLst>
                                </p:cTn>
                              </p:par>
                              <p:par>
                                <p:cTn id="23" presetID="16" presetClass="entr" presetSubtype="21"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barn(inVertical)">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1000"/>
                                        <p:tgtEl>
                                          <p:spTgt spid="36"/>
                                        </p:tgtEl>
                                      </p:cBhvr>
                                    </p:animEffect>
                                    <p:anim calcmode="lin" valueType="num">
                                      <p:cBhvr>
                                        <p:cTn id="31" dur="1000" fill="hold"/>
                                        <p:tgtEl>
                                          <p:spTgt spid="36"/>
                                        </p:tgtEl>
                                        <p:attrNameLst>
                                          <p:attrName>ppt_x</p:attrName>
                                        </p:attrNameLst>
                                      </p:cBhvr>
                                      <p:tavLst>
                                        <p:tav tm="0">
                                          <p:val>
                                            <p:strVal val="#ppt_x"/>
                                          </p:val>
                                        </p:tav>
                                        <p:tav tm="100000">
                                          <p:val>
                                            <p:strVal val="#ppt_x"/>
                                          </p:val>
                                        </p:tav>
                                      </p:tavLst>
                                    </p:anim>
                                    <p:anim calcmode="lin" valueType="num">
                                      <p:cBhvr>
                                        <p:cTn id="32" dur="1000" fill="hold"/>
                                        <p:tgtEl>
                                          <p:spTgt spid="36"/>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inVertical)">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3"/>
                                        </p:tgtEl>
                                        <p:attrNameLst>
                                          <p:attrName>style.visibility</p:attrName>
                                        </p:attrNameLst>
                                      </p:cBhvr>
                                      <p:to>
                                        <p:strVal val="visible"/>
                                      </p:to>
                                    </p:set>
                                    <p:animEffect transition="in" filter="wipe(down)">
                                      <p:cBhvr>
                                        <p:cTn id="47" dur="500"/>
                                        <p:tgtEl>
                                          <p:spTgt spid="6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wipe(down)">
                                      <p:cBhvr>
                                        <p:cTn id="52" dur="500"/>
                                        <p:tgtEl>
                                          <p:spTgt spid="45"/>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wipe(down)">
                                      <p:cBhvr>
                                        <p:cTn id="55" dur="500"/>
                                        <p:tgtEl>
                                          <p:spTgt spid="42"/>
                                        </p:tgtEl>
                                      </p:cBhvr>
                                    </p:animEffect>
                                  </p:childTnLst>
                                </p:cTn>
                              </p:par>
                              <p:par>
                                <p:cTn id="56" presetID="22" presetClass="entr" presetSubtype="4" fill="hold"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down)">
                                      <p:cBhvr>
                                        <p:cTn id="58" dur="500"/>
                                        <p:tgtEl>
                                          <p:spTgt spid="40"/>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fade">
                                      <p:cBhvr>
                                        <p:cTn id="63" dur="1000"/>
                                        <p:tgtEl>
                                          <p:spTgt spid="48"/>
                                        </p:tgtEl>
                                      </p:cBhvr>
                                    </p:animEffect>
                                    <p:anim calcmode="lin" valueType="num">
                                      <p:cBhvr>
                                        <p:cTn id="64" dur="1000" fill="hold"/>
                                        <p:tgtEl>
                                          <p:spTgt spid="48"/>
                                        </p:tgtEl>
                                        <p:attrNameLst>
                                          <p:attrName>ppt_x</p:attrName>
                                        </p:attrNameLst>
                                      </p:cBhvr>
                                      <p:tavLst>
                                        <p:tav tm="0">
                                          <p:val>
                                            <p:strVal val="#ppt_x"/>
                                          </p:val>
                                        </p:tav>
                                        <p:tav tm="100000">
                                          <p:val>
                                            <p:strVal val="#ppt_x"/>
                                          </p:val>
                                        </p:tav>
                                      </p:tavLst>
                                    </p:anim>
                                    <p:anim calcmode="lin" valueType="num">
                                      <p:cBhvr>
                                        <p:cTn id="65"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8" grpId="0"/>
      <p:bldP spid="36" grpId="0" animBg="1"/>
      <p:bldP spid="42" grpId="0"/>
      <p:bldP spid="45" grpId="0" animBg="1"/>
      <p:bldP spid="52" grpId="0" animBg="1"/>
      <p:bldP spid="6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212C1B3-E12B-DA15-3DD9-FBD29731410E}"/>
              </a:ext>
            </a:extLst>
          </p:cNvPr>
          <p:cNvGraphicFramePr>
            <a:graphicFrameLocks noGrp="1"/>
          </p:cNvGraphicFramePr>
          <p:nvPr>
            <p:extLst>
              <p:ext uri="{D42A27DB-BD31-4B8C-83A1-F6EECF244321}">
                <p14:modId xmlns:p14="http://schemas.microsoft.com/office/powerpoint/2010/main" val="2024273692"/>
              </p:ext>
            </p:extLst>
          </p:nvPr>
        </p:nvGraphicFramePr>
        <p:xfrm>
          <a:off x="859700" y="1181616"/>
          <a:ext cx="10858500" cy="2909360"/>
        </p:xfrm>
        <a:graphic>
          <a:graphicData uri="http://schemas.openxmlformats.org/drawingml/2006/table">
            <a:tbl>
              <a:tblPr firstRow="1" bandRow="1">
                <a:tableStyleId>{5C22544A-7EE6-4342-B048-85BDC9FD1C3A}</a:tableStyleId>
              </a:tblPr>
              <a:tblGrid>
                <a:gridCol w="2171700">
                  <a:extLst>
                    <a:ext uri="{9D8B030D-6E8A-4147-A177-3AD203B41FA5}">
                      <a16:colId xmlns:a16="http://schemas.microsoft.com/office/drawing/2014/main" val="1033255354"/>
                    </a:ext>
                  </a:extLst>
                </a:gridCol>
                <a:gridCol w="2171700">
                  <a:extLst>
                    <a:ext uri="{9D8B030D-6E8A-4147-A177-3AD203B41FA5}">
                      <a16:colId xmlns:a16="http://schemas.microsoft.com/office/drawing/2014/main" val="1425689177"/>
                    </a:ext>
                  </a:extLst>
                </a:gridCol>
                <a:gridCol w="2171700">
                  <a:extLst>
                    <a:ext uri="{9D8B030D-6E8A-4147-A177-3AD203B41FA5}">
                      <a16:colId xmlns:a16="http://schemas.microsoft.com/office/drawing/2014/main" val="3604338189"/>
                    </a:ext>
                  </a:extLst>
                </a:gridCol>
                <a:gridCol w="2171700">
                  <a:extLst>
                    <a:ext uri="{9D8B030D-6E8A-4147-A177-3AD203B41FA5}">
                      <a16:colId xmlns:a16="http://schemas.microsoft.com/office/drawing/2014/main" val="3780155145"/>
                    </a:ext>
                  </a:extLst>
                </a:gridCol>
                <a:gridCol w="2171700">
                  <a:extLst>
                    <a:ext uri="{9D8B030D-6E8A-4147-A177-3AD203B41FA5}">
                      <a16:colId xmlns:a16="http://schemas.microsoft.com/office/drawing/2014/main" val="2391645196"/>
                    </a:ext>
                  </a:extLst>
                </a:gridCol>
              </a:tblGrid>
              <a:tr h="7273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569524068"/>
                  </a:ext>
                </a:extLst>
              </a:tr>
              <a:tr h="727340">
                <a:tc>
                  <a:txBody>
                    <a:bodyPr/>
                    <a:lstStyle/>
                    <a:p>
                      <a:endParaRPr lang="en-US"/>
                    </a:p>
                  </a:txBody>
                  <a:tcPr/>
                </a:tc>
                <a:tc>
                  <a:txBody>
                    <a:bodyPr/>
                    <a:lstStyle/>
                    <a:p>
                      <a:r>
                        <a:rPr lang="vi-VN" dirty="0"/>
                        <a:t>        </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869499409"/>
                  </a:ext>
                </a:extLst>
              </a:tr>
              <a:tr h="7273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679120932"/>
                  </a:ext>
                </a:extLst>
              </a:tr>
              <a:tr h="7273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4027156797"/>
                  </a:ext>
                </a:extLst>
              </a:tr>
            </a:tbl>
          </a:graphicData>
        </a:graphic>
      </p:graphicFrame>
      <p:grpSp>
        <p:nvGrpSpPr>
          <p:cNvPr id="12" name="Group 11">
            <a:extLst>
              <a:ext uri="{FF2B5EF4-FFF2-40B4-BE49-F238E27FC236}">
                <a16:creationId xmlns:a16="http://schemas.microsoft.com/office/drawing/2014/main" id="{527BCDF3-1140-4DA9-E750-B5F156A2FFE2}"/>
              </a:ext>
            </a:extLst>
          </p:cNvPr>
          <p:cNvGrpSpPr/>
          <p:nvPr/>
        </p:nvGrpSpPr>
        <p:grpSpPr>
          <a:xfrm>
            <a:off x="1165877" y="1181616"/>
            <a:ext cx="14935199" cy="2765044"/>
            <a:chOff x="1049442" y="1304067"/>
            <a:chExt cx="14935199" cy="2765044"/>
          </a:xfrm>
        </p:grpSpPr>
        <p:sp>
          <p:nvSpPr>
            <p:cNvPr id="4" name="TextBox 3">
              <a:extLst>
                <a:ext uri="{FF2B5EF4-FFF2-40B4-BE49-F238E27FC236}">
                  <a16:creationId xmlns:a16="http://schemas.microsoft.com/office/drawing/2014/main" id="{3AE9FE71-2517-1187-1283-A658C516F726}"/>
                </a:ext>
              </a:extLst>
            </p:cNvPr>
            <p:cNvSpPr txBox="1"/>
            <p:nvPr/>
          </p:nvSpPr>
          <p:spPr>
            <a:xfrm>
              <a:off x="3211616" y="1365622"/>
              <a:ext cx="1638300" cy="523220"/>
            </a:xfrm>
            <a:prstGeom prst="rect">
              <a:avLst/>
            </a:prstGeom>
            <a:noFill/>
          </p:spPr>
          <p:txBody>
            <a:bodyPr wrap="square">
              <a:spAutoFit/>
            </a:bodyPr>
            <a:lstStyle/>
            <a:p>
              <a:r>
                <a:rPr lang="en-US" sz="2800" b="1" dirty="0">
                  <a:solidFill>
                    <a:srgbClr val="FFFF00"/>
                  </a:solidFill>
                  <a:latin typeface="Calibri" panose="020F0502020204030204" pitchFamily="34" charset="0"/>
                  <a:cs typeface="Calibri" panose="020F0502020204030204" pitchFamily="34" charset="0"/>
                </a:rPr>
                <a:t>Na</a:t>
              </a:r>
              <a:r>
                <a:rPr lang="en-US" sz="2800" b="1" baseline="-25000" dirty="0">
                  <a:solidFill>
                    <a:srgbClr val="FFFF00"/>
                  </a:solidFill>
                  <a:latin typeface="Calibri" panose="020F0502020204030204" pitchFamily="34" charset="0"/>
                  <a:cs typeface="Calibri" panose="020F0502020204030204" pitchFamily="34" charset="0"/>
                </a:rPr>
                <a:t>2</a:t>
              </a:r>
              <a:r>
                <a:rPr lang="en-US" sz="2800" b="1" dirty="0">
                  <a:solidFill>
                    <a:srgbClr val="FFFF00"/>
                  </a:solidFill>
                  <a:latin typeface="Calibri" panose="020F0502020204030204" pitchFamily="34" charset="0"/>
                  <a:cs typeface="Calibri" panose="020F0502020204030204" pitchFamily="34" charset="0"/>
                </a:rPr>
                <a:t>CO</a:t>
              </a:r>
              <a:r>
                <a:rPr lang="en-US" sz="2800" b="1" baseline="-25000" dirty="0">
                  <a:solidFill>
                    <a:srgbClr val="FFFF00"/>
                  </a:solidFill>
                  <a:latin typeface="Calibri" panose="020F0502020204030204" pitchFamily="34" charset="0"/>
                  <a:cs typeface="Calibri" panose="020F0502020204030204" pitchFamily="34" charset="0"/>
                </a:rPr>
                <a:t>3</a:t>
              </a:r>
              <a:endParaRPr lang="en-US" sz="2800" b="1" dirty="0">
                <a:solidFill>
                  <a:srgbClr val="FFFF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17D0165D-9644-F456-B924-E82434701025}"/>
                </a:ext>
              </a:extLst>
            </p:cNvPr>
            <p:cNvSpPr txBox="1"/>
            <p:nvPr/>
          </p:nvSpPr>
          <p:spPr>
            <a:xfrm>
              <a:off x="7745516" y="1365622"/>
              <a:ext cx="1466850" cy="954107"/>
            </a:xfrm>
            <a:prstGeom prst="rect">
              <a:avLst/>
            </a:prstGeom>
            <a:noFill/>
          </p:spPr>
          <p:txBody>
            <a:bodyPr wrap="square">
              <a:spAutoFit/>
            </a:bodyPr>
            <a:lstStyle/>
            <a:p>
              <a:r>
                <a:rPr lang="en-US" sz="2800" b="1" dirty="0">
                  <a:solidFill>
                    <a:srgbClr val="FFFF00"/>
                  </a:solidFill>
                  <a:latin typeface="Calibri" panose="020F0502020204030204" pitchFamily="34" charset="0"/>
                  <a:cs typeface="Calibri" panose="020F0502020204030204" pitchFamily="34" charset="0"/>
                </a:rPr>
                <a:t>Na</a:t>
              </a:r>
              <a:r>
                <a:rPr lang="en-US" sz="2800" b="1" baseline="-25000" dirty="0">
                  <a:solidFill>
                    <a:srgbClr val="FFFF00"/>
                  </a:solidFill>
                  <a:latin typeface="Calibri" panose="020F0502020204030204" pitchFamily="34" charset="0"/>
                  <a:cs typeface="Calibri" panose="020F0502020204030204" pitchFamily="34" charset="0"/>
                </a:rPr>
                <a:t>2</a:t>
              </a:r>
              <a:r>
                <a:rPr lang="en-US" sz="2800" b="1" dirty="0">
                  <a:solidFill>
                    <a:srgbClr val="FFFF00"/>
                  </a:solidFill>
                  <a:latin typeface="Calibri" panose="020F0502020204030204" pitchFamily="34" charset="0"/>
                  <a:cs typeface="Calibri" panose="020F0502020204030204" pitchFamily="34" charset="0"/>
                </a:rPr>
                <a:t>SO</a:t>
              </a:r>
              <a:r>
                <a:rPr lang="en-US" sz="2800" b="1" baseline="-25000" dirty="0">
                  <a:solidFill>
                    <a:srgbClr val="FFFF00"/>
                  </a:solidFill>
                  <a:latin typeface="Calibri" panose="020F0502020204030204" pitchFamily="34" charset="0"/>
                  <a:cs typeface="Calibri" panose="020F0502020204030204" pitchFamily="34" charset="0"/>
                </a:rPr>
                <a:t>4</a:t>
              </a:r>
              <a:r>
                <a:rPr lang="en-US" sz="2800" b="1" dirty="0">
                  <a:solidFill>
                    <a:srgbClr val="FFFF00"/>
                  </a:solidFill>
                  <a:latin typeface="Calibri" panose="020F0502020204030204" pitchFamily="34" charset="0"/>
                  <a:cs typeface="Calibri" panose="020F0502020204030204" pitchFamily="34" charset="0"/>
                </a:rPr>
                <a:t>	</a:t>
              </a:r>
            </a:p>
          </p:txBody>
        </p:sp>
        <p:sp>
          <p:nvSpPr>
            <p:cNvPr id="8" name="TextBox 7">
              <a:extLst>
                <a:ext uri="{FF2B5EF4-FFF2-40B4-BE49-F238E27FC236}">
                  <a16:creationId xmlns:a16="http://schemas.microsoft.com/office/drawing/2014/main" id="{42E16457-DA45-BDDF-4966-A15940665D96}"/>
                </a:ext>
              </a:extLst>
            </p:cNvPr>
            <p:cNvSpPr txBox="1"/>
            <p:nvPr/>
          </p:nvSpPr>
          <p:spPr>
            <a:xfrm>
              <a:off x="9888641" y="1304067"/>
              <a:ext cx="6096000" cy="523220"/>
            </a:xfrm>
            <a:prstGeom prst="rect">
              <a:avLst/>
            </a:prstGeom>
            <a:noFill/>
          </p:spPr>
          <p:txBody>
            <a:bodyPr wrap="square">
              <a:spAutoFit/>
            </a:bodyPr>
            <a:lstStyle/>
            <a:p>
              <a:r>
                <a:rPr lang="en-US" sz="2800" b="1" dirty="0">
                  <a:solidFill>
                    <a:srgbClr val="FFFF00"/>
                  </a:solidFill>
                </a:rPr>
                <a:t>NaNO</a:t>
              </a:r>
              <a:r>
                <a:rPr lang="en-US" sz="2800" b="1" baseline="-25000" dirty="0">
                  <a:solidFill>
                    <a:srgbClr val="FFFF00"/>
                  </a:solidFill>
                </a:rPr>
                <a:t>3</a:t>
              </a:r>
              <a:endParaRPr lang="en-US" sz="2800" b="1" dirty="0">
                <a:solidFill>
                  <a:srgbClr val="FFFF00"/>
                </a:solidFill>
              </a:endParaRPr>
            </a:p>
          </p:txBody>
        </p:sp>
        <p:sp>
          <p:nvSpPr>
            <p:cNvPr id="9" name="TextBox 8">
              <a:extLst>
                <a:ext uri="{FF2B5EF4-FFF2-40B4-BE49-F238E27FC236}">
                  <a16:creationId xmlns:a16="http://schemas.microsoft.com/office/drawing/2014/main" id="{2611651D-C9F0-B109-87E6-2D56441252CB}"/>
                </a:ext>
              </a:extLst>
            </p:cNvPr>
            <p:cNvSpPr txBox="1"/>
            <p:nvPr/>
          </p:nvSpPr>
          <p:spPr>
            <a:xfrm>
              <a:off x="5688116" y="1365622"/>
              <a:ext cx="1638300" cy="523220"/>
            </a:xfrm>
            <a:prstGeom prst="rect">
              <a:avLst/>
            </a:prstGeom>
            <a:noFill/>
          </p:spPr>
          <p:txBody>
            <a:bodyPr wrap="square">
              <a:spAutoFit/>
            </a:bodyPr>
            <a:lstStyle/>
            <a:p>
              <a:r>
                <a:rPr lang="vi-VN" sz="2800" b="1" dirty="0">
                  <a:solidFill>
                    <a:srgbClr val="FFFF00"/>
                  </a:solidFill>
                  <a:latin typeface="Calibri" panose="020F0502020204030204" pitchFamily="34" charset="0"/>
                  <a:cs typeface="Calibri" panose="020F0502020204030204" pitchFamily="34" charset="0"/>
                </a:rPr>
                <a:t>KCl</a:t>
              </a:r>
              <a:endParaRPr lang="en-US" sz="2800" b="1" dirty="0">
                <a:solidFill>
                  <a:srgbClr val="FFFF0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D596E8A9-F407-2B98-0931-E98BB98606C1}"/>
                </a:ext>
              </a:extLst>
            </p:cNvPr>
            <p:cNvSpPr txBox="1"/>
            <p:nvPr/>
          </p:nvSpPr>
          <p:spPr>
            <a:xfrm>
              <a:off x="1049442" y="2058119"/>
              <a:ext cx="1647824" cy="523220"/>
            </a:xfrm>
            <a:prstGeom prst="rect">
              <a:avLst/>
            </a:prstGeom>
            <a:noFill/>
          </p:spPr>
          <p:txBody>
            <a:bodyPr wrap="square">
              <a:spAutoFit/>
            </a:bodyPr>
            <a:lstStyle/>
            <a:p>
              <a:r>
                <a:rPr lang="en-US" sz="2800" b="1" dirty="0">
                  <a:latin typeface="Calibri" panose="020F0502020204030204" pitchFamily="34" charset="0"/>
                  <a:cs typeface="Calibri" panose="020F0502020204030204" pitchFamily="34" charset="0"/>
                </a:rPr>
                <a:t>Ca(NO</a:t>
              </a:r>
              <a:r>
                <a:rPr lang="en-US" sz="2800" b="1" baseline="-25000" dirty="0">
                  <a:latin typeface="Calibri" panose="020F0502020204030204" pitchFamily="34" charset="0"/>
                  <a:cs typeface="Calibri" panose="020F0502020204030204" pitchFamily="34" charset="0"/>
                </a:rPr>
                <a:t>3</a:t>
              </a:r>
              <a:r>
                <a:rPr lang="en-US" sz="2800" b="1" dirty="0">
                  <a:latin typeface="Calibri" panose="020F0502020204030204" pitchFamily="34" charset="0"/>
                  <a:cs typeface="Calibri" panose="020F0502020204030204" pitchFamily="34" charset="0"/>
                </a:rPr>
                <a:t>)</a:t>
              </a:r>
              <a:r>
                <a:rPr lang="en-US" sz="2800" b="1" baseline="-25000" dirty="0">
                  <a:latin typeface="Calibri" panose="020F0502020204030204" pitchFamily="34" charset="0"/>
                  <a:cs typeface="Calibri" panose="020F0502020204030204" pitchFamily="34" charset="0"/>
                </a:rPr>
                <a:t>2</a:t>
              </a:r>
              <a:r>
                <a:rPr lang="en-US" sz="2800" b="1" dirty="0">
                  <a:latin typeface="Calibri" panose="020F0502020204030204" pitchFamily="34" charset="0"/>
                  <a:cs typeface="Calibri" panose="020F0502020204030204" pitchFamily="34" charset="0"/>
                </a:rPr>
                <a:t> </a:t>
              </a:r>
            </a:p>
          </p:txBody>
        </p:sp>
        <p:sp>
          <p:nvSpPr>
            <p:cNvPr id="5" name="TextBox 4">
              <a:extLst>
                <a:ext uri="{FF2B5EF4-FFF2-40B4-BE49-F238E27FC236}">
                  <a16:creationId xmlns:a16="http://schemas.microsoft.com/office/drawing/2014/main" id="{5C11365E-13E1-BC60-B7F8-A07BD355C1C5}"/>
                </a:ext>
              </a:extLst>
            </p:cNvPr>
            <p:cNvSpPr txBox="1"/>
            <p:nvPr/>
          </p:nvSpPr>
          <p:spPr>
            <a:xfrm>
              <a:off x="1049442" y="2802005"/>
              <a:ext cx="1275460" cy="523220"/>
            </a:xfrm>
            <a:prstGeom prst="rect">
              <a:avLst/>
            </a:prstGeom>
            <a:noFill/>
          </p:spPr>
          <p:txBody>
            <a:bodyPr wrap="square">
              <a:spAutoFit/>
            </a:bodyPr>
            <a:lstStyle/>
            <a:p>
              <a:r>
                <a:rPr lang="en-US" sz="2800" b="1" dirty="0">
                  <a:ea typeface="SimSun" panose="02010600030101010101" pitchFamily="2" charset="-122"/>
                </a:rPr>
                <a:t>BaCl</a:t>
              </a:r>
              <a:r>
                <a:rPr lang="en-US" sz="2800" b="1" baseline="-25000" dirty="0">
                  <a:ea typeface="SimSun" panose="02010600030101010101" pitchFamily="2" charset="-122"/>
                </a:rPr>
                <a:t>2</a:t>
              </a:r>
              <a:endParaRPr lang="en-US" sz="2800" b="1" dirty="0"/>
            </a:p>
          </p:txBody>
        </p:sp>
        <p:sp>
          <p:nvSpPr>
            <p:cNvPr id="7" name="TextBox 6">
              <a:extLst>
                <a:ext uri="{FF2B5EF4-FFF2-40B4-BE49-F238E27FC236}">
                  <a16:creationId xmlns:a16="http://schemas.microsoft.com/office/drawing/2014/main" id="{EFFD0DB9-7ABF-E40D-7AA4-15DFBCA8AA57}"/>
                </a:ext>
              </a:extLst>
            </p:cNvPr>
            <p:cNvSpPr txBox="1"/>
            <p:nvPr/>
          </p:nvSpPr>
          <p:spPr>
            <a:xfrm>
              <a:off x="1049442" y="3545891"/>
              <a:ext cx="1412727" cy="523220"/>
            </a:xfrm>
            <a:prstGeom prst="rect">
              <a:avLst/>
            </a:prstGeom>
            <a:noFill/>
          </p:spPr>
          <p:txBody>
            <a:bodyPr wrap="square">
              <a:spAutoFit/>
            </a:bodyPr>
            <a:lstStyle/>
            <a:p>
              <a:r>
                <a:rPr lang="vi-VN" sz="2800" b="1" dirty="0"/>
                <a:t>H</a:t>
              </a:r>
              <a:r>
                <a:rPr lang="en-US" sz="2800" b="1" dirty="0"/>
                <a:t>NO</a:t>
              </a:r>
              <a:r>
                <a:rPr lang="en-US" sz="2800" b="1" baseline="-25000" dirty="0"/>
                <a:t>3</a:t>
              </a:r>
              <a:endParaRPr lang="en-US" sz="2800" b="1" dirty="0"/>
            </a:p>
          </p:txBody>
        </p:sp>
      </p:grpSp>
      <p:sp>
        <p:nvSpPr>
          <p:cNvPr id="10" name="TextBox 9">
            <a:extLst>
              <a:ext uri="{FF2B5EF4-FFF2-40B4-BE49-F238E27FC236}">
                <a16:creationId xmlns:a16="http://schemas.microsoft.com/office/drawing/2014/main" id="{6AF684C5-4CD3-8B31-0949-13656E281B30}"/>
              </a:ext>
            </a:extLst>
          </p:cNvPr>
          <p:cNvSpPr txBox="1"/>
          <p:nvPr/>
        </p:nvSpPr>
        <p:spPr>
          <a:xfrm>
            <a:off x="699198" y="21394"/>
            <a:ext cx="11623838" cy="1077218"/>
          </a:xfrm>
          <a:prstGeom prst="rect">
            <a:avLst/>
          </a:prstGeom>
          <a:noFill/>
        </p:spPr>
        <p:txBody>
          <a:bodyPr wrap="square" rtlCol="0">
            <a:spAutoFit/>
          </a:bodyPr>
          <a:lstStyle/>
          <a:p>
            <a:r>
              <a:rPr lang="vi-VN" sz="3200" dirty="0">
                <a:latin typeface="Calibri" panose="020F0502020204030204" pitchFamily="34" charset="0"/>
                <a:cs typeface="Calibri" panose="020F0502020204030204" pitchFamily="34" charset="0"/>
              </a:rPr>
              <a:t>Trong dung dịch giữa các cặp chất nào sau đây có xảy ra phản ứng? Viết PTHH của phản ứng đó.</a:t>
            </a:r>
            <a:endParaRPr lang="en-US" sz="3200"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4" name="Text Box 8">
                <a:extLst>
                  <a:ext uri="{FF2B5EF4-FFF2-40B4-BE49-F238E27FC236}">
                    <a16:creationId xmlns:a16="http://schemas.microsoft.com/office/drawing/2014/main" id="{C1F7D5CA-AB43-6864-B68D-FF7040E9A26B}"/>
                  </a:ext>
                </a:extLst>
              </p:cNvPr>
              <p:cNvSpPr txBox="1"/>
              <p:nvPr/>
            </p:nvSpPr>
            <p:spPr>
              <a:xfrm>
                <a:off x="323607" y="6094409"/>
                <a:ext cx="5475605" cy="461665"/>
              </a:xfrm>
              <a:prstGeom prst="rect">
                <a:avLst/>
              </a:prstGeom>
              <a:noFill/>
              <a:ln w="9525">
                <a:noFill/>
              </a:ln>
            </p:spPr>
            <p:txBody>
              <a:bodyPr wrap="square">
                <a:spAutoFit/>
              </a:bodyPr>
              <a:lstStyle/>
              <a:p>
                <a:pPr indent="0"/>
                <a:r>
                  <a:rPr lang="en-US" sz="2400" b="0" dirty="0">
                    <a:latin typeface="Times New Roman" panose="02020603050405020304" pitchFamily="18" charset="0"/>
                    <a:ea typeface="SimSun" panose="02010600030101010101" pitchFamily="2" charset="-122"/>
                  </a:rPr>
                  <a:t>BaCl</a:t>
                </a:r>
                <a:r>
                  <a:rPr lang="en-US" sz="2400" b="0" baseline="-25000" dirty="0">
                    <a:latin typeface="Times New Roman" panose="02020603050405020304" pitchFamily="18" charset="0"/>
                    <a:ea typeface="SimSun" panose="02010600030101010101" pitchFamily="2" charset="-122"/>
                  </a:rPr>
                  <a:t>2</a:t>
                </a:r>
                <a:r>
                  <a:rPr lang="en-US" sz="2400" b="0" dirty="0">
                    <a:latin typeface="Times New Roman" panose="02020603050405020304" pitchFamily="18" charset="0"/>
                    <a:ea typeface="SimSun" panose="02010600030101010101" pitchFamily="2" charset="-122"/>
                  </a:rPr>
                  <a:t> + Na</a:t>
                </a:r>
                <a:r>
                  <a:rPr lang="en-US" sz="2400" b="0" baseline="-25000" dirty="0">
                    <a:latin typeface="Times New Roman" panose="02020603050405020304" pitchFamily="18" charset="0"/>
                    <a:ea typeface="SimSun" panose="02010600030101010101" pitchFamily="2" charset="-122"/>
                  </a:rPr>
                  <a:t>2</a:t>
                </a:r>
                <a:r>
                  <a:rPr lang="en-US" sz="2400" b="0" dirty="0">
                    <a:latin typeface="Times New Roman" panose="02020603050405020304" pitchFamily="18" charset="0"/>
                    <a:ea typeface="SimSun" panose="02010600030101010101" pitchFamily="2" charset="-122"/>
                  </a:rPr>
                  <a:t>SO</a:t>
                </a:r>
                <a:r>
                  <a:rPr lang="en-US" sz="2400" b="0" baseline="-25000" dirty="0">
                    <a:latin typeface="Times New Roman" panose="02020603050405020304" pitchFamily="18" charset="0"/>
                    <a:ea typeface="SimSun" panose="02010600030101010101" pitchFamily="2" charset="-122"/>
                  </a:rPr>
                  <a:t>4</a:t>
                </a:r>
                <a:r>
                  <a:rPr lang="en-US" sz="2400" b="0" dirty="0">
                    <a:latin typeface="Times New Roman" panose="02020603050405020304" pitchFamily="18" charset="0"/>
                    <a:ea typeface="SimSun" panose="02010600030101010101" pitchFamily="2" charset="-122"/>
                  </a:rPr>
                  <a:t>     </a:t>
                </a:r>
                <a:r>
                  <a:rPr lang="vi-VN" sz="2400" b="0" dirty="0">
                    <a:latin typeface="Times New Roman" panose="02020603050405020304" pitchFamily="18" charset="0"/>
                    <a:ea typeface="SimSun" panose="02010600030101010101" pitchFamily="2" charset="-122"/>
                    <a:sym typeface="Wingdings" panose="05000000000000000000" pitchFamily="2" charset="2"/>
                  </a:rPr>
                  <a:t></a:t>
                </a:r>
                <a:r>
                  <a:rPr lang="en-US" sz="2400" b="0" dirty="0">
                    <a:latin typeface="Times New Roman" panose="02020603050405020304" pitchFamily="18" charset="0"/>
                    <a:ea typeface="SimSun" panose="02010600030101010101" pitchFamily="2" charset="-122"/>
                  </a:rPr>
                  <a:t>     BaSO</a:t>
                </a:r>
                <a:r>
                  <a:rPr lang="en-US" sz="2400" b="0" baseline="-25000" dirty="0">
                    <a:latin typeface="Times New Roman" panose="02020603050405020304" pitchFamily="18" charset="0"/>
                    <a:ea typeface="SimSun" panose="02010600030101010101" pitchFamily="2" charset="-122"/>
                  </a:rPr>
                  <a:t>4</a:t>
                </a:r>
                <a:r>
                  <a:rPr lang="en-US" sz="2400" b="0" dirty="0">
                    <a:latin typeface="Times New Roman" panose="02020603050405020304" pitchFamily="18" charset="0"/>
                    <a:ea typeface="SimSun" panose="02010600030101010101" pitchFamily="2" charset="-122"/>
                  </a:rPr>
                  <a:t> </a:t>
                </a:r>
                <a14:m>
                  <m:oMath xmlns:m="http://schemas.openxmlformats.org/officeDocument/2006/math">
                    <m:r>
                      <a:rPr lang="en-US" sz="2400" i="1">
                        <a:latin typeface="Cambria Math" panose="02040503050406030204" pitchFamily="18" charset="0"/>
                        <a:ea typeface="Cambria Math" panose="02040503050406030204" pitchFamily="18" charset="0"/>
                      </a:rPr>
                      <m:t>↓ </m:t>
                    </m:r>
                  </m:oMath>
                </a14:m>
                <a:r>
                  <a:rPr lang="en-US" sz="2400" b="0" dirty="0">
                    <a:latin typeface="Times New Roman" panose="02020603050405020304" pitchFamily="18" charset="0"/>
                    <a:ea typeface="SimSun" panose="02010600030101010101" pitchFamily="2" charset="-122"/>
                  </a:rPr>
                  <a:t>+ 2NaCl</a:t>
                </a:r>
                <a:endParaRPr lang="en-US" sz="2400" dirty="0"/>
              </a:p>
            </p:txBody>
          </p:sp>
        </mc:Choice>
        <mc:Fallback xmlns="">
          <p:sp>
            <p:nvSpPr>
              <p:cNvPr id="14" name="Text Box 8">
                <a:extLst>
                  <a:ext uri="{FF2B5EF4-FFF2-40B4-BE49-F238E27FC236}">
                    <a16:creationId xmlns:a16="http://schemas.microsoft.com/office/drawing/2014/main" id="{C1F7D5CA-AB43-6864-B68D-FF7040E9A26B}"/>
                  </a:ext>
                </a:extLst>
              </p:cNvPr>
              <p:cNvSpPr txBox="1">
                <a:spLocks noRot="1" noChangeAspect="1" noMove="1" noResize="1" noEditPoints="1" noAdjustHandles="1" noChangeArrowheads="1" noChangeShapeType="1" noTextEdit="1"/>
              </p:cNvSpPr>
              <p:nvPr/>
            </p:nvSpPr>
            <p:spPr>
              <a:xfrm>
                <a:off x="323607" y="6094409"/>
                <a:ext cx="5475605" cy="461665"/>
              </a:xfrm>
              <a:prstGeom prst="rect">
                <a:avLst/>
              </a:prstGeom>
              <a:blipFill>
                <a:blip r:embed="rId2"/>
                <a:stretch>
                  <a:fillRect l="-1670" t="-12000" r="-111" b="-29333"/>
                </a:stretch>
              </a:blipFill>
              <a:ln w="952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 Box 10">
                <a:extLst>
                  <a:ext uri="{FF2B5EF4-FFF2-40B4-BE49-F238E27FC236}">
                    <a16:creationId xmlns:a16="http://schemas.microsoft.com/office/drawing/2014/main" id="{A0F7FCBE-CF3A-368F-2E0E-5F2E145FCDF1}"/>
                  </a:ext>
                </a:extLst>
              </p:cNvPr>
              <p:cNvSpPr txBox="1"/>
              <p:nvPr/>
            </p:nvSpPr>
            <p:spPr>
              <a:xfrm>
                <a:off x="289560" y="4400097"/>
                <a:ext cx="6054268" cy="461665"/>
              </a:xfrm>
              <a:prstGeom prst="rect">
                <a:avLst/>
              </a:prstGeom>
              <a:noFill/>
              <a:ln w="9525">
                <a:noFill/>
              </a:ln>
            </p:spPr>
            <p:txBody>
              <a:bodyPr wrap="square">
                <a:spAutoFit/>
              </a:bodyPr>
              <a:lstStyle/>
              <a:p>
                <a:pPr indent="0"/>
                <a:r>
                  <a:rPr lang="en-US" sz="2400" b="0" dirty="0">
                    <a:latin typeface="Times New Roman" panose="02020603050405020304" pitchFamily="18" charset="0"/>
                  </a:rPr>
                  <a:t>Ca(NO</a:t>
                </a:r>
                <a:r>
                  <a:rPr lang="en-US" sz="2400" b="0" baseline="-25000" dirty="0">
                    <a:latin typeface="Times New Roman" panose="02020603050405020304" pitchFamily="18" charset="0"/>
                  </a:rPr>
                  <a:t>3</a:t>
                </a:r>
                <a:r>
                  <a:rPr lang="en-US" sz="2400" b="0" dirty="0">
                    <a:latin typeface="Times New Roman" panose="02020603050405020304" pitchFamily="18" charset="0"/>
                  </a:rPr>
                  <a:t>)</a:t>
                </a:r>
                <a:r>
                  <a:rPr lang="en-US" sz="2400" b="0" baseline="-25000" dirty="0">
                    <a:latin typeface="Times New Roman" panose="02020603050405020304" pitchFamily="18" charset="0"/>
                  </a:rPr>
                  <a:t>2</a:t>
                </a:r>
                <a:r>
                  <a:rPr lang="en-US" sz="2400" b="0" dirty="0">
                    <a:latin typeface="Times New Roman" panose="02020603050405020304" pitchFamily="18" charset="0"/>
                  </a:rPr>
                  <a:t> + Na</a:t>
                </a:r>
                <a:r>
                  <a:rPr lang="en-US" sz="2400" b="0" baseline="-25000" dirty="0">
                    <a:latin typeface="Times New Roman" panose="02020603050405020304" pitchFamily="18" charset="0"/>
                  </a:rPr>
                  <a:t>2</a:t>
                </a:r>
                <a:r>
                  <a:rPr lang="en-US" sz="2400" b="0" dirty="0">
                    <a:latin typeface="Times New Roman" panose="02020603050405020304" pitchFamily="18" charset="0"/>
                  </a:rPr>
                  <a:t>CO</a:t>
                </a:r>
                <a:r>
                  <a:rPr lang="en-US" sz="2400" b="0" baseline="-25000" dirty="0">
                    <a:latin typeface="Times New Roman" panose="02020603050405020304" pitchFamily="18" charset="0"/>
                  </a:rPr>
                  <a:t>3</a:t>
                </a:r>
                <a:r>
                  <a:rPr lang="vi-VN" sz="2400" dirty="0">
                    <a:latin typeface="Times New Roman" panose="02020603050405020304" pitchFamily="18" charset="0"/>
                  </a:rPr>
                  <a:t>   </a:t>
                </a:r>
                <a:r>
                  <a:rPr lang="vi-VN" sz="2400" dirty="0">
                    <a:latin typeface="Times New Roman" panose="02020603050405020304" pitchFamily="18" charset="0"/>
                    <a:sym typeface="Wingdings" panose="05000000000000000000" pitchFamily="2" charset="2"/>
                  </a:rPr>
                  <a:t></a:t>
                </a:r>
                <a:r>
                  <a:rPr lang="en-US" sz="2400" b="0" dirty="0">
                    <a:latin typeface="Times New Roman" panose="02020603050405020304" pitchFamily="18" charset="0"/>
                  </a:rPr>
                  <a:t>   2NaNO</a:t>
                </a:r>
                <a:r>
                  <a:rPr lang="en-US" sz="2400" b="0" baseline="-25000" dirty="0">
                    <a:latin typeface="Times New Roman" panose="02020603050405020304" pitchFamily="18" charset="0"/>
                  </a:rPr>
                  <a:t>3</a:t>
                </a:r>
                <a:r>
                  <a:rPr lang="en-US" sz="2400" b="0" dirty="0">
                    <a:latin typeface="Times New Roman" panose="02020603050405020304" pitchFamily="18" charset="0"/>
                  </a:rPr>
                  <a:t> + CaCO</a:t>
                </a:r>
                <a:r>
                  <a:rPr lang="en-US" sz="2400" b="0" baseline="-25000" dirty="0">
                    <a:latin typeface="Times New Roman" panose="02020603050405020304" pitchFamily="18" charset="0"/>
                  </a:rPr>
                  <a:t>3</a:t>
                </a:r>
                <a:r>
                  <a:rPr lang="vi-VN" sz="2400" b="0" baseline="-25000" dirty="0">
                    <a:latin typeface="Times New Roman" panose="02020603050405020304" pitchFamily="18" charset="0"/>
                  </a:rPr>
                  <a:t> </a:t>
                </a:r>
                <a14:m>
                  <m:oMath xmlns:m="http://schemas.openxmlformats.org/officeDocument/2006/math">
                    <m:r>
                      <a:rPr lang="en-US" sz="2400" b="0" i="1" smtClean="0">
                        <a:latin typeface="Cambria Math" panose="02040503050406030204" pitchFamily="18" charset="0"/>
                        <a:ea typeface="Cambria Math" panose="02040503050406030204" pitchFamily="18" charset="0"/>
                      </a:rPr>
                      <m:t>↓</m:t>
                    </m:r>
                  </m:oMath>
                </a14:m>
                <a:endParaRPr lang="en-US" sz="2400" dirty="0"/>
              </a:p>
            </p:txBody>
          </p:sp>
        </mc:Choice>
        <mc:Fallback xmlns="">
          <p:sp>
            <p:nvSpPr>
              <p:cNvPr id="15" name="Text Box 10">
                <a:extLst>
                  <a:ext uri="{FF2B5EF4-FFF2-40B4-BE49-F238E27FC236}">
                    <a16:creationId xmlns:a16="http://schemas.microsoft.com/office/drawing/2014/main" id="{A0F7FCBE-CF3A-368F-2E0E-5F2E145FCDF1}"/>
                  </a:ext>
                </a:extLst>
              </p:cNvPr>
              <p:cNvSpPr txBox="1">
                <a:spLocks noRot="1" noChangeAspect="1" noMove="1" noResize="1" noEditPoints="1" noAdjustHandles="1" noChangeArrowheads="1" noChangeShapeType="1" noTextEdit="1"/>
              </p:cNvSpPr>
              <p:nvPr/>
            </p:nvSpPr>
            <p:spPr>
              <a:xfrm>
                <a:off x="289560" y="4400097"/>
                <a:ext cx="6054268" cy="461665"/>
              </a:xfrm>
              <a:prstGeom prst="rect">
                <a:avLst/>
              </a:prstGeom>
              <a:blipFill>
                <a:blip r:embed="rId3"/>
                <a:stretch>
                  <a:fillRect l="-1611" t="-11842" b="-27632"/>
                </a:stretch>
              </a:blipFill>
              <a:ln w="952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 Box 107">
                <a:extLst>
                  <a:ext uri="{FF2B5EF4-FFF2-40B4-BE49-F238E27FC236}">
                    <a16:creationId xmlns:a16="http://schemas.microsoft.com/office/drawing/2014/main" id="{13EAE147-AB2D-AC7E-26D2-9F4AF5EEECE3}"/>
                  </a:ext>
                </a:extLst>
              </p:cNvPr>
              <p:cNvSpPr txBox="1"/>
              <p:nvPr/>
            </p:nvSpPr>
            <p:spPr>
              <a:xfrm>
                <a:off x="6343828" y="4413881"/>
                <a:ext cx="7058025" cy="461665"/>
              </a:xfrm>
              <a:prstGeom prst="rect">
                <a:avLst/>
              </a:prstGeom>
              <a:noFill/>
              <a:ln w="9525">
                <a:noFill/>
              </a:ln>
            </p:spPr>
            <p:txBody>
              <a:bodyPr wrap="square">
                <a:spAutoFit/>
              </a:bodyPr>
              <a:lstStyle/>
              <a:p>
                <a:pPr indent="0"/>
                <a:r>
                  <a:rPr lang="en-US" sz="2400" b="0" dirty="0">
                    <a:latin typeface="Times New Roman" panose="02020603050405020304" pitchFamily="18" charset="0"/>
                  </a:rPr>
                  <a:t>2HNO</a:t>
                </a:r>
                <a:r>
                  <a:rPr lang="en-US" sz="2400" b="0" baseline="-25000" dirty="0">
                    <a:latin typeface="Times New Roman" panose="02020603050405020304" pitchFamily="18" charset="0"/>
                  </a:rPr>
                  <a:t>3</a:t>
                </a:r>
                <a:r>
                  <a:rPr lang="en-US" sz="2400" b="0" dirty="0">
                    <a:latin typeface="Times New Roman" panose="02020603050405020304" pitchFamily="18" charset="0"/>
                  </a:rPr>
                  <a:t> + Na</a:t>
                </a:r>
                <a:r>
                  <a:rPr lang="en-US" sz="2400" b="0" baseline="-25000" dirty="0">
                    <a:latin typeface="Times New Roman" panose="02020603050405020304" pitchFamily="18" charset="0"/>
                  </a:rPr>
                  <a:t>2</a:t>
                </a:r>
                <a:r>
                  <a:rPr lang="en-US" sz="2400" b="0" dirty="0">
                    <a:latin typeface="Times New Roman" panose="02020603050405020304" pitchFamily="18" charset="0"/>
                  </a:rPr>
                  <a:t>CO</a:t>
                </a:r>
                <a:r>
                  <a:rPr lang="en-US" sz="2400" b="0" baseline="-25000" dirty="0">
                    <a:latin typeface="Times New Roman" panose="02020603050405020304" pitchFamily="18" charset="0"/>
                  </a:rPr>
                  <a:t>3</a:t>
                </a:r>
                <a:r>
                  <a:rPr lang="vi-VN" sz="2400" b="0" baseline="-25000" dirty="0">
                    <a:latin typeface="Times New Roman" panose="02020603050405020304" pitchFamily="18" charset="0"/>
                  </a:rPr>
                  <a:t>  </a:t>
                </a:r>
                <a:r>
                  <a:rPr lang="vi-VN" sz="2400" dirty="0">
                    <a:latin typeface="Times New Roman" panose="02020603050405020304" pitchFamily="18" charset="0"/>
                    <a:sym typeface="Wingdings" panose="05000000000000000000" pitchFamily="2" charset="2"/>
                  </a:rPr>
                  <a:t></a:t>
                </a:r>
                <a:r>
                  <a:rPr lang="en-US" sz="2400" b="0" dirty="0">
                    <a:latin typeface="Times New Roman" panose="02020603050405020304" pitchFamily="18" charset="0"/>
                  </a:rPr>
                  <a:t> 2NaNO</a:t>
                </a:r>
                <a:r>
                  <a:rPr lang="en-US" sz="2400" b="0" baseline="-25000" dirty="0">
                    <a:latin typeface="Times New Roman" panose="02020603050405020304" pitchFamily="18" charset="0"/>
                  </a:rPr>
                  <a:t>3</a:t>
                </a:r>
                <a:r>
                  <a:rPr lang="en-US" sz="2400" b="0" dirty="0">
                    <a:latin typeface="Times New Roman" panose="02020603050405020304" pitchFamily="18" charset="0"/>
                  </a:rPr>
                  <a:t> + CO</a:t>
                </a:r>
                <a:r>
                  <a:rPr lang="en-US" sz="2400" b="0" baseline="-25000" dirty="0">
                    <a:latin typeface="Times New Roman" panose="02020603050405020304" pitchFamily="18" charset="0"/>
                  </a:rPr>
                  <a:t>2</a:t>
                </a:r>
                <a14:m>
                  <m:oMath xmlns:m="http://schemas.openxmlformats.org/officeDocument/2006/math">
                    <m:r>
                      <a:rPr lang="en-US" sz="2400" b="0" i="1" smtClean="0">
                        <a:latin typeface="Cambria Math" panose="02040503050406030204" pitchFamily="18" charset="0"/>
                        <a:ea typeface="Cambria Math" panose="02040503050406030204" pitchFamily="18" charset="0"/>
                      </a:rPr>
                      <m:t>↑</m:t>
                    </m:r>
                  </m:oMath>
                </a14:m>
                <a:r>
                  <a:rPr lang="en-US" sz="2400" b="0" dirty="0">
                    <a:latin typeface="Times New Roman" panose="02020603050405020304" pitchFamily="18" charset="0"/>
                  </a:rPr>
                  <a:t>+ H</a:t>
                </a:r>
                <a:r>
                  <a:rPr lang="en-US" sz="2400" b="0" baseline="-25000" dirty="0">
                    <a:latin typeface="Times New Roman" panose="02020603050405020304" pitchFamily="18" charset="0"/>
                  </a:rPr>
                  <a:t>2</a:t>
                </a:r>
                <a:r>
                  <a:rPr lang="en-US" sz="2400" b="0" dirty="0">
                    <a:latin typeface="Times New Roman" panose="02020603050405020304" pitchFamily="18" charset="0"/>
                  </a:rPr>
                  <a:t>O </a:t>
                </a:r>
                <a:endParaRPr lang="en-US" sz="2400" dirty="0"/>
              </a:p>
            </p:txBody>
          </p:sp>
        </mc:Choice>
        <mc:Fallback xmlns="">
          <p:sp>
            <p:nvSpPr>
              <p:cNvPr id="16" name="Text Box 107">
                <a:extLst>
                  <a:ext uri="{FF2B5EF4-FFF2-40B4-BE49-F238E27FC236}">
                    <a16:creationId xmlns:a16="http://schemas.microsoft.com/office/drawing/2014/main" id="{13EAE147-AB2D-AC7E-26D2-9F4AF5EEECE3}"/>
                  </a:ext>
                </a:extLst>
              </p:cNvPr>
              <p:cNvSpPr txBox="1">
                <a:spLocks noRot="1" noChangeAspect="1" noMove="1" noResize="1" noEditPoints="1" noAdjustHandles="1" noChangeArrowheads="1" noChangeShapeType="1" noTextEdit="1"/>
              </p:cNvSpPr>
              <p:nvPr/>
            </p:nvSpPr>
            <p:spPr>
              <a:xfrm>
                <a:off x="6343828" y="4413881"/>
                <a:ext cx="7058025" cy="461665"/>
              </a:xfrm>
              <a:prstGeom prst="rect">
                <a:avLst/>
              </a:prstGeom>
              <a:blipFill>
                <a:blip r:embed="rId4"/>
                <a:stretch>
                  <a:fillRect l="-1383" t="-11842" b="-27632"/>
                </a:stretch>
              </a:blipFill>
              <a:ln w="952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 Box 30">
                <a:extLst>
                  <a:ext uri="{FF2B5EF4-FFF2-40B4-BE49-F238E27FC236}">
                    <a16:creationId xmlns:a16="http://schemas.microsoft.com/office/drawing/2014/main" id="{3EC81D31-F4B0-A111-D20E-D007B2590446}"/>
                  </a:ext>
                </a:extLst>
              </p:cNvPr>
              <p:cNvSpPr txBox="1"/>
              <p:nvPr/>
            </p:nvSpPr>
            <p:spPr>
              <a:xfrm>
                <a:off x="289560" y="4968931"/>
                <a:ext cx="6865620" cy="460375"/>
              </a:xfrm>
              <a:prstGeom prst="rect">
                <a:avLst/>
              </a:prstGeom>
              <a:noFill/>
              <a:ln w="9525">
                <a:noFill/>
              </a:ln>
            </p:spPr>
            <p:txBody>
              <a:bodyPr wrap="square">
                <a:spAutoFit/>
              </a:bodyPr>
              <a:lstStyle/>
              <a:p>
                <a:pPr indent="0"/>
                <a:r>
                  <a:rPr lang="en-US" sz="2400" b="0" dirty="0">
                    <a:latin typeface="Times New Roman" panose="02020603050405020304" pitchFamily="18" charset="0"/>
                  </a:rPr>
                  <a:t>Ca(NO</a:t>
                </a:r>
                <a:r>
                  <a:rPr lang="en-US" sz="2400" b="0" baseline="-25000" dirty="0">
                    <a:latin typeface="Times New Roman" panose="02020603050405020304" pitchFamily="18" charset="0"/>
                  </a:rPr>
                  <a:t>3</a:t>
                </a:r>
                <a:r>
                  <a:rPr lang="en-US" sz="2400" b="0" dirty="0">
                    <a:latin typeface="Times New Roman" panose="02020603050405020304" pitchFamily="18" charset="0"/>
                  </a:rPr>
                  <a:t>)</a:t>
                </a:r>
                <a:r>
                  <a:rPr lang="en-US" sz="2400" b="0" baseline="-25000" dirty="0">
                    <a:latin typeface="Times New Roman" panose="02020603050405020304" pitchFamily="18" charset="0"/>
                  </a:rPr>
                  <a:t>2</a:t>
                </a:r>
                <a:r>
                  <a:rPr lang="vi-VN" sz="2400" b="0" baseline="-25000" dirty="0">
                    <a:latin typeface="Times New Roman" panose="02020603050405020304" pitchFamily="18" charset="0"/>
                  </a:rPr>
                  <a:t>  </a:t>
                </a:r>
                <a:r>
                  <a:rPr lang="en-US" sz="2400" b="0" dirty="0">
                    <a:latin typeface="Times New Roman" panose="02020603050405020304" pitchFamily="18" charset="0"/>
                  </a:rPr>
                  <a:t> + Na</a:t>
                </a:r>
                <a:r>
                  <a:rPr lang="en-US" sz="2400" b="0" baseline="-25000" dirty="0">
                    <a:latin typeface="Times New Roman" panose="02020603050405020304" pitchFamily="18" charset="0"/>
                  </a:rPr>
                  <a:t>2</a:t>
                </a:r>
                <a:r>
                  <a:rPr lang="en-US" sz="2400" b="0" dirty="0">
                    <a:latin typeface="Times New Roman" panose="02020603050405020304" pitchFamily="18" charset="0"/>
                  </a:rPr>
                  <a:t>SO</a:t>
                </a:r>
                <a:r>
                  <a:rPr lang="en-US" sz="2400" b="0" baseline="-25000" dirty="0">
                    <a:latin typeface="Times New Roman" panose="02020603050405020304" pitchFamily="18" charset="0"/>
                  </a:rPr>
                  <a:t>4</a:t>
                </a:r>
                <a:r>
                  <a:rPr lang="en-US" sz="2400" b="0" dirty="0">
                    <a:latin typeface="Times New Roman" panose="02020603050405020304" pitchFamily="18" charset="0"/>
                  </a:rPr>
                  <a:t>	</a:t>
                </a:r>
                <a:r>
                  <a:rPr lang="vi-VN" sz="2400" b="0" dirty="0">
                    <a:latin typeface="Times New Roman" panose="02020603050405020304" pitchFamily="18" charset="0"/>
                    <a:sym typeface="Wingdings" panose="05000000000000000000" pitchFamily="2" charset="2"/>
                  </a:rPr>
                  <a:t></a:t>
                </a:r>
                <a:r>
                  <a:rPr lang="en-US" sz="2400" b="0" dirty="0">
                    <a:latin typeface="Times New Roman" panose="02020603050405020304" pitchFamily="18" charset="0"/>
                  </a:rPr>
                  <a:t>  2NaNO</a:t>
                </a:r>
                <a:r>
                  <a:rPr lang="en-US" sz="2400" b="0" baseline="-25000" dirty="0">
                    <a:latin typeface="Times New Roman" panose="02020603050405020304" pitchFamily="18" charset="0"/>
                  </a:rPr>
                  <a:t>3</a:t>
                </a:r>
                <a:r>
                  <a:rPr lang="en-US" sz="2400" b="0" dirty="0">
                    <a:latin typeface="Times New Roman" panose="02020603050405020304" pitchFamily="18" charset="0"/>
                  </a:rPr>
                  <a:t> + CaSO</a:t>
                </a:r>
                <a:r>
                  <a:rPr lang="en-US" sz="2400" b="0" baseline="-25000" dirty="0">
                    <a:latin typeface="Times New Roman" panose="02020603050405020304" pitchFamily="18" charset="0"/>
                  </a:rPr>
                  <a:t>4</a:t>
                </a:r>
                <a:r>
                  <a:rPr lang="en-US" sz="2400" dirty="0">
                    <a:ea typeface="Cambria Math" panose="02040503050406030204" pitchFamily="18" charset="0"/>
                  </a:rPr>
                  <a:t> </a:t>
                </a:r>
                <a14:m>
                  <m:oMath xmlns:m="http://schemas.openxmlformats.org/officeDocument/2006/math">
                    <m:r>
                      <a:rPr lang="en-US" sz="2400" i="1">
                        <a:latin typeface="Cambria Math" panose="02040503050406030204" pitchFamily="18" charset="0"/>
                        <a:ea typeface="Cambria Math" panose="02040503050406030204" pitchFamily="18" charset="0"/>
                      </a:rPr>
                      <m:t>↓</m:t>
                    </m:r>
                  </m:oMath>
                </a14:m>
                <a:endParaRPr lang="en-US" sz="2400" dirty="0"/>
              </a:p>
            </p:txBody>
          </p:sp>
        </mc:Choice>
        <mc:Fallback xmlns="">
          <p:sp>
            <p:nvSpPr>
              <p:cNvPr id="17" name="Text Box 30">
                <a:extLst>
                  <a:ext uri="{FF2B5EF4-FFF2-40B4-BE49-F238E27FC236}">
                    <a16:creationId xmlns:a16="http://schemas.microsoft.com/office/drawing/2014/main" id="{3EC81D31-F4B0-A111-D20E-D007B2590446}"/>
                  </a:ext>
                </a:extLst>
              </p:cNvPr>
              <p:cNvSpPr txBox="1">
                <a:spLocks noRot="1" noChangeAspect="1" noMove="1" noResize="1" noEditPoints="1" noAdjustHandles="1" noChangeArrowheads="1" noChangeShapeType="1" noTextEdit="1"/>
              </p:cNvSpPr>
              <p:nvPr/>
            </p:nvSpPr>
            <p:spPr>
              <a:xfrm>
                <a:off x="289560" y="4968931"/>
                <a:ext cx="6865620" cy="460375"/>
              </a:xfrm>
              <a:prstGeom prst="rect">
                <a:avLst/>
              </a:prstGeom>
              <a:blipFill>
                <a:blip r:embed="rId5"/>
                <a:stretch>
                  <a:fillRect l="-1421" t="-11842" b="-27632"/>
                </a:stretch>
              </a:blipFill>
              <a:ln w="952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 Box 44">
                <a:extLst>
                  <a:ext uri="{FF2B5EF4-FFF2-40B4-BE49-F238E27FC236}">
                    <a16:creationId xmlns:a16="http://schemas.microsoft.com/office/drawing/2014/main" id="{45317FBE-5A5F-1E82-87D2-2ED94AAA6345}"/>
                  </a:ext>
                </a:extLst>
              </p:cNvPr>
              <p:cNvSpPr txBox="1"/>
              <p:nvPr/>
            </p:nvSpPr>
            <p:spPr>
              <a:xfrm>
                <a:off x="289560" y="5537765"/>
                <a:ext cx="6743065" cy="460375"/>
              </a:xfrm>
              <a:prstGeom prst="rect">
                <a:avLst/>
              </a:prstGeom>
              <a:noFill/>
              <a:ln w="9525">
                <a:noFill/>
              </a:ln>
            </p:spPr>
            <p:txBody>
              <a:bodyPr wrap="square">
                <a:spAutoFit/>
              </a:bodyPr>
              <a:lstStyle/>
              <a:p>
                <a:pPr indent="0"/>
                <a:r>
                  <a:rPr lang="en-US" sz="2400" dirty="0">
                    <a:latin typeface="Times New Roman" panose="02020603050405020304" pitchFamily="18" charset="0"/>
                    <a:ea typeface="SimSun" panose="02010600030101010101" pitchFamily="2" charset="-122"/>
                  </a:rPr>
                  <a:t>BaCl</a:t>
                </a:r>
                <a:r>
                  <a:rPr lang="en-US" sz="2400" baseline="-25000" dirty="0">
                    <a:latin typeface="Times New Roman" panose="02020603050405020304" pitchFamily="18" charset="0"/>
                    <a:ea typeface="SimSun" panose="02010600030101010101" pitchFamily="2" charset="-122"/>
                  </a:rPr>
                  <a:t>2 </a:t>
                </a:r>
                <a:r>
                  <a:rPr lang="vi-VN" sz="2400" baseline="-25000" dirty="0">
                    <a:latin typeface="Times New Roman" panose="02020603050405020304" pitchFamily="18" charset="0"/>
                    <a:ea typeface="SimSun" panose="02010600030101010101" pitchFamily="2" charset="-122"/>
                  </a:rPr>
                  <a:t>  </a:t>
                </a:r>
                <a:r>
                  <a:rPr lang="vi-VN" sz="2400" dirty="0">
                    <a:latin typeface="Times New Roman" panose="02020603050405020304" pitchFamily="18" charset="0"/>
                    <a:ea typeface="SimSun" panose="02010600030101010101" pitchFamily="2" charset="-122"/>
                    <a:sym typeface="+mn-ea"/>
                  </a:rPr>
                  <a:t>+  N</a:t>
                </a:r>
                <a:r>
                  <a:rPr lang="en-US" sz="2400" dirty="0">
                    <a:latin typeface="Times New Roman" panose="02020603050405020304" pitchFamily="18" charset="0"/>
                    <a:ea typeface="SimSun" panose="02010600030101010101" pitchFamily="2" charset="-122"/>
                    <a:sym typeface="+mn-ea"/>
                  </a:rPr>
                  <a:t>a</a:t>
                </a:r>
                <a:r>
                  <a:rPr lang="en-US" sz="2400" baseline="-25000" dirty="0">
                    <a:latin typeface="Times New Roman" panose="02020603050405020304" pitchFamily="18" charset="0"/>
                    <a:ea typeface="SimSun" panose="02010600030101010101" pitchFamily="2" charset="-122"/>
                    <a:sym typeface="+mn-ea"/>
                  </a:rPr>
                  <a:t>2</a:t>
                </a:r>
                <a:r>
                  <a:rPr lang="en-US" sz="2400" dirty="0">
                    <a:latin typeface="Times New Roman" panose="02020603050405020304" pitchFamily="18" charset="0"/>
                    <a:ea typeface="SimSun" panose="02010600030101010101" pitchFamily="2" charset="-122"/>
                    <a:sym typeface="+mn-ea"/>
                  </a:rPr>
                  <a:t>CO</a:t>
                </a:r>
                <a:r>
                  <a:rPr lang="en-US" sz="2400" baseline="-25000" dirty="0">
                    <a:latin typeface="Times New Roman" panose="02020603050405020304" pitchFamily="18" charset="0"/>
                    <a:ea typeface="SimSun" panose="02010600030101010101" pitchFamily="2" charset="-122"/>
                    <a:sym typeface="+mn-ea"/>
                  </a:rPr>
                  <a:t>3</a:t>
                </a:r>
                <a:r>
                  <a:rPr lang="en-US" sz="2400" dirty="0">
                    <a:latin typeface="Times New Roman" panose="02020603050405020304" pitchFamily="18" charset="0"/>
                    <a:ea typeface="SimSun" panose="02010600030101010101" pitchFamily="2" charset="-122"/>
                    <a:sym typeface="+mn-ea"/>
                  </a:rPr>
                  <a:t>  </a:t>
                </a:r>
                <a:r>
                  <a:rPr lang="vi-VN" sz="2400" dirty="0">
                    <a:latin typeface="Times New Roman" panose="02020603050405020304" pitchFamily="18" charset="0"/>
                    <a:ea typeface="SimSun" panose="02010600030101010101" pitchFamily="2" charset="-122"/>
                    <a:sym typeface="+mn-ea"/>
                  </a:rPr>
                  <a:t> </a:t>
                </a:r>
                <a:r>
                  <a:rPr lang="vi-VN" sz="2400" dirty="0">
                    <a:latin typeface="Times New Roman" panose="02020603050405020304" pitchFamily="18" charset="0"/>
                    <a:ea typeface="SimSun" panose="02010600030101010101" pitchFamily="2" charset="-122"/>
                    <a:sym typeface="Wingdings" panose="05000000000000000000" pitchFamily="2" charset="2"/>
                  </a:rPr>
                  <a:t></a:t>
                </a:r>
                <a:r>
                  <a:rPr lang="en-US" sz="2400" dirty="0">
                    <a:latin typeface="Times New Roman" panose="02020603050405020304" pitchFamily="18" charset="0"/>
                    <a:ea typeface="SimSun" panose="02010600030101010101" pitchFamily="2" charset="-122"/>
                    <a:sym typeface="+mn-ea"/>
                  </a:rPr>
                  <a:t> </a:t>
                </a:r>
                <a:r>
                  <a:rPr lang="vi-VN" sz="2400" dirty="0">
                    <a:latin typeface="Times New Roman" panose="02020603050405020304" pitchFamily="18" charset="0"/>
                    <a:ea typeface="SimSun" panose="02010600030101010101" pitchFamily="2" charset="-122"/>
                    <a:sym typeface="+mn-ea"/>
                  </a:rPr>
                  <a:t>   </a:t>
                </a:r>
                <a:r>
                  <a:rPr lang="en-US" sz="2400" b="0" dirty="0">
                    <a:latin typeface="Times New Roman" panose="02020603050405020304" pitchFamily="18" charset="0"/>
                    <a:ea typeface="SimSun" panose="02010600030101010101" pitchFamily="2" charset="-122"/>
                  </a:rPr>
                  <a:t>BaCO</a:t>
                </a:r>
                <a:r>
                  <a:rPr lang="en-US" sz="2400" b="0" baseline="-25000" dirty="0">
                    <a:latin typeface="Times New Roman" panose="02020603050405020304" pitchFamily="18" charset="0"/>
                    <a:ea typeface="SimSun" panose="02010600030101010101" pitchFamily="2" charset="-122"/>
                  </a:rPr>
                  <a:t>3</a:t>
                </a:r>
                <a:r>
                  <a:rPr lang="en-US" sz="2400" b="0" dirty="0">
                    <a:latin typeface="Times New Roman" panose="02020603050405020304" pitchFamily="18" charset="0"/>
                    <a:ea typeface="SimSun" panose="02010600030101010101" pitchFamily="2" charset="-122"/>
                  </a:rPr>
                  <a:t> </a:t>
                </a:r>
                <a14:m>
                  <m:oMath xmlns:m="http://schemas.openxmlformats.org/officeDocument/2006/math">
                    <m:r>
                      <a:rPr lang="en-US" sz="2400" i="1">
                        <a:latin typeface="Cambria Math" panose="02040503050406030204" pitchFamily="18" charset="0"/>
                        <a:ea typeface="Cambria Math" panose="02040503050406030204" pitchFamily="18" charset="0"/>
                      </a:rPr>
                      <m:t>↓ </m:t>
                    </m:r>
                  </m:oMath>
                </a14:m>
                <a:r>
                  <a:rPr lang="en-US" sz="2400" b="0" dirty="0">
                    <a:latin typeface="Times New Roman" panose="02020603050405020304" pitchFamily="18" charset="0"/>
                    <a:ea typeface="SimSun" panose="02010600030101010101" pitchFamily="2" charset="-122"/>
                  </a:rPr>
                  <a:t>+ 2NaCl</a:t>
                </a:r>
                <a:endParaRPr lang="en-US" sz="2400" dirty="0"/>
              </a:p>
            </p:txBody>
          </p:sp>
        </mc:Choice>
        <mc:Fallback xmlns="">
          <p:sp>
            <p:nvSpPr>
              <p:cNvPr id="18" name="Text Box 44">
                <a:extLst>
                  <a:ext uri="{FF2B5EF4-FFF2-40B4-BE49-F238E27FC236}">
                    <a16:creationId xmlns:a16="http://schemas.microsoft.com/office/drawing/2014/main" id="{45317FBE-5A5F-1E82-87D2-2ED94AAA6345}"/>
                  </a:ext>
                </a:extLst>
              </p:cNvPr>
              <p:cNvSpPr txBox="1">
                <a:spLocks noRot="1" noChangeAspect="1" noMove="1" noResize="1" noEditPoints="1" noAdjustHandles="1" noChangeArrowheads="1" noChangeShapeType="1" noTextEdit="1"/>
              </p:cNvSpPr>
              <p:nvPr/>
            </p:nvSpPr>
            <p:spPr>
              <a:xfrm>
                <a:off x="289560" y="5537765"/>
                <a:ext cx="6743065" cy="460375"/>
              </a:xfrm>
              <a:prstGeom prst="rect">
                <a:avLst/>
              </a:prstGeom>
              <a:blipFill>
                <a:blip r:embed="rId6"/>
                <a:stretch>
                  <a:fillRect l="-1447" t="-11842" b="-27632"/>
                </a:stretch>
              </a:blipFill>
              <a:ln w="9525">
                <a:noFill/>
              </a:ln>
            </p:spPr>
            <p:txBody>
              <a:bodyPr/>
              <a:lstStyle/>
              <a:p>
                <a:r>
                  <a:rPr lang="en-US">
                    <a:noFill/>
                  </a:rPr>
                  <a:t> </a:t>
                </a:r>
              </a:p>
            </p:txBody>
          </p:sp>
        </mc:Fallback>
      </mc:AlternateContent>
      <p:pic>
        <p:nvPicPr>
          <p:cNvPr id="19" name="Graphic 18" descr="Checkbox Checked with solid fill">
            <a:extLst>
              <a:ext uri="{FF2B5EF4-FFF2-40B4-BE49-F238E27FC236}">
                <a16:creationId xmlns:a16="http://schemas.microsoft.com/office/drawing/2014/main" id="{B6154EBC-9270-1978-98C3-6C18744B618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42807" y="2043991"/>
            <a:ext cx="536086" cy="536086"/>
          </a:xfrm>
          <a:prstGeom prst="rect">
            <a:avLst/>
          </a:prstGeom>
        </p:spPr>
      </p:pic>
      <p:pic>
        <p:nvPicPr>
          <p:cNvPr id="20" name="Graphic 19" descr="Checkbox Checked with solid fill">
            <a:extLst>
              <a:ext uri="{FF2B5EF4-FFF2-40B4-BE49-F238E27FC236}">
                <a16:creationId xmlns:a16="http://schemas.microsoft.com/office/drawing/2014/main" id="{9D13225D-7C1B-E063-BDFD-E8577833DCF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45298" y="2687246"/>
            <a:ext cx="536086" cy="536086"/>
          </a:xfrm>
          <a:prstGeom prst="rect">
            <a:avLst/>
          </a:prstGeom>
        </p:spPr>
      </p:pic>
      <p:pic>
        <p:nvPicPr>
          <p:cNvPr id="21" name="Graphic 20" descr="Checkbox Checked with solid fill">
            <a:extLst>
              <a:ext uri="{FF2B5EF4-FFF2-40B4-BE49-F238E27FC236}">
                <a16:creationId xmlns:a16="http://schemas.microsoft.com/office/drawing/2014/main" id="{018DBFE1-E963-4464-2F6A-C4A6B7D0C84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11115" y="3366626"/>
            <a:ext cx="536086" cy="536086"/>
          </a:xfrm>
          <a:prstGeom prst="rect">
            <a:avLst/>
          </a:prstGeom>
        </p:spPr>
      </p:pic>
      <p:pic>
        <p:nvPicPr>
          <p:cNvPr id="22" name="Graphic 21" descr="Checkbox Checked with solid fill">
            <a:extLst>
              <a:ext uri="{FF2B5EF4-FFF2-40B4-BE49-F238E27FC236}">
                <a16:creationId xmlns:a16="http://schemas.microsoft.com/office/drawing/2014/main" id="{48891E74-479F-701A-1C02-5D5ECA55D65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34390" y="2687246"/>
            <a:ext cx="536086" cy="536086"/>
          </a:xfrm>
          <a:prstGeom prst="rect">
            <a:avLst/>
          </a:prstGeom>
        </p:spPr>
      </p:pic>
      <p:pic>
        <p:nvPicPr>
          <p:cNvPr id="23" name="Graphic 22" descr="Checkbox Checked with solid fill">
            <a:extLst>
              <a:ext uri="{FF2B5EF4-FFF2-40B4-BE49-F238E27FC236}">
                <a16:creationId xmlns:a16="http://schemas.microsoft.com/office/drawing/2014/main" id="{F654D528-2EFD-5C76-B491-9FF716CEF26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34390" y="1956159"/>
            <a:ext cx="536086" cy="536086"/>
          </a:xfrm>
          <a:prstGeom prst="rect">
            <a:avLst/>
          </a:prstGeom>
        </p:spPr>
      </p:pic>
    </p:spTree>
    <p:extLst>
      <p:ext uri="{BB962C8B-B14F-4D97-AF65-F5344CB8AC3E}">
        <p14:creationId xmlns:p14="http://schemas.microsoft.com/office/powerpoint/2010/main" val="86830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par>
                                <p:cTn id="11" presetID="16" presetClass="entr" presetSubtype="21"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par>
                                <p:cTn id="14" presetID="16" presetClass="entr" presetSubtype="21"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barn(inVertical)">
                                      <p:cBhvr>
                                        <p:cTn id="16" dur="500"/>
                                        <p:tgtEl>
                                          <p:spTgt spid="22"/>
                                        </p:tgtEl>
                                      </p:cBhvr>
                                    </p:animEffect>
                                  </p:childTnLst>
                                </p:cTn>
                              </p:par>
                              <p:par>
                                <p:cTn id="17" presetID="16" presetClass="entr" presetSubtype="21"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0" y="0"/>
          <a:ext cx="6753726" cy="1235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7" name="Text Box 106"/>
          <p:cNvSpPr txBox="1"/>
          <p:nvPr/>
        </p:nvSpPr>
        <p:spPr>
          <a:xfrm>
            <a:off x="1405890" y="326072"/>
            <a:ext cx="5080000" cy="583565"/>
          </a:xfrm>
          <a:prstGeom prst="rect">
            <a:avLst/>
          </a:prstGeom>
          <a:noFill/>
          <a:ln w="9525">
            <a:noFill/>
          </a:ln>
        </p:spPr>
        <p:txBody>
          <a:bodyPr>
            <a:spAutoFit/>
          </a:bodyPr>
          <a:lstStyle/>
          <a:p>
            <a:pPr indent="0"/>
            <a:r>
              <a:rPr lang="en-US" sz="3200" b="1">
                <a:latin typeface="Times New Roman" panose="02020603050405020304" pitchFamily="18" charset="0"/>
              </a:rPr>
              <a:t>IV: Điều chế</a:t>
            </a:r>
          </a:p>
        </p:txBody>
      </p:sp>
      <p:sp>
        <p:nvSpPr>
          <p:cNvPr id="4" name="Text Box 3"/>
          <p:cNvSpPr txBox="1"/>
          <p:nvPr/>
        </p:nvSpPr>
        <p:spPr>
          <a:xfrm>
            <a:off x="675640" y="1042670"/>
            <a:ext cx="11306810" cy="953135"/>
          </a:xfrm>
          <a:prstGeom prst="rect">
            <a:avLst/>
          </a:prstGeom>
          <a:noFill/>
          <a:ln w="9525">
            <a:noFill/>
          </a:ln>
        </p:spPr>
        <p:txBody>
          <a:bodyPr wrap="square">
            <a:spAutoFit/>
          </a:bodyPr>
          <a:lstStyle/>
          <a:p>
            <a:pPr indent="0"/>
            <a:r>
              <a:rPr lang="en-US" sz="2800" b="0">
                <a:latin typeface="Times New Roman" panose="02020603050405020304" pitchFamily="18" charset="0"/>
              </a:rPr>
              <a:t>HS trao đổi cặp đôi quan sát hình 11.1 và đọc nội dung ở mục IV SGK từ đó hoàn thành PHT sau:</a:t>
            </a:r>
            <a:endParaRPr lang="en-US" sz="2800"/>
          </a:p>
        </p:txBody>
      </p:sp>
      <p:sp>
        <p:nvSpPr>
          <p:cNvPr id="5" name="Text Box 4"/>
          <p:cNvSpPr txBox="1"/>
          <p:nvPr/>
        </p:nvSpPr>
        <p:spPr>
          <a:xfrm>
            <a:off x="737235" y="2192655"/>
            <a:ext cx="10921365" cy="1814830"/>
          </a:xfrm>
          <a:prstGeom prst="rect">
            <a:avLst/>
          </a:prstGeom>
          <a:solidFill>
            <a:schemeClr val="accent1">
              <a:lumMod val="20000"/>
              <a:lumOff val="80000"/>
            </a:schemeClr>
          </a:solidFill>
          <a:ln w="38100">
            <a:solidFill>
              <a:schemeClr val="accent5"/>
            </a:solid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marL="228600" indent="-228600"/>
            <a:r>
              <a:rPr lang="en-US" sz="2800">
                <a:solidFill>
                  <a:srgbClr val="000000"/>
                </a:solidFill>
                <a:latin typeface="Times New Roman" panose="02020603050405020304" pitchFamily="18" charset="0"/>
              </a:rPr>
              <a:t>1. Quan sát hình ảnh 11.1 ở sgk và cho biết có thể điều chế muối bằng những cách nào?</a:t>
            </a:r>
          </a:p>
          <a:p>
            <a:pPr marL="228600" indent="-228600"/>
            <a:r>
              <a:rPr lang="en-US" sz="2800">
                <a:solidFill>
                  <a:srgbClr val="000000"/>
                </a:solidFill>
                <a:latin typeface="Times New Roman" panose="02020603050405020304" pitchFamily="18" charset="0"/>
              </a:rPr>
              <a:t>2. Ngoài các cách trên, còn cách điều chế muối nào khác hay không? Lấy VD cụ thể và viết PTHH.</a:t>
            </a:r>
          </a:p>
        </p:txBody>
      </p:sp>
      <p:pic>
        <p:nvPicPr>
          <p:cNvPr id="42"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4399915" y="5368290"/>
            <a:ext cx="7381240" cy="1489710"/>
          </a:xfrm>
          <a:prstGeom prst="rect">
            <a:avLst/>
          </a:prstGeom>
        </p:spPr>
      </p:pic>
      <p:pic>
        <p:nvPicPr>
          <p:cNvPr id="61" name="图片 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11760" y="5281295"/>
            <a:ext cx="4232910" cy="13804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p>
        </p:txBody>
      </p:sp>
      <p:sp>
        <p:nvSpPr>
          <p:cNvPr id="107" name="Text Box 106"/>
          <p:cNvSpPr txBox="1"/>
          <p:nvPr/>
        </p:nvSpPr>
        <p:spPr>
          <a:xfrm>
            <a:off x="747395" y="805180"/>
            <a:ext cx="11062970" cy="953135"/>
          </a:xfrm>
          <a:prstGeom prst="rect">
            <a:avLst/>
          </a:prstGeom>
          <a:noFill/>
          <a:ln w="9525">
            <a:noFill/>
          </a:ln>
        </p:spPr>
        <p:txBody>
          <a:bodyPr wrap="square">
            <a:spAutoFit/>
          </a:bodyPr>
          <a:lstStyle/>
          <a:p>
            <a:pPr indent="0"/>
            <a:r>
              <a:rPr lang="en-US" sz="2800">
                <a:solidFill>
                  <a:srgbClr val="000000"/>
                </a:solidFill>
                <a:latin typeface="Times New Roman" panose="02020603050405020304" pitchFamily="18" charset="0"/>
              </a:rPr>
              <a:t>Có thể điều chế muối bằng một số cách:</a:t>
            </a:r>
          </a:p>
          <a:p>
            <a:pPr indent="0"/>
            <a:r>
              <a:rPr lang="en-US" sz="2800">
                <a:solidFill>
                  <a:srgbClr val="000000"/>
                </a:solidFill>
                <a:latin typeface="Times New Roman" panose="02020603050405020304" pitchFamily="18" charset="0"/>
              </a:rPr>
              <a:t>+ Cho kim loại tác dụng với dung dịch muối, dung dịch acid</a:t>
            </a:r>
          </a:p>
        </p:txBody>
      </p:sp>
      <p:sp>
        <p:nvSpPr>
          <p:cNvPr id="9" name="Text Box 8"/>
          <p:cNvSpPr txBox="1"/>
          <p:nvPr/>
        </p:nvSpPr>
        <p:spPr>
          <a:xfrm>
            <a:off x="1119505" y="2118042"/>
            <a:ext cx="5080000" cy="460375"/>
          </a:xfrm>
          <a:prstGeom prst="rect">
            <a:avLst/>
          </a:prstGeom>
          <a:noFill/>
          <a:ln w="9525">
            <a:noFill/>
          </a:ln>
        </p:spPr>
        <p:txBody>
          <a:bodyPr>
            <a:spAutoFit/>
          </a:bodyPr>
          <a:lstStyle/>
          <a:p>
            <a:pPr indent="0"/>
            <a:r>
              <a:rPr lang="en-US" sz="2400" b="0">
                <a:latin typeface="Times New Roman" panose="02020603050405020304" pitchFamily="18" charset="0"/>
                <a:ea typeface="SimSun" panose="02010600030101010101" pitchFamily="2" charset="-122"/>
              </a:rPr>
              <a:t>Zn + 2HCl               ZnCl</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 H</a:t>
            </a:r>
            <a:r>
              <a:rPr lang="en-US" sz="2400" b="0" baseline="-25000">
                <a:latin typeface="Times New Roman" panose="02020603050405020304" pitchFamily="18" charset="0"/>
                <a:ea typeface="SimSun" panose="02010600030101010101" pitchFamily="2" charset="-122"/>
              </a:rPr>
              <a:t>2</a:t>
            </a:r>
            <a:endParaRPr lang="en-US" sz="2400" baseline="-25000"/>
          </a:p>
        </p:txBody>
      </p:sp>
      <p:sp>
        <p:nvSpPr>
          <p:cNvPr id="10" name="Text Box 9"/>
          <p:cNvSpPr txBox="1"/>
          <p:nvPr/>
        </p:nvSpPr>
        <p:spPr>
          <a:xfrm>
            <a:off x="1070610" y="1691957"/>
            <a:ext cx="5080000" cy="460375"/>
          </a:xfrm>
          <a:prstGeom prst="rect">
            <a:avLst/>
          </a:prstGeom>
          <a:noFill/>
          <a:ln w="9525">
            <a:noFill/>
          </a:ln>
        </p:spPr>
        <p:txBody>
          <a:bodyPr>
            <a:spAutoFit/>
          </a:bodyPr>
          <a:lstStyle/>
          <a:p>
            <a:pPr indent="0"/>
            <a:r>
              <a:rPr lang="en-US" sz="2400" b="0">
                <a:latin typeface="Times New Roman" panose="02020603050405020304" pitchFamily="18" charset="0"/>
                <a:cs typeface="Segoe UI" panose="020B0502040204020203" charset="0"/>
              </a:rPr>
              <a:t>Zn + FeSO</a:t>
            </a:r>
            <a:r>
              <a:rPr lang="en-US" sz="2400" b="0" baseline="-25000">
                <a:latin typeface="Times New Roman" panose="02020603050405020304" pitchFamily="18" charset="0"/>
                <a:cs typeface="Segoe UI" panose="020B0502040204020203" charset="0"/>
              </a:rPr>
              <a:t>4 </a:t>
            </a:r>
            <a:r>
              <a:rPr lang="en-US" sz="2400" b="0">
                <a:latin typeface="Times New Roman" panose="02020603050405020304" pitchFamily="18" charset="0"/>
                <a:cs typeface="Segoe UI" panose="020B0502040204020203" charset="0"/>
              </a:rPr>
              <a:t>           ZnSO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 + Fe</a:t>
            </a:r>
            <a:endParaRPr lang="en-US" sz="2400"/>
          </a:p>
        </p:txBody>
      </p:sp>
      <p:cxnSp>
        <p:nvCxnSpPr>
          <p:cNvPr id="1716746573" name="Straight Arrow Connector 4"/>
          <p:cNvCxnSpPr/>
          <p:nvPr/>
        </p:nvCxnSpPr>
        <p:spPr>
          <a:xfrm>
            <a:off x="2871153" y="19761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4"/>
          <p:cNvCxnSpPr/>
          <p:nvPr/>
        </p:nvCxnSpPr>
        <p:spPr>
          <a:xfrm>
            <a:off x="2861628" y="2407285"/>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Text Box 13"/>
          <p:cNvSpPr txBox="1"/>
          <p:nvPr/>
        </p:nvSpPr>
        <p:spPr>
          <a:xfrm>
            <a:off x="671195" y="2505710"/>
            <a:ext cx="9673590" cy="521970"/>
          </a:xfrm>
          <a:prstGeom prst="rect">
            <a:avLst/>
          </a:prstGeom>
          <a:noFill/>
          <a:ln w="9525">
            <a:noFill/>
          </a:ln>
        </p:spPr>
        <p:txBody>
          <a:bodyPr wrap="square">
            <a:spAutoFit/>
          </a:bodyPr>
          <a:lstStyle/>
          <a:p>
            <a:pPr indent="0"/>
            <a:r>
              <a:rPr lang="en-US" sz="2800">
                <a:solidFill>
                  <a:srgbClr val="000000"/>
                </a:solidFill>
                <a:latin typeface="Times New Roman" panose="02020603050405020304" pitchFamily="18" charset="0"/>
              </a:rPr>
              <a:t>+ Cho dung dịch acid tác dụng với muối, base, oxide base</a:t>
            </a:r>
          </a:p>
        </p:txBody>
      </p:sp>
      <p:sp>
        <p:nvSpPr>
          <p:cNvPr id="15" name="Text Box 14"/>
          <p:cNvSpPr txBox="1"/>
          <p:nvPr/>
        </p:nvSpPr>
        <p:spPr>
          <a:xfrm>
            <a:off x="1022985" y="2937827"/>
            <a:ext cx="5080000" cy="460375"/>
          </a:xfrm>
          <a:prstGeom prst="rect">
            <a:avLst/>
          </a:prstGeom>
          <a:noFill/>
          <a:ln w="9525">
            <a:noFill/>
          </a:ln>
        </p:spPr>
        <p:txBody>
          <a:bodyPr>
            <a:spAutoFit/>
          </a:bodyPr>
          <a:lstStyle/>
          <a:p>
            <a:pPr indent="0"/>
            <a:r>
              <a:rPr lang="en-US" sz="2400" b="0">
                <a:latin typeface="Times New Roman" panose="02020603050405020304" pitchFamily="18" charset="0"/>
                <a:cs typeface="Segoe UI" panose="020B0502040204020203" charset="0"/>
              </a:rPr>
              <a:t> HCl</a:t>
            </a:r>
            <a:r>
              <a:rPr lang="en-US" sz="2400" b="0" baseline="-25000">
                <a:latin typeface="Times New Roman" panose="02020603050405020304" pitchFamily="18" charset="0"/>
                <a:cs typeface="Segoe UI" panose="020B0502040204020203" charset="0"/>
              </a:rPr>
              <a:t>   </a:t>
            </a:r>
            <a:r>
              <a:rPr lang="en-US" sz="2400" b="0">
                <a:latin typeface="Times New Roman" panose="02020603050405020304" pitchFamily="18" charset="0"/>
                <a:cs typeface="Segoe UI" panose="020B0502040204020203" charset="0"/>
              </a:rPr>
              <a:t>+ AgNO</a:t>
            </a:r>
            <a:r>
              <a:rPr lang="en-US" sz="2400" b="0" baseline="-25000">
                <a:latin typeface="Times New Roman" panose="02020603050405020304" pitchFamily="18" charset="0"/>
                <a:cs typeface="Segoe UI" panose="020B0502040204020203" charset="0"/>
              </a:rPr>
              <a:t>3   </a:t>
            </a:r>
            <a:r>
              <a:rPr lang="en-US" sz="2400" b="0">
                <a:latin typeface="Times New Roman" panose="02020603050405020304" pitchFamily="18" charset="0"/>
                <a:cs typeface="Segoe UI" panose="020B0502040204020203" charset="0"/>
              </a:rPr>
              <a:t>            HNO</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 AgCl</a:t>
            </a:r>
            <a:endParaRPr lang="en-US" sz="2400"/>
          </a:p>
        </p:txBody>
      </p:sp>
      <p:sp>
        <p:nvSpPr>
          <p:cNvPr id="20" name="Text Box 19"/>
          <p:cNvSpPr txBox="1"/>
          <p:nvPr/>
        </p:nvSpPr>
        <p:spPr>
          <a:xfrm>
            <a:off x="1069340" y="3330575"/>
            <a:ext cx="7442835" cy="460375"/>
          </a:xfrm>
          <a:prstGeom prst="rect">
            <a:avLst/>
          </a:prstGeom>
          <a:noFill/>
          <a:ln w="9525">
            <a:noFill/>
          </a:ln>
        </p:spPr>
        <p:txBody>
          <a:bodyPr wrap="square">
            <a:spAutoFit/>
          </a:bodyPr>
          <a:lstStyle/>
          <a:p>
            <a:pPr indent="0"/>
            <a:r>
              <a:rPr lang="en-US" sz="2400" b="0">
                <a:solidFill>
                  <a:srgbClr val="000000"/>
                </a:solidFill>
                <a:latin typeface="Times New Roman" panose="02020603050405020304" pitchFamily="18" charset="0"/>
              </a:rPr>
              <a:t>H</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SO</a:t>
            </a:r>
            <a:r>
              <a:rPr lang="en-US" sz="2400" b="0" baseline="-25000">
                <a:solidFill>
                  <a:srgbClr val="000000"/>
                </a:solidFill>
                <a:latin typeface="Times New Roman" panose="02020603050405020304" pitchFamily="18" charset="0"/>
              </a:rPr>
              <a:t>4</a:t>
            </a:r>
            <a:r>
              <a:rPr lang="en-US" sz="2400" b="0">
                <a:solidFill>
                  <a:srgbClr val="000000"/>
                </a:solidFill>
                <a:latin typeface="Times New Roman" panose="02020603050405020304" pitchFamily="18" charset="0"/>
              </a:rPr>
              <a:t> +2NaOH           Na</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SO</a:t>
            </a:r>
            <a:r>
              <a:rPr lang="en-US" sz="2400" b="0" baseline="-25000">
                <a:solidFill>
                  <a:srgbClr val="000000"/>
                </a:solidFill>
                <a:latin typeface="Times New Roman" panose="02020603050405020304" pitchFamily="18" charset="0"/>
              </a:rPr>
              <a:t>4</a:t>
            </a:r>
            <a:r>
              <a:rPr lang="en-US" sz="2400" b="0">
                <a:solidFill>
                  <a:srgbClr val="000000"/>
                </a:solidFill>
                <a:latin typeface="Times New Roman" panose="02020603050405020304" pitchFamily="18" charset="0"/>
              </a:rPr>
              <a:t>+2H</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O</a:t>
            </a:r>
          </a:p>
        </p:txBody>
      </p:sp>
      <p:sp>
        <p:nvSpPr>
          <p:cNvPr id="21" name="Text Box 20"/>
          <p:cNvSpPr txBox="1"/>
          <p:nvPr/>
        </p:nvSpPr>
        <p:spPr>
          <a:xfrm>
            <a:off x="1022985" y="3756342"/>
            <a:ext cx="5080000" cy="460375"/>
          </a:xfrm>
          <a:prstGeom prst="rect">
            <a:avLst/>
          </a:prstGeom>
          <a:noFill/>
          <a:ln w="9525">
            <a:noFill/>
          </a:ln>
        </p:spPr>
        <p:txBody>
          <a:bodyPr>
            <a:spAutoFit/>
          </a:bodyPr>
          <a:lstStyle/>
          <a:p>
            <a:pPr indent="0"/>
            <a:r>
              <a:rPr lang="en-US" sz="2400" b="0">
                <a:solidFill>
                  <a:srgbClr val="000000"/>
                </a:solidFill>
                <a:latin typeface="Times New Roman" panose="02020603050405020304" pitchFamily="18" charset="0"/>
              </a:rPr>
              <a:t> 2HCl + CaO               CaCl</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  + H</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O</a:t>
            </a:r>
            <a:endParaRPr lang="en-US" sz="2400"/>
          </a:p>
        </p:txBody>
      </p:sp>
      <p:cxnSp>
        <p:nvCxnSpPr>
          <p:cNvPr id="22" name="Straight Arrow Connector 4"/>
          <p:cNvCxnSpPr/>
          <p:nvPr/>
        </p:nvCxnSpPr>
        <p:spPr>
          <a:xfrm>
            <a:off x="3245803" y="318897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4"/>
          <p:cNvCxnSpPr/>
          <p:nvPr/>
        </p:nvCxnSpPr>
        <p:spPr>
          <a:xfrm>
            <a:off x="3401378" y="35636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4"/>
          <p:cNvCxnSpPr/>
          <p:nvPr/>
        </p:nvCxnSpPr>
        <p:spPr>
          <a:xfrm>
            <a:off x="3166428" y="40335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Text Box 24"/>
          <p:cNvSpPr txBox="1"/>
          <p:nvPr/>
        </p:nvSpPr>
        <p:spPr>
          <a:xfrm>
            <a:off x="659765" y="4142740"/>
            <a:ext cx="10921365" cy="521970"/>
          </a:xfrm>
          <a:prstGeom prst="rect">
            <a:avLst/>
          </a:prstGeom>
          <a:noFill/>
          <a:ln w="9525">
            <a:noFill/>
          </a:ln>
        </p:spPr>
        <p:txBody>
          <a:bodyPr wrap="square">
            <a:spAutoFit/>
          </a:bodyPr>
          <a:lstStyle/>
          <a:p>
            <a:pPr indent="0"/>
            <a:r>
              <a:rPr lang="en-US" sz="2800">
                <a:solidFill>
                  <a:srgbClr val="000000"/>
                </a:solidFill>
                <a:latin typeface="Times New Roman" panose="02020603050405020304" pitchFamily="18" charset="0"/>
              </a:rPr>
              <a:t>+ Cho dung dịch muối tác dụng với dung dịch muối, dung dịch base</a:t>
            </a:r>
          </a:p>
        </p:txBody>
      </p:sp>
      <p:sp>
        <p:nvSpPr>
          <p:cNvPr id="26" name="Text Box 25"/>
          <p:cNvSpPr txBox="1"/>
          <p:nvPr/>
        </p:nvSpPr>
        <p:spPr>
          <a:xfrm>
            <a:off x="1310005" y="4612005"/>
            <a:ext cx="7503160" cy="460375"/>
          </a:xfrm>
          <a:prstGeom prst="rect">
            <a:avLst/>
          </a:prstGeom>
          <a:noFill/>
          <a:ln w="9525">
            <a:noFill/>
          </a:ln>
        </p:spPr>
        <p:txBody>
          <a:bodyPr wrap="square">
            <a:spAutoFit/>
          </a:bodyPr>
          <a:lstStyle/>
          <a:p>
            <a:pPr indent="0"/>
            <a:r>
              <a:rPr lang="en-US" sz="2400" b="0">
                <a:latin typeface="Times New Roman" panose="02020603050405020304" pitchFamily="18" charset="0"/>
                <a:cs typeface="Segoe UI" panose="020B0502040204020203" charset="0"/>
              </a:rPr>
              <a:t>K</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CO</a:t>
            </a:r>
            <a:r>
              <a:rPr lang="en-US" sz="2400" b="0" baseline="-25000">
                <a:latin typeface="Times New Roman" panose="02020603050405020304" pitchFamily="18" charset="0"/>
                <a:cs typeface="Segoe UI" panose="020B0502040204020203" charset="0"/>
              </a:rPr>
              <a:t>3   </a:t>
            </a:r>
            <a:r>
              <a:rPr lang="en-US" sz="2400" b="0">
                <a:latin typeface="Times New Roman" panose="02020603050405020304" pitchFamily="18" charset="0"/>
                <a:cs typeface="Segoe UI" panose="020B0502040204020203" charset="0"/>
              </a:rPr>
              <a:t>+ CaCl</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                 CaCO</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+ 2KCl</a:t>
            </a:r>
            <a:endParaRPr lang="en-US" sz="2400"/>
          </a:p>
        </p:txBody>
      </p:sp>
      <p:sp>
        <p:nvSpPr>
          <p:cNvPr id="27" name="Text Box 26"/>
          <p:cNvSpPr txBox="1"/>
          <p:nvPr/>
        </p:nvSpPr>
        <p:spPr>
          <a:xfrm>
            <a:off x="1224280" y="5053330"/>
            <a:ext cx="7087235" cy="460375"/>
          </a:xfrm>
          <a:prstGeom prst="rect">
            <a:avLst/>
          </a:prstGeom>
          <a:noFill/>
          <a:ln w="9525">
            <a:noFill/>
          </a:ln>
        </p:spPr>
        <p:txBody>
          <a:bodyPr wrap="square">
            <a:spAutoFit/>
          </a:bodyPr>
          <a:lstStyle/>
          <a:p>
            <a:pPr indent="0"/>
            <a:r>
              <a:rPr lang="en-US" sz="2400" b="0">
                <a:latin typeface="Times New Roman" panose="02020603050405020304" pitchFamily="18" charset="0"/>
                <a:cs typeface="Segoe UI" panose="020B0502040204020203" charset="0"/>
              </a:rPr>
              <a:t>Na</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 + Ba(OH)</a:t>
            </a:r>
            <a:r>
              <a:rPr lang="en-US" sz="2400" b="0" baseline="-25000">
                <a:latin typeface="Times New Roman" panose="02020603050405020304" pitchFamily="18" charset="0"/>
                <a:cs typeface="Segoe UI" panose="020B0502040204020203" charset="0"/>
              </a:rPr>
              <a:t>2</a:t>
            </a:r>
            <a:r>
              <a:rPr lang="en-US" sz="2400" b="0" baseline="-25000">
                <a:solidFill>
                  <a:srgbClr val="4A4A4B"/>
                </a:solidFill>
                <a:latin typeface="Times New Roman" panose="02020603050405020304" pitchFamily="18" charset="0"/>
                <a:cs typeface="Segoe UI" panose="020B0502040204020203" charset="0"/>
              </a:rPr>
              <a:t> </a:t>
            </a:r>
            <a:r>
              <a:rPr lang="en-US" sz="2400" b="0">
                <a:solidFill>
                  <a:srgbClr val="4A4A4B"/>
                </a:solidFill>
                <a:latin typeface="Times New Roman" panose="02020603050405020304" pitchFamily="18" charset="0"/>
                <a:cs typeface="Segoe UI" panose="020B0502040204020203" charset="0"/>
              </a:rPr>
              <a:t>           2</a:t>
            </a:r>
            <a:r>
              <a:rPr lang="en-US" sz="2400" b="0">
                <a:latin typeface="Times New Roman" panose="02020603050405020304" pitchFamily="18" charset="0"/>
                <a:cs typeface="Segoe UI" panose="020B0502040204020203" charset="0"/>
              </a:rPr>
              <a:t>NaOH + BaSO</a:t>
            </a:r>
            <a:r>
              <a:rPr lang="en-US" sz="2400" b="0" baseline="-25000">
                <a:latin typeface="Times New Roman" panose="02020603050405020304" pitchFamily="18" charset="0"/>
                <a:cs typeface="Segoe UI" panose="020B0502040204020203" charset="0"/>
              </a:rPr>
              <a:t>4</a:t>
            </a:r>
            <a:endParaRPr lang="en-US" sz="2400"/>
          </a:p>
        </p:txBody>
      </p:sp>
      <p:sp>
        <p:nvSpPr>
          <p:cNvPr id="28" name="Text Box 27"/>
          <p:cNvSpPr txBox="1"/>
          <p:nvPr/>
        </p:nvSpPr>
        <p:spPr>
          <a:xfrm>
            <a:off x="606425" y="5530215"/>
            <a:ext cx="9452610" cy="521970"/>
          </a:xfrm>
          <a:prstGeom prst="rect">
            <a:avLst/>
          </a:prstGeom>
          <a:noFill/>
          <a:ln w="9525">
            <a:noFill/>
          </a:ln>
        </p:spPr>
        <p:txBody>
          <a:bodyPr wrap="square">
            <a:spAutoFit/>
          </a:bodyPr>
          <a:lstStyle/>
          <a:p>
            <a:pPr indent="0"/>
            <a:r>
              <a:rPr lang="en-US" sz="2800">
                <a:solidFill>
                  <a:srgbClr val="000000"/>
                </a:solidFill>
                <a:latin typeface="Times New Roman" panose="02020603050405020304" pitchFamily="18" charset="0"/>
              </a:rPr>
              <a:t>+ Cho Oxide acid tác dụng với oxide base.</a:t>
            </a:r>
          </a:p>
        </p:txBody>
      </p:sp>
      <p:sp>
        <p:nvSpPr>
          <p:cNvPr id="29" name="Text Box 28"/>
          <p:cNvSpPr txBox="1"/>
          <p:nvPr/>
        </p:nvSpPr>
        <p:spPr>
          <a:xfrm>
            <a:off x="1290320" y="6060757"/>
            <a:ext cx="5080000" cy="460375"/>
          </a:xfrm>
          <a:prstGeom prst="rect">
            <a:avLst/>
          </a:prstGeom>
          <a:noFill/>
          <a:ln w="9525">
            <a:noFill/>
          </a:ln>
        </p:spPr>
        <p:txBody>
          <a:bodyPr>
            <a:spAutoFit/>
          </a:bodyPr>
          <a:lstStyle/>
          <a:p>
            <a:pPr indent="0"/>
            <a:r>
              <a:rPr lang="en-US" sz="2400" b="0">
                <a:solidFill>
                  <a:srgbClr val="000000"/>
                </a:solidFill>
                <a:latin typeface="Times New Roman" panose="02020603050405020304" pitchFamily="18" charset="0"/>
              </a:rPr>
              <a:t>CaO + CO</a:t>
            </a:r>
            <a:r>
              <a:rPr lang="en-US" sz="2400" b="0" baseline="-25000">
                <a:solidFill>
                  <a:srgbClr val="000000"/>
                </a:solidFill>
                <a:latin typeface="Times New Roman" panose="02020603050405020304" pitchFamily="18" charset="0"/>
              </a:rPr>
              <a:t>2</a:t>
            </a:r>
            <a:r>
              <a:rPr lang="en-US" sz="2400" b="0">
                <a:solidFill>
                  <a:srgbClr val="000000"/>
                </a:solidFill>
                <a:latin typeface="Times New Roman" panose="02020603050405020304" pitchFamily="18" charset="0"/>
              </a:rPr>
              <a:t>       t</a:t>
            </a:r>
            <a:r>
              <a:rPr lang="en-US" sz="2400" b="0" baseline="30000">
                <a:solidFill>
                  <a:srgbClr val="000000"/>
                </a:solidFill>
                <a:latin typeface="Times New Roman" panose="02020603050405020304" pitchFamily="18" charset="0"/>
              </a:rPr>
              <a:t>0</a:t>
            </a:r>
            <a:r>
              <a:rPr lang="en-US" sz="2400" b="0">
                <a:solidFill>
                  <a:srgbClr val="000000"/>
                </a:solidFill>
                <a:latin typeface="Times New Roman" panose="02020603050405020304" pitchFamily="18" charset="0"/>
              </a:rPr>
              <a:t>       CaCO</a:t>
            </a:r>
            <a:r>
              <a:rPr lang="en-US" sz="2400" b="0" baseline="-25000">
                <a:solidFill>
                  <a:srgbClr val="000000"/>
                </a:solidFill>
                <a:latin typeface="Times New Roman" panose="02020603050405020304" pitchFamily="18" charset="0"/>
              </a:rPr>
              <a:t>3</a:t>
            </a:r>
            <a:endParaRPr lang="en-US" sz="2400"/>
          </a:p>
        </p:txBody>
      </p:sp>
      <p:cxnSp>
        <p:nvCxnSpPr>
          <p:cNvPr id="30" name="Straight Arrow Connector 4"/>
          <p:cNvCxnSpPr/>
          <p:nvPr/>
        </p:nvCxnSpPr>
        <p:spPr>
          <a:xfrm>
            <a:off x="3807778" y="4846320"/>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4"/>
          <p:cNvCxnSpPr/>
          <p:nvPr/>
        </p:nvCxnSpPr>
        <p:spPr>
          <a:xfrm>
            <a:off x="3934778" y="5306695"/>
            <a:ext cx="3714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4"/>
          <p:cNvCxnSpPr/>
          <p:nvPr/>
        </p:nvCxnSpPr>
        <p:spPr>
          <a:xfrm>
            <a:off x="3138170" y="6424295"/>
            <a:ext cx="507365" cy="63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additive="base">
                                        <p:cTn id="7" dur="500" fill="hold"/>
                                        <p:tgtEl>
                                          <p:spTgt spid="107"/>
                                        </p:tgtEl>
                                        <p:attrNameLst>
                                          <p:attrName>ppt_x</p:attrName>
                                        </p:attrNameLst>
                                      </p:cBhvr>
                                      <p:tavLst>
                                        <p:tav tm="0">
                                          <p:val>
                                            <p:strVal val="#ppt_x"/>
                                          </p:val>
                                        </p:tav>
                                        <p:tav tm="100000">
                                          <p:val>
                                            <p:strVal val="#ppt_x"/>
                                          </p:val>
                                        </p:tav>
                                      </p:tavLst>
                                    </p:anim>
                                    <p:anim calcmode="lin" valueType="num">
                                      <p:cBhvr additive="base">
                                        <p:cTn id="8"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16746573"/>
                                        </p:tgtEl>
                                        <p:attrNameLst>
                                          <p:attrName>style.visibility</p:attrName>
                                        </p:attrNameLst>
                                      </p:cBhvr>
                                      <p:to>
                                        <p:strVal val="visible"/>
                                      </p:to>
                                    </p:set>
                                    <p:anim calcmode="lin" valueType="num">
                                      <p:cBhvr additive="base">
                                        <p:cTn id="13" dur="500" fill="hold"/>
                                        <p:tgtEl>
                                          <p:spTgt spid="1716746573"/>
                                        </p:tgtEl>
                                        <p:attrNameLst>
                                          <p:attrName>ppt_x</p:attrName>
                                        </p:attrNameLst>
                                      </p:cBhvr>
                                      <p:tavLst>
                                        <p:tav tm="0">
                                          <p:val>
                                            <p:strVal val="#ppt_x"/>
                                          </p:val>
                                        </p:tav>
                                        <p:tav tm="100000">
                                          <p:val>
                                            <p:strVal val="#ppt_x"/>
                                          </p:val>
                                        </p:tav>
                                      </p:tavLst>
                                    </p:anim>
                                    <p:anim calcmode="lin" valueType="num">
                                      <p:cBhvr additive="base">
                                        <p:cTn id="14" dur="500" fill="hold"/>
                                        <p:tgtEl>
                                          <p:spTgt spid="171674657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additive="base">
                                        <p:cTn id="53" dur="500" fill="hold"/>
                                        <p:tgtEl>
                                          <p:spTgt spid="23"/>
                                        </p:tgtEl>
                                        <p:attrNameLst>
                                          <p:attrName>ppt_x</p:attrName>
                                        </p:attrNameLst>
                                      </p:cBhvr>
                                      <p:tavLst>
                                        <p:tav tm="0">
                                          <p:val>
                                            <p:strVal val="#ppt_x"/>
                                          </p:val>
                                        </p:tav>
                                        <p:tav tm="100000">
                                          <p:val>
                                            <p:strVal val="#ppt_x"/>
                                          </p:val>
                                        </p:tav>
                                      </p:tavLst>
                                    </p:anim>
                                    <p:anim calcmode="lin" valueType="num">
                                      <p:cBhvr additive="base">
                                        <p:cTn id="5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ppt_x"/>
                                          </p:val>
                                        </p:tav>
                                        <p:tav tm="100000">
                                          <p:val>
                                            <p:strVal val="#ppt_x"/>
                                          </p:val>
                                        </p:tav>
                                      </p:tavLst>
                                    </p:anim>
                                    <p:anim calcmode="lin" valueType="num">
                                      <p:cBhvr additive="base">
                                        <p:cTn id="6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additive="base">
                                        <p:cTn id="75" dur="500" fill="hold"/>
                                        <p:tgtEl>
                                          <p:spTgt spid="26"/>
                                        </p:tgtEl>
                                        <p:attrNameLst>
                                          <p:attrName>ppt_x</p:attrName>
                                        </p:attrNameLst>
                                      </p:cBhvr>
                                      <p:tavLst>
                                        <p:tav tm="0">
                                          <p:val>
                                            <p:strVal val="#ppt_x"/>
                                          </p:val>
                                        </p:tav>
                                        <p:tav tm="100000">
                                          <p:val>
                                            <p:strVal val="#ppt_x"/>
                                          </p:val>
                                        </p:tav>
                                      </p:tavLst>
                                    </p:anim>
                                    <p:anim calcmode="lin" valueType="num">
                                      <p:cBhvr additive="base">
                                        <p:cTn id="76" dur="500" fill="hold"/>
                                        <p:tgtEl>
                                          <p:spTgt spid="26"/>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additive="base">
                                        <p:cTn id="79" dur="500" fill="hold"/>
                                        <p:tgtEl>
                                          <p:spTgt spid="30"/>
                                        </p:tgtEl>
                                        <p:attrNameLst>
                                          <p:attrName>ppt_x</p:attrName>
                                        </p:attrNameLst>
                                      </p:cBhvr>
                                      <p:tavLst>
                                        <p:tav tm="0">
                                          <p:val>
                                            <p:strVal val="#ppt_x"/>
                                          </p:val>
                                        </p:tav>
                                        <p:tav tm="100000">
                                          <p:val>
                                            <p:strVal val="#ppt_x"/>
                                          </p:val>
                                        </p:tav>
                                      </p:tavLst>
                                    </p:anim>
                                    <p:anim calcmode="lin" valueType="num">
                                      <p:cBhvr additive="base">
                                        <p:cTn id="8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7"/>
                                        </p:tgtEl>
                                        <p:attrNameLst>
                                          <p:attrName>style.visibility</p:attrName>
                                        </p:attrNameLst>
                                      </p:cBhvr>
                                      <p:to>
                                        <p:strVal val="visible"/>
                                      </p:to>
                                    </p:set>
                                    <p:anim calcmode="lin" valueType="num">
                                      <p:cBhvr additive="base">
                                        <p:cTn id="85" dur="500" fill="hold"/>
                                        <p:tgtEl>
                                          <p:spTgt spid="27"/>
                                        </p:tgtEl>
                                        <p:attrNameLst>
                                          <p:attrName>ppt_x</p:attrName>
                                        </p:attrNameLst>
                                      </p:cBhvr>
                                      <p:tavLst>
                                        <p:tav tm="0">
                                          <p:val>
                                            <p:strVal val="#ppt_x"/>
                                          </p:val>
                                        </p:tav>
                                        <p:tav tm="100000">
                                          <p:val>
                                            <p:strVal val="#ppt_x"/>
                                          </p:val>
                                        </p:tav>
                                      </p:tavLst>
                                    </p:anim>
                                    <p:anim calcmode="lin" valueType="num">
                                      <p:cBhvr additive="base">
                                        <p:cTn id="86" dur="500" fill="hold"/>
                                        <p:tgtEl>
                                          <p:spTgt spid="27"/>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31"/>
                                        </p:tgtEl>
                                        <p:attrNameLst>
                                          <p:attrName>style.visibility</p:attrName>
                                        </p:attrNameLst>
                                      </p:cBhvr>
                                      <p:to>
                                        <p:strVal val="visible"/>
                                      </p:to>
                                    </p:set>
                                    <p:anim calcmode="lin" valueType="num">
                                      <p:cBhvr additive="base">
                                        <p:cTn id="89" dur="500" fill="hold"/>
                                        <p:tgtEl>
                                          <p:spTgt spid="31"/>
                                        </p:tgtEl>
                                        <p:attrNameLst>
                                          <p:attrName>ppt_x</p:attrName>
                                        </p:attrNameLst>
                                      </p:cBhvr>
                                      <p:tavLst>
                                        <p:tav tm="0">
                                          <p:val>
                                            <p:strVal val="#ppt_x"/>
                                          </p:val>
                                        </p:tav>
                                        <p:tav tm="100000">
                                          <p:val>
                                            <p:strVal val="#ppt_x"/>
                                          </p:val>
                                        </p:tav>
                                      </p:tavLst>
                                    </p:anim>
                                    <p:anim calcmode="lin" valueType="num">
                                      <p:cBhvr additive="base">
                                        <p:cTn id="9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28"/>
                                        </p:tgtEl>
                                        <p:attrNameLst>
                                          <p:attrName>style.visibility</p:attrName>
                                        </p:attrNameLst>
                                      </p:cBhvr>
                                      <p:to>
                                        <p:strVal val="visible"/>
                                      </p:to>
                                    </p:set>
                                    <p:anim calcmode="lin" valueType="num">
                                      <p:cBhvr additive="base">
                                        <p:cTn id="95" dur="500" fill="hold"/>
                                        <p:tgtEl>
                                          <p:spTgt spid="28"/>
                                        </p:tgtEl>
                                        <p:attrNameLst>
                                          <p:attrName>ppt_x</p:attrName>
                                        </p:attrNameLst>
                                      </p:cBhvr>
                                      <p:tavLst>
                                        <p:tav tm="0">
                                          <p:val>
                                            <p:strVal val="#ppt_x"/>
                                          </p:val>
                                        </p:tav>
                                        <p:tav tm="100000">
                                          <p:val>
                                            <p:strVal val="#ppt_x"/>
                                          </p:val>
                                        </p:tav>
                                      </p:tavLst>
                                    </p:anim>
                                    <p:anim calcmode="lin" valueType="num">
                                      <p:cBhvr additive="base">
                                        <p:cTn id="9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29"/>
                                        </p:tgtEl>
                                        <p:attrNameLst>
                                          <p:attrName>style.visibility</p:attrName>
                                        </p:attrNameLst>
                                      </p:cBhvr>
                                      <p:to>
                                        <p:strVal val="visible"/>
                                      </p:to>
                                    </p:set>
                                    <p:anim calcmode="lin" valueType="num">
                                      <p:cBhvr additive="base">
                                        <p:cTn id="101" dur="500" fill="hold"/>
                                        <p:tgtEl>
                                          <p:spTgt spid="29"/>
                                        </p:tgtEl>
                                        <p:attrNameLst>
                                          <p:attrName>ppt_x</p:attrName>
                                        </p:attrNameLst>
                                      </p:cBhvr>
                                      <p:tavLst>
                                        <p:tav tm="0">
                                          <p:val>
                                            <p:strVal val="#ppt_x"/>
                                          </p:val>
                                        </p:tav>
                                        <p:tav tm="100000">
                                          <p:val>
                                            <p:strVal val="#ppt_x"/>
                                          </p:val>
                                        </p:tav>
                                      </p:tavLst>
                                    </p:anim>
                                    <p:anim calcmode="lin" valueType="num">
                                      <p:cBhvr additive="base">
                                        <p:cTn id="102" dur="500" fill="hold"/>
                                        <p:tgtEl>
                                          <p:spTgt spid="29"/>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32"/>
                                        </p:tgtEl>
                                        <p:attrNameLst>
                                          <p:attrName>style.visibility</p:attrName>
                                        </p:attrNameLst>
                                      </p:cBhvr>
                                      <p:to>
                                        <p:strVal val="visible"/>
                                      </p:to>
                                    </p:set>
                                    <p:anim calcmode="lin" valueType="num">
                                      <p:cBhvr additive="base">
                                        <p:cTn id="105" dur="500" fill="hold"/>
                                        <p:tgtEl>
                                          <p:spTgt spid="32"/>
                                        </p:tgtEl>
                                        <p:attrNameLst>
                                          <p:attrName>ppt_x</p:attrName>
                                        </p:attrNameLst>
                                      </p:cBhvr>
                                      <p:tavLst>
                                        <p:tav tm="0">
                                          <p:val>
                                            <p:strVal val="#ppt_x"/>
                                          </p:val>
                                        </p:tav>
                                        <p:tav tm="100000">
                                          <p:val>
                                            <p:strVal val="#ppt_x"/>
                                          </p:val>
                                        </p:tav>
                                      </p:tavLst>
                                    </p:anim>
                                    <p:anim calcmode="lin" valueType="num">
                                      <p:cBhvr additive="base">
                                        <p:cTn id="10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9" grpId="0"/>
      <p:bldP spid="10" grpId="0"/>
      <p:bldP spid="14" grpId="0"/>
      <p:bldP spid="15" grpId="0"/>
      <p:bldP spid="20" grpId="0"/>
      <p:bldP spid="21" grpId="0"/>
      <p:bldP spid="25" grpId="0"/>
      <p:bldP spid="26" grpId="0"/>
      <p:bldP spid="27" grpId="0"/>
      <p:bldP spid="28"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030605" y="2030730"/>
            <a:ext cx="10151110" cy="310769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292735"/>
            <a:r>
              <a:rPr lang="en-US" sz="2800" b="1">
                <a:latin typeface="Times New Roman" panose="02020603050405020304" pitchFamily="18" charset="0"/>
                <a:cs typeface="Segoe UI" panose="020B0502040204020203" charset="0"/>
              </a:rPr>
              <a:t> </a:t>
            </a:r>
            <a:r>
              <a:rPr lang="en-US" sz="2800" b="0">
                <a:latin typeface="Times New Roman" panose="02020603050405020304" pitchFamily="18" charset="0"/>
                <a:cs typeface="Segoe UI" panose="020B0502040204020203" charset="0"/>
              </a:rPr>
              <a:t>Làm theo nhóm và báo cáo vào tiết vận dụng.</a:t>
            </a:r>
            <a:r>
              <a:rPr lang="en-US" sz="2800" b="0">
                <a:latin typeface="Times New Roman" panose="02020603050405020304" pitchFamily="18" charset="0"/>
              </a:rPr>
              <a:t>Muối không những làm gia vị trong đời sống, mà còn là chất sát khuẩn cho thực phẩm khi chế biến. </a:t>
            </a:r>
          </a:p>
          <a:p>
            <a:pPr indent="292735"/>
            <a:r>
              <a:rPr lang="en-US" sz="2800" b="0">
                <a:latin typeface="Times New Roman" panose="02020603050405020304" pitchFamily="18" charset="0"/>
              </a:rPr>
              <a:t>Các em hãy tìm hiểu về cách khai thác muối, lợi ích, tác hại chế độ ăn thừa muối, tác hại chế độ ăn thiếu muối, từ đó đưa ra chế độ ăn  hợp lý.</a:t>
            </a:r>
          </a:p>
          <a:p>
            <a:pPr indent="292735"/>
            <a:r>
              <a:rPr lang="en-US" sz="2800" b="0">
                <a:latin typeface="Times New Roman" panose="02020603050405020304" pitchFamily="18" charset="0"/>
              </a:rPr>
              <a:t>=&gt;Trình bày thuyết trình bằng báo tường, power point, tranh ảnh….</a:t>
            </a:r>
            <a:endParaRPr lang="en-US" sz="2800"/>
          </a:p>
        </p:txBody>
      </p:sp>
      <p:sp>
        <p:nvSpPr>
          <p:cNvPr id="2" name="Text Box 1"/>
          <p:cNvSpPr txBox="1"/>
          <p:nvPr/>
        </p:nvSpPr>
        <p:spPr>
          <a:xfrm flipH="1">
            <a:off x="3296285" y="647700"/>
            <a:ext cx="4462145" cy="64516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nchor="t">
            <a:spAutoFit/>
          </a:bodyPr>
          <a:lstStyle/>
          <a:p>
            <a:r>
              <a:rPr lang="en-US" sz="3600" b="1">
                <a:solidFill>
                  <a:schemeClr val="accent5"/>
                </a:solidFill>
                <a:latin typeface="Times New Roman" panose="02020603050405020304" pitchFamily="18" charset="0"/>
                <a:sym typeface="+mn-ea"/>
              </a:rPr>
              <a:t>NHIỆM VỤ VỀ NHÀ</a:t>
            </a:r>
          </a:p>
        </p:txBody>
      </p:sp>
      <p:pic>
        <p:nvPicPr>
          <p:cNvPr id="42"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4399915" y="5549900"/>
            <a:ext cx="7381240" cy="1308100"/>
          </a:xfrm>
          <a:prstGeom prst="rect">
            <a:avLst/>
          </a:prstGeom>
        </p:spPr>
      </p:pic>
      <p:pic>
        <p:nvPicPr>
          <p:cNvPr id="61" name="图片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1760" y="5382895"/>
            <a:ext cx="4232910" cy="12788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bldLvl="0" animBg="1"/>
      <p:bldP spid="2"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918845" y="43180"/>
            <a:ext cx="9431020" cy="583565"/>
          </a:xfrm>
          <a:prstGeom prst="rect">
            <a:avLst/>
          </a:prstGeom>
          <a:noFill/>
          <a:ln w="9525">
            <a:noFill/>
          </a:ln>
        </p:spPr>
        <p:txBody>
          <a:bodyPr wrap="square">
            <a:spAutoFit/>
          </a:bodyPr>
          <a:lstStyle/>
          <a:p>
            <a:pPr indent="0"/>
            <a:r>
              <a:rPr lang="en-US" sz="3200" b="1">
                <a:latin typeface="Times New Roman" panose="02020603050405020304" pitchFamily="18" charset="0"/>
              </a:rPr>
              <a:t>V. Mối quan hệ giữa các hợp chất vô cơ</a:t>
            </a:r>
          </a:p>
        </p:txBody>
      </p:sp>
      <p:sp>
        <p:nvSpPr>
          <p:cNvPr id="2" name="Text Box 1"/>
          <p:cNvSpPr txBox="1"/>
          <p:nvPr/>
        </p:nvSpPr>
        <p:spPr>
          <a:xfrm>
            <a:off x="918845" y="605155"/>
            <a:ext cx="10306685" cy="829945"/>
          </a:xfrm>
          <a:prstGeom prst="rect">
            <a:avLst/>
          </a:prstGeom>
          <a:noFill/>
          <a:ln w="9525">
            <a:noFill/>
          </a:ln>
        </p:spPr>
        <p:txBody>
          <a:bodyPr wrap="square">
            <a:spAutoFit/>
          </a:bodyPr>
          <a:lstStyle/>
          <a:p>
            <a:pPr indent="0"/>
            <a:r>
              <a:rPr lang="en-US" sz="2400" b="1">
                <a:latin typeface="Times New Roman" panose="02020603050405020304" pitchFamily="18" charset="0"/>
              </a:rPr>
              <a:t>NHIỆM VỤ 1</a:t>
            </a:r>
            <a:r>
              <a:rPr lang="en-US" sz="2400" b="0">
                <a:latin typeface="Times New Roman" panose="02020603050405020304" pitchFamily="18" charset="0"/>
              </a:rPr>
              <a:t>: Chia lớp thành 4 nhóm tổ chức trò chơi TÌM ĐƯỜNG VỀ NHÀ</a:t>
            </a:r>
          </a:p>
          <a:p>
            <a:pPr indent="0"/>
            <a:r>
              <a:rPr lang="en-US" sz="2400" b="0">
                <a:latin typeface="Times New Roman" panose="02020603050405020304" pitchFamily="18" charset="0"/>
              </a:rPr>
              <a:t>(bằng hình thức bốc thăm thẻ màu)</a:t>
            </a:r>
          </a:p>
        </p:txBody>
      </p:sp>
      <p:sp>
        <p:nvSpPr>
          <p:cNvPr id="3" name="Text Box 2"/>
          <p:cNvSpPr txBox="1"/>
          <p:nvPr/>
        </p:nvSpPr>
        <p:spPr>
          <a:xfrm>
            <a:off x="797560" y="1493520"/>
            <a:ext cx="11061700" cy="2676525"/>
          </a:xfrm>
          <a:prstGeom prst="rect">
            <a:avLst/>
          </a:prstGeom>
          <a:noFill/>
          <a:ln w="9525">
            <a:noFill/>
          </a:ln>
        </p:spPr>
        <p:txBody>
          <a:bodyPr wrap="square">
            <a:spAutoFit/>
          </a:bodyPr>
          <a:lstStyle/>
          <a:p>
            <a:pPr indent="0"/>
            <a:r>
              <a:rPr lang="en-US" sz="2400" b="0">
                <a:latin typeface="Times New Roman" panose="02020603050405020304" pitchFamily="18" charset="0"/>
              </a:rPr>
              <a:t>- 4 nhóm xếp thành 4 hàng dọc</a:t>
            </a:r>
          </a:p>
          <a:p>
            <a:pPr indent="0"/>
            <a:r>
              <a:rPr lang="en-US" sz="2400" b="0">
                <a:latin typeface="Times New Roman" panose="02020603050405020304" pitchFamily="18" charset="0"/>
              </a:rPr>
              <a:t>- Mỗi nhóm được phát một bộ gồm 40 thẻ chứa tên của các chất vô cơ (có màu tương ứng với nhóm của mình).</a:t>
            </a:r>
          </a:p>
          <a:p>
            <a:pPr indent="0"/>
            <a:r>
              <a:rPr lang="en-US" sz="2400" b="0">
                <a:latin typeface="Times New Roman" panose="02020603050405020304" pitchFamily="18" charset="0"/>
              </a:rPr>
              <a:t>- Mỗi nhóm có 3 phút để thảo luận phân loại các loại chất vô cơ đó, đồng thời chia đều số thẻ đó cho tất cả thành viên trong nhóm. Sau đó lần lượt lên bảng gắn thẻ vào các ô nhà có trên bảng</a:t>
            </a:r>
          </a:p>
          <a:p>
            <a:pPr indent="0"/>
            <a:r>
              <a:rPr lang="en-US" sz="2400" b="0">
                <a:latin typeface="Times New Roman" panose="02020603050405020304" pitchFamily="18" charset="0"/>
              </a:rPr>
              <a:t>- Đội chiến thắng là đội hoàn thành nhanh nhất và đúng nhất.</a:t>
            </a:r>
          </a:p>
        </p:txBody>
      </p:sp>
      <p:pic>
        <p:nvPicPr>
          <p:cNvPr id="4" name="Picture 3"/>
          <p:cNvPicPr>
            <a:picLocks noChangeAspect="1"/>
          </p:cNvPicPr>
          <p:nvPr/>
        </p:nvPicPr>
        <p:blipFill>
          <a:blip r:embed="rId2"/>
          <a:stretch>
            <a:fillRect/>
          </a:stretch>
        </p:blipFill>
        <p:spPr>
          <a:xfrm>
            <a:off x="1397635" y="4058285"/>
            <a:ext cx="9528810" cy="27997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6802" y="-2255035"/>
            <a:ext cx="1819331" cy="1612031"/>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61663" y="1619573"/>
            <a:ext cx="1122088" cy="892665"/>
          </a:xfrm>
          <a:prstGeom prst="rect">
            <a:avLst/>
          </a:prstGeom>
        </p:spPr>
      </p:pic>
      <p:pic>
        <p:nvPicPr>
          <p:cNvPr id="15"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3692069" y="96821"/>
            <a:ext cx="5381399" cy="1256687"/>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687" y="725164"/>
            <a:ext cx="2117968" cy="6132837"/>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9368" y="4615163"/>
            <a:ext cx="5047209" cy="1918372"/>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987197"/>
            <a:ext cx="12192000" cy="3976379"/>
          </a:xfrm>
          <a:prstGeom prst="rect">
            <a:avLst/>
          </a:prstGeom>
        </p:spPr>
      </p:pic>
      <p:sp>
        <p:nvSpPr>
          <p:cNvPr id="27" name="文本框 26"/>
          <p:cNvSpPr txBox="1"/>
          <p:nvPr/>
        </p:nvSpPr>
        <p:spPr>
          <a:xfrm>
            <a:off x="5156815" y="4004099"/>
            <a:ext cx="1637923" cy="387798"/>
          </a:xfrm>
          <a:prstGeom prst="rect">
            <a:avLst/>
          </a:prstGeom>
          <a:noFill/>
        </p:spPr>
        <p:txBody>
          <a:bodyPr wrap="square" rtlCol="0">
            <a:spAutoFit/>
            <a:scene3d>
              <a:camera prst="orthographicFront"/>
              <a:lightRig rig="threePt" dir="t"/>
            </a:scene3d>
            <a:sp3d contourW="12700"/>
          </a:bodyPr>
          <a:lstStyle/>
          <a:p>
            <a:pPr algn="ctr">
              <a:lnSpc>
                <a:spcPct val="120000"/>
              </a:lnSpc>
            </a:pPr>
            <a:r>
              <a:rPr lang="zh-CN" altLang="en-US" sz="1600" dirty="0">
                <a:solidFill>
                  <a:schemeClr val="bg1"/>
                </a:solidFill>
                <a:latin typeface="Yeseva One" panose="00000500000000000000" charset="0"/>
                <a:ea typeface="Yeseva One" panose="00000500000000000000" charset="0"/>
                <a:sym typeface="Yeseva One" panose="00000500000000000000" charset="0"/>
              </a:rPr>
              <a:t>汇报人：通用名</a:t>
            </a:r>
            <a:endParaRPr lang="en-US" altLang="zh-CN" sz="1600" dirty="0">
              <a:solidFill>
                <a:schemeClr val="bg1"/>
              </a:solidFill>
              <a:latin typeface="Yeseva One" panose="00000500000000000000" charset="0"/>
              <a:ea typeface="Yeseva One" panose="00000500000000000000" charset="0"/>
              <a:sym typeface="Yeseva One" panose="00000500000000000000" charset="0"/>
            </a:endParaRPr>
          </a:p>
        </p:txBody>
      </p:sp>
      <p:sp>
        <p:nvSpPr>
          <p:cNvPr id="28" name="文本框 27"/>
          <p:cNvSpPr txBox="1"/>
          <p:nvPr/>
        </p:nvSpPr>
        <p:spPr>
          <a:xfrm>
            <a:off x="3271836" y="1847483"/>
            <a:ext cx="5612099" cy="741592"/>
          </a:xfrm>
          <a:prstGeom prst="rect">
            <a:avLst/>
          </a:prstGeom>
          <a:noFill/>
        </p:spPr>
        <p:txBody>
          <a:bodyPr wrap="none" rtlCol="0">
            <a:prstTxWarp prst="textArchUp">
              <a:avLst/>
            </a:prstTxWarp>
            <a:spAutoFit/>
          </a:bodyPr>
          <a:lstStyle/>
          <a:p>
            <a:pPr algn="ctr"/>
            <a:r>
              <a:rPr lang="en-US" altLang="zh-CN" sz="5400" dirty="0">
                <a:solidFill>
                  <a:srgbClr val="9AA4C1"/>
                </a:solidFill>
                <a:latin typeface="Barlow Condensed Thin" panose="00000306000000000000" charset="0"/>
                <a:ea typeface="Yeseva One" panose="00000500000000000000" charset="0"/>
                <a:cs typeface="Barlow Condensed Thin" panose="00000306000000000000" charset="0"/>
                <a:sym typeface="Yeseva One" panose="00000500000000000000" charset="0"/>
              </a:rPr>
              <a:t>CHILDREN'S EDUCATION</a:t>
            </a:r>
            <a:endParaRPr lang="zh-CN" altLang="en-US" sz="5400" dirty="0">
              <a:solidFill>
                <a:srgbClr val="9AA4C1"/>
              </a:solidFill>
              <a:latin typeface="Barlow Condensed Thin" panose="00000306000000000000" charset="0"/>
              <a:ea typeface="Yeseva One" panose="00000500000000000000" charset="0"/>
              <a:cs typeface="Barlow Condensed Thin" panose="00000306000000000000" charset="0"/>
              <a:sym typeface="Yeseva One" panose="00000500000000000000" charset="0"/>
            </a:endParaRPr>
          </a:p>
        </p:txBody>
      </p:sp>
      <p:sp>
        <p:nvSpPr>
          <p:cNvPr id="29" name="文本框 28"/>
          <p:cNvSpPr txBox="1"/>
          <p:nvPr/>
        </p:nvSpPr>
        <p:spPr>
          <a:xfrm>
            <a:off x="3780461" y="2436214"/>
            <a:ext cx="6853158" cy="1323439"/>
          </a:xfrm>
          <a:prstGeom prst="rect">
            <a:avLst/>
          </a:prstGeom>
          <a:noFill/>
        </p:spPr>
        <p:txBody>
          <a:bodyPr wrap="none" rtlCol="0">
            <a:spAutoFit/>
          </a:bodyPr>
          <a:lstStyle/>
          <a:p>
            <a:r>
              <a:rPr lang="en-US" altLang="zh-CN" sz="8000" b="1" dirty="0">
                <a:solidFill>
                  <a:srgbClr val="9AA4C1"/>
                </a:solidFill>
                <a:latin typeface="Yeseva One" panose="00000500000000000000" charset="0"/>
                <a:ea typeface="Yeseva One" panose="00000500000000000000" charset="0"/>
                <a:sym typeface="Yeseva One" panose="00000500000000000000" charset="0"/>
              </a:rPr>
              <a:t>THANKS!</a:t>
            </a:r>
          </a:p>
        </p:txBody>
      </p:sp>
      <p:grpSp>
        <p:nvGrpSpPr>
          <p:cNvPr id="3" name="组合 2"/>
          <p:cNvGrpSpPr/>
          <p:nvPr/>
        </p:nvGrpSpPr>
        <p:grpSpPr>
          <a:xfrm>
            <a:off x="4532631" y="3832230"/>
            <a:ext cx="3213100" cy="683260"/>
            <a:chOff x="7522" y="6286"/>
            <a:chExt cx="5060" cy="1076"/>
          </a:xfrm>
        </p:grpSpPr>
        <p:sp>
          <p:nvSpPr>
            <p:cNvPr id="4" name="矩形: 圆角 10"/>
            <p:cNvSpPr/>
            <p:nvPr/>
          </p:nvSpPr>
          <p:spPr>
            <a:xfrm>
              <a:off x="7522" y="6286"/>
              <a:ext cx="5060" cy="657"/>
            </a:xfrm>
            <a:prstGeom prst="roundRect">
              <a:avLst>
                <a:gd name="adj" fmla="val 0"/>
              </a:avLst>
            </a:prstGeom>
            <a:solidFill>
              <a:srgbClr val="9AA4C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60B9B3"/>
                </a:solidFill>
                <a:latin typeface="Yeseva One" panose="00000500000000000000" charset="0"/>
                <a:ea typeface="Yeseva One" panose="00000500000000000000" charset="0"/>
                <a:sym typeface="Yeseva One" panose="00000500000000000000" charset="0"/>
              </a:endParaRPr>
            </a:p>
          </p:txBody>
        </p:sp>
        <p:sp>
          <p:nvSpPr>
            <p:cNvPr id="6" name="文本框 5"/>
            <p:cNvSpPr txBox="1"/>
            <p:nvPr/>
          </p:nvSpPr>
          <p:spPr>
            <a:xfrm>
              <a:off x="7750" y="6286"/>
              <a:ext cx="4401" cy="1076"/>
            </a:xfrm>
            <a:prstGeom prst="rect">
              <a:avLst/>
            </a:prstGeom>
            <a:noFill/>
          </p:spPr>
          <p:txBody>
            <a:bodyPr wrap="square" rtlCol="0">
              <a:spAutoFit/>
              <a:scene3d>
                <a:camera prst="orthographicFront"/>
                <a:lightRig rig="threePt" dir="t"/>
              </a:scene3d>
              <a:sp3d contourW="12700"/>
            </a:bodyPr>
            <a:lstStyle/>
            <a:p>
              <a:pPr algn="ctr">
                <a:lnSpc>
                  <a:spcPct val="120000"/>
                </a:lnSpc>
              </a:pPr>
              <a:r>
                <a:rPr sz="1600" dirty="0">
                  <a:solidFill>
                    <a:schemeClr val="bg1"/>
                  </a:solidFill>
                  <a:latin typeface="Yeseva One" panose="00000500000000000000" charset="0"/>
                  <a:ea typeface="Yeseva One" panose="00000500000000000000" charset="0"/>
                  <a:sym typeface="Yeseva One" panose="00000500000000000000" charset="0"/>
                </a:rPr>
                <a:t>Reporting Officer：XXX </a:t>
              </a:r>
            </a:p>
          </p:txBody>
        </p:sp>
      </p:grpSp>
    </p:spTree>
    <p:extLst>
      <p:ext uri="{BB962C8B-B14F-4D97-AF65-F5344CB8AC3E}">
        <p14:creationId xmlns:p14="http://schemas.microsoft.com/office/powerpoint/2010/main" val="138129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bg1"/>
                </a:solidFill>
                <a:latin typeface="Times New Roman" panose="02020603050405020304" pitchFamily="18" charset="0"/>
                <a:cs typeface="Times New Roman" panose="02020603050405020304" pitchFamily="18" charset="0"/>
              </a:rPr>
              <a:t>Câu</a:t>
            </a:r>
            <a:r>
              <a:rPr lang="en-US" sz="3200" b="1" dirty="0">
                <a:solidFill>
                  <a:schemeClr val="bg1"/>
                </a:solidFill>
                <a:latin typeface="Times New Roman" panose="02020603050405020304" pitchFamily="18" charset="0"/>
                <a:cs typeface="Times New Roman" panose="02020603050405020304" pitchFamily="18" charset="0"/>
              </a:rPr>
              <a:t> 1: Trong </a:t>
            </a:r>
            <a:r>
              <a:rPr lang="en-US" sz="3200" b="1" dirty="0" err="1">
                <a:solidFill>
                  <a:schemeClr val="bg1"/>
                </a:solidFill>
                <a:latin typeface="Times New Roman" panose="02020603050405020304" pitchFamily="18" charset="0"/>
                <a:cs typeface="Times New Roman" panose="02020603050405020304" pitchFamily="18" charset="0"/>
              </a:rPr>
              <a:t>các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chất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sau</a:t>
            </a:r>
            <a:r>
              <a:rPr lang="en-US" sz="3200" b="1" dirty="0">
                <a:solidFill>
                  <a:schemeClr val="bg1"/>
                </a:solidFill>
                <a:latin typeface="Times New Roman" panose="02020603050405020304" pitchFamily="18" charset="0"/>
                <a:cs typeface="Times New Roman" panose="02020603050405020304" pitchFamily="18" charset="0"/>
              </a:rPr>
              <a:t>: </a:t>
            </a:r>
            <a:r>
              <a:rPr lang="vi-VN" sz="3200" b="1" dirty="0">
                <a:solidFill>
                  <a:schemeClr val="bg1"/>
                </a:solidFill>
                <a:latin typeface="Times New Roman" panose="02020603050405020304" pitchFamily="18" charset="0"/>
                <a:cs typeface="Times New Roman" panose="02020603050405020304" pitchFamily="18" charset="0"/>
              </a:rPr>
              <a:t>MgCl</a:t>
            </a:r>
            <a:r>
              <a:rPr lang="en-US" sz="3200" b="1" baseline="-25000" dirty="0">
                <a:solidFill>
                  <a:schemeClr val="bg1"/>
                </a:solidFill>
                <a:latin typeface="Times New Roman" panose="02020603050405020304" pitchFamily="18" charset="0"/>
                <a:cs typeface="Times New Roman" panose="02020603050405020304" pitchFamily="18" charset="0"/>
              </a:rPr>
              <a:t>2</a:t>
            </a:r>
            <a:r>
              <a:rPr lang="en-US" sz="3200" b="1" dirty="0">
                <a:solidFill>
                  <a:schemeClr val="bg1"/>
                </a:solidFill>
                <a:latin typeface="Times New Roman" panose="02020603050405020304" pitchFamily="18" charset="0"/>
                <a:cs typeface="Times New Roman" panose="02020603050405020304" pitchFamily="18" charset="0"/>
              </a:rPr>
              <a:t>, H</a:t>
            </a:r>
            <a:r>
              <a:rPr lang="en-US" sz="3200" b="1" baseline="-25000" dirty="0">
                <a:solidFill>
                  <a:schemeClr val="bg1"/>
                </a:solidFill>
                <a:latin typeface="Times New Roman" panose="02020603050405020304" pitchFamily="18" charset="0"/>
                <a:cs typeface="Times New Roman" panose="02020603050405020304" pitchFamily="18" charset="0"/>
              </a:rPr>
              <a:t>3</a:t>
            </a:r>
            <a:r>
              <a:rPr lang="en-US" sz="3200" b="1" dirty="0">
                <a:solidFill>
                  <a:schemeClr val="bg1"/>
                </a:solidFill>
                <a:latin typeface="Times New Roman" panose="02020603050405020304" pitchFamily="18" charset="0"/>
                <a:cs typeface="Times New Roman" panose="02020603050405020304" pitchFamily="18" charset="0"/>
              </a:rPr>
              <a:t>PO</a:t>
            </a:r>
            <a:r>
              <a:rPr lang="en-US" sz="3200" b="1" baseline="-25000" dirty="0">
                <a:solidFill>
                  <a:schemeClr val="bg1"/>
                </a:solidFill>
                <a:latin typeface="Times New Roman" panose="02020603050405020304" pitchFamily="18" charset="0"/>
                <a:cs typeface="Times New Roman" panose="02020603050405020304" pitchFamily="18" charset="0"/>
              </a:rPr>
              <a:t>4</a:t>
            </a:r>
            <a:r>
              <a:rPr lang="en-US" sz="3200" b="1" dirty="0">
                <a:solidFill>
                  <a:schemeClr val="bg1"/>
                </a:solidFill>
                <a:latin typeface="Times New Roman" panose="02020603050405020304" pitchFamily="18" charset="0"/>
                <a:cs typeface="Times New Roman" panose="02020603050405020304" pitchFamily="18" charset="0"/>
              </a:rPr>
              <a:t>, </a:t>
            </a:r>
            <a:r>
              <a:rPr lang="vi-VN" sz="3200" b="1" dirty="0">
                <a:solidFill>
                  <a:schemeClr val="bg1"/>
                </a:solidFill>
                <a:latin typeface="Times New Roman" panose="02020603050405020304" pitchFamily="18" charset="0"/>
                <a:cs typeface="Times New Roman" panose="02020603050405020304" pitchFamily="18" charset="0"/>
              </a:rPr>
              <a:t>Ag</a:t>
            </a:r>
            <a:r>
              <a:rPr lang="en-US" sz="3200" b="1" dirty="0">
                <a:solidFill>
                  <a:schemeClr val="bg1"/>
                </a:solidFill>
                <a:latin typeface="Times New Roman" panose="02020603050405020304" pitchFamily="18" charset="0"/>
                <a:cs typeface="Times New Roman" panose="02020603050405020304" pitchFamily="18" charset="0"/>
              </a:rPr>
              <a:t>NO</a:t>
            </a:r>
            <a:r>
              <a:rPr lang="en-US" sz="3200" b="1" baseline="-25000" dirty="0">
                <a:solidFill>
                  <a:schemeClr val="bg1"/>
                </a:solidFill>
                <a:latin typeface="Times New Roman" panose="02020603050405020304" pitchFamily="18" charset="0"/>
                <a:cs typeface="Times New Roman" panose="02020603050405020304" pitchFamily="18" charset="0"/>
              </a:rPr>
              <a:t>3</a:t>
            </a:r>
            <a:r>
              <a:rPr lang="en-US" sz="3200" b="1" dirty="0">
                <a:solidFill>
                  <a:schemeClr val="bg1"/>
                </a:solidFill>
                <a:latin typeface="Times New Roman" panose="02020603050405020304" pitchFamily="18" charset="0"/>
                <a:cs typeface="Times New Roman" panose="02020603050405020304" pitchFamily="18" charset="0"/>
              </a:rPr>
              <a:t>,</a:t>
            </a:r>
            <a:r>
              <a:rPr lang="vi-VN" sz="3200" b="1" dirty="0">
                <a:solidFill>
                  <a:schemeClr val="bg1"/>
                </a:solidFill>
                <a:latin typeface="Times New Roman" panose="02020603050405020304" pitchFamily="18" charset="0"/>
                <a:cs typeface="Times New Roman" panose="02020603050405020304" pitchFamily="18" charset="0"/>
              </a:rPr>
              <a:t> FeO</a:t>
            </a:r>
            <a:r>
              <a:rPr lang="en-US" sz="3200" b="1" dirty="0">
                <a:solidFill>
                  <a:schemeClr val="bg1"/>
                </a:solidFill>
                <a:latin typeface="Times New Roman" panose="02020603050405020304" pitchFamily="18" charset="0"/>
                <a:cs typeface="Times New Roman" panose="02020603050405020304" pitchFamily="18" charset="0"/>
              </a:rPr>
              <a:t> NaOH, </a:t>
            </a:r>
            <a:r>
              <a:rPr lang="vi-VN" sz="3200" b="1" dirty="0">
                <a:solidFill>
                  <a:schemeClr val="bg1"/>
                </a:solidFill>
                <a:latin typeface="Times New Roman" panose="02020603050405020304" pitchFamily="18" charset="0"/>
                <a:cs typeface="Times New Roman" panose="02020603050405020304" pitchFamily="18" charset="0"/>
              </a:rPr>
              <a:t>BaCO</a:t>
            </a:r>
            <a:r>
              <a:rPr lang="en-US" sz="3200" b="1" baseline="-25000" dirty="0">
                <a:solidFill>
                  <a:schemeClr val="bg1"/>
                </a:solidFill>
                <a:latin typeface="Times New Roman" panose="02020603050405020304" pitchFamily="18" charset="0"/>
                <a:cs typeface="Times New Roman" panose="02020603050405020304" pitchFamily="18" charset="0"/>
              </a:rPr>
              <a:t>3</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Số</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chất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thuộc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hợp</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chất</a:t>
            </a:r>
            <a:r>
              <a:rPr lang="en-US" sz="3200" b="1" dirty="0">
                <a:solidFill>
                  <a:schemeClr val="bg1"/>
                </a:solidFill>
                <a:latin typeface="Times New Roman" panose="02020603050405020304" pitchFamily="18" charset="0"/>
                <a:cs typeface="Times New Roman" panose="02020603050405020304" pitchFamily="18" charset="0"/>
              </a:rPr>
              <a:t> </a:t>
            </a:r>
            <a:r>
              <a:rPr lang="vi-VN" sz="3200" b="1" dirty="0">
                <a:solidFill>
                  <a:schemeClr val="bg1"/>
                </a:solidFill>
                <a:latin typeface="Times New Roman" panose="02020603050405020304" pitchFamily="18" charset="0"/>
                <a:cs typeface="Times New Roman" panose="02020603050405020304" pitchFamily="18" charset="0"/>
              </a:rPr>
              <a:t>muối</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là</a:t>
            </a:r>
            <a:r>
              <a:rPr lang="en-US" sz="3200" b="1" dirty="0">
                <a:solidFill>
                  <a:schemeClr val="bg1"/>
                </a:solidFill>
                <a:latin typeface="Times New Roman" panose="02020603050405020304" pitchFamily="18" charset="0"/>
                <a:cs typeface="Times New Roman" panose="02020603050405020304" pitchFamily="18" charset="0"/>
              </a:rPr>
              <a:t>:</a:t>
            </a:r>
          </a:p>
          <a:p>
            <a:pPr algn="ctr"/>
            <a:r>
              <a:rPr lang="en-US" sz="3200" b="1" dirty="0">
                <a:solidFill>
                  <a:schemeClr val="bg1"/>
                </a:solidFill>
                <a:latin typeface="Times New Roman" panose="02020603050405020304" pitchFamily="18" charset="0"/>
                <a:cs typeface="Times New Roman" panose="02020603050405020304" pitchFamily="18" charset="0"/>
              </a:rPr>
              <a:t>A. 1.		             B. 2.			C. 3.			D. 4.</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Times New Roman" panose="02020603050405020304" pitchFamily="18" charset="0"/>
                <a:cs typeface="Times New Roman" panose="02020603050405020304" pitchFamily="18" charset="0"/>
              </a:rPr>
              <a:t>Đáp án C</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2" name="Flowchart: Process 1">
            <a:extLst>
              <a:ext uri="{FF2B5EF4-FFF2-40B4-BE49-F238E27FC236}">
                <a16:creationId xmlns:a16="http://schemas.microsoft.com/office/drawing/2014/main" id="{6D75C393-7634-1E90-1822-85568A4DA93F}"/>
              </a:ext>
            </a:extLst>
          </p:cNvPr>
          <p:cNvSpPr/>
          <p:nvPr/>
        </p:nvSpPr>
        <p:spPr>
          <a:xfrm>
            <a:off x="829227" y="6199464"/>
            <a:ext cx="2424419" cy="374755"/>
          </a:xfrm>
          <a:prstGeom prst="flowChartProcess">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6DB8D26-A03F-0470-B0CA-9F3EBAD38880}"/>
              </a:ext>
            </a:extLst>
          </p:cNvPr>
          <p:cNvSpPr>
            <a:spLocks noGrp="1"/>
          </p:cNvSpPr>
          <p:nvPr>
            <p:ph type="title"/>
          </p:nvPr>
        </p:nvSpPr>
        <p:spPr/>
        <p:txBody>
          <a:bodyPr/>
          <a:lstStyle/>
          <a:p>
            <a:endParaRPr lang="en-US"/>
          </a:p>
        </p:txBody>
      </p:sp>
      <p:sp>
        <p:nvSpPr>
          <p:cNvPr id="3" name="Chỗ dành sẵn cho Nội dung 2">
            <a:extLst>
              <a:ext uri="{FF2B5EF4-FFF2-40B4-BE49-F238E27FC236}">
                <a16:creationId xmlns:a16="http://schemas.microsoft.com/office/drawing/2014/main" id="{7CD91C46-1614-33AF-52A0-55F4763352D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72127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hản ứng Fe+CuSO4.">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3507105" y="581025"/>
            <a:ext cx="8684895" cy="6276975"/>
          </a:xfrm>
          <a:prstGeom prst="rect">
            <a:avLst/>
          </a:prstGeom>
        </p:spPr>
      </p:pic>
      <p:sp>
        <p:nvSpPr>
          <p:cNvPr id="11" name="Text Box 10"/>
          <p:cNvSpPr txBox="1"/>
          <p:nvPr/>
        </p:nvSpPr>
        <p:spPr>
          <a:xfrm>
            <a:off x="111760" y="1143000"/>
            <a:ext cx="3506470" cy="953135"/>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TN1:Fe tác dụng với dung dịch CuSO</a:t>
            </a:r>
            <a:r>
              <a:rPr lang="en-US" sz="2800" b="0" baseline="-25000">
                <a:solidFill>
                  <a:schemeClr val="tx1"/>
                </a:solidFill>
                <a:latin typeface="Times New Roman" panose="02020603050405020304" pitchFamily="18" charset="0"/>
              </a:rPr>
              <a:t>4</a:t>
            </a:r>
          </a:p>
        </p:txBody>
      </p:sp>
    </p:spTree>
    <p:extLst>
      <p:ext uri="{BB962C8B-B14F-4D97-AF65-F5344CB8AC3E}">
        <p14:creationId xmlns:p14="http://schemas.microsoft.com/office/powerpoint/2010/main" val="120402134"/>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additive="base">
                                        <p:cTn id="20" dur="1" fill="hold"/>
                                        <p:tgtEl>
                                          <p:spTgt spid="3"/>
                                        </p:tgtEl>
                                      </p:cBhvr>
                                    </p:cmd>
                                  </p:childTnLst>
                                </p:cTn>
                              </p:par>
                            </p:childTnLst>
                          </p:cTn>
                        </p:par>
                      </p:childTnLst>
                    </p:cTn>
                  </p:par>
                </p:childTnLst>
              </p:cTn>
              <p:nextCondLst>
                <p:cond evt="onClick" delay="0">
                  <p:tgtEl>
                    <p:spTgt spid="3"/>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2 - BaCl2 + H2SO4 - 💚 Thí nghiệm hóa học 💚">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719455" y="1043940"/>
            <a:ext cx="11472545" cy="5814060"/>
          </a:xfrm>
          <a:prstGeom prst="rect">
            <a:avLst/>
          </a:prstGeom>
        </p:spPr>
      </p:pic>
    </p:spTree>
    <p:extLst>
      <p:ext uri="{BB962C8B-B14F-4D97-AF65-F5344CB8AC3E}">
        <p14:creationId xmlns:p14="http://schemas.microsoft.com/office/powerpoint/2010/main" val="158048646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9" fill="hold" display="1">
                  <p:stCondLst>
                    <p:cond delay="indefinite"/>
                  </p:stCondLst>
                </p:cTn>
                <p:tgtEl>
                  <p:spTgt spid="4"/>
                </p:tgtEl>
              </p:cMediaNode>
            </p:video>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additive="base">
                                        <p:cTn id="14"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3231515" y="666750"/>
            <a:ext cx="7473315" cy="460375"/>
          </a:xfrm>
          <a:prstGeom prst="rect">
            <a:avLst/>
          </a:prstGeom>
          <a:noFill/>
          <a:ln w="9525">
            <a:noFill/>
          </a:ln>
        </p:spPr>
        <p:txBody>
          <a:bodyPr wrap="square">
            <a:spAutoFit/>
          </a:bodyPr>
          <a:lstStyle/>
          <a:p>
            <a:pPr indent="0"/>
            <a:r>
              <a:rPr lang="en-US" sz="2400" b="1">
                <a:latin typeface="Times New Roman" panose="02020603050405020304" pitchFamily="18" charset="0"/>
                <a:ea typeface="SimSun" panose="02010600030101010101" pitchFamily="2" charset="-122"/>
              </a:rPr>
              <a:t>TN 3: Dung dịch CuSO</a:t>
            </a:r>
            <a:r>
              <a:rPr lang="en-US" sz="2400" b="1" baseline="-25000">
                <a:latin typeface="Times New Roman" panose="02020603050405020304" pitchFamily="18" charset="0"/>
                <a:ea typeface="SimSun" panose="02010600030101010101" pitchFamily="2" charset="-122"/>
              </a:rPr>
              <a:t>4</a:t>
            </a:r>
            <a:r>
              <a:rPr lang="en-US" sz="2400" b="1">
                <a:latin typeface="Times New Roman" panose="02020603050405020304" pitchFamily="18" charset="0"/>
                <a:ea typeface="SimSun" panose="02010600030101010101" pitchFamily="2" charset="-122"/>
              </a:rPr>
              <a:t> tác dụng với dung dịch NaOH.</a:t>
            </a:r>
          </a:p>
        </p:txBody>
      </p:sp>
      <p:pic>
        <p:nvPicPr>
          <p:cNvPr id="2" name="NaOH + CuSO4">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1463040" y="1127125"/>
            <a:ext cx="9966325" cy="5730875"/>
          </a:xfrm>
          <a:prstGeom prst="rect">
            <a:avLst/>
          </a:prstGeom>
        </p:spPr>
      </p:pic>
    </p:spTree>
    <p:extLst>
      <p:ext uri="{BB962C8B-B14F-4D97-AF65-F5344CB8AC3E}">
        <p14:creationId xmlns:p14="http://schemas.microsoft.com/office/powerpoint/2010/main" val="400483041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additive="base">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2069465" y="666750"/>
            <a:ext cx="7472045" cy="460375"/>
          </a:xfrm>
          <a:prstGeom prst="rect">
            <a:avLst/>
          </a:prstGeom>
          <a:noFill/>
          <a:ln w="9525">
            <a:noFill/>
          </a:ln>
        </p:spPr>
        <p:txBody>
          <a:bodyPr wrap="square">
            <a:spAutoFit/>
          </a:bodyPr>
          <a:lstStyle/>
          <a:p>
            <a:pPr indent="0"/>
            <a:r>
              <a:rPr lang="en-US" sz="2400" b="1">
                <a:latin typeface="Times New Roman" panose="02020603050405020304" pitchFamily="18" charset="0"/>
                <a:ea typeface="SimSun" panose="02010600030101010101" pitchFamily="2" charset="-122"/>
              </a:rPr>
              <a:t>TN 4:Dung dịch BaCl</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 tác dụng với dung dịch Na</a:t>
            </a:r>
            <a:r>
              <a:rPr lang="en-US" sz="2400" b="1" baseline="-25000">
                <a:latin typeface="Times New Roman" panose="02020603050405020304" pitchFamily="18" charset="0"/>
                <a:ea typeface="SimSun" panose="02010600030101010101" pitchFamily="2" charset="-122"/>
              </a:rPr>
              <a:t>2</a:t>
            </a:r>
            <a:r>
              <a:rPr lang="en-US" sz="2400" b="1">
                <a:latin typeface="Times New Roman" panose="02020603050405020304" pitchFamily="18" charset="0"/>
                <a:ea typeface="SimSun" panose="02010600030101010101" pitchFamily="2" charset="-122"/>
              </a:rPr>
              <a:t>SO</a:t>
            </a:r>
            <a:r>
              <a:rPr lang="en-US" sz="2400" b="1" baseline="-25000">
                <a:latin typeface="Times New Roman" panose="02020603050405020304" pitchFamily="18" charset="0"/>
                <a:ea typeface="SimSun" panose="02010600030101010101" pitchFamily="2" charset="-122"/>
              </a:rPr>
              <a:t>4</a:t>
            </a:r>
            <a:r>
              <a:rPr lang="en-US" sz="2400" b="1">
                <a:latin typeface="Times New Roman" panose="02020603050405020304" pitchFamily="18" charset="0"/>
                <a:ea typeface="SimSun" panose="02010600030101010101" pitchFamily="2" charset="-122"/>
              </a:rPr>
              <a:t>.</a:t>
            </a:r>
          </a:p>
        </p:txBody>
      </p:sp>
      <p:pic>
        <p:nvPicPr>
          <p:cNvPr id="2" name="Na2SO4 + BaCl2">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1736090" y="1212215"/>
            <a:ext cx="9956165" cy="5645785"/>
          </a:xfrm>
          <a:prstGeom prst="rect">
            <a:avLst/>
          </a:prstGeom>
        </p:spPr>
      </p:pic>
    </p:spTree>
    <p:extLst>
      <p:ext uri="{BB962C8B-B14F-4D97-AF65-F5344CB8AC3E}">
        <p14:creationId xmlns:p14="http://schemas.microsoft.com/office/powerpoint/2010/main" val="2630782825"/>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additive="base">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805180" y="15240"/>
            <a:ext cx="10582275" cy="521970"/>
          </a:xfrm>
          <a:prstGeom prst="rect">
            <a:avLst/>
          </a:prstGeom>
          <a:noFill/>
        </p:spPr>
        <p:txBody>
          <a:bodyPr wrap="square" rtlCol="0" anchor="t">
            <a:spAutoFit/>
          </a:bodyPr>
          <a:lstStyle/>
          <a:p>
            <a:pPr indent="0"/>
            <a:r>
              <a:rPr lang="en-US" sz="2800" b="1">
                <a:latin typeface="Times New Roman" panose="02020603050405020304" pitchFamily="18" charset="0"/>
                <a:sym typeface="+mn-ea"/>
              </a:rPr>
              <a:t>NHIỆM VỤ 2</a:t>
            </a:r>
            <a:r>
              <a:rPr lang="en-US" sz="2800">
                <a:latin typeface="Times New Roman" panose="02020603050405020304" pitchFamily="18" charset="0"/>
                <a:sym typeface="+mn-ea"/>
              </a:rPr>
              <a:t>: Các nhóm tiếp tục hoàn thành nhiệm vụ tiếp theo</a:t>
            </a:r>
          </a:p>
        </p:txBody>
      </p:sp>
      <p:sp>
        <p:nvSpPr>
          <p:cNvPr id="100" name="Text Box 99"/>
          <p:cNvSpPr txBox="1"/>
          <p:nvPr/>
        </p:nvSpPr>
        <p:spPr>
          <a:xfrm>
            <a:off x="918210" y="533400"/>
            <a:ext cx="10688955" cy="1383665"/>
          </a:xfrm>
          <a:prstGeom prst="rect">
            <a:avLst/>
          </a:prstGeom>
          <a:noFill/>
          <a:ln w="9525">
            <a:noFill/>
          </a:ln>
        </p:spPr>
        <p:txBody>
          <a:bodyPr wrap="square">
            <a:spAutoFit/>
          </a:bodyPr>
          <a:lstStyle/>
          <a:p>
            <a:pPr indent="457200"/>
            <a:r>
              <a:rPr lang="en-US" sz="2800" b="1">
                <a:latin typeface="Times New Roman" panose="02020603050405020304" pitchFamily="18" charset="0"/>
              </a:rPr>
              <a:t>1. </a:t>
            </a:r>
            <a:r>
              <a:rPr lang="en-US" sz="2800" b="0">
                <a:latin typeface="Times New Roman" panose="02020603050405020304" pitchFamily="18" charset="0"/>
              </a:rPr>
              <a:t>Dùng các kiến thức đã được học, các em hãy tìm mối liên hệ giữa các “nhà” (các loại hợp chất vô cơ) </a:t>
            </a:r>
            <a:endParaRPr lang="en-US" sz="2800" b="1">
              <a:latin typeface="Times New Roman" panose="02020603050405020304" pitchFamily="18" charset="0"/>
            </a:endParaRPr>
          </a:p>
          <a:p>
            <a:pPr indent="457200"/>
            <a:r>
              <a:rPr lang="en-US" sz="2800" b="1">
                <a:latin typeface="Times New Roman" panose="02020603050405020304" pitchFamily="18" charset="0"/>
              </a:rPr>
              <a:t>     2. </a:t>
            </a:r>
            <a:r>
              <a:rPr lang="en-US" sz="2800" b="0">
                <a:latin typeface="Times New Roman" panose="02020603050405020304" pitchFamily="18" charset="0"/>
              </a:rPr>
              <a:t>Viết phương trình hóa học minh họa cho mỗi mối quan hệ đó</a:t>
            </a:r>
            <a:endParaRPr lang="en-US" sz="2800"/>
          </a:p>
        </p:txBody>
      </p:sp>
      <p:pic>
        <p:nvPicPr>
          <p:cNvPr id="3" name="Picture 2"/>
          <p:cNvPicPr>
            <a:picLocks noChangeAspect="1"/>
          </p:cNvPicPr>
          <p:nvPr/>
        </p:nvPicPr>
        <p:blipFill>
          <a:blip r:embed="rId2"/>
          <a:stretch>
            <a:fillRect/>
          </a:stretch>
        </p:blipFill>
        <p:spPr>
          <a:xfrm>
            <a:off x="1109345" y="1917065"/>
            <a:ext cx="10347325" cy="49168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758190" y="767715"/>
            <a:ext cx="10869930" cy="1076325"/>
          </a:xfrm>
          <a:prstGeom prst="rect">
            <a:avLst/>
          </a:prstGeom>
          <a:noFill/>
          <a:ln w="9525">
            <a:noFill/>
          </a:ln>
        </p:spPr>
        <p:txBody>
          <a:bodyPr wrap="square">
            <a:spAutoFit/>
          </a:bodyPr>
          <a:lstStyle/>
          <a:p>
            <a:pPr indent="0"/>
            <a:r>
              <a:rPr lang="en-US" sz="3200" b="1">
                <a:latin typeface="Times New Roman" panose="02020603050405020304" pitchFamily="18" charset="0"/>
              </a:rPr>
              <a:t>Kết luận:</a:t>
            </a:r>
            <a:r>
              <a:rPr lang="en-US" sz="3200">
                <a:latin typeface="Times New Roman" panose="02020603050405020304" pitchFamily="18" charset="0"/>
              </a:rPr>
              <a:t> Các hợp chất vô cơ có thể chuyển đổi hóa học thành các hợp chất vô cơ khác</a:t>
            </a:r>
          </a:p>
        </p:txBody>
      </p:sp>
      <p:sp>
        <p:nvSpPr>
          <p:cNvPr id="2" name="Text Box 1"/>
          <p:cNvSpPr txBox="1"/>
          <p:nvPr/>
        </p:nvSpPr>
        <p:spPr>
          <a:xfrm>
            <a:off x="868680" y="1880870"/>
            <a:ext cx="7203440" cy="583565"/>
          </a:xfrm>
          <a:prstGeom prst="rect">
            <a:avLst/>
          </a:prstGeom>
          <a:noFill/>
        </p:spPr>
        <p:txBody>
          <a:bodyPr wrap="none" rtlCol="0" anchor="t">
            <a:spAutoFit/>
          </a:bodyPr>
          <a:lstStyle/>
          <a:p>
            <a:r>
              <a:rPr lang="en-US" sz="3200">
                <a:latin typeface="Times New Roman" panose="02020603050405020304" pitchFamily="18" charset="0"/>
                <a:sym typeface="+mn-ea"/>
              </a:rPr>
              <a:t>(Vẽ sơ đồ và viết PTHH minh họa vào vở).</a:t>
            </a:r>
          </a:p>
        </p:txBody>
      </p:sp>
      <p:sp>
        <p:nvSpPr>
          <p:cNvPr id="3" name="Text Box 2"/>
          <p:cNvSpPr txBox="1"/>
          <p:nvPr/>
        </p:nvSpPr>
        <p:spPr>
          <a:xfrm>
            <a:off x="757555" y="2749550"/>
            <a:ext cx="11062970" cy="310769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0"/>
            <a:r>
              <a:rPr lang="en-US" sz="2800" b="1" i="1">
                <a:latin typeface="Times New Roman" panose="02020603050405020304" pitchFamily="18" charset="0"/>
              </a:rPr>
              <a:t>Lưu ý: </a:t>
            </a:r>
            <a:r>
              <a:rPr lang="en-US" sz="2800" b="0">
                <a:latin typeface="Times New Roman" panose="02020603050405020304" pitchFamily="18" charset="0"/>
              </a:rPr>
              <a:t>- Các phản ứng hóa học xảy ra phải tuân theo các điều kiện của từng phản ứng</a:t>
            </a:r>
          </a:p>
          <a:p>
            <a:pPr indent="0"/>
            <a:r>
              <a:rPr lang="en-US" sz="2800" b="0">
                <a:latin typeface="Times New Roman" panose="02020603050405020304" pitchFamily="18" charset="0"/>
              </a:rPr>
              <a:t> - Các phản ứng 6,7,8,9, sản phẩm phải tạo thành chất kết tủa hoặc bay hơi</a:t>
            </a:r>
          </a:p>
          <a:p>
            <a:pPr indent="0"/>
            <a:r>
              <a:rPr lang="en-US" sz="2800" b="0">
                <a:latin typeface="Times New Roman" panose="02020603050405020304" pitchFamily="18" charset="0"/>
              </a:rPr>
              <a:t>- Khi oxide acid tác dụng với dung dịch kiềm thì tùy theo tỉ lệ số mol sẽ tạo ra muối acid hay muối trung hòa.</a:t>
            </a:r>
          </a:p>
          <a:p>
            <a:pPr indent="0"/>
            <a:r>
              <a:rPr lang="en-US" sz="2800" b="0">
                <a:latin typeface="Times New Roman" panose="02020603050405020304" pitchFamily="18" charset="0"/>
              </a:rPr>
              <a:t>NaOH + CO</a:t>
            </a:r>
            <a:r>
              <a:rPr lang="en-US" sz="2800" b="0" baseline="-25000">
                <a:latin typeface="Times New Roman" panose="02020603050405020304" pitchFamily="18" charset="0"/>
              </a:rPr>
              <a:t>2</a:t>
            </a:r>
            <a:r>
              <a:rPr lang="en-US" sz="2800" b="0">
                <a:latin typeface="Times New Roman" panose="02020603050405020304" pitchFamily="18" charset="0"/>
              </a:rPr>
              <a:t> → NaHCO</a:t>
            </a:r>
            <a:r>
              <a:rPr lang="en-US" sz="2800" b="0" baseline="-25000">
                <a:latin typeface="Times New Roman" panose="02020603050405020304" pitchFamily="18" charset="0"/>
              </a:rPr>
              <a:t>3</a:t>
            </a:r>
            <a:endParaRPr lang="en-US" sz="2800" b="0">
              <a:latin typeface="Times New Roman" panose="02020603050405020304" pitchFamily="18" charset="0"/>
            </a:endParaRPr>
          </a:p>
          <a:p>
            <a:pPr indent="0"/>
            <a:r>
              <a:rPr lang="en-US" sz="2800" b="0">
                <a:latin typeface="Times New Roman" panose="02020603050405020304" pitchFamily="18" charset="0"/>
              </a:rPr>
              <a:t>2NaOH + CO</a:t>
            </a:r>
            <a:r>
              <a:rPr lang="en-US" sz="2800" b="0" baseline="-25000">
                <a:latin typeface="Times New Roman" panose="02020603050405020304" pitchFamily="18" charset="0"/>
              </a:rPr>
              <a:t>2</a:t>
            </a:r>
            <a:r>
              <a:rPr lang="en-US" sz="2800" b="0">
                <a:latin typeface="Times New Roman" panose="02020603050405020304" pitchFamily="18" charset="0"/>
              </a:rPr>
              <a:t> → Na</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endParaRPr lang="en-US" sz="2800"/>
          </a:p>
        </p:txBody>
      </p:sp>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2" grpId="0"/>
      <p:bldP spid="3"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LU</a:t>
            </a:r>
            <a:r>
              <a:rPr lang="en-US" altLang="vi-VN" sz="3600" b="1" dirty="0">
                <a:solidFill>
                  <a:srgbClr val="002060"/>
                </a:solidFill>
                <a:latin typeface="Times New Roman" panose="02020603050405020304" pitchFamily="18" charset="0"/>
                <a:cs typeface="Times New Roman" panose="02020603050405020304" pitchFamily="18" charset="0"/>
              </a:rPr>
              <a:t>YỆN TẬP</a:t>
            </a: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0" y="805180"/>
            <a:ext cx="12282805" cy="521970"/>
          </a:xfrm>
          <a:prstGeom prst="rect">
            <a:avLst/>
          </a:prstGeom>
          <a:noFill/>
          <a:ln w="9525">
            <a:noFill/>
          </a:ln>
        </p:spPr>
        <p:txBody>
          <a:bodyPr wrap="square">
            <a:spAutoFit/>
          </a:bodyPr>
          <a:lstStyle/>
          <a:p>
            <a:pPr indent="0"/>
            <a:r>
              <a:rPr lang="en-US" sz="2800" b="0">
                <a:latin typeface="Times New Roman" panose="02020603050405020304" pitchFamily="18" charset="0"/>
              </a:rPr>
              <a:t>Chia lớp làm 4 nhóm, chơi trò chơi </a:t>
            </a:r>
            <a:r>
              <a:rPr lang="en-US" sz="2800" b="1">
                <a:latin typeface="Times New Roman" panose="02020603050405020304" pitchFamily="18" charset="0"/>
              </a:rPr>
              <a:t>CỜ CÁ NGỰA </a:t>
            </a:r>
            <a:r>
              <a:rPr lang="en-US" sz="2800">
                <a:latin typeface="Times New Roman" panose="02020603050405020304" pitchFamily="18" charset="0"/>
              </a:rPr>
              <a:t>bằng cách trả lời các câu hỏi TN</a:t>
            </a:r>
          </a:p>
        </p:txBody>
      </p:sp>
      <p:pic>
        <p:nvPicPr>
          <p:cNvPr id="2" name="Picture 1"/>
          <p:cNvPicPr>
            <a:picLocks noChangeAspect="1"/>
          </p:cNvPicPr>
          <p:nvPr/>
        </p:nvPicPr>
        <p:blipFill>
          <a:blip r:embed="rId2"/>
          <a:stretch>
            <a:fillRect/>
          </a:stretch>
        </p:blipFill>
        <p:spPr>
          <a:xfrm>
            <a:off x="922655" y="1251585"/>
            <a:ext cx="10826115" cy="56140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1151890" y="628650"/>
            <a:ext cx="10354945" cy="1568450"/>
          </a:xfrm>
          <a:prstGeom prst="rect">
            <a:avLst/>
          </a:prstGeom>
          <a:noFill/>
          <a:ln w="9525">
            <a:noFill/>
          </a:ln>
        </p:spPr>
        <p:txBody>
          <a:bodyPr wrap="square">
            <a:spAutoFit/>
          </a:bodyPr>
          <a:lstStyle/>
          <a:p>
            <a:pPr indent="0"/>
            <a:r>
              <a:rPr lang="vi-VN" sz="3200" b="1" dirty="0">
                <a:solidFill>
                  <a:srgbClr val="002060"/>
                </a:solidFill>
                <a:latin typeface="Times New Roman" panose="02020603050405020304" pitchFamily="18" charset="0"/>
                <a:cs typeface="Times New Roman" panose="02020603050405020304" pitchFamily="18" charset="0"/>
                <a:sym typeface="+mn-ea"/>
              </a:rPr>
              <a:t>Câu 1</a:t>
            </a:r>
            <a:r>
              <a:rPr lang="en-US" altLang="vi-VN" sz="3200" b="1" dirty="0">
                <a:solidFill>
                  <a:srgbClr val="002060"/>
                </a:solidFill>
                <a:latin typeface="Times New Roman" panose="02020603050405020304" pitchFamily="18" charset="0"/>
                <a:cs typeface="Times New Roman" panose="02020603050405020304" pitchFamily="18" charset="0"/>
                <a:sym typeface="+mn-ea"/>
              </a:rPr>
              <a:t>: </a:t>
            </a:r>
            <a:r>
              <a:rPr lang="en-US" sz="3200" b="0">
                <a:latin typeface="Times New Roman" panose="02020603050405020304" pitchFamily="18" charset="0"/>
              </a:rPr>
              <a:t>Cho các chất sau: HCl, NaOH, K</a:t>
            </a:r>
            <a:r>
              <a:rPr lang="en-US" sz="3200" b="0" baseline="-25000">
                <a:latin typeface="Times New Roman" panose="02020603050405020304" pitchFamily="18" charset="0"/>
              </a:rPr>
              <a:t>2</a:t>
            </a:r>
            <a:r>
              <a:rPr lang="en-US" sz="3200" b="0">
                <a:latin typeface="Times New Roman" panose="02020603050405020304" pitchFamily="18" charset="0"/>
              </a:rPr>
              <a:t>SO</a:t>
            </a:r>
            <a:r>
              <a:rPr lang="en-US" sz="3200" b="0" baseline="-25000">
                <a:latin typeface="Times New Roman" panose="02020603050405020304" pitchFamily="18" charset="0"/>
              </a:rPr>
              <a:t>4</a:t>
            </a:r>
            <a:r>
              <a:rPr lang="en-US" sz="3200" b="0">
                <a:latin typeface="Times New Roman" panose="02020603050405020304" pitchFamily="18" charset="0"/>
              </a:rPr>
              <a:t>, P</a:t>
            </a:r>
            <a:r>
              <a:rPr lang="en-US" sz="3200" b="0" baseline="-25000">
                <a:latin typeface="Times New Roman" panose="02020603050405020304" pitchFamily="18" charset="0"/>
              </a:rPr>
              <a:t>2</a:t>
            </a:r>
            <a:r>
              <a:rPr lang="en-US" sz="3200" b="0">
                <a:latin typeface="Times New Roman" panose="02020603050405020304" pitchFamily="18" charset="0"/>
              </a:rPr>
              <a:t>O</a:t>
            </a:r>
            <a:r>
              <a:rPr lang="en-US" sz="3200" b="0" baseline="-25000">
                <a:latin typeface="Times New Roman" panose="02020603050405020304" pitchFamily="18" charset="0"/>
              </a:rPr>
              <a:t>5</a:t>
            </a:r>
            <a:r>
              <a:rPr lang="en-US" sz="3200" b="0">
                <a:latin typeface="Times New Roman" panose="02020603050405020304" pitchFamily="18" charset="0"/>
              </a:rPr>
              <a:t>, SiO</a:t>
            </a:r>
            <a:r>
              <a:rPr lang="en-US" sz="3200" b="0" baseline="-25000">
                <a:latin typeface="Times New Roman" panose="02020603050405020304" pitchFamily="18" charset="0"/>
              </a:rPr>
              <a:t>2</a:t>
            </a:r>
            <a:r>
              <a:rPr lang="en-US" sz="3200" b="0">
                <a:latin typeface="Times New Roman" panose="02020603050405020304" pitchFamily="18" charset="0"/>
              </a:rPr>
              <a:t>, ZnO, CuO, CuCl</a:t>
            </a:r>
            <a:r>
              <a:rPr lang="en-US" sz="3200" b="0" baseline="-25000">
                <a:latin typeface="Times New Roman" panose="02020603050405020304" pitchFamily="18" charset="0"/>
              </a:rPr>
              <a:t>2</a:t>
            </a:r>
            <a:r>
              <a:rPr lang="en-US" sz="3200" b="0">
                <a:latin typeface="Times New Roman" panose="02020603050405020304" pitchFamily="18" charset="0"/>
              </a:rPr>
              <a:t>, HNO</a:t>
            </a:r>
            <a:r>
              <a:rPr lang="en-US" sz="3200" b="0" baseline="-25000">
                <a:latin typeface="Times New Roman" panose="02020603050405020304" pitchFamily="18" charset="0"/>
              </a:rPr>
              <a:t>3</a:t>
            </a:r>
            <a:r>
              <a:rPr lang="en-US" sz="3200" b="0">
                <a:latin typeface="Times New Roman" panose="02020603050405020304" pitchFamily="18" charset="0"/>
              </a:rPr>
              <a:t>. Số chất tác dụng với base tạo muối mới và base mới? </a:t>
            </a:r>
            <a:endParaRPr lang="en-US" sz="3200"/>
          </a:p>
        </p:txBody>
      </p:sp>
      <p:sp>
        <p:nvSpPr>
          <p:cNvPr id="10" name="Text Box 9"/>
          <p:cNvSpPr txBox="1"/>
          <p:nvPr/>
        </p:nvSpPr>
        <p:spPr>
          <a:xfrm>
            <a:off x="1445260" y="2463800"/>
            <a:ext cx="10060940" cy="583565"/>
          </a:xfrm>
          <a:prstGeom prst="rect">
            <a:avLst/>
          </a:prstGeom>
          <a:noFill/>
          <a:ln w="9525">
            <a:noFill/>
          </a:ln>
        </p:spPr>
        <p:txBody>
          <a:bodyPr wrap="square">
            <a:spAutoFit/>
          </a:bodyPr>
          <a:lstStyle/>
          <a:p>
            <a:pPr indent="0"/>
            <a:r>
              <a:rPr lang="en-US" sz="3200" b="0">
                <a:latin typeface="Times New Roman" panose="02020603050405020304" pitchFamily="18" charset="0"/>
              </a:rPr>
              <a:t>A. 1		     	B. 2			   C. 3		    D. 4</a:t>
            </a:r>
          </a:p>
        </p:txBody>
      </p:sp>
      <p:sp>
        <p:nvSpPr>
          <p:cNvPr id="13" name="Oval 7"/>
          <p:cNvSpPr/>
          <p:nvPr/>
        </p:nvSpPr>
        <p:spPr>
          <a:xfrm>
            <a:off x="4237038" y="252827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1783398" y="456090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151890" y="3282950"/>
            <a:ext cx="1035494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2: </a:t>
            </a:r>
            <a:r>
              <a:rPr lang="en-US" sz="3200" b="0">
                <a:latin typeface="Times New Roman" panose="02020603050405020304" pitchFamily="18" charset="0"/>
              </a:rPr>
              <a:t>Điền vào dấu …… để hoàn thiện phương trình sau:</a:t>
            </a:r>
            <a:endParaRPr lang="en-US" sz="3200"/>
          </a:p>
        </p:txBody>
      </p:sp>
      <p:sp>
        <p:nvSpPr>
          <p:cNvPr id="18" name="Text Box 17"/>
          <p:cNvSpPr txBox="1"/>
          <p:nvPr/>
        </p:nvSpPr>
        <p:spPr>
          <a:xfrm>
            <a:off x="2642235" y="3930967"/>
            <a:ext cx="5080000" cy="521970"/>
          </a:xfrm>
          <a:prstGeom prst="rect">
            <a:avLst/>
          </a:prstGeom>
          <a:noFill/>
          <a:ln w="9525">
            <a:noFill/>
          </a:ln>
        </p:spPr>
        <p:txBody>
          <a:bodyPr>
            <a:spAutoFit/>
          </a:bodyPr>
          <a:lstStyle/>
          <a:p>
            <a:pPr indent="0"/>
            <a:r>
              <a:rPr lang="en-US" sz="2800" b="0">
                <a:latin typeface="Times New Roman" panose="02020603050405020304" pitchFamily="18" charset="0"/>
              </a:rPr>
              <a:t>….. + HCl             …..↓ + HNO</a:t>
            </a:r>
            <a:r>
              <a:rPr lang="en-US" sz="2800" b="0" baseline="-25000">
                <a:latin typeface="Times New Roman" panose="02020603050405020304" pitchFamily="18" charset="0"/>
              </a:rPr>
              <a:t>3</a:t>
            </a:r>
            <a:r>
              <a:rPr lang="en-US" sz="2800" b="0">
                <a:latin typeface="Times New Roman" panose="02020603050405020304" pitchFamily="18" charset="0"/>
              </a:rPr>
              <a:t> </a:t>
            </a:r>
          </a:p>
        </p:txBody>
      </p:sp>
      <p:sp>
        <p:nvSpPr>
          <p:cNvPr id="19" name="Text Box 18"/>
          <p:cNvSpPr txBox="1"/>
          <p:nvPr/>
        </p:nvSpPr>
        <p:spPr>
          <a:xfrm>
            <a:off x="4575175" y="3883025"/>
            <a:ext cx="567055" cy="706755"/>
          </a:xfrm>
          <a:prstGeom prst="rect">
            <a:avLst/>
          </a:prstGeom>
          <a:noFill/>
          <a:ln w="9525">
            <a:noFill/>
          </a:ln>
        </p:spPr>
        <p:txBody>
          <a:bodyPr wrap="square">
            <a:spAutoFit/>
          </a:bodyPr>
          <a:lstStyle/>
          <a:p>
            <a:pPr indent="0"/>
            <a:r>
              <a:rPr lang="en-US" sz="4000" b="0">
                <a:latin typeface="Times New Roman" panose="02020603050405020304" pitchFamily="18" charset="0"/>
              </a:rPr>
              <a:t>→</a:t>
            </a:r>
          </a:p>
        </p:txBody>
      </p:sp>
      <p:sp>
        <p:nvSpPr>
          <p:cNvPr id="20" name="Text Box 19"/>
          <p:cNvSpPr txBox="1"/>
          <p:nvPr/>
        </p:nvSpPr>
        <p:spPr>
          <a:xfrm>
            <a:off x="1730375" y="4535805"/>
            <a:ext cx="9359900" cy="953135"/>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A. AgNO</a:t>
            </a:r>
            <a:r>
              <a:rPr lang="en-US" sz="2800" b="0" baseline="-25000">
                <a:solidFill>
                  <a:schemeClr val="tx1"/>
                </a:solidFill>
                <a:latin typeface="Times New Roman" panose="02020603050405020304" pitchFamily="18" charset="0"/>
              </a:rPr>
              <a:t>3</a:t>
            </a:r>
            <a:r>
              <a:rPr lang="en-US" sz="2800" b="0">
                <a:solidFill>
                  <a:schemeClr val="tx1"/>
                </a:solidFill>
                <a:latin typeface="Times New Roman" panose="02020603050405020304" pitchFamily="18" charset="0"/>
              </a:rPr>
              <a:t> và AgCl				B. NaNO</a:t>
            </a:r>
            <a:r>
              <a:rPr lang="en-US" sz="2800" b="0" baseline="-25000">
                <a:solidFill>
                  <a:schemeClr val="tx1"/>
                </a:solidFill>
                <a:latin typeface="Times New Roman" panose="02020603050405020304" pitchFamily="18" charset="0"/>
              </a:rPr>
              <a:t>3</a:t>
            </a:r>
            <a:r>
              <a:rPr lang="en-US" sz="2800" b="0">
                <a:solidFill>
                  <a:schemeClr val="tx1"/>
                </a:solidFill>
                <a:latin typeface="Times New Roman" panose="02020603050405020304" pitchFamily="18" charset="0"/>
              </a:rPr>
              <a:t> và NaCl</a:t>
            </a:r>
          </a:p>
          <a:p>
            <a:pPr indent="0"/>
            <a:r>
              <a:rPr lang="en-US" sz="2800" b="0">
                <a:solidFill>
                  <a:schemeClr val="tx1"/>
                </a:solidFill>
                <a:latin typeface="Times New Roman" panose="02020603050405020304" pitchFamily="18" charset="0"/>
              </a:rPr>
              <a:t>C. AgCl và AgNO</a:t>
            </a:r>
            <a:r>
              <a:rPr lang="en-US" sz="2800" b="0" baseline="-25000">
                <a:solidFill>
                  <a:schemeClr val="tx1"/>
                </a:solidFill>
                <a:latin typeface="Times New Roman" panose="02020603050405020304" pitchFamily="18" charset="0"/>
              </a:rPr>
              <a:t>3				</a:t>
            </a:r>
            <a:r>
              <a:rPr lang="en-US" sz="2800" b="0">
                <a:solidFill>
                  <a:schemeClr val="tx1"/>
                </a:solidFill>
                <a:latin typeface="Times New Roman" panose="02020603050405020304" pitchFamily="18" charset="0"/>
              </a:rPr>
              <a:t>D. NaCl và NaNO</a:t>
            </a:r>
            <a:r>
              <a:rPr lang="en-US" sz="2800" b="0" baseline="-25000">
                <a:solidFill>
                  <a:schemeClr val="tx1"/>
                </a:solidFill>
                <a:latin typeface="Times New Roman" panose="02020603050405020304" pitchFamily="18" charset="0"/>
              </a:rPr>
              <a:t>3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 grpId="0"/>
      <p:bldP spid="13" grpId="1" bldLvl="0" animBg="1"/>
      <p:bldP spid="14" grpId="0" bldLvl="0" animBg="1"/>
      <p:bldP spid="15" grpId="0"/>
      <p:bldP spid="18" grpId="0"/>
      <p:bldP spid="19"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999490" y="577850"/>
            <a:ext cx="10354945" cy="583565"/>
          </a:xfrm>
          <a:prstGeom prst="rect">
            <a:avLst/>
          </a:prstGeom>
          <a:noFill/>
          <a:ln w="9525">
            <a:noFill/>
          </a:ln>
        </p:spPr>
        <p:txBody>
          <a:bodyPr wrap="square">
            <a:spAutoFit/>
          </a:bodyPr>
          <a:lstStyle/>
          <a:p>
            <a:pPr indent="0"/>
            <a:r>
              <a:rPr sz="3200" b="1">
                <a:latin typeface="Times New Roman" panose="02020603050405020304" pitchFamily="18" charset="0"/>
              </a:rPr>
              <a:t>Câu 3:</a:t>
            </a:r>
            <a:r>
              <a:rPr sz="3200">
                <a:latin typeface="Times New Roman" panose="02020603050405020304" pitchFamily="18" charset="0"/>
              </a:rPr>
              <a:t> Sơ đồ nào không thể xảy ra trong các sơ đồ sau:</a:t>
            </a:r>
          </a:p>
        </p:txBody>
      </p:sp>
      <p:sp>
        <p:nvSpPr>
          <p:cNvPr id="13" name="Oval 7"/>
          <p:cNvSpPr/>
          <p:nvPr/>
        </p:nvSpPr>
        <p:spPr>
          <a:xfrm>
            <a:off x="2074228" y="202979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9604058" y="393225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151890" y="3282950"/>
            <a:ext cx="1035494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4</a:t>
            </a:r>
            <a:r>
              <a:rPr lang="en-US" sz="3200">
                <a:latin typeface="Times New Roman" panose="02020603050405020304" pitchFamily="18" charset="0"/>
              </a:rPr>
              <a:t>: Thuốc thử dùng để nhận biết HCl và H</a:t>
            </a:r>
            <a:r>
              <a:rPr lang="en-US" sz="3200" baseline="-25000">
                <a:latin typeface="Times New Roman" panose="02020603050405020304" pitchFamily="18" charset="0"/>
              </a:rPr>
              <a:t>2</a:t>
            </a:r>
            <a:r>
              <a:rPr lang="en-US" sz="3200">
                <a:latin typeface="Times New Roman" panose="02020603050405020304" pitchFamily="18" charset="0"/>
              </a:rPr>
              <a:t>SO</a:t>
            </a:r>
            <a:r>
              <a:rPr lang="en-US" sz="3200" baseline="-25000">
                <a:latin typeface="Times New Roman" panose="02020603050405020304" pitchFamily="18" charset="0"/>
              </a:rPr>
              <a:t>4</a:t>
            </a:r>
            <a:r>
              <a:rPr lang="en-US" sz="3200">
                <a:latin typeface="Times New Roman" panose="02020603050405020304" pitchFamily="18" charset="0"/>
              </a:rPr>
              <a:t> là?</a:t>
            </a:r>
          </a:p>
        </p:txBody>
      </p:sp>
      <p:sp>
        <p:nvSpPr>
          <p:cNvPr id="18" name="Text Box 17"/>
          <p:cNvSpPr txBox="1"/>
          <p:nvPr/>
        </p:nvSpPr>
        <p:spPr>
          <a:xfrm>
            <a:off x="1152525" y="3930650"/>
            <a:ext cx="10876915" cy="521970"/>
          </a:xfrm>
          <a:prstGeom prst="rect">
            <a:avLst/>
          </a:prstGeom>
          <a:noFill/>
          <a:ln w="9525">
            <a:noFill/>
          </a:ln>
        </p:spPr>
        <p:txBody>
          <a:bodyPr wrap="square">
            <a:spAutoFit/>
          </a:bodyPr>
          <a:lstStyle/>
          <a:p>
            <a:pPr indent="0"/>
            <a:r>
              <a:rPr lang="en-US" sz="2800" b="0">
                <a:latin typeface="Times New Roman" panose="02020603050405020304" pitchFamily="18" charset="0"/>
              </a:rPr>
              <a:t>A. Quỳ tím	    B. Phenolphtalein	C. AgNO</a:t>
            </a:r>
            <a:r>
              <a:rPr lang="en-US" sz="2800" b="0" baseline="-25000">
                <a:latin typeface="Times New Roman" panose="02020603050405020304" pitchFamily="18" charset="0"/>
              </a:rPr>
              <a:t>3  </a:t>
            </a:r>
            <a:r>
              <a:rPr lang="en-US" sz="2800" b="0">
                <a:latin typeface="Times New Roman" panose="02020603050405020304" pitchFamily="18" charset="0"/>
              </a:rPr>
              <a:t>	            D. BaCl</a:t>
            </a:r>
            <a:r>
              <a:rPr lang="en-US" sz="2800" b="0" baseline="-25000">
                <a:latin typeface="Times New Roman" panose="02020603050405020304" pitchFamily="18" charset="0"/>
              </a:rPr>
              <a:t>2</a:t>
            </a:r>
          </a:p>
        </p:txBody>
      </p:sp>
      <p:sp>
        <p:nvSpPr>
          <p:cNvPr id="101" name="Text Box 100"/>
          <p:cNvSpPr txBox="1"/>
          <p:nvPr/>
        </p:nvSpPr>
        <p:spPr>
          <a:xfrm>
            <a:off x="2065020" y="1161415"/>
            <a:ext cx="8223885" cy="1814830"/>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A. Base → Muối → Acid → Muối	</a:t>
            </a:r>
          </a:p>
          <a:p>
            <a:pPr indent="0"/>
            <a:r>
              <a:rPr lang="en-US" sz="2800" b="0">
                <a:solidFill>
                  <a:schemeClr val="tx1"/>
                </a:solidFill>
                <a:latin typeface="Times New Roman" panose="02020603050405020304" pitchFamily="18" charset="0"/>
              </a:rPr>
              <a:t>B. Base → Oxide base → Muối → Acid</a:t>
            </a:r>
          </a:p>
          <a:p>
            <a:pPr indent="0"/>
            <a:r>
              <a:rPr lang="en-US" sz="2800" b="0">
                <a:solidFill>
                  <a:schemeClr val="tx1"/>
                </a:solidFill>
                <a:latin typeface="Times New Roman" panose="02020603050405020304" pitchFamily="18" charset="0"/>
              </a:rPr>
              <a:t>C. Base → Oxide base → Muối →  Oxide acid</a:t>
            </a:r>
          </a:p>
          <a:p>
            <a:pPr indent="0"/>
            <a:r>
              <a:rPr lang="en-US" sz="2800" b="0">
                <a:solidFill>
                  <a:schemeClr val="tx1"/>
                </a:solidFill>
                <a:latin typeface="Times New Roman" panose="02020603050405020304" pitchFamily="18" charset="0"/>
              </a:rPr>
              <a:t>D. Base → Muối → Base → Oxide base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ppt_x"/>
                                          </p:val>
                                        </p:tav>
                                        <p:tav tm="100000">
                                          <p:val>
                                            <p:strVal val="#ppt_x"/>
                                          </p:val>
                                        </p:tav>
                                      </p:tavLst>
                                    </p:anim>
                                    <p:anim calcmode="lin" valueType="num">
                                      <p:cBhvr additive="base">
                                        <p:cTn id="1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3" grpId="1" bldLvl="0" animBg="1"/>
      <p:bldP spid="14" grpId="0" bldLvl="0" animBg="1"/>
      <p:bldP spid="15" grpId="0"/>
      <p:bldP spid="18" grpId="0"/>
      <p:bldP spid="10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515790" y="440860"/>
            <a:ext cx="1097712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2: </a:t>
            </a: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CTHH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lang="vi-VN" sz="3200" b="1" dirty="0">
                <a:solidFill>
                  <a:prstClr val="white"/>
                </a:solidFill>
                <a:latin typeface="Times New Roman" panose="02020603050405020304" pitchFamily="18" charset="0"/>
                <a:cs typeface="Times New Roman" panose="02020603050405020304" pitchFamily="18" charset="0"/>
              </a:rPr>
              <a:t> Sodium hydrogencarbonate</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vi-VN" sz="3200" b="1" dirty="0">
                <a:solidFill>
                  <a:prstClr val="white"/>
                </a:solidFill>
                <a:latin typeface="Times New Roman" panose="02020603050405020304" pitchFamily="18" charset="0"/>
                <a:cs typeface="Times New Roman" panose="02020603050405020304" pitchFamily="18" charset="0"/>
              </a:rPr>
              <a:t>KHC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a:t>
            </a:r>
            <a:r>
              <a:rPr lang="vi-VN" sz="3200" b="1" dirty="0">
                <a:solidFill>
                  <a:prstClr val="white"/>
                </a:solidFill>
                <a:latin typeface="Times New Roman" panose="02020603050405020304" pitchFamily="18" charset="0"/>
                <a:cs typeface="Times New Roman" panose="02020603050405020304" pitchFamily="18" charset="0"/>
              </a:rPr>
              <a:t>NaHC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 </a:t>
            </a:r>
            <a:r>
              <a:rPr lang="vi-VN" sz="3200" b="1" dirty="0">
                <a:solidFill>
                  <a:prstClr val="white"/>
                </a:solidFill>
                <a:latin typeface="Times New Roman" panose="02020603050405020304" pitchFamily="18" charset="0"/>
                <a:cs typeface="Times New Roman" panose="02020603050405020304" pitchFamily="18" charset="0"/>
              </a:rPr>
              <a:t>NaCl</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 </a:t>
            </a:r>
            <a:r>
              <a:rPr lang="vi-VN" sz="3200" b="1" dirty="0">
                <a:solidFill>
                  <a:prstClr val="white"/>
                </a:solidFill>
                <a:latin typeface="Times New Roman" panose="02020603050405020304" pitchFamily="18" charset="0"/>
                <a:cs typeface="Times New Roman" panose="02020603050405020304" pitchFamily="18" charset="0"/>
              </a:rPr>
              <a:t>NaHS</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Đáp</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án</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vi-VN" sz="3200" b="1" i="0" u="none" strike="noStrike" kern="1200" cap="none" spc="0" normalizeH="0" baseline="0" noProof="0" dirty="0">
                <a:ln>
                  <a:noFill/>
                </a:ln>
                <a:solidFill>
                  <a:prstClr val="white"/>
                </a:solidFill>
                <a:effectLst/>
                <a:uLnTx/>
                <a:uFillTx/>
                <a:latin typeface="Calibri" panose="020F0502020204030204"/>
                <a:ea typeface="+mn-ea"/>
                <a:cs typeface="+mn-cs"/>
              </a:rPr>
              <a:t>B</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2" name="Flowchart: Process 1">
            <a:extLst>
              <a:ext uri="{FF2B5EF4-FFF2-40B4-BE49-F238E27FC236}">
                <a16:creationId xmlns:a16="http://schemas.microsoft.com/office/drawing/2014/main" id="{1C68F4FD-A3AC-1FA3-CE26-EEB9C43B7212}"/>
              </a:ext>
            </a:extLst>
          </p:cNvPr>
          <p:cNvSpPr/>
          <p:nvPr/>
        </p:nvSpPr>
        <p:spPr>
          <a:xfrm>
            <a:off x="829227" y="6199464"/>
            <a:ext cx="2424419" cy="374755"/>
          </a:xfrm>
          <a:prstGeom prst="flowChartProcess">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999490" y="577850"/>
            <a:ext cx="10354945" cy="583565"/>
          </a:xfrm>
          <a:prstGeom prst="rect">
            <a:avLst/>
          </a:prstGeom>
          <a:noFill/>
          <a:ln w="9525">
            <a:noFill/>
          </a:ln>
        </p:spPr>
        <p:txBody>
          <a:bodyPr wrap="square">
            <a:spAutoFit/>
          </a:bodyPr>
          <a:lstStyle/>
          <a:p>
            <a:pPr indent="0"/>
            <a:r>
              <a:rPr sz="3200" b="1">
                <a:latin typeface="Times New Roman" panose="02020603050405020304" pitchFamily="18" charset="0"/>
              </a:rPr>
              <a:t>Câu 5</a:t>
            </a:r>
            <a:r>
              <a:rPr sz="3200">
                <a:latin typeface="Times New Roman" panose="02020603050405020304" pitchFamily="18" charset="0"/>
              </a:rPr>
              <a:t>: Cho các phản ứng sau số phản ứng trao đổi là</a:t>
            </a:r>
          </a:p>
        </p:txBody>
      </p:sp>
      <p:sp>
        <p:nvSpPr>
          <p:cNvPr id="13" name="Oval 7"/>
          <p:cNvSpPr/>
          <p:nvPr/>
        </p:nvSpPr>
        <p:spPr>
          <a:xfrm>
            <a:off x="3972243" y="327376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1895158" y="505430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007745" y="3923030"/>
            <a:ext cx="1035494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6</a:t>
            </a:r>
            <a:r>
              <a:rPr lang="en-US" sz="3200">
                <a:latin typeface="Times New Roman" panose="02020603050405020304" pitchFamily="18" charset="0"/>
              </a:rPr>
              <a:t>: Điền vào dấu …… để hoàn thiện phương trình sau:</a:t>
            </a:r>
          </a:p>
        </p:txBody>
      </p:sp>
      <p:sp>
        <p:nvSpPr>
          <p:cNvPr id="18" name="Text Box 17"/>
          <p:cNvSpPr txBox="1"/>
          <p:nvPr/>
        </p:nvSpPr>
        <p:spPr>
          <a:xfrm>
            <a:off x="1828800" y="5054600"/>
            <a:ext cx="9775825" cy="953135"/>
          </a:xfrm>
          <a:prstGeom prst="rect">
            <a:avLst/>
          </a:prstGeom>
          <a:noFill/>
          <a:ln w="9525">
            <a:noFill/>
          </a:ln>
        </p:spPr>
        <p:txBody>
          <a:bodyPr wrap="square">
            <a:spAutoFit/>
          </a:bodyPr>
          <a:lstStyle/>
          <a:p>
            <a:pPr indent="0"/>
            <a:r>
              <a:rPr lang="en-US" sz="2800" b="0">
                <a:latin typeface="Times New Roman" panose="02020603050405020304" pitchFamily="18" charset="0"/>
              </a:rPr>
              <a:t>A. NaCl + CO</a:t>
            </a:r>
            <a:r>
              <a:rPr lang="en-US" sz="2800" b="0" baseline="-25000">
                <a:latin typeface="Times New Roman" panose="02020603050405020304" pitchFamily="18" charset="0"/>
              </a:rPr>
              <a:t>2</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B. NaCl + H</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endParaRPr lang="en-US" sz="2800" b="0">
              <a:latin typeface="Times New Roman" panose="02020603050405020304" pitchFamily="18" charset="0"/>
            </a:endParaRPr>
          </a:p>
          <a:p>
            <a:pPr indent="0"/>
            <a:r>
              <a:rPr lang="en-US" sz="2800" b="0">
                <a:latin typeface="Times New Roman" panose="02020603050405020304" pitchFamily="18" charset="0"/>
              </a:rPr>
              <a:t>C. NaOH + CO</a:t>
            </a:r>
            <a:r>
              <a:rPr lang="en-US" sz="2800" b="0" baseline="-25000">
                <a:latin typeface="Times New Roman" panose="02020603050405020304" pitchFamily="18" charset="0"/>
              </a:rPr>
              <a:t>2 </a:t>
            </a:r>
            <a:r>
              <a:rPr lang="en-US" sz="2800" b="0">
                <a:latin typeface="Times New Roman" panose="02020603050405020304" pitchFamily="18" charset="0"/>
              </a:rPr>
              <a:t>+ HCl		D. NaCl + CO</a:t>
            </a:r>
            <a:r>
              <a:rPr lang="en-US" sz="2800" b="0" baseline="-25000">
                <a:latin typeface="Times New Roman" panose="02020603050405020304" pitchFamily="18" charset="0"/>
              </a:rPr>
              <a:t>2</a:t>
            </a:r>
            <a:r>
              <a:rPr lang="en-US" sz="2800" b="0">
                <a:latin typeface="Times New Roman" panose="02020603050405020304" pitchFamily="18" charset="0"/>
              </a:rPr>
              <a:t> + HCl</a:t>
            </a:r>
          </a:p>
        </p:txBody>
      </p:sp>
      <p:sp>
        <p:nvSpPr>
          <p:cNvPr id="101" name="Text Box 100"/>
          <p:cNvSpPr txBox="1"/>
          <p:nvPr/>
        </p:nvSpPr>
        <p:spPr>
          <a:xfrm>
            <a:off x="2187575" y="1037590"/>
            <a:ext cx="8223885" cy="2245360"/>
          </a:xfrm>
          <a:prstGeom prst="rect">
            <a:avLst/>
          </a:prstGeom>
          <a:noFill/>
          <a:ln w="9525">
            <a:noFill/>
          </a:ln>
        </p:spPr>
        <p:txBody>
          <a:bodyPr wrap="square">
            <a:spAutoFit/>
          </a:bodyPr>
          <a:lstStyle/>
          <a:p>
            <a:pPr indent="0"/>
            <a:r>
              <a:rPr lang="en-US" sz="2800" b="0">
                <a:latin typeface="Times New Roman" panose="02020603050405020304" pitchFamily="18" charset="0"/>
              </a:rPr>
              <a:t>(1) Fe(OH)</a:t>
            </a:r>
            <a:r>
              <a:rPr lang="en-US" sz="2800" b="0" baseline="-25000">
                <a:latin typeface="Times New Roman" panose="02020603050405020304" pitchFamily="18" charset="0"/>
              </a:rPr>
              <a:t>3</a:t>
            </a:r>
            <a:r>
              <a:rPr lang="en-US" sz="2800" b="0">
                <a:latin typeface="Times New Roman" panose="02020603050405020304" pitchFamily="18" charset="0"/>
              </a:rPr>
              <a:t> + HNO</a:t>
            </a:r>
            <a:r>
              <a:rPr lang="en-US" sz="2800" b="0" baseline="-25000">
                <a:latin typeface="Times New Roman" panose="02020603050405020304" pitchFamily="18" charset="0"/>
              </a:rPr>
              <a:t>3</a:t>
            </a:r>
            <a:r>
              <a:rPr lang="en-US" sz="2800" b="0">
                <a:latin typeface="Times New Roman" panose="02020603050405020304" pitchFamily="18" charset="0"/>
              </a:rPr>
              <a:t> → Fe(NO</a:t>
            </a:r>
            <a:r>
              <a:rPr lang="en-US" sz="2800" b="0" baseline="-25000">
                <a:latin typeface="Times New Roman" panose="02020603050405020304" pitchFamily="18" charset="0"/>
              </a:rPr>
              <a:t>3</a:t>
            </a:r>
            <a:r>
              <a:rPr lang="en-US" sz="2800" b="0">
                <a:latin typeface="Times New Roman" panose="02020603050405020304" pitchFamily="18" charset="0"/>
              </a:rPr>
              <a:t>)</a:t>
            </a:r>
            <a:r>
              <a:rPr lang="en-US" sz="2800" b="0" baseline="-25000">
                <a:latin typeface="Times New Roman" panose="02020603050405020304" pitchFamily="18" charset="0"/>
              </a:rPr>
              <a:t>3</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a:t>
            </a:r>
          </a:p>
          <a:p>
            <a:pPr indent="0"/>
            <a:r>
              <a:rPr lang="en-US" sz="2800" b="0">
                <a:latin typeface="Times New Roman" panose="02020603050405020304" pitchFamily="18" charset="0"/>
              </a:rPr>
              <a:t>(2) SO</a:t>
            </a:r>
            <a:r>
              <a:rPr lang="en-US" sz="2800" b="0" baseline="-25000">
                <a:latin typeface="Times New Roman" panose="02020603050405020304" pitchFamily="18" charset="0"/>
              </a:rPr>
              <a:t>2</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 H</a:t>
            </a:r>
            <a:r>
              <a:rPr lang="en-US" sz="2800" b="0" baseline="-25000">
                <a:latin typeface="Times New Roman" panose="02020603050405020304" pitchFamily="18" charset="0"/>
              </a:rPr>
              <a:t>2</a:t>
            </a:r>
            <a:r>
              <a:rPr lang="en-US" sz="2800" b="0">
                <a:latin typeface="Times New Roman" panose="02020603050405020304" pitchFamily="18" charset="0"/>
              </a:rPr>
              <a:t>SO</a:t>
            </a:r>
            <a:r>
              <a:rPr lang="en-US" sz="2800" b="0" baseline="-25000">
                <a:latin typeface="Times New Roman" panose="02020603050405020304" pitchFamily="18" charset="0"/>
              </a:rPr>
              <a:t>4</a:t>
            </a:r>
            <a:endParaRPr lang="en-US" sz="2800" b="0">
              <a:latin typeface="Times New Roman" panose="02020603050405020304" pitchFamily="18" charset="0"/>
            </a:endParaRPr>
          </a:p>
          <a:p>
            <a:pPr indent="0"/>
            <a:r>
              <a:rPr lang="en-US" sz="2800" b="0">
                <a:latin typeface="Times New Roman" panose="02020603050405020304" pitchFamily="18" charset="0"/>
              </a:rPr>
              <a:t>(3) Fe(OH)</a:t>
            </a:r>
            <a:r>
              <a:rPr lang="en-US" sz="2800" b="0" baseline="-25000">
                <a:latin typeface="Times New Roman" panose="02020603050405020304" pitchFamily="18" charset="0"/>
              </a:rPr>
              <a:t>3</a:t>
            </a:r>
            <a:r>
              <a:rPr lang="en-US" sz="2800" b="0">
                <a:latin typeface="Times New Roman" panose="02020603050405020304" pitchFamily="18" charset="0"/>
              </a:rPr>
              <a:t>   </a:t>
            </a:r>
            <a:r>
              <a:rPr lang="en-US" sz="2800">
                <a:latin typeface="Times New Roman" panose="02020603050405020304" pitchFamily="18" charset="0"/>
                <a:sym typeface="+mn-ea"/>
              </a:rPr>
              <a:t>→ </a:t>
            </a:r>
            <a:r>
              <a:rPr lang="en-US" sz="2800" b="0">
                <a:latin typeface="Times New Roman" panose="02020603050405020304" pitchFamily="18" charset="0"/>
              </a:rPr>
              <a:t> Fe</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3</a:t>
            </a:r>
            <a:r>
              <a:rPr lang="en-US" sz="2800" b="0">
                <a:latin typeface="Times New Roman" panose="02020603050405020304" pitchFamily="18" charset="0"/>
              </a:rPr>
              <a:t> + H</a:t>
            </a:r>
            <a:r>
              <a:rPr lang="en-US" sz="2800" b="0" baseline="-25000">
                <a:latin typeface="Times New Roman" panose="02020603050405020304" pitchFamily="18" charset="0"/>
              </a:rPr>
              <a:t>2</a:t>
            </a:r>
            <a:r>
              <a:rPr lang="en-US" sz="2800" b="0">
                <a:latin typeface="Times New Roman" panose="02020603050405020304" pitchFamily="18" charset="0"/>
              </a:rPr>
              <a:t>O; 		</a:t>
            </a:r>
          </a:p>
          <a:p>
            <a:pPr indent="0"/>
            <a:r>
              <a:rPr lang="en-US" sz="2800" b="0">
                <a:latin typeface="Times New Roman" panose="02020603050405020304" pitchFamily="18" charset="0"/>
              </a:rPr>
              <a:t>(4) Fe(OH)</a:t>
            </a:r>
            <a:r>
              <a:rPr lang="en-US" sz="2800" b="0" baseline="-25000">
                <a:latin typeface="Times New Roman" panose="02020603050405020304" pitchFamily="18" charset="0"/>
              </a:rPr>
              <a:t>3</a:t>
            </a:r>
            <a:r>
              <a:rPr lang="en-US" sz="2800" b="0">
                <a:latin typeface="Times New Roman" panose="02020603050405020304" pitchFamily="18" charset="0"/>
              </a:rPr>
              <a:t> + HNO</a:t>
            </a:r>
            <a:r>
              <a:rPr lang="en-US" sz="2800" b="0" baseline="-25000">
                <a:latin typeface="Times New Roman" panose="02020603050405020304" pitchFamily="18" charset="0"/>
              </a:rPr>
              <a:t>3</a:t>
            </a:r>
            <a:r>
              <a:rPr lang="en-US" sz="2800" b="0">
                <a:latin typeface="Times New Roman" panose="02020603050405020304" pitchFamily="18" charset="0"/>
              </a:rPr>
              <a:t> → Fe(NO</a:t>
            </a:r>
            <a:r>
              <a:rPr lang="en-US" sz="2800" b="0" baseline="-25000">
                <a:latin typeface="Times New Roman" panose="02020603050405020304" pitchFamily="18" charset="0"/>
              </a:rPr>
              <a:t>3</a:t>
            </a:r>
            <a:r>
              <a:rPr lang="en-US" sz="2800" b="0">
                <a:latin typeface="Times New Roman" panose="02020603050405020304" pitchFamily="18" charset="0"/>
              </a:rPr>
              <a:t>)</a:t>
            </a:r>
            <a:r>
              <a:rPr lang="en-US" sz="2800" b="0" baseline="-25000">
                <a:latin typeface="Times New Roman" panose="02020603050405020304" pitchFamily="18" charset="0"/>
              </a:rPr>
              <a:t>3 </a:t>
            </a:r>
            <a:r>
              <a:rPr lang="en-US" sz="2800" b="0">
                <a:latin typeface="Times New Roman" panose="02020603050405020304" pitchFamily="18" charset="0"/>
              </a:rPr>
              <a:t>+ H</a:t>
            </a:r>
            <a:r>
              <a:rPr lang="en-US" sz="2800" b="0" baseline="-25000">
                <a:latin typeface="Times New Roman" panose="02020603050405020304" pitchFamily="18" charset="0"/>
              </a:rPr>
              <a:t>2</a:t>
            </a:r>
            <a:r>
              <a:rPr lang="en-US" sz="2800" b="0">
                <a:latin typeface="Times New Roman" panose="02020603050405020304" pitchFamily="18" charset="0"/>
              </a:rPr>
              <a:t>O</a:t>
            </a:r>
          </a:p>
          <a:p>
            <a:pPr indent="0"/>
            <a:r>
              <a:rPr lang="en-US" sz="2800" b="0">
                <a:latin typeface="Times New Roman" panose="02020603050405020304" pitchFamily="18" charset="0"/>
              </a:rPr>
              <a:t>(5) NaOH + KCl → NaCl + KOH</a:t>
            </a:r>
          </a:p>
        </p:txBody>
      </p:sp>
      <p:sp>
        <p:nvSpPr>
          <p:cNvPr id="3" name="Text Box 2"/>
          <p:cNvSpPr txBox="1"/>
          <p:nvPr/>
        </p:nvSpPr>
        <p:spPr>
          <a:xfrm>
            <a:off x="2054225" y="3282950"/>
            <a:ext cx="8021955" cy="521970"/>
          </a:xfrm>
          <a:prstGeom prst="rect">
            <a:avLst/>
          </a:prstGeom>
          <a:noFill/>
          <a:ln w="9525">
            <a:noFill/>
          </a:ln>
        </p:spPr>
        <p:txBody>
          <a:bodyPr wrap="square">
            <a:spAutoFit/>
          </a:bodyPr>
          <a:lstStyle/>
          <a:p>
            <a:pPr indent="0"/>
            <a:r>
              <a:rPr lang="en-US" sz="2800" b="0">
                <a:latin typeface="Times New Roman" panose="02020603050405020304" pitchFamily="18" charset="0"/>
              </a:rPr>
              <a:t>A. 2	           B. 3                 	C. 4	               D. 5</a:t>
            </a:r>
          </a:p>
        </p:txBody>
      </p:sp>
      <p:sp>
        <p:nvSpPr>
          <p:cNvPr id="4" name="Text Box 3"/>
          <p:cNvSpPr txBox="1"/>
          <p:nvPr/>
        </p:nvSpPr>
        <p:spPr>
          <a:xfrm>
            <a:off x="2054225" y="4470082"/>
            <a:ext cx="5080000" cy="521970"/>
          </a:xfrm>
          <a:prstGeom prst="rect">
            <a:avLst/>
          </a:prstGeom>
          <a:noFill/>
          <a:ln w="9525">
            <a:noFill/>
          </a:ln>
        </p:spPr>
        <p:txBody>
          <a:bodyPr>
            <a:spAutoFit/>
          </a:bodyPr>
          <a:lstStyle/>
          <a:p>
            <a:pPr indent="0"/>
            <a:r>
              <a:rPr lang="en-US" sz="2800" b="0">
                <a:latin typeface="Times New Roman" panose="02020603050405020304" pitchFamily="18" charset="0"/>
              </a:rPr>
              <a:t>Na</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r>
              <a:rPr lang="en-US" sz="2800" b="0">
                <a:latin typeface="Times New Roman" panose="02020603050405020304" pitchFamily="18" charset="0"/>
              </a:rPr>
              <a:t> + HCl   </a:t>
            </a:r>
            <a:r>
              <a:rPr lang="en-US" sz="2800">
                <a:latin typeface="Times New Roman" panose="02020603050405020304" pitchFamily="18" charset="0"/>
                <a:sym typeface="+mn-ea"/>
              </a:rPr>
              <a:t>→  ..........</a:t>
            </a: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ppt_x"/>
                                          </p:val>
                                        </p:tav>
                                        <p:tav tm="100000">
                                          <p:val>
                                            <p:strVal val="#ppt_x"/>
                                          </p:val>
                                        </p:tav>
                                      </p:tavLst>
                                    </p:anim>
                                    <p:anim calcmode="lin" valueType="num">
                                      <p:cBhvr additive="base">
                                        <p:cTn id="1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1"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3" grpId="1" bldLvl="0" animBg="1"/>
      <p:bldP spid="14" grpId="0" bldLvl="0" animBg="1"/>
      <p:bldP spid="15" grpId="0"/>
      <p:bldP spid="18" grpId="0"/>
      <p:bldP spid="101" grpId="0"/>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12797" y="6218702"/>
            <a:ext cx="2979204" cy="695716"/>
          </a:xfrm>
          <a:prstGeom prst="rect">
            <a:avLst/>
          </a:prstGeom>
        </p:spPr>
      </p:pic>
      <p:sp>
        <p:nvSpPr>
          <p:cNvPr id="12" name="TextBox 11"/>
          <p:cNvSpPr txBox="1"/>
          <p:nvPr/>
        </p:nvSpPr>
        <p:spPr>
          <a:xfrm>
            <a:off x="3924935" y="56515"/>
            <a:ext cx="2842260" cy="645160"/>
          </a:xfrm>
          <a:prstGeom prst="rect">
            <a:avLst/>
          </a:prstGeom>
          <a:noFill/>
        </p:spPr>
        <p:txBody>
          <a:bodyPr wrap="square" rtlCol="0">
            <a:spAutoFit/>
          </a:bodyPr>
          <a:lstStyle/>
          <a:p>
            <a:pPr algn="ctr"/>
            <a:endParaRPr lang="vi-VN" sz="3600" b="1" dirty="0">
              <a:solidFill>
                <a:srgbClr val="002060"/>
              </a:solidFill>
              <a:latin typeface="Times New Roman" panose="02020603050405020304" pitchFamily="18" charset="0"/>
              <a:cs typeface="Times New Roman" panose="02020603050405020304" pitchFamily="18" charset="0"/>
            </a:endParaRPr>
          </a:p>
        </p:txBody>
      </p:sp>
      <p:sp>
        <p:nvSpPr>
          <p:cNvPr id="100" name="Text Box 99"/>
          <p:cNvSpPr txBox="1"/>
          <p:nvPr/>
        </p:nvSpPr>
        <p:spPr>
          <a:xfrm>
            <a:off x="999490" y="577850"/>
            <a:ext cx="10354945" cy="1076325"/>
          </a:xfrm>
          <a:prstGeom prst="rect">
            <a:avLst/>
          </a:prstGeom>
          <a:noFill/>
          <a:ln w="9525">
            <a:noFill/>
          </a:ln>
        </p:spPr>
        <p:txBody>
          <a:bodyPr wrap="square">
            <a:spAutoFit/>
          </a:bodyPr>
          <a:lstStyle/>
          <a:p>
            <a:pPr indent="0"/>
            <a:r>
              <a:rPr sz="3200" b="1">
                <a:latin typeface="Times New Roman" panose="02020603050405020304" pitchFamily="18" charset="0"/>
              </a:rPr>
              <a:t>Câu 7</a:t>
            </a:r>
            <a:r>
              <a:rPr sz="3200">
                <a:latin typeface="Times New Roman" panose="02020603050405020304" pitchFamily="18" charset="0"/>
              </a:rPr>
              <a:t>: Cặp chất nào sau đây không thể tồn tại trong dung dịch (do có phản ứng với nhau)? </a:t>
            </a:r>
          </a:p>
        </p:txBody>
      </p:sp>
      <p:sp>
        <p:nvSpPr>
          <p:cNvPr id="13" name="Oval 7"/>
          <p:cNvSpPr/>
          <p:nvPr/>
        </p:nvSpPr>
        <p:spPr>
          <a:xfrm>
            <a:off x="5199698" y="173833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4" name="Oval 7"/>
          <p:cNvSpPr/>
          <p:nvPr/>
        </p:nvSpPr>
        <p:spPr>
          <a:xfrm>
            <a:off x="1652588" y="4164032"/>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15" name="Text Box 14"/>
          <p:cNvSpPr txBox="1"/>
          <p:nvPr/>
        </p:nvSpPr>
        <p:spPr>
          <a:xfrm>
            <a:off x="1151890" y="3282950"/>
            <a:ext cx="6937375" cy="583565"/>
          </a:xfrm>
          <a:prstGeom prst="rect">
            <a:avLst/>
          </a:prstGeom>
          <a:noFill/>
          <a:ln w="9525">
            <a:noFill/>
          </a:ln>
        </p:spPr>
        <p:txBody>
          <a:bodyPr wrap="square">
            <a:spAutoFit/>
          </a:bodyPr>
          <a:lstStyle/>
          <a:p>
            <a:pPr indent="0"/>
            <a:r>
              <a:rPr lang="en-US" sz="3200" b="1">
                <a:latin typeface="Times New Roman" panose="02020603050405020304" pitchFamily="18" charset="0"/>
              </a:rPr>
              <a:t>Câu 8</a:t>
            </a:r>
            <a:r>
              <a:rPr lang="en-US" sz="3200">
                <a:latin typeface="Times New Roman" panose="02020603050405020304" pitchFamily="18" charset="0"/>
              </a:rPr>
              <a:t>: Dãy oxide tác dụng với NaOH: </a:t>
            </a:r>
          </a:p>
        </p:txBody>
      </p:sp>
      <p:sp>
        <p:nvSpPr>
          <p:cNvPr id="18" name="Text Box 17"/>
          <p:cNvSpPr txBox="1"/>
          <p:nvPr/>
        </p:nvSpPr>
        <p:spPr>
          <a:xfrm>
            <a:off x="1578610" y="4164330"/>
            <a:ext cx="9775825" cy="953135"/>
          </a:xfrm>
          <a:prstGeom prst="rect">
            <a:avLst/>
          </a:prstGeom>
          <a:noFill/>
          <a:ln w="9525">
            <a:noFill/>
          </a:ln>
        </p:spPr>
        <p:txBody>
          <a:bodyPr wrap="square">
            <a:spAutoFit/>
          </a:bodyPr>
          <a:lstStyle/>
          <a:p>
            <a:pPr indent="0"/>
            <a:r>
              <a:rPr lang="en-US" sz="2800" b="0">
                <a:latin typeface="Times New Roman" panose="02020603050405020304" pitchFamily="18" charset="0"/>
              </a:rPr>
              <a:t>A. CO</a:t>
            </a:r>
            <a:r>
              <a:rPr lang="en-US" sz="2800" b="0" baseline="-25000">
                <a:latin typeface="Times New Roman" panose="02020603050405020304" pitchFamily="18" charset="0"/>
              </a:rPr>
              <a:t>2</a:t>
            </a:r>
            <a:r>
              <a:rPr lang="en-US" sz="2800" b="0">
                <a:latin typeface="Times New Roman" panose="02020603050405020304" pitchFamily="18" charset="0"/>
              </a:rPr>
              <a:t>, SO</a:t>
            </a:r>
            <a:r>
              <a:rPr lang="en-US" sz="2800" b="0" baseline="-25000">
                <a:latin typeface="Times New Roman" panose="02020603050405020304" pitchFamily="18" charset="0"/>
              </a:rPr>
              <a:t>2</a:t>
            </a:r>
            <a:r>
              <a:rPr lang="en-US" sz="2800" b="0">
                <a:latin typeface="Times New Roman" panose="02020603050405020304" pitchFamily="18" charset="0"/>
              </a:rPr>
              <a:t>, P</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5</a:t>
            </a:r>
            <a:r>
              <a:rPr lang="en-US" sz="2800" b="0">
                <a:latin typeface="Times New Roman" panose="02020603050405020304" pitchFamily="18" charset="0"/>
              </a:rPr>
              <a:t>, SO</a:t>
            </a:r>
            <a:r>
              <a:rPr lang="en-US" sz="2800" b="0" baseline="-25000">
                <a:latin typeface="Times New Roman" panose="02020603050405020304" pitchFamily="18" charset="0"/>
              </a:rPr>
              <a:t>3</a:t>
            </a:r>
            <a:r>
              <a:rPr lang="en-US" sz="2800" b="0">
                <a:latin typeface="Times New Roman" panose="02020603050405020304" pitchFamily="18" charset="0"/>
              </a:rPr>
              <a:t>.           	B. CuO, Fe</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3</a:t>
            </a:r>
            <a:r>
              <a:rPr lang="en-US" sz="2800" b="0">
                <a:latin typeface="Times New Roman" panose="02020603050405020304" pitchFamily="18" charset="0"/>
              </a:rPr>
              <a:t>, SO</a:t>
            </a:r>
            <a:r>
              <a:rPr lang="en-US" sz="2800" b="0" baseline="-25000">
                <a:latin typeface="Times New Roman" panose="02020603050405020304" pitchFamily="18" charset="0"/>
              </a:rPr>
              <a:t>2</a:t>
            </a:r>
            <a:r>
              <a:rPr lang="en-US" sz="2800" b="0">
                <a:latin typeface="Times New Roman" panose="02020603050405020304" pitchFamily="18" charset="0"/>
              </a:rPr>
              <a:t>, CO</a:t>
            </a:r>
            <a:r>
              <a:rPr lang="en-US" sz="2800" b="0" baseline="-25000">
                <a:latin typeface="Times New Roman" panose="02020603050405020304" pitchFamily="18" charset="0"/>
              </a:rPr>
              <a:t>2</a:t>
            </a:r>
            <a:r>
              <a:rPr lang="en-US" sz="2800" b="0">
                <a:latin typeface="Times New Roman" panose="02020603050405020304" pitchFamily="18" charset="0"/>
              </a:rPr>
              <a:t>.</a:t>
            </a:r>
          </a:p>
          <a:p>
            <a:pPr indent="0"/>
            <a:r>
              <a:rPr lang="en-US" sz="2800" b="0">
                <a:latin typeface="Times New Roman" panose="02020603050405020304" pitchFamily="18" charset="0"/>
              </a:rPr>
              <a:t>C. CaO, CuO, CO, N</a:t>
            </a:r>
            <a:r>
              <a:rPr lang="en-US" sz="2800" b="0" baseline="-25000">
                <a:latin typeface="Times New Roman" panose="02020603050405020304" pitchFamily="18" charset="0"/>
              </a:rPr>
              <a:t>2</a:t>
            </a:r>
            <a:r>
              <a:rPr lang="en-US" sz="2800" b="0">
                <a:latin typeface="Times New Roman" panose="02020603050405020304" pitchFamily="18" charset="0"/>
              </a:rPr>
              <a:t>O</a:t>
            </a:r>
            <a:r>
              <a:rPr lang="en-US" sz="2800" b="0" baseline="-25000">
                <a:latin typeface="Times New Roman" panose="02020603050405020304" pitchFamily="18" charset="0"/>
              </a:rPr>
              <a:t>5</a:t>
            </a:r>
            <a:r>
              <a:rPr lang="en-US" sz="2800" b="0">
                <a:latin typeface="Times New Roman" panose="02020603050405020304" pitchFamily="18" charset="0"/>
              </a:rPr>
              <a:t>.	          D. SO</a:t>
            </a:r>
            <a:r>
              <a:rPr lang="en-US" sz="2800" b="0" baseline="-25000">
                <a:latin typeface="Times New Roman" panose="02020603050405020304" pitchFamily="18" charset="0"/>
              </a:rPr>
              <a:t>2</a:t>
            </a:r>
            <a:r>
              <a:rPr lang="en-US" sz="2800" b="0">
                <a:latin typeface="Times New Roman" panose="02020603050405020304" pitchFamily="18" charset="0"/>
              </a:rPr>
              <a:t>, MgO, CuO, Ag</a:t>
            </a:r>
            <a:r>
              <a:rPr lang="en-US" sz="2800" b="0" baseline="-25000">
                <a:latin typeface="Times New Roman" panose="02020603050405020304" pitchFamily="18" charset="0"/>
              </a:rPr>
              <a:t>2</a:t>
            </a:r>
            <a:r>
              <a:rPr lang="en-US" sz="2800" b="0">
                <a:latin typeface="Times New Roman" panose="02020603050405020304" pitchFamily="18" charset="0"/>
              </a:rPr>
              <a:t>O.</a:t>
            </a:r>
          </a:p>
        </p:txBody>
      </p:sp>
      <p:sp>
        <p:nvSpPr>
          <p:cNvPr id="101" name="Text Box 100"/>
          <p:cNvSpPr txBox="1"/>
          <p:nvPr/>
        </p:nvSpPr>
        <p:spPr>
          <a:xfrm>
            <a:off x="1507490" y="1718310"/>
            <a:ext cx="8700135" cy="953135"/>
          </a:xfrm>
          <a:prstGeom prst="rect">
            <a:avLst/>
          </a:prstGeom>
          <a:noFill/>
          <a:ln w="9525">
            <a:noFill/>
          </a:ln>
        </p:spPr>
        <p:txBody>
          <a:bodyPr wrap="square">
            <a:spAutoFit/>
          </a:bodyPr>
          <a:lstStyle/>
          <a:p>
            <a:pPr indent="0"/>
            <a:r>
              <a:rPr lang="en-US" sz="2800" b="0">
                <a:solidFill>
                  <a:schemeClr val="tx1"/>
                </a:solidFill>
                <a:latin typeface="Times New Roman" panose="02020603050405020304" pitchFamily="18" charset="0"/>
              </a:rPr>
              <a:t>A. KCl, Na</a:t>
            </a:r>
            <a:r>
              <a:rPr lang="en-US" sz="2800" b="0" baseline="-25000">
                <a:solidFill>
                  <a:schemeClr val="tx1"/>
                </a:solidFill>
                <a:latin typeface="Times New Roman" panose="02020603050405020304" pitchFamily="18" charset="0"/>
              </a:rPr>
              <a:t>2</a:t>
            </a:r>
            <a:r>
              <a:rPr lang="en-US" sz="2800" b="0">
                <a:solidFill>
                  <a:schemeClr val="tx1"/>
                </a:solidFill>
                <a:latin typeface="Times New Roman" panose="02020603050405020304" pitchFamily="18" charset="0"/>
              </a:rPr>
              <a:t>SO</a:t>
            </a:r>
            <a:r>
              <a:rPr lang="en-US" sz="2800" b="0" baseline="-25000">
                <a:solidFill>
                  <a:schemeClr val="tx1"/>
                </a:solidFill>
                <a:latin typeface="Times New Roman" panose="02020603050405020304" pitchFamily="18" charset="0"/>
              </a:rPr>
              <a:t>4</a:t>
            </a:r>
            <a:r>
              <a:rPr lang="en-US" sz="2800" b="0">
                <a:solidFill>
                  <a:schemeClr val="tx1"/>
                </a:solidFill>
                <a:latin typeface="Times New Roman" panose="02020603050405020304" pitchFamily="18" charset="0"/>
              </a:rPr>
              <a:t>		B. NaOH, MgSO</a:t>
            </a:r>
            <a:r>
              <a:rPr lang="en-US" sz="2800" b="0" baseline="-25000">
                <a:solidFill>
                  <a:schemeClr val="tx1"/>
                </a:solidFill>
                <a:latin typeface="Times New Roman" panose="02020603050405020304" pitchFamily="18" charset="0"/>
              </a:rPr>
              <a:t>4</a:t>
            </a:r>
            <a:endParaRPr lang="en-US" sz="2800" b="0">
              <a:solidFill>
                <a:schemeClr val="tx1"/>
              </a:solidFill>
              <a:latin typeface="Times New Roman" panose="02020603050405020304" pitchFamily="18" charset="0"/>
            </a:endParaRPr>
          </a:p>
          <a:p>
            <a:pPr indent="0"/>
            <a:r>
              <a:rPr lang="en-US" sz="2800" b="0">
                <a:solidFill>
                  <a:schemeClr val="tx1"/>
                </a:solidFill>
                <a:latin typeface="Times New Roman" panose="02020603050405020304" pitchFamily="18" charset="0"/>
              </a:rPr>
              <a:t>C. CaCl</a:t>
            </a:r>
            <a:r>
              <a:rPr lang="en-US" sz="2800" b="0" baseline="-25000">
                <a:solidFill>
                  <a:schemeClr val="tx1"/>
                </a:solidFill>
                <a:latin typeface="Times New Roman" panose="02020603050405020304" pitchFamily="18" charset="0"/>
              </a:rPr>
              <a:t>2</a:t>
            </a:r>
            <a:r>
              <a:rPr lang="en-US" sz="2800" b="0">
                <a:solidFill>
                  <a:schemeClr val="tx1"/>
                </a:solidFill>
                <a:latin typeface="Times New Roman" panose="02020603050405020304" pitchFamily="18" charset="0"/>
              </a:rPr>
              <a:t>, NaNO</a:t>
            </a:r>
            <a:r>
              <a:rPr lang="en-US" sz="2800" b="0" baseline="-25000">
                <a:solidFill>
                  <a:schemeClr val="tx1"/>
                </a:solidFill>
                <a:latin typeface="Times New Roman" panose="02020603050405020304" pitchFamily="18" charset="0"/>
              </a:rPr>
              <a:t>3</a:t>
            </a:r>
            <a:r>
              <a:rPr lang="en-US" sz="2800" b="0">
                <a:solidFill>
                  <a:schemeClr val="tx1"/>
                </a:solidFill>
                <a:latin typeface="Times New Roman" panose="02020603050405020304" pitchFamily="18" charset="0"/>
              </a:rPr>
              <a:t>		D. ZnSO</a:t>
            </a:r>
            <a:r>
              <a:rPr lang="en-US" sz="2800" b="0" baseline="-25000">
                <a:solidFill>
                  <a:schemeClr val="tx1"/>
                </a:solidFill>
                <a:latin typeface="Times New Roman" panose="02020603050405020304" pitchFamily="18" charset="0"/>
              </a:rPr>
              <a:t>4</a:t>
            </a:r>
            <a:r>
              <a:rPr lang="en-US" sz="2800" b="0">
                <a:solidFill>
                  <a:schemeClr val="tx1"/>
                </a:solidFill>
                <a:latin typeface="Times New Roman" panose="02020603050405020304" pitchFamily="18" charset="0"/>
              </a:rPr>
              <a:t>, H2SO</a:t>
            </a:r>
            <a:r>
              <a:rPr lang="en-US" sz="2800" b="0" baseline="-25000">
                <a:solidFill>
                  <a:schemeClr val="tx1"/>
                </a:solidFill>
                <a:latin typeface="Times New Roman" panose="02020603050405020304" pitchFamily="18" charset="0"/>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ppt_x"/>
                                          </p:val>
                                        </p:tav>
                                        <p:tav tm="100000">
                                          <p:val>
                                            <p:strVal val="#ppt_x"/>
                                          </p:val>
                                        </p:tav>
                                      </p:tavLst>
                                    </p:anim>
                                    <p:anim calcmode="lin" valueType="num">
                                      <p:cBhvr additive="base">
                                        <p:cTn id="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
                                        </p:tgtEl>
                                        <p:attrNameLst>
                                          <p:attrName>style.visibility</p:attrName>
                                        </p:attrNameLst>
                                      </p:cBhvr>
                                      <p:to>
                                        <p:strVal val="visible"/>
                                      </p:to>
                                    </p:set>
                                    <p:anim calcmode="lin" valueType="num">
                                      <p:cBhvr additive="base">
                                        <p:cTn id="13" dur="500" fill="hold"/>
                                        <p:tgtEl>
                                          <p:spTgt spid="101"/>
                                        </p:tgtEl>
                                        <p:attrNameLst>
                                          <p:attrName>ppt_x</p:attrName>
                                        </p:attrNameLst>
                                      </p:cBhvr>
                                      <p:tavLst>
                                        <p:tav tm="0">
                                          <p:val>
                                            <p:strVal val="#ppt_x"/>
                                          </p:val>
                                        </p:tav>
                                        <p:tav tm="100000">
                                          <p:val>
                                            <p:strVal val="#ppt_x"/>
                                          </p:val>
                                        </p:tav>
                                      </p:tavLst>
                                    </p:anim>
                                    <p:anim calcmode="lin" valueType="num">
                                      <p:cBhvr additive="base">
                                        <p:cTn id="14"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3" grpId="1" bldLvl="0" animBg="1"/>
      <p:bldP spid="14" grpId="0" bldLvl="0" animBg="1"/>
      <p:bldP spid="15" grpId="0"/>
      <p:bldP spid="18" grpId="0"/>
      <p:bldP spid="10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35810" y="532765"/>
            <a:ext cx="5807710" cy="62985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2625" y="240665"/>
            <a:ext cx="8206105" cy="6315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 Box 100"/>
          <p:cNvSpPr txBox="1"/>
          <p:nvPr/>
        </p:nvSpPr>
        <p:spPr>
          <a:xfrm>
            <a:off x="217805" y="464185"/>
            <a:ext cx="11633200" cy="953135"/>
          </a:xfrm>
          <a:prstGeom prst="rect">
            <a:avLst/>
          </a:prstGeom>
          <a:noFill/>
          <a:ln w="9525">
            <a:noFill/>
          </a:ln>
        </p:spPr>
        <p:txBody>
          <a:bodyPr wrap="square">
            <a:spAutoFit/>
          </a:bodyPr>
          <a:lstStyle/>
          <a:p>
            <a:pPr indent="0"/>
            <a:r>
              <a:rPr lang="en-US" sz="2800" b="1" u="sng">
                <a:latin typeface="Times New Roman" panose="02020603050405020304" pitchFamily="18" charset="0"/>
                <a:cs typeface="Arial" panose="020B0604020202020204" pitchFamily="34" charset="0"/>
              </a:rPr>
              <a:t>Bài tập 2</a:t>
            </a:r>
            <a:r>
              <a:rPr lang="en-US" sz="2800" b="1">
                <a:latin typeface="Times New Roman" panose="02020603050405020304" pitchFamily="18" charset="0"/>
                <a:cs typeface="Arial" panose="020B0604020202020204" pitchFamily="34" charset="0"/>
              </a:rPr>
              <a:t>:</a:t>
            </a:r>
            <a:r>
              <a:rPr lang="en-US" sz="2800" b="0">
                <a:latin typeface="Times New Roman" panose="02020603050405020304" pitchFamily="18" charset="0"/>
                <a:cs typeface="Arial" panose="020B0604020202020204" pitchFamily="34" charset="0"/>
              </a:rPr>
              <a:t> Có 4 lọ dung dịch mất nhãn chứa một trong các chất : NaOH, HCl , FeCl</a:t>
            </a:r>
            <a:r>
              <a:rPr lang="en-US" sz="2800" b="0" baseline="-25000">
                <a:latin typeface="Times New Roman" panose="02020603050405020304" pitchFamily="18" charset="0"/>
                <a:cs typeface="Arial" panose="020B0604020202020204" pitchFamily="34" charset="0"/>
              </a:rPr>
              <a:t>3</a:t>
            </a:r>
            <a:r>
              <a:rPr lang="en-US" sz="2800" b="0">
                <a:latin typeface="Times New Roman" panose="02020603050405020304" pitchFamily="18" charset="0"/>
                <a:cs typeface="Arial" panose="020B0604020202020204" pitchFamily="34" charset="0"/>
              </a:rPr>
              <a:t>, CuSO</a:t>
            </a:r>
            <a:r>
              <a:rPr lang="en-US" sz="2800" b="0" baseline="-25000">
                <a:latin typeface="Times New Roman" panose="02020603050405020304" pitchFamily="18" charset="0"/>
                <a:cs typeface="Arial" panose="020B0604020202020204" pitchFamily="34" charset="0"/>
              </a:rPr>
              <a:t>4</a:t>
            </a:r>
            <a:r>
              <a:rPr lang="en-US" sz="2800" b="0">
                <a:latin typeface="Times New Roman" panose="02020603050405020304" pitchFamily="18" charset="0"/>
                <a:cs typeface="Arial" panose="020B0604020202020204" pitchFamily="34" charset="0"/>
              </a:rPr>
              <a:t> </a:t>
            </a:r>
            <a:r>
              <a:rPr lang="en-US" sz="2800" b="0">
                <a:latin typeface="Times New Roman" panose="02020603050405020304" pitchFamily="18" charset="0"/>
              </a:rPr>
              <a:t>ở mỗi lọ. Chỉ dùng quì tím hãy nhận biết dung dịch trong từng lọ</a:t>
            </a:r>
            <a:endParaRPr lang="en-US" sz="2800"/>
          </a:p>
        </p:txBody>
      </p:sp>
      <p:pic>
        <p:nvPicPr>
          <p:cNvPr id="2" name="Picture 1"/>
          <p:cNvPicPr>
            <a:picLocks noChangeAspect="1"/>
          </p:cNvPicPr>
          <p:nvPr/>
        </p:nvPicPr>
        <p:blipFill>
          <a:blip r:embed="rId2"/>
          <a:stretch>
            <a:fillRect/>
          </a:stretch>
        </p:blipFill>
        <p:spPr>
          <a:xfrm>
            <a:off x="280035" y="1823720"/>
            <a:ext cx="11845925" cy="22796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additive="base">
                                        <p:cTn id="7" dur="500" fill="hold"/>
                                        <p:tgtEl>
                                          <p:spTgt spid="101"/>
                                        </p:tgtEl>
                                        <p:attrNameLst>
                                          <p:attrName>ppt_x</p:attrName>
                                        </p:attrNameLst>
                                      </p:cBhvr>
                                      <p:tavLst>
                                        <p:tav tm="0">
                                          <p:val>
                                            <p:strVal val="#ppt_x"/>
                                          </p:val>
                                        </p:tav>
                                        <p:tav tm="100000">
                                          <p:val>
                                            <p:strVal val="#ppt_x"/>
                                          </p:val>
                                        </p:tav>
                                      </p:tavLst>
                                    </p:anim>
                                    <p:anim calcmode="lin" valueType="num">
                                      <p:cBhvr additive="base">
                                        <p:cTn id="8" dur="500" fill="hold"/>
                                        <p:tgtEl>
                                          <p:spTgt spid="10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p:nvPr/>
        </p:nvSpPr>
        <p:spPr>
          <a:xfrm>
            <a:off x="2526197" y="160188"/>
            <a:ext cx="6625389" cy="645160"/>
          </a:xfrm>
          <a:prstGeom prst="rect">
            <a:avLst/>
          </a:prstGeom>
          <a:noFill/>
        </p:spPr>
        <p:txBody>
          <a:bodyPr wrap="square" rtlCol="0">
            <a:spAutoFit/>
          </a:bodyPr>
          <a:lstStyle/>
          <a:p>
            <a:pPr algn="ctr"/>
            <a:r>
              <a:rPr lang="en-US" sz="3600" b="1" dirty="0">
                <a:solidFill>
                  <a:srgbClr val="002060"/>
                </a:solidFill>
                <a:latin typeface="Times New Roman" panose="02020603050405020304" pitchFamily="18" charset="0"/>
                <a:cs typeface="Times New Roman" panose="02020603050405020304" pitchFamily="18" charset="0"/>
              </a:rPr>
              <a:t>VẬN DỤNG</a:t>
            </a:r>
          </a:p>
        </p:txBody>
      </p:sp>
      <p:sp>
        <p:nvSpPr>
          <p:cNvPr id="101" name="Text Box 100"/>
          <p:cNvSpPr txBox="1"/>
          <p:nvPr/>
        </p:nvSpPr>
        <p:spPr>
          <a:xfrm>
            <a:off x="832485" y="1443355"/>
            <a:ext cx="10429875" cy="304609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0"/>
            <a:r>
              <a:rPr lang="en-US" sz="3200" b="0">
                <a:solidFill>
                  <a:srgbClr val="000000"/>
                </a:solidFill>
                <a:latin typeface="Times New Roman" panose="02020603050405020304" pitchFamily="18" charset="0"/>
              </a:rPr>
              <a:t>HS thực hiện nhiệm vụ đã được chuyển giao ở tiết trước</a:t>
            </a:r>
            <a:endParaRPr lang="en-US" sz="3200" b="0">
              <a:latin typeface="Times New Roman" panose="02020603050405020304" pitchFamily="18" charset="0"/>
            </a:endParaRPr>
          </a:p>
          <a:p>
            <a:pPr indent="0"/>
            <a:r>
              <a:rPr lang="en-US" sz="3200" b="0">
                <a:latin typeface="Times New Roman" panose="02020603050405020304" pitchFamily="18" charset="0"/>
              </a:rPr>
              <a:t>Muối không những làm gia vị trong đời sống, mà còn là chất sát khuẩn cho thực phẩm khi chế biến. Các em hãy tìm hiểu về cách khai thác muối, lợi ích và tác hại của muối ăn đối với sức khỏe của con người. Trình bày thuyết trình bằng báo tường, power point, tranh ảnh….</a:t>
            </a:r>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1964186" name="Graphic 1"/>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5" y="0"/>
            <a:ext cx="6172200" cy="3601085"/>
          </a:xfrm>
          <a:prstGeom prst="rect">
            <a:avLst/>
          </a:prstGeom>
        </p:spPr>
      </p:pic>
      <p:pic>
        <p:nvPicPr>
          <p:cNvPr id="292080357" name="Graphic 1"/>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72200" y="0"/>
            <a:ext cx="6019800" cy="3600450"/>
          </a:xfrm>
          <a:prstGeom prst="rect">
            <a:avLst/>
          </a:prstGeom>
        </p:spPr>
      </p:pic>
      <p:pic>
        <p:nvPicPr>
          <p:cNvPr id="356071282" name="Graphic 1"/>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5" y="3326130"/>
            <a:ext cx="6172200" cy="3558540"/>
          </a:xfrm>
          <a:prstGeom prst="rect">
            <a:avLst/>
          </a:prstGeom>
        </p:spPr>
      </p:pic>
      <p:pic>
        <p:nvPicPr>
          <p:cNvPr id="1373846530" name="Graphic 1"/>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72835" y="3601085"/>
            <a:ext cx="6019165" cy="33235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8053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图片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0" y="-135974"/>
            <a:ext cx="2959931" cy="965371"/>
          </a:xfrm>
          <a:prstGeom prst="rect">
            <a:avLst/>
          </a:prstGeom>
        </p:spPr>
      </p:pic>
      <p:sp>
        <p:nvSpPr>
          <p:cNvPr id="2" name="文本框 1"/>
          <p:cNvSpPr txBox="1"/>
          <p:nvPr/>
        </p:nvSpPr>
        <p:spPr>
          <a:xfrm>
            <a:off x="3020643" y="44568"/>
            <a:ext cx="2435860" cy="521970"/>
          </a:xfrm>
          <a:prstGeom prst="rect">
            <a:avLst/>
          </a:prstGeom>
          <a:noFill/>
        </p:spPr>
        <p:txBody>
          <a:bodyPr wrap="none" rtlCol="0">
            <a:spAutoFit/>
          </a:bodyPr>
          <a:lstStyle/>
          <a:p>
            <a:r>
              <a:rPr lang="vi-VN" altLang="zh-CN" sz="2800" b="1" dirty="0">
                <a:solidFill>
                  <a:srgbClr val="002060"/>
                </a:solidFill>
                <a:ea typeface="Yeseva One" panose="00000500000000000000" charset="0"/>
                <a:sym typeface="Yeseva One" panose="00000500000000000000" charset="0"/>
              </a:rPr>
              <a:t>I. KHÁI NIỆM </a:t>
            </a:r>
            <a:endParaRPr lang="zh-CN" altLang="en-US" sz="2800" b="1" dirty="0">
              <a:solidFill>
                <a:srgbClr val="002060"/>
              </a:solidFill>
              <a:ea typeface="Yeseva One" panose="00000500000000000000" charset="0"/>
              <a:sym typeface="Yeseva One" panose="00000500000000000000" charset="0"/>
            </a:endParaRPr>
          </a:p>
        </p:txBody>
      </p:sp>
      <p:graphicFrame>
        <p:nvGraphicFramePr>
          <p:cNvPr id="10" name="Picture Placeholder 9"/>
          <p:cNvGraphicFramePr>
            <a:graphicFrameLocks noGrp="1"/>
          </p:cNvGraphicFramePr>
          <p:nvPr>
            <p:ph type="pic" sz="quarter" idx="10"/>
          </p:nvPr>
        </p:nvGraphicFramePr>
        <p:xfrm>
          <a:off x="3827676" y="647770"/>
          <a:ext cx="8143370" cy="2755479"/>
        </p:xfrm>
        <a:graphic>
          <a:graphicData uri="http://schemas.openxmlformats.org/drawingml/2006/table">
            <a:tbl>
              <a:tblPr firstRow="1" bandRow="1">
                <a:tableStyleId>{5940675A-B579-460E-94D1-54222C63F5DA}</a:tableStyleId>
              </a:tblPr>
              <a:tblGrid>
                <a:gridCol w="730790">
                  <a:extLst>
                    <a:ext uri="{9D8B030D-6E8A-4147-A177-3AD203B41FA5}">
                      <a16:colId xmlns:a16="http://schemas.microsoft.com/office/drawing/2014/main" val="20000"/>
                    </a:ext>
                  </a:extLst>
                </a:gridCol>
                <a:gridCol w="1581907">
                  <a:extLst>
                    <a:ext uri="{9D8B030D-6E8A-4147-A177-3AD203B41FA5}">
                      <a16:colId xmlns:a16="http://schemas.microsoft.com/office/drawing/2014/main" val="20001"/>
                    </a:ext>
                  </a:extLst>
                </a:gridCol>
                <a:gridCol w="2963485">
                  <a:extLst>
                    <a:ext uri="{9D8B030D-6E8A-4147-A177-3AD203B41FA5}">
                      <a16:colId xmlns:a16="http://schemas.microsoft.com/office/drawing/2014/main" val="20002"/>
                    </a:ext>
                  </a:extLst>
                </a:gridCol>
                <a:gridCol w="2867188">
                  <a:extLst>
                    <a:ext uri="{9D8B030D-6E8A-4147-A177-3AD203B41FA5}">
                      <a16:colId xmlns:a16="http://schemas.microsoft.com/office/drawing/2014/main" val="20003"/>
                    </a:ext>
                  </a:extLst>
                </a:gridCol>
              </a:tblGrid>
              <a:tr h="542160">
                <a:tc rowSpan="2">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STT</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rowSpan="2">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CTHH </a:t>
                      </a:r>
                      <a:r>
                        <a:rPr lang="en-US" sz="2400" b="1" dirty="0" err="1">
                          <a:solidFill>
                            <a:srgbClr val="000000"/>
                          </a:solidFill>
                          <a:latin typeface="Times New Roman" panose="02020603050405020304" pitchFamily="18" charset="0"/>
                          <a:cs typeface="Times New Roman" panose="02020603050405020304" pitchFamily="18" charset="0"/>
                        </a:rPr>
                        <a:t>muối</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gridSpan="2">
                  <a:txBody>
                    <a:bodyPr/>
                    <a:lstStyle/>
                    <a:p>
                      <a:pPr indent="0" algn="ctr">
                        <a:buNone/>
                      </a:pPr>
                      <a:r>
                        <a:rPr lang="en-US" sz="2400" b="1" dirty="0" err="1">
                          <a:solidFill>
                            <a:srgbClr val="000000"/>
                          </a:solidFill>
                          <a:latin typeface="Times New Roman" panose="02020603050405020304" pitchFamily="18" charset="0"/>
                          <a:cs typeface="Times New Roman" panose="02020603050405020304" pitchFamily="18" charset="0"/>
                        </a:rPr>
                        <a:t>Thành</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phần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phân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tử</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của</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muối</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hMerge="1">
                  <a:txBody>
                    <a:bodyPr/>
                    <a:lstStyle/>
                    <a:p>
                      <a:endParaRPr lang="en-US"/>
                    </a:p>
                  </a:txBody>
                  <a:tcPr>
                    <a:lnR w="28575" cap="flat" cmpd="sng">
                      <a:solidFill>
                        <a:srgbClr val="786992"/>
                      </a:solidFill>
                      <a:prstDash val="solid"/>
                      <a:headEnd type="none" w="med" len="med"/>
                      <a:tailEnd type="none" w="med" len="med"/>
                    </a:lnR>
                    <a:lnT w="28575"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tcPr>
                </a:tc>
                <a:extLst>
                  <a:ext uri="{0D108BD9-81ED-4DB2-BD59-A6C34878D82A}">
                    <a16:rowId xmlns:a16="http://schemas.microsoft.com/office/drawing/2014/main" val="10000"/>
                  </a:ext>
                </a:extLst>
              </a:tr>
              <a:tr h="456984">
                <a:tc vMerge="1">
                  <a:txBody>
                    <a:bodyPr/>
                    <a:lstStyle/>
                    <a:p>
                      <a:endParaRPr lang="en-US"/>
                    </a:p>
                  </a:txBody>
                  <a:tcP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B w="12700" cap="flat" cmpd="sng">
                      <a:solidFill>
                        <a:srgbClr val="786992"/>
                      </a:solidFill>
                      <a:prstDash val="solid"/>
                      <a:headEnd type="none" w="med" len="med"/>
                      <a:tailEnd type="none" w="med" len="med"/>
                    </a:lnB>
                  </a:tcPr>
                </a:tc>
                <a:tc vMerge="1">
                  <a:txBody>
                    <a:bodyPr/>
                    <a:lstStyle/>
                    <a:p>
                      <a:endParaRPr lang="en-US"/>
                    </a:p>
                  </a:txBody>
                  <a:tcP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B w="12700" cap="flat" cmpd="sng">
                      <a:solidFill>
                        <a:srgbClr val="786992"/>
                      </a:solidFill>
                      <a:prstDash val="solid"/>
                      <a:headEnd type="none" w="med" len="med"/>
                      <a:tailEnd type="none" w="med" len="med"/>
                    </a:lnB>
                  </a:tcPr>
                </a:tc>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3315">
                <a:tc>
                  <a:txBody>
                    <a:bodyPr/>
                    <a:lstStyle/>
                    <a:p>
                      <a:pPr indent="0" algn="ctr">
                        <a:buNone/>
                      </a:pPr>
                      <a:r>
                        <a:rPr lang="en-US" sz="2400" b="1">
                          <a:solidFill>
                            <a:srgbClr val="000000"/>
                          </a:solidFill>
                          <a:latin typeface="Times New Roman" panose="02020603050405020304" pitchFamily="18" charset="0"/>
                          <a:cs typeface="Times New Roman" panose="02020603050405020304" pitchFamily="18" charset="0"/>
                        </a:rPr>
                        <a:t>1</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err="1">
                          <a:solidFill>
                            <a:srgbClr val="000000"/>
                          </a:solidFill>
                          <a:latin typeface="Times New Roman" panose="02020603050405020304" pitchFamily="18" charset="0"/>
                          <a:cs typeface="Times New Roman" panose="02020603050405020304" pitchFamily="18" charset="0"/>
                        </a:rPr>
                        <a:t>NaCl</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02956">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2</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CaCO</a:t>
                      </a:r>
                      <a:r>
                        <a:rPr lang="en-US" sz="2400" b="1" baseline="-25000" dirty="0">
                          <a:solidFill>
                            <a:srgbClr val="000000"/>
                          </a:solidFill>
                          <a:latin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33565">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NaHCO</a:t>
                      </a:r>
                      <a:r>
                        <a:rPr lang="en-US" sz="2400" b="1" baseline="-25000" dirty="0">
                          <a:solidFill>
                            <a:srgbClr val="000000"/>
                          </a:solidFill>
                          <a:latin typeface="Times New Roman" panose="02020603050405020304" pitchFamily="18" charset="0"/>
                          <a:cs typeface="Times New Roman" panose="02020603050405020304" pitchFamily="18" charset="0"/>
                        </a:rPr>
                        <a:t>3</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a:solidFill>
                            <a:srgbClr val="000000"/>
                          </a:solidFill>
                          <a:latin typeface="Times New Roman" panose="02020603050405020304" pitchFamily="18" charset="0"/>
                          <a:cs typeface="Times New Roman" panose="02020603050405020304" pitchFamily="18" charset="0"/>
                        </a:rPr>
                        <a:t> </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dirty="0">
                          <a:solidFill>
                            <a:srgbClr val="000000"/>
                          </a:solidFill>
                          <a:latin typeface="Times New Roman" panose="02020603050405020304" pitchFamily="18" charset="0"/>
                          <a:cs typeface="Times New Roman" panose="02020603050405020304" pitchFamily="18" charset="0"/>
                        </a:rPr>
                        <a:t> </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12700"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33177">
                <a:tc>
                  <a:txBody>
                    <a:bodyPr/>
                    <a:lstStyle/>
                    <a:p>
                      <a:pPr indent="0" algn="ctr">
                        <a:buNone/>
                      </a:pPr>
                      <a:r>
                        <a:rPr lang="en-US" sz="2400" b="1" dirty="0">
                          <a:solidFill>
                            <a:srgbClr val="000000"/>
                          </a:solidFill>
                          <a:latin typeface="Times New Roman" panose="02020603050405020304" pitchFamily="18" charset="0"/>
                          <a:cs typeface="Times New Roman" panose="02020603050405020304" pitchFamily="18" charset="0"/>
                        </a:rPr>
                        <a:t>4</a:t>
                      </a: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nchor="ctr">
                    <a:lnL w="28575"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a:solidFill>
                            <a:srgbClr val="000000"/>
                          </a:solidFill>
                          <a:latin typeface="Times New Roman" panose="02020603050405020304" pitchFamily="18" charset="0"/>
                          <a:cs typeface="Times New Roman" panose="02020603050405020304" pitchFamily="18" charset="0"/>
                        </a:rPr>
                        <a:t>Al</a:t>
                      </a:r>
                      <a:r>
                        <a:rPr lang="en-US" sz="2400" b="1" baseline="-25000">
                          <a:solidFill>
                            <a:srgbClr val="000000"/>
                          </a:solidFill>
                          <a:latin typeface="Times New Roman" panose="02020603050405020304" pitchFamily="18" charset="0"/>
                          <a:cs typeface="Times New Roman" panose="02020603050405020304" pitchFamily="18" charset="0"/>
                        </a:rPr>
                        <a:t>2</a:t>
                      </a:r>
                      <a:r>
                        <a:rPr lang="en-US" sz="2400" b="1">
                          <a:solidFill>
                            <a:srgbClr val="000000"/>
                          </a:solidFill>
                          <a:latin typeface="Times New Roman" panose="02020603050405020304" pitchFamily="18" charset="0"/>
                          <a:cs typeface="Times New Roman" panose="02020603050405020304" pitchFamily="18" charset="0"/>
                        </a:rPr>
                        <a:t>(SO</a:t>
                      </a:r>
                      <a:r>
                        <a:rPr lang="en-US" sz="2400" b="1" baseline="-25000">
                          <a:solidFill>
                            <a:srgbClr val="000000"/>
                          </a:solidFill>
                          <a:latin typeface="Times New Roman" panose="02020603050405020304" pitchFamily="18" charset="0"/>
                          <a:cs typeface="Times New Roman" panose="02020603050405020304" pitchFamily="18" charset="0"/>
                        </a:rPr>
                        <a:t>4</a:t>
                      </a:r>
                      <a:r>
                        <a:rPr lang="en-US" sz="2400" b="1">
                          <a:solidFill>
                            <a:srgbClr val="000000"/>
                          </a:solidFill>
                          <a:latin typeface="Times New Roman" panose="02020603050405020304" pitchFamily="18" charset="0"/>
                          <a:cs typeface="Times New Roman" panose="02020603050405020304" pitchFamily="18" charset="0"/>
                        </a:rPr>
                        <a:t>)</a:t>
                      </a:r>
                      <a:r>
                        <a:rPr lang="en-US" sz="2400" b="1" baseline="-25000">
                          <a:solidFill>
                            <a:srgbClr val="000000"/>
                          </a:solidFill>
                          <a:latin typeface="Times New Roman" panose="02020603050405020304" pitchFamily="18" charset="0"/>
                          <a:cs typeface="Times New Roman" panose="02020603050405020304" pitchFamily="18" charset="0"/>
                        </a:rPr>
                        <a:t>3</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buNone/>
                      </a:pPr>
                      <a:r>
                        <a:rPr lang="en-US" sz="2400" b="1">
                          <a:solidFill>
                            <a:srgbClr val="000000"/>
                          </a:solidFill>
                          <a:latin typeface="Times New Roman" panose="02020603050405020304" pitchFamily="18" charset="0"/>
                          <a:cs typeface="Times New Roman" panose="02020603050405020304" pitchFamily="18" charset="0"/>
                        </a:rPr>
                        <a:t> </a:t>
                      </a:r>
                      <a:endPar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12700"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tc>
                  <a:txBody>
                    <a:bodyPr/>
                    <a:lstStyle/>
                    <a:p>
                      <a:pPr indent="0">
                        <a:buNone/>
                      </a:pPr>
                      <a:endPar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34290" marB="34290">
                    <a:lnL w="12700" cap="flat" cmpd="sng">
                      <a:solidFill>
                        <a:srgbClr val="786992"/>
                      </a:solidFill>
                      <a:prstDash val="solid"/>
                      <a:headEnd type="none" w="med" len="med"/>
                      <a:tailEnd type="none" w="med" len="med"/>
                    </a:lnL>
                    <a:lnR w="28575" cap="flat" cmpd="sng">
                      <a:solidFill>
                        <a:srgbClr val="786992"/>
                      </a:solidFill>
                      <a:prstDash val="solid"/>
                      <a:headEnd type="none" w="med" len="med"/>
                      <a:tailEnd type="none" w="med" len="med"/>
                    </a:lnR>
                    <a:lnT w="12700" cap="flat" cmpd="sng">
                      <a:solidFill>
                        <a:srgbClr val="786992"/>
                      </a:solidFill>
                      <a:prstDash val="solid"/>
                      <a:headEnd type="none" w="med" len="med"/>
                      <a:tailEnd type="none" w="med" len="med"/>
                    </a:lnT>
                    <a:lnB w="28575" cap="flat" cmpd="sng">
                      <a:solidFill>
                        <a:srgbClr val="786992"/>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4" name="文本框 1"/>
          <p:cNvSpPr txBox="1"/>
          <p:nvPr/>
        </p:nvSpPr>
        <p:spPr>
          <a:xfrm>
            <a:off x="7023246" y="1642643"/>
            <a:ext cx="5111750"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1Na                                - Cl</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5" name="文本框 1"/>
          <p:cNvSpPr txBox="1"/>
          <p:nvPr/>
        </p:nvSpPr>
        <p:spPr>
          <a:xfrm>
            <a:off x="7084206" y="2077677"/>
            <a:ext cx="5120640"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1Ca                                = CO</a:t>
            </a:r>
            <a:r>
              <a:rPr lang="en-US" sz="2400" b="1" baseline="-25000" dirty="0">
                <a:solidFill>
                  <a:srgbClr val="000000"/>
                </a:solidFill>
                <a:cs typeface="Times New Roman" panose="02020603050405020304" pitchFamily="18" charset="0"/>
                <a:sym typeface="+mn-ea"/>
              </a:rPr>
              <a:t>3</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6" name="文本框 1"/>
          <p:cNvSpPr txBox="1"/>
          <p:nvPr/>
        </p:nvSpPr>
        <p:spPr>
          <a:xfrm>
            <a:off x="7139768" y="2510510"/>
            <a:ext cx="5009515"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1Na                                - HCO</a:t>
            </a:r>
            <a:r>
              <a:rPr lang="en-US" sz="2400" b="1" baseline="-25000" dirty="0">
                <a:solidFill>
                  <a:srgbClr val="000000"/>
                </a:solidFill>
                <a:cs typeface="Times New Roman" panose="02020603050405020304" pitchFamily="18" charset="0"/>
                <a:sym typeface="+mn-ea"/>
              </a:rPr>
              <a:t>3</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7" name="文本框 1"/>
          <p:cNvSpPr txBox="1"/>
          <p:nvPr/>
        </p:nvSpPr>
        <p:spPr>
          <a:xfrm>
            <a:off x="7160406" y="2959820"/>
            <a:ext cx="4837430"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2Al                                 = SO</a:t>
            </a:r>
            <a:r>
              <a:rPr lang="en-US" sz="2400" b="1" baseline="-25000" dirty="0">
                <a:solidFill>
                  <a:srgbClr val="000000"/>
                </a:solidFill>
                <a:cs typeface="Times New Roman" panose="02020603050405020304" pitchFamily="18" charset="0"/>
                <a:sym typeface="+mn-ea"/>
              </a:rPr>
              <a:t>4</a:t>
            </a:r>
            <a:r>
              <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 </a:t>
            </a:r>
          </a:p>
        </p:txBody>
      </p:sp>
      <p:sp>
        <p:nvSpPr>
          <p:cNvPr id="18" name="文本框 1"/>
          <p:cNvSpPr txBox="1"/>
          <p:nvPr/>
        </p:nvSpPr>
        <p:spPr>
          <a:xfrm>
            <a:off x="6786283" y="1146241"/>
            <a:ext cx="5878195" cy="461665"/>
          </a:xfrm>
          <a:prstGeom prst="rect">
            <a:avLst/>
          </a:prstGeom>
          <a:noFill/>
        </p:spPr>
        <p:txBody>
          <a:bodyPr wrap="square" rtlCol="0">
            <a:spAutoFit/>
          </a:bodyPr>
          <a:lstStyle/>
          <a:p>
            <a:r>
              <a:rPr lang="en-US" altLang="vi-V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rPr>
              <a:t>Cation kim loại          Anion gốc acid                  </a:t>
            </a:r>
            <a:endParaRPr lang="vi-VN" altLang="zh-CN" sz="2400" b="1" dirty="0">
              <a:effectLst>
                <a:outerShdw blurRad="38100" dist="19050" dir="2700000" algn="tl" rotWithShape="0">
                  <a:schemeClr val="dk1">
                    <a:alpha val="40000"/>
                  </a:schemeClr>
                </a:outerShdw>
              </a:effectLst>
              <a:ea typeface="Yeseva One" panose="00000500000000000000" charset="0"/>
              <a:cs typeface="Times New Roman" panose="02020603050405020304" pitchFamily="18" charset="0"/>
              <a:sym typeface="Yeseva One" panose="00000500000000000000" charset="0"/>
            </a:endParaRPr>
          </a:p>
        </p:txBody>
      </p:sp>
      <p:sp>
        <p:nvSpPr>
          <p:cNvPr id="21" name="Rectangle 2"/>
          <p:cNvSpPr/>
          <p:nvPr/>
        </p:nvSpPr>
        <p:spPr>
          <a:xfrm>
            <a:off x="0" y="3787864"/>
            <a:ext cx="11437039" cy="1200329"/>
          </a:xfrm>
          <a:prstGeom prst="rect">
            <a:avLst/>
          </a:prstGeom>
          <a:ln>
            <a:solidFill>
              <a:schemeClr val="accent1"/>
            </a:solidFill>
          </a:ln>
        </p:spPr>
        <p:txBody>
          <a:bodyPr wrap="square">
            <a:spAutoFit/>
          </a:bodyPr>
          <a:lstStyle/>
          <a:p>
            <a:r>
              <a:rPr 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b="1" dirty="0">
                <a:solidFill>
                  <a:schemeClr val="accent6">
                    <a:lumMod val="50000"/>
                  </a:schemeClr>
                </a:solidFill>
                <a:latin typeface="Arial" panose="020B0604020202020204" pitchFamily="34" charset="0"/>
                <a:cs typeface="Arial" panose="020B0604020202020204" pitchFamily="34" charset="0"/>
              </a:rPr>
              <a:t>2.</a:t>
            </a:r>
            <a:r>
              <a:rPr lang="en-US" altLang="vi-VN" sz="2400" dirty="0">
                <a:solidFill>
                  <a:schemeClr val="accent6">
                    <a:lumMod val="50000"/>
                  </a:schemeClr>
                </a:solidFill>
                <a:latin typeface="Arial" panose="020B0604020202020204" pitchFamily="34" charset="0"/>
                <a:cs typeface="Arial" panose="020B0604020202020204" pitchFamily="34" charset="0"/>
              </a:rPr>
              <a:t> </a:t>
            </a:r>
            <a:r>
              <a:rPr lang="en-US" altLang="vi-VN" sz="2400" dirty="0" err="1">
                <a:solidFill>
                  <a:schemeClr val="accent6">
                    <a:lumMod val="50000"/>
                  </a:schemeClr>
                </a:solidFill>
                <a:latin typeface="Arial" panose="020B0604020202020204" pitchFamily="34" charset="0"/>
                <a:cs typeface="Arial" panose="020B0604020202020204" pitchFamily="34" charset="0"/>
              </a:rPr>
              <a:t>Hãy</a:t>
            </a:r>
            <a:r>
              <a:rPr lang="en-US" altLang="vi-VN" sz="2400" dirty="0">
                <a:solidFill>
                  <a:schemeClr val="accent6">
                    <a:lumMod val="50000"/>
                  </a:schemeClr>
                </a:solidFill>
                <a:latin typeface="Arial" panose="020B0604020202020204" pitchFamily="34" charset="0"/>
                <a:cs typeface="Arial" panose="020B0604020202020204" pitchFamily="34" charset="0"/>
              </a:rPr>
              <a:t> so sánh thành phần CTHH của muối với base và acid → tìm đặc điểm giống và khác nhau giữa muối và các loại hợp chất trên từ đó suy ra công thức tổng quát của muối?</a:t>
            </a:r>
          </a:p>
        </p:txBody>
      </p:sp>
      <p:sp>
        <p:nvSpPr>
          <p:cNvPr id="5" name="Rectangle 4"/>
          <p:cNvSpPr/>
          <p:nvPr/>
        </p:nvSpPr>
        <p:spPr>
          <a:xfrm>
            <a:off x="13512" y="3390896"/>
            <a:ext cx="7558479" cy="461665"/>
          </a:xfrm>
          <a:prstGeom prst="rect">
            <a:avLst/>
          </a:prstGeom>
        </p:spPr>
        <p:txBody>
          <a:bodyPr wrap="none">
            <a:spAutoFit/>
          </a:bodyPr>
          <a:lstStyle/>
          <a:p>
            <a:pPr lvl="0">
              <a:defRPr/>
            </a:pPr>
            <a:r>
              <a:rPr lang="vi-VN" sz="2400" dirty="0">
                <a:solidFill>
                  <a:srgbClr val="FF0000"/>
                </a:solidFill>
                <a:cs typeface="Arial" panose="020B0604020202020204" pitchFamily="34" charset="0"/>
              </a:rPr>
              <a:t>? Em có nhận xét gì về thành phần của các muối trên.</a:t>
            </a:r>
          </a:p>
        </p:txBody>
      </p:sp>
      <p:sp>
        <p:nvSpPr>
          <p:cNvPr id="6" name="Rectangle 5"/>
          <p:cNvSpPr/>
          <p:nvPr/>
        </p:nvSpPr>
        <p:spPr>
          <a:xfrm>
            <a:off x="0" y="841471"/>
            <a:ext cx="3757826" cy="2640723"/>
          </a:xfrm>
          <a:prstGeom prst="rect">
            <a:avLst/>
          </a:prstGeom>
          <a:ln>
            <a:solidFill>
              <a:schemeClr val="accent1"/>
            </a:solidFill>
          </a:ln>
        </p:spPr>
        <p:txBody>
          <a:bodyPr wrap="square">
            <a:spAutoFit/>
          </a:bodyPr>
          <a:lstStyle/>
          <a:p>
            <a:pPr lvl="0" indent="14605" algn="just">
              <a:lnSpc>
                <a:spcPct val="115000"/>
              </a:lnSpc>
              <a:spcAft>
                <a:spcPts val="0"/>
              </a:spcAft>
              <a:buFont typeface="+mj-lt"/>
              <a:buAutoNum type="arabicPeriod"/>
            </a:pPr>
            <a:r>
              <a:rPr lang="nl-NL" sz="2400"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 Quan sát thành phần CTHH của các muối trong bảng sau và điền những thành phần có đặc trưng giống nhau vào cùng 1 cột</a:t>
            </a:r>
            <a:r>
              <a:rPr lang="vi-VN" sz="2400" dirty="0">
                <a:solidFill>
                  <a:schemeClr val="accent6">
                    <a:lumMod val="50000"/>
                  </a:schemeClr>
                </a:solidFill>
                <a:latin typeface="Arial" panose="020B0604020202020204" pitchFamily="34" charset="0"/>
                <a:ea typeface="Times New Roman" panose="02020603050405020304" pitchFamily="18" charset="0"/>
                <a:cs typeface="Arial" panose="020B0604020202020204" pitchFamily="34" charset="0"/>
              </a:rPr>
              <a:t>.</a:t>
            </a:r>
            <a:endParaRPr lang="vi-VN" sz="2400" dirty="0">
              <a:solidFill>
                <a:schemeClr val="accent6">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7" name="Picture 6"/>
          <p:cNvPicPr>
            <a:picLocks noChangeAspect="1"/>
          </p:cNvPicPr>
          <p:nvPr/>
        </p:nvPicPr>
        <p:blipFill>
          <a:blip r:embed="rId4"/>
          <a:stretch>
            <a:fillRect/>
          </a:stretch>
        </p:blipFill>
        <p:spPr>
          <a:xfrm>
            <a:off x="5494694" y="4704163"/>
            <a:ext cx="6654589" cy="2123993"/>
          </a:xfrm>
          <a:prstGeom prst="rect">
            <a:avLst/>
          </a:prstGeom>
        </p:spPr>
      </p:pic>
      <p:sp>
        <p:nvSpPr>
          <p:cNvPr id="8" name="Rectangle 7"/>
          <p:cNvSpPr/>
          <p:nvPr/>
        </p:nvSpPr>
        <p:spPr>
          <a:xfrm>
            <a:off x="227308" y="5304517"/>
            <a:ext cx="5229195" cy="1200329"/>
          </a:xfrm>
          <a:prstGeom prst="rect">
            <a:avLst/>
          </a:prstGeom>
          <a:ln>
            <a:solidFill>
              <a:schemeClr val="accent1"/>
            </a:solidFill>
          </a:ln>
        </p:spPr>
        <p:txBody>
          <a:bodyPr wrap="square">
            <a:spAutoFit/>
          </a:bodyPr>
          <a:lstStyle/>
          <a:p>
            <a:pPr lvl="0" indent="34925"/>
            <a:r>
              <a:rPr lang="en-US" sz="2400" dirty="0">
                <a:solidFill>
                  <a:schemeClr val="accent6">
                    <a:lumMod val="50000"/>
                  </a:schemeClr>
                </a:solidFill>
                <a:latin typeface="Arial" panose="020B0604020202020204" pitchFamily="34" charset="0"/>
                <a:cs typeface="Arial" panose="020B0604020202020204" pitchFamily="34" charset="0"/>
              </a:rPr>
              <a:t>3. </a:t>
            </a:r>
            <a:r>
              <a:rPr lang="en-US" sz="2400" dirty="0" err="1">
                <a:solidFill>
                  <a:schemeClr val="accent6">
                    <a:lumMod val="50000"/>
                  </a:schemeClr>
                </a:solidFill>
                <a:latin typeface="Arial" panose="020B0604020202020204" pitchFamily="34" charset="0"/>
                <a:cs typeface="Arial" panose="020B0604020202020204" pitchFamily="34" charset="0"/>
              </a:rPr>
              <a:t>Dựa</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vào</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bảng</a:t>
            </a:r>
            <a:r>
              <a:rPr lang="en-US" sz="2400" dirty="0">
                <a:solidFill>
                  <a:schemeClr val="accent6">
                    <a:lumMod val="50000"/>
                  </a:schemeClr>
                </a:solidFill>
                <a:latin typeface="Arial" panose="020B0604020202020204" pitchFamily="34" charset="0"/>
                <a:cs typeface="Arial" panose="020B0604020202020204" pitchFamily="34" charset="0"/>
              </a:rPr>
              <a:t> 11.1 </a:t>
            </a:r>
            <a:r>
              <a:rPr lang="en-US" sz="2400" dirty="0" err="1">
                <a:solidFill>
                  <a:schemeClr val="accent6">
                    <a:lumMod val="50000"/>
                  </a:schemeClr>
                </a:solidFill>
                <a:latin typeface="Arial" panose="020B0604020202020204" pitchFamily="34" charset="0"/>
                <a:cs typeface="Arial" panose="020B0604020202020204" pitchFamily="34" charset="0"/>
              </a:rPr>
              <a:t>Sgk</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và</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đặc</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điểm</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của</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muối</a:t>
            </a:r>
            <a:r>
              <a:rPr lang="en-US" sz="2400" dirty="0">
                <a:solidFill>
                  <a:schemeClr val="accent6">
                    <a:lumMod val="50000"/>
                  </a:schemeClr>
                </a:solidFill>
                <a:latin typeface="Arial" panose="020B0604020202020204" pitchFamily="34" charset="0"/>
                <a:cs typeface="Arial" panose="020B0604020202020204" pitchFamily="34" charset="0"/>
              </a:rPr>
              <a:t> ở </a:t>
            </a:r>
            <a:r>
              <a:rPr lang="en-US" sz="2400" dirty="0" err="1">
                <a:solidFill>
                  <a:schemeClr val="accent6">
                    <a:lumMod val="50000"/>
                  </a:schemeClr>
                </a:solidFill>
                <a:latin typeface="Arial" panose="020B0604020202020204" pitchFamily="34" charset="0"/>
                <a:cs typeface="Arial" panose="020B0604020202020204" pitchFamily="34" charset="0"/>
              </a:rPr>
              <a:t>trên</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nêu</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khái</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niệm</a:t>
            </a:r>
            <a:r>
              <a:rPr lang="en-US" sz="2400" dirty="0">
                <a:solidFill>
                  <a:schemeClr val="accent6">
                    <a:lumMod val="50000"/>
                  </a:schemeClr>
                </a:solidFill>
                <a:latin typeface="Arial" panose="020B0604020202020204" pitchFamily="34" charset="0"/>
                <a:cs typeface="Arial" panose="020B0604020202020204" pitchFamily="34" charset="0"/>
              </a:rPr>
              <a:t> </a:t>
            </a:r>
            <a:r>
              <a:rPr lang="en-US" sz="2400" dirty="0" err="1">
                <a:solidFill>
                  <a:schemeClr val="accent6">
                    <a:lumMod val="50000"/>
                  </a:schemeClr>
                </a:solidFill>
                <a:latin typeface="Arial" panose="020B0604020202020204" pitchFamily="34" charset="0"/>
                <a:cs typeface="Arial" panose="020B0604020202020204" pitchFamily="34" charset="0"/>
              </a:rPr>
              <a:t>muối</a:t>
            </a:r>
            <a:r>
              <a:rPr lang="en-US" sz="2400" dirty="0">
                <a:solidFill>
                  <a:schemeClr val="accent6">
                    <a:lumMod val="50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811974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2"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ppt_x"/>
                                          </p:val>
                                        </p:tav>
                                        <p:tav tm="100000">
                                          <p:val>
                                            <p:strVal val="#ppt_x"/>
                                          </p:val>
                                        </p:tav>
                                      </p:tavLst>
                                    </p:anim>
                                    <p:anim calcmode="lin" valueType="num">
                                      <p:cBhvr additive="base">
                                        <p:cTn id="5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ppt_x"/>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6" grpId="0"/>
      <p:bldP spid="16" grpId="1"/>
      <p:bldP spid="17" grpId="0"/>
      <p:bldP spid="17" grpId="1"/>
      <p:bldP spid="18" grpId="0"/>
      <p:bldP spid="18" grpId="1"/>
      <p:bldP spid="21" grpId="0" bldLvl="0" animBg="1"/>
      <p:bldP spid="21" grpId="1" animBg="1"/>
      <p:bldP spid="21" grpId="2" animBg="1"/>
      <p:bldP spid="5" grpId="0"/>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004136" y="480448"/>
            <a:ext cx="8669929" cy="3694656"/>
          </a:xfrm>
          <a:prstGeom prst="rect">
            <a:avLst/>
          </a:prstGeom>
        </p:spPr>
      </p:pic>
      <p:sp>
        <p:nvSpPr>
          <p:cNvPr id="11" name="Rectangle 10"/>
          <p:cNvSpPr/>
          <p:nvPr/>
        </p:nvSpPr>
        <p:spPr>
          <a:xfrm>
            <a:off x="3066824" y="4445673"/>
            <a:ext cx="6087885" cy="545727"/>
          </a:xfrm>
          <a:prstGeom prst="rect">
            <a:avLst/>
          </a:prstGeom>
        </p:spPr>
        <p:txBody>
          <a:bodyPr wrap="none">
            <a:spAutoFit/>
          </a:bodyPr>
          <a:lstStyle/>
          <a:p>
            <a:pPr indent="342265" algn="just">
              <a:lnSpc>
                <a:spcPct val="115000"/>
              </a:lnSpc>
              <a:spcAft>
                <a:spcPts val="0"/>
              </a:spcAft>
            </a:pP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Nhận</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xét</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về</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cách</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gọi</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tên</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muối</a:t>
            </a:r>
            <a:r>
              <a:rPr lang="en-US" sz="2800" dirty="0">
                <a:solidFill>
                  <a:schemeClr val="accent4">
                    <a:lumMod val="50000"/>
                  </a:schemeClr>
                </a:solidFill>
                <a:latin typeface="Arial" panose="020B0604020202020204" pitchFamily="34" charset="0"/>
                <a:ea typeface="Times New Roman" panose="02020603050405020304" pitchFamily="18" charset="0"/>
                <a:cs typeface="Arial" panose="020B0604020202020204" pitchFamily="34" charset="0"/>
              </a:rPr>
              <a:t>.</a:t>
            </a:r>
            <a:endParaRPr lang="vi-VN" sz="2800" dirty="0">
              <a:solidFill>
                <a:schemeClr val="accent4">
                  <a:lumMod val="50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11"/>
          <p:cNvSpPr/>
          <p:nvPr/>
        </p:nvSpPr>
        <p:spPr>
          <a:xfrm>
            <a:off x="635432" y="5444321"/>
            <a:ext cx="11236270" cy="1083374"/>
          </a:xfrm>
          <a:prstGeom prst="rect">
            <a:avLst/>
          </a:prstGeom>
        </p:spPr>
        <p:txBody>
          <a:bodyPr wrap="square">
            <a:spAutoFit/>
          </a:bodyPr>
          <a:lstStyle/>
          <a:p>
            <a:pPr marL="457200">
              <a:lnSpc>
                <a:spcPct val="115000"/>
              </a:lnSpc>
              <a:spcAft>
                <a:spcPts val="0"/>
              </a:spcAft>
            </a:pPr>
            <a:r>
              <a:rPr lang="fr-FR" sz="2800" b="1" dirty="0" err="1">
                <a:latin typeface="Arial" panose="020B0604020202020204" pitchFamily="34" charset="0"/>
                <a:ea typeface="Calibri" panose="020F0502020204030204" pitchFamily="34" charset="0"/>
                <a:cs typeface="Arial" panose="020B0604020202020204" pitchFamily="34" charset="0"/>
              </a:rPr>
              <a:t>Tên</a:t>
            </a:r>
            <a:r>
              <a:rPr lang="fr-FR" sz="2800" b="1" dirty="0">
                <a:latin typeface="Arial" panose="020B0604020202020204" pitchFamily="34" charset="0"/>
                <a:ea typeface="Calibri" panose="020F0502020204030204" pitchFamily="34" charset="0"/>
                <a:cs typeface="Arial" panose="020B0604020202020204" pitchFamily="34" charset="0"/>
              </a:rPr>
              <a:t> </a:t>
            </a:r>
            <a:r>
              <a:rPr lang="fr-FR" sz="2800" b="1" dirty="0" err="1">
                <a:latin typeface="Arial" panose="020B0604020202020204" pitchFamily="34" charset="0"/>
                <a:ea typeface="Calibri" panose="020F0502020204030204" pitchFamily="34" charset="0"/>
                <a:cs typeface="Arial" panose="020B0604020202020204" pitchFamily="34" charset="0"/>
              </a:rPr>
              <a:t>muối</a:t>
            </a:r>
            <a:r>
              <a:rPr lang="fr-FR" sz="2800" dirty="0">
                <a:latin typeface="Arial" panose="020B0604020202020204" pitchFamily="34" charset="0"/>
                <a:ea typeface="Calibri" panose="020F0502020204030204" pitchFamily="34" charset="0"/>
                <a:cs typeface="Arial" panose="020B0604020202020204" pitchFamily="34" charset="0"/>
              </a:rPr>
              <a:t> = </a:t>
            </a:r>
            <a:r>
              <a:rPr lang="fr-FR" sz="2800" dirty="0" err="1">
                <a:latin typeface="Arial" panose="020B0604020202020204" pitchFamily="34" charset="0"/>
                <a:ea typeface="Calibri" panose="020F0502020204030204" pitchFamily="34" charset="0"/>
                <a:cs typeface="Arial" panose="020B0604020202020204" pitchFamily="34" charset="0"/>
              </a:rPr>
              <a:t>tên</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kim</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loại</a:t>
            </a:r>
            <a:r>
              <a:rPr lang="fr-FR" sz="2800" dirty="0">
                <a:latin typeface="Arial" panose="020B0604020202020204" pitchFamily="34" charset="0"/>
                <a:ea typeface="Calibri" panose="020F0502020204030204" pitchFamily="34" charset="0"/>
                <a:cs typeface="Arial" panose="020B0604020202020204" pitchFamily="34" charset="0"/>
              </a:rPr>
              <a:t> ( </a:t>
            </a:r>
            <a:r>
              <a:rPr lang="fr-FR" sz="2800" dirty="0" err="1">
                <a:latin typeface="Arial" panose="020B0604020202020204" pitchFamily="34" charset="0"/>
                <a:ea typeface="Calibri" panose="020F0502020204030204" pitchFamily="34" charset="0"/>
                <a:cs typeface="Arial" panose="020B0604020202020204" pitchFamily="34" charset="0"/>
              </a:rPr>
              <a:t>kèm</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hoá</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trị</a:t>
            </a:r>
            <a:r>
              <a:rPr lang="fr-FR" sz="2800" dirty="0">
                <a:latin typeface="Arial" panose="020B0604020202020204" pitchFamily="34" charset="0"/>
                <a:ea typeface="Calibri" panose="020F0502020204030204" pitchFamily="34" charset="0"/>
                <a:cs typeface="Arial" panose="020B0604020202020204" pitchFamily="34" charset="0"/>
              </a:rPr>
              <a:t> </a:t>
            </a:r>
            <a:r>
              <a:rPr lang="vi-VN" sz="2800" dirty="0">
                <a:latin typeface="Arial" panose="020B0604020202020204" pitchFamily="34" charset="0"/>
                <a:ea typeface="Calibri" panose="020F0502020204030204" pitchFamily="34" charset="0"/>
                <a:cs typeface="Arial" panose="020B0604020202020204" pitchFamily="34" charset="0"/>
              </a:rPr>
              <a:t>với </a:t>
            </a:r>
            <a:r>
              <a:rPr lang="fr-FR" sz="2800" dirty="0" err="1">
                <a:latin typeface="Arial" panose="020B0604020202020204" pitchFamily="34" charset="0"/>
                <a:ea typeface="Calibri" panose="020F0502020204030204" pitchFamily="34" charset="0"/>
                <a:cs typeface="Arial" panose="020B0604020202020204" pitchFamily="34" charset="0"/>
              </a:rPr>
              <a:t>kim</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loại</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có</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nhiều</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hoá</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trị</a:t>
            </a:r>
            <a:r>
              <a:rPr lang="fr-FR" sz="2800" dirty="0">
                <a:latin typeface="Arial" panose="020B0604020202020204" pitchFamily="34" charset="0"/>
                <a:ea typeface="Calibri" panose="020F0502020204030204" pitchFamily="34" charset="0"/>
                <a:cs typeface="Arial" panose="020B0604020202020204" pitchFamily="34" charset="0"/>
              </a:rPr>
              <a:t>) + </a:t>
            </a:r>
            <a:r>
              <a:rPr lang="fr-FR" sz="2800" dirty="0" err="1">
                <a:latin typeface="Arial" panose="020B0604020202020204" pitchFamily="34" charset="0"/>
                <a:ea typeface="Calibri" panose="020F0502020204030204" pitchFamily="34" charset="0"/>
                <a:cs typeface="Arial" panose="020B0604020202020204" pitchFamily="34" charset="0"/>
              </a:rPr>
              <a:t>tên</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gốc</a:t>
            </a:r>
            <a:r>
              <a:rPr lang="fr-FR" sz="2800" dirty="0">
                <a:latin typeface="Arial" panose="020B0604020202020204" pitchFamily="34" charset="0"/>
                <a:ea typeface="Calibri" panose="020F0502020204030204" pitchFamily="34" charset="0"/>
                <a:cs typeface="Arial" panose="020B0604020202020204" pitchFamily="34" charset="0"/>
              </a:rPr>
              <a:t> </a:t>
            </a:r>
            <a:r>
              <a:rPr lang="fr-FR" sz="2800" dirty="0" err="1">
                <a:latin typeface="Arial" panose="020B0604020202020204" pitchFamily="34" charset="0"/>
                <a:ea typeface="Calibri" panose="020F0502020204030204" pitchFamily="34" charset="0"/>
                <a:cs typeface="Arial" panose="020B0604020202020204" pitchFamily="34" charset="0"/>
              </a:rPr>
              <a:t>acid</a:t>
            </a:r>
            <a:r>
              <a:rPr lang="fr-FR" sz="2800" dirty="0">
                <a:latin typeface="Arial" panose="020B0604020202020204" pitchFamily="34" charset="0"/>
                <a:ea typeface="Calibri" panose="020F0502020204030204" pitchFamily="34" charset="0"/>
                <a:cs typeface="Arial" panose="020B0604020202020204" pitchFamily="34" charset="0"/>
              </a:rPr>
              <a:t>.</a:t>
            </a:r>
            <a:endParaRPr lang="vi-VN" sz="28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95851787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3: </a:t>
            </a: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Trong các muối sau muối nào không tan?</a:t>
            </a:r>
          </a:p>
          <a:p>
            <a:pPr lvl="0" algn="ctr">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a:t>
            </a:r>
            <a:r>
              <a:rPr lang="vi-VN" sz="3200" b="1" dirty="0">
                <a:solidFill>
                  <a:schemeClr val="bg1"/>
                </a:solidFill>
                <a:latin typeface="Times New Roman" panose="02020603050405020304" pitchFamily="18" charset="0"/>
                <a:cs typeface="Times New Roman" panose="02020603050405020304" pitchFamily="18" charset="0"/>
              </a:rPr>
              <a:t>Ag</a:t>
            </a:r>
            <a:r>
              <a:rPr lang="en-US" sz="3200" b="1" dirty="0">
                <a:solidFill>
                  <a:schemeClr val="bg1"/>
                </a:solidFill>
                <a:latin typeface="Times New Roman" panose="02020603050405020304" pitchFamily="18" charset="0"/>
                <a:cs typeface="Times New Roman" panose="02020603050405020304" pitchFamily="18" charset="0"/>
              </a:rPr>
              <a:t>NO</a:t>
            </a:r>
            <a:r>
              <a:rPr lang="en-US" sz="3200" b="1" baseline="-25000" dirty="0">
                <a:solidFill>
                  <a:schemeClr val="bg1"/>
                </a:solidFill>
                <a:latin typeface="Times New Roman" panose="02020603050405020304" pitchFamily="18" charset="0"/>
                <a:cs typeface="Times New Roman" panose="02020603050405020304" pitchFamily="18" charset="0"/>
              </a:rPr>
              <a:t>3</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B.</a:t>
            </a: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KCl</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		C. </a:t>
            </a:r>
            <a:r>
              <a:rPr lang="vi-VN" sz="3200" b="1" noProof="0" dirty="0">
                <a:solidFill>
                  <a:prstClr val="white"/>
                </a:solidFill>
                <a:latin typeface="Times New Roman" panose="02020603050405020304" pitchFamily="18" charset="0"/>
                <a:cs typeface="Times New Roman" panose="02020603050405020304" pitchFamily="18" charset="0"/>
              </a:rPr>
              <a:t>Cu</a:t>
            </a:r>
            <a:r>
              <a:rPr lang="vi-VN" sz="3200" b="1" dirty="0">
                <a:solidFill>
                  <a:prstClr val="white"/>
                </a:solidFill>
                <a:latin typeface="Times New Roman" panose="02020603050405020304" pitchFamily="18" charset="0"/>
                <a:cs typeface="Times New Roman" panose="02020603050405020304" pitchFamily="18" charset="0"/>
              </a:rPr>
              <a:t>S</a:t>
            </a:r>
            <a:r>
              <a:rPr lang="en-US" sz="3200" b="1" dirty="0">
                <a:solidFill>
                  <a:prstClr val="white"/>
                </a:solidFill>
                <a:latin typeface="Times New Roman" panose="02020603050405020304" pitchFamily="18" charset="0"/>
                <a:cs typeface="Times New Roman" panose="02020603050405020304" pitchFamily="18" charset="0"/>
              </a:rPr>
              <a:t>O</a:t>
            </a:r>
            <a:r>
              <a:rPr lang="en-US" sz="3200" b="1" baseline="-25000" dirty="0">
                <a:solidFill>
                  <a:prstClr val="white"/>
                </a:solidFill>
                <a:latin typeface="Times New Roman" panose="02020603050405020304" pitchFamily="18" charset="0"/>
                <a:cs typeface="Times New Roman" panose="02020603050405020304" pitchFamily="18" charset="0"/>
              </a:rPr>
              <a:t>4</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 </a:t>
            </a:r>
            <a:r>
              <a:rPr lang="vi-VN" sz="3200" b="1" noProof="0" dirty="0">
                <a:solidFill>
                  <a:schemeClr val="bg1"/>
                </a:solidFill>
                <a:latin typeface="Times New Roman" panose="02020603050405020304" pitchFamily="18" charset="0"/>
                <a:cs typeface="Times New Roman" panose="02020603050405020304" pitchFamily="18" charset="0"/>
              </a:rPr>
              <a:t>CaC</a:t>
            </a:r>
            <a:r>
              <a:rPr lang="en-US" sz="3200" b="1" dirty="0">
                <a:solidFill>
                  <a:schemeClr val="bg1"/>
                </a:solidFill>
                <a:latin typeface="Times New Roman" panose="02020603050405020304" pitchFamily="18" charset="0"/>
                <a:cs typeface="Times New Roman" panose="02020603050405020304" pitchFamily="18" charset="0"/>
              </a:rPr>
              <a:t>O</a:t>
            </a:r>
            <a:r>
              <a:rPr lang="en-US" sz="3200" b="1" baseline="-25000" dirty="0">
                <a:solidFill>
                  <a:schemeClr val="bg1"/>
                </a:solidFill>
                <a:latin typeface="Times New Roman" panose="02020603050405020304" pitchFamily="18" charset="0"/>
                <a:cs typeface="Times New Roman" panose="02020603050405020304" pitchFamily="18" charset="0"/>
              </a:rPr>
              <a:t>3</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Đáp</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án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2" name="Flowchart: Process 1">
            <a:extLst>
              <a:ext uri="{FF2B5EF4-FFF2-40B4-BE49-F238E27FC236}">
                <a16:creationId xmlns:a16="http://schemas.microsoft.com/office/drawing/2014/main" id="{5E0FBA07-D4A6-9833-C6EF-D85597AFFAB8}"/>
              </a:ext>
            </a:extLst>
          </p:cNvPr>
          <p:cNvSpPr/>
          <p:nvPr/>
        </p:nvSpPr>
        <p:spPr>
          <a:xfrm>
            <a:off x="829227" y="6199464"/>
            <a:ext cx="2424419" cy="374755"/>
          </a:xfrm>
          <a:prstGeom prst="flowChartProcess">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stretch>
            <a:fillRect/>
          </a:stretch>
        </p:blipFill>
        <p:spPr>
          <a:xfrm>
            <a:off x="1475740" y="87630"/>
            <a:ext cx="10012680" cy="3890010"/>
          </a:xfrm>
          <a:prstGeom prst="rect">
            <a:avLst/>
          </a:prstGeom>
        </p:spPr>
      </p:pic>
      <p:sp>
        <p:nvSpPr>
          <p:cNvPr id="100" name="Text Box 99"/>
          <p:cNvSpPr txBox="1"/>
          <p:nvPr/>
        </p:nvSpPr>
        <p:spPr>
          <a:xfrm>
            <a:off x="593725" y="3922395"/>
            <a:ext cx="11316970" cy="2676525"/>
          </a:xfrm>
          <a:prstGeom prst="rect">
            <a:avLst/>
          </a:prstGeom>
          <a:noFill/>
          <a:ln w="9525">
            <a:noFill/>
          </a:ln>
        </p:spPr>
        <p:txBody>
          <a:bodyPr wrap="square">
            <a:spAutoFit/>
          </a:bodyPr>
          <a:lstStyle/>
          <a:p>
            <a:pPr indent="0"/>
            <a:r>
              <a:rPr lang="en-US" sz="2800" b="1" u="sng">
                <a:solidFill>
                  <a:srgbClr val="000000"/>
                </a:solidFill>
                <a:latin typeface="Times New Roman" panose="02020603050405020304" pitchFamily="18" charset="0"/>
              </a:rPr>
              <a:t> Phân loại:</a:t>
            </a:r>
            <a:endParaRPr lang="en-US" sz="2800" b="0">
              <a:solidFill>
                <a:srgbClr val="000000"/>
              </a:solidFill>
              <a:latin typeface="Times New Roman" panose="02020603050405020304" pitchFamily="18" charset="0"/>
            </a:endParaRPr>
          </a:p>
          <a:p>
            <a:pPr indent="0"/>
            <a:r>
              <a:rPr lang="en-US" sz="2800" b="0">
                <a:solidFill>
                  <a:srgbClr val="000000"/>
                </a:solidFill>
                <a:latin typeface="Times New Roman" panose="02020603050405020304" pitchFamily="18" charset="0"/>
              </a:rPr>
              <a:t>- Theo thành phần, muối được chia làm 2 loại: muối trung hòa và muối acid.</a:t>
            </a:r>
          </a:p>
          <a:p>
            <a:pPr indent="0"/>
            <a:r>
              <a:rPr lang="en-US" sz="2800" b="0">
                <a:solidFill>
                  <a:srgbClr val="000000"/>
                </a:solidFill>
                <a:latin typeface="Times New Roman" panose="02020603050405020304" pitchFamily="18" charset="0"/>
              </a:rPr>
              <a:t>+ Muối trung hòa: là muối mà trong gốc acid không có nguyên tử hyđrogen.</a:t>
            </a:r>
          </a:p>
          <a:p>
            <a:pPr indent="0"/>
            <a:r>
              <a:rPr lang="en-US" sz="2800" b="0">
                <a:solidFill>
                  <a:srgbClr val="000000"/>
                </a:solidFill>
                <a:latin typeface="Times New Roman" panose="02020603050405020304" pitchFamily="18" charset="0"/>
              </a:rPr>
              <a:t>Ví dụ: Na</a:t>
            </a:r>
            <a:r>
              <a:rPr lang="en-US" sz="2800" b="0" baseline="-25000">
                <a:solidFill>
                  <a:srgbClr val="000000"/>
                </a:solidFill>
                <a:latin typeface="Times New Roman" panose="02020603050405020304" pitchFamily="18" charset="0"/>
              </a:rPr>
              <a:t>2</a:t>
            </a:r>
            <a:r>
              <a:rPr lang="en-US" sz="2800" b="0">
                <a:solidFill>
                  <a:srgbClr val="000000"/>
                </a:solidFill>
                <a:latin typeface="Times New Roman" panose="02020603050405020304" pitchFamily="18" charset="0"/>
              </a:rPr>
              <a:t>SO</a:t>
            </a:r>
            <a:r>
              <a:rPr lang="en-US" sz="2800" b="0" baseline="-25000">
                <a:solidFill>
                  <a:srgbClr val="000000"/>
                </a:solidFill>
                <a:latin typeface="Times New Roman" panose="02020603050405020304" pitchFamily="18" charset="0"/>
              </a:rPr>
              <a:t>4</a:t>
            </a:r>
            <a:r>
              <a:rPr lang="en-US" sz="2800" b="0">
                <a:solidFill>
                  <a:srgbClr val="000000"/>
                </a:solidFill>
                <a:latin typeface="Times New Roman" panose="02020603050405020304" pitchFamily="18" charset="0"/>
              </a:rPr>
              <a:t>, CaCO</a:t>
            </a:r>
            <a:r>
              <a:rPr lang="en-US" sz="2800" b="0" baseline="-25000">
                <a:solidFill>
                  <a:srgbClr val="000000"/>
                </a:solidFill>
                <a:latin typeface="Times New Roman" panose="02020603050405020304" pitchFamily="18" charset="0"/>
              </a:rPr>
              <a:t>3</a:t>
            </a:r>
            <a:r>
              <a:rPr lang="en-US" sz="2800" b="0">
                <a:solidFill>
                  <a:srgbClr val="000000"/>
                </a:solidFill>
                <a:latin typeface="Times New Roman" panose="02020603050405020304" pitchFamily="18" charset="0"/>
              </a:rPr>
              <a:t>,…</a:t>
            </a:r>
          </a:p>
          <a:p>
            <a:pPr indent="0"/>
            <a:r>
              <a:rPr lang="en-US" sz="2800" b="0">
                <a:solidFill>
                  <a:srgbClr val="000000"/>
                </a:solidFill>
                <a:latin typeface="Times New Roman" panose="02020603050405020304" pitchFamily="18" charset="0"/>
              </a:rPr>
              <a:t>+ Muối acid: là muối mà trong đó gốc axit còn nguyên tử hyđrogen.</a:t>
            </a:r>
          </a:p>
          <a:p>
            <a:pPr indent="0"/>
            <a:r>
              <a:rPr lang="en-US" sz="2800" b="0">
                <a:solidFill>
                  <a:srgbClr val="000000"/>
                </a:solidFill>
                <a:latin typeface="Times New Roman" panose="02020603050405020304" pitchFamily="18" charset="0"/>
              </a:rPr>
              <a:t>Ví dụ: NaHCO</a:t>
            </a:r>
            <a:r>
              <a:rPr lang="en-US" sz="2800" b="0" baseline="-25000">
                <a:solidFill>
                  <a:srgbClr val="000000"/>
                </a:solidFill>
                <a:latin typeface="Times New Roman" panose="02020603050405020304" pitchFamily="18" charset="0"/>
              </a:rPr>
              <a:t>3</a:t>
            </a:r>
            <a:r>
              <a:rPr lang="en-US" sz="2800" b="0">
                <a:solidFill>
                  <a:srgbClr val="000000"/>
                </a:solidFill>
                <a:latin typeface="Times New Roman" panose="02020603050405020304" pitchFamily="18" charset="0"/>
              </a:rPr>
              <a:t>, Ba(HCO</a:t>
            </a:r>
            <a:r>
              <a:rPr lang="en-US" sz="2800" b="0" baseline="-25000">
                <a:solidFill>
                  <a:srgbClr val="000000"/>
                </a:solidFill>
                <a:latin typeface="Times New Roman" panose="02020603050405020304" pitchFamily="18" charset="0"/>
              </a:rPr>
              <a:t>3</a:t>
            </a:r>
            <a:r>
              <a:rPr lang="en-US" sz="2800" b="0">
                <a:solidFill>
                  <a:srgbClr val="000000"/>
                </a:solidFill>
                <a:latin typeface="Times New Roman" panose="02020603050405020304" pitchFamily="18" charset="0"/>
              </a:rPr>
              <a:t>)</a:t>
            </a:r>
            <a:r>
              <a:rPr lang="en-US" sz="2800" b="0" baseline="-25000">
                <a:solidFill>
                  <a:srgbClr val="000000"/>
                </a:solidFill>
                <a:latin typeface="Times New Roman" panose="02020603050405020304" pitchFamily="18" charset="0"/>
              </a:rPr>
              <a:t>2</a:t>
            </a:r>
            <a:endParaRPr lang="en-US" sz="2800"/>
          </a:p>
        </p:txBody>
      </p:sp>
    </p:spTree>
    <p:extLst>
      <p:ext uri="{BB962C8B-B14F-4D97-AF65-F5344CB8AC3E}">
        <p14:creationId xmlns:p14="http://schemas.microsoft.com/office/powerpoint/2010/main" val="222712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7"/>
          <p:cNvSpPr/>
          <p:nvPr/>
        </p:nvSpPr>
        <p:spPr>
          <a:xfrm>
            <a:off x="4570413" y="438564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38917" name="Text Box 71"/>
          <p:cNvSpPr txBox="1"/>
          <p:nvPr/>
        </p:nvSpPr>
        <p:spPr>
          <a:xfrm>
            <a:off x="3467100" y="1765300"/>
            <a:ext cx="520065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50000"/>
              </a:spcBef>
              <a:buNone/>
            </a:pPr>
            <a:endParaRPr lang="vi-VN" altLang="x-none" sz="1800" b="1" dirty="0">
              <a:latin typeface="Times New Roman" panose="02020603050405020304" pitchFamily="18" charset="0"/>
            </a:endParaRPr>
          </a:p>
        </p:txBody>
      </p:sp>
      <p:sp>
        <p:nvSpPr>
          <p:cNvPr id="38918" name="AutoShape 72"/>
          <p:cNvSpPr/>
          <p:nvPr/>
        </p:nvSpPr>
        <p:spPr>
          <a:xfrm>
            <a:off x="1543685" y="1479550"/>
            <a:ext cx="9566275" cy="1600200"/>
          </a:xfrm>
          <a:prstGeom prst="wedgeRoundRectCallout">
            <a:avLst>
              <a:gd name="adj1" fmla="val -54551"/>
              <a:gd name="adj2" fmla="val 68750"/>
              <a:gd name="adj3" fmla="val 16667"/>
            </a:avLst>
          </a:prstGeom>
          <a:gradFill rotWithShape="1">
            <a:gsLst>
              <a:gs pos="0">
                <a:srgbClr val="CCFF33"/>
              </a:gs>
              <a:gs pos="50000">
                <a:srgbClr val="FFFFFF"/>
              </a:gs>
              <a:gs pos="100000">
                <a:srgbClr val="CCFF33"/>
              </a:gs>
            </a:gsLst>
            <a:lin ang="5400000" scaled="1"/>
            <a:tileRect/>
          </a:gradFill>
          <a:ln w="9525" cap="flat" cmpd="sng">
            <a:solidFill>
              <a:schemeClr val="tx1"/>
            </a:solidFill>
            <a:prstDash val="solid"/>
            <a:miter/>
            <a:headEnd type="none" w="med" len="med"/>
            <a:tailEnd type="none" w="med" len="med"/>
          </a:ln>
        </p:spPr>
        <p:txBody>
          <a:bodyPr anchor="ctr" anchorCtr="0"/>
          <a:lstStyle/>
          <a:p>
            <a:pPr eaLnBrk="1" hangingPunct="1">
              <a:spcBef>
                <a:spcPct val="50000"/>
              </a:spcBef>
              <a:buNone/>
            </a:pPr>
            <a:r>
              <a:rPr sz="3200" b="1" dirty="0">
                <a:solidFill>
                  <a:schemeClr val="tx1"/>
                </a:solidFill>
                <a:latin typeface="Times New Roman" panose="02020603050405020304" pitchFamily="18" charset="0"/>
                <a:cs typeface="Times New Roman" panose="02020603050405020304" pitchFamily="18" charset="0"/>
              </a:rPr>
              <a:t>Câu</a:t>
            </a:r>
            <a:r>
              <a:rPr sz="3200" b="1" dirty="0">
                <a:solidFill>
                  <a:schemeClr val="tx1"/>
                </a:solidFill>
                <a:latin typeface="Times New Roman" panose="02020603050405020304" pitchFamily="18" charset="0"/>
              </a:rPr>
              <a:t>1. Trong những chất dưới đây chất nào là muối?</a:t>
            </a:r>
          </a:p>
        </p:txBody>
      </p:sp>
      <p:sp>
        <p:nvSpPr>
          <p:cNvPr id="74" name="Text Box 6"/>
          <p:cNvSpPr txBox="1">
            <a:spLocks noChangeArrowheads="1"/>
          </p:cNvSpPr>
          <p:nvPr/>
        </p:nvSpPr>
        <p:spPr bwMode="auto">
          <a:xfrm>
            <a:off x="4566285" y="3979228"/>
            <a:ext cx="5097463" cy="1789430"/>
          </a:xfrm>
          <a:prstGeom prst="rect">
            <a:avLst/>
          </a:prstGeom>
          <a:noFill/>
          <a:ln>
            <a:noFill/>
          </a:ln>
        </p:spPr>
        <p:txBody>
          <a:bodyPr wrap="square">
            <a:spAutoFit/>
          </a:bodyPr>
          <a:lstStyle>
            <a:lvl1pPr marL="457200" indent="-457200">
              <a:defRPr sz="2400">
                <a:solidFill>
                  <a:schemeClr val="tx1"/>
                </a:solidFill>
                <a:latin typeface="Arial" panose="020B0604020202020204" pitchFamily="34" charset="0"/>
              </a:defRPr>
            </a:lvl1pPr>
            <a:lvl2pPr marL="914400" indent="-457200">
              <a:defRPr sz="2400">
                <a:solidFill>
                  <a:schemeClr val="tx1"/>
                </a:solidFill>
                <a:latin typeface="Arial" panose="020B0604020202020204" pitchFamily="34" charset="0"/>
              </a:defRPr>
            </a:lvl2pPr>
            <a:lvl3pPr marL="1371600" indent="-457200">
              <a:defRPr sz="2400">
                <a:solidFill>
                  <a:schemeClr val="tx1"/>
                </a:solidFill>
                <a:latin typeface="Arial" panose="020B0604020202020204" pitchFamily="34" charset="0"/>
              </a:defRPr>
            </a:lvl3pPr>
            <a:lvl4pPr marL="1828800" indent="-457200">
              <a:defRPr sz="2400">
                <a:solidFill>
                  <a:schemeClr val="tx1"/>
                </a:solidFill>
                <a:latin typeface="Arial" panose="020B0604020202020204" pitchFamily="34" charset="0"/>
              </a:defRPr>
            </a:lvl4pPr>
            <a:lvl5pPr marL="2286000" indent="-457200">
              <a:defRPr sz="2400">
                <a:solidFill>
                  <a:schemeClr val="tx1"/>
                </a:solidFill>
                <a:latin typeface="Arial" panose="020B0604020202020204" pitchFamily="34" charset="0"/>
              </a:defRPr>
            </a:lvl5pPr>
            <a:lvl6pPr marL="2743200" indent="-457200" eaLnBrk="0" fontAlgn="base" hangingPunct="0">
              <a:spcBef>
                <a:spcPct val="0"/>
              </a:spcBef>
              <a:spcAft>
                <a:spcPct val="0"/>
              </a:spcAft>
              <a:defRPr sz="2400">
                <a:solidFill>
                  <a:schemeClr val="tx1"/>
                </a:solidFill>
                <a:latin typeface="Arial" panose="020B0604020202020204" pitchFamily="34" charset="0"/>
              </a:defRPr>
            </a:lvl6pPr>
            <a:lvl7pPr marL="3200400" indent="-457200" eaLnBrk="0" fontAlgn="base" hangingPunct="0">
              <a:spcBef>
                <a:spcPct val="0"/>
              </a:spcBef>
              <a:spcAft>
                <a:spcPct val="0"/>
              </a:spcAft>
              <a:defRPr sz="2400">
                <a:solidFill>
                  <a:schemeClr val="tx1"/>
                </a:solidFill>
                <a:latin typeface="Arial" panose="020B0604020202020204" pitchFamily="34" charset="0"/>
              </a:defRPr>
            </a:lvl7pPr>
            <a:lvl8pPr marL="3657600" indent="-457200" eaLnBrk="0" fontAlgn="base" hangingPunct="0">
              <a:spcBef>
                <a:spcPct val="0"/>
              </a:spcBef>
              <a:spcAft>
                <a:spcPct val="0"/>
              </a:spcAft>
              <a:defRPr sz="2400">
                <a:solidFill>
                  <a:schemeClr val="tx1"/>
                </a:solidFill>
                <a:latin typeface="Arial" panose="020B0604020202020204" pitchFamily="34" charset="0"/>
              </a:defRPr>
            </a:lvl8pPr>
            <a:lvl9pPr marL="4114800" indent="-457200" eaLnBrk="0" fontAlgn="base" hangingPunct="0">
              <a:spcBef>
                <a:spcPct val="0"/>
              </a:spcBef>
              <a:spcAft>
                <a:spcPct val="0"/>
              </a:spcAft>
              <a:defRPr sz="2400">
                <a:solidFill>
                  <a:schemeClr val="tx1"/>
                </a:solidFill>
                <a:latin typeface="Arial" panose="020B0604020202020204" pitchFamily="34" charset="0"/>
              </a:defRPr>
            </a:lvl9pPr>
          </a:lstStyle>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CaO        		</a:t>
            </a: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KNO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 </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KOH      		 </a:t>
            </a: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HNO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p>
        </p:txBody>
      </p:sp>
    </p:spTree>
    <p:extLst>
      <p:ext uri="{BB962C8B-B14F-4D97-AF65-F5344CB8AC3E}">
        <p14:creationId xmlns:p14="http://schemas.microsoft.com/office/powerpoint/2010/main" val="323316016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7"/>
          <p:cNvSpPr/>
          <p:nvPr/>
        </p:nvSpPr>
        <p:spPr>
          <a:xfrm>
            <a:off x="3102928" y="4812367"/>
            <a:ext cx="400050" cy="520344"/>
          </a:xfrm>
          <a:prstGeom prst="ellipse">
            <a:avLst/>
          </a:prstGeom>
          <a:noFill/>
          <a:ln w="57150" cap="flat" cmpd="sng">
            <a:solidFill>
              <a:srgbClr val="FF3300"/>
            </a:solidFill>
            <a:prstDash val="solid"/>
            <a:headEnd type="none" w="med" len="med"/>
            <a:tailEnd type="none" w="med" len="med"/>
          </a:ln>
        </p:spPr>
        <p:txBody>
          <a:bodyPr anchor="ctr" anchorCtr="0">
            <a:spAutoFit/>
          </a:bodyPr>
          <a:lstStyle/>
          <a:p>
            <a:pPr algn="ctr" eaLnBrk="1" hangingPunct="1">
              <a:buNone/>
            </a:pPr>
            <a:endParaRPr lang="vi-VN" altLang="x-none" sz="1800" dirty="0">
              <a:latin typeface=".VnTime" panose="020B7200000000000000" pitchFamily="34" charset="0"/>
            </a:endParaRPr>
          </a:p>
        </p:txBody>
      </p:sp>
      <p:sp>
        <p:nvSpPr>
          <p:cNvPr id="38917" name="Text Box 71"/>
          <p:cNvSpPr txBox="1"/>
          <p:nvPr/>
        </p:nvSpPr>
        <p:spPr>
          <a:xfrm>
            <a:off x="3467100" y="1765300"/>
            <a:ext cx="5200650" cy="36830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50000"/>
              </a:spcBef>
              <a:buNone/>
            </a:pPr>
            <a:endParaRPr lang="vi-VN" altLang="x-none" sz="1800" b="1" dirty="0">
              <a:latin typeface="Times New Roman" panose="02020603050405020304" pitchFamily="18" charset="0"/>
            </a:endParaRPr>
          </a:p>
        </p:txBody>
      </p:sp>
      <p:sp>
        <p:nvSpPr>
          <p:cNvPr id="38918" name="AutoShape 72"/>
          <p:cNvSpPr/>
          <p:nvPr/>
        </p:nvSpPr>
        <p:spPr>
          <a:xfrm>
            <a:off x="1543685" y="1479550"/>
            <a:ext cx="9566275" cy="1600200"/>
          </a:xfrm>
          <a:prstGeom prst="wedgeRoundRectCallout">
            <a:avLst>
              <a:gd name="adj1" fmla="val -54551"/>
              <a:gd name="adj2" fmla="val 68750"/>
              <a:gd name="adj3" fmla="val 16667"/>
            </a:avLst>
          </a:prstGeom>
          <a:gradFill rotWithShape="1">
            <a:gsLst>
              <a:gs pos="0">
                <a:srgbClr val="CCFF33"/>
              </a:gs>
              <a:gs pos="50000">
                <a:srgbClr val="FFFFFF"/>
              </a:gs>
              <a:gs pos="100000">
                <a:srgbClr val="CCFF33"/>
              </a:gs>
            </a:gsLst>
            <a:lin ang="5400000" scaled="1"/>
            <a:tileRect/>
          </a:gradFill>
          <a:ln w="9525" cap="flat" cmpd="sng">
            <a:solidFill>
              <a:schemeClr val="tx1"/>
            </a:solidFill>
            <a:prstDash val="solid"/>
            <a:miter/>
            <a:headEnd type="none" w="med" len="med"/>
            <a:tailEnd type="none" w="med" len="med"/>
          </a:ln>
        </p:spPr>
        <p:txBody>
          <a:bodyPr anchor="ctr" anchorCtr="0"/>
          <a:lstStyle/>
          <a:p>
            <a:pPr eaLnBrk="1" hangingPunct="1">
              <a:spcBef>
                <a:spcPct val="50000"/>
              </a:spcBef>
              <a:buNone/>
            </a:pPr>
            <a:r>
              <a:rPr sz="3200" b="1" dirty="0">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a:t>
            </a:r>
            <a:r>
              <a:rPr sz="3200" b="1" dirty="0">
                <a:solidFill>
                  <a:schemeClr val="tx1"/>
                </a:solidFill>
                <a:latin typeface="Times New Roman" panose="02020603050405020304" pitchFamily="18" charset="0"/>
              </a:rPr>
              <a:t>2.  Dãy chất nào dưới đây đều là muối?</a:t>
            </a:r>
          </a:p>
        </p:txBody>
      </p:sp>
      <p:sp>
        <p:nvSpPr>
          <p:cNvPr id="74" name="Text Box 6"/>
          <p:cNvSpPr txBox="1">
            <a:spLocks noChangeArrowheads="1"/>
          </p:cNvSpPr>
          <p:nvPr/>
        </p:nvSpPr>
        <p:spPr bwMode="auto">
          <a:xfrm>
            <a:off x="3103245" y="3484563"/>
            <a:ext cx="5097463" cy="2232660"/>
          </a:xfrm>
          <a:prstGeom prst="rect">
            <a:avLst/>
          </a:prstGeom>
          <a:noFill/>
          <a:ln>
            <a:noFill/>
          </a:ln>
        </p:spPr>
        <p:txBody>
          <a:bodyPr wrap="square">
            <a:spAutoFit/>
          </a:bodyPr>
          <a:lstStyle>
            <a:lvl1pPr marL="457200" indent="-457200">
              <a:defRPr sz="2400">
                <a:solidFill>
                  <a:schemeClr val="tx1"/>
                </a:solidFill>
                <a:latin typeface="Arial" panose="020B0604020202020204" pitchFamily="34" charset="0"/>
              </a:defRPr>
            </a:lvl1pPr>
            <a:lvl2pPr marL="914400" indent="-457200">
              <a:defRPr sz="2400">
                <a:solidFill>
                  <a:schemeClr val="tx1"/>
                </a:solidFill>
                <a:latin typeface="Arial" panose="020B0604020202020204" pitchFamily="34" charset="0"/>
              </a:defRPr>
            </a:lvl2pPr>
            <a:lvl3pPr marL="1371600" indent="-457200">
              <a:defRPr sz="2400">
                <a:solidFill>
                  <a:schemeClr val="tx1"/>
                </a:solidFill>
                <a:latin typeface="Arial" panose="020B0604020202020204" pitchFamily="34" charset="0"/>
              </a:defRPr>
            </a:lvl3pPr>
            <a:lvl4pPr marL="1828800" indent="-457200">
              <a:defRPr sz="2400">
                <a:solidFill>
                  <a:schemeClr val="tx1"/>
                </a:solidFill>
                <a:latin typeface="Arial" panose="020B0604020202020204" pitchFamily="34" charset="0"/>
              </a:defRPr>
            </a:lvl4pPr>
            <a:lvl5pPr marL="2286000" indent="-457200">
              <a:defRPr sz="2400">
                <a:solidFill>
                  <a:schemeClr val="tx1"/>
                </a:solidFill>
                <a:latin typeface="Arial" panose="020B0604020202020204" pitchFamily="34" charset="0"/>
              </a:defRPr>
            </a:lvl5pPr>
            <a:lvl6pPr marL="2743200" indent="-457200" eaLnBrk="0" fontAlgn="base" hangingPunct="0">
              <a:spcBef>
                <a:spcPct val="0"/>
              </a:spcBef>
              <a:spcAft>
                <a:spcPct val="0"/>
              </a:spcAft>
              <a:defRPr sz="2400">
                <a:solidFill>
                  <a:schemeClr val="tx1"/>
                </a:solidFill>
                <a:latin typeface="Arial" panose="020B0604020202020204" pitchFamily="34" charset="0"/>
              </a:defRPr>
            </a:lvl6pPr>
            <a:lvl7pPr marL="3200400" indent="-457200" eaLnBrk="0" fontAlgn="base" hangingPunct="0">
              <a:spcBef>
                <a:spcPct val="0"/>
              </a:spcBef>
              <a:spcAft>
                <a:spcPct val="0"/>
              </a:spcAft>
              <a:defRPr sz="2400">
                <a:solidFill>
                  <a:schemeClr val="tx1"/>
                </a:solidFill>
                <a:latin typeface="Arial" panose="020B0604020202020204" pitchFamily="34" charset="0"/>
              </a:defRPr>
            </a:lvl7pPr>
            <a:lvl8pPr marL="3657600" indent="-457200" eaLnBrk="0" fontAlgn="base" hangingPunct="0">
              <a:spcBef>
                <a:spcPct val="0"/>
              </a:spcBef>
              <a:spcAft>
                <a:spcPct val="0"/>
              </a:spcAft>
              <a:defRPr sz="2400">
                <a:solidFill>
                  <a:schemeClr val="tx1"/>
                </a:solidFill>
                <a:latin typeface="Arial" panose="020B0604020202020204" pitchFamily="34" charset="0"/>
              </a:defRPr>
            </a:lvl8pPr>
            <a:lvl9pPr marL="4114800" indent="-457200" eaLnBrk="0" fontAlgn="base" hangingPunct="0">
              <a:spcBef>
                <a:spcPct val="0"/>
              </a:spcBef>
              <a:spcAft>
                <a:spcPct val="0"/>
              </a:spcAft>
              <a:defRPr sz="2400">
                <a:solidFill>
                  <a:schemeClr val="tx1"/>
                </a:solidFill>
                <a:latin typeface="Arial" panose="020B0604020202020204" pitchFamily="34" charset="0"/>
              </a:defRPr>
            </a:lvl9pPr>
          </a:lstStyle>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FeO, K</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O, ZnCl</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H</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4</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HCl, Ca(HCO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KOH, Mg(OH)</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KCl</a:t>
            </a:r>
          </a:p>
          <a:p>
            <a:pPr marL="386080" marR="0" lvl="0" indent="-386080" algn="l" defTabSz="914400" rtl="0" eaLnBrk="1" fontAlgn="base" latinLnBrk="0" hangingPunct="1">
              <a:lnSpc>
                <a:spcPct val="100000"/>
              </a:lnSpc>
              <a:spcBef>
                <a:spcPct val="20000"/>
              </a:spcBef>
              <a:spcAft>
                <a:spcPct val="0"/>
              </a:spcAft>
              <a:buClrTx/>
              <a:buSzTx/>
              <a:buFontTx/>
              <a:buAutoNum type="alphaUcPeriod"/>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NaCl, AlCl</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Ca(HCO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a:t>
            </a:r>
            <a:r>
              <a:rPr kumimoji="0" lang="en-US" altLang="en-US" sz="20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2</a:t>
            </a: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KNO</a:t>
            </a:r>
            <a:r>
              <a:rPr kumimoji="0" lang="en-US" altLang="en-US" sz="2400" i="0" u="none" strike="noStrike" kern="1200" cap="none" spc="0" normalizeH="0" baseline="-2500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3 </a:t>
            </a:r>
            <a:endPar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defRPr/>
            </a:pPr>
            <a:r>
              <a:rPr kumimoji="0" lang="en-US" altLang="en-US" sz="2400" i="0" u="none" strike="noStrike" kern="1200" cap="none" spc="0" normalizeH="0" baseline="0" noProof="0" dirty="0">
                <a:ln>
                  <a:noFill/>
                </a:ln>
                <a:solidFill>
                  <a:schemeClr val="tx1"/>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p>
        </p:txBody>
      </p:sp>
    </p:spTree>
    <p:extLst>
      <p:ext uri="{BB962C8B-B14F-4D97-AF65-F5344CB8AC3E}">
        <p14:creationId xmlns:p14="http://schemas.microsoft.com/office/powerpoint/2010/main" val="1336865966"/>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s 12"/>
          <p:cNvSpPr/>
          <p:nvPr/>
        </p:nvSpPr>
        <p:spPr>
          <a:xfrm>
            <a:off x="8225155" y="3002915"/>
            <a:ext cx="4037330" cy="231267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3" name="Content Placeholder 2"/>
          <p:cNvSpPr>
            <a:spLocks noGrp="1"/>
          </p:cNvSpPr>
          <p:nvPr>
            <p:ph idx="1"/>
          </p:nvPr>
        </p:nvSpPr>
        <p:spPr>
          <a:xfrm>
            <a:off x="241300" y="2910205"/>
            <a:ext cx="3823335" cy="3804920"/>
          </a:xfrm>
        </p:spPr>
        <p:style>
          <a:lnRef idx="1">
            <a:schemeClr val="accent1"/>
          </a:lnRef>
          <a:fillRef idx="2">
            <a:schemeClr val="accent1"/>
          </a:fillRef>
          <a:effectRef idx="1">
            <a:schemeClr val="accent1"/>
          </a:effectRef>
          <a:fontRef idx="minor">
            <a:schemeClr val="dk1"/>
          </a:fontRef>
        </p:style>
        <p:txBody>
          <a:bodyPr>
            <a:noAutofit/>
          </a:bodyPr>
          <a:lstStyle/>
          <a:p>
            <a:pPr marL="0" indent="0" fontAlgn="auto">
              <a:spcBef>
                <a:spcPts val="0"/>
              </a:spcBef>
              <a:buNone/>
            </a:pPr>
            <a:r>
              <a:rPr lang="vi-VN" sz="2400" dirty="0">
                <a:latin typeface="Times New Roman" panose="02020603050405020304" pitchFamily="18" charset="0"/>
                <a:cs typeface="Times New Roman" panose="02020603050405020304" pitchFamily="18" charset="0"/>
              </a:rPr>
              <a:t>1. Công thức của các muối:</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P</a:t>
            </a:r>
            <a:r>
              <a:rPr lang="vi-VN" sz="2300" dirty="0">
                <a:latin typeface="Times New Roman" panose="02020603050405020304" pitchFamily="18" charset="0"/>
                <a:cs typeface="Times New Roman" panose="02020603050405020304" pitchFamily="18" charset="0"/>
              </a:rPr>
              <a:t>otassium sulfate: K</a:t>
            </a:r>
            <a:r>
              <a:rPr lang="vi-VN" sz="2300" baseline="-25000" dirty="0">
                <a:latin typeface="Times New Roman" panose="02020603050405020304" pitchFamily="18" charset="0"/>
                <a:cs typeface="Times New Roman" panose="02020603050405020304" pitchFamily="18" charset="0"/>
              </a:rPr>
              <a:t>2</a:t>
            </a:r>
            <a:r>
              <a:rPr lang="vi-VN" sz="2300" dirty="0">
                <a:latin typeface="Times New Roman" panose="02020603050405020304" pitchFamily="18" charset="0"/>
                <a:cs typeface="Times New Roman" panose="02020603050405020304" pitchFamily="18" charset="0"/>
              </a:rPr>
              <a:t>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hydrosulfate: NaHSO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hydrocarbonate: NaHCO</a:t>
            </a:r>
            <a:r>
              <a:rPr lang="vi-VN" sz="2300" baseline="-25000" dirty="0">
                <a:latin typeface="Times New Roman" panose="02020603050405020304" pitchFamily="18" charset="0"/>
                <a:cs typeface="Times New Roman" panose="02020603050405020304" pitchFamily="18" charset="0"/>
              </a:rPr>
              <a:t>3</a:t>
            </a:r>
            <a:r>
              <a:rPr lang="vi-VN" sz="2300" dirty="0">
                <a:latin typeface="Times New Roman" panose="02020603050405020304" pitchFamily="18" charset="0"/>
                <a:cs typeface="Times New Roman" panose="02020603050405020304" pitchFamily="18" charset="0"/>
              </a:rPr>
              <a:t> </a:t>
            </a:r>
          </a:p>
          <a:p>
            <a:pPr marL="0" indent="0" fontAlgn="auto">
              <a:spcBef>
                <a:spcPts val="0"/>
              </a:spcBef>
              <a:buNone/>
            </a:pP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chloride: NaCl</a:t>
            </a:r>
          </a:p>
          <a:p>
            <a:pPr marL="0" indent="0" fontAlgn="auto">
              <a:spcBef>
                <a:spcPts val="0"/>
              </a:spcBef>
              <a:buNone/>
            </a:pP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S</a:t>
            </a:r>
            <a:r>
              <a:rPr lang="vi-VN" sz="2300" dirty="0">
                <a:latin typeface="Times New Roman" panose="02020603050405020304" pitchFamily="18" charset="0"/>
                <a:cs typeface="Times New Roman" panose="02020603050405020304" pitchFamily="18" charset="0"/>
              </a:rPr>
              <a:t>odium nitrate: NaNO</a:t>
            </a:r>
            <a:r>
              <a:rPr lang="vi-VN" sz="2300" baseline="-25000" dirty="0">
                <a:latin typeface="Times New Roman" panose="02020603050405020304" pitchFamily="18" charset="0"/>
                <a:cs typeface="Times New Roman" panose="02020603050405020304" pitchFamily="18" charset="0"/>
              </a:rPr>
              <a:t>3</a:t>
            </a:r>
            <a:r>
              <a:rPr lang="vi-VN" sz="2300" dirty="0">
                <a:latin typeface="Times New Roman" panose="02020603050405020304" pitchFamily="18" charset="0"/>
                <a:cs typeface="Times New Roman" panose="02020603050405020304" pitchFamily="18" charset="0"/>
              </a:rPr>
              <a:t>; </a:t>
            </a:r>
            <a:r>
              <a:rPr lang="en-US" altLang="vi-VN" sz="2300" dirty="0">
                <a:latin typeface="Times New Roman" panose="02020603050405020304" pitchFamily="18" charset="0"/>
                <a:cs typeface="Times New Roman" panose="02020603050405020304" pitchFamily="18" charset="0"/>
              </a:rPr>
              <a:t>C</a:t>
            </a:r>
            <a:r>
              <a:rPr lang="vi-VN" sz="2300" dirty="0">
                <a:latin typeface="Times New Roman" panose="02020603050405020304" pitchFamily="18" charset="0"/>
                <a:cs typeface="Times New Roman" panose="02020603050405020304" pitchFamily="18" charset="0"/>
              </a:rPr>
              <a:t>alcium hydrophosphate: CaHPO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a:t>
            </a:r>
          </a:p>
          <a:p>
            <a:pPr marL="0" indent="0" fontAlgn="auto">
              <a:spcBef>
                <a:spcPts val="0"/>
              </a:spcBef>
              <a:buNone/>
            </a:pPr>
            <a:r>
              <a:rPr lang="en-US" altLang="vi-VN" sz="2300" dirty="0">
                <a:latin typeface="Times New Roman" panose="02020603050405020304" pitchFamily="18" charset="0"/>
                <a:cs typeface="Times New Roman" panose="02020603050405020304" pitchFamily="18" charset="0"/>
              </a:rPr>
              <a:t>M</a:t>
            </a:r>
            <a:r>
              <a:rPr lang="vi-VN" sz="2300" dirty="0">
                <a:latin typeface="Times New Roman" panose="02020603050405020304" pitchFamily="18" charset="0"/>
                <a:cs typeface="Times New Roman" panose="02020603050405020304" pitchFamily="18" charset="0"/>
              </a:rPr>
              <a:t>agnesium sulfate: MgSO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 Copper(II) sulfate: CuSO</a:t>
            </a:r>
            <a:r>
              <a:rPr lang="vi-VN" sz="2300" baseline="-25000" dirty="0">
                <a:latin typeface="Times New Roman" panose="02020603050405020304" pitchFamily="18" charset="0"/>
                <a:cs typeface="Times New Roman" panose="02020603050405020304" pitchFamily="18" charset="0"/>
              </a:rPr>
              <a:t>4</a:t>
            </a:r>
            <a:r>
              <a:rPr lang="vi-VN" sz="23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1" y="-79803"/>
            <a:ext cx="12192001" cy="2846763"/>
          </a:xfrm>
          <a:prstGeom prst="rect">
            <a:avLst/>
          </a:prstGeom>
        </p:spPr>
      </p:pic>
      <p:sp>
        <p:nvSpPr>
          <p:cNvPr id="100" name="Text Box 99"/>
          <p:cNvSpPr txBox="1"/>
          <p:nvPr/>
        </p:nvSpPr>
        <p:spPr>
          <a:xfrm>
            <a:off x="4165600" y="2968625"/>
            <a:ext cx="3860800" cy="304609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indent="279400"/>
            <a:r>
              <a:rPr lang="en-US" sz="2400" b="1">
                <a:solidFill>
                  <a:srgbClr val="232323"/>
                </a:solidFill>
                <a:latin typeface="Times New Roman" panose="02020603050405020304" pitchFamily="18" charset="0"/>
              </a:rPr>
              <a:t>2. </a:t>
            </a:r>
            <a:r>
              <a:rPr lang="en-US" sz="2400" b="0">
                <a:latin typeface="Times New Roman" panose="02020603050405020304" pitchFamily="18" charset="0"/>
                <a:cs typeface="Segoe UI" panose="020B0502040204020203" charset="0"/>
              </a:rPr>
              <a:t> Tên gọi của các muối: AlCl</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aluminium chloride KC1: potassium chloride A1</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aluminium sulfate MgSO</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 magnesium sulfate NH</a:t>
            </a:r>
            <a:r>
              <a:rPr lang="en-US" sz="2400" b="0" baseline="-25000">
                <a:latin typeface="Times New Roman" panose="02020603050405020304" pitchFamily="18" charset="0"/>
                <a:cs typeface="Segoe UI" panose="020B0502040204020203" charset="0"/>
              </a:rPr>
              <a:t>4</a:t>
            </a:r>
            <a:r>
              <a:rPr lang="en-US" sz="2400" b="0">
                <a:latin typeface="Times New Roman" panose="02020603050405020304" pitchFamily="18" charset="0"/>
                <a:cs typeface="Segoe UI" panose="020B0502040204020203" charset="0"/>
              </a:rPr>
              <a:t>NO</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ammonium nitrate NaHCO</a:t>
            </a:r>
            <a:r>
              <a:rPr lang="en-US" sz="2400" b="0" baseline="-25000">
                <a:latin typeface="Times New Roman" panose="02020603050405020304" pitchFamily="18" charset="0"/>
                <a:cs typeface="Segoe UI" panose="020B0502040204020203" charset="0"/>
              </a:rPr>
              <a:t>3</a:t>
            </a:r>
            <a:r>
              <a:rPr lang="en-US" sz="2400" b="0">
                <a:latin typeface="Times New Roman" panose="02020603050405020304" pitchFamily="18" charset="0"/>
                <a:cs typeface="Segoe UI" panose="020B0502040204020203" charset="0"/>
              </a:rPr>
              <a:t>: sodium hydrocarbonate.</a:t>
            </a:r>
            <a:endParaRPr lang="en-US" sz="2400"/>
          </a:p>
        </p:txBody>
      </p:sp>
      <p:sp>
        <p:nvSpPr>
          <p:cNvPr id="9" name="Text Box 8"/>
          <p:cNvSpPr txBox="1"/>
          <p:nvPr/>
        </p:nvSpPr>
        <p:spPr>
          <a:xfrm>
            <a:off x="7988935" y="3093720"/>
            <a:ext cx="3974465" cy="829945"/>
          </a:xfrm>
          <a:prstGeom prst="rect">
            <a:avLst/>
          </a:prstGeom>
          <a:noFill/>
          <a:ln w="9525">
            <a:noFill/>
          </a:ln>
        </p:spPr>
        <p:txBody>
          <a:bodyPr wrap="square">
            <a:spAutoFit/>
          </a:bodyPr>
          <a:lstStyle/>
          <a:p>
            <a:pPr indent="279400"/>
            <a:r>
              <a:rPr lang="en-US" sz="2400" b="1">
                <a:solidFill>
                  <a:srgbClr val="232323"/>
                </a:solidFill>
                <a:latin typeface="Times New Roman" panose="02020603050405020304" pitchFamily="18" charset="0"/>
              </a:rPr>
              <a:t>3. </a:t>
            </a:r>
            <a:r>
              <a:rPr lang="en-US" sz="2400" b="0">
                <a:latin typeface="Times New Roman" panose="02020603050405020304" pitchFamily="18" charset="0"/>
                <a:cs typeface="Segoe UI" panose="020B0502040204020203" charset="0"/>
              </a:rPr>
              <a:t> Phản ứng tạ muối KC1:</a:t>
            </a:r>
          </a:p>
          <a:p>
            <a:pPr indent="279400"/>
            <a:r>
              <a:rPr lang="en-US" sz="2400" b="0">
                <a:latin typeface="Times New Roman" panose="02020603050405020304" pitchFamily="18" charset="0"/>
                <a:cs typeface="Segoe UI" panose="020B0502040204020203" charset="0"/>
              </a:rPr>
              <a:t>KOH + HC1      KC1 + H</a:t>
            </a:r>
            <a:r>
              <a:rPr lang="en-US" sz="2400" b="0" baseline="-25000">
                <a:latin typeface="Times New Roman" panose="02020603050405020304" pitchFamily="18" charset="0"/>
                <a:cs typeface="Segoe UI" panose="020B0502040204020203" charset="0"/>
              </a:rPr>
              <a:t>2</a:t>
            </a:r>
            <a:r>
              <a:rPr lang="en-US" sz="2400" b="0">
                <a:latin typeface="Times New Roman" panose="02020603050405020304" pitchFamily="18" charset="0"/>
                <a:cs typeface="Segoe UI" panose="020B0502040204020203" charset="0"/>
              </a:rPr>
              <a:t>O</a:t>
            </a:r>
            <a:endParaRPr lang="en-US" sz="2400"/>
          </a:p>
        </p:txBody>
      </p:sp>
      <p:cxnSp>
        <p:nvCxnSpPr>
          <p:cNvPr id="1753064112" name="Straight Arrow Connector 1"/>
          <p:cNvCxnSpPr/>
          <p:nvPr/>
        </p:nvCxnSpPr>
        <p:spPr>
          <a:xfrm flipV="1">
            <a:off x="10023158" y="3703003"/>
            <a:ext cx="276225" cy="95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 Box 9"/>
          <p:cNvSpPr txBox="1"/>
          <p:nvPr/>
        </p:nvSpPr>
        <p:spPr>
          <a:xfrm>
            <a:off x="8196580" y="3962400"/>
            <a:ext cx="3711575"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Phản ứng tạo muối MgSO</a:t>
            </a:r>
            <a:r>
              <a:rPr lang="en-US" sz="2400" b="0" baseline="-25000">
                <a:latin typeface="Times New Roman" panose="02020603050405020304" pitchFamily="18" charset="0"/>
                <a:ea typeface="SimSun" panose="02010600030101010101" pitchFamily="2" charset="-122"/>
              </a:rPr>
              <a:t>4</a:t>
            </a:r>
            <a:endParaRPr lang="en-US" sz="2400"/>
          </a:p>
        </p:txBody>
      </p:sp>
      <p:sp>
        <p:nvSpPr>
          <p:cNvPr id="11" name="Text Box 10"/>
          <p:cNvSpPr txBox="1"/>
          <p:nvPr/>
        </p:nvSpPr>
        <p:spPr>
          <a:xfrm>
            <a:off x="8216265" y="4421505"/>
            <a:ext cx="3975100" cy="460375"/>
          </a:xfrm>
          <a:prstGeom prst="rect">
            <a:avLst/>
          </a:prstGeom>
          <a:noFill/>
          <a:ln w="9525">
            <a:noFill/>
          </a:ln>
        </p:spPr>
        <p:txBody>
          <a:bodyPr wrap="square">
            <a:spAutoFit/>
          </a:bodyPr>
          <a:lstStyle/>
          <a:p>
            <a:pPr indent="0"/>
            <a:r>
              <a:rPr lang="en-US" sz="2400" b="0">
                <a:latin typeface="Times New Roman" panose="02020603050405020304" pitchFamily="18" charset="0"/>
                <a:ea typeface="SimSun" panose="02010600030101010101" pitchFamily="2" charset="-122"/>
              </a:rPr>
              <a:t>Mg + H</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MgSO</a:t>
            </a:r>
            <a:r>
              <a:rPr lang="en-US" sz="2400" b="0" baseline="-25000">
                <a:latin typeface="Times New Roman" panose="02020603050405020304" pitchFamily="18" charset="0"/>
                <a:ea typeface="SimSun" panose="02010600030101010101" pitchFamily="2" charset="-122"/>
              </a:rPr>
              <a:t>4</a:t>
            </a:r>
            <a:r>
              <a:rPr lang="en-US" sz="2400" b="0">
                <a:latin typeface="Times New Roman" panose="02020603050405020304" pitchFamily="18" charset="0"/>
                <a:ea typeface="SimSun" panose="02010600030101010101" pitchFamily="2" charset="-122"/>
              </a:rPr>
              <a:t> + H</a:t>
            </a:r>
            <a:r>
              <a:rPr lang="en-US" sz="2400" b="0" baseline="-25000">
                <a:latin typeface="Times New Roman" panose="02020603050405020304" pitchFamily="18" charset="0"/>
                <a:ea typeface="SimSun" panose="02010600030101010101" pitchFamily="2" charset="-122"/>
              </a:rPr>
              <a:t>2</a:t>
            </a:r>
            <a:r>
              <a:rPr lang="en-US" sz="2400" b="0">
                <a:latin typeface="Times New Roman" panose="02020603050405020304" pitchFamily="18" charset="0"/>
                <a:ea typeface="SimSun" panose="02010600030101010101" pitchFamily="2" charset="-122"/>
              </a:rPr>
              <a:t> </a:t>
            </a:r>
            <a:endParaRPr lang="en-US" sz="2400"/>
          </a:p>
        </p:txBody>
      </p:sp>
      <p:cxnSp>
        <p:nvCxnSpPr>
          <p:cNvPr id="12" name="Straight Arrow Connector 1"/>
          <p:cNvCxnSpPr/>
          <p:nvPr/>
        </p:nvCxnSpPr>
        <p:spPr>
          <a:xfrm flipV="1">
            <a:off x="10054908" y="4687253"/>
            <a:ext cx="276225" cy="952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9696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0"/>
                                        </p:tgtEl>
                                        <p:attrNameLst>
                                          <p:attrName>style.visibility</p:attrName>
                                        </p:attrNameLst>
                                      </p:cBhvr>
                                      <p:to>
                                        <p:strVal val="visible"/>
                                      </p:to>
                                    </p:set>
                                    <p:anim calcmode="lin" valueType="num">
                                      <p:cBhvr additive="base">
                                        <p:cTn id="37" dur="500" fill="hold"/>
                                        <p:tgtEl>
                                          <p:spTgt spid="100"/>
                                        </p:tgtEl>
                                        <p:attrNameLst>
                                          <p:attrName>ppt_x</p:attrName>
                                        </p:attrNameLst>
                                      </p:cBhvr>
                                      <p:tavLst>
                                        <p:tav tm="0">
                                          <p:val>
                                            <p:strVal val="#ppt_x"/>
                                          </p:val>
                                        </p:tav>
                                        <p:tav tm="100000">
                                          <p:val>
                                            <p:strVal val="#ppt_x"/>
                                          </p:val>
                                        </p:tav>
                                      </p:tavLst>
                                    </p:anim>
                                    <p:anim calcmode="lin" valueType="num">
                                      <p:cBhvr additive="base">
                                        <p:cTn id="3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53064112"/>
                                        </p:tgtEl>
                                        <p:attrNameLst>
                                          <p:attrName>style.visibility</p:attrName>
                                        </p:attrNameLst>
                                      </p:cBhvr>
                                      <p:to>
                                        <p:strVal val="visible"/>
                                      </p:to>
                                    </p:set>
                                    <p:anim calcmode="lin" valueType="num">
                                      <p:cBhvr additive="base">
                                        <p:cTn id="51" dur="500" fill="hold"/>
                                        <p:tgtEl>
                                          <p:spTgt spid="1753064112"/>
                                        </p:tgtEl>
                                        <p:attrNameLst>
                                          <p:attrName>ppt_x</p:attrName>
                                        </p:attrNameLst>
                                      </p:cBhvr>
                                      <p:tavLst>
                                        <p:tav tm="0">
                                          <p:val>
                                            <p:strVal val="#ppt_x"/>
                                          </p:val>
                                        </p:tav>
                                        <p:tav tm="100000">
                                          <p:val>
                                            <p:strVal val="#ppt_x"/>
                                          </p:val>
                                        </p:tav>
                                      </p:tavLst>
                                    </p:anim>
                                    <p:anim calcmode="lin" valueType="num">
                                      <p:cBhvr additive="base">
                                        <p:cTn id="52" dur="500" fill="hold"/>
                                        <p:tgtEl>
                                          <p:spTgt spid="17530641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additive="base">
                                        <p:cTn id="63" dur="500" fill="hold"/>
                                        <p:tgtEl>
                                          <p:spTgt spid="11"/>
                                        </p:tgtEl>
                                        <p:attrNameLst>
                                          <p:attrName>ppt_x</p:attrName>
                                        </p:attrNameLst>
                                      </p:cBhvr>
                                      <p:tavLst>
                                        <p:tav tm="0">
                                          <p:val>
                                            <p:strVal val="#ppt_x"/>
                                          </p:val>
                                        </p:tav>
                                        <p:tav tm="100000">
                                          <p:val>
                                            <p:strVal val="#ppt_x"/>
                                          </p:val>
                                        </p:tav>
                                      </p:tavLst>
                                    </p:anim>
                                    <p:anim calcmode="lin" valueType="num">
                                      <p:cBhvr additive="base">
                                        <p:cTn id="64" dur="500" fill="hold"/>
                                        <p:tgtEl>
                                          <p:spTgt spid="11"/>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500" fill="hold"/>
                                        <p:tgtEl>
                                          <p:spTgt spid="12"/>
                                        </p:tgtEl>
                                        <p:attrNameLst>
                                          <p:attrName>ppt_x</p:attrName>
                                        </p:attrNameLst>
                                      </p:cBhvr>
                                      <p:tavLst>
                                        <p:tav tm="0">
                                          <p:val>
                                            <p:strVal val="#ppt_x"/>
                                          </p:val>
                                        </p:tav>
                                        <p:tav tm="100000">
                                          <p:val>
                                            <p:strVal val="#ppt_x"/>
                                          </p:val>
                                        </p:tav>
                                      </p:tavLst>
                                    </p:anim>
                                    <p:anim calcmode="lin" valueType="num">
                                      <p:cBhvr additive="base">
                                        <p:cTn id="6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build="p" animBg="1"/>
      <p:bldP spid="100" grpId="0" animBg="1"/>
      <p:bldP spid="9" grpId="0"/>
      <p:bldP spid="10"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4784" y="988691"/>
            <a:ext cx="11181347" cy="1364615"/>
          </a:xfrm>
          <a:prstGeom prst="rect">
            <a:avLst/>
          </a:prstGeom>
        </p:spPr>
        <p:txBody>
          <a:bodyPr wrap="square">
            <a:spAutoFit/>
          </a:bodyPr>
          <a:lstStyle/>
          <a:p>
            <a:pPr>
              <a:lnSpc>
                <a:spcPct val="115000"/>
              </a:lnSpc>
              <a:spcAft>
                <a:spcPts val="1000"/>
              </a:spcAft>
            </a:pPr>
            <a:r>
              <a:rPr lang="vi-VN" sz="2400" b="1" u="sng"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1.Khái niệm:</a:t>
            </a:r>
            <a:r>
              <a:rPr lang="vi-VN"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Muối là hợp chất được hình thành từ sự thay thế ion H+ của acid bằng ion kim loại hoặc ion ammonium (NH</a:t>
            </a:r>
            <a:r>
              <a:rPr lang="vi-VN" sz="2400" baseline="-25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4</a:t>
            </a:r>
            <a:r>
              <a:rPr lang="vi-VN" sz="2400" baseline="30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Phân tử muối gồm có một hay nhiều cation kim loại liên kết với một hay nhiều anion gốc acid.</a:t>
            </a:r>
          </a:p>
        </p:txBody>
      </p:sp>
      <p:sp>
        <p:nvSpPr>
          <p:cNvPr id="3"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p>
        </p:txBody>
      </p:sp>
      <p:sp>
        <p:nvSpPr>
          <p:cNvPr id="100" name="Text Box 99"/>
          <p:cNvSpPr txBox="1"/>
          <p:nvPr/>
        </p:nvSpPr>
        <p:spPr>
          <a:xfrm>
            <a:off x="863600" y="5124450"/>
            <a:ext cx="10506710" cy="460375"/>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indent="0"/>
            <a:r>
              <a:rPr lang="en-US" sz="2400" b="1">
                <a:solidFill>
                  <a:srgbClr val="FF0000"/>
                </a:solidFill>
                <a:latin typeface="Times New Roman" panose="02020603050405020304" pitchFamily="18" charset="0"/>
                <a:cs typeface="Calibri" panose="020F0502020204030204" pitchFamily="34" charset="0"/>
              </a:rPr>
              <a:t>Tên muối</a:t>
            </a:r>
            <a:r>
              <a:rPr lang="en-US" sz="2400" b="0">
                <a:solidFill>
                  <a:srgbClr val="FF0000"/>
                </a:solidFill>
                <a:latin typeface="Times New Roman" panose="02020603050405020304" pitchFamily="18" charset="0"/>
                <a:cs typeface="Calibri" panose="020F0502020204030204" pitchFamily="34" charset="0"/>
              </a:rPr>
              <a:t> </a:t>
            </a:r>
            <a:r>
              <a:rPr lang="en-US" sz="2400" b="1">
                <a:solidFill>
                  <a:srgbClr val="FF0000"/>
                </a:solidFill>
                <a:latin typeface="Times New Roman" panose="02020603050405020304" pitchFamily="18" charset="0"/>
                <a:cs typeface="Calibri" panose="020F0502020204030204" pitchFamily="34" charset="0"/>
              </a:rPr>
              <a:t>= tên kim loại</a:t>
            </a:r>
            <a:r>
              <a:rPr lang="en-US" sz="2400" b="0">
                <a:latin typeface="Times New Roman" panose="02020603050405020304" pitchFamily="18" charset="0"/>
                <a:cs typeface="Calibri" panose="020F0502020204030204" pitchFamily="34" charset="0"/>
              </a:rPr>
              <a:t> ( kèm hoá trị với kim loại có nhiều hoá trị) + </a:t>
            </a:r>
            <a:r>
              <a:rPr lang="en-US" sz="2400" b="1">
                <a:solidFill>
                  <a:srgbClr val="FF0000"/>
                </a:solidFill>
                <a:latin typeface="Times New Roman" panose="02020603050405020304" pitchFamily="18" charset="0"/>
                <a:cs typeface="Calibri" panose="020F0502020204030204" pitchFamily="34" charset="0"/>
              </a:rPr>
              <a:t>tên gốc acid</a:t>
            </a:r>
            <a:r>
              <a:rPr lang="en-US" sz="2400" b="0">
                <a:latin typeface="Times New Roman" panose="02020603050405020304" pitchFamily="18" charset="0"/>
                <a:cs typeface="Calibri" panose="020F0502020204030204" pitchFamily="34" charset="0"/>
              </a:rPr>
              <a:t>.</a:t>
            </a:r>
            <a:endParaRPr lang="en-US" sz="2400"/>
          </a:p>
        </p:txBody>
      </p:sp>
      <p:pic>
        <p:nvPicPr>
          <p:cNvPr id="51" name="图片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84"/>
            <a:ext cx="2959931" cy="965371"/>
          </a:xfrm>
          <a:prstGeom prst="rect">
            <a:avLst/>
          </a:prstGeom>
        </p:spPr>
      </p:pic>
      <p:sp>
        <p:nvSpPr>
          <p:cNvPr id="5" name="Text Box 4"/>
          <p:cNvSpPr txBox="1"/>
          <p:nvPr/>
        </p:nvSpPr>
        <p:spPr>
          <a:xfrm>
            <a:off x="704850" y="2338705"/>
            <a:ext cx="10525760" cy="2306955"/>
          </a:xfrm>
          <a:prstGeom prst="rect">
            <a:avLst/>
          </a:prstGeom>
          <a:noFill/>
          <a:ln w="9525">
            <a:noFill/>
          </a:ln>
        </p:spPr>
        <p:txBody>
          <a:bodyPr wrap="square">
            <a:spAutoFit/>
          </a:bodyPr>
          <a:lstStyle/>
          <a:p>
            <a:pPr marL="228600" indent="-228600"/>
            <a:r>
              <a:rPr lang="en-US" sz="2400" b="1" u="sng">
                <a:latin typeface="Times New Roman" panose="02020603050405020304" pitchFamily="18" charset="0"/>
                <a:cs typeface="Calibri" panose="020F0502020204030204" pitchFamily="34" charset="0"/>
              </a:rPr>
              <a:t>2. Công thức hoá học của phân tử muối:</a:t>
            </a:r>
            <a:endParaRPr lang="en-US" sz="2400" b="1">
              <a:latin typeface="Times New Roman" panose="02020603050405020304" pitchFamily="18" charset="0"/>
              <a:cs typeface="Calibri" panose="020F0502020204030204" pitchFamily="34" charset="0"/>
            </a:endParaRPr>
          </a:p>
          <a:p>
            <a:pPr marL="228600" indent="-228600"/>
            <a:r>
              <a:rPr lang="en-US" sz="2400" b="1">
                <a:latin typeface="Times New Roman" panose="02020603050405020304" pitchFamily="18" charset="0"/>
                <a:cs typeface="Calibri" panose="020F0502020204030204" pitchFamily="34" charset="0"/>
              </a:rPr>
              <a:t>M</a:t>
            </a:r>
            <a:r>
              <a:rPr lang="en-US" sz="2400" b="1" baseline="-25000">
                <a:solidFill>
                  <a:srgbClr val="FF0000"/>
                </a:solidFill>
                <a:latin typeface="Times New Roman" panose="02020603050405020304" pitchFamily="18" charset="0"/>
                <a:cs typeface="Calibri" panose="020F0502020204030204" pitchFamily="34" charset="0"/>
              </a:rPr>
              <a:t>x</a:t>
            </a:r>
            <a:r>
              <a:rPr lang="en-US" sz="2400" b="1">
                <a:latin typeface="Times New Roman" panose="02020603050405020304" pitchFamily="18" charset="0"/>
                <a:cs typeface="Calibri" panose="020F0502020204030204" pitchFamily="34" charset="0"/>
              </a:rPr>
              <a:t>A</a:t>
            </a:r>
            <a:r>
              <a:rPr lang="en-US" sz="2400" b="1" baseline="-25000">
                <a:solidFill>
                  <a:srgbClr val="FF0000"/>
                </a:solidFill>
                <a:latin typeface="Times New Roman" panose="02020603050405020304" pitchFamily="18" charset="0"/>
                <a:cs typeface="Calibri" panose="020F0502020204030204" pitchFamily="34" charset="0"/>
              </a:rPr>
              <a:t>y</a:t>
            </a:r>
            <a:r>
              <a:rPr lang="en-US" sz="2400" b="1">
                <a:solidFill>
                  <a:srgbClr val="FF0000"/>
                </a:solidFill>
                <a:latin typeface="Times New Roman" panose="02020603050405020304" pitchFamily="18" charset="0"/>
                <a:cs typeface="Calibri" panose="020F0502020204030204" pitchFamily="34" charset="0"/>
              </a:rPr>
              <a:t> </a:t>
            </a:r>
            <a:endParaRPr lang="en-US" sz="2400" b="0">
              <a:latin typeface="Times New Roman" panose="02020603050405020304" pitchFamily="18" charset="0"/>
              <a:cs typeface="Calibri" panose="020F0502020204030204" pitchFamily="34" charset="0"/>
            </a:endParaRPr>
          </a:p>
          <a:p>
            <a:pPr marL="228600" indent="-228600"/>
            <a:r>
              <a:rPr lang="en-US" sz="2400" b="0">
                <a:latin typeface="Times New Roman" panose="02020603050405020304" pitchFamily="18" charset="0"/>
                <a:cs typeface="Calibri" panose="020F0502020204030204" pitchFamily="34" charset="0"/>
              </a:rPr>
              <a:t>Trong đó   </a:t>
            </a:r>
          </a:p>
          <a:p>
            <a:pPr marL="228600" indent="-228600"/>
            <a:r>
              <a:rPr lang="en-US" sz="2400" b="0">
                <a:latin typeface="Times New Roman" panose="02020603050405020304" pitchFamily="18" charset="0"/>
                <a:cs typeface="Calibri" panose="020F0502020204030204" pitchFamily="34" charset="0"/>
              </a:rPr>
              <a:t>- M: là cation kim loại.			- A: là anion gốc acid</a:t>
            </a:r>
          </a:p>
          <a:p>
            <a:pPr marL="228600" indent="-228600"/>
            <a:r>
              <a:rPr lang="en-US" sz="2400" b="0">
                <a:latin typeface="Times New Roman" panose="02020603050405020304" pitchFamily="18" charset="0"/>
                <a:cs typeface="Calibri" panose="020F0502020204030204" pitchFamily="34" charset="0"/>
              </a:rPr>
              <a:t>- x: là chỉ số của M.				- y: Là chỉ số của anion gốc acid.</a:t>
            </a:r>
          </a:p>
          <a:p>
            <a:pPr marL="228600" indent="-228600"/>
            <a:r>
              <a:rPr lang="en-US" sz="2400">
                <a:latin typeface="Times New Roman" panose="02020603050405020304" pitchFamily="18" charset="0"/>
                <a:cs typeface="Calibri" panose="020F0502020204030204" pitchFamily="34" charset="0"/>
                <a:sym typeface="+mn-ea"/>
              </a:rPr>
              <a:t> (x,y nguyên dương, tối giản)</a:t>
            </a:r>
            <a:endParaRPr lang="en-US" sz="2400"/>
          </a:p>
        </p:txBody>
      </p:sp>
      <p:sp>
        <p:nvSpPr>
          <p:cNvPr id="6" name="Text Box 5"/>
          <p:cNvSpPr txBox="1"/>
          <p:nvPr/>
        </p:nvSpPr>
        <p:spPr>
          <a:xfrm>
            <a:off x="803275" y="4626292"/>
            <a:ext cx="5080000" cy="460375"/>
          </a:xfrm>
          <a:prstGeom prst="rect">
            <a:avLst/>
          </a:prstGeom>
          <a:noFill/>
          <a:ln w="9525">
            <a:noFill/>
          </a:ln>
        </p:spPr>
        <p:txBody>
          <a:bodyPr>
            <a:spAutoFit/>
          </a:bodyPr>
          <a:lstStyle/>
          <a:p>
            <a:pPr marL="228600" indent="-228600"/>
            <a:r>
              <a:rPr lang="en-US" sz="2400" b="1" u="sng">
                <a:latin typeface="Times New Roman" panose="02020603050405020304" pitchFamily="18" charset="0"/>
                <a:cs typeface="Calibri" panose="020F0502020204030204" pitchFamily="34" charset="0"/>
              </a:rPr>
              <a:t>3. Tên gọi</a:t>
            </a:r>
          </a:p>
        </p:txBody>
      </p:sp>
      <p:sp>
        <p:nvSpPr>
          <p:cNvPr id="7" name="Text Box 6"/>
          <p:cNvSpPr txBox="1"/>
          <p:nvPr/>
        </p:nvSpPr>
        <p:spPr>
          <a:xfrm>
            <a:off x="1871980" y="5650230"/>
            <a:ext cx="6529705" cy="1198880"/>
          </a:xfrm>
          <a:prstGeom prst="rect">
            <a:avLst/>
          </a:prstGeom>
          <a:noFill/>
          <a:ln w="9525">
            <a:noFill/>
          </a:ln>
        </p:spPr>
        <p:txBody>
          <a:bodyPr wrap="square">
            <a:spAutoFit/>
          </a:bodyPr>
          <a:lstStyle/>
          <a:p>
            <a:pPr indent="228600"/>
            <a:r>
              <a:rPr lang="en-US" sz="2400" b="1">
                <a:latin typeface="Times New Roman" panose="02020603050405020304" pitchFamily="18" charset="0"/>
                <a:cs typeface="Calibri" panose="020F0502020204030204" pitchFamily="34" charset="0"/>
              </a:rPr>
              <a:t>VD:</a:t>
            </a:r>
            <a:r>
              <a:rPr lang="en-US" sz="2400" b="1">
                <a:solidFill>
                  <a:srgbClr val="C00000"/>
                </a:solidFill>
                <a:latin typeface="Times New Roman" panose="02020603050405020304" pitchFamily="18" charset="0"/>
                <a:cs typeface="Calibri" panose="020F0502020204030204" pitchFamily="34" charset="0"/>
              </a:rPr>
              <a:t>  </a:t>
            </a:r>
            <a:r>
              <a:rPr lang="en-US" sz="2400" b="0">
                <a:latin typeface="Times New Roman" panose="02020603050405020304" pitchFamily="18" charset="0"/>
              </a:rPr>
              <a:t>KCl:</a:t>
            </a:r>
            <a:r>
              <a:rPr lang="en-US" sz="2400" b="1">
                <a:solidFill>
                  <a:srgbClr val="C00000"/>
                </a:solidFill>
                <a:latin typeface="Times New Roman" panose="02020603050405020304" pitchFamily="18" charset="0"/>
                <a:cs typeface="Calibri" panose="020F0502020204030204" pitchFamily="34" charset="0"/>
              </a:rPr>
              <a:t> </a:t>
            </a:r>
            <a:r>
              <a:rPr lang="en-US" sz="2400" b="0">
                <a:latin typeface="Times New Roman" panose="02020603050405020304" pitchFamily="18" charset="0"/>
              </a:rPr>
              <a:t>Potassium chloride</a:t>
            </a:r>
            <a:endParaRPr lang="en-US" sz="2400" b="0">
              <a:latin typeface="Times New Roman" panose="02020603050405020304" pitchFamily="18" charset="0"/>
              <a:cs typeface="Calibri" panose="020F0502020204030204" pitchFamily="34" charset="0"/>
            </a:endParaRPr>
          </a:p>
          <a:p>
            <a:pPr indent="228600"/>
            <a:r>
              <a:rPr lang="en-US" sz="2400" b="0">
                <a:latin typeface="Times New Roman" panose="02020603050405020304" pitchFamily="18" charset="0"/>
                <a:cs typeface="Calibri" panose="020F0502020204030204" pitchFamily="34" charset="0"/>
              </a:rPr>
              <a:t>	CuSO</a:t>
            </a:r>
            <a:r>
              <a:rPr lang="en-US" sz="2400" b="0" baseline="-25000">
                <a:latin typeface="Times New Roman" panose="02020603050405020304" pitchFamily="18" charset="0"/>
                <a:cs typeface="Calibri" panose="020F0502020204030204" pitchFamily="34" charset="0"/>
              </a:rPr>
              <a:t>4</a:t>
            </a:r>
            <a:r>
              <a:rPr lang="en-US" sz="2400" b="0">
                <a:latin typeface="Times New Roman" panose="02020603050405020304" pitchFamily="18" charset="0"/>
                <a:cs typeface="Calibri" panose="020F0502020204030204" pitchFamily="34" charset="0"/>
              </a:rPr>
              <a:t>: Copper (II) sulfate</a:t>
            </a:r>
          </a:p>
          <a:p>
            <a:pPr indent="228600"/>
            <a:r>
              <a:rPr lang="en-US" sz="2400" b="0">
                <a:latin typeface="Times New Roman" panose="02020603050405020304" pitchFamily="18" charset="0"/>
                <a:cs typeface="Calibri" panose="020F0502020204030204" pitchFamily="34" charset="0"/>
              </a:rPr>
              <a:t>	NH</a:t>
            </a:r>
            <a:r>
              <a:rPr lang="en-US" sz="2400" b="0" baseline="-25000">
                <a:latin typeface="Times New Roman" panose="02020603050405020304" pitchFamily="18" charset="0"/>
                <a:cs typeface="Calibri" panose="020F0502020204030204" pitchFamily="34" charset="0"/>
              </a:rPr>
              <a:t>4</a:t>
            </a:r>
            <a:r>
              <a:rPr lang="en-US" sz="2400" b="0">
                <a:latin typeface="Times New Roman" panose="02020603050405020304" pitchFamily="18" charset="0"/>
                <a:cs typeface="Calibri" panose="020F0502020204030204" pitchFamily="34" charset="0"/>
              </a:rPr>
              <a:t>NO</a:t>
            </a:r>
            <a:r>
              <a:rPr lang="en-US" sz="2400" b="0" baseline="-25000">
                <a:latin typeface="Times New Roman" panose="02020603050405020304" pitchFamily="18" charset="0"/>
                <a:cs typeface="Calibri" panose="020F0502020204030204" pitchFamily="34" charset="0"/>
              </a:rPr>
              <a:t>3</a:t>
            </a:r>
            <a:r>
              <a:rPr lang="en-US" sz="2400" b="0">
                <a:latin typeface="Times New Roman" panose="02020603050405020304" pitchFamily="18" charset="0"/>
                <a:cs typeface="Calibri" panose="020F0502020204030204" pitchFamily="34" charset="0"/>
              </a:rPr>
              <a:t>: ammonium nitrate</a:t>
            </a:r>
            <a:endParaRPr lang="en-US" sz="2400"/>
          </a:p>
        </p:txBody>
      </p:sp>
    </p:spTree>
    <p:extLst>
      <p:ext uri="{BB962C8B-B14F-4D97-AF65-F5344CB8AC3E}">
        <p14:creationId xmlns:p14="http://schemas.microsoft.com/office/powerpoint/2010/main" val="9124887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0"/>
                                        </p:tgtEl>
                                        <p:attrNameLst>
                                          <p:attrName>style.visibility</p:attrName>
                                        </p:attrNameLst>
                                      </p:cBhvr>
                                      <p:to>
                                        <p:strVal val="visible"/>
                                      </p:to>
                                    </p:set>
                                    <p:anim calcmode="lin" valueType="num">
                                      <p:cBhvr additive="base">
                                        <p:cTn id="31" dur="500" fill="hold"/>
                                        <p:tgtEl>
                                          <p:spTgt spid="100"/>
                                        </p:tgtEl>
                                        <p:attrNameLst>
                                          <p:attrName>ppt_x</p:attrName>
                                        </p:attrNameLst>
                                      </p:cBhvr>
                                      <p:tavLst>
                                        <p:tav tm="0">
                                          <p:val>
                                            <p:strVal val="#ppt_x"/>
                                          </p:val>
                                        </p:tav>
                                        <p:tav tm="100000">
                                          <p:val>
                                            <p:strVal val="#ppt_x"/>
                                          </p:val>
                                        </p:tav>
                                      </p:tavLst>
                                    </p:anim>
                                    <p:anim calcmode="lin" valueType="num">
                                      <p:cBhvr additive="base">
                                        <p:cTn id="32"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0" grpId="0" animBg="1"/>
      <p:bldP spid="5" grpId="0"/>
      <p:bldP spid="6" grpId="0"/>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
          <p:cNvSpPr txBox="1"/>
          <p:nvPr/>
        </p:nvSpPr>
        <p:spPr>
          <a:xfrm>
            <a:off x="1331595" y="74930"/>
            <a:ext cx="5975350" cy="583565"/>
          </a:xfrm>
          <a:prstGeom prst="rect">
            <a:avLst/>
          </a:prstGeom>
          <a:noFill/>
        </p:spPr>
        <p:txBody>
          <a:bodyPr wrap="square" rtlCol="0">
            <a:spAutoFit/>
          </a:bodyPr>
          <a:lstStyle/>
          <a:p>
            <a:r>
              <a:rPr lang="vi-VN" altLang="zh-C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a:t>
            </a:r>
            <a:r>
              <a:rPr lang="en-US" altLang="vi-V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I</a:t>
            </a:r>
            <a:r>
              <a:rPr lang="vi-VN" altLang="zh-C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 Tính </a:t>
            </a:r>
            <a:r>
              <a:rPr lang="en-US" altLang="vi-VN" sz="3200" b="1" dirty="0">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rPr>
              <a:t>tan của muối</a:t>
            </a:r>
            <a:r>
              <a:rPr lang="vi-VN" altLang="zh-CN" sz="2800" b="1" dirty="0">
                <a:solidFill>
                  <a:srgbClr val="002060"/>
                </a:solidFill>
                <a:ea typeface="Yeseva One" panose="00000500000000000000" charset="0"/>
                <a:sym typeface="Yeseva One" panose="00000500000000000000" charset="0"/>
              </a:rPr>
              <a:t> </a:t>
            </a:r>
            <a:endParaRPr lang="zh-CN" altLang="en-US" sz="2800" b="1" dirty="0">
              <a:solidFill>
                <a:srgbClr val="002060"/>
              </a:solidFill>
              <a:ea typeface="Yeseva One" panose="00000500000000000000" charset="0"/>
              <a:sym typeface="Yeseva One" panose="00000500000000000000" charset="0"/>
            </a:endParaRPr>
          </a:p>
        </p:txBody>
      </p:sp>
      <p:pic>
        <p:nvPicPr>
          <p:cNvPr id="2" name="Picture 1"/>
          <p:cNvPicPr>
            <a:picLocks noChangeAspect="1"/>
          </p:cNvPicPr>
          <p:nvPr/>
        </p:nvPicPr>
        <p:blipFill>
          <a:blip r:embed="rId2"/>
          <a:stretch>
            <a:fillRect/>
          </a:stretch>
        </p:blipFill>
        <p:spPr>
          <a:xfrm>
            <a:off x="1320800" y="657860"/>
            <a:ext cx="9782810" cy="4975860"/>
          </a:xfrm>
          <a:prstGeom prst="rect">
            <a:avLst/>
          </a:prstGeom>
        </p:spPr>
      </p:pic>
      <p:sp>
        <p:nvSpPr>
          <p:cNvPr id="100" name="Text Box 99"/>
          <p:cNvSpPr txBox="1"/>
          <p:nvPr/>
        </p:nvSpPr>
        <p:spPr>
          <a:xfrm>
            <a:off x="1436370" y="5716905"/>
            <a:ext cx="9562465" cy="521970"/>
          </a:xfrm>
          <a:prstGeom prst="rect">
            <a:avLst/>
          </a:prstGeom>
          <a:noFill/>
          <a:ln w="9525">
            <a:noFill/>
          </a:ln>
        </p:spPr>
        <p:txBody>
          <a:bodyPr wrap="square">
            <a:spAutoFit/>
          </a:bodyPr>
          <a:lstStyle/>
          <a:p>
            <a:pPr indent="0"/>
            <a:r>
              <a:rPr lang="en-US" sz="2800" b="0">
                <a:solidFill>
                  <a:srgbClr val="000000"/>
                </a:solidFill>
                <a:latin typeface="Times New Roman" panose="02020603050405020304" pitchFamily="18" charset="0"/>
              </a:rPr>
              <a:t>Em hãy nghiên cứu rút ra khái quát về tính tan của một số muối?</a:t>
            </a:r>
          </a:p>
        </p:txBody>
      </p:sp>
    </p:spTree>
    <p:extLst>
      <p:ext uri="{BB962C8B-B14F-4D97-AF65-F5344CB8AC3E}">
        <p14:creationId xmlns:p14="http://schemas.microsoft.com/office/powerpoint/2010/main" val="72619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additive="base">
                                        <p:cTn id="19" dur="500" fill="hold"/>
                                        <p:tgtEl>
                                          <p:spTgt spid="100"/>
                                        </p:tgtEl>
                                        <p:attrNameLst>
                                          <p:attrName>ppt_x</p:attrName>
                                        </p:attrNameLst>
                                      </p:cBhvr>
                                      <p:tavLst>
                                        <p:tav tm="0">
                                          <p:val>
                                            <p:strVal val="#ppt_x"/>
                                          </p:val>
                                        </p:tav>
                                        <p:tav tm="100000">
                                          <p:val>
                                            <p:strVal val="#ppt_x"/>
                                          </p:val>
                                        </p:tav>
                                      </p:tavLst>
                                    </p:anim>
                                    <p:anim calcmode="lin" valueType="num">
                                      <p:cBhvr additive="base">
                                        <p:cTn id="20"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26197" y="160188"/>
            <a:ext cx="6625389" cy="645160"/>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cs typeface="Times New Roman" panose="02020603050405020304" pitchFamily="18" charset="0"/>
              </a:rPr>
              <a:t>KẾT LUẬN</a:t>
            </a:r>
          </a:p>
        </p:txBody>
      </p:sp>
      <p:sp>
        <p:nvSpPr>
          <p:cNvPr id="100" name="Text Box 99"/>
          <p:cNvSpPr txBox="1"/>
          <p:nvPr/>
        </p:nvSpPr>
        <p:spPr>
          <a:xfrm>
            <a:off x="1020445" y="1315085"/>
            <a:ext cx="10810240" cy="3538220"/>
          </a:xfrm>
          <a:prstGeom prst="rect">
            <a:avLst/>
          </a:prstGeom>
          <a:noFill/>
          <a:ln w="9525">
            <a:noFill/>
          </a:ln>
        </p:spPr>
        <p:txBody>
          <a:bodyPr wrap="square">
            <a:spAutoFit/>
          </a:bodyPr>
          <a:lstStyle/>
          <a:p>
            <a:pPr indent="0"/>
            <a:r>
              <a:rPr lang="en-US" sz="2800" b="0">
                <a:latin typeface="Times New Roman" panose="02020603050405020304" pitchFamily="18" charset="0"/>
              </a:rPr>
              <a:t>- Tất cả các muối </a:t>
            </a:r>
            <a:r>
              <a:rPr lang="en-US" sz="2800" b="0">
                <a:latin typeface="Times New Roman" panose="02020603050405020304" pitchFamily="18" charset="0"/>
                <a:cs typeface="Calibri" panose="020F0502020204030204" pitchFamily="34" charset="0"/>
              </a:rPr>
              <a:t>nitrate đều tan</a:t>
            </a:r>
          </a:p>
          <a:p>
            <a:pPr indent="0"/>
            <a:r>
              <a:rPr lang="en-US" sz="2800" b="0">
                <a:latin typeface="Times New Roman" panose="02020603050405020304" pitchFamily="18" charset="0"/>
                <a:cs typeface="Calibri" panose="020F0502020204030204" pitchFamily="34" charset="0"/>
              </a:rPr>
              <a:t>- Các muối </a:t>
            </a:r>
            <a:r>
              <a:rPr lang="en-US" sz="2800" b="0">
                <a:latin typeface="Times New Roman" panose="02020603050405020304" pitchFamily="18" charset="0"/>
              </a:rPr>
              <a:t>chloride đều tan trừ AgCl</a:t>
            </a:r>
          </a:p>
          <a:p>
            <a:pPr indent="0"/>
            <a:r>
              <a:rPr lang="en-US" sz="2800" b="0">
                <a:latin typeface="Times New Roman" panose="02020603050405020304" pitchFamily="18" charset="0"/>
              </a:rPr>
              <a:t>- Trong các muối carbonate thường gặp chỉ có muối carbonate của kim loại kiềm (như Na</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r>
              <a:rPr lang="en-US" sz="2800" b="0">
                <a:latin typeface="Times New Roman" panose="02020603050405020304" pitchFamily="18" charset="0"/>
              </a:rPr>
              <a:t>, K</a:t>
            </a:r>
            <a:r>
              <a:rPr lang="en-US" sz="2800" b="0" baseline="-25000">
                <a:latin typeface="Times New Roman" panose="02020603050405020304" pitchFamily="18" charset="0"/>
              </a:rPr>
              <a:t>2</a:t>
            </a:r>
            <a:r>
              <a:rPr lang="en-US" sz="2800" b="0">
                <a:latin typeface="Times New Roman" panose="02020603050405020304" pitchFamily="18" charset="0"/>
              </a:rPr>
              <a:t>CO</a:t>
            </a:r>
            <a:r>
              <a:rPr lang="en-US" sz="2800" b="0" baseline="-25000">
                <a:latin typeface="Times New Roman" panose="02020603050405020304" pitchFamily="18" charset="0"/>
              </a:rPr>
              <a:t>3</a:t>
            </a:r>
            <a:r>
              <a:rPr lang="en-US" sz="2800" b="0">
                <a:latin typeface="Times New Roman" panose="02020603050405020304" pitchFamily="18" charset="0"/>
              </a:rPr>
              <a:t>) và muối </a:t>
            </a:r>
            <a:r>
              <a:rPr lang="en-US" sz="2800" b="0">
                <a:latin typeface="Times New Roman" panose="02020603050405020304" pitchFamily="18" charset="0"/>
                <a:cs typeface="Calibri" panose="020F0502020204030204" pitchFamily="34" charset="0"/>
              </a:rPr>
              <a:t>ammonium </a:t>
            </a:r>
            <a:r>
              <a:rPr lang="en-US" sz="2800" b="0">
                <a:latin typeface="Times New Roman" panose="02020603050405020304" pitchFamily="18" charset="0"/>
              </a:rPr>
              <a:t>carbonate (</a:t>
            </a:r>
            <a:r>
              <a:rPr lang="en-US" sz="2800" b="0">
                <a:latin typeface="Times New Roman" panose="02020603050405020304" pitchFamily="18" charset="0"/>
                <a:cs typeface="Calibri" panose="020F0502020204030204" pitchFamily="34" charset="0"/>
              </a:rPr>
              <a:t>NH</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a:t>
            </a:r>
            <a:r>
              <a:rPr lang="en-US" sz="2800" b="0" baseline="-25000">
                <a:latin typeface="Times New Roman" panose="02020603050405020304" pitchFamily="18" charset="0"/>
                <a:cs typeface="Calibri" panose="020F0502020204030204" pitchFamily="34" charset="0"/>
              </a:rPr>
              <a:t>2</a:t>
            </a:r>
            <a:r>
              <a:rPr lang="en-US" sz="2800" b="0">
                <a:latin typeface="Times New Roman" panose="02020603050405020304" pitchFamily="18" charset="0"/>
                <a:cs typeface="Calibri" panose="020F0502020204030204" pitchFamily="34" charset="0"/>
              </a:rPr>
              <a:t>CO</a:t>
            </a:r>
            <a:r>
              <a:rPr lang="en-US" sz="2800" b="0" baseline="-25000">
                <a:latin typeface="Times New Roman" panose="02020603050405020304" pitchFamily="18" charset="0"/>
                <a:cs typeface="Calibri" panose="020F0502020204030204" pitchFamily="34" charset="0"/>
              </a:rPr>
              <a:t>3</a:t>
            </a:r>
            <a:r>
              <a:rPr lang="en-US" sz="2800" b="0">
                <a:latin typeface="Times New Roman" panose="02020603050405020304" pitchFamily="18" charset="0"/>
                <a:cs typeface="Calibri" panose="020F0502020204030204" pitchFamily="34" charset="0"/>
              </a:rPr>
              <a:t> tan trong nước.</a:t>
            </a:r>
          </a:p>
          <a:p>
            <a:pPr indent="0"/>
            <a:r>
              <a:rPr lang="en-US" sz="2800" b="0">
                <a:latin typeface="Times New Roman" panose="02020603050405020304" pitchFamily="18" charset="0"/>
                <a:cs typeface="Calibri" panose="020F0502020204030204" pitchFamily="34" charset="0"/>
              </a:rPr>
              <a:t>- Tất cả cá muối K, Na, Li, ammonium đều tan.</a:t>
            </a:r>
          </a:p>
          <a:p>
            <a:pPr indent="0"/>
            <a:r>
              <a:rPr lang="en-US" sz="2800" b="0">
                <a:latin typeface="Times New Roman" panose="02020603050405020304" pitchFamily="18" charset="0"/>
                <a:cs typeface="Calibri" panose="020F0502020204030204" pitchFamily="34" charset="0"/>
              </a:rPr>
              <a:t>Hầu hết các muối sulfate đều tan, trừ BaSO</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 không tan, CaSO</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 và PbSO</a:t>
            </a:r>
            <a:r>
              <a:rPr lang="en-US" sz="2800" b="0" baseline="-25000">
                <a:latin typeface="Times New Roman" panose="02020603050405020304" pitchFamily="18" charset="0"/>
                <a:cs typeface="Calibri" panose="020F0502020204030204" pitchFamily="34" charset="0"/>
              </a:rPr>
              <a:t>4</a:t>
            </a:r>
            <a:r>
              <a:rPr lang="en-US" sz="2800" b="0">
                <a:latin typeface="Times New Roman" panose="02020603050405020304" pitchFamily="18" charset="0"/>
                <a:cs typeface="Calibri" panose="020F0502020204030204" pitchFamily="34" charset="0"/>
              </a:rPr>
              <a:t> ít tan</a:t>
            </a:r>
            <a:endParaRPr lang="en-US" sz="2800"/>
          </a:p>
        </p:txBody>
      </p:sp>
      <p:pic>
        <p:nvPicPr>
          <p:cNvPr id="51" name="图片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84"/>
            <a:ext cx="2959931" cy="965371"/>
          </a:xfrm>
          <a:prstGeom prst="rect">
            <a:avLst/>
          </a:prstGeom>
        </p:spPr>
      </p:pic>
      <p:pic>
        <p:nvPicPr>
          <p:cNvPr id="42"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399915" y="5368290"/>
            <a:ext cx="7381240" cy="1489710"/>
          </a:xfrm>
          <a:prstGeom prst="rect">
            <a:avLst/>
          </a:prstGeom>
        </p:spPr>
      </p:pic>
      <p:pic>
        <p:nvPicPr>
          <p:cNvPr id="2" name="图片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5523230"/>
            <a:ext cx="4217670" cy="1238250"/>
          </a:xfrm>
          <a:prstGeom prst="rect">
            <a:avLst/>
          </a:prstGeom>
        </p:spPr>
      </p:pic>
    </p:spTree>
    <p:extLst>
      <p:ext uri="{BB962C8B-B14F-4D97-AF65-F5344CB8AC3E}">
        <p14:creationId xmlns:p14="http://schemas.microsoft.com/office/powerpoint/2010/main" val="334912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
                                        </p:tgtEl>
                                        <p:attrNameLst>
                                          <p:attrName>style.visibility</p:attrName>
                                        </p:attrNameLst>
                                      </p:cBhvr>
                                      <p:to>
                                        <p:strVal val="visible"/>
                                      </p:to>
                                    </p:set>
                                    <p:anim calcmode="lin" valueType="num">
                                      <p:cBhvr additive="base">
                                        <p:cTn id="13" dur="500" fill="hold"/>
                                        <p:tgtEl>
                                          <p:spTgt spid="100"/>
                                        </p:tgtEl>
                                        <p:attrNameLst>
                                          <p:attrName>ppt_x</p:attrName>
                                        </p:attrNameLst>
                                      </p:cBhvr>
                                      <p:tavLst>
                                        <p:tav tm="0">
                                          <p:val>
                                            <p:strVal val="#ppt_x"/>
                                          </p:val>
                                        </p:tav>
                                        <p:tav tm="100000">
                                          <p:val>
                                            <p:strVal val="#ppt_x"/>
                                          </p:val>
                                        </p:tav>
                                      </p:tavLst>
                                    </p:anim>
                                    <p:anim calcmode="lin" valueType="num">
                                      <p:cBhvr additive="base">
                                        <p:cTn id="14"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Câu</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4: </a:t>
            </a:r>
            <a:r>
              <a:rPr kumimoji="0" lang="vi-VN"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H</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ợp</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chất</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lang="vi-VN" sz="4400" b="1" noProof="0" dirty="0">
                <a:solidFill>
                  <a:prstClr val="white"/>
                </a:solidFill>
                <a:latin typeface="Times New Roman" panose="02020603050405020304" pitchFamily="18" charset="0"/>
                <a:cs typeface="Times New Roman" panose="02020603050405020304" pitchFamily="18" charset="0"/>
              </a:rPr>
              <a:t>Ag</a:t>
            </a:r>
            <a:r>
              <a:rPr lang="en-US" sz="4400" b="1" baseline="-25000" dirty="0">
                <a:solidFill>
                  <a:prstClr val="white"/>
                </a:solidFill>
                <a:latin typeface="Times New Roman" panose="02020603050405020304" pitchFamily="18" charset="0"/>
                <a:cs typeface="Times New Roman" panose="02020603050405020304" pitchFamily="18" charset="0"/>
              </a:rPr>
              <a:t>3 </a:t>
            </a:r>
            <a:r>
              <a:rPr lang="vi-VN" sz="4400" b="1" dirty="0">
                <a:solidFill>
                  <a:prstClr val="white"/>
                </a:solidFill>
                <a:latin typeface="Times New Roman" panose="02020603050405020304" pitchFamily="18" charset="0"/>
                <a:cs typeface="Times New Roman" panose="02020603050405020304" pitchFamily="18" charset="0"/>
              </a:rPr>
              <a:t>P</a:t>
            </a:r>
            <a:r>
              <a:rPr lang="en-US" sz="4400" b="1" dirty="0">
                <a:solidFill>
                  <a:prstClr val="white"/>
                </a:solidFill>
                <a:latin typeface="Times New Roman" panose="02020603050405020304" pitchFamily="18" charset="0"/>
                <a:cs typeface="Times New Roman" panose="02020603050405020304" pitchFamily="18" charset="0"/>
              </a:rPr>
              <a:t>O</a:t>
            </a:r>
            <a:r>
              <a:rPr lang="en-US" sz="4400" b="1" baseline="-25000" dirty="0">
                <a:solidFill>
                  <a:prstClr val="white"/>
                </a:solidFill>
                <a:latin typeface="Times New Roman" panose="02020603050405020304" pitchFamily="18" charset="0"/>
                <a:cs typeface="Times New Roman" panose="02020603050405020304" pitchFamily="18" charset="0"/>
              </a:rPr>
              <a:t>4</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có</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tên</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gọi</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là</a:t>
            </a: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829227" y="283262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Silver Phosphate</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2" name="Flowchart: Process 1">
            <a:extLst>
              <a:ext uri="{FF2B5EF4-FFF2-40B4-BE49-F238E27FC236}">
                <a16:creationId xmlns:a16="http://schemas.microsoft.com/office/drawing/2014/main" id="{A2EA30FD-18B9-33B2-D28E-FAECCAC24D0A}"/>
              </a:ext>
            </a:extLst>
          </p:cNvPr>
          <p:cNvSpPr/>
          <p:nvPr/>
        </p:nvSpPr>
        <p:spPr>
          <a:xfrm>
            <a:off x="829227" y="6199464"/>
            <a:ext cx="2424419" cy="374755"/>
          </a:xfrm>
          <a:prstGeom prst="flowChartProcess">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718820" y="376555"/>
            <a:ext cx="10522585" cy="271272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5: Cho </a:t>
            </a:r>
            <a:r>
              <a:rPr kumimoji="0" lang="en-US" sz="3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oxit</a:t>
            </a: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sau</a:t>
            </a: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CO</a:t>
            </a:r>
            <a:r>
              <a:rPr kumimoji="0" lang="en-US" sz="30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0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CaO</a:t>
            </a: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BaO</a:t>
            </a: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 </a:t>
            </a:r>
            <a:endParaRPr kumimoji="0" lang="vi-VN"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Oxide</a:t>
            </a: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tác</a:t>
            </a: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dụng</a:t>
            </a: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vi-VN"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dd</a:t>
            </a: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acid</a:t>
            </a: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để</a:t>
            </a: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tạo</a:t>
            </a: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thành</a:t>
            </a: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muối</a:t>
            </a: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a:t>
            </a: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nước</a:t>
            </a: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endPar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vi-VN"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 CO</a:t>
            </a:r>
            <a:r>
              <a:rPr kumimoji="0" lang="en-US" sz="30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CaO</a:t>
            </a: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B.  </a:t>
            </a:r>
            <a:r>
              <a:rPr kumimoji="0" lang="en-US" sz="3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CaO</a:t>
            </a: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BaO</a:t>
            </a: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a:t>
            </a:r>
            <a:r>
              <a:rPr kumimoji="0" lang="en-US" sz="3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CaO</a:t>
            </a: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vi-VN" sz="3000" b="1" dirty="0">
                <a:solidFill>
                  <a:prstClr val="white"/>
                </a:solidFill>
                <a:latin typeface="Times New Roman" panose="02020603050405020304" pitchFamily="18" charset="0"/>
                <a:cs typeface="Times New Roman" panose="02020603050405020304" pitchFamily="18" charset="0"/>
              </a:rPr>
              <a:t>SO</a:t>
            </a:r>
            <a:r>
              <a:rPr kumimoji="0" lang="en-US" sz="30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vi-VN"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 </a:t>
            </a:r>
            <a:r>
              <a:rPr kumimoji="0" lang="vi-VN"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a:t>
            </a: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a:t>
            </a:r>
            <a:r>
              <a:rPr kumimoji="0" lang="en-US" sz="30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BaO</a:t>
            </a: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n-US" sz="30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0" name="Snip Diagonal Corner Rectangle 49"/>
          <p:cNvSpPr/>
          <p:nvPr/>
        </p:nvSpPr>
        <p:spPr>
          <a:xfrm>
            <a:off x="829227" y="3335543"/>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Đáp án B</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2" name="Flowchart: Process 1">
            <a:extLst>
              <a:ext uri="{FF2B5EF4-FFF2-40B4-BE49-F238E27FC236}">
                <a16:creationId xmlns:a16="http://schemas.microsoft.com/office/drawing/2014/main" id="{B1764879-8740-06B1-50E1-9C181993C954}"/>
              </a:ext>
            </a:extLst>
          </p:cNvPr>
          <p:cNvSpPr/>
          <p:nvPr/>
        </p:nvSpPr>
        <p:spPr>
          <a:xfrm>
            <a:off x="829227" y="6199464"/>
            <a:ext cx="2424419" cy="374755"/>
          </a:xfrm>
          <a:prstGeom prst="flowChartProcess">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ldLvl="0" animBg="1"/>
      <p:bldP spid="50"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488950" y="410845"/>
            <a:ext cx="11225530" cy="260350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6: PTPƯ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cho</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Na</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tác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dụng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axit</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H</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 Na</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 + H</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 Na</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 H</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 Na</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 + H</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 NaSO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 H</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C. 2Na</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 + H</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 Na</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 H</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 Na</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 + 4H</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 </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Na</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+ 2H</a:t>
            </a:r>
            <a:r>
              <a:rPr kumimoji="0" lang="en-US" sz="3200" b="1" i="0" u="none" strike="noStrike" kern="1200" cap="none" spc="0" normalizeH="0" baseline="-25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a:t>
            </a:r>
          </a:p>
        </p:txBody>
      </p:sp>
      <p:sp>
        <p:nvSpPr>
          <p:cNvPr id="50" name="Snip Diagonal Corner Rectangle 49"/>
          <p:cNvSpPr/>
          <p:nvPr/>
        </p:nvSpPr>
        <p:spPr>
          <a:xfrm>
            <a:off x="834390" y="3340735"/>
            <a:ext cx="10522585" cy="1720215"/>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Đáp án A</a:t>
            </a: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2" name="Flowchart: Process 1">
            <a:extLst>
              <a:ext uri="{FF2B5EF4-FFF2-40B4-BE49-F238E27FC236}">
                <a16:creationId xmlns:a16="http://schemas.microsoft.com/office/drawing/2014/main" id="{3CCFF1AA-1A6B-B9BA-00C4-DAF659BBF850}"/>
              </a:ext>
            </a:extLst>
          </p:cNvPr>
          <p:cNvSpPr/>
          <p:nvPr/>
        </p:nvSpPr>
        <p:spPr>
          <a:xfrm>
            <a:off x="829227" y="6199464"/>
            <a:ext cx="2424419" cy="374755"/>
          </a:xfrm>
          <a:prstGeom prst="flowChartProcess">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ldLvl="0" animBg="1"/>
      <p:bldP spid="5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6802" y="-2255035"/>
            <a:ext cx="1819331" cy="1612031"/>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25686" y="907175"/>
            <a:ext cx="1122088" cy="892665"/>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429000"/>
            <a:ext cx="12192000" cy="3976379"/>
          </a:xfrm>
          <a:prstGeom prst="rect">
            <a:avLst/>
          </a:prstGeom>
        </p:spPr>
      </p:pic>
      <p:sp>
        <p:nvSpPr>
          <p:cNvPr id="29" name="文本框 28"/>
          <p:cNvSpPr txBox="1"/>
          <p:nvPr/>
        </p:nvSpPr>
        <p:spPr>
          <a:xfrm>
            <a:off x="1739287" y="1416474"/>
            <a:ext cx="9592628" cy="829945"/>
          </a:xfrm>
          <a:prstGeom prst="rect">
            <a:avLst/>
          </a:prstGeom>
          <a:noFill/>
        </p:spPr>
        <p:txBody>
          <a:bodyPr wrap="square" rtlCol="0">
            <a:spAutoFit/>
          </a:bodyPr>
          <a:lstStyle/>
          <a:p>
            <a:pPr algn="ctr"/>
            <a:r>
              <a:rPr lang="vi-VN" sz="4800" b="1" dirty="0">
                <a:solidFill>
                  <a:srgbClr val="002060"/>
                </a:solidFill>
                <a:latin typeface="Yeseva One" panose="00000500000000000000" charset="0"/>
                <a:ea typeface="Yeseva One" panose="00000500000000000000" charset="0"/>
                <a:sym typeface="Yeseva One" panose="00000500000000000000" charset="0"/>
              </a:rPr>
              <a:t>Tiết 125. </a:t>
            </a:r>
            <a:r>
              <a:rPr lang="vi-VN" altLang="vi-VN" sz="4800" b="1" dirty="0">
                <a:solidFill>
                  <a:srgbClr val="002060"/>
                </a:solidFill>
                <a:latin typeface="Yeseva One" panose="00000500000000000000" charset="0"/>
                <a:ea typeface="Yeseva One" panose="00000500000000000000" charset="0"/>
                <a:sym typeface="Yeseva One" panose="00000500000000000000" charset="0"/>
              </a:rPr>
              <a:t>M</a:t>
            </a:r>
            <a:r>
              <a:rPr lang="en-US" altLang="vi-VN" sz="4800" b="1" dirty="0">
                <a:solidFill>
                  <a:srgbClr val="002060"/>
                </a:solidFill>
                <a:latin typeface="Yeseva One" panose="00000500000000000000" charset="0"/>
                <a:ea typeface="Yeseva One" panose="00000500000000000000" charset="0"/>
                <a:sym typeface="Yeseva One" panose="00000500000000000000" charset="0"/>
              </a:rPr>
              <a:t>UỐI</a:t>
            </a:r>
            <a:r>
              <a:rPr lang="vi-VN" altLang="vi-VN" sz="4800" b="1" dirty="0">
                <a:solidFill>
                  <a:srgbClr val="002060"/>
                </a:solidFill>
                <a:latin typeface="Yeseva One" panose="00000500000000000000" charset="0"/>
                <a:ea typeface="Yeseva One" panose="00000500000000000000" charset="0"/>
                <a:sym typeface="Yeseva One" panose="00000500000000000000" charset="0"/>
              </a:rPr>
              <a:t> </a:t>
            </a:r>
            <a:r>
              <a:rPr lang="vi-VN" altLang="vi-VN" sz="4400" b="1" i="1" dirty="0">
                <a:solidFill>
                  <a:srgbClr val="002060"/>
                </a:solidFill>
                <a:latin typeface="Yeseva One" panose="00000500000000000000" charset="0"/>
                <a:ea typeface="Yeseva One" panose="00000500000000000000" charset="0"/>
                <a:sym typeface="Yeseva One" panose="00000500000000000000" charset="0"/>
              </a:rPr>
              <a:t>(tiếp)</a:t>
            </a:r>
            <a:endParaRPr lang="en-US" altLang="vi-VN" sz="4800" b="1" i="1" dirty="0">
              <a:solidFill>
                <a:srgbClr val="002060"/>
              </a:solidFill>
              <a:latin typeface="Yeseva One" panose="00000500000000000000" charset="0"/>
              <a:ea typeface="Yeseva One" panose="00000500000000000000" charset="0"/>
              <a:sym typeface="Yeseva One" panose="00000500000000000000" charset="0"/>
            </a:endParaRPr>
          </a:p>
        </p:txBody>
      </p:sp>
      <p:pic>
        <p:nvPicPr>
          <p:cNvPr id="30" name="钢琴曲 - 水边的阿狄丽娜 - 理查德 克莱德曼">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5156815" y="-2311179"/>
            <a:ext cx="609600" cy="609600"/>
          </a:xfrm>
          <a:prstGeom prst="rect">
            <a:avLst/>
          </a:prstGeom>
        </p:spPr>
      </p:pic>
      <p:sp>
        <p:nvSpPr>
          <p:cNvPr id="2" name="文本框 28"/>
          <p:cNvSpPr txBox="1"/>
          <p:nvPr/>
        </p:nvSpPr>
        <p:spPr>
          <a:xfrm>
            <a:off x="515959" y="3702577"/>
            <a:ext cx="9592628" cy="829945"/>
          </a:xfrm>
          <a:prstGeom prst="rect">
            <a:avLst/>
          </a:prstGeom>
          <a:noFill/>
        </p:spPr>
        <p:txBody>
          <a:bodyPr wrap="square" rtlCol="0">
            <a:spAutoFit/>
          </a:bodyPr>
          <a:lstStyle/>
          <a:p>
            <a:pPr algn="ctr"/>
            <a:endParaRPr lang="en-US" sz="4800" b="1" dirty="0">
              <a:solidFill>
                <a:srgbClr val="002060"/>
              </a:solidFill>
              <a:latin typeface="Times New Roman" panose="02020603050405020304" pitchFamily="18" charset="0"/>
              <a:ea typeface="Yeseva One" panose="00000500000000000000" charset="0"/>
              <a:cs typeface="Times New Roman" panose="02020603050405020304" pitchFamily="18" charset="0"/>
              <a:sym typeface="Yeseva One" panose="00000500000000000000" charset="0"/>
            </a:endParaRPr>
          </a:p>
        </p:txBody>
      </p:sp>
      <p:pic>
        <p:nvPicPr>
          <p:cNvPr id="1026" name="Picture 2" descr="ĐỒNG SUNPHAT CUSO4 - ỨNG DỤNG VÀ CÁCH THỨC MUA BÁN - Bio Chem">
            <a:extLst>
              <a:ext uri="{FF2B5EF4-FFF2-40B4-BE49-F238E27FC236}">
                <a16:creationId xmlns:a16="http://schemas.microsoft.com/office/drawing/2014/main" id="{0E5D90BD-EB7E-6A67-DD4F-C2E2591C10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9387" y="2214527"/>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gI màu gì? Tìm hiểu những thông tin cần biết về hóa chất Bạc iotua">
            <a:extLst>
              <a:ext uri="{FF2B5EF4-FFF2-40B4-BE49-F238E27FC236}">
                <a16:creationId xmlns:a16="http://schemas.microsoft.com/office/drawing/2014/main" id="{2D24206A-1295-F170-E4FE-6EA0C1261F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5751" y="4106288"/>
            <a:ext cx="2571750" cy="17811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uối sunfat là gì? Top 5+ các muối sunfat phổ biến hiện nay">
            <a:extLst>
              <a:ext uri="{FF2B5EF4-FFF2-40B4-BE49-F238E27FC236}">
                <a16:creationId xmlns:a16="http://schemas.microsoft.com/office/drawing/2014/main" id="{3EF0351E-E354-1127-2FAC-0673F8B1F51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03487" y="2953385"/>
            <a:ext cx="2705100" cy="168592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CEDD036-59CE-D1F6-029F-6C4F76BC26BF}"/>
              </a:ext>
            </a:extLst>
          </p:cNvPr>
          <p:cNvGrpSpPr/>
          <p:nvPr/>
        </p:nvGrpSpPr>
        <p:grpSpPr>
          <a:xfrm>
            <a:off x="1341689" y="814160"/>
            <a:ext cx="1999717" cy="985680"/>
            <a:chOff x="1341689" y="457315"/>
            <a:chExt cx="1740509" cy="769441"/>
          </a:xfrm>
        </p:grpSpPr>
        <p:sp>
          <p:nvSpPr>
            <p:cNvPr id="6" name="Flowchart: Alternate Process 5">
              <a:extLst>
                <a:ext uri="{FF2B5EF4-FFF2-40B4-BE49-F238E27FC236}">
                  <a16:creationId xmlns:a16="http://schemas.microsoft.com/office/drawing/2014/main" id="{BF37BCCD-2827-5BDF-20B2-7BD88E42C90A}"/>
                </a:ext>
              </a:extLst>
            </p:cNvPr>
            <p:cNvSpPr/>
            <p:nvPr/>
          </p:nvSpPr>
          <p:spPr>
            <a:xfrm>
              <a:off x="1341689" y="457315"/>
              <a:ext cx="1657820" cy="640268"/>
            </a:xfrm>
            <a:prstGeom prst="flowChartAlternateProcess">
              <a:avLst/>
            </a:prstGeom>
            <a:solidFill>
              <a:srgbClr val="FFFFFF"/>
            </a:solidFill>
            <a:ln w="285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887B224-0D0E-5128-DE80-879006AB5718}"/>
                </a:ext>
              </a:extLst>
            </p:cNvPr>
            <p:cNvSpPr txBox="1"/>
            <p:nvPr/>
          </p:nvSpPr>
          <p:spPr>
            <a:xfrm>
              <a:off x="1466050" y="457315"/>
              <a:ext cx="1616148" cy="769441"/>
            </a:xfrm>
            <a:prstGeom prst="rect">
              <a:avLst/>
            </a:prstGeom>
            <a:noFill/>
          </p:spPr>
          <p:txBody>
            <a:bodyPr wrap="none" rtlCol="0">
              <a:spAutoFit/>
            </a:bodyPr>
            <a:lstStyle/>
            <a:p>
              <a:r>
                <a:rPr lang="vi-VN" sz="4400" b="1" dirty="0">
                  <a:solidFill>
                    <a:srgbClr val="FF0000"/>
                  </a:solidFill>
                  <a:latin typeface="Calibri" panose="020F0502020204030204" pitchFamily="34" charset="0"/>
                  <a:cs typeface="Calibri" panose="020F0502020204030204" pitchFamily="34" charset="0"/>
                </a:rPr>
                <a:t>Bài 11</a:t>
              </a:r>
              <a:endParaRPr lang="en-US" sz="4400" b="1" dirty="0">
                <a:solidFill>
                  <a:srgbClr val="FF0000"/>
                </a:solidFill>
                <a:latin typeface="Calibri" panose="020F0502020204030204" pitchFamily="34" charset="0"/>
                <a:cs typeface="Calibri" panose="020F0502020204030204" pitchFamily="34" charset="0"/>
              </a:endParaRPr>
            </a:p>
          </p:txBody>
        </p:sp>
      </p:grpSp>
      <p:pic>
        <p:nvPicPr>
          <p:cNvPr id="1032" name="Picture 8" descr="FeCl2 màu gì, là chất gì? Tính chất vật lý và hóa học của FeCl2">
            <a:extLst>
              <a:ext uri="{FF2B5EF4-FFF2-40B4-BE49-F238E27FC236}">
                <a16:creationId xmlns:a16="http://schemas.microsoft.com/office/drawing/2014/main" id="{8CBB8028-C991-D6F5-BF7F-5EF3FA79DF2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9387" y="4639310"/>
            <a:ext cx="2202637" cy="16519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0" name="Text Box 99"/>
          <p:cNvSpPr txBox="1"/>
          <p:nvPr/>
        </p:nvSpPr>
        <p:spPr>
          <a:xfrm>
            <a:off x="637826" y="1572736"/>
            <a:ext cx="6236249" cy="5262979"/>
          </a:xfrm>
          <a:prstGeom prst="rect">
            <a:avLst/>
          </a:prstGeom>
          <a:noFill/>
          <a:ln w="9525">
            <a:noFill/>
          </a:ln>
        </p:spPr>
        <p:txBody>
          <a:bodyPr wrap="square">
            <a:spAutoFit/>
          </a:bodyPr>
          <a:lstStyle/>
          <a:p>
            <a:pPr indent="0"/>
            <a:r>
              <a:rPr lang="vi-VN" sz="2800" dirty="0">
                <a:latin typeface="Calibri" panose="020F0502020204030204" pitchFamily="34" charset="0"/>
                <a:ea typeface="SimSun" panose="02010600030101010101" pitchFamily="2" charset="-122"/>
                <a:cs typeface="Calibri" panose="020F0502020204030204" pitchFamily="34" charset="0"/>
              </a:rPr>
              <a:t>Nhiệm vụ học sinh</a:t>
            </a:r>
          </a:p>
          <a:p>
            <a:pPr indent="0"/>
            <a:endParaRPr lang="vi-VN" sz="2800" b="0" dirty="0">
              <a:latin typeface="Calibri" panose="020F0502020204030204" pitchFamily="34" charset="0"/>
              <a:ea typeface="SimSun" panose="02010600030101010101" pitchFamily="2" charset="-122"/>
              <a:cs typeface="Calibri" panose="020F0502020204030204" pitchFamily="34" charset="0"/>
            </a:endParaRPr>
          </a:p>
          <a:p>
            <a:pPr marL="342900" indent="-342900">
              <a:buFont typeface="Wingdings" panose="05000000000000000000" pitchFamily="2" charset="2"/>
              <a:buChar char="Ø"/>
            </a:pPr>
            <a:r>
              <a:rPr lang="vi-VN" sz="2800" b="0" dirty="0">
                <a:latin typeface="Calibri" panose="020F0502020204030204" pitchFamily="34" charset="0"/>
                <a:ea typeface="SimSun" panose="02010600030101010101" pitchFamily="2" charset="-122"/>
                <a:cs typeface="Calibri" panose="020F0502020204030204" pitchFamily="34" charset="0"/>
              </a:rPr>
              <a:t>Chia nhóm: </a:t>
            </a:r>
            <a:r>
              <a:rPr lang="en-US" sz="2800" b="0" dirty="0">
                <a:latin typeface="Calibri" panose="020F0502020204030204" pitchFamily="34" charset="0"/>
                <a:ea typeface="SimSun" panose="02010600030101010101" pitchFamily="2" charset="-122"/>
                <a:cs typeface="Calibri" panose="020F0502020204030204" pitchFamily="34" charset="0"/>
              </a:rPr>
              <a:t>4 HS</a:t>
            </a:r>
            <a:r>
              <a:rPr lang="vi-VN" sz="2800" b="0" dirty="0">
                <a:latin typeface="Calibri" panose="020F0502020204030204" pitchFamily="34" charset="0"/>
                <a:ea typeface="SimSun" panose="02010600030101010101" pitchFamily="2" charset="-122"/>
                <a:cs typeface="Calibri" panose="020F0502020204030204" pitchFamily="34" charset="0"/>
              </a:rPr>
              <a:t> ghép thành 1 nhóm.</a:t>
            </a:r>
          </a:p>
          <a:p>
            <a:pPr marL="342900" indent="-342900">
              <a:buFont typeface="Wingdings" panose="05000000000000000000" pitchFamily="2" charset="2"/>
              <a:buChar char="Ø"/>
            </a:pPr>
            <a:r>
              <a:rPr lang="vi-VN" sz="2800" dirty="0">
                <a:latin typeface="Calibri" panose="020F0502020204030204" pitchFamily="34" charset="0"/>
                <a:ea typeface="SimSun" panose="02010600030101010101" pitchFamily="2" charset="-122"/>
                <a:cs typeface="Calibri" panose="020F0502020204030204" pitchFamily="34" charset="0"/>
              </a:rPr>
              <a:t>Quan sát thí nghiệm, hoàn thành phiếu học tập trong thời gian 10 phút.</a:t>
            </a:r>
          </a:p>
          <a:p>
            <a:pPr marL="342900" indent="-342900">
              <a:buFont typeface="Wingdings" panose="05000000000000000000" pitchFamily="2" charset="2"/>
              <a:buChar char="Ø"/>
            </a:pPr>
            <a:r>
              <a:rPr lang="vi-VN" sz="2800" dirty="0">
                <a:latin typeface="Calibri" panose="020F0502020204030204" pitchFamily="34" charset="0"/>
                <a:ea typeface="SimSun" panose="02010600030101010101" pitchFamily="2" charset="-122"/>
                <a:cs typeface="Calibri" panose="020F0502020204030204" pitchFamily="34" charset="0"/>
              </a:rPr>
              <a:t>Hết thời gian, các nhóm báo cáo kết quả, một nhóm trình bày trên bảng, các nhóm còn lại nhận xét, bổ sung.</a:t>
            </a:r>
          </a:p>
          <a:p>
            <a:pPr marL="342900" indent="-342900">
              <a:buFont typeface="Wingdings" panose="05000000000000000000" pitchFamily="2" charset="2"/>
              <a:buChar char="Ø"/>
            </a:pPr>
            <a:endParaRPr lang="vi-VN" sz="2800" dirty="0">
              <a:latin typeface="Calibri" panose="020F0502020204030204" pitchFamily="34" charset="0"/>
              <a:ea typeface="SimSun" panose="02010600030101010101" pitchFamily="2" charset="-122"/>
              <a:cs typeface="Calibri" panose="020F0502020204030204" pitchFamily="34" charset="0"/>
            </a:endParaRPr>
          </a:p>
          <a:p>
            <a:pPr indent="0"/>
            <a:endParaRPr lang="vi-VN" sz="2800" b="0" dirty="0">
              <a:latin typeface="Calibri" panose="020F0502020204030204" pitchFamily="34" charset="0"/>
              <a:ea typeface="SimSun" panose="02010600030101010101" pitchFamily="2" charset="-122"/>
              <a:cs typeface="Calibri" panose="020F0502020204030204" pitchFamily="34" charset="0"/>
            </a:endParaRPr>
          </a:p>
          <a:p>
            <a:pPr indent="0"/>
            <a:endParaRPr lang="vi-VN" sz="2800" b="0" dirty="0">
              <a:latin typeface="Calibri" panose="020F0502020204030204" pitchFamily="34" charset="0"/>
              <a:ea typeface="SimSun" panose="02010600030101010101" pitchFamily="2" charset="-122"/>
              <a:cs typeface="Calibri" panose="020F0502020204030204" pitchFamily="34" charset="0"/>
            </a:endParaRPr>
          </a:p>
          <a:p>
            <a:pPr indent="0"/>
            <a:r>
              <a:rPr lang="en-US" sz="2800" b="0" dirty="0">
                <a:latin typeface="Calibri" panose="020F0502020204030204" pitchFamily="34" charset="0"/>
                <a:ea typeface="SimSun" panose="02010600030101010101" pitchFamily="2" charset="-122"/>
                <a:cs typeface="Calibri" panose="020F0502020204030204" pitchFamily="34" charset="0"/>
              </a:rPr>
              <a:t> </a:t>
            </a:r>
            <a:endParaRPr lang="en-US" sz="2800" dirty="0">
              <a:latin typeface="Calibri" panose="020F0502020204030204" pitchFamily="34" charset="0"/>
              <a:cs typeface="Calibri" panose="020F0502020204030204" pitchFamily="34" charset="0"/>
            </a:endParaRPr>
          </a:p>
        </p:txBody>
      </p:sp>
      <p:grpSp>
        <p:nvGrpSpPr>
          <p:cNvPr id="18" name="Nhóm 17">
            <a:extLst>
              <a:ext uri="{FF2B5EF4-FFF2-40B4-BE49-F238E27FC236}">
                <a16:creationId xmlns:a16="http://schemas.microsoft.com/office/drawing/2014/main" id="{4655BC51-BB3A-8943-3F96-CF4E5D75925D}"/>
              </a:ext>
            </a:extLst>
          </p:cNvPr>
          <p:cNvGrpSpPr/>
          <p:nvPr/>
        </p:nvGrpSpPr>
        <p:grpSpPr>
          <a:xfrm>
            <a:off x="487529" y="114390"/>
            <a:ext cx="4831091" cy="583565"/>
            <a:chOff x="487529" y="114390"/>
            <a:chExt cx="4831091" cy="583565"/>
          </a:xfrm>
        </p:grpSpPr>
        <p:sp>
          <p:nvSpPr>
            <p:cNvPr id="4" name="Rectangle: Rounded Corners 3">
              <a:extLst>
                <a:ext uri="{FF2B5EF4-FFF2-40B4-BE49-F238E27FC236}">
                  <a16:creationId xmlns:a16="http://schemas.microsoft.com/office/drawing/2014/main" id="{B2D938F0-9DDA-B4A8-4EB8-12CA5AAF80B8}"/>
                </a:ext>
              </a:extLst>
            </p:cNvPr>
            <p:cNvSpPr/>
            <p:nvPr/>
          </p:nvSpPr>
          <p:spPr>
            <a:xfrm>
              <a:off x="487529" y="140539"/>
              <a:ext cx="4831091" cy="548867"/>
            </a:xfrm>
            <a:prstGeom prst="roundRect">
              <a:avLst/>
            </a:prstGeom>
            <a:solidFill>
              <a:schemeClr val="accent4">
                <a:lumMod val="20000"/>
                <a:lumOff val="80000"/>
              </a:schemeClr>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1"/>
            <p:cNvSpPr txBox="1"/>
            <p:nvPr/>
          </p:nvSpPr>
          <p:spPr>
            <a:xfrm>
              <a:off x="685258" y="114390"/>
              <a:ext cx="4473971" cy="583565"/>
            </a:xfrm>
            <a:prstGeom prst="rect">
              <a:avLst/>
            </a:prstGeom>
            <a:noFill/>
          </p:spPr>
          <p:txBody>
            <a:bodyPr wrap="square" rtlCol="0">
              <a:spAutoFit/>
            </a:bodyPr>
            <a:lstStyle/>
            <a:p>
              <a:r>
                <a:rPr lang="vi-VN" altLang="zh-CN" sz="3200" b="1" dirty="0">
                  <a:solidFill>
                    <a:srgbClr val="0070C0"/>
                  </a:solidFill>
                  <a:latin typeface="Calibri" panose="020F0502020204030204" pitchFamily="34" charset="0"/>
                  <a:ea typeface="Yeseva One" panose="00000500000000000000" charset="0"/>
                  <a:cs typeface="Calibri" panose="020F0502020204030204" pitchFamily="34" charset="0"/>
                  <a:sym typeface="Yeseva One" panose="00000500000000000000" charset="0"/>
                </a:rPr>
                <a:t>I</a:t>
              </a:r>
              <a:r>
                <a:rPr lang="en-US" altLang="vi-VN" sz="3200" b="1" dirty="0">
                  <a:solidFill>
                    <a:srgbClr val="0070C0"/>
                  </a:solidFill>
                  <a:latin typeface="Calibri" panose="020F0502020204030204" pitchFamily="34" charset="0"/>
                  <a:ea typeface="Yeseva One" panose="00000500000000000000" charset="0"/>
                  <a:cs typeface="Calibri" panose="020F0502020204030204" pitchFamily="34" charset="0"/>
                  <a:sym typeface="Yeseva One" panose="00000500000000000000" charset="0"/>
                </a:rPr>
                <a:t>II -</a:t>
              </a:r>
              <a:r>
                <a:rPr lang="vi-VN" altLang="zh-CN" sz="3200" b="1" dirty="0">
                  <a:solidFill>
                    <a:srgbClr val="0070C0"/>
                  </a:solidFill>
                  <a:latin typeface="Calibri" panose="020F0502020204030204" pitchFamily="34" charset="0"/>
                  <a:ea typeface="Yeseva One" panose="00000500000000000000" charset="0"/>
                  <a:cs typeface="Calibri" panose="020F0502020204030204" pitchFamily="34" charset="0"/>
                  <a:sym typeface="Yeseva One" panose="00000500000000000000" charset="0"/>
                </a:rPr>
                <a:t> Tính </a:t>
              </a:r>
              <a:r>
                <a:rPr lang="en-US" altLang="vi-VN" sz="3200" b="1" dirty="0">
                  <a:solidFill>
                    <a:srgbClr val="0070C0"/>
                  </a:solidFill>
                  <a:latin typeface="Calibri" panose="020F0502020204030204" pitchFamily="34" charset="0"/>
                  <a:ea typeface="Yeseva One" panose="00000500000000000000" charset="0"/>
                  <a:cs typeface="Calibri" panose="020F0502020204030204" pitchFamily="34" charset="0"/>
                  <a:sym typeface="Yeseva One" panose="00000500000000000000" charset="0"/>
                </a:rPr>
                <a:t>chất hóa học</a:t>
              </a:r>
              <a:r>
                <a:rPr lang="vi-VN" altLang="zh-CN" sz="2800" b="1" dirty="0">
                  <a:solidFill>
                    <a:srgbClr val="0070C0"/>
                  </a:solidFill>
                  <a:latin typeface="Calibri" panose="020F0502020204030204" pitchFamily="34" charset="0"/>
                  <a:ea typeface="Yeseva One" panose="00000500000000000000" charset="0"/>
                  <a:cs typeface="Calibri" panose="020F0502020204030204" pitchFamily="34" charset="0"/>
                  <a:sym typeface="Yeseva One" panose="00000500000000000000" charset="0"/>
                </a:rPr>
                <a:t> </a:t>
              </a:r>
              <a:endParaRPr lang="zh-CN" altLang="en-US" sz="2800" b="1" dirty="0">
                <a:solidFill>
                  <a:srgbClr val="0070C0"/>
                </a:solidFill>
                <a:latin typeface="Calibri" panose="020F0502020204030204" pitchFamily="34" charset="0"/>
                <a:ea typeface="Yeseva One" panose="00000500000000000000" charset="0"/>
                <a:cs typeface="Calibri" panose="020F0502020204030204" pitchFamily="34" charset="0"/>
                <a:sym typeface="Yeseva One" panose="00000500000000000000" charset="0"/>
              </a:endParaRPr>
            </a:p>
          </p:txBody>
        </p:sp>
      </p:grpSp>
      <p:grpSp>
        <p:nvGrpSpPr>
          <p:cNvPr id="10" name="Nhóm 9">
            <a:extLst>
              <a:ext uri="{FF2B5EF4-FFF2-40B4-BE49-F238E27FC236}">
                <a16:creationId xmlns:a16="http://schemas.microsoft.com/office/drawing/2014/main" id="{3DD80E9A-8E06-3D92-E924-F5EB970442F1}"/>
              </a:ext>
            </a:extLst>
          </p:cNvPr>
          <p:cNvGrpSpPr/>
          <p:nvPr/>
        </p:nvGrpSpPr>
        <p:grpSpPr>
          <a:xfrm>
            <a:off x="613794" y="883321"/>
            <a:ext cx="7203189" cy="466022"/>
            <a:chOff x="613794" y="823564"/>
            <a:chExt cx="7203189" cy="466022"/>
          </a:xfrm>
        </p:grpSpPr>
        <p:grpSp>
          <p:nvGrpSpPr>
            <p:cNvPr id="8" name="Nhóm 7">
              <a:extLst>
                <a:ext uri="{FF2B5EF4-FFF2-40B4-BE49-F238E27FC236}">
                  <a16:creationId xmlns:a16="http://schemas.microsoft.com/office/drawing/2014/main" id="{07F9F320-7285-C5C8-B6B6-780556FFFCB2}"/>
                </a:ext>
              </a:extLst>
            </p:cNvPr>
            <p:cNvGrpSpPr/>
            <p:nvPr/>
          </p:nvGrpSpPr>
          <p:grpSpPr>
            <a:xfrm>
              <a:off x="613794" y="823564"/>
              <a:ext cx="457200" cy="457201"/>
              <a:chOff x="588627" y="838494"/>
              <a:chExt cx="457200" cy="457201"/>
            </a:xfrm>
          </p:grpSpPr>
          <p:sp>
            <p:nvSpPr>
              <p:cNvPr id="7" name="Hình Bầu dục 6">
                <a:extLst>
                  <a:ext uri="{FF2B5EF4-FFF2-40B4-BE49-F238E27FC236}">
                    <a16:creationId xmlns:a16="http://schemas.microsoft.com/office/drawing/2014/main" id="{BEB877CC-BFBA-BDDB-8237-718C3FB78FA0}"/>
                  </a:ext>
                </a:extLst>
              </p:cNvPr>
              <p:cNvSpPr/>
              <p:nvPr/>
            </p:nvSpPr>
            <p:spPr>
              <a:xfrm>
                <a:off x="588627" y="838494"/>
                <a:ext cx="457200" cy="457201"/>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Đồ họa 5" descr="Hand with solid fill">
                <a:extLst>
                  <a:ext uri="{FF2B5EF4-FFF2-40B4-BE49-F238E27FC236}">
                    <a16:creationId xmlns:a16="http://schemas.microsoft.com/office/drawing/2014/main" id="{1E26DFC4-99D6-EDFA-8503-D97693F96D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8627" y="838495"/>
                <a:ext cx="457200" cy="457200"/>
              </a:xfrm>
              <a:prstGeom prst="rect">
                <a:avLst/>
              </a:prstGeom>
            </p:spPr>
          </p:pic>
        </p:grpSp>
        <p:sp>
          <p:nvSpPr>
            <p:cNvPr id="9" name="文本框 1">
              <a:extLst>
                <a:ext uri="{FF2B5EF4-FFF2-40B4-BE49-F238E27FC236}">
                  <a16:creationId xmlns:a16="http://schemas.microsoft.com/office/drawing/2014/main" id="{361E94FF-A130-A212-3EC7-27CAAA9F5BF9}"/>
                </a:ext>
              </a:extLst>
            </p:cNvPr>
            <p:cNvSpPr txBox="1"/>
            <p:nvPr/>
          </p:nvSpPr>
          <p:spPr>
            <a:xfrm>
              <a:off x="1070994" y="827921"/>
              <a:ext cx="6745989" cy="461665"/>
            </a:xfrm>
            <a:prstGeom prst="rect">
              <a:avLst/>
            </a:prstGeom>
            <a:noFill/>
          </p:spPr>
          <p:txBody>
            <a:bodyPr wrap="square" rtlCol="0">
              <a:spAutoFit/>
            </a:bodyPr>
            <a:lstStyle/>
            <a:p>
              <a:r>
                <a:rPr lang="en-US" altLang="zh-CN" sz="2400" b="1" dirty="0" err="1">
                  <a:latin typeface="Calibri" panose="020F0502020204030204" pitchFamily="34" charset="0"/>
                  <a:ea typeface="Yeseva One" panose="00000500000000000000" charset="0"/>
                  <a:cs typeface="Calibri" panose="020F0502020204030204" pitchFamily="34" charset="0"/>
                  <a:sym typeface="Yeseva One" panose="00000500000000000000" charset="0"/>
                </a:rPr>
                <a:t>Tìm</a:t>
              </a:r>
              <a:r>
                <a:rPr lang="en-US" altLang="zh-CN" sz="2400" b="1" dirty="0">
                  <a:latin typeface="Calibri" panose="020F0502020204030204" pitchFamily="34" charset="0"/>
                  <a:ea typeface="Yeseva One" panose="00000500000000000000" charset="0"/>
                  <a:cs typeface="Calibri" panose="020F0502020204030204" pitchFamily="34" charset="0"/>
                  <a:sym typeface="Yeseva One" panose="00000500000000000000" charset="0"/>
                </a:rPr>
                <a:t> </a:t>
              </a:r>
              <a:r>
                <a:rPr lang="en-US" altLang="zh-CN" sz="2400" b="1" dirty="0" err="1">
                  <a:latin typeface="Calibri" panose="020F0502020204030204" pitchFamily="34" charset="0"/>
                  <a:ea typeface="Yeseva One" panose="00000500000000000000" charset="0"/>
                  <a:cs typeface="Calibri" panose="020F0502020204030204" pitchFamily="34" charset="0"/>
                  <a:sym typeface="Yeseva One" panose="00000500000000000000" charset="0"/>
                </a:rPr>
                <a:t>hiểu</a:t>
              </a:r>
              <a:r>
                <a:rPr lang="en-US" altLang="zh-CN" sz="2400" b="1" dirty="0">
                  <a:latin typeface="Calibri" panose="020F0502020204030204" pitchFamily="34" charset="0"/>
                  <a:ea typeface="Yeseva One" panose="00000500000000000000" charset="0"/>
                  <a:cs typeface="Calibri" panose="020F0502020204030204" pitchFamily="34" charset="0"/>
                  <a:sym typeface="Yeseva One" panose="00000500000000000000" charset="0"/>
                </a:rPr>
                <a:t> </a:t>
              </a:r>
              <a:r>
                <a:rPr lang="en-US" altLang="zh-CN" sz="2400" b="1" dirty="0" err="1">
                  <a:latin typeface="Calibri" panose="020F0502020204030204" pitchFamily="34" charset="0"/>
                  <a:ea typeface="Yeseva One" panose="00000500000000000000" charset="0"/>
                  <a:cs typeface="Calibri" panose="020F0502020204030204" pitchFamily="34" charset="0"/>
                  <a:sym typeface="Yeseva One" panose="00000500000000000000" charset="0"/>
                </a:rPr>
                <a:t>tính</a:t>
              </a:r>
              <a:r>
                <a:rPr lang="en-US" altLang="zh-CN" sz="2400" b="1" dirty="0">
                  <a:latin typeface="Calibri" panose="020F0502020204030204" pitchFamily="34" charset="0"/>
                  <a:ea typeface="Yeseva One" panose="00000500000000000000" charset="0"/>
                  <a:cs typeface="Calibri" panose="020F0502020204030204" pitchFamily="34" charset="0"/>
                  <a:sym typeface="Yeseva One" panose="00000500000000000000" charset="0"/>
                </a:rPr>
                <a:t> </a:t>
              </a:r>
              <a:r>
                <a:rPr lang="en-US" altLang="vi-VN" sz="2400" b="1" dirty="0" err="1">
                  <a:latin typeface="Calibri" panose="020F0502020204030204" pitchFamily="34" charset="0"/>
                  <a:ea typeface="Yeseva One" panose="00000500000000000000" charset="0"/>
                  <a:cs typeface="Calibri" panose="020F0502020204030204" pitchFamily="34" charset="0"/>
                  <a:sym typeface="Yeseva One" panose="00000500000000000000" charset="0"/>
                </a:rPr>
                <a:t>chất</a:t>
              </a:r>
              <a:r>
                <a:rPr lang="en-US" altLang="vi-VN" sz="2400" b="1" dirty="0">
                  <a:latin typeface="Calibri" panose="020F0502020204030204" pitchFamily="34" charset="0"/>
                  <a:ea typeface="Yeseva One" panose="00000500000000000000" charset="0"/>
                  <a:cs typeface="Calibri" panose="020F0502020204030204" pitchFamily="34" charset="0"/>
                  <a:sym typeface="Yeseva One" panose="00000500000000000000" charset="0"/>
                </a:rPr>
                <a:t> </a:t>
              </a:r>
              <a:r>
                <a:rPr lang="en-US" altLang="vi-VN" sz="2400" b="1" dirty="0" err="1">
                  <a:latin typeface="Calibri" panose="020F0502020204030204" pitchFamily="34" charset="0"/>
                  <a:ea typeface="Yeseva One" panose="00000500000000000000" charset="0"/>
                  <a:cs typeface="Calibri" panose="020F0502020204030204" pitchFamily="34" charset="0"/>
                  <a:sym typeface="Yeseva One" panose="00000500000000000000" charset="0"/>
                </a:rPr>
                <a:t>hóa</a:t>
              </a:r>
              <a:r>
                <a:rPr lang="en-US" altLang="vi-VN" sz="2400" b="1" dirty="0">
                  <a:latin typeface="Calibri" panose="020F0502020204030204" pitchFamily="34" charset="0"/>
                  <a:ea typeface="Yeseva One" panose="00000500000000000000" charset="0"/>
                  <a:cs typeface="Calibri" panose="020F0502020204030204" pitchFamily="34" charset="0"/>
                  <a:sym typeface="Yeseva One" panose="00000500000000000000" charset="0"/>
                </a:rPr>
                <a:t> </a:t>
              </a:r>
              <a:r>
                <a:rPr lang="en-US" altLang="vi-VN" sz="2400" b="1" dirty="0" err="1">
                  <a:latin typeface="Calibri" panose="020F0502020204030204" pitchFamily="34" charset="0"/>
                  <a:ea typeface="Yeseva One" panose="00000500000000000000" charset="0"/>
                  <a:cs typeface="Calibri" panose="020F0502020204030204" pitchFamily="34" charset="0"/>
                  <a:sym typeface="Yeseva One" panose="00000500000000000000" charset="0"/>
                </a:rPr>
                <a:t>học</a:t>
              </a:r>
              <a:r>
                <a:rPr lang="en-US" altLang="vi-VN" sz="2400" b="1" dirty="0">
                  <a:latin typeface="Calibri" panose="020F0502020204030204" pitchFamily="34" charset="0"/>
                  <a:ea typeface="Yeseva One" panose="00000500000000000000" charset="0"/>
                  <a:cs typeface="Calibri" panose="020F0502020204030204" pitchFamily="34" charset="0"/>
                  <a:sym typeface="Yeseva One" panose="00000500000000000000" charset="0"/>
                </a:rPr>
                <a:t> </a:t>
              </a:r>
              <a:r>
                <a:rPr lang="en-US" altLang="vi-VN" sz="2400" b="1" dirty="0" err="1">
                  <a:latin typeface="Calibri" panose="020F0502020204030204" pitchFamily="34" charset="0"/>
                  <a:ea typeface="Yeseva One" panose="00000500000000000000" charset="0"/>
                  <a:cs typeface="Calibri" panose="020F0502020204030204" pitchFamily="34" charset="0"/>
                  <a:sym typeface="Yeseva One" panose="00000500000000000000" charset="0"/>
                </a:rPr>
                <a:t>của</a:t>
              </a:r>
              <a:r>
                <a:rPr lang="en-US" altLang="vi-VN" sz="2400" b="1" dirty="0">
                  <a:latin typeface="Calibri" panose="020F0502020204030204" pitchFamily="34" charset="0"/>
                  <a:ea typeface="Yeseva One" panose="00000500000000000000" charset="0"/>
                  <a:cs typeface="Calibri" panose="020F0502020204030204" pitchFamily="34" charset="0"/>
                  <a:sym typeface="Yeseva One" panose="00000500000000000000" charset="0"/>
                </a:rPr>
                <a:t> </a:t>
              </a:r>
              <a:r>
                <a:rPr lang="en-US" altLang="vi-VN" sz="2400" b="1" dirty="0" err="1">
                  <a:latin typeface="Calibri" panose="020F0502020204030204" pitchFamily="34" charset="0"/>
                  <a:ea typeface="Yeseva One" panose="00000500000000000000" charset="0"/>
                  <a:cs typeface="Calibri" panose="020F0502020204030204" pitchFamily="34" charset="0"/>
                  <a:sym typeface="Yeseva One" panose="00000500000000000000" charset="0"/>
                </a:rPr>
                <a:t>muối</a:t>
              </a:r>
              <a:r>
                <a:rPr lang="vi-VN" altLang="zh-CN" sz="2400" b="1" dirty="0">
                  <a:latin typeface="Calibri" panose="020F0502020204030204" pitchFamily="34" charset="0"/>
                  <a:ea typeface="Yeseva One" panose="00000500000000000000" charset="0"/>
                  <a:cs typeface="Calibri" panose="020F0502020204030204" pitchFamily="34" charset="0"/>
                  <a:sym typeface="Yeseva One" panose="00000500000000000000" charset="0"/>
                </a:rPr>
                <a:t> </a:t>
              </a:r>
              <a:endParaRPr lang="zh-CN" altLang="en-US" sz="2400" b="1" dirty="0">
                <a:latin typeface="Calibri" panose="020F0502020204030204" pitchFamily="34" charset="0"/>
                <a:ea typeface="Yeseva One" panose="00000500000000000000" charset="0"/>
                <a:cs typeface="Calibri" panose="020F0502020204030204" pitchFamily="34" charset="0"/>
                <a:sym typeface="Yeseva One" panose="00000500000000000000" charset="0"/>
              </a:endParaRPr>
            </a:p>
          </p:txBody>
        </p:sp>
      </p:grpSp>
      <p:sp>
        <p:nvSpPr>
          <p:cNvPr id="11" name="AutoShape 2">
            <a:extLst>
              <a:ext uri="{FF2B5EF4-FFF2-40B4-BE49-F238E27FC236}">
                <a16:creationId xmlns:a16="http://schemas.microsoft.com/office/drawing/2014/main" id="{B2F856A4-9D9B-B17C-479E-350838C80E3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a:extLst>
              <a:ext uri="{FF2B5EF4-FFF2-40B4-BE49-F238E27FC236}">
                <a16:creationId xmlns:a16="http://schemas.microsoft.com/office/drawing/2014/main" id="{59BC8E88-60A0-D86E-030F-BBC0513A73B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a:extLst>
              <a:ext uri="{FF2B5EF4-FFF2-40B4-BE49-F238E27FC236}">
                <a16:creationId xmlns:a16="http://schemas.microsoft.com/office/drawing/2014/main" id="{F87A5668-15F0-ED15-D13E-A776069EFBF8}"/>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Hình ảnh 16">
            <a:extLst>
              <a:ext uri="{FF2B5EF4-FFF2-40B4-BE49-F238E27FC236}">
                <a16:creationId xmlns:a16="http://schemas.microsoft.com/office/drawing/2014/main" id="{6AD1BA17-5AD4-34D5-475E-A7A3B09D9A69}"/>
              </a:ext>
            </a:extLst>
          </p:cNvPr>
          <p:cNvPicPr>
            <a:picLocks noChangeAspect="1"/>
          </p:cNvPicPr>
          <p:nvPr/>
        </p:nvPicPr>
        <p:blipFill>
          <a:blip r:embed="rId5"/>
          <a:stretch>
            <a:fillRect/>
          </a:stretch>
        </p:blipFill>
        <p:spPr>
          <a:xfrm>
            <a:off x="7153978" y="406172"/>
            <a:ext cx="4454865" cy="626307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1000"/>
                                        <p:tgtEl>
                                          <p:spTgt spid="100"/>
                                        </p:tgtEl>
                                      </p:cBhvr>
                                    </p:animEffect>
                                    <p:anim calcmode="lin" valueType="num">
                                      <p:cBhvr>
                                        <p:cTn id="13" dur="1000" fill="hold"/>
                                        <p:tgtEl>
                                          <p:spTgt spid="100"/>
                                        </p:tgtEl>
                                        <p:attrNameLst>
                                          <p:attrName>ppt_x</p:attrName>
                                        </p:attrNameLst>
                                      </p:cBhvr>
                                      <p:tavLst>
                                        <p:tav tm="0">
                                          <p:val>
                                            <p:strVal val="#ppt_x"/>
                                          </p:val>
                                        </p:tav>
                                        <p:tav tm="100000">
                                          <p:val>
                                            <p:strVal val="#ppt_x"/>
                                          </p:val>
                                        </p:tav>
                                      </p:tavLst>
                                    </p:anim>
                                    <p:anim calcmode="lin" valueType="num">
                                      <p:cBhvr>
                                        <p:cTn id="14" dur="1000" fill="hold"/>
                                        <p:tgtEl>
                                          <p:spTgt spid="10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TotalTime>
  <Words>3203</Words>
  <Application>Microsoft Office PowerPoint</Application>
  <PresentationFormat>Màn hình rộng</PresentationFormat>
  <Paragraphs>292</Paragraphs>
  <Slides>46</Slides>
  <Notes>11</Notes>
  <HiddenSlides>0</HiddenSlides>
  <MMClips>6</MMClips>
  <ScaleCrop>false</ScaleCrop>
  <HeadingPairs>
    <vt:vector size="6" baseType="variant">
      <vt:variant>
        <vt:lpstr>Phông được Dùng</vt:lpstr>
      </vt:variant>
      <vt:variant>
        <vt:i4>13</vt:i4>
      </vt:variant>
      <vt:variant>
        <vt:lpstr>Chủ đề</vt:lpstr>
      </vt:variant>
      <vt:variant>
        <vt:i4>1</vt:i4>
      </vt:variant>
      <vt:variant>
        <vt:lpstr>Tiêu đề Bản chiếu</vt:lpstr>
      </vt:variant>
      <vt:variant>
        <vt:i4>46</vt:i4>
      </vt:variant>
    </vt:vector>
  </HeadingPairs>
  <TitlesOfParts>
    <vt:vector size="60" baseType="lpstr">
      <vt:lpstr>SimSun</vt:lpstr>
      <vt:lpstr>等线</vt:lpstr>
      <vt:lpstr>.VnTime</vt:lpstr>
      <vt:lpstr>Arial</vt:lpstr>
      <vt:lpstr>Wingdings</vt:lpstr>
      <vt:lpstr>STXihei</vt:lpstr>
      <vt:lpstr>Times New Roman</vt:lpstr>
      <vt:lpstr>Segoe UI</vt:lpstr>
      <vt:lpstr>Calibri</vt:lpstr>
      <vt:lpstr>Calibri Light</vt:lpstr>
      <vt:lpstr>Cambria Math</vt:lpstr>
      <vt:lpstr>Barlow Condensed Thin</vt:lpstr>
      <vt:lpstr>Yeseva One</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Trí Lương Trọng</cp:lastModifiedBy>
  <cp:revision>10</cp:revision>
  <dcterms:created xsi:type="dcterms:W3CDTF">2018-10-29T09:59:00Z</dcterms:created>
  <dcterms:modified xsi:type="dcterms:W3CDTF">2024-04-15T00:42:22Z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961E1A8B0B684DC5986D651E5E0E087B</vt:lpwstr>
  </property>
  <property fmtid="{D5CDD505-2E9C-101B-9397-08002B2CF9AE}" pid="3" name="KSOProductBuildVer">
    <vt:lpwstr>1033-11.2.0.11537</vt:lpwstr>
  </property>
</Properties>
</file>