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k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700" r:id="rId2"/>
    <p:sldMasterId id="2147483711" r:id="rId3"/>
  </p:sldMasterIdLst>
  <p:notesMasterIdLst>
    <p:notesMasterId r:id="rId41"/>
  </p:notesMasterIdLst>
  <p:sldIdLst>
    <p:sldId id="270" r:id="rId4"/>
    <p:sldId id="258" r:id="rId5"/>
    <p:sldId id="297" r:id="rId6"/>
    <p:sldId id="295" r:id="rId7"/>
    <p:sldId id="298" r:id="rId8"/>
    <p:sldId id="340" r:id="rId9"/>
    <p:sldId id="334" r:id="rId10"/>
    <p:sldId id="337" r:id="rId11"/>
    <p:sldId id="301" r:id="rId12"/>
    <p:sldId id="303" r:id="rId13"/>
    <p:sldId id="335" r:id="rId14"/>
    <p:sldId id="304" r:id="rId15"/>
    <p:sldId id="305" r:id="rId16"/>
    <p:sldId id="339" r:id="rId17"/>
    <p:sldId id="336" r:id="rId18"/>
    <p:sldId id="338" r:id="rId19"/>
    <p:sldId id="341" r:id="rId20"/>
    <p:sldId id="342" r:id="rId21"/>
    <p:sldId id="306" r:id="rId22"/>
    <p:sldId id="309" r:id="rId23"/>
    <p:sldId id="310" r:id="rId24"/>
    <p:sldId id="311" r:id="rId25"/>
    <p:sldId id="307" r:id="rId26"/>
    <p:sldId id="343" r:id="rId27"/>
    <p:sldId id="308" r:id="rId28"/>
    <p:sldId id="316" r:id="rId29"/>
    <p:sldId id="317" r:id="rId30"/>
    <p:sldId id="344" r:id="rId31"/>
    <p:sldId id="318" r:id="rId32"/>
    <p:sldId id="320" r:id="rId33"/>
    <p:sldId id="319" r:id="rId34"/>
    <p:sldId id="323" r:id="rId35"/>
    <p:sldId id="321" r:id="rId36"/>
    <p:sldId id="322" r:id="rId37"/>
    <p:sldId id="345" r:id="rId38"/>
    <p:sldId id="346" r:id="rId39"/>
    <p:sldId id="347" r:id="rId40"/>
  </p:sldIdLst>
  <p:sldSz cx="9144000" cy="5143500" type="screen16x9"/>
  <p:notesSz cx="6858000" cy="9144000"/>
  <p:embeddedFontLst>
    <p:embeddedFont>
      <p:font typeface="Lato Light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Nixie One" panose="020B0604020202020204" charset="0"/>
      <p:regular r:id="rId50"/>
    </p:embeddedFont>
    <p:embeddedFont>
      <p:font typeface=".VnArial" panose="020B0604020202020204"/>
      <p:regular r:id="rId51"/>
      <p:bold r:id="rId52"/>
      <p:italic r:id="rId53"/>
      <p:boldItalic r:id="rId54"/>
    </p:embeddedFont>
    <p:embeddedFont>
      <p:font typeface="Roboto Slab Regular" pitchFamily="2" charset="0"/>
      <p:regular r:id="rId55"/>
    </p:embeddedFont>
    <p:embeddedFont>
      <p:font typeface="Varela Round" panose="020B0604020202020204" charset="-79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6"/>
    <a:srgbClr val="EB2264"/>
    <a:srgbClr val="D5CAC8"/>
    <a:srgbClr val="005DA2"/>
    <a:srgbClr val="22B7CB"/>
    <a:srgbClr val="DAEF88"/>
    <a:srgbClr val="D5CAC6"/>
    <a:srgbClr val="004070"/>
    <a:srgbClr val="00518E"/>
    <a:srgbClr val="00D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5" autoAdjust="0"/>
    <p:restoredTop sz="94434" autoAdjust="0"/>
  </p:normalViewPr>
  <p:slideViewPr>
    <p:cSldViewPr snapToGrid="0">
      <p:cViewPr varScale="1">
        <p:scale>
          <a:sx n="93" d="100"/>
          <a:sy n="93" d="100"/>
        </p:scale>
        <p:origin x="5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5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1901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72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58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87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71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17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/>
          <p:nvPr/>
        </p:nvSpPr>
        <p:spPr>
          <a:xfrm>
            <a:off x="-343900" y="5990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050508" y="46477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-77284" y="-37080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273325" y="5049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624771" y="4584598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650" y="477300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234950" y="46009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744108" y="4732575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7911176" y="-8067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699373" y="-381375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594973" y="-54987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-152400" y="3906296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-500211" y="-551905"/>
            <a:ext cx="1054200" cy="1054200"/>
          </a:xfrm>
          <a:prstGeom prst="ellipse">
            <a:avLst/>
          </a:prstGeom>
          <a:solidFill>
            <a:srgbClr val="02BDC7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422850" y="-112715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526228" y="365495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209850" y="539907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8945" y="62761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4196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1_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7988968" y="-626519"/>
            <a:ext cx="1602773" cy="1640829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-500211" y="-551905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422850" y="-112715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526228" y="365495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245689" y="61501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8945" y="62761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" name="Google Shape;275;p11"/>
          <p:cNvSpPr/>
          <p:nvPr userDrawn="1"/>
        </p:nvSpPr>
        <p:spPr>
          <a:xfrm>
            <a:off x="-678542" y="4110282"/>
            <a:ext cx="1602773" cy="1640829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99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965" y="139148"/>
            <a:ext cx="3210339" cy="4860235"/>
          </a:xfrm>
          <a:prstGeom prst="rect">
            <a:avLst/>
          </a:prstGeom>
          <a:noFill/>
          <a:ln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68357" y="249238"/>
            <a:ext cx="2992368" cy="46513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133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7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66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73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49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07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66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8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67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40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66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4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1_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484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65147" y="747213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207267" y="4052236"/>
            <a:ext cx="700984" cy="735691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7" name="Google Shape;1451;p48"/>
          <p:cNvGrpSpPr/>
          <p:nvPr userDrawn="1"/>
        </p:nvGrpSpPr>
        <p:grpSpPr>
          <a:xfrm>
            <a:off x="3058147" y="4237430"/>
            <a:ext cx="349155" cy="349657"/>
            <a:chOff x="5302225" y="968375"/>
            <a:chExt cx="417650" cy="418250"/>
          </a:xfrm>
        </p:grpSpPr>
        <p:sp>
          <p:nvSpPr>
            <p:cNvPr id="38" name="Google Shape;1452;p4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1453;p4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0" name="Google Shape;1642;p48"/>
          <p:cNvGrpSpPr/>
          <p:nvPr userDrawn="1"/>
        </p:nvGrpSpPr>
        <p:grpSpPr>
          <a:xfrm>
            <a:off x="5355689" y="4195828"/>
            <a:ext cx="451252" cy="432860"/>
            <a:chOff x="5241175" y="4959100"/>
            <a:chExt cx="539775" cy="517775"/>
          </a:xfrm>
        </p:grpSpPr>
        <p:sp>
          <p:nvSpPr>
            <p:cNvPr id="41" name="Google Shape;1643;p4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1644;p4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1645;p4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1646;p4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1647;p4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1648;p4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73767" y="4757335"/>
            <a:ext cx="274344" cy="3353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40489" y="882073"/>
            <a:ext cx="456990" cy="4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9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172078" y="128447"/>
            <a:ext cx="8820522" cy="4886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232254" y="358026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-240286" y="-329846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813078" y="-89728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840500" y="293822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160146" y="86305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8" name="Google Shape;308;p12"/>
          <p:cNvSpPr/>
          <p:nvPr userDrawn="1"/>
        </p:nvSpPr>
        <p:spPr>
          <a:xfrm>
            <a:off x="8339716" y="4202524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827708" y="3415147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59831" y="461068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6484" y="393539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892825" y="4754708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125128" y="105108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19" name="Google Shape;319;p12"/>
          <p:cNvGrpSpPr/>
          <p:nvPr/>
        </p:nvGrpSpPr>
        <p:grpSpPr>
          <a:xfrm>
            <a:off x="105910" y="-89728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9" name="Google Shape;1451;p48"/>
          <p:cNvGrpSpPr/>
          <p:nvPr userDrawn="1"/>
        </p:nvGrpSpPr>
        <p:grpSpPr>
          <a:xfrm>
            <a:off x="8579829" y="4475313"/>
            <a:ext cx="349155" cy="349657"/>
            <a:chOff x="5302225" y="968375"/>
            <a:chExt cx="417650" cy="418250"/>
          </a:xfrm>
        </p:grpSpPr>
        <p:sp>
          <p:nvSpPr>
            <p:cNvPr id="30" name="Google Shape;1452;p4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1453;p4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25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5313871" y="2277375"/>
            <a:ext cx="2802987" cy="28661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16591" y="2259341"/>
            <a:ext cx="2802987" cy="28661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883149" y="121161"/>
            <a:ext cx="3881289" cy="20695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3896" y="84110"/>
            <a:ext cx="3881289" cy="20695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9953" y="172409"/>
            <a:ext cx="3725862" cy="189865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986817" y="206616"/>
            <a:ext cx="3725862" cy="189865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3488" y="2329430"/>
            <a:ext cx="2609191" cy="272594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410768" y="2347464"/>
            <a:ext cx="2609191" cy="272594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342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3041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 preserve="1">
  <p:cSld name="1_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8" name="Google Shape;308;p12"/>
          <p:cNvSpPr/>
          <p:nvPr userDrawn="1"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9" name="Google Shape;1451;p48"/>
          <p:cNvGrpSpPr/>
          <p:nvPr userDrawn="1"/>
        </p:nvGrpSpPr>
        <p:grpSpPr>
          <a:xfrm>
            <a:off x="8230319" y="4525760"/>
            <a:ext cx="349155" cy="349657"/>
            <a:chOff x="5302225" y="968375"/>
            <a:chExt cx="417650" cy="418250"/>
          </a:xfrm>
        </p:grpSpPr>
        <p:sp>
          <p:nvSpPr>
            <p:cNvPr id="30" name="Google Shape;1452;p4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1453;p4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89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31" name="Google Shape;1451;p48"/>
          <p:cNvGrpSpPr/>
          <p:nvPr userDrawn="1"/>
        </p:nvGrpSpPr>
        <p:grpSpPr>
          <a:xfrm>
            <a:off x="3058147" y="4237430"/>
            <a:ext cx="349155" cy="349657"/>
            <a:chOff x="5302225" y="968375"/>
            <a:chExt cx="417650" cy="418250"/>
          </a:xfrm>
        </p:grpSpPr>
        <p:sp>
          <p:nvSpPr>
            <p:cNvPr id="32" name="Google Shape;1452;p4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1453;p4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4" name="Google Shape;1642;p48"/>
          <p:cNvGrpSpPr/>
          <p:nvPr userDrawn="1"/>
        </p:nvGrpSpPr>
        <p:grpSpPr>
          <a:xfrm>
            <a:off x="2246644" y="918310"/>
            <a:ext cx="451252" cy="432860"/>
            <a:chOff x="5241175" y="4959100"/>
            <a:chExt cx="539775" cy="517775"/>
          </a:xfrm>
        </p:grpSpPr>
        <p:sp>
          <p:nvSpPr>
            <p:cNvPr id="35" name="Google Shape;1643;p4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1644;p4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1645;p4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Google Shape;1646;p4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Google Shape;1647;p4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Google Shape;1648;p4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 smtClea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58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71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430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8/27/2023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52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C6CE480-F8D2-485A-8B4E-50ACF988C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88" y="141871"/>
            <a:ext cx="7261623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423326" algn="l"/>
              </a:tabLst>
            </a:pPr>
            <a:r>
              <a:rPr lang="en-US" altLang="vi-VN" sz="2800" dirty="0">
                <a:solidFill>
                  <a:srgbClr val="00518E"/>
                </a:solidFill>
                <a:latin typeface="Times New Roman" panose="02020603050405020304" pitchFamily="18" charset="0"/>
              </a:rPr>
              <a:t>Quan </a:t>
            </a:r>
            <a:r>
              <a:rPr lang="en-US" altLang="vi-VN" sz="2800" dirty="0" err="1">
                <a:solidFill>
                  <a:srgbClr val="00518E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2800" dirty="0">
                <a:solidFill>
                  <a:srgbClr val="00518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518E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dirty="0">
                <a:solidFill>
                  <a:srgbClr val="00518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518E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800" dirty="0">
                <a:solidFill>
                  <a:srgbClr val="00518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518E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518E"/>
                </a:solidFill>
                <a:latin typeface="Times New Roman" panose="02020603050405020304" pitchFamily="18" charset="0"/>
              </a:rPr>
              <a:t> so </a:t>
            </a:r>
            <a:r>
              <a:rPr lang="vi-VN" altLang="vi-VN" sz="2800" dirty="0">
                <a:solidFill>
                  <a:srgbClr val="00518E"/>
                </a:solidFill>
                <a:latin typeface="Times New Roman" panose="02020603050405020304" pitchFamily="18" charset="0"/>
              </a:rPr>
              <a:t>sánh chiều dài 2 đoạn thẳng </a:t>
            </a:r>
            <a:r>
              <a:rPr lang="vi-VN" altLang="vi-VN" sz="2800" dirty="0" smtClean="0">
                <a:solidFill>
                  <a:srgbClr val="00518E"/>
                </a:solidFill>
                <a:latin typeface="Times New Roman" panose="02020603050405020304" pitchFamily="18" charset="0"/>
              </a:rPr>
              <a:t>trong </a:t>
            </a:r>
            <a:r>
              <a:rPr lang="vi-VN" altLang="vi-VN" sz="2800" dirty="0">
                <a:solidFill>
                  <a:srgbClr val="00518E"/>
                </a:solidFill>
                <a:latin typeface="Times New Roman" panose="02020603050405020304" pitchFamily="18" charset="0"/>
              </a:rPr>
              <a:t>từng hình sau</a:t>
            </a:r>
            <a:r>
              <a:rPr lang="en-US" altLang="vi-VN" sz="2800">
                <a:solidFill>
                  <a:srgbClr val="00518E"/>
                </a:solidFill>
                <a:latin typeface="Times New Roman" panose="02020603050405020304" pitchFamily="18" charset="0"/>
              </a:rPr>
              <a:t>? </a:t>
            </a:r>
            <a:endParaRPr lang="vi-VN" altLang="vi-VN" sz="2800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426" y="1560576"/>
            <a:ext cx="3145406" cy="3386055"/>
          </a:xfrm>
          <a:prstGeom prst="rect">
            <a:avLst/>
          </a:prstGeom>
          <a:noFill/>
          <a:ln>
            <a:solidFill>
              <a:srgbClr val="025A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5">
            <a:extLst>
              <a:ext uri="{FF2B5EF4-FFF2-40B4-BE49-F238E27FC236}">
                <a16:creationId xmlns="" xmlns:a16="http://schemas.microsoft.com/office/drawing/2014/main" id="{9C037C48-7E68-4F04-955F-D6EF230E456A}"/>
              </a:ext>
            </a:extLst>
          </p:cNvPr>
          <p:cNvGrpSpPr>
            <a:grpSpLocks/>
          </p:cNvGrpSpPr>
          <p:nvPr/>
        </p:nvGrpSpPr>
        <p:grpSpPr bwMode="auto">
          <a:xfrm>
            <a:off x="563219" y="2026187"/>
            <a:ext cx="2969785" cy="2761517"/>
            <a:chOff x="1146175" y="2601913"/>
            <a:chExt cx="5689600" cy="4355247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144DA7FC-6D0E-44BA-8697-EF7A777AA84D}"/>
                </a:ext>
              </a:extLst>
            </p:cNvPr>
            <p:cNvSpPr/>
            <p:nvPr/>
          </p:nvSpPr>
          <p:spPr>
            <a:xfrm>
              <a:off x="2084387" y="2601913"/>
              <a:ext cx="935038" cy="936625"/>
            </a:xfrm>
            <a:prstGeom prst="ellipse">
              <a:avLst/>
            </a:prstGeom>
            <a:noFill/>
            <a:ln w="19050">
              <a:solidFill>
                <a:srgbClr val="02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B898A639-ACF9-46EB-A53A-5069F4369A50}"/>
                </a:ext>
              </a:extLst>
            </p:cNvPr>
            <p:cNvSpPr/>
            <p:nvPr/>
          </p:nvSpPr>
          <p:spPr>
            <a:xfrm>
              <a:off x="4964112" y="2601913"/>
              <a:ext cx="936625" cy="936625"/>
            </a:xfrm>
            <a:prstGeom prst="ellipse">
              <a:avLst/>
            </a:prstGeom>
            <a:noFill/>
            <a:ln w="19050">
              <a:solidFill>
                <a:srgbClr val="02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6B20633-ECA0-471E-9143-15E6998852B8}"/>
                </a:ext>
              </a:extLst>
            </p:cNvPr>
            <p:cNvCxnSpPr>
              <a:stCxn id="8" idx="2"/>
              <a:endCxn id="9" idx="6"/>
            </p:cNvCxnSpPr>
            <p:nvPr/>
          </p:nvCxnSpPr>
          <p:spPr>
            <a:xfrm>
              <a:off x="2084387" y="3070225"/>
              <a:ext cx="3816350" cy="0"/>
            </a:xfrm>
            <a:prstGeom prst="line">
              <a:avLst/>
            </a:prstGeom>
            <a:ln w="28575">
              <a:solidFill>
                <a:srgbClr val="EB22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6">
              <a:extLst>
                <a:ext uri="{FF2B5EF4-FFF2-40B4-BE49-F238E27FC236}">
                  <a16:creationId xmlns="" xmlns:a16="http://schemas.microsoft.com/office/drawing/2014/main" id="{D975DD24-4E99-44D5-A612-96ABA64AE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8304" y="2697632"/>
              <a:ext cx="647700" cy="75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dirty="0">
                  <a:solidFill>
                    <a:srgbClr val="004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altLang="vi-VN" sz="2510" b="1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E221E8FF-E287-4C85-9AA5-7EA0168C4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426" y="2691858"/>
              <a:ext cx="647700" cy="75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dirty="0">
                  <a:solidFill>
                    <a:srgbClr val="004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altLang="vi-VN" sz="2510" b="1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3EA774F0-6F5F-40D7-AA07-DEB57B5AFFB1}"/>
                </a:ext>
              </a:extLst>
            </p:cNvPr>
            <p:cNvSpPr/>
            <p:nvPr/>
          </p:nvSpPr>
          <p:spPr>
            <a:xfrm>
              <a:off x="1146175" y="4875213"/>
              <a:ext cx="936625" cy="936625"/>
            </a:xfrm>
            <a:prstGeom prst="ellipse">
              <a:avLst/>
            </a:prstGeom>
            <a:noFill/>
            <a:ln w="19050">
              <a:solidFill>
                <a:srgbClr val="02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E15878DB-BF46-4F46-AB92-5C256567976E}"/>
                </a:ext>
              </a:extLst>
            </p:cNvPr>
            <p:cNvSpPr/>
            <p:nvPr/>
          </p:nvSpPr>
          <p:spPr>
            <a:xfrm>
              <a:off x="5900737" y="4891088"/>
              <a:ext cx="935038" cy="936625"/>
            </a:xfrm>
            <a:prstGeom prst="ellipse">
              <a:avLst/>
            </a:prstGeom>
            <a:noFill/>
            <a:ln w="19050">
              <a:solidFill>
                <a:srgbClr val="02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5F4D8B64-FAF9-4937-BD75-DFD2B34A9E98}"/>
                </a:ext>
              </a:extLst>
            </p:cNvPr>
            <p:cNvCxnSpPr>
              <a:cxnSpLocks/>
            </p:cNvCxnSpPr>
            <p:nvPr/>
          </p:nvCxnSpPr>
          <p:spPr>
            <a:xfrm>
              <a:off x="2084387" y="5359400"/>
              <a:ext cx="3816349" cy="0"/>
            </a:xfrm>
            <a:prstGeom prst="line">
              <a:avLst/>
            </a:prstGeom>
            <a:ln w="28575">
              <a:solidFill>
                <a:srgbClr val="EB22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2">
              <a:extLst>
                <a:ext uri="{FF2B5EF4-FFF2-40B4-BE49-F238E27FC236}">
                  <a16:creationId xmlns="" xmlns:a16="http://schemas.microsoft.com/office/drawing/2014/main" id="{67549D25-859A-473C-AE07-B8712F1F5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179" y="4593850"/>
              <a:ext cx="647700" cy="75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dirty="0">
                  <a:solidFill>
                    <a:srgbClr val="004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altLang="vi-VN" sz="2510" b="1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3">
              <a:extLst>
                <a:ext uri="{FF2B5EF4-FFF2-40B4-BE49-F238E27FC236}">
                  <a16:creationId xmlns="" xmlns:a16="http://schemas.microsoft.com/office/drawing/2014/main" id="{F9794AB5-1320-4FA3-9DD1-F0516F1B0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0131" y="4596254"/>
              <a:ext cx="647700" cy="75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dirty="0">
                  <a:solidFill>
                    <a:srgbClr val="004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altLang="vi-VN" sz="2510" b="1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2F1FDEB-A0A4-4AE2-A774-7D8BD040A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714" y="6202361"/>
              <a:ext cx="1558100" cy="75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i="1" dirty="0">
                  <a:solidFill>
                    <a:srgbClr val="004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TH1</a:t>
              </a:r>
              <a:endParaRPr lang="vi-VN" altLang="vi-VN" sz="2510" b="1" i="1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26">
            <a:extLst>
              <a:ext uri="{FF2B5EF4-FFF2-40B4-BE49-F238E27FC236}">
                <a16:creationId xmlns="" xmlns:a16="http://schemas.microsoft.com/office/drawing/2014/main" id="{F14F5D7B-4621-4700-BE06-6BA3EFA636A3}"/>
              </a:ext>
            </a:extLst>
          </p:cNvPr>
          <p:cNvGrpSpPr>
            <a:grpSpLocks/>
          </p:cNvGrpSpPr>
          <p:nvPr/>
        </p:nvGrpSpPr>
        <p:grpSpPr bwMode="auto">
          <a:xfrm>
            <a:off x="5490330" y="2044585"/>
            <a:ext cx="2462251" cy="2690248"/>
            <a:chOff x="7972926" y="2024425"/>
            <a:chExt cx="6768752" cy="4989254"/>
          </a:xfrm>
        </p:grpSpPr>
        <p:sp>
          <p:nvSpPr>
            <p:cNvPr id="20" name="TextBox 18">
              <a:extLst>
                <a:ext uri="{FF2B5EF4-FFF2-40B4-BE49-F238E27FC236}">
                  <a16:creationId xmlns="" xmlns:a16="http://schemas.microsoft.com/office/drawing/2014/main" id="{22D412AE-86D0-4D13-B391-CA3198C0D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7391" y="6126095"/>
              <a:ext cx="2288270" cy="887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717164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51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407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TH2</a:t>
              </a:r>
              <a:endParaRPr kumimoji="0" lang="vi-VN" altLang="vi-VN" sz="251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407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4">
              <a:extLst>
                <a:ext uri="{FF2B5EF4-FFF2-40B4-BE49-F238E27FC236}">
                  <a16:creationId xmlns="" xmlns:a16="http://schemas.microsoft.com/office/drawing/2014/main" id="{6E7E2D84-62FE-4E22-B6A9-C3F68DFA9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2926" y="2024425"/>
              <a:ext cx="6768752" cy="3549323"/>
              <a:chOff x="7972926" y="2024425"/>
              <a:chExt cx="6768752" cy="354932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E90E4D57-73C6-4377-A749-586521EB1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72926" y="2024425"/>
                <a:ext cx="6768752" cy="3549323"/>
                <a:chOff x="8492480" y="1810544"/>
                <a:chExt cx="6768752" cy="3549323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="" xmlns:a16="http://schemas.microsoft.com/office/drawing/2014/main" id="{FCD9DE31-17B5-4DCA-93A4-C5C36D83D8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2891531"/>
                  <a:ext cx="252082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EB2264"/>
                  </a:solidFill>
                  <a:prstDash val="solid"/>
                </a:ln>
                <a:effectLst/>
              </p:spPr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="" xmlns:a16="http://schemas.microsoft.com/office/drawing/2014/main" id="{B0B0719A-B10B-4D5C-8D04-A7C037FB58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4088101"/>
                  <a:ext cx="252082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EB2264"/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="" xmlns:a16="http://schemas.microsoft.com/office/drawing/2014/main" id="{5CCCD86A-353C-4ED4-B0F9-7340BEF936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84668" y="1878800"/>
                  <a:ext cx="1881091" cy="348106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25A8B"/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="" xmlns:a16="http://schemas.microsoft.com/office/drawing/2014/main" id="{D468861B-54BA-4DF7-9951-CDD1E70FB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23243"/>
                  <a:ext cx="1717587" cy="352075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25A8B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58F732DE-C014-4003-A724-86DAC12BC6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92480" y="2026424"/>
                  <a:ext cx="3573279" cy="331756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25A8B"/>
                  </a:solidFill>
                  <a:prstDash val="solid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="" xmlns:a16="http://schemas.microsoft.com/office/drawing/2014/main" id="{AC649B35-EDAD-439F-9E07-F0A32C8C8C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10544"/>
                  <a:ext cx="3195473" cy="353344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25A8B"/>
                  </a:solidFill>
                  <a:prstDash val="solid"/>
                </a:ln>
                <a:effectLst/>
              </p:spPr>
            </p:cxnSp>
          </p:grpSp>
          <p:sp>
            <p:nvSpPr>
              <p:cNvPr id="23" name="TextBox 6">
                <a:extLst>
                  <a:ext uri="{FF2B5EF4-FFF2-40B4-BE49-F238E27FC236}">
                    <a16:creationId xmlns="" xmlns:a16="http://schemas.microsoft.com/office/drawing/2014/main" id="{50CEAF3B-B387-4048-9BDD-C7312DA65B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36908" y="2250045"/>
                <a:ext cx="647700" cy="887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717164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51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407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kumimoji="0" lang="vi-VN" altLang="vi-VN" sz="251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07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8">
                <a:extLst>
                  <a:ext uri="{FF2B5EF4-FFF2-40B4-BE49-F238E27FC236}">
                    <a16:creationId xmlns="" xmlns:a16="http://schemas.microsoft.com/office/drawing/2014/main" id="{EA34CB93-B6E8-4173-8689-04E94445C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17998" y="2250045"/>
                <a:ext cx="647700" cy="887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717164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51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407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kumimoji="0" lang="vi-VN" altLang="vi-VN" sz="251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07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12">
                <a:extLst>
                  <a:ext uri="{FF2B5EF4-FFF2-40B4-BE49-F238E27FC236}">
                    <a16:creationId xmlns="" xmlns:a16="http://schemas.microsoft.com/office/drawing/2014/main" id="{72FDFE16-5B4B-4A76-9AF9-26DADD78D2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75401" y="4326641"/>
                <a:ext cx="647700" cy="887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717164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51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407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kumimoji="0" lang="vi-VN" altLang="vi-VN" sz="251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07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13">
                <a:extLst>
                  <a:ext uri="{FF2B5EF4-FFF2-40B4-BE49-F238E27FC236}">
                    <a16:creationId xmlns="" xmlns:a16="http://schemas.microsoft.com/office/drawing/2014/main" id="{3B1A92D3-90FC-4534-A1D6-89517D33D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03103" y="4144397"/>
                <a:ext cx="647700" cy="887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717164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51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407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kumimoji="0" lang="vi-VN" altLang="vi-VN" sz="251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407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5025308" y="1609161"/>
            <a:ext cx="3423748" cy="3337470"/>
          </a:xfrm>
          <a:prstGeom prst="rect">
            <a:avLst/>
          </a:prstGeom>
          <a:noFill/>
          <a:ln w="25400" cap="flat" cmpd="sng" algn="ctr">
            <a:solidFill>
              <a:srgbClr val="025A8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0016" y="135853"/>
            <a:ext cx="7485322" cy="619829"/>
            <a:chOff x="967562" y="659219"/>
            <a:chExt cx="7485322" cy="619829"/>
          </a:xfrm>
        </p:grpSpPr>
        <p:sp>
          <p:nvSpPr>
            <p:cNvPr id="3" name="Oval 2"/>
            <p:cNvSpPr/>
            <p:nvPr/>
          </p:nvSpPr>
          <p:spPr>
            <a:xfrm>
              <a:off x="967562" y="715523"/>
              <a:ext cx="627321" cy="563525"/>
            </a:xfrm>
            <a:prstGeom prst="ellipse">
              <a:avLst/>
            </a:prstGeom>
            <a:noFill/>
            <a:ln w="28575"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00518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7562" y="659219"/>
              <a:ext cx="627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86270" y="679371"/>
              <a:ext cx="666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 CỤ ĐO CHIỀU DÀI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280B18E-281B-4D7A-9D21-A0556D14B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821" y="874147"/>
            <a:ext cx="6018306" cy="53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9" tIns="50945" rIns="101889" bIns="5094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thước:</a:t>
            </a:r>
            <a:endParaRPr lang="en-US" altLang="vi-VN" sz="2800" b="1" i="1" kern="12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="" xmlns:a16="http://schemas.microsoft.com/office/drawing/2014/main" id="{F5DD3B1F-79B1-4C0F-BA27-7B87D682E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23" y="1496827"/>
            <a:ext cx="3102797" cy="59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37839" y="2368334"/>
            <a:ext cx="53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8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3185" y="4216841"/>
            <a:ext cx="53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2887" y="4154150"/>
            <a:ext cx="53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1231" y="2423320"/>
            <a:ext cx="53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6">
            <a:extLst>
              <a:ext uri="{FF2B5EF4-FFF2-40B4-BE49-F238E27FC236}">
                <a16:creationId xmlns="" xmlns:a16="http://schemas.microsoft.com/office/drawing/2014/main" id="{811796B8-AA55-496A-926B-6993B516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1" y="2891554"/>
            <a:ext cx="2646241" cy="130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="" xmlns:a16="http://schemas.microsoft.com/office/drawing/2014/main" id="{2CFAC25E-BB25-4DF0-8BEB-C7AE76B15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31" y="1318233"/>
            <a:ext cx="1762018" cy="11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>
            <a:extLst>
              <a:ext uri="{FF2B5EF4-FFF2-40B4-BE49-F238E27FC236}">
                <a16:creationId xmlns="" xmlns:a16="http://schemas.microsoft.com/office/drawing/2014/main" id="{CC80EE38-FB41-46C5-8617-9CDAF51B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31" y="3143750"/>
            <a:ext cx="2985208" cy="1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83003" y="2410192"/>
            <a:ext cx="225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28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5488" y="2454666"/>
            <a:ext cx="225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8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2814" y="4173949"/>
            <a:ext cx="225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28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0632" y="4154150"/>
            <a:ext cx="381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kẹp ( thước cặp)</a:t>
            </a:r>
            <a:endParaRPr lang="en-US" sz="28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3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4" y="154113"/>
            <a:ext cx="2784297" cy="2352782"/>
          </a:xfrm>
          <a:prstGeom prst="round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90" y="154113"/>
            <a:ext cx="2916480" cy="2352782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682" y="2645922"/>
            <a:ext cx="3351822" cy="2352782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4" y="2645922"/>
            <a:ext cx="3053245" cy="2346393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70" y="190748"/>
            <a:ext cx="3013320" cy="2316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11" y="2645922"/>
            <a:ext cx="2110923" cy="30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25855" y="1407199"/>
            <a:ext cx="7467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GHĐ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25855" y="2037672"/>
            <a:ext cx="74678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ĐCNN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5" descr="ruler_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5" y="3308278"/>
            <a:ext cx="7077203" cy="115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5855" y="73789"/>
            <a:ext cx="666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DỤNG CỤ ĐO CHIỀU DÀI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87" y="178408"/>
            <a:ext cx="7644049" cy="53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1987" y="850605"/>
            <a:ext cx="5295014" cy="2849525"/>
            <a:chOff x="659219" y="871870"/>
            <a:chExt cx="5295014" cy="2849525"/>
          </a:xfrm>
        </p:grpSpPr>
        <p:sp>
          <p:nvSpPr>
            <p:cNvPr id="4" name="Rounded Rectangle 3"/>
            <p:cNvSpPr/>
            <p:nvPr/>
          </p:nvSpPr>
          <p:spPr>
            <a:xfrm>
              <a:off x="733646" y="925032"/>
              <a:ext cx="5092995" cy="2743200"/>
            </a:xfrm>
            <a:prstGeom prst="roundRect">
              <a:avLst/>
            </a:prstGeom>
            <a:blipFill>
              <a:blip r:embed="rId2"/>
              <a:stretch>
                <a:fillRect l="-625" t="3488" r="-1253" b="-348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59219" y="871870"/>
              <a:ext cx="5295014" cy="2849525"/>
            </a:xfrm>
            <a:prstGeom prst="roundRect">
              <a:avLst/>
            </a:prstGeom>
            <a:noFill/>
            <a:ln>
              <a:solidFill>
                <a:srgbClr val="22B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5323" y="850605"/>
            <a:ext cx="2750843" cy="96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GHĐ: 100cm </a:t>
            </a: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ĐCNN: 0,5cm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5323" y="1819970"/>
            <a:ext cx="2750843" cy="96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GHĐ: 10cm </a:t>
            </a: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ĐCNN: 0,5cm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5323" y="2786633"/>
            <a:ext cx="2750843" cy="96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GHĐ: 10cm </a:t>
            </a: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ĐCNN: 0,1cm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4" y="3914222"/>
            <a:ext cx="7627643" cy="53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00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8417"/>
            <a:ext cx="4212077" cy="29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1974714" y="0"/>
            <a:ext cx="6848272" cy="23540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- </a:t>
            </a:r>
            <a:r>
              <a:rPr lang="en-US" sz="1800" dirty="0" err="1" smtClean="0">
                <a:solidFill>
                  <a:schemeClr val="tx1"/>
                </a:solidFill>
              </a:rPr>
              <a:t>Nên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chọn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dụng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cụ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có</a:t>
            </a:r>
            <a:r>
              <a:rPr lang="en-US" sz="1800" dirty="0" smtClean="0">
                <a:solidFill>
                  <a:schemeClr val="tx1"/>
                </a:solidFill>
              </a:rPr>
              <a:t> GHĐ </a:t>
            </a:r>
            <a:r>
              <a:rPr lang="en-US" sz="1800" dirty="0" err="1" smtClean="0">
                <a:solidFill>
                  <a:schemeClr val="tx1"/>
                </a:solidFill>
              </a:rPr>
              <a:t>lớn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hơn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giá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trị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cần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một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chút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để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chỉ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một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lần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- </a:t>
            </a:r>
            <a:r>
              <a:rPr lang="en-US" sz="1800" dirty="0" err="1" smtClean="0">
                <a:solidFill>
                  <a:schemeClr val="tx1"/>
                </a:solidFill>
              </a:rPr>
              <a:t>Muốn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tới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đơn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vị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nào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nên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chọn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dụng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cụ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có</a:t>
            </a:r>
            <a:r>
              <a:rPr lang="en-US" sz="1800" dirty="0" smtClean="0">
                <a:solidFill>
                  <a:schemeClr val="tx1"/>
                </a:solidFill>
              </a:rPr>
              <a:t> ĐCNN </a:t>
            </a:r>
            <a:r>
              <a:rPr lang="en-US" sz="1800" dirty="0" err="1" smtClean="0">
                <a:solidFill>
                  <a:schemeClr val="tx1"/>
                </a:solidFill>
              </a:rPr>
              <a:t>bằng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đơn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vị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đó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-287027" y="84880"/>
            <a:ext cx="2548769" cy="534129"/>
          </a:xfrm>
          <a:prstGeom prst="chevron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HS ghi vở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145913" y="894943"/>
            <a:ext cx="1896895" cy="110895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chemeClr val="tx1"/>
                </a:solidFill>
              </a:rPr>
              <a:t>Lưu ý !</a:t>
            </a:r>
            <a:endParaRPr lang="en-US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5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" y="5238"/>
            <a:ext cx="2912160" cy="2558749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40" y="-67720"/>
            <a:ext cx="2104823" cy="2723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74" y="5238"/>
            <a:ext cx="3103123" cy="2519464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" y="2826027"/>
            <a:ext cx="2562022" cy="2322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61" y="3004815"/>
            <a:ext cx="4306921" cy="21386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7449" y="1663430"/>
            <a:ext cx="1488332" cy="6031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chemeClr val="tx1"/>
                </a:solidFill>
              </a:rPr>
              <a:t>Thước thẳng</a:t>
            </a: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7685" y="1060315"/>
            <a:ext cx="1488332" cy="6031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chemeClr val="tx1"/>
                </a:solidFill>
              </a:rPr>
              <a:t>Thước dây</a:t>
            </a: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7143" y="1663430"/>
            <a:ext cx="1488332" cy="6031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chemeClr val="tx1"/>
                </a:solidFill>
              </a:rPr>
              <a:t>Thước cuộn </a:t>
            </a: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8527" y="4222179"/>
            <a:ext cx="1488332" cy="6031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chemeClr val="tx1"/>
                </a:solidFill>
              </a:rPr>
              <a:t>Thước kẹp</a:t>
            </a: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87143" y="3595992"/>
            <a:ext cx="1488332" cy="6031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chemeClr val="tx1"/>
                </a:solidFill>
              </a:rPr>
              <a:t>Thước kẹp</a:t>
            </a:r>
            <a:endParaRPr lang="en-US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1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787" y="-1"/>
            <a:ext cx="11143621" cy="5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513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03180" y="356612"/>
            <a:ext cx="7467839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HS CHUẨN BỊ CHO BUỔI HỌC SAU: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vật rắn không thấm nước ( viên sỏi,viên đá…)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chiếc ca hoặc cốc có ghi vạch chia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chai nước 500ml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cái bát con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cái đĩa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khay,1 khan lau, 1 đoạn dây  </a:t>
            </a:r>
          </a:p>
          <a:p>
            <a:pPr algn="just" eaLnBrk="1" hangingPunct="1">
              <a:spcBef>
                <a:spcPct val="50000"/>
              </a:spcBef>
            </a:pP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925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ctrTitle" idx="4294967295"/>
          </p:nvPr>
        </p:nvSpPr>
        <p:spPr>
          <a:xfrm>
            <a:off x="579473" y="-95269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" sz="48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Google Shape;210;p15"/>
          <p:cNvSpPr txBox="1">
            <a:spLocks noGrp="1"/>
          </p:cNvSpPr>
          <p:nvPr>
            <p:ph type="subTitle" idx="4294967295"/>
          </p:nvPr>
        </p:nvSpPr>
        <p:spPr>
          <a:xfrm>
            <a:off x="632259" y="3381152"/>
            <a:ext cx="7879482" cy="1714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7200" b="1" smtClean="0">
                <a:solidFill>
                  <a:srgbClr val="00AC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CHIỀU </a:t>
            </a:r>
            <a:r>
              <a:rPr lang="en" sz="7200" b="1" dirty="0" smtClean="0">
                <a:solidFill>
                  <a:srgbClr val="00AC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sz="7200" b="1" dirty="0">
              <a:solidFill>
                <a:srgbClr val="00AC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18</a:t>
            </a:fld>
            <a:endParaRPr/>
          </a:p>
        </p:txBody>
      </p:sp>
      <p:sp>
        <p:nvSpPr>
          <p:cNvPr id="2" name="Oval 1"/>
          <p:cNvSpPr/>
          <p:nvPr/>
        </p:nvSpPr>
        <p:spPr>
          <a:xfrm>
            <a:off x="3094073" y="1137683"/>
            <a:ext cx="2743201" cy="2243469"/>
          </a:xfrm>
          <a:prstGeom prst="ellipse">
            <a:avLst/>
          </a:prstGeom>
          <a:blipFill>
            <a:blip r:embed="rId3"/>
            <a:srcRect/>
            <a:stretch>
              <a:fillRect t="-5956" b="-59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11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6707" y="148952"/>
            <a:ext cx="7388393" cy="661327"/>
            <a:chOff x="904950" y="628345"/>
            <a:chExt cx="7388393" cy="661327"/>
          </a:xfrm>
        </p:grpSpPr>
        <p:sp>
          <p:nvSpPr>
            <p:cNvPr id="3" name="Oval 2"/>
            <p:cNvSpPr/>
            <p:nvPr/>
          </p:nvSpPr>
          <p:spPr>
            <a:xfrm>
              <a:off x="967562" y="715523"/>
              <a:ext cx="627321" cy="563525"/>
            </a:xfrm>
            <a:prstGeom prst="ellipse">
              <a:avLst/>
            </a:prstGeom>
            <a:noFill/>
            <a:ln w="28575"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00518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04950" y="704897"/>
              <a:ext cx="818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26729" y="628345"/>
              <a:ext cx="666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ĐO CHIỀU DÀI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130" y="967419"/>
            <a:ext cx="8137094" cy="1707688"/>
            <a:chOff x="223134" y="1521895"/>
            <a:chExt cx="8137094" cy="2220608"/>
          </a:xfrm>
        </p:grpSpPr>
        <p:sp>
          <p:nvSpPr>
            <p:cNvPr id="12" name="Rounded Rectangle 11"/>
            <p:cNvSpPr/>
            <p:nvPr/>
          </p:nvSpPr>
          <p:spPr>
            <a:xfrm>
              <a:off x="1024856" y="1564651"/>
              <a:ext cx="7335372" cy="2177852"/>
            </a:xfrm>
            <a:prstGeom prst="roundRect">
              <a:avLst/>
            </a:prstGeom>
            <a:noFill/>
            <a:ln>
              <a:solidFill>
                <a:srgbClr val="22B7C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23134" y="1521895"/>
              <a:ext cx="2388787" cy="2220608"/>
            </a:xfrm>
            <a:prstGeom prst="ellipse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3473" y="2298390"/>
              <a:ext cx="1941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9060" y="1921539"/>
              <a:ext cx="53330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200" dirty="0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200" dirty="0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3200" dirty="0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3200" dirty="0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200" dirty="0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200" dirty="0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dirty="0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3200" dirty="0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200" dirty="0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200" dirty="0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54" y="2908799"/>
            <a:ext cx="2143125" cy="2143125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="" xmlns:a16="http://schemas.microsoft.com/office/drawing/2014/main" id="{F5DD3B1F-79B1-4C0F-BA27-7B87D682E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79" y="3773100"/>
            <a:ext cx="3102797" cy="59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8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ctrTitle" idx="4294967295"/>
          </p:nvPr>
        </p:nvSpPr>
        <p:spPr>
          <a:xfrm>
            <a:off x="579473" y="-95269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8:</a:t>
            </a:r>
            <a:endParaRPr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Google Shape;210;p15"/>
          <p:cNvSpPr txBox="1">
            <a:spLocks noGrp="1"/>
          </p:cNvSpPr>
          <p:nvPr>
            <p:ph type="subTitle" idx="4294967295"/>
          </p:nvPr>
        </p:nvSpPr>
        <p:spPr>
          <a:xfrm>
            <a:off x="632259" y="3381152"/>
            <a:ext cx="7879482" cy="1714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7200" b="1" smtClean="0">
                <a:solidFill>
                  <a:srgbClr val="00AC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CHIỀU </a:t>
            </a:r>
            <a:r>
              <a:rPr lang="en" sz="7200" b="1" dirty="0" smtClean="0">
                <a:solidFill>
                  <a:srgbClr val="00AC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sz="7200" b="1" dirty="0">
              <a:solidFill>
                <a:srgbClr val="00AC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Oval 1"/>
          <p:cNvSpPr/>
          <p:nvPr/>
        </p:nvSpPr>
        <p:spPr>
          <a:xfrm>
            <a:off x="3094073" y="1137683"/>
            <a:ext cx="2743201" cy="2243469"/>
          </a:xfrm>
          <a:prstGeom prst="ellipse">
            <a:avLst/>
          </a:prstGeom>
          <a:blipFill>
            <a:blip r:embed="rId3"/>
            <a:srcRect/>
            <a:stretch>
              <a:fillRect t="-5956" b="-59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31520" y="2728235"/>
            <a:ext cx="7538640" cy="1813084"/>
            <a:chOff x="548640" y="2414727"/>
            <a:chExt cx="7538640" cy="1813084"/>
          </a:xfrm>
        </p:grpSpPr>
        <p:sp>
          <p:nvSpPr>
            <p:cNvPr id="13" name="Rectangle 12"/>
            <p:cNvSpPr/>
            <p:nvPr/>
          </p:nvSpPr>
          <p:spPr>
            <a:xfrm>
              <a:off x="1522230" y="2414727"/>
              <a:ext cx="6565050" cy="1813084"/>
            </a:xfrm>
            <a:prstGeom prst="rect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548640" y="2414727"/>
              <a:ext cx="1964322" cy="1813084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5818" y="2942449"/>
              <a:ext cx="1677144" cy="625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85378" y="2467929"/>
              <a:ext cx="5701902" cy="1654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31520" y="453864"/>
            <a:ext cx="7694023" cy="1933303"/>
          </a:xfrm>
          <a:prstGeom prst="rect">
            <a:avLst/>
          </a:prstGeom>
          <a:blipFill>
            <a:blip r:embed="rId2"/>
            <a:stretch>
              <a:fillRect l="-625" t="3488" r="-1253" b="-3488"/>
            </a:stretch>
          </a:blipFill>
          <a:ln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31520" y="2728235"/>
            <a:ext cx="7661250" cy="1813084"/>
            <a:chOff x="548640" y="2414727"/>
            <a:chExt cx="7661250" cy="1813084"/>
          </a:xfrm>
        </p:grpSpPr>
        <p:sp>
          <p:nvSpPr>
            <p:cNvPr id="13" name="Rectangle 12"/>
            <p:cNvSpPr/>
            <p:nvPr/>
          </p:nvSpPr>
          <p:spPr>
            <a:xfrm>
              <a:off x="1522230" y="2414727"/>
              <a:ext cx="6565050" cy="1813084"/>
            </a:xfrm>
            <a:prstGeom prst="rect">
              <a:avLst/>
            </a:prstGeom>
            <a:solidFill>
              <a:srgbClr val="22B7C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548640" y="2414727"/>
              <a:ext cx="1964322" cy="1813084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5818" y="2942449"/>
              <a:ext cx="1677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07988" y="2727005"/>
              <a:ext cx="57019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3143" y="444137"/>
            <a:ext cx="7617017" cy="1933303"/>
          </a:xfrm>
          <a:prstGeom prst="rect">
            <a:avLst/>
          </a:prstGeom>
          <a:blipFill>
            <a:blip r:embed="rId2"/>
            <a:srcRect/>
            <a:stretch>
              <a:fillRect l="-4754" t="-13514" b="-2130"/>
            </a:stretch>
          </a:blipFill>
          <a:ln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31520" y="2728235"/>
            <a:ext cx="7661250" cy="1813084"/>
            <a:chOff x="548640" y="2414727"/>
            <a:chExt cx="7661250" cy="1813084"/>
          </a:xfrm>
        </p:grpSpPr>
        <p:sp>
          <p:nvSpPr>
            <p:cNvPr id="13" name="Rectangle 12"/>
            <p:cNvSpPr/>
            <p:nvPr/>
          </p:nvSpPr>
          <p:spPr>
            <a:xfrm>
              <a:off x="1522230" y="2414727"/>
              <a:ext cx="6565050" cy="1813084"/>
            </a:xfrm>
            <a:prstGeom prst="rect">
              <a:avLst/>
            </a:prstGeom>
            <a:solidFill>
              <a:srgbClr val="22B7C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548640" y="2414727"/>
              <a:ext cx="1964322" cy="1813084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5818" y="2942449"/>
              <a:ext cx="1677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07988" y="2727005"/>
              <a:ext cx="57019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gần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3143" y="444137"/>
            <a:ext cx="7617017" cy="193330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1520" y="2728235"/>
            <a:ext cx="7538640" cy="1813084"/>
            <a:chOff x="548640" y="2414727"/>
            <a:chExt cx="7538640" cy="1813084"/>
          </a:xfrm>
        </p:grpSpPr>
        <p:sp>
          <p:nvSpPr>
            <p:cNvPr id="3" name="Rectangle 2"/>
            <p:cNvSpPr/>
            <p:nvPr/>
          </p:nvSpPr>
          <p:spPr>
            <a:xfrm>
              <a:off x="1522230" y="2414727"/>
              <a:ext cx="6565050" cy="1813084"/>
            </a:xfrm>
            <a:prstGeom prst="rect">
              <a:avLst/>
            </a:prstGeom>
            <a:solidFill>
              <a:srgbClr val="22B7C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iamond 3"/>
            <p:cNvSpPr/>
            <p:nvPr/>
          </p:nvSpPr>
          <p:spPr>
            <a:xfrm>
              <a:off x="548640" y="2414727"/>
              <a:ext cx="1964322" cy="1813084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5818" y="2942449"/>
              <a:ext cx="1677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00140" y="2782660"/>
              <a:ext cx="43354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ĐCNN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31521" y="418011"/>
            <a:ext cx="7538640" cy="1841863"/>
          </a:xfrm>
          <a:prstGeom prst="rect">
            <a:avLst/>
          </a:prstGeom>
          <a:blipFill>
            <a:blip r:embed="rId2"/>
            <a:stretch>
              <a:fillRect l="-625" t="3488" r="-1253" b="-3488"/>
            </a:stretch>
          </a:blipFill>
          <a:ln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03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123341"/>
            <a:ext cx="3009900" cy="318512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19258" y="514350"/>
            <a:ext cx="179070" cy="179070"/>
            <a:chOff x="0" y="0"/>
            <a:chExt cx="477520" cy="47752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477520" cy="77593"/>
              <a:chOff x="0" y="0"/>
              <a:chExt cx="1913890" cy="3109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0" y="199964"/>
              <a:ext cx="477520" cy="77593"/>
              <a:chOff x="0" y="0"/>
              <a:chExt cx="1913890" cy="3109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0" y="399927"/>
              <a:ext cx="477520" cy="77593"/>
              <a:chOff x="0" y="0"/>
              <a:chExt cx="1913890" cy="3109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8629650" y="1565705"/>
            <a:ext cx="88058" cy="88058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2">
                <a:alpha val="49804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629650" y="1806209"/>
            <a:ext cx="88058" cy="8805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2">
                <a:alpha val="4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8629650" y="2046713"/>
            <a:ext cx="88058" cy="88058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2">
                <a:alpha val="4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8629650" y="2287218"/>
            <a:ext cx="88058" cy="88058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2">
                <a:alpha val="49804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8629650" y="2527722"/>
            <a:ext cx="88058" cy="88058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2">
                <a:alpha val="49804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8629650" y="2768226"/>
            <a:ext cx="88058" cy="88058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2">
                <a:alpha val="49804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8629650" y="3008730"/>
            <a:ext cx="88058" cy="88058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2">
                <a:alpha val="49804"/>
              </a:srgbClr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8629650" y="3489738"/>
            <a:ext cx="88058" cy="88058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2">
                <a:alpha val="49804"/>
              </a:srgbClr>
            </a:solidFill>
          </p:spPr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8503884" y="4508546"/>
            <a:ext cx="339591" cy="150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9891" y="230511"/>
            <a:ext cx="59464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III.CÁCH ĐO CHIỀU DÀI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đo,vạch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8963" y="779929"/>
            <a:ext cx="4824680" cy="3361764"/>
          </a:xfrm>
          <a:prstGeom prst="rect">
            <a:avLst/>
          </a:prstGeom>
          <a:blipFill>
            <a:blip r:embed="rId2"/>
            <a:srcRect/>
            <a:stretch>
              <a:fillRect t="-9956" b="-99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736874" y="968188"/>
            <a:ext cx="4988859" cy="3482788"/>
          </a:xfrm>
          <a:prstGeom prst="roundRect">
            <a:avLst/>
          </a:prstGeom>
          <a:noFill/>
          <a:ln w="28575"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47441" y="-97293"/>
            <a:ext cx="1035423" cy="877222"/>
            <a:chOff x="2068621" y="1308911"/>
            <a:chExt cx="805517" cy="748490"/>
          </a:xfrm>
        </p:grpSpPr>
        <p:sp>
          <p:nvSpPr>
            <p:cNvPr id="5" name="Oval Callout 4"/>
            <p:cNvSpPr/>
            <p:nvPr/>
          </p:nvSpPr>
          <p:spPr>
            <a:xfrm>
              <a:off x="2068621" y="1371601"/>
              <a:ext cx="726141" cy="685800"/>
            </a:xfrm>
            <a:prstGeom prst="wedgeEllipseCallout">
              <a:avLst>
                <a:gd name="adj1" fmla="val 43982"/>
                <a:gd name="adj2" fmla="val 80147"/>
              </a:avLst>
            </a:prstGeom>
            <a:solidFill>
              <a:srgbClr val="DAE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43505" y="1308911"/>
              <a:ext cx="630633" cy="607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0168" y="1033150"/>
            <a:ext cx="28035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5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5222" y="643752"/>
            <a:ext cx="8368657" cy="418342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635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328" y="120532"/>
            <a:ext cx="1090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KHTN 6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222" y="643752"/>
            <a:ext cx="808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chiều dài, độ dày </a:t>
            </a: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vi-VN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vi-VN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đo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Tên dụng cụ </a:t>
            </a:r>
            <a:r>
              <a:rPr lang="vi-VN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đo: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2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GHĐ: 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30cm</a:t>
            </a:r>
          </a:p>
          <a:p>
            <a:r>
              <a:rPr lang="vi-VN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ĐCNN: </a:t>
            </a:r>
            <a:r>
              <a:rPr lang="en-US" sz="24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it-IT" sz="24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lang="vi-VN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Kết quả đo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981522"/>
              </p:ext>
            </p:extLst>
          </p:nvPr>
        </p:nvGraphicFramePr>
        <p:xfrm>
          <a:off x="723326" y="3237191"/>
          <a:ext cx="7793353" cy="1371600"/>
        </p:xfrm>
        <a:graphic>
          <a:graphicData uri="http://schemas.openxmlformats.org/drawingml/2006/table">
            <a:tbl>
              <a:tblPr firstRow="1" bandRow="1">
                <a:tableStyleId>{242A20BD-2505-46DF-82F6-A791D1CCFF51}</a:tableStyleId>
              </a:tblPr>
              <a:tblGrid>
                <a:gridCol w="1671770"/>
                <a:gridCol w="1445571"/>
                <a:gridCol w="1396443"/>
                <a:gridCol w="1333560"/>
                <a:gridCol w="1946009"/>
              </a:tblGrid>
              <a:tr h="39995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TB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995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i="1" baseline="-25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i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   cm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i="1" baseline="-25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i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     cm</a:t>
                      </a:r>
                      <a:endParaRPr lang="en-US" sz="2400" i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i="1" baseline="-25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i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    cm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i="1" baseline="-250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r>
                        <a:rPr lang="en-US" sz="2400" i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      cm</a:t>
                      </a:r>
                      <a:endParaRPr lang="en-US" sz="2400" i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995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i="1" baseline="-25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i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i="1" baseline="-25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i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i="1" baseline="-25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i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i="1" baseline="-250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r>
                        <a:rPr lang="en-US" sz="2400" i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5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1854" y="150734"/>
            <a:ext cx="7581016" cy="954107"/>
            <a:chOff x="871868" y="679371"/>
            <a:chExt cx="7581016" cy="954107"/>
          </a:xfrm>
        </p:grpSpPr>
        <p:sp>
          <p:nvSpPr>
            <p:cNvPr id="3" name="Oval 2"/>
            <p:cNvSpPr/>
            <p:nvPr/>
          </p:nvSpPr>
          <p:spPr>
            <a:xfrm>
              <a:off x="967562" y="715523"/>
              <a:ext cx="627321" cy="563525"/>
            </a:xfrm>
            <a:prstGeom prst="ellipse">
              <a:avLst/>
            </a:prstGeom>
            <a:noFill/>
            <a:ln w="28575"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518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1868" y="715523"/>
              <a:ext cx="818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86270" y="679371"/>
              <a:ext cx="66666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CÁCH ĐO CHIỀU DÀI VÀO ĐO THỂ TÍCH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45512" y="1223176"/>
            <a:ext cx="742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252" y="2938932"/>
            <a:ext cx="7423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en-US" sz="2800" baseline="300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(L)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7227" y="4588145"/>
            <a:ext cx="742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1000L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149" y="3680919"/>
            <a:ext cx="7423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lít =1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28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1ml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en-US" sz="2800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=1cc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1145512" y="1889090"/>
            <a:ext cx="1103643" cy="10498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lít</a:t>
            </a:r>
            <a:endParaRPr lang="en-US" sz="3200"/>
          </a:p>
        </p:txBody>
      </p:sp>
      <p:sp>
        <p:nvSpPr>
          <p:cNvPr id="11" name="Flowchart: Connector 10"/>
          <p:cNvSpPr/>
          <p:nvPr/>
        </p:nvSpPr>
        <p:spPr>
          <a:xfrm>
            <a:off x="2423328" y="1904668"/>
            <a:ext cx="1103643" cy="949064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ml</a:t>
            </a:r>
            <a:endParaRPr lang="en-US" sz="3200"/>
          </a:p>
        </p:txBody>
      </p:sp>
      <p:sp>
        <p:nvSpPr>
          <p:cNvPr id="12" name="Flowchart: Connector 11"/>
          <p:cNvSpPr/>
          <p:nvPr/>
        </p:nvSpPr>
        <p:spPr>
          <a:xfrm>
            <a:off x="3701144" y="1867449"/>
            <a:ext cx="1132113" cy="986283"/>
          </a:xfrm>
          <a:prstGeom prst="flowChartConnector">
            <a:avLst/>
          </a:prstGeom>
          <a:solidFill>
            <a:srgbClr val="D5CA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800" baseline="3000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007430" y="1889090"/>
            <a:ext cx="1132113" cy="986283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baseline="300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6313716" y="1936561"/>
            <a:ext cx="1132113" cy="986283"/>
          </a:xfrm>
          <a:prstGeom prst="flowChartConnector">
            <a:avLst/>
          </a:prstGeom>
          <a:solidFill>
            <a:srgbClr val="EB22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300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7620002" y="1943581"/>
            <a:ext cx="1132113" cy="986283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cc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4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7430" y="0"/>
            <a:ext cx="6666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III.VẬN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CÁCH ĐO CHIỀU DÀI VÀO ĐO THỂ TÍCH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112" y="929744"/>
            <a:ext cx="7423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thể tích chất lỏng có thể dùng : bình chia độ , ca đong , cốc ( có ghi rõ vạch chia)……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" y="1961672"/>
            <a:ext cx="2366794" cy="286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49" y="1961672"/>
            <a:ext cx="2276272" cy="286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44" y="1961671"/>
            <a:ext cx="1877802" cy="286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69" y="1883851"/>
            <a:ext cx="2113132" cy="318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4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6053" y="1049710"/>
            <a:ext cx="2690037" cy="366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4258" y="1770482"/>
            <a:ext cx="4122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5.4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4257" y="2953276"/>
            <a:ext cx="4069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a,Vật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Do_the_tich_vat_ran_khong_tham_nuoc_bang_binh_chia_do 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27" y="1270347"/>
            <a:ext cx="1945890" cy="290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4258" y="108100"/>
            <a:ext cx="6666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IV.VẬN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CÁCH ĐO CHIỀU DÀI VÀO ĐO THỂ TÍCH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8117984" y="418063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>
                <a:solidFill>
                  <a:srgbClr val="A6BCC9"/>
                </a:solidFill>
              </a:rPr>
              <a:pPr/>
              <a:t>3</a:t>
            </a:fld>
            <a:endParaRPr lang="en">
              <a:solidFill>
                <a:srgbClr val="A6BCC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3330" y="271744"/>
            <a:ext cx="441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24674" y="2681555"/>
            <a:ext cx="7315200" cy="6164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72410" y="1330457"/>
            <a:ext cx="1162217" cy="1459917"/>
            <a:chOff x="772410" y="1330457"/>
            <a:chExt cx="1162217" cy="1459917"/>
          </a:xfrm>
        </p:grpSpPr>
        <p:sp>
          <p:nvSpPr>
            <p:cNvPr id="6" name="Oval Callout 5"/>
            <p:cNvSpPr/>
            <p:nvPr/>
          </p:nvSpPr>
          <p:spPr>
            <a:xfrm rot="20421738">
              <a:off x="772410" y="1330457"/>
              <a:ext cx="1162217" cy="1190425"/>
            </a:xfrm>
            <a:prstGeom prst="wedgeEllipseCallout">
              <a:avLst/>
            </a:prstGeom>
            <a:solidFill>
              <a:srgbClr val="FF9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9755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1527" y="1602503"/>
              <a:ext cx="523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</a:t>
              </a:r>
              <a:endParaRPr lang="en-US" sz="36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319354" y="2696026"/>
              <a:ext cx="105412" cy="94348"/>
            </a:xfrm>
            <a:prstGeom prst="ellipse">
              <a:avLst/>
            </a:prstGeom>
            <a:solidFill>
              <a:srgbClr val="FF9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000" y="2929610"/>
            <a:ext cx="263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vị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4206" y="1790683"/>
            <a:ext cx="2229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4978" y="3060173"/>
            <a:ext cx="299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4352" y="1422484"/>
            <a:ext cx="2550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757693" y="2634381"/>
            <a:ext cx="1162217" cy="1468969"/>
            <a:chOff x="2757693" y="2634381"/>
            <a:chExt cx="1162217" cy="1468969"/>
          </a:xfrm>
        </p:grpSpPr>
        <p:grpSp>
          <p:nvGrpSpPr>
            <p:cNvPr id="20" name="Group 19"/>
            <p:cNvGrpSpPr/>
            <p:nvPr/>
          </p:nvGrpSpPr>
          <p:grpSpPr>
            <a:xfrm>
              <a:off x="2757693" y="2912925"/>
              <a:ext cx="1162217" cy="1190425"/>
              <a:chOff x="2936831" y="2920226"/>
              <a:chExt cx="1162217" cy="1190425"/>
            </a:xfrm>
          </p:grpSpPr>
          <p:sp>
            <p:nvSpPr>
              <p:cNvPr id="8" name="Oval Callout 7"/>
              <p:cNvSpPr/>
              <p:nvPr/>
            </p:nvSpPr>
            <p:spPr>
              <a:xfrm rot="9776117">
                <a:off x="2936831" y="2920226"/>
                <a:ext cx="1162217" cy="1190425"/>
              </a:xfrm>
              <a:prstGeom prst="wedgeEllipseCallou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55948" y="3192272"/>
                <a:ext cx="523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2</a:t>
                </a: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3286095" y="2634381"/>
              <a:ext cx="108402" cy="1088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22167" y="1258908"/>
            <a:ext cx="1162217" cy="1481253"/>
            <a:chOff x="4822167" y="1258908"/>
            <a:chExt cx="1162217" cy="1481253"/>
          </a:xfrm>
        </p:grpSpPr>
        <p:grpSp>
          <p:nvGrpSpPr>
            <p:cNvPr id="21" name="Group 20"/>
            <p:cNvGrpSpPr/>
            <p:nvPr/>
          </p:nvGrpSpPr>
          <p:grpSpPr>
            <a:xfrm>
              <a:off x="4822167" y="1258908"/>
              <a:ext cx="1162217" cy="1190425"/>
              <a:chOff x="4942005" y="1361277"/>
              <a:chExt cx="1162217" cy="1190425"/>
            </a:xfrm>
          </p:grpSpPr>
          <p:sp>
            <p:nvSpPr>
              <p:cNvPr id="7" name="Oval Callout 6"/>
              <p:cNvSpPr/>
              <p:nvPr/>
            </p:nvSpPr>
            <p:spPr>
              <a:xfrm rot="20421738">
                <a:off x="4942005" y="1361277"/>
                <a:ext cx="1162217" cy="1190425"/>
              </a:xfrm>
              <a:prstGeom prst="wedgeEllipseCallout">
                <a:avLst/>
              </a:prstGeom>
              <a:solidFill>
                <a:srgbClr val="FFC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61122" y="1617913"/>
                <a:ext cx="523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3</a:t>
                </a: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5349075" y="2631342"/>
              <a:ext cx="108402" cy="108819"/>
            </a:xfrm>
            <a:prstGeom prst="ellipse">
              <a:avLst/>
            </a:prstGeom>
            <a:solidFill>
              <a:srgbClr val="FFC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77657" y="2621640"/>
            <a:ext cx="1162217" cy="1481708"/>
            <a:chOff x="7077657" y="2621640"/>
            <a:chExt cx="1162217" cy="1481708"/>
          </a:xfrm>
        </p:grpSpPr>
        <p:grpSp>
          <p:nvGrpSpPr>
            <p:cNvPr id="22" name="Group 21"/>
            <p:cNvGrpSpPr/>
            <p:nvPr/>
          </p:nvGrpSpPr>
          <p:grpSpPr>
            <a:xfrm>
              <a:off x="7077657" y="2912923"/>
              <a:ext cx="1162217" cy="1190425"/>
              <a:chOff x="7247073" y="2873395"/>
              <a:chExt cx="1162217" cy="1190425"/>
            </a:xfrm>
          </p:grpSpPr>
          <p:sp>
            <p:nvSpPr>
              <p:cNvPr id="9" name="Oval Callout 8"/>
              <p:cNvSpPr/>
              <p:nvPr/>
            </p:nvSpPr>
            <p:spPr>
              <a:xfrm rot="9776117">
                <a:off x="7247073" y="2873395"/>
                <a:ext cx="1162217" cy="1190425"/>
              </a:xfrm>
              <a:prstGeom prst="wedgeEllipseCallout">
                <a:avLst/>
              </a:prstGeom>
              <a:solidFill>
                <a:srgbClr val="FC4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94002" y="3145441"/>
                <a:ext cx="523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4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7632376" y="2621640"/>
              <a:ext cx="108402" cy="108819"/>
            </a:xfrm>
            <a:prstGeom prst="ellipse">
              <a:avLst/>
            </a:prstGeom>
            <a:solidFill>
              <a:srgbClr val="FC4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215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660241" y="680511"/>
            <a:ext cx="2690037" cy="366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o_the_tich_vat_ran_khong_tham_nuoc_bang_binh_chia_do 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14" y="949402"/>
            <a:ext cx="1945890" cy="290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1503" y="2105883"/>
            <a:ext cx="505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</a:t>
            </a:r>
            <a:r>
              <a:rPr lang="en-US" sz="2400" baseline="-250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6180" y="2568156"/>
            <a:ext cx="502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</a:t>
            </a:r>
            <a:r>
              <a:rPr lang="en-US" sz="2400" baseline="-250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0857" y="3702434"/>
            <a:ext cx="502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</a:t>
            </a:r>
            <a:r>
              <a:rPr lang="en-US" sz="2400" baseline="-25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611" y="1285953"/>
            <a:ext cx="460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a,Vật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219" y="16890"/>
            <a:ext cx="6666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IV.VẬN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CÁCH ĐO CHIỀU DÀI VÀO ĐO THỂ TÍCH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3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utoUpdateAnimBg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475" y="1963532"/>
            <a:ext cx="3250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Vật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2" descr="Do_the_tich_vat_ran_khong_tham_nuoc_bang_binh_tran 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81" y="1259108"/>
            <a:ext cx="4618074" cy="299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084" y="400225"/>
            <a:ext cx="742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5.4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41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50192" y="2105875"/>
            <a:ext cx="296987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endParaRPr lang="en-US" sz="28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004" y="96951"/>
            <a:ext cx="7469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3515" y="1397286"/>
            <a:ext cx="2969232" cy="32569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03515" y="4122566"/>
            <a:ext cx="446567" cy="531628"/>
          </a:xfrm>
          <a:prstGeom prst="rect">
            <a:avLst/>
          </a:prstGeom>
          <a:solidFill>
            <a:srgbClr val="D5C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7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98004" y="1704843"/>
            <a:ext cx="413981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004" y="96951"/>
            <a:ext cx="7469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3515" y="1397286"/>
            <a:ext cx="2969232" cy="32569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37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13930" y="1651831"/>
            <a:ext cx="370490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srgbClr val="004070"/>
              </a:solidFill>
              <a:latin typeface=".VnArial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004" y="96951"/>
            <a:ext cx="7469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22605" y="1212112"/>
            <a:ext cx="2647507" cy="331735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34176" y="3976576"/>
            <a:ext cx="414670" cy="287079"/>
          </a:xfrm>
          <a:prstGeom prst="roundRect">
            <a:avLst/>
          </a:prstGeom>
          <a:solidFill>
            <a:srgbClr val="D5C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44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1035" y="2093815"/>
            <a:ext cx="473225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:Đổ đầy nước vào bình tràn </a:t>
            </a:r>
          </a:p>
          <a:p>
            <a:pPr lvl="0">
              <a:spcBef>
                <a:spcPct val="0"/>
              </a:spcBef>
              <a:buNone/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chìm vật cần đo thể tích vào bình tràn cho nước tràn ra</a:t>
            </a:r>
            <a:r>
              <a:rPr lang="en-US" sz="240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ct val="0"/>
              </a:spcBef>
              <a:buNone/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lang="en-US" sz="240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nước tràn ra khi thả chìm vật bằng thể tích vật. Muốn biết thể tích của vật ta đo thể tích nước tràn ra.</a:t>
            </a:r>
            <a:endParaRPr lang="en-US" sz="2400">
              <a:solidFill>
                <a:srgbClr val="004070"/>
              </a:solidFill>
              <a:latin typeface=".VnArial" panose="020B7200000000000000" pitchFamily="34" charset="0"/>
            </a:endParaRPr>
          </a:p>
          <a:p>
            <a:pPr lvl="0">
              <a:spcBef>
                <a:spcPct val="0"/>
              </a:spcBef>
              <a:buNone/>
            </a:pPr>
            <a:endParaRPr lang="en-US" sz="280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400" dirty="0" smtClean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667" y="1262818"/>
            <a:ext cx="460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,Vật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không 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219" y="16890"/>
            <a:ext cx="6666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IV.VẬN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CÁCH ĐO CHIỀU DÀI VÀO ĐO THỂ TÍCH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2" descr="Do_the_tich_vat_ran_khong_tham_nuoc_bang_binh_tran 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3" y="1425149"/>
            <a:ext cx="4217343" cy="299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6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667" y="1262818"/>
            <a:ext cx="460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,Vật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không 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219" y="16890"/>
            <a:ext cx="6666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III.VẬN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CÁCH ĐO CHIỀU DÀI VÀO ĐO THỂ TÍCH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2" descr="Do_the_tich_vat_ran_khong_tham_nuoc_bang_binh_tran 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7" y="2144174"/>
            <a:ext cx="4217343" cy="299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2" y="2093815"/>
            <a:ext cx="4324347" cy="33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pic>
        <p:nvPicPr>
          <p:cNvPr id="3" name="ĐO THỂ TÍCH VẬT RẮN KHÔNG THẤM NƯỚC">
            <a:hlinkClick r:id="" action="ppaction://media"/>
            <a:extLst>
              <a:ext uri="{FF2B5EF4-FFF2-40B4-BE49-F238E27FC236}">
                <a16:creationId xmlns:a16="http://schemas.microsoft.com/office/drawing/2014/main" xmlns="" id="{D19AF3CB-B94C-473C-98DB-6D77BB8F77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398" y="90868"/>
            <a:ext cx="8934943" cy="460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1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elay 20"/>
          <p:cNvSpPr/>
          <p:nvPr/>
        </p:nvSpPr>
        <p:spPr>
          <a:xfrm>
            <a:off x="-168997" y="1202286"/>
            <a:ext cx="3677355" cy="3645048"/>
          </a:xfrm>
          <a:prstGeom prst="flowChartDelay">
            <a:avLst/>
          </a:prstGeom>
          <a:noFill/>
          <a:ln>
            <a:solidFill>
              <a:srgbClr val="22B7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46908" y="127475"/>
            <a:ext cx="6650183" cy="794685"/>
          </a:xfrm>
          <a:prstGeom prst="roundRect">
            <a:avLst/>
          </a:prstGeom>
          <a:solidFill>
            <a:srgbClr val="22B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2371331" y="212279"/>
            <a:ext cx="7485322" cy="604927"/>
            <a:chOff x="967562" y="659219"/>
            <a:chExt cx="7485322" cy="604927"/>
          </a:xfrm>
        </p:grpSpPr>
        <p:sp>
          <p:nvSpPr>
            <p:cNvPr id="4" name="Oval 3"/>
            <p:cNvSpPr/>
            <p:nvPr/>
          </p:nvSpPr>
          <p:spPr>
            <a:xfrm>
              <a:off x="967563" y="659219"/>
              <a:ext cx="627321" cy="56352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67562" y="659219"/>
              <a:ext cx="627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86270" y="679371"/>
              <a:ext cx="666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 VỊ ĐỘ DÀI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83076" y="1949406"/>
            <a:ext cx="2433407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15000"/>
              </a:lnSpc>
            </a:pP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ãy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 tên những đơn vị đo chiều dài mà em biết?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501430" y="2252167"/>
            <a:ext cx="1945242" cy="1377211"/>
            <a:chOff x="4761421" y="1500636"/>
            <a:chExt cx="1772755" cy="1251425"/>
          </a:xfrm>
        </p:grpSpPr>
        <p:sp>
          <p:nvSpPr>
            <p:cNvPr id="23" name="Rectangle 22"/>
            <p:cNvSpPr/>
            <p:nvPr/>
          </p:nvSpPr>
          <p:spPr>
            <a:xfrm>
              <a:off x="4761421" y="1784635"/>
              <a:ext cx="1772755" cy="548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60045" algn="just">
                <a:lnSpc>
                  <a:spcPct val="115000"/>
                </a:lnSpc>
              </a:pPr>
              <a:r>
                <a:rPr lang="en-US" sz="2800" dirty="0" err="1" smtClean="0">
                  <a:solidFill>
                    <a:srgbClr val="08D2C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mét</a:t>
              </a:r>
              <a:endParaRPr lang="en-US" sz="2800" dirty="0">
                <a:solidFill>
                  <a:srgbClr val="08D2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Donut 24"/>
            <p:cNvSpPr/>
            <p:nvPr/>
          </p:nvSpPr>
          <p:spPr>
            <a:xfrm>
              <a:off x="4761421" y="1500636"/>
              <a:ext cx="1274619" cy="1251425"/>
            </a:xfrm>
            <a:prstGeom prst="donut">
              <a:avLst>
                <a:gd name="adj" fmla="val 1032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96554" y="1190605"/>
            <a:ext cx="2122347" cy="1510242"/>
            <a:chOff x="4644748" y="1275626"/>
            <a:chExt cx="1772755" cy="1251425"/>
          </a:xfrm>
          <a:solidFill>
            <a:srgbClr val="22B7CB"/>
          </a:solidFill>
        </p:grpSpPr>
        <p:sp>
          <p:nvSpPr>
            <p:cNvPr id="28" name="Rectangle 27"/>
            <p:cNvSpPr/>
            <p:nvPr/>
          </p:nvSpPr>
          <p:spPr>
            <a:xfrm>
              <a:off x="4644748" y="1433539"/>
              <a:ext cx="1772755" cy="864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60045" algn="just">
                <a:lnSpc>
                  <a:spcPct val="115000"/>
                </a:lnSpc>
              </a:pPr>
              <a:r>
                <a:rPr lang="en-US" sz="2800" dirty="0" smtClean="0">
                  <a:solidFill>
                    <a:srgbClr val="22B7CB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mile</a:t>
              </a:r>
            </a:p>
            <a:p>
              <a:pPr indent="360045" algn="just">
                <a:lnSpc>
                  <a:spcPct val="115000"/>
                </a:lnSpc>
              </a:pPr>
              <a:r>
                <a:rPr lang="en-US" sz="2800" dirty="0" smtClean="0">
                  <a:solidFill>
                    <a:srgbClr val="22B7CB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 smtClean="0">
                  <a:solidFill>
                    <a:srgbClr val="22B7CB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dặm</a:t>
              </a:r>
              <a:r>
                <a:rPr lang="en-US" sz="2800" dirty="0" smtClean="0">
                  <a:solidFill>
                    <a:srgbClr val="22B7CB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solidFill>
                  <a:srgbClr val="22B7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Donut 28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03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34688" y="1099951"/>
            <a:ext cx="1410271" cy="954722"/>
            <a:chOff x="4452806" y="1275626"/>
            <a:chExt cx="1772755" cy="1251425"/>
          </a:xfrm>
        </p:grpSpPr>
        <p:sp>
          <p:nvSpPr>
            <p:cNvPr id="31" name="Rectangle 30"/>
            <p:cNvSpPr/>
            <p:nvPr/>
          </p:nvSpPr>
          <p:spPr>
            <a:xfrm>
              <a:off x="4452806" y="1462689"/>
              <a:ext cx="1772755" cy="770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60045" algn="just">
                <a:lnSpc>
                  <a:spcPct val="115000"/>
                </a:lnSpc>
              </a:pPr>
              <a:r>
                <a:rPr lang="en-US" sz="28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km</a:t>
              </a:r>
              <a:endPara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Donut 31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997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983055" y="3103911"/>
            <a:ext cx="1276907" cy="880211"/>
            <a:chOff x="4447621" y="1275626"/>
            <a:chExt cx="1772755" cy="1251425"/>
          </a:xfrm>
          <a:solidFill>
            <a:srgbClr val="EB2264"/>
          </a:solidFill>
        </p:grpSpPr>
        <p:sp>
          <p:nvSpPr>
            <p:cNvPr id="34" name="Rectangle 33"/>
            <p:cNvSpPr/>
            <p:nvPr/>
          </p:nvSpPr>
          <p:spPr>
            <a:xfrm>
              <a:off x="4447621" y="1436882"/>
              <a:ext cx="1772755" cy="548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60045" algn="just">
                <a:lnSpc>
                  <a:spcPct val="115000"/>
                </a:lnSpc>
              </a:pPr>
              <a:r>
                <a:rPr lang="en-US" sz="2800" dirty="0" err="1" smtClean="0">
                  <a:solidFill>
                    <a:srgbClr val="EB2264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dm</a:t>
              </a:r>
              <a:endParaRPr lang="en-US" sz="2800" dirty="0">
                <a:solidFill>
                  <a:srgbClr val="EB22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Donut 34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03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298361" y="1477224"/>
            <a:ext cx="1276907" cy="880211"/>
            <a:chOff x="4447621" y="1275626"/>
            <a:chExt cx="1772755" cy="1251425"/>
          </a:xfrm>
          <a:solidFill>
            <a:srgbClr val="FFC000"/>
          </a:solidFill>
        </p:grpSpPr>
        <p:sp>
          <p:nvSpPr>
            <p:cNvPr id="37" name="Rectangle 36"/>
            <p:cNvSpPr/>
            <p:nvPr/>
          </p:nvSpPr>
          <p:spPr>
            <a:xfrm>
              <a:off x="4447621" y="1436882"/>
              <a:ext cx="1772755" cy="7792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60045" algn="just">
                <a:lnSpc>
                  <a:spcPct val="115000"/>
                </a:lnSpc>
              </a:pPr>
              <a:r>
                <a:rPr lang="en-US" sz="2800" dirty="0">
                  <a:solidFill>
                    <a:srgbClr val="FFC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2800" dirty="0" smtClean="0">
                  <a:solidFill>
                    <a:srgbClr val="FFC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endPara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Donut 37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03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79096" y="3870861"/>
            <a:ext cx="1738032" cy="1180969"/>
            <a:chOff x="4569547" y="1275626"/>
            <a:chExt cx="1772755" cy="1251425"/>
          </a:xfrm>
          <a:solidFill>
            <a:srgbClr val="FF0000"/>
          </a:solidFill>
        </p:grpSpPr>
        <p:sp>
          <p:nvSpPr>
            <p:cNvPr id="40" name="Rectangle 39"/>
            <p:cNvSpPr/>
            <p:nvPr/>
          </p:nvSpPr>
          <p:spPr>
            <a:xfrm>
              <a:off x="4569547" y="1507363"/>
              <a:ext cx="1772755" cy="835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60045" algn="just">
                <a:lnSpc>
                  <a:spcPct val="115000"/>
                </a:lnSpc>
              </a:pP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mm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Donut 40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03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959397" y="2912499"/>
            <a:ext cx="2122347" cy="1510242"/>
            <a:chOff x="4644748" y="1275626"/>
            <a:chExt cx="1772755" cy="1251425"/>
          </a:xfrm>
          <a:solidFill>
            <a:srgbClr val="22B7CB"/>
          </a:solidFill>
        </p:grpSpPr>
        <p:sp>
          <p:nvSpPr>
            <p:cNvPr id="43" name="Rectangle 42"/>
            <p:cNvSpPr/>
            <p:nvPr/>
          </p:nvSpPr>
          <p:spPr>
            <a:xfrm>
              <a:off x="4644748" y="1433539"/>
              <a:ext cx="1772755" cy="897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60045" algn="just">
                <a:lnSpc>
                  <a:spcPct val="115000"/>
                </a:lnSpc>
              </a:pPr>
              <a:r>
                <a:rPr lang="en-US" sz="28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inch</a:t>
              </a:r>
            </a:p>
            <a:p>
              <a:pPr indent="360045" algn="just">
                <a:lnSpc>
                  <a:spcPct val="115000"/>
                </a:lnSpc>
              </a:pPr>
              <a:r>
                <a:rPr lang="en-US" sz="28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(in)</a:t>
              </a:r>
              <a:endPara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Donut 43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0327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3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287509" y="1345975"/>
            <a:ext cx="6289964" cy="1238414"/>
          </a:xfrm>
          <a:prstGeom prst="rect">
            <a:avLst/>
          </a:prstGeom>
          <a:solidFill>
            <a:srgbClr val="22B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82514" y="1488128"/>
            <a:ext cx="59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2089" y="162946"/>
            <a:ext cx="666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ĐƠN VỊ ĐỘ DÀI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57563" y="2914957"/>
            <a:ext cx="6289964" cy="1238414"/>
          </a:xfrm>
          <a:prstGeom prst="rect">
            <a:avLst/>
          </a:prstGeom>
          <a:solidFill>
            <a:srgbClr val="22B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42089" y="3057111"/>
            <a:ext cx="4653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km,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cm, mm,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20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6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08350" y="1419335"/>
            <a:ext cx="393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1milimét (mm)= 0,001m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867" y="1979504"/>
            <a:ext cx="378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1centimét (cm</a:t>
            </a:r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 0,01m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867" y="2538819"/>
            <a:ext cx="378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1đềximét (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 0,1m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866" y="3098988"/>
            <a:ext cx="378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1kilômét (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m)= 1000m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1087" y="1419335"/>
            <a:ext cx="393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1m=1000 mm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1086" y="1977296"/>
            <a:ext cx="393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1m=100 cm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085" y="2500516"/>
            <a:ext cx="393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1m=10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err="1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1084" y="3058239"/>
            <a:ext cx="393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1m=0,001km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9309" y="1301425"/>
            <a:ext cx="8021781" cy="2342693"/>
          </a:xfrm>
          <a:prstGeom prst="roundRect">
            <a:avLst/>
          </a:prstGeom>
          <a:noFill/>
          <a:ln>
            <a:solidFill>
              <a:srgbClr val="22B7C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1819" y="-44040"/>
            <a:ext cx="666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ĐƠN VỊ ĐỘ DÀI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48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807139" y="306293"/>
            <a:ext cx="856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 (mile)=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1609m   , 1 in (inch)=2,54cm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43" y="1040514"/>
            <a:ext cx="5238750" cy="3238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330245" y="1300325"/>
            <a:ext cx="4315146" cy="237333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68321" y="4146266"/>
            <a:ext cx="4507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in =43.2,54=109,22cm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6" y="1300325"/>
            <a:ext cx="3319837" cy="3175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150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" y="215910"/>
            <a:ext cx="5038928" cy="462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126477" y="1266498"/>
            <a:ext cx="39152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những khoảng cách lớn trong vũ trụ người ta dùng đơn vị năm ánh sáng. </a:t>
            </a:r>
          </a:p>
          <a:p>
            <a:pPr lvl="0"/>
            <a:endParaRPr lang="en-US" sz="2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ánh sáng=9461 tỉ km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2" y="249382"/>
            <a:ext cx="7439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8494" y="1203489"/>
            <a:ext cx="1925782" cy="2010766"/>
          </a:xfrm>
          <a:prstGeom prst="ellipse">
            <a:avLst/>
          </a:prstGeom>
          <a:blipFill>
            <a:blip r:embed="rId2"/>
            <a:srcRect/>
            <a:stretch>
              <a:fillRect l="-2207" r="-22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19945" y="1203489"/>
            <a:ext cx="1925782" cy="2010766"/>
          </a:xfrm>
          <a:prstGeom prst="ellipse">
            <a:avLst/>
          </a:prstGeom>
          <a:blipFill>
            <a:blip r:embed="rId3"/>
            <a:srcRect/>
            <a:stretch>
              <a:fillRect l="-2553" t="-3445" r="-68705" b="-75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90400" y="1203489"/>
            <a:ext cx="1925782" cy="2010766"/>
          </a:xfrm>
          <a:prstGeom prst="ellipse">
            <a:avLst/>
          </a:prstGeom>
          <a:blipFill>
            <a:blip r:embed="rId4"/>
            <a:srcRect/>
            <a:stretch>
              <a:fillRect l="-35712" t="-5512" r="-733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4718" y="2532038"/>
            <a:ext cx="1925782" cy="2010766"/>
          </a:xfrm>
          <a:prstGeom prst="ellipse">
            <a:avLst/>
          </a:prstGeom>
          <a:blipFill>
            <a:blip r:embed="rId5"/>
            <a:srcRect/>
            <a:stretch>
              <a:fillRect l="-62050" t="-1378" r="-396" b="-27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67922" y="2532038"/>
            <a:ext cx="1925782" cy="2010766"/>
          </a:xfrm>
          <a:prstGeom prst="ellipse">
            <a:avLst/>
          </a:prstGeom>
          <a:blipFill>
            <a:blip r:embed="rId6"/>
            <a:srcRect/>
            <a:stretch>
              <a:fillRect l="-15958" t="1378" r="-35431" b="-13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000922" y="1339275"/>
            <a:ext cx="593387" cy="651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m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4849" y="1339276"/>
            <a:ext cx="593387" cy="651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m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48750" y="4108563"/>
            <a:ext cx="911965" cy="651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mm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84029" y="4108562"/>
            <a:ext cx="925723" cy="651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km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76748" y="1339275"/>
            <a:ext cx="878868" cy="651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cm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1224</Words>
  <Application>Microsoft Office PowerPoint</Application>
  <PresentationFormat>On-screen Show (16:9)</PresentationFormat>
  <Paragraphs>194</Paragraphs>
  <Slides>37</Slides>
  <Notes>5</Notes>
  <HiddenSlides>5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Lato Light</vt:lpstr>
      <vt:lpstr>Calibri</vt:lpstr>
      <vt:lpstr>Nixie One</vt:lpstr>
      <vt:lpstr>.VnArial</vt:lpstr>
      <vt:lpstr>Times New Roman</vt:lpstr>
      <vt:lpstr>Roboto Slab Regular</vt:lpstr>
      <vt:lpstr>Arial</vt:lpstr>
      <vt:lpstr>Varela Round</vt:lpstr>
      <vt:lpstr>Puck template</vt:lpstr>
      <vt:lpstr>Kent template</vt:lpstr>
      <vt:lpstr>Office Theme</vt:lpstr>
      <vt:lpstr>PowerPoint Presentation</vt:lpstr>
      <vt:lpstr>Tiết 8: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Hồ Thu Hiền</dc:creator>
  <cp:lastModifiedBy>Nguyen Ngoc Hiep</cp:lastModifiedBy>
  <cp:revision>106</cp:revision>
  <dcterms:modified xsi:type="dcterms:W3CDTF">2023-08-27T16:41:25Z</dcterms:modified>
</cp:coreProperties>
</file>