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41" r:id="rId2"/>
    <p:sldId id="256" r:id="rId3"/>
    <p:sldId id="302" r:id="rId4"/>
    <p:sldId id="336" r:id="rId5"/>
    <p:sldId id="335" r:id="rId6"/>
    <p:sldId id="316" r:id="rId7"/>
    <p:sldId id="332" r:id="rId8"/>
    <p:sldId id="333" r:id="rId9"/>
    <p:sldId id="337" r:id="rId10"/>
    <p:sldId id="276" r:id="rId11"/>
    <p:sldId id="298" r:id="rId12"/>
    <p:sldId id="339" r:id="rId13"/>
    <p:sldId id="340" r:id="rId14"/>
    <p:sldId id="327" r:id="rId15"/>
    <p:sldId id="325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:p15="http://schemas.microsoft.com/office/powerpoint/2012/main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0702A"/>
    <a:srgbClr val="7192A9"/>
    <a:srgbClr val="EF4B66"/>
    <a:srgbClr val="F37D91"/>
    <a:srgbClr val="FBCDCD"/>
    <a:srgbClr val="F7A5A5"/>
    <a:srgbClr val="F26649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8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70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69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7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77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25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4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36822" y="1108850"/>
            <a:ext cx="962285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and choose the words or phrases to make the following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statements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correct.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0291" y="1200388"/>
            <a:ext cx="456531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749" y="1085214"/>
            <a:ext cx="329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F625B6DE-9629-EE24-C619-CB56E80102BE}"/>
              </a:ext>
            </a:extLst>
          </p:cNvPr>
          <p:cNvSpPr txBox="1"/>
          <p:nvPr/>
        </p:nvSpPr>
        <p:spPr>
          <a:xfrm>
            <a:off x="179705" y="136732"/>
            <a:ext cx="249315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2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295088" y="2194790"/>
            <a:ext cx="10985443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smtClean="0">
                <a:solidFill>
                  <a:schemeClr val="accent2"/>
                </a:solidFill>
              </a:rPr>
              <a:t>1.</a:t>
            </a:r>
            <a:r>
              <a:rPr lang="en-US" sz="3200" smtClean="0"/>
              <a:t> There </a:t>
            </a:r>
            <a:r>
              <a:rPr lang="en-US" sz="3200"/>
              <a:t>are 34 </a:t>
            </a:r>
            <a:r>
              <a:rPr lang="en-US" sz="3200" b="1">
                <a:solidFill>
                  <a:srgbClr val="E0702A"/>
                </a:solidFill>
              </a:rPr>
              <a:t>national parks </a:t>
            </a:r>
            <a:r>
              <a:rPr lang="en-US" sz="3200" smtClean="0"/>
              <a:t>/ </a:t>
            </a:r>
            <a:r>
              <a:rPr lang="en-US" sz="3200" b="1" smtClean="0">
                <a:solidFill>
                  <a:srgbClr val="E0702A"/>
                </a:solidFill>
              </a:rPr>
              <a:t>nations</a:t>
            </a:r>
            <a:r>
              <a:rPr lang="en-US" sz="3200" b="1">
                <a:solidFill>
                  <a:srgbClr val="E0702A"/>
                </a:solidFill>
              </a:rPr>
              <a:t>’ parks </a:t>
            </a:r>
            <a:r>
              <a:rPr lang="en-US" sz="3200"/>
              <a:t>in Viet Nam now</a:t>
            </a:r>
            <a:r>
              <a:rPr lang="en-US" sz="320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0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2. </a:t>
            </a:r>
            <a:r>
              <a:rPr lang="en-US" sz="3200"/>
              <a:t>The </a:t>
            </a:r>
            <a:r>
              <a:rPr lang="en-US" sz="3200" b="1">
                <a:solidFill>
                  <a:srgbClr val="E0702A"/>
                </a:solidFill>
              </a:rPr>
              <a:t>conservation</a:t>
            </a:r>
            <a:r>
              <a:rPr lang="en-US" sz="3200"/>
              <a:t> / </a:t>
            </a:r>
            <a:r>
              <a:rPr lang="en-US" sz="3200" b="1">
                <a:solidFill>
                  <a:srgbClr val="E0702A"/>
                </a:solidFill>
              </a:rPr>
              <a:t>ecosystem</a:t>
            </a:r>
            <a:r>
              <a:rPr lang="en-US" sz="3200"/>
              <a:t> </a:t>
            </a:r>
            <a:r>
              <a:rPr lang="en-US" sz="3200" smtClean="0"/>
              <a:t>in Con </a:t>
            </a:r>
            <a:r>
              <a:rPr lang="en-US" sz="3200"/>
              <a:t>Dao is very diverse</a:t>
            </a:r>
            <a:r>
              <a:rPr lang="en-US" sz="320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0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3. </a:t>
            </a:r>
            <a:r>
              <a:rPr lang="en-US" sz="3200"/>
              <a:t>The dugong is a(n) </a:t>
            </a:r>
            <a:r>
              <a:rPr lang="en-US" sz="3200" b="1">
                <a:solidFill>
                  <a:srgbClr val="E0702A"/>
                </a:solidFill>
              </a:rPr>
              <a:t>dangerous</a:t>
            </a:r>
            <a:r>
              <a:rPr lang="en-US" sz="3200"/>
              <a:t> </a:t>
            </a:r>
            <a:r>
              <a:rPr lang="en-US" sz="3200" smtClean="0"/>
              <a:t>/ </a:t>
            </a:r>
            <a:r>
              <a:rPr lang="en-US" sz="3200" b="1" smtClean="0">
                <a:solidFill>
                  <a:srgbClr val="E0702A"/>
                </a:solidFill>
              </a:rPr>
              <a:t>endangered</a:t>
            </a:r>
            <a:r>
              <a:rPr lang="en-US" sz="3200" smtClean="0"/>
              <a:t> </a:t>
            </a:r>
            <a:r>
              <a:rPr lang="en-US" sz="3200"/>
              <a:t>animal</a:t>
            </a:r>
            <a:r>
              <a:rPr lang="en-US" sz="320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0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4.</a:t>
            </a:r>
            <a:r>
              <a:rPr lang="en-US" sz="3200"/>
              <a:t> National parks play a key role in </a:t>
            </a:r>
            <a:r>
              <a:rPr lang="en-US" sz="3200" smtClean="0"/>
              <a:t>saving the </a:t>
            </a:r>
            <a:r>
              <a:rPr lang="en-US" sz="3200" b="1">
                <a:solidFill>
                  <a:srgbClr val="E0702A"/>
                </a:solidFill>
              </a:rPr>
              <a:t>environment</a:t>
            </a:r>
            <a:r>
              <a:rPr lang="en-US" sz="3200"/>
              <a:t> / </a:t>
            </a:r>
            <a:r>
              <a:rPr lang="en-US" sz="3200" b="1">
                <a:solidFill>
                  <a:srgbClr val="E0702A"/>
                </a:solidFill>
              </a:rPr>
              <a:t>small islands</a:t>
            </a:r>
            <a:r>
              <a:rPr lang="en-US" sz="3200" smtClean="0"/>
              <a:t>.</a:t>
            </a:r>
            <a:endParaRPr lang="en-US" sz="3200"/>
          </a:p>
        </p:txBody>
      </p:sp>
      <p:sp>
        <p:nvSpPr>
          <p:cNvPr id="2" name="Oval 1"/>
          <p:cNvSpPr/>
          <p:nvPr/>
        </p:nvSpPr>
        <p:spPr>
          <a:xfrm>
            <a:off x="2901462" y="2212374"/>
            <a:ext cx="2567353" cy="59237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903839" y="3144358"/>
            <a:ext cx="1995800" cy="59237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5917223" y="4093926"/>
            <a:ext cx="2242038" cy="59237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7781191" y="5043495"/>
            <a:ext cx="2417885" cy="59237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44618" y="12579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7224" y="1264304"/>
            <a:ext cx="1116147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again and choose the correct option A, B, or C.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8549" y="11525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4979" y="2039532"/>
            <a:ext cx="1146371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1</a:t>
            </a:r>
            <a:r>
              <a:rPr lang="en-US" sz="3200" b="1">
                <a:solidFill>
                  <a:schemeClr val="accent2"/>
                </a:solidFill>
                <a:ea typeface="Times New Roman" panose="02020603050405020304" pitchFamily="18" charset="0"/>
              </a:rPr>
              <a:t>. </a:t>
            </a:r>
            <a:r>
              <a:rPr lang="en-US" sz="3200">
                <a:ea typeface="Times New Roman" panose="02020603050405020304" pitchFamily="18" charset="0"/>
              </a:rPr>
              <a:t>What is the best title for the passage?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National Parks in Viet Nam </a:t>
            </a: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smtClean="0">
                <a:ea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	B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Con Dao National Park </a:t>
            </a:r>
            <a:r>
              <a:rPr lang="en-US" sz="3200" dirty="0" smtClean="0">
                <a:ea typeface="Times New Roman" panose="02020603050405020304" pitchFamily="18" charset="0"/>
              </a:rPr>
              <a:t>		</a:t>
            </a:r>
            <a:r>
              <a:rPr lang="en-US" sz="3200" smtClean="0">
                <a:ea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	C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The Protection of Wildlife </a:t>
            </a:r>
            <a:endParaRPr lang="en-US" sz="3200" smtClean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10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2</a:t>
            </a:r>
            <a:r>
              <a:rPr lang="en-US" sz="3200" b="1">
                <a:solidFill>
                  <a:schemeClr val="accent2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National parks are areas for </a:t>
            </a:r>
            <a:r>
              <a:rPr lang="en-US" sz="3200" smtClean="0">
                <a:ea typeface="Times New Roman" panose="02020603050405020304" pitchFamily="18" charset="0"/>
              </a:rPr>
              <a:t>______. 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the protection of the environment </a:t>
            </a:r>
            <a:r>
              <a:rPr lang="en-US" sz="3200" dirty="0" smtClean="0">
                <a:ea typeface="Times New Roman" panose="02020603050405020304" pitchFamily="18" charset="0"/>
              </a:rPr>
              <a:t>		</a:t>
            </a:r>
            <a:r>
              <a:rPr lang="en-US" sz="3200" smtClean="0">
                <a:ea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	B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the management of marine life </a:t>
            </a:r>
            <a:r>
              <a:rPr lang="en-US" sz="3200" dirty="0" smtClean="0">
                <a:ea typeface="Times New Roman" panose="02020603050405020304" pitchFamily="18" charset="0"/>
              </a:rPr>
              <a:t>		</a:t>
            </a:r>
            <a:r>
              <a:rPr lang="en-US" sz="3200" smtClean="0">
                <a:ea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	C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the sale of animal products </a:t>
            </a:r>
            <a:endParaRPr lang="en-US" sz="3200" smtClean="0">
              <a:ea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318846" y="3024554"/>
            <a:ext cx="553916" cy="5539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318846" y="4659924"/>
            <a:ext cx="553916" cy="5539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44618" y="12579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7224" y="1264304"/>
            <a:ext cx="1116147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again and choose the correct option A, B, or C.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8549" y="11525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4979" y="2039532"/>
            <a:ext cx="1146371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chemeClr val="accent2"/>
                </a:solidFill>
                <a:ea typeface="Times New Roman" panose="02020603050405020304" pitchFamily="18" charset="0"/>
              </a:rPr>
              <a:t>3. </a:t>
            </a:r>
            <a:r>
              <a:rPr lang="en-US" sz="3200">
                <a:ea typeface="Times New Roman" panose="02020603050405020304" pitchFamily="18" charset="0"/>
              </a:rPr>
              <a:t>What is the area of Con Dao </a:t>
            </a:r>
            <a:r>
              <a:rPr lang="en-US" sz="3200" smtClean="0">
                <a:ea typeface="Times New Roman" panose="02020603050405020304" pitchFamily="18" charset="0"/>
              </a:rPr>
              <a:t>National Park?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34 hectares</a:t>
            </a: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smtClean="0">
                <a:ea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	B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16 hectares</a:t>
            </a:r>
            <a:r>
              <a:rPr lang="en-US" sz="3200" dirty="0" smtClean="0">
                <a:ea typeface="Times New Roman" panose="02020603050405020304" pitchFamily="18" charset="0"/>
              </a:rPr>
              <a:t>		</a:t>
            </a:r>
            <a:r>
              <a:rPr lang="en-US" sz="3200" smtClean="0">
                <a:ea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	C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20,000 hectares</a:t>
            </a:r>
            <a:endParaRPr lang="en-US" sz="3200" smtClean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10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chemeClr val="accent2"/>
                </a:solidFill>
                <a:ea typeface="Times New Roman" panose="02020603050405020304" pitchFamily="18" charset="0"/>
              </a:rPr>
              <a:t>4.</a:t>
            </a:r>
            <a:r>
              <a:rPr lang="en-US" sz="3200" smtClean="0">
                <a:ea typeface="Times New Roman" panose="02020603050405020304" pitchFamily="18" charset="0"/>
              </a:rPr>
              <a:t> </a:t>
            </a:r>
            <a:r>
              <a:rPr lang="en-US" sz="3200">
                <a:ea typeface="Times New Roman" panose="02020603050405020304" pitchFamily="18" charset="0"/>
              </a:rPr>
              <a:t>Con Dao National Park has many </a:t>
            </a:r>
            <a:r>
              <a:rPr lang="en-US" sz="3200" smtClean="0">
                <a:ea typeface="Times New Roman" panose="02020603050405020304" pitchFamily="18" charset="0"/>
              </a:rPr>
              <a:t>kinds of </a:t>
            </a:r>
            <a:r>
              <a:rPr lang="en-US" sz="3200">
                <a:ea typeface="Times New Roman" panose="02020603050405020304" pitchFamily="18" charset="0"/>
              </a:rPr>
              <a:t>______.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valuable plants</a:t>
            </a:r>
            <a:r>
              <a:rPr lang="en-US" sz="3200" dirty="0" smtClean="0">
                <a:ea typeface="Times New Roman" panose="02020603050405020304" pitchFamily="18" charset="0"/>
              </a:rPr>
              <a:t>		</a:t>
            </a:r>
            <a:r>
              <a:rPr lang="en-US" sz="3200" smtClean="0">
                <a:ea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	B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ancient trees</a:t>
            </a:r>
            <a:r>
              <a:rPr lang="en-US" sz="3200" dirty="0" smtClean="0">
                <a:ea typeface="Times New Roman" panose="02020603050405020304" pitchFamily="18" charset="0"/>
              </a:rPr>
              <a:t>		</a:t>
            </a:r>
            <a:r>
              <a:rPr lang="en-US" sz="3200" smtClean="0">
                <a:ea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	C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natural values</a:t>
            </a:r>
            <a:endParaRPr lang="en-US" sz="3200" smtClean="0">
              <a:ea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18846" y="3525742"/>
            <a:ext cx="553916" cy="5539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318846" y="4659924"/>
            <a:ext cx="553916" cy="5539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34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44618" y="12579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7224" y="1264304"/>
            <a:ext cx="1116147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again and choose the correct option A, B, or C.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8549" y="11525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9487" y="2039532"/>
            <a:ext cx="1202251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chemeClr val="accent2"/>
                </a:solidFill>
                <a:ea typeface="Times New Roman" panose="02020603050405020304" pitchFamily="18" charset="0"/>
              </a:rPr>
              <a:t>5. </a:t>
            </a:r>
            <a:r>
              <a:rPr lang="en-US" sz="3200">
                <a:ea typeface="Times New Roman" panose="02020603050405020304" pitchFamily="18" charset="0"/>
              </a:rPr>
              <a:t>Which of the following is NOT </a:t>
            </a:r>
            <a:r>
              <a:rPr lang="en-US" sz="3200" smtClean="0">
                <a:ea typeface="Times New Roman" panose="02020603050405020304" pitchFamily="18" charset="0"/>
              </a:rPr>
              <a:t>true, according </a:t>
            </a:r>
            <a:r>
              <a:rPr lang="en-US" sz="3200">
                <a:ea typeface="Times New Roman" panose="02020603050405020304" pitchFamily="18" charset="0"/>
              </a:rPr>
              <a:t>to the passage?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There are more and more </a:t>
            </a:r>
            <a:r>
              <a:rPr lang="en-US" sz="3200" smtClean="0">
                <a:ea typeface="Times New Roman" panose="02020603050405020304" pitchFamily="18" charset="0"/>
              </a:rPr>
              <a:t>national parks </a:t>
            </a:r>
            <a:r>
              <a:rPr lang="en-US" sz="3200">
                <a:ea typeface="Times New Roman" panose="02020603050405020304" pitchFamily="18" charset="0"/>
              </a:rPr>
              <a:t>in the world.</a:t>
            </a:r>
            <a:r>
              <a:rPr lang="en-US" sz="3200" dirty="0" smtClean="0">
                <a:ea typeface="Times New Roman" panose="02020603050405020304" pitchFamily="18" charset="0"/>
              </a:rPr>
              <a:t>	</a:t>
            </a:r>
            <a:r>
              <a:rPr lang="en-US" sz="3200" smtClean="0">
                <a:ea typeface="Times New Roman" panose="02020603050405020304" pitchFamily="18" charset="0"/>
              </a:rPr>
              <a:t>	</a:t>
            </a: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Con Dao National Park is rich </a:t>
            </a:r>
            <a:r>
              <a:rPr lang="en-US" sz="3200" smtClean="0">
                <a:ea typeface="Times New Roman" panose="02020603050405020304" pitchFamily="18" charset="0"/>
              </a:rPr>
              <a:t>in animal </a:t>
            </a:r>
            <a:r>
              <a:rPr lang="en-US" sz="3200">
                <a:ea typeface="Times New Roman" panose="02020603050405020304" pitchFamily="18" charset="0"/>
              </a:rPr>
              <a:t>species.</a:t>
            </a:r>
            <a:r>
              <a:rPr lang="en-US" sz="3200" dirty="0" smtClean="0">
                <a:ea typeface="Times New Roman" panose="02020603050405020304" pitchFamily="18" charset="0"/>
              </a:rPr>
              <a:t>		</a:t>
            </a:r>
            <a:r>
              <a:rPr lang="en-US" sz="3200" smtClean="0">
                <a:ea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rgbClr val="00B0F0"/>
                </a:solidFill>
                <a:ea typeface="Times New Roman" panose="02020603050405020304" pitchFamily="18" charset="0"/>
              </a:rPr>
              <a:t>	C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Con Dao National Park’s mission is </a:t>
            </a:r>
            <a:r>
              <a:rPr lang="en-US" sz="3200" smtClean="0">
                <a:ea typeface="Times New Roman" panose="02020603050405020304" pitchFamily="18" charset="0"/>
              </a:rPr>
              <a:t>to help </a:t>
            </a:r>
            <a:r>
              <a:rPr lang="en-US" sz="3200">
                <a:ea typeface="Times New Roman" panose="02020603050405020304" pitchFamily="18" charset="0"/>
              </a:rPr>
              <a:t>other national parks.</a:t>
            </a:r>
            <a:endParaRPr lang="en-US" sz="3200" smtClean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1000" dirty="0">
              <a:ea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46285" y="3525742"/>
            <a:ext cx="553916" cy="5539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7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21670" y="1203404"/>
            <a:ext cx="915567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Ask and answer about Vu Quang National Park. </a:t>
            </a:r>
          </a:p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Look at the facts.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9800" y="129281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2585" y="119017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4B58727F-704B-542B-3E7A-47A42BE55B1A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68654153-062D-D74E-45D7-48792F18079C}"/>
              </a:ext>
            </a:extLst>
          </p:cNvPr>
          <p:cNvSpPr txBox="1"/>
          <p:nvPr/>
        </p:nvSpPr>
        <p:spPr>
          <a:xfrm>
            <a:off x="1832822" y="5579770"/>
            <a:ext cx="87091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A: Where is Vu Quang National Park?</a:t>
            </a:r>
            <a:endParaRPr lang="vi-VN" sz="3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B: It’s in Vu Quang District, Ha </a:t>
            </a:r>
            <a:r>
              <a:rPr lang="en-US" sz="3200" i="1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Province.</a:t>
            </a:r>
            <a:endParaRPr lang="vi-VN" sz="32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" y="2034401"/>
            <a:ext cx="5822413" cy="35141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1817"/>
          <a:stretch/>
        </p:blipFill>
        <p:spPr>
          <a:xfrm>
            <a:off x="6547883" y="1898058"/>
            <a:ext cx="4846948" cy="368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Talk about Vu Quang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National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Park, using the answers in 4.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A65B605E-DFC8-A983-9D9C-36041A0A47FD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2884E5B6-34C9-FB93-A117-1AB725D89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55" y="3038100"/>
            <a:ext cx="4592334" cy="2862124"/>
          </a:xfrm>
          <a:prstGeom prst="rect">
            <a:avLst/>
          </a:prstGeom>
        </p:spPr>
      </p:pic>
      <p:sp>
        <p:nvSpPr>
          <p:cNvPr id="26" name="Bong bóng Lời nói: Hình chữ nhật với Góc Tròn 25">
            <a:extLst>
              <a:ext uri="{FF2B5EF4-FFF2-40B4-BE49-F238E27FC236}">
                <a16:creationId xmlns:a16="http://schemas.microsoft.com/office/drawing/2014/main" id="{CC7EDA05-214D-431C-38A8-F0BD9A76D0CB}"/>
              </a:ext>
            </a:extLst>
          </p:cNvPr>
          <p:cNvSpPr/>
          <p:nvPr/>
        </p:nvSpPr>
        <p:spPr>
          <a:xfrm>
            <a:off x="0" y="2102586"/>
            <a:ext cx="3660169" cy="1812481"/>
          </a:xfrm>
          <a:prstGeom prst="wedgeRoundRectCallout">
            <a:avLst>
              <a:gd name="adj1" fmla="val 62469"/>
              <a:gd name="adj2" fmla="val 103908"/>
              <a:gd name="adj3" fmla="val 16667"/>
            </a:avLst>
          </a:prstGeom>
          <a:ln w="57150">
            <a:solidFill>
              <a:srgbClr val="E0702A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 Quang National Park is in …</a:t>
            </a:r>
            <a:endParaRPr lang="vi-VN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Bong bóng Lời nói: Hình chữ nhật với Góc Tròn 30">
            <a:extLst>
              <a:ext uri="{FF2B5EF4-FFF2-40B4-BE49-F238E27FC236}">
                <a16:creationId xmlns:a16="http://schemas.microsoft.com/office/drawing/2014/main" id="{40B68F74-2147-8C1C-A495-2D9F1ACF5A66}"/>
              </a:ext>
            </a:extLst>
          </p:cNvPr>
          <p:cNvSpPr/>
          <p:nvPr/>
        </p:nvSpPr>
        <p:spPr>
          <a:xfrm>
            <a:off x="8188289" y="2040275"/>
            <a:ext cx="3595955" cy="997825"/>
          </a:xfrm>
          <a:prstGeom prst="wedgeRoundRectCallout">
            <a:avLst>
              <a:gd name="adj1" fmla="val -52123"/>
              <a:gd name="adj2" fmla="val 108114"/>
              <a:gd name="adj3" fmla="val 16667"/>
            </a:avLst>
          </a:prstGeom>
          <a:ln w="57150">
            <a:solidFill>
              <a:srgbClr val="E0702A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was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opened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 ...</a:t>
            </a:r>
          </a:p>
        </p:txBody>
      </p:sp>
      <p:sp>
        <p:nvSpPr>
          <p:cNvPr id="32" name="Bong bóng Lời nói: Hình chữ nhật với Góc Tròn 31">
            <a:extLst>
              <a:ext uri="{FF2B5EF4-FFF2-40B4-BE49-F238E27FC236}">
                <a16:creationId xmlns:a16="http://schemas.microsoft.com/office/drawing/2014/main" id="{AED4B83D-B8E9-2C76-B441-B29591E4559F}"/>
              </a:ext>
            </a:extLst>
          </p:cNvPr>
          <p:cNvSpPr/>
          <p:nvPr/>
        </p:nvSpPr>
        <p:spPr>
          <a:xfrm>
            <a:off x="487067" y="5047032"/>
            <a:ext cx="2923974" cy="853192"/>
          </a:xfrm>
          <a:prstGeom prst="wedgeRoundRectCallout">
            <a:avLst>
              <a:gd name="adj1" fmla="val 73737"/>
              <a:gd name="adj2" fmla="val -33837"/>
              <a:gd name="adj3" fmla="val 16667"/>
            </a:avLst>
          </a:prstGeom>
          <a:ln w="57150">
            <a:solidFill>
              <a:srgbClr val="E0702A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It’s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about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…</a:t>
            </a:r>
            <a:endParaRPr lang="vi-VN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Bong bóng Lời nói: Hình chữ nhật với Góc Tròn 32">
            <a:extLst>
              <a:ext uri="{FF2B5EF4-FFF2-40B4-BE49-F238E27FC236}">
                <a16:creationId xmlns:a16="http://schemas.microsoft.com/office/drawing/2014/main" id="{BF50E513-07FE-6A9F-7219-4DEA010FE860}"/>
              </a:ext>
            </a:extLst>
          </p:cNvPr>
          <p:cNvSpPr/>
          <p:nvPr/>
        </p:nvSpPr>
        <p:spPr>
          <a:xfrm>
            <a:off x="8540278" y="4704689"/>
            <a:ext cx="3164655" cy="875191"/>
          </a:xfrm>
          <a:prstGeom prst="wedgeRoundRectCallout">
            <a:avLst>
              <a:gd name="adj1" fmla="val -78744"/>
              <a:gd name="adj2" fmla="val -52715"/>
              <a:gd name="adj3" fmla="val 16667"/>
            </a:avLst>
          </a:prstGeom>
          <a:ln w="57150">
            <a:solidFill>
              <a:srgbClr val="E0702A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has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8923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425576"/>
            <a:ext cx="92447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Reading about Con Dao National Park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Talking about Vu Quang National Park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860" y="1358595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4043" y="2166806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Do exercises in the workbook.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4347720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310242" y="1747056"/>
            <a:ext cx="3581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26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ENVIRONMENTAL PROTECTION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E249DB28-8BE7-644A-4D27-4D1568D0D9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147" y="2643114"/>
            <a:ext cx="3948886" cy="32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290255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42781" y="2661358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7"/>
            <a:ext cx="5740800" cy="72826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Look </a:t>
            </a:r>
            <a:r>
              <a:rPr lang="en-US" dirty="0">
                <a:solidFill>
                  <a:schemeClr val="tx1"/>
                </a:solidFill>
              </a:rPr>
              <a:t>at the picture and say what you see. Then list the names of some endangered species you know.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92304" y="2209677"/>
            <a:ext cx="5755112" cy="150481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Vocabulary</a:t>
            </a:r>
            <a:endParaRPr lang="en-US" sz="180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Read the text and choose the words or phrases to make the following statements correct.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3. Read the text again and choose the correct option A, B, or C.</a:t>
            </a:r>
          </a:p>
        </p:txBody>
      </p:sp>
      <p:cxnSp>
        <p:nvCxnSpPr>
          <p:cNvPr id="24" name="Curved Connector 23"/>
          <p:cNvCxnSpPr>
            <a:stCxn id="16" idx="3"/>
            <a:endCxn id="18" idx="0"/>
          </p:cNvCxnSpPr>
          <p:nvPr/>
        </p:nvCxnSpPr>
        <p:spPr>
          <a:xfrm>
            <a:off x="2505075" y="1596358"/>
            <a:ext cx="1355663" cy="106500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1"/>
            <a:endCxn id="12" idx="0"/>
          </p:cNvCxnSpPr>
          <p:nvPr/>
        </p:nvCxnSpPr>
        <p:spPr>
          <a:xfrm rot="10800000" flipV="1">
            <a:off x="1587119" y="2962081"/>
            <a:ext cx="1355663" cy="152681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2807398" y="5776561"/>
            <a:ext cx="1971297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8839" y="5743004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12" name="Rounded Rectangle 17">
            <a:extLst>
              <a:ext uri="{FF2B5EF4-FFF2-40B4-BE49-F238E27FC236}">
                <a16:creationId xmlns:a16="http://schemas.microsoft.com/office/drawing/2014/main" id="{A83C4A68-EB73-5354-2F41-2D2269B0CBE7}"/>
              </a:ext>
            </a:extLst>
          </p:cNvPr>
          <p:cNvSpPr/>
          <p:nvPr/>
        </p:nvSpPr>
        <p:spPr>
          <a:xfrm>
            <a:off x="669161" y="448889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4" name="Curved Connector 25">
            <a:extLst>
              <a:ext uri="{FF2B5EF4-FFF2-40B4-BE49-F238E27FC236}">
                <a16:creationId xmlns:a16="http://schemas.microsoft.com/office/drawing/2014/main" id="{07778C8C-1321-B1E6-2B97-8268069FC8FA}"/>
              </a:ext>
            </a:extLst>
          </p:cNvPr>
          <p:cNvCxnSpPr>
            <a:cxnSpLocks/>
            <a:stCxn id="12" idx="3"/>
            <a:endCxn id="27" idx="0"/>
          </p:cNvCxnSpPr>
          <p:nvPr/>
        </p:nvCxnSpPr>
        <p:spPr>
          <a:xfrm>
            <a:off x="2505075" y="4789617"/>
            <a:ext cx="1287972" cy="98694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Rectangle 21">
            <a:extLst>
              <a:ext uri="{FF2B5EF4-FFF2-40B4-BE49-F238E27FC236}">
                <a16:creationId xmlns:a16="http://schemas.microsoft.com/office/drawing/2014/main" id="{8F2A6C5B-D7AA-737A-4C14-9617164743CE}"/>
              </a:ext>
            </a:extLst>
          </p:cNvPr>
          <p:cNvSpPr/>
          <p:nvPr/>
        </p:nvSpPr>
        <p:spPr>
          <a:xfrm>
            <a:off x="5592304" y="4056328"/>
            <a:ext cx="5755112" cy="138537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Work in pairs. Ask and answer about Vu Quang National Park.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Work in groups. Talk about Vu Quang National Park, using the answers in 4.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43789" y="481195"/>
            <a:ext cx="2491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1042458" y="1254256"/>
            <a:ext cx="749569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Look at the picture and say what you see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C2857D99-7E44-76B9-9581-BF03AC396FF5}"/>
              </a:ext>
            </a:extLst>
          </p:cNvPr>
          <p:cNvSpPr/>
          <p:nvPr/>
        </p:nvSpPr>
        <p:spPr>
          <a:xfrm>
            <a:off x="487067" y="121750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AE87A8EE-A241-5F34-E951-B0C5D1E1BEC9}"/>
              </a:ext>
            </a:extLst>
          </p:cNvPr>
          <p:cNvSpPr txBox="1"/>
          <p:nvPr/>
        </p:nvSpPr>
        <p:spPr>
          <a:xfrm>
            <a:off x="539852" y="11047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704" y="2303585"/>
            <a:ext cx="780097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1082630" y="1228941"/>
            <a:ext cx="1002292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Then list the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names of some endangered species you know.</a:t>
            </a: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C2857D99-7E44-76B9-9581-BF03AC396FF5}"/>
              </a:ext>
            </a:extLst>
          </p:cNvPr>
          <p:cNvSpPr/>
          <p:nvPr/>
        </p:nvSpPr>
        <p:spPr>
          <a:xfrm>
            <a:off x="487067" y="121750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AE87A8EE-A241-5F34-E951-B0C5D1E1BEC9}"/>
              </a:ext>
            </a:extLst>
          </p:cNvPr>
          <p:cNvSpPr txBox="1"/>
          <p:nvPr/>
        </p:nvSpPr>
        <p:spPr>
          <a:xfrm>
            <a:off x="539852" y="11311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0" name="Google Shape;1881;p31">
            <a:extLst>
              <a:ext uri="{FF2B5EF4-FFF2-40B4-BE49-F238E27FC236}">
                <a16:creationId xmlns:a16="http://schemas.microsoft.com/office/drawing/2014/main" id="{4C4C347B-FD00-EA50-5E98-2C75CAD5C282}"/>
              </a:ext>
            </a:extLst>
          </p:cNvPr>
          <p:cNvSpPr txBox="1">
            <a:spLocks/>
          </p:cNvSpPr>
          <p:nvPr/>
        </p:nvSpPr>
        <p:spPr>
          <a:xfrm>
            <a:off x="487067" y="2134859"/>
            <a:ext cx="21897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smtClean="0">
                <a:solidFill>
                  <a:srgbClr val="AD4F0F"/>
                </a:solidFill>
              </a:rPr>
              <a:t>TIGER</a:t>
            </a:r>
            <a:endParaRPr lang="en-US" sz="2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cxnSp>
        <p:nvCxnSpPr>
          <p:cNvPr id="48" name="Đường nối Thẳng 47">
            <a:extLst>
              <a:ext uri="{FF2B5EF4-FFF2-40B4-BE49-F238E27FC236}">
                <a16:creationId xmlns:a16="http://schemas.microsoft.com/office/drawing/2014/main" id="{AC3D44D7-3AA1-F3B7-F12F-19790516EC74}"/>
              </a:ext>
            </a:extLst>
          </p:cNvPr>
          <p:cNvCxnSpPr>
            <a:cxnSpLocks/>
          </p:cNvCxnSpPr>
          <p:nvPr/>
        </p:nvCxnSpPr>
        <p:spPr>
          <a:xfrm>
            <a:off x="1962364" y="2784297"/>
            <a:ext cx="1537536" cy="113707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Google Shape;1881;p31">
            <a:extLst>
              <a:ext uri="{FF2B5EF4-FFF2-40B4-BE49-F238E27FC236}">
                <a16:creationId xmlns:a16="http://schemas.microsoft.com/office/drawing/2014/main" id="{4A2B1CE3-B4EC-0F3F-BB7D-8BB4C938A7BB}"/>
              </a:ext>
            </a:extLst>
          </p:cNvPr>
          <p:cNvSpPr txBox="1">
            <a:spLocks/>
          </p:cNvSpPr>
          <p:nvPr/>
        </p:nvSpPr>
        <p:spPr>
          <a:xfrm>
            <a:off x="129834" y="3831380"/>
            <a:ext cx="21897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smtClean="0">
                <a:solidFill>
                  <a:srgbClr val="FFC000"/>
                </a:solidFill>
              </a:rPr>
              <a:t>SAOLA</a:t>
            </a:r>
            <a:endParaRPr lang="en-US" sz="2400" b="1" dirty="0">
              <a:solidFill>
                <a:srgbClr val="FFC000"/>
              </a:solidFill>
              <a:cs typeface="Calibri" panose="020F0502020204030204" pitchFamily="34" charset="0"/>
            </a:endParaRPr>
          </a:p>
        </p:txBody>
      </p:sp>
      <p:cxnSp>
        <p:nvCxnSpPr>
          <p:cNvPr id="52" name="Đường nối Thẳng 51">
            <a:extLst>
              <a:ext uri="{FF2B5EF4-FFF2-40B4-BE49-F238E27FC236}">
                <a16:creationId xmlns:a16="http://schemas.microsoft.com/office/drawing/2014/main" id="{DFF07B40-7AC8-5E56-AA4F-D5BB9A73135C}"/>
              </a:ext>
            </a:extLst>
          </p:cNvPr>
          <p:cNvCxnSpPr>
            <a:cxnSpLocks/>
          </p:cNvCxnSpPr>
          <p:nvPr/>
        </p:nvCxnSpPr>
        <p:spPr>
          <a:xfrm>
            <a:off x="1962364" y="4377592"/>
            <a:ext cx="1616105" cy="19873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Google Shape;1881;p31">
            <a:extLst>
              <a:ext uri="{FF2B5EF4-FFF2-40B4-BE49-F238E27FC236}">
                <a16:creationId xmlns:a16="http://schemas.microsoft.com/office/drawing/2014/main" id="{75BCA9D2-9E2E-4153-726F-C2BDD11F1DBD}"/>
              </a:ext>
            </a:extLst>
          </p:cNvPr>
          <p:cNvSpPr txBox="1">
            <a:spLocks/>
          </p:cNvSpPr>
          <p:nvPr/>
        </p:nvSpPr>
        <p:spPr>
          <a:xfrm>
            <a:off x="3452116" y="1905865"/>
            <a:ext cx="358568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>
                <a:solidFill>
                  <a:schemeClr val="accent5">
                    <a:lumMod val="50000"/>
                  </a:schemeClr>
                </a:solidFill>
              </a:rPr>
              <a:t>BLUE </a:t>
            </a:r>
            <a:r>
              <a:rPr lang="en-US" sz="3200" b="1" smtClean="0">
                <a:solidFill>
                  <a:schemeClr val="accent5">
                    <a:lumMod val="50000"/>
                  </a:schemeClr>
                </a:solidFill>
              </a:rPr>
              <a:t>WHALE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cxnSp>
        <p:nvCxnSpPr>
          <p:cNvPr id="54" name="Đường nối Thẳng 53">
            <a:extLst>
              <a:ext uri="{FF2B5EF4-FFF2-40B4-BE49-F238E27FC236}">
                <a16:creationId xmlns:a16="http://schemas.microsoft.com/office/drawing/2014/main" id="{A61BB5DA-06E5-CBAB-D6D2-DB4A5308961D}"/>
              </a:ext>
            </a:extLst>
          </p:cNvPr>
          <p:cNvCxnSpPr>
            <a:cxnSpLocks/>
          </p:cNvCxnSpPr>
          <p:nvPr/>
        </p:nvCxnSpPr>
        <p:spPr>
          <a:xfrm>
            <a:off x="4921322" y="2589095"/>
            <a:ext cx="636997" cy="74912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Google Shape;1881;p31">
            <a:extLst>
              <a:ext uri="{FF2B5EF4-FFF2-40B4-BE49-F238E27FC236}">
                <a16:creationId xmlns:a16="http://schemas.microsoft.com/office/drawing/2014/main" id="{5B51BD0A-386E-BF49-54FA-2E41B9E39D2B}"/>
              </a:ext>
            </a:extLst>
          </p:cNvPr>
          <p:cNvSpPr txBox="1">
            <a:spLocks/>
          </p:cNvSpPr>
          <p:nvPr/>
        </p:nvSpPr>
        <p:spPr>
          <a:xfrm>
            <a:off x="8252602" y="1892535"/>
            <a:ext cx="21897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>
                <a:solidFill>
                  <a:srgbClr val="7192A9"/>
                </a:solidFill>
              </a:rPr>
              <a:t>SEA </a:t>
            </a:r>
            <a:r>
              <a:rPr lang="en-US" sz="3200" b="1" smtClean="0">
                <a:solidFill>
                  <a:srgbClr val="7192A9"/>
                </a:solidFill>
              </a:rPr>
              <a:t>LION</a:t>
            </a:r>
            <a:endParaRPr lang="en-US" sz="2400" b="1" dirty="0">
              <a:solidFill>
                <a:srgbClr val="7192A9"/>
              </a:solidFill>
              <a:cs typeface="Calibri" panose="020F0502020204030204" pitchFamily="34" charset="0"/>
            </a:endParaRPr>
          </a:p>
        </p:txBody>
      </p:sp>
      <p:cxnSp>
        <p:nvCxnSpPr>
          <p:cNvPr id="56" name="Đường nối Thẳng 55">
            <a:extLst>
              <a:ext uri="{FF2B5EF4-FFF2-40B4-BE49-F238E27FC236}">
                <a16:creationId xmlns:a16="http://schemas.microsoft.com/office/drawing/2014/main" id="{8C6159B8-2D99-F707-E3D4-F6A6193F1F70}"/>
              </a:ext>
            </a:extLst>
          </p:cNvPr>
          <p:cNvCxnSpPr>
            <a:cxnSpLocks/>
          </p:cNvCxnSpPr>
          <p:nvPr/>
        </p:nvCxnSpPr>
        <p:spPr>
          <a:xfrm flipH="1">
            <a:off x="7281334" y="2575522"/>
            <a:ext cx="1379781" cy="6582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Google Shape;1881;p31">
            <a:extLst>
              <a:ext uri="{FF2B5EF4-FFF2-40B4-BE49-F238E27FC236}">
                <a16:creationId xmlns:a16="http://schemas.microsoft.com/office/drawing/2014/main" id="{9BA4CB08-AFED-736D-F7EF-E708993783F7}"/>
              </a:ext>
            </a:extLst>
          </p:cNvPr>
          <p:cNvSpPr txBox="1">
            <a:spLocks/>
          </p:cNvSpPr>
          <p:nvPr/>
        </p:nvSpPr>
        <p:spPr>
          <a:xfrm>
            <a:off x="9704979" y="3710593"/>
            <a:ext cx="21897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DUGONG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cxnSp>
        <p:nvCxnSpPr>
          <p:cNvPr id="58" name="Đường nối Thẳng 57">
            <a:extLst>
              <a:ext uri="{FF2B5EF4-FFF2-40B4-BE49-F238E27FC236}">
                <a16:creationId xmlns:a16="http://schemas.microsoft.com/office/drawing/2014/main" id="{C1590DF0-D93C-5A7E-A70E-F8001A231098}"/>
              </a:ext>
            </a:extLst>
          </p:cNvPr>
          <p:cNvCxnSpPr>
            <a:cxnSpLocks/>
          </p:cNvCxnSpPr>
          <p:nvPr/>
        </p:nvCxnSpPr>
        <p:spPr>
          <a:xfrm flipV="1">
            <a:off x="7449769" y="4166262"/>
            <a:ext cx="2372325" cy="20327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Google Shape;1881;p31">
            <a:extLst>
              <a:ext uri="{FF2B5EF4-FFF2-40B4-BE49-F238E27FC236}">
                <a16:creationId xmlns:a16="http://schemas.microsoft.com/office/drawing/2014/main" id="{BC792DD9-5A32-B05E-6B46-1352A75E3368}"/>
              </a:ext>
            </a:extLst>
          </p:cNvPr>
          <p:cNvSpPr txBox="1">
            <a:spLocks/>
          </p:cNvSpPr>
          <p:nvPr/>
        </p:nvSpPr>
        <p:spPr>
          <a:xfrm>
            <a:off x="539852" y="5466892"/>
            <a:ext cx="259510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>
                <a:solidFill>
                  <a:srgbClr val="EF4B66"/>
                </a:solidFill>
              </a:rPr>
              <a:t>POLAR </a:t>
            </a:r>
            <a:r>
              <a:rPr lang="en-US" sz="3200" b="1" smtClean="0">
                <a:solidFill>
                  <a:srgbClr val="EF4B66"/>
                </a:solidFill>
              </a:rPr>
              <a:t>BEAR</a:t>
            </a:r>
            <a:endParaRPr lang="en-US" sz="24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cxnSp>
        <p:nvCxnSpPr>
          <p:cNvPr id="60" name="Đường nối Thẳng 59">
            <a:extLst>
              <a:ext uri="{FF2B5EF4-FFF2-40B4-BE49-F238E27FC236}">
                <a16:creationId xmlns:a16="http://schemas.microsoft.com/office/drawing/2014/main" id="{F2700D0A-52BE-C6FE-0E34-4B7E7E28A12E}"/>
              </a:ext>
            </a:extLst>
          </p:cNvPr>
          <p:cNvCxnSpPr>
            <a:cxnSpLocks/>
          </p:cNvCxnSpPr>
          <p:nvPr/>
        </p:nvCxnSpPr>
        <p:spPr>
          <a:xfrm flipV="1">
            <a:off x="2439372" y="4980713"/>
            <a:ext cx="1172979" cy="55414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Google Shape;1881;p31">
            <a:extLst>
              <a:ext uri="{FF2B5EF4-FFF2-40B4-BE49-F238E27FC236}">
                <a16:creationId xmlns:a16="http://schemas.microsoft.com/office/drawing/2014/main" id="{A942A611-D765-C110-FC91-365494386D37}"/>
              </a:ext>
            </a:extLst>
          </p:cNvPr>
          <p:cNvSpPr txBox="1">
            <a:spLocks/>
          </p:cNvSpPr>
          <p:nvPr/>
        </p:nvSpPr>
        <p:spPr>
          <a:xfrm>
            <a:off x="8897039" y="5534050"/>
            <a:ext cx="309065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smtClean="0"/>
              <a:t>GIANT PANDA</a:t>
            </a:r>
            <a:endParaRPr lang="en-US" sz="2400" b="1" dirty="0">
              <a:cs typeface="Calibri" panose="020F0502020204030204" pitchFamily="34" charset="0"/>
            </a:endParaRPr>
          </a:p>
        </p:txBody>
      </p:sp>
      <p:cxnSp>
        <p:nvCxnSpPr>
          <p:cNvPr id="62" name="Đường nối Thẳng 61">
            <a:extLst>
              <a:ext uri="{FF2B5EF4-FFF2-40B4-BE49-F238E27FC236}">
                <a16:creationId xmlns:a16="http://schemas.microsoft.com/office/drawing/2014/main" id="{B98244EA-EEC9-CBF7-5292-49AB9016F94C}"/>
              </a:ext>
            </a:extLst>
          </p:cNvPr>
          <p:cNvCxnSpPr>
            <a:cxnSpLocks/>
          </p:cNvCxnSpPr>
          <p:nvPr/>
        </p:nvCxnSpPr>
        <p:spPr>
          <a:xfrm>
            <a:off x="7360888" y="5131691"/>
            <a:ext cx="1783428" cy="73195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Google Shape;1881;p31">
            <a:extLst>
              <a:ext uri="{FF2B5EF4-FFF2-40B4-BE49-F238E27FC236}">
                <a16:creationId xmlns:a16="http://schemas.microsoft.com/office/drawing/2014/main" id="{0B4544B9-EEFA-4CDB-9AA7-943E3FB22983}"/>
              </a:ext>
            </a:extLst>
          </p:cNvPr>
          <p:cNvSpPr txBox="1">
            <a:spLocks/>
          </p:cNvSpPr>
          <p:nvPr/>
        </p:nvSpPr>
        <p:spPr>
          <a:xfrm>
            <a:off x="3921825" y="5811237"/>
            <a:ext cx="280470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PENGUINES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cxnSp>
        <p:nvCxnSpPr>
          <p:cNvPr id="75" name="Đường nối Thẳng 74">
            <a:extLst>
              <a:ext uri="{FF2B5EF4-FFF2-40B4-BE49-F238E27FC236}">
                <a16:creationId xmlns:a16="http://schemas.microsoft.com/office/drawing/2014/main" id="{527F77DA-26DE-C857-63DF-7D752EDAB998}"/>
              </a:ext>
            </a:extLst>
          </p:cNvPr>
          <p:cNvCxnSpPr>
            <a:cxnSpLocks/>
          </p:cNvCxnSpPr>
          <p:nvPr/>
        </p:nvCxnSpPr>
        <p:spPr>
          <a:xfrm flipH="1">
            <a:off x="5034480" y="5168072"/>
            <a:ext cx="178040" cy="78147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32" b="89802" l="4340" r="94717"/>
                    </a14:imgEffect>
                  </a14:imgLayer>
                </a14:imgProps>
              </a:ext>
            </a:extLst>
          </a:blip>
          <a:srcRect l="8010" t="12112" r="6823" b="12839"/>
          <a:stretch/>
        </p:blipFill>
        <p:spPr>
          <a:xfrm>
            <a:off x="3390230" y="3107845"/>
            <a:ext cx="4299439" cy="252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4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1" grpId="0"/>
      <p:bldP spid="53" grpId="0"/>
      <p:bldP spid="55" grpId="0"/>
      <p:bldP spid="57" grpId="0"/>
      <p:bldP spid="59" grpId="0"/>
      <p:bldP spid="61" grpId="0"/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74067" y="1517379"/>
            <a:ext cx="5231128" cy="9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contain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  <a:endParaRPr lang="en-US" sz="48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4623" y="483297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chứa</a:t>
            </a:r>
            <a:r>
              <a:rPr lang="en-US" sz="4800" dirty="0"/>
              <a:t> </a:t>
            </a:r>
            <a:r>
              <a:rPr lang="en-US" sz="4800" dirty="0" err="1"/>
              <a:t>đựng</a:t>
            </a:r>
            <a:r>
              <a:rPr lang="en-US" sz="4800" dirty="0"/>
              <a:t> 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63361" y="3463397"/>
            <a:ext cx="28734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/kənˈteɪn/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1367" y="1450731"/>
            <a:ext cx="4488419" cy="5012266"/>
          </a:xfrm>
          <a:prstGeom prst="rect">
            <a:avLst/>
          </a:prstGeom>
        </p:spPr>
      </p:pic>
      <p:pic>
        <p:nvPicPr>
          <p:cNvPr id="4" name="xcontain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9823" y="35740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091397" y="1533477"/>
            <a:ext cx="5231128" cy="9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diverse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60673" y="503519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phong phú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066702" y="3526217"/>
            <a:ext cx="26997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daɪˈvɜːs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55240AF7-D6D8-B8F5-1A27-C173C5A280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9"/>
          <a:stretch/>
        </p:blipFill>
        <p:spPr>
          <a:xfrm>
            <a:off x="6423425" y="1418426"/>
            <a:ext cx="5406941" cy="5117761"/>
          </a:xfrm>
          <a:prstGeom prst="rect">
            <a:avLst/>
          </a:prstGeom>
        </p:spPr>
      </p:pic>
      <p:pic>
        <p:nvPicPr>
          <p:cNvPr id="11" name="divers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873" y="36369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4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191021" y="1524478"/>
            <a:ext cx="6062634" cy="9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smtClean="0">
                <a:solidFill>
                  <a:srgbClr val="AD4F0F"/>
                </a:solidFill>
              </a:rPr>
              <a:t>medicinal</a:t>
            </a:r>
            <a:r>
              <a:rPr lang="en-US" sz="6000" b="1" smtClean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55696" y="4550812"/>
            <a:ext cx="5325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dùng làm </a:t>
            </a:r>
            <a:r>
              <a:rPr lang="en-US" sz="4800" dirty="0" err="1"/>
              <a:t>thuốc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964071" y="3424174"/>
            <a:ext cx="3161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/məˈdɪsɪnl/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A08BC420-28D7-9026-8B20-EE324D3039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26" y="1722077"/>
            <a:ext cx="4050891" cy="4050891"/>
          </a:xfrm>
          <a:prstGeom prst="rect">
            <a:avLst/>
          </a:prstGeom>
        </p:spPr>
      </p:pic>
      <p:pic>
        <p:nvPicPr>
          <p:cNvPr id="3" name="medicinal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6221" y="3534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2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354267"/>
              </p:ext>
            </p:extLst>
          </p:nvPr>
        </p:nvGraphicFramePr>
        <p:xfrm>
          <a:off x="979146" y="2400068"/>
          <a:ext cx="10354139" cy="269275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49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0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4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169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EF4B66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EF4B66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EF4B66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86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3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30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contain (v) </a:t>
                      </a:r>
                      <a:endParaRPr lang="en-US" sz="3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/kənˈteɪn/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chứa đựng</a:t>
                      </a:r>
                      <a:endParaRPr lang="en-US" sz="3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686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3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30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diverse (adj) </a:t>
                      </a:r>
                      <a:endParaRPr lang="en-US" sz="3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/daɪˈvɜːs/</a:t>
                      </a: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phong phú</a:t>
                      </a:r>
                      <a:endParaRPr lang="en-US" sz="3000" dirty="0" err="1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707150201"/>
                  </a:ext>
                </a:extLst>
              </a:tr>
              <a:tr h="66686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medicinal (adj)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/məˈdɪsɪnl/</a:t>
                      </a: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dùng</a:t>
                      </a:r>
                      <a:r>
                        <a:rPr lang="en-US" sz="3000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làm</a:t>
                      </a:r>
                      <a:r>
                        <a:rPr lang="en-US" sz="3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0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thuốc</a:t>
                      </a:r>
                      <a:endParaRPr lang="en-US" sz="3000" dirty="0" err="1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1981075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xcontain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59870" y="3081725"/>
            <a:ext cx="609600" cy="609600"/>
          </a:xfrm>
          <a:prstGeom prst="rect">
            <a:avLst/>
          </a:prstGeom>
        </p:spPr>
      </p:pic>
      <p:pic>
        <p:nvPicPr>
          <p:cNvPr id="2" name="diverse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59870" y="3746447"/>
            <a:ext cx="609600" cy="609600"/>
          </a:xfrm>
          <a:prstGeom prst="rect">
            <a:avLst/>
          </a:prstGeom>
        </p:spPr>
      </p:pic>
      <p:pic>
        <p:nvPicPr>
          <p:cNvPr id="20" name="medicinal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59870" y="44313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1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3710</TotalTime>
  <Words>542</Words>
  <Application>Microsoft Office PowerPoint</Application>
  <PresentationFormat>Widescreen</PresentationFormat>
  <Paragraphs>136</Paragraphs>
  <Slides>18</Slides>
  <Notes>14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228</cp:revision>
  <dcterms:created xsi:type="dcterms:W3CDTF">2020-12-09T02:04:09Z</dcterms:created>
  <dcterms:modified xsi:type="dcterms:W3CDTF">2023-07-13T09:08:44Z</dcterms:modified>
</cp:coreProperties>
</file>