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9" r:id="rId2"/>
    <p:sldId id="340" r:id="rId3"/>
    <p:sldId id="341" r:id="rId4"/>
    <p:sldId id="262" r:id="rId5"/>
    <p:sldId id="342" r:id="rId6"/>
    <p:sldId id="346" r:id="rId7"/>
    <p:sldId id="345" r:id="rId8"/>
    <p:sldId id="343" r:id="rId9"/>
    <p:sldId id="347" r:id="rId10"/>
    <p:sldId id="348" r:id="rId11"/>
    <p:sldId id="349" r:id="rId12"/>
    <p:sldId id="350" r:id="rId13"/>
    <p:sldId id="351" r:id="rId14"/>
    <p:sldId id="352" r:id="rId15"/>
    <p:sldId id="358" r:id="rId16"/>
    <p:sldId id="360" r:id="rId17"/>
    <p:sldId id="359" r:id="rId18"/>
    <p:sldId id="353" r:id="rId19"/>
    <p:sldId id="354"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0">
          <p15:clr>
            <a:srgbClr val="A4A3A4"/>
          </p15:clr>
        </p15:guide>
        <p15:guide id="2" pos="3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216" y="60"/>
      </p:cViewPr>
      <p:guideLst>
        <p:guide orient="horz" pos="2230"/>
        <p:guide pos="3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2256367" y="4411663"/>
            <a:ext cx="24892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3043767" y="2293938"/>
            <a:ext cx="9196917"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529167" y="2133600"/>
            <a:ext cx="11231033"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828800" y="3886200"/>
            <a:ext cx="85344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A09EB5A-2272-4789-9964-8A286C74BFD6}" type="datetimeFigureOut">
              <a:rPr lang="en-US" smtClean="0"/>
              <a:t>21/7/2023</a:t>
            </a:fld>
            <a:endParaRPr lang="en-US"/>
          </a:p>
        </p:txBody>
      </p:sp>
      <p:sp>
        <p:nvSpPr>
          <p:cNvPr id="30" name="Rectangle 1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5AEEC34-D6F6-4109-A78E-426658FB758C}"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5A09EB5A-2272-4789-9964-8A286C74BFD6}"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9EB5A-2272-4789-9964-8A286C74BFD6}"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9EB5A-2272-4789-9964-8A286C74BFD6}"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EB5A-2272-4789-9964-8A286C74BFD6}"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9EB5A-2272-4789-9964-8A286C74BFD6}"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7016751" y="4076700"/>
            <a:ext cx="1862667"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840567" y="4749800"/>
            <a:ext cx="9351433"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A09EB5A-2272-4789-9964-8A286C74BFD6}" type="datetimeFigureOut">
              <a:rPr lang="en-US" smtClean="0"/>
              <a:t>21/7/2023</a:t>
            </a:fld>
            <a:endParaRPr lang="en-US"/>
          </a:p>
        </p:txBody>
      </p:sp>
      <p:sp>
        <p:nvSpPr>
          <p:cNvPr id="3"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4" name="Rectangle 1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5AEEC34-D6F6-4109-A78E-426658FB758C}" type="slidenum">
              <a:rPr lang="en-US" smtClean="0"/>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TextBox 7"/>
          <p:cNvSpPr txBox="1"/>
          <p:nvPr/>
        </p:nvSpPr>
        <p:spPr>
          <a:xfrm>
            <a:off x="3853486" y="103601"/>
            <a:ext cx="3402803" cy="938719"/>
          </a:xfrm>
          <a:prstGeom prst="rect">
            <a:avLst/>
          </a:prstGeom>
          <a:noFill/>
        </p:spPr>
        <p:txBody>
          <a:bodyPr wrap="square" rtlCol="0">
            <a:spAutoFit/>
          </a:bodyPr>
          <a:lstStyle/>
          <a:p>
            <a:pPr algn="ctr"/>
            <a:r>
              <a:rPr lang="en-US" sz="5500" b="1">
                <a:solidFill>
                  <a:srgbClr val="FF0000"/>
                </a:solidFill>
              </a:rPr>
              <a:t>CHỦ ĐỀ</a:t>
            </a:r>
          </a:p>
        </p:txBody>
      </p:sp>
      <p:sp>
        <p:nvSpPr>
          <p:cNvPr id="9" name="TextBox 8"/>
          <p:cNvSpPr txBox="1"/>
          <p:nvPr/>
        </p:nvSpPr>
        <p:spPr>
          <a:xfrm>
            <a:off x="828861" y="839898"/>
            <a:ext cx="10377344" cy="830997"/>
          </a:xfrm>
          <a:prstGeom prst="rect">
            <a:avLst/>
          </a:prstGeom>
          <a:noFill/>
        </p:spPr>
        <p:txBody>
          <a:bodyPr wrap="square" rtlCol="0">
            <a:spAutoFit/>
          </a:bodyPr>
          <a:lstStyle/>
          <a:p>
            <a:pPr algn="ctr"/>
            <a:r>
              <a:rPr lang="en-US" sz="4800" b="1" dirty="0">
                <a:solidFill>
                  <a:srgbClr val="FF0000"/>
                </a:solidFill>
                <a:latin typeface="VNI-Avo" pitchFamily="2" charset="0"/>
              </a:rPr>
              <a:t>NGHEÄ THUAÄT HIEÄN ĐAÏI THEÁ GIÔÙI</a:t>
            </a:r>
          </a:p>
        </p:txBody>
      </p:sp>
      <p:pic>
        <p:nvPicPr>
          <p:cNvPr id="15" name="Picture 14"/>
          <p:cNvPicPr>
            <a:picLocks noChangeAspect="1"/>
          </p:cNvPicPr>
          <p:nvPr/>
        </p:nvPicPr>
        <p:blipFill>
          <a:blip r:embed="rId2"/>
          <a:stretch>
            <a:fillRect/>
          </a:stretch>
        </p:blipFill>
        <p:spPr>
          <a:xfrm>
            <a:off x="5189855" y="1853565"/>
            <a:ext cx="1656080" cy="1656080"/>
          </a:xfrm>
          <a:prstGeom prst="rect">
            <a:avLst/>
          </a:prstGeom>
        </p:spPr>
      </p:pic>
      <p:sp>
        <p:nvSpPr>
          <p:cNvPr id="3" name="Title 2"/>
          <p:cNvSpPr>
            <a:spLocks noGrp="1"/>
          </p:cNvSpPr>
          <p:nvPr>
            <p:ph type="ctrTitle"/>
          </p:nvPr>
        </p:nvSpPr>
        <p:spPr>
          <a:xfrm>
            <a:off x="528955" y="2686050"/>
            <a:ext cx="11231245" cy="5200650"/>
          </a:xfrm>
        </p:spPr>
        <p:txBody>
          <a:bodyPr>
            <a:prstTxWarp prst="textCanDown">
              <a:avLst/>
            </a:prstTxWarp>
          </a:bodyPr>
          <a:lstStyle/>
          <a:p>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Bài</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2: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Nghệ</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thuật tranh</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cắt</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dán </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(Collage Art )</a:t>
            </a:r>
            <a:b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4000"/>
          </a:p>
        </p:txBody>
      </p:sp>
      <p:sp>
        <p:nvSpPr>
          <p:cNvPr id="4" name="Rounded Rectangle 3"/>
          <p:cNvSpPr/>
          <p:nvPr/>
        </p:nvSpPr>
        <p:spPr>
          <a:xfrm>
            <a:off x="5069205" y="5750560"/>
            <a:ext cx="2885440" cy="59817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THỜI LƯỢNG: 2 TIẾT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3" grpId="0"/>
      <p:bldP spid="3" grpId="1"/>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214630" y="297815"/>
            <a:ext cx="11687175" cy="6282055"/>
          </a:xfrm>
          <a:prstGeom prst="foldedCorner">
            <a:avLst/>
          </a:prstGeom>
          <a:ln w="5715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2"/>
          </p:nvPr>
        </p:nvPicPr>
        <p:blipFill>
          <a:blip r:embed="rId2"/>
          <a:stretch>
            <a:fillRect/>
          </a:stretch>
        </p:blipFill>
        <p:spPr>
          <a:xfrm>
            <a:off x="-267970" y="-297815"/>
            <a:ext cx="1701800" cy="1701800"/>
          </a:xfrm>
          <a:prstGeom prst="rect">
            <a:avLst/>
          </a:prstGeom>
        </p:spPr>
      </p:pic>
      <p:sp>
        <p:nvSpPr>
          <p:cNvPr id="27" name="Cloud Callout 26"/>
          <p:cNvSpPr/>
          <p:nvPr/>
        </p:nvSpPr>
        <p:spPr>
          <a:xfrm>
            <a:off x="1196975" y="57150"/>
            <a:ext cx="10385425" cy="991870"/>
          </a:xfrm>
          <a:prstGeom prst="cloudCallout">
            <a:avLst>
              <a:gd name="adj1" fmla="val -53479"/>
              <a:gd name="adj2" fmla="val 5379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7" name="Horizontal Scroll 6"/>
          <p:cNvSpPr/>
          <p:nvPr/>
        </p:nvSpPr>
        <p:spPr>
          <a:xfrm>
            <a:off x="363855" y="769620"/>
            <a:ext cx="11278235" cy="6045200"/>
          </a:xfrm>
          <a:prstGeom prst="horizontalScroll">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reflection blurRad="6350" stA="50000" endA="300" endPos="90000" dist="50800" dir="5400000" sy="-100000" algn="bl" rotWithShape="0"/>
          </a:effectLst>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 Nêu cảm nhận và phân tích về:</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 Sản phâm em ấn tượng nhất?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+Nội dung thể hiện trong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+Các kết hợp các hình ảnh để tạo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+Hình ảnh chính trong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+Vật liệu sử dụng trong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+Ý tưởng điều chỉnh để sản phẩm gần hơn với tranh của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họa sĩ thuộc trường phái Lập thể.</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-Chia sẻ điều em biết về họa sĩ thuộc trường phái Lập thể.</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8" name="Content Placeholder 7"/>
          <p:cNvSpPr>
            <a:spLocks noGrp="1"/>
          </p:cNvSpPr>
          <p:nvPr>
            <p:ph sz="half"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animBg="1"/>
      <p:bldP spid="27" grpId="2" animBg="1"/>
      <p:bldP spid="27" grpId="3"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5" name="Content Placeholder 24"/>
          <p:cNvPicPr>
            <a:picLocks noGrp="1" noChangeAspect="1"/>
          </p:cNvPicPr>
          <p:nvPr>
            <p:ph sz="half" idx="1"/>
          </p:nvPr>
        </p:nvPicPr>
        <p:blipFill>
          <a:blip r:embed="rId2"/>
          <a:stretch>
            <a:fillRect/>
          </a:stretch>
        </p:blipFill>
        <p:spPr>
          <a:xfrm flipH="1">
            <a:off x="11399520" y="5734050"/>
            <a:ext cx="931545" cy="1123950"/>
          </a:xfrm>
          <a:prstGeom prst="rect">
            <a:avLst/>
          </a:prstGeom>
        </p:spPr>
      </p:pic>
      <p:pic>
        <p:nvPicPr>
          <p:cNvPr id="7" name="Content Placeholder 6"/>
          <p:cNvPicPr>
            <a:picLocks noGrp="1" noChangeAspect="1"/>
          </p:cNvPicPr>
          <p:nvPr>
            <p:ph sz="half" idx="2"/>
          </p:nvPr>
        </p:nvPicPr>
        <p:blipFill>
          <a:blip r:embed="rId2"/>
          <a:stretch>
            <a:fillRect/>
          </a:stretch>
        </p:blipFill>
        <p:spPr>
          <a:xfrm>
            <a:off x="-158115" y="-183515"/>
            <a:ext cx="1192530" cy="1192530"/>
          </a:xfrm>
          <a:prstGeom prst="rect">
            <a:avLst/>
          </a:prstGeom>
        </p:spPr>
      </p:pic>
      <p:sp>
        <p:nvSpPr>
          <p:cNvPr id="28" name="Rounded Rectangular Callout 27"/>
          <p:cNvSpPr/>
          <p:nvPr/>
        </p:nvSpPr>
        <p:spPr>
          <a:xfrm>
            <a:off x="1094740" y="199390"/>
            <a:ext cx="10921365" cy="733425"/>
          </a:xfrm>
          <a:prstGeom prst="wedgeRoundRectCallout">
            <a:avLst>
              <a:gd name="adj1" fmla="val -54104"/>
              <a:gd name="adj2" fmla="val 296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pic>
        <p:nvPicPr>
          <p:cNvPr id="9" name="Picture 8"/>
          <p:cNvPicPr>
            <a:picLocks noChangeAspect="1"/>
          </p:cNvPicPr>
          <p:nvPr/>
        </p:nvPicPr>
        <p:blipFill>
          <a:blip r:embed="rId3"/>
          <a:stretch>
            <a:fillRect/>
          </a:stretch>
        </p:blipFill>
        <p:spPr>
          <a:xfrm>
            <a:off x="288290" y="1009015"/>
            <a:ext cx="3209290" cy="5644515"/>
          </a:xfrm>
          <a:prstGeom prst="rect">
            <a:avLst/>
          </a:prstGeom>
        </p:spPr>
      </p:pic>
      <p:pic>
        <p:nvPicPr>
          <p:cNvPr id="10" name="Picture 9"/>
          <p:cNvPicPr>
            <a:picLocks noChangeAspect="1"/>
          </p:cNvPicPr>
          <p:nvPr/>
        </p:nvPicPr>
        <p:blipFill>
          <a:blip r:embed="rId4"/>
          <a:stretch>
            <a:fillRect/>
          </a:stretch>
        </p:blipFill>
        <p:spPr>
          <a:xfrm>
            <a:off x="3662045" y="1097280"/>
            <a:ext cx="3576955" cy="5632450"/>
          </a:xfrm>
          <a:prstGeom prst="rect">
            <a:avLst/>
          </a:prstGeom>
        </p:spPr>
      </p:pic>
      <p:pic>
        <p:nvPicPr>
          <p:cNvPr id="11" name="Picture 10"/>
          <p:cNvPicPr>
            <a:picLocks noChangeAspect="1"/>
          </p:cNvPicPr>
          <p:nvPr/>
        </p:nvPicPr>
        <p:blipFill>
          <a:blip r:embed="rId5"/>
          <a:stretch>
            <a:fillRect/>
          </a:stretch>
        </p:blipFill>
        <p:spPr>
          <a:xfrm>
            <a:off x="7403465" y="1021080"/>
            <a:ext cx="4693920" cy="2596515"/>
          </a:xfrm>
          <a:prstGeom prst="rect">
            <a:avLst/>
          </a:prstGeom>
        </p:spPr>
      </p:pic>
      <p:pic>
        <p:nvPicPr>
          <p:cNvPr id="12" name="Picture 11"/>
          <p:cNvPicPr>
            <a:picLocks noChangeAspect="1"/>
          </p:cNvPicPr>
          <p:nvPr/>
        </p:nvPicPr>
        <p:blipFill>
          <a:blip r:embed="rId6"/>
          <a:stretch>
            <a:fillRect/>
          </a:stretch>
        </p:blipFill>
        <p:spPr>
          <a:xfrm>
            <a:off x="142240" y="6012815"/>
            <a:ext cx="3469640" cy="845185"/>
          </a:xfrm>
          <a:prstGeom prst="rect">
            <a:avLst/>
          </a:prstGeom>
          <a:ln w="38100">
            <a:solidFill>
              <a:srgbClr val="FFFF00"/>
            </a:solidFill>
          </a:ln>
        </p:spPr>
      </p:pic>
      <p:pic>
        <p:nvPicPr>
          <p:cNvPr id="13" name="Picture 12"/>
          <p:cNvPicPr>
            <a:picLocks noChangeAspect="1"/>
          </p:cNvPicPr>
          <p:nvPr/>
        </p:nvPicPr>
        <p:blipFill>
          <a:blip r:embed="rId7"/>
          <a:stretch>
            <a:fillRect/>
          </a:stretch>
        </p:blipFill>
        <p:spPr>
          <a:xfrm>
            <a:off x="7267575" y="5529580"/>
            <a:ext cx="4953635" cy="1200150"/>
          </a:xfrm>
          <a:prstGeom prst="rect">
            <a:avLst/>
          </a:prstGeom>
          <a:ln w="38100">
            <a:solidFill>
              <a:srgbClr val="FFFF00"/>
            </a:solidFill>
          </a:ln>
        </p:spPr>
      </p:pic>
      <p:pic>
        <p:nvPicPr>
          <p:cNvPr id="14" name="Picture 13"/>
          <p:cNvPicPr>
            <a:picLocks noChangeAspect="1"/>
          </p:cNvPicPr>
          <p:nvPr/>
        </p:nvPicPr>
        <p:blipFill>
          <a:blip r:embed="rId8"/>
          <a:stretch>
            <a:fillRect/>
          </a:stretch>
        </p:blipFill>
        <p:spPr>
          <a:xfrm>
            <a:off x="7382510" y="3656965"/>
            <a:ext cx="4746625" cy="1341755"/>
          </a:xfrm>
          <a:prstGeom prst="rect">
            <a:avLst/>
          </a:prstGeom>
          <a:ln w="38100">
            <a:solidFill>
              <a:srgbClr val="FFFF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plus(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edg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rcRect l="-1834"/>
          <a:stretch>
            <a:fillRect/>
          </a:stretch>
        </p:blipFill>
        <p:spPr>
          <a:xfrm>
            <a:off x="294640" y="943610"/>
            <a:ext cx="11424920" cy="5614035"/>
          </a:xfrm>
          <a:prstGeom prst="flowChartAlternateProcess">
            <a:avLst/>
          </a:prstGeom>
          <a:ln w="38100">
            <a:solidFill>
              <a:srgbClr val="FFFF00"/>
            </a:solidFill>
          </a:ln>
          <a:effectLst>
            <a:innerShdw blurRad="63500" dist="50800" dir="2700000">
              <a:prstClr val="black">
                <a:alpha val="50000"/>
              </a:prstClr>
            </a:innerShdw>
            <a:reflection blurRad="6350" stA="50000" endA="300" endPos="90000" dist="50800" dir="5400000" sy="-100000" algn="bl" rotWithShape="0"/>
          </a:effectLst>
          <a:scene3d>
            <a:camera prst="obliqueBottomRight"/>
            <a:lightRig rig="threePt" dir="t"/>
          </a:scene3d>
        </p:spPr>
      </p:pic>
      <p:pic>
        <p:nvPicPr>
          <p:cNvPr id="11" name="Content Placeholder 10"/>
          <p:cNvPicPr>
            <a:picLocks noGrp="1" noChangeAspect="1"/>
          </p:cNvPicPr>
          <p:nvPr>
            <p:ph sz="half" idx="2"/>
          </p:nvPr>
        </p:nvPicPr>
        <p:blipFill>
          <a:blip r:embed="rId3"/>
          <a:stretch>
            <a:fillRect/>
          </a:stretch>
        </p:blipFill>
        <p:spPr>
          <a:xfrm flipH="1">
            <a:off x="10774045" y="-287655"/>
            <a:ext cx="1417955" cy="1417955"/>
          </a:xfrm>
          <a:prstGeom prst="rect">
            <a:avLst/>
          </a:prstGeom>
          <a:noFill/>
          <a:ln w="9525">
            <a:noFill/>
          </a:ln>
        </p:spPr>
      </p:pic>
      <p:pic>
        <p:nvPicPr>
          <p:cNvPr id="7" name="Content Placeholder 10"/>
          <p:cNvPicPr>
            <a:picLocks noChangeAspect="1"/>
          </p:cNvPicPr>
          <p:nvPr/>
        </p:nvPicPr>
        <p:blipFill>
          <a:blip r:embed="rId3"/>
          <a:stretch>
            <a:fillRect/>
          </a:stretch>
        </p:blipFill>
        <p:spPr>
          <a:xfrm>
            <a:off x="294640" y="-208280"/>
            <a:ext cx="1339215" cy="13392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00" name="Content Placeholder 99"/>
          <p:cNvPicPr>
            <a:picLocks noGrp="1" noChangeAspect="1"/>
          </p:cNvPicPr>
          <p:nvPr>
            <p:ph sz="half" idx="1"/>
          </p:nvPr>
        </p:nvPicPr>
        <p:blipFill>
          <a:blip r:embed="rId2"/>
          <a:stretch>
            <a:fillRect/>
          </a:stretch>
        </p:blipFill>
        <p:spPr>
          <a:xfrm>
            <a:off x="280035" y="365760"/>
            <a:ext cx="5294630" cy="5240655"/>
          </a:xfrm>
          <a:prstGeom prst="rect">
            <a:avLst/>
          </a:prstGeom>
          <a:noFill/>
          <a:ln w="9525">
            <a:noFill/>
          </a:ln>
        </p:spPr>
      </p:pic>
      <p:sp>
        <p:nvSpPr>
          <p:cNvPr id="7" name="Text Box 6"/>
          <p:cNvSpPr txBox="1"/>
          <p:nvPr/>
        </p:nvSpPr>
        <p:spPr>
          <a:xfrm>
            <a:off x="280035" y="5830570"/>
            <a:ext cx="5295265"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solidFill>
                  <a:schemeClr val="accent3">
                    <a:lumMod val="25000"/>
                  </a:schemeClr>
                </a:solidFill>
              </a:rPr>
              <a:t>Pablo Picasso, </a:t>
            </a:r>
          </a:p>
          <a:p>
            <a:pPr algn="ctr"/>
            <a:r>
              <a:rPr lang="en-US" sz="2400" b="1">
                <a:solidFill>
                  <a:schemeClr val="accent3">
                    <a:lumMod val="25000"/>
                  </a:schemeClr>
                </a:solidFill>
              </a:rPr>
              <a:t>“Les Demoiselles d’Avignon</a:t>
            </a:r>
            <a:r>
              <a:rPr lang="en-US" sz="2400" b="1">
                <a:solidFill>
                  <a:schemeClr val="accent4">
                    <a:lumMod val="10000"/>
                  </a:schemeClr>
                </a:solidFill>
                <a:effectLst>
                  <a:innerShdw blurRad="63500" dist="50800" dir="13500000">
                    <a:srgbClr val="000000">
                      <a:alpha val="50000"/>
                    </a:srgbClr>
                  </a:innerShdw>
                </a:effectLst>
              </a:rPr>
              <a:t>”,1907</a:t>
            </a:r>
          </a:p>
        </p:txBody>
      </p:sp>
      <p:pic>
        <p:nvPicPr>
          <p:cNvPr id="101" name="Content Placeholder 100"/>
          <p:cNvPicPr>
            <a:picLocks noGrp="1"/>
          </p:cNvPicPr>
          <p:nvPr>
            <p:ph sz="half" idx="2"/>
          </p:nvPr>
        </p:nvPicPr>
        <p:blipFill>
          <a:blip r:embed="rId3"/>
          <a:stretch>
            <a:fillRect/>
          </a:stretch>
        </p:blipFill>
        <p:spPr>
          <a:xfrm>
            <a:off x="6033770" y="367665"/>
            <a:ext cx="5871845" cy="5240020"/>
          </a:xfrm>
          <a:prstGeom prst="rect">
            <a:avLst/>
          </a:prstGeom>
          <a:noFill/>
          <a:ln w="9525">
            <a:noFill/>
          </a:ln>
        </p:spPr>
      </p:pic>
      <p:sp>
        <p:nvSpPr>
          <p:cNvPr id="9" name="Text Box 8"/>
          <p:cNvSpPr txBox="1"/>
          <p:nvPr/>
        </p:nvSpPr>
        <p:spPr>
          <a:xfrm>
            <a:off x="6079490" y="5813425"/>
            <a:ext cx="5761990" cy="8299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sz="2400" b="1">
                <a:solidFill>
                  <a:schemeClr val="accent4">
                    <a:lumMod val="10000"/>
                  </a:schemeClr>
                </a:solidFill>
              </a:rPr>
              <a:t>Juan Gris, “Bottles and knife”,</a:t>
            </a:r>
          </a:p>
          <a:p>
            <a:pPr algn="ctr"/>
            <a:r>
              <a:rPr lang="en-US" sz="2400" b="1">
                <a:solidFill>
                  <a:schemeClr val="accent4">
                    <a:lumMod val="10000"/>
                  </a:schemeClr>
                </a:solidFill>
              </a:rPr>
              <a:t>1911-1912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heel(1)">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plus(in)">
                                      <p:cBhvr>
                                        <p:cTn id="19" dur="20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11" name="Content Placeholder 110"/>
          <p:cNvPicPr>
            <a:picLocks noGrp="1" noChangeAspect="1"/>
          </p:cNvPicPr>
          <p:nvPr>
            <p:ph sz="half" idx="1"/>
          </p:nvPr>
        </p:nvPicPr>
        <p:blipFill>
          <a:blip r:embed="rId2"/>
          <a:stretch>
            <a:fillRect/>
          </a:stretch>
        </p:blipFill>
        <p:spPr>
          <a:xfrm>
            <a:off x="6046470" y="839470"/>
            <a:ext cx="5795645" cy="3924300"/>
          </a:xfrm>
          <a:prstGeom prst="rect">
            <a:avLst/>
          </a:prstGeom>
          <a:noFill/>
          <a:ln w="9525">
            <a:noFill/>
          </a:ln>
        </p:spPr>
      </p:pic>
      <p:sp>
        <p:nvSpPr>
          <p:cNvPr id="10" name="Text Box 9"/>
          <p:cNvSpPr txBox="1"/>
          <p:nvPr/>
        </p:nvSpPr>
        <p:spPr>
          <a:xfrm>
            <a:off x="6046470" y="5253990"/>
            <a:ext cx="6045200" cy="11988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2400" b="1">
                <a:solidFill>
                  <a:srgbClr val="002060"/>
                </a:solidFill>
              </a:rPr>
              <a:t>Pablo Picasso tên đầy đủ là </a:t>
            </a:r>
          </a:p>
          <a:p>
            <a:pPr algn="ctr"/>
            <a:r>
              <a:rPr lang="en-US" sz="2400" b="1">
                <a:solidFill>
                  <a:srgbClr val="002060"/>
                </a:solidFill>
              </a:rPr>
              <a:t>Pablo Ruiz Picasso(1881 - 1973) </a:t>
            </a:r>
          </a:p>
          <a:p>
            <a:pPr algn="ctr"/>
            <a:r>
              <a:rPr lang="en-US" sz="2400" b="1">
                <a:solidFill>
                  <a:srgbClr val="002060"/>
                </a:solidFill>
              </a:rPr>
              <a:t>- Danh họa nổi tiếng người Tây Ban Nha</a:t>
            </a:r>
          </a:p>
        </p:txBody>
      </p:sp>
      <p:pic>
        <p:nvPicPr>
          <p:cNvPr id="114" name="Picture 113"/>
          <p:cNvPicPr/>
          <p:nvPr/>
        </p:nvPicPr>
        <p:blipFill>
          <a:blip r:embed="rId3"/>
          <a:stretch>
            <a:fillRect/>
          </a:stretch>
        </p:blipFill>
        <p:spPr>
          <a:xfrm>
            <a:off x="434975" y="450215"/>
            <a:ext cx="5295265" cy="4624070"/>
          </a:xfrm>
          <a:prstGeom prst="rect">
            <a:avLst/>
          </a:prstGeom>
          <a:noFill/>
          <a:ln w="9525">
            <a:noFill/>
          </a:ln>
        </p:spPr>
      </p:pic>
      <p:sp>
        <p:nvSpPr>
          <p:cNvPr id="13" name="Content Placeholder 12"/>
          <p:cNvSpPr>
            <a:spLocks noGrp="1"/>
          </p:cNvSpPr>
          <p:nvPr>
            <p:ph sz="half" idx="2"/>
          </p:nvPr>
        </p:nvSpPr>
        <p:spPr/>
        <p:txBody>
          <a:bodyPr/>
          <a:lstStyle/>
          <a:p>
            <a:endParaRPr lang="en-US"/>
          </a:p>
        </p:txBody>
      </p:sp>
      <p:sp>
        <p:nvSpPr>
          <p:cNvPr id="14" name="Text Box 13"/>
          <p:cNvSpPr txBox="1"/>
          <p:nvPr/>
        </p:nvSpPr>
        <p:spPr>
          <a:xfrm>
            <a:off x="434975" y="5296535"/>
            <a:ext cx="5295900"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t>Phong cảnh Horta de Sant Joan do Picasso vẽ năm 1909</a:t>
            </a: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box(in)">
                                      <p:cBhvr>
                                        <p:cTn id="19" dur="20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5" name="Content Placeholder 114"/>
          <p:cNvPicPr>
            <a:picLocks noGrp="1" noChangeAspect="1"/>
          </p:cNvPicPr>
          <p:nvPr>
            <p:ph sz="half" idx="1"/>
          </p:nvPr>
        </p:nvPicPr>
        <p:blipFill>
          <a:blip r:embed="rId2"/>
          <a:stretch>
            <a:fillRect/>
          </a:stretch>
        </p:blipFill>
        <p:spPr>
          <a:xfrm>
            <a:off x="127635" y="274955"/>
            <a:ext cx="4359275" cy="5786120"/>
          </a:xfrm>
          <a:prstGeom prst="rect">
            <a:avLst/>
          </a:prstGeom>
          <a:noFill/>
          <a:ln w="9525">
            <a:noFill/>
          </a:ln>
        </p:spPr>
      </p:pic>
      <p:pic>
        <p:nvPicPr>
          <p:cNvPr id="116" name="Content Placeholder 115"/>
          <p:cNvPicPr>
            <a:picLocks noGrp="1"/>
          </p:cNvPicPr>
          <p:nvPr>
            <p:ph sz="half" idx="2"/>
          </p:nvPr>
        </p:nvPicPr>
        <p:blipFill>
          <a:blip r:embed="rId3"/>
          <a:stretch>
            <a:fillRect/>
          </a:stretch>
        </p:blipFill>
        <p:spPr>
          <a:xfrm>
            <a:off x="4676140" y="264795"/>
            <a:ext cx="4331970" cy="5805805"/>
          </a:xfrm>
          <a:prstGeom prst="rect">
            <a:avLst/>
          </a:prstGeom>
          <a:noFill/>
          <a:ln w="9525">
            <a:noFill/>
          </a:ln>
        </p:spPr>
      </p:pic>
      <p:sp>
        <p:nvSpPr>
          <p:cNvPr id="8" name="Text Box 7"/>
          <p:cNvSpPr txBox="1"/>
          <p:nvPr/>
        </p:nvSpPr>
        <p:spPr>
          <a:xfrm>
            <a:off x="4676140" y="6080760"/>
            <a:ext cx="4331970"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r>
              <a:rPr lang="en-US" sz="2000" b="1"/>
              <a:t>Người đàn bà ngồi trên ghế bành</a:t>
            </a:r>
          </a:p>
        </p:txBody>
      </p:sp>
      <p:sp>
        <p:nvSpPr>
          <p:cNvPr id="9" name="Text Box 8"/>
          <p:cNvSpPr txBox="1"/>
          <p:nvPr/>
        </p:nvSpPr>
        <p:spPr>
          <a:xfrm>
            <a:off x="880110" y="6080760"/>
            <a:ext cx="2854325"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000" b="1"/>
              <a:t>Người đàn bà ngồi</a:t>
            </a:r>
          </a:p>
        </p:txBody>
      </p:sp>
      <p:sp>
        <p:nvSpPr>
          <p:cNvPr id="10" name="Text Box 9"/>
          <p:cNvSpPr txBox="1"/>
          <p:nvPr/>
        </p:nvSpPr>
        <p:spPr>
          <a:xfrm>
            <a:off x="9289415" y="449580"/>
            <a:ext cx="2671445" cy="3169285"/>
          </a:xfrm>
          <a:prstGeom prst="rect">
            <a:avLst/>
          </a:prstGeom>
          <a:gradFill>
            <a:gsLst>
              <a:gs pos="0">
                <a:schemeClr val="accent1">
                  <a:satMod val="103000"/>
                  <a:lumMod val="102000"/>
                  <a:tint val="94000"/>
                </a:schemeClr>
              </a:gs>
              <a:gs pos="15000">
                <a:schemeClr val="accent1">
                  <a:satMod val="110000"/>
                  <a:lumMod val="100000"/>
                  <a:shade val="100000"/>
                </a:schemeClr>
              </a:gs>
              <a:gs pos="100000">
                <a:schemeClr val="accent1">
                  <a:lumMod val="17000"/>
                  <a:satMod val="120000"/>
                  <a:shade val="78000"/>
                  <a:alpha val="52000"/>
                </a:schemeClr>
              </a:gs>
            </a:gsLst>
          </a:grad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2000" b="1"/>
              <a:t>- Được coi là một tác phẩm Lập thể đặc biệt quý hiếm, Người đàn bà ngồi được ước tính sẽ đạt mức giá trên 30 triệu bảng Anh (trên 43 triệu USD) trong buổi đấu giá ngày 21/6.</a:t>
            </a:r>
          </a:p>
        </p:txBody>
      </p:sp>
      <p:sp>
        <p:nvSpPr>
          <p:cNvPr id="11" name="Text Box 10"/>
          <p:cNvSpPr txBox="1"/>
          <p:nvPr/>
        </p:nvSpPr>
        <p:spPr>
          <a:xfrm>
            <a:off x="9288780" y="3688715"/>
            <a:ext cx="2687320" cy="3169285"/>
          </a:xfrm>
          <a:prstGeom prst="rect">
            <a:avLst/>
          </a:prstGeom>
          <a:blipFill>
            <a:blip r:embed="rId4"/>
            <a:tile tx="0" ty="0" sx="100000" sy="100000" flip="none" algn="tl"/>
          </a:blip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just"/>
            <a:r>
              <a:rPr lang="en-US" sz="2000" b="1"/>
              <a:t>-Người đàn bà ngồi trên ghế bành vẽ năm 1913, thể hiện nàng Eva Gouel - một người tình khác của Picasso đã được bán với giá 24.752.000 USD tại nhà Christie’s New York</a:t>
            </a:r>
          </a:p>
        </p:txBody>
      </p:sp>
      <p:sp>
        <p:nvSpPr>
          <p:cNvPr id="12" name="Text Box 11"/>
          <p:cNvSpPr txBox="1"/>
          <p:nvPr/>
        </p:nvSpPr>
        <p:spPr>
          <a:xfrm>
            <a:off x="692785" y="1003300"/>
            <a:ext cx="7802245" cy="4399915"/>
          </a:xfrm>
          <a:prstGeom prst="rect">
            <a:avLst/>
          </a:prstGeom>
          <a:pattFill prst="pct5">
            <a:fgClr>
              <a:schemeClr val="accent1"/>
            </a:fgClr>
            <a:bgClr>
              <a:schemeClr val="bg1">
                <a:lumMod val="75000"/>
              </a:schemeClr>
            </a:bgClr>
          </a:patt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4000"/>
              <a:t>* Một tác phẩm Lập thể khác của Picasso đã đạt mức giá kỷ lục (179.365.000 USD) là bức Những cô nàng ở Alger (bản O) khi được đưa ra đấu giá tại nhà Christie’s New York vào tháng 5/2015.</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ox(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plus(in)">
                                      <p:cBhvr>
                                        <p:cTn id="22" dur="2000"/>
                                        <p:tgtEl>
                                          <p:spTgt spid="1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half" idx="2"/>
          </p:nvPr>
        </p:nvSpPr>
        <p:spPr/>
        <p:txBody>
          <a:bodyPr/>
          <a:lstStyle/>
          <a:p>
            <a:endParaRPr lang="en-US"/>
          </a:p>
        </p:txBody>
      </p:sp>
      <p:pic>
        <p:nvPicPr>
          <p:cNvPr id="113" name="Content Placeholder 112"/>
          <p:cNvPicPr>
            <a:picLocks noGrp="1"/>
          </p:cNvPicPr>
          <p:nvPr>
            <p:ph idx="1"/>
          </p:nvPr>
        </p:nvPicPr>
        <p:blipFill>
          <a:blip r:embed="rId2"/>
          <a:stretch>
            <a:fillRect/>
          </a:stretch>
        </p:blipFill>
        <p:spPr>
          <a:xfrm>
            <a:off x="298450" y="231140"/>
            <a:ext cx="7124700" cy="6435725"/>
          </a:xfrm>
          <a:prstGeom prst="rect">
            <a:avLst/>
          </a:prstGeom>
          <a:noFill/>
          <a:ln w="9525">
            <a:noFill/>
          </a:ln>
        </p:spPr>
      </p:pic>
      <p:sp>
        <p:nvSpPr>
          <p:cNvPr id="7" name="Text Box 6"/>
          <p:cNvSpPr txBox="1"/>
          <p:nvPr/>
        </p:nvSpPr>
        <p:spPr>
          <a:xfrm>
            <a:off x="8001000" y="697865"/>
            <a:ext cx="3838575" cy="5692775"/>
          </a:xfrm>
          <a:prstGeom prst="rect">
            <a:avLst/>
          </a:prstGeom>
          <a:noFill/>
          <a:ln w="38100">
            <a:solidFill>
              <a:srgbClr val="FFFF00"/>
            </a:solidFill>
          </a:ln>
        </p:spPr>
        <p:txBody>
          <a:bodyPr wrap="square" rtlCol="0" anchor="t">
            <a:spAutoFit/>
          </a:bodyPr>
          <a:lstStyle/>
          <a:p>
            <a:pPr algn="just"/>
            <a:r>
              <a:rPr lang="en-US" sz="2800" b="1">
                <a:solidFill>
                  <a:srgbClr val="FFFF00"/>
                </a:solidFill>
              </a:rPr>
              <a:t>Chủ nghĩa lập thể đem lại trải nghiệm không gian có chiều sâu, mới mẻ và độc đáo. Việc chia không gian thành những mảng màu đối lập, hình khối như mê cung giúp căn phòng nhỏ hẹp trở nên rộng hơn bằng cách đánh lạc hướng người xem từ tỉ lệ thực.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1000" fill="hold"/>
                                        <p:tgtEl>
                                          <p:spTgt spid="113"/>
                                        </p:tgtEl>
                                        <p:attrNameLst>
                                          <p:attrName>ppt_x</p:attrName>
                                        </p:attrNameLst>
                                      </p:cBhvr>
                                      <p:tavLst>
                                        <p:tav tm="0">
                                          <p:val>
                                            <p:strVal val="#ppt_x-.2"/>
                                          </p:val>
                                        </p:tav>
                                        <p:tav tm="100000">
                                          <p:val>
                                            <p:strVal val="#ppt_x"/>
                                          </p:val>
                                        </p:tav>
                                      </p:tavLst>
                                    </p:anim>
                                    <p:anim calcmode="lin" valueType="num">
                                      <p:cBhvr>
                                        <p:cTn id="8" dur="1000" fill="hold"/>
                                        <p:tgtEl>
                                          <p:spTgt spid="1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330200" y="412750"/>
            <a:ext cx="11531600" cy="6342380"/>
          </a:xfrm>
          <a:ln w="38100">
            <a:solidFill>
              <a:srgbClr val="FFFF00"/>
            </a:solidFill>
          </a:ln>
        </p:spPr>
        <p:txBody>
          <a:bodyPr>
            <a:scene3d>
              <a:camera prst="orthographicFront"/>
              <a:lightRig rig="threePt" dir="t"/>
            </a:scene3d>
          </a:bodyPr>
          <a:lstStyle/>
          <a:p>
            <a:pPr marL="0" indent="0" algn="just">
              <a:buNone/>
            </a:pPr>
            <a:r>
              <a:rPr lang="en-US" sz="4000" b="1">
                <a:ln w="9525">
                  <a:solidFill>
                    <a:schemeClr val="bg1"/>
                  </a:solidFill>
                  <a:prstDash val="solid"/>
                </a:ln>
                <a:solidFill>
                  <a:srgbClr val="FF0000"/>
                </a:solidFill>
                <a:effectLst>
                  <a:outerShdw blurRad="12700" dist="38100" dir="2700000" algn="tl" rotWithShape="0">
                    <a:schemeClr val="bg1">
                      <a:lumMod val="50000"/>
                    </a:schemeClr>
                  </a:outerShdw>
                </a:effectLst>
              </a:rPr>
              <a:t>Tóm lại</a:t>
            </a:r>
            <a:r>
              <a:rPr lang="en-US" sz="400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a:ln w="9525">
                  <a:solidFill>
                    <a:schemeClr val="bg1"/>
                  </a:solidFill>
                  <a:prstDash val="solid"/>
                </a:ln>
                <a:solidFill>
                  <a:schemeClr val="tx1"/>
                </a:solidFill>
                <a:effectLst>
                  <a:outerShdw blurRad="12700" dist="38100" dir="2700000" algn="tl" rotWithShape="0">
                    <a:schemeClr val="bg1">
                      <a:lumMod val="50000"/>
                    </a:schemeClr>
                  </a:outerShdw>
                </a:effectLst>
              </a:rPr>
              <a:t>chủ nghĩa Lập thể là một trong những trào lưu hội họa lớn nhất thế kỷ XX. Sự ra đời của chủ nghĩa Lập thể đã mở ra sự bùng nổ về hình thức theo hướng chia cắt một cách hình học hóa, được các nhà nghiên cứu đánh giá rất cao mặc dù thời gian tồn tại không dài. Đây chính là tiền đề cho các họa sĩ thế hệ tiếp theo, bứt phá ra khỏi các khuôn khổ và sáng tạo, mở đường cho một loạt các trào lưu hội họa có cách biểu đạt cao và tạo hình mới mẻ, phóng khoáng.</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ppt_x</p:attrName>
                                        </p:attrNameLst>
                                      </p:cBhvr>
                                      <p:tavLst>
                                        <p:tav tm="0">
                                          <p:val>
                                            <p:strVal val="#ppt_x-.2"/>
                                          </p:val>
                                        </p:tav>
                                        <p:tav tm="100000">
                                          <p:val>
                                            <p:strVal val="#ppt_x"/>
                                          </p:val>
                                        </p:tav>
                                      </p:tavLst>
                                    </p:anim>
                                    <p:anim calcmode="lin" valueType="num">
                                      <p:cBhvr>
                                        <p:cTn id="8" dur="10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09600" y="1101725"/>
            <a:ext cx="11337290" cy="1911985"/>
          </a:xfrm>
          <a:prstGeom prst="roundRect">
            <a:avLst/>
          </a:prstGeom>
        </p:spPr>
      </p:pic>
      <p:sp>
        <p:nvSpPr>
          <p:cNvPr id="2" name="Title 1"/>
          <p:cNvSpPr>
            <a:spLocks noGrp="1"/>
          </p:cNvSpPr>
          <p:nvPr>
            <p:ph type="title"/>
          </p:nvPr>
        </p:nvSpPr>
        <p:spPr>
          <a:xfrm>
            <a:off x="609600" y="274955"/>
            <a:ext cx="3517900" cy="656590"/>
          </a:xfrm>
        </p:spPr>
        <p:style>
          <a:lnRef idx="0">
            <a:schemeClr val="accent1"/>
          </a:lnRef>
          <a:fillRef idx="3">
            <a:schemeClr val="accent1"/>
          </a:fillRef>
          <a:effectRef idx="3">
            <a:schemeClr val="accent1"/>
          </a:effectRef>
          <a:fontRef idx="minor">
            <a:schemeClr val="lt1"/>
          </a:fontRef>
        </p:style>
        <p:txBody>
          <a:bodyPr/>
          <a:lstStyle/>
          <a:p>
            <a:r>
              <a:rPr lang="en-US" sz="2800" b="1">
                <a:solidFill>
                  <a:srgbClr val="FF0000"/>
                </a:solidFill>
              </a:rPr>
              <a:t>YÊU CẦU CẦN ĐẠT </a:t>
            </a:r>
          </a:p>
        </p:txBody>
      </p:sp>
      <p:pic>
        <p:nvPicPr>
          <p:cNvPr id="5" name="Content Placeholder 4"/>
          <p:cNvPicPr>
            <a:picLocks noGrp="1" noChangeAspect="1"/>
          </p:cNvPicPr>
          <p:nvPr>
            <p:ph sz="half" idx="2"/>
          </p:nvPr>
        </p:nvPicPr>
        <p:blipFill>
          <a:blip r:embed="rId3"/>
          <a:stretch>
            <a:fillRect/>
          </a:stretch>
        </p:blipFill>
        <p:spPr>
          <a:xfrm>
            <a:off x="609600" y="3198495"/>
            <a:ext cx="11337925" cy="1229360"/>
          </a:xfrm>
          <a:prstGeom prst="rect">
            <a:avLst/>
          </a:prstGeom>
        </p:spPr>
      </p:pic>
      <p:pic>
        <p:nvPicPr>
          <p:cNvPr id="6" name="Picture 5"/>
          <p:cNvPicPr>
            <a:picLocks noChangeAspect="1"/>
          </p:cNvPicPr>
          <p:nvPr/>
        </p:nvPicPr>
        <p:blipFill>
          <a:blip r:embed="rId4"/>
          <a:stretch>
            <a:fillRect/>
          </a:stretch>
        </p:blipFill>
        <p:spPr>
          <a:xfrm>
            <a:off x="609600" y="4589780"/>
            <a:ext cx="11338560" cy="2179320"/>
          </a:xfrm>
          <a:prstGeom prst="roundRect">
            <a:avLst/>
          </a:prstGeom>
        </p:spPr>
      </p:pic>
      <p:sp>
        <p:nvSpPr>
          <p:cNvPr id="7" name="Rounded Rectangle 6"/>
          <p:cNvSpPr/>
          <p:nvPr/>
        </p:nvSpPr>
        <p:spPr>
          <a:xfrm>
            <a:off x="1028065" y="5083175"/>
            <a:ext cx="75565" cy="7556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700" y="3746377"/>
            <a:ext cx="3298825" cy="36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07" y="3876350"/>
            <a:ext cx="32988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ordArt 15"/>
          <p:cNvSpPr>
            <a:spLocks noChangeArrowheads="1" noChangeShapeType="1" noTextEdit="1"/>
          </p:cNvSpPr>
          <p:nvPr/>
        </p:nvSpPr>
        <p:spPr bwMode="auto">
          <a:xfrm>
            <a:off x="1500186" y="-1"/>
            <a:ext cx="9730191" cy="2047741"/>
          </a:xfrm>
          <a:prstGeom prst="rect">
            <a:avLst/>
          </a:prstGeom>
        </p:spPr>
        <p:txBody>
          <a:bodyPr wrap="none" fromWordArt="1">
            <a:prstTxWarp prst="textDeflate">
              <a:avLst>
                <a:gd name="adj" fmla="val 12542"/>
              </a:avLst>
            </a:prstTxWarp>
            <a:scene3d>
              <a:camera prst="orthographicFront"/>
              <a:lightRig rig="threePt" dir="t"/>
            </a:scene3d>
          </a:bodyPr>
          <a:lstStyle/>
          <a:p>
            <a:pPr algn="ct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thân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mến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sp>
        <p:nvSpPr>
          <p:cNvPr id="5" name="WordArt 7"/>
          <p:cNvSpPr>
            <a:spLocks noChangeArrowheads="1" noChangeShapeType="1" noTextEdit="1"/>
          </p:cNvSpPr>
          <p:nvPr/>
        </p:nvSpPr>
        <p:spPr bwMode="auto">
          <a:xfrm>
            <a:off x="4082959" y="2062639"/>
            <a:ext cx="4257675" cy="1428273"/>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Mĩ</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Thuật</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WordArt 8"/>
          <p:cNvSpPr>
            <a:spLocks noChangeArrowheads="1" noChangeShapeType="1" noTextEdit="1"/>
          </p:cNvSpPr>
          <p:nvPr/>
        </p:nvSpPr>
        <p:spPr bwMode="auto">
          <a:xfrm>
            <a:off x="3684234" y="5450889"/>
            <a:ext cx="5060272" cy="1011212"/>
          </a:xfrm>
          <a:prstGeom prst="rect">
            <a:avLst/>
          </a:prstGeom>
        </p:spPr>
        <p:txBody>
          <a:bodyPr wrap="none" fromWordArt="1">
            <a:prstTxWarp prst="textPlain">
              <a:avLst>
                <a:gd name="adj" fmla="val 50000"/>
              </a:avLst>
            </a:prstTxWarp>
          </a:bodyPr>
          <a:lstStyle/>
          <a:p>
            <a:pPr algn="ctr"/>
            <a:r>
              <a:rPr lang="vi-VN" sz="3200" kern="10" dirty="0">
                <a:ln w="9525">
                  <a:solidFill>
                    <a:srgbClr val="FF0000"/>
                  </a:solidFill>
                  <a:round/>
                </a:ln>
                <a:latin typeface="Times New Roman" panose="02020603050405020304" pitchFamily="18" charset="0"/>
                <a:cs typeface="Times New Roman" panose="02020603050405020304" pitchFamily="18" charset="0"/>
              </a:rPr>
              <a:t>Người thực hiện</a:t>
            </a:r>
            <a:endParaRPr lang="en-US" sz="3200" kern="10" dirty="0">
              <a:ln w="9525">
                <a:solidFill>
                  <a:srgbClr val="FF0000"/>
                </a:solidFill>
                <a:round/>
              </a:ln>
              <a:latin typeface="Times New Roman" panose="02020603050405020304" pitchFamily="18" charset="0"/>
              <a:cs typeface="Times New Roman" panose="02020603050405020304" pitchFamily="18" charset="0"/>
            </a:endParaRPr>
          </a:p>
          <a:p>
            <a:pPr algn="ctr"/>
            <a:r>
              <a:rPr lang="en-US" sz="3200" kern="10" dirty="0" err="1">
                <a:ln w="9525">
                  <a:solidFill>
                    <a:srgbClr val="FF0000"/>
                  </a:solidFill>
                  <a:round/>
                </a:ln>
                <a:latin typeface="Times New Roman" panose="02020603050405020304" pitchFamily="18" charset="0"/>
                <a:cs typeface="Times New Roman" panose="02020603050405020304" pitchFamily="18" charset="0"/>
              </a:rPr>
              <a:t>Lê</a:t>
            </a:r>
            <a:r>
              <a:rPr lang="en-US" sz="3200" kern="10" dirty="0">
                <a:ln w="9525">
                  <a:solidFill>
                    <a:srgbClr val="FF0000"/>
                  </a:solidFill>
                  <a:round/>
                </a:ln>
                <a:latin typeface="Times New Roman" panose="02020603050405020304" pitchFamily="18" charset="0"/>
                <a:cs typeface="Times New Roman" panose="02020603050405020304" pitchFamily="18" charset="0"/>
              </a:rPr>
              <a:t> Minh </a:t>
            </a:r>
            <a:r>
              <a:rPr lang="en-US" sz="3200" kern="10" dirty="0" err="1">
                <a:ln w="9525">
                  <a:solidFill>
                    <a:srgbClr val="FF0000"/>
                  </a:solidFill>
                  <a:round/>
                </a:ln>
                <a:latin typeface="Times New Roman" panose="02020603050405020304" pitchFamily="18" charset="0"/>
                <a:cs typeface="Times New Roman" panose="02020603050405020304" pitchFamily="18" charset="0"/>
              </a:rPr>
              <a:t>Đạt</a:t>
            </a:r>
            <a:r>
              <a:rPr lang="en-US" sz="3200" kern="10" dirty="0">
                <a:ln w="9525">
                  <a:solidFill>
                    <a:srgbClr val="FF0000"/>
                  </a:solidFill>
                  <a:round/>
                </a:ln>
                <a:latin typeface="Times New Roman" panose="02020603050405020304" pitchFamily="18" charset="0"/>
                <a:cs typeface="Times New Roman" panose="02020603050405020304" pitchFamily="18" charset="0"/>
              </a:rPr>
              <a:t> </a:t>
            </a:r>
            <a:endParaRPr lang="vi-VN" sz="3200" kern="10" dirty="0">
              <a:ln w="9525">
                <a:solidFill>
                  <a:srgbClr val="FF0000"/>
                </a:solidFill>
                <a:round/>
              </a:ln>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4248403" y="3357428"/>
            <a:ext cx="3583576" cy="9144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eaLnBrk="1" hangingPunct="1">
              <a:spcBef>
                <a:spcPct val="50000"/>
              </a:spcBef>
              <a:defRPr/>
            </a:pPr>
            <a:r>
              <a:rPr lang="en-US" sz="5400" b="1" err="1">
                <a:solidFill>
                  <a:srgbClr val="006600"/>
                </a:solidFill>
                <a:latin typeface="Times New Roman" panose="02020603050405020304" pitchFamily="18" charset="0"/>
                <a:cs typeface="Times New Roman" panose="02020603050405020304" pitchFamily="18" charset="0"/>
              </a:rPr>
              <a:t>Lớp</a:t>
            </a:r>
            <a:r>
              <a:rPr lang="en-US" sz="5400" b="1">
                <a:solidFill>
                  <a:srgbClr val="006600"/>
                </a:solidFill>
                <a:latin typeface="Times New Roman" panose="02020603050405020304" pitchFamily="18" charset="0"/>
                <a:cs typeface="Times New Roman" panose="02020603050405020304" pitchFamily="18" charset="0"/>
              </a:rPr>
              <a:t> 8</a:t>
            </a:r>
            <a:endParaRPr lang="en-US" sz="5400" b="1" dirty="0">
              <a:solidFill>
                <a:srgbClr val="006600"/>
              </a:solidFill>
              <a:latin typeface="Times New Roman" panose="02020603050405020304" pitchFamily="18" charset="0"/>
              <a:cs typeface="Times New Roman" panose="02020603050405020304" pitchFamily="18" charset="0"/>
            </a:endParaRPr>
          </a:p>
        </p:txBody>
      </p:sp>
      <p:sp>
        <p:nvSpPr>
          <p:cNvPr id="8" name="WordArt 12"/>
          <p:cNvSpPr>
            <a:spLocks noChangeArrowheads="1" noChangeShapeType="1" noTextEdit="1"/>
          </p:cNvSpPr>
          <p:nvPr/>
        </p:nvSpPr>
        <p:spPr bwMode="auto">
          <a:xfrm>
            <a:off x="-33583124" y="1296141"/>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defRPr/>
            </a:pP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BÀI 2 ĐẾN ĐÂY LÀ HẾT HẸN GẶP LẠI TIẾT HỌC SAU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77"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963"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2" presetClass="entr" presetSubtype="2" repeatCount="indefinite"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0" fill="hold"/>
                                        <p:tgtEl>
                                          <p:spTgt spid="8"/>
                                        </p:tgtEl>
                                        <p:attrNameLst>
                                          <p:attrName>ppt_x</p:attrName>
                                        </p:attrNameLst>
                                      </p:cBhvr>
                                      <p:tavLst>
                                        <p:tav tm="0">
                                          <p:val>
                                            <p:strVal val="1+#ppt_w/2"/>
                                          </p:val>
                                        </p:tav>
                                        <p:tav tm="100000">
                                          <p:val>
                                            <p:strVal val="#ppt_x"/>
                                          </p:val>
                                        </p:tav>
                                      </p:tavLst>
                                    </p:anim>
                                    <p:anim calcmode="lin" valueType="num">
                                      <p:cBhvr additive="base">
                                        <p:cTn id="2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lum contrast="30000"/>
          </a:blip>
          <a:stretch>
            <a:fillRect/>
          </a:stretch>
        </p:blipFill>
        <p:spPr>
          <a:xfrm>
            <a:off x="91440" y="118745"/>
            <a:ext cx="12009755" cy="6621145"/>
          </a:xfrm>
          <a:prstGeom prst="foldedCorner">
            <a:avLst/>
          </a:prstGeom>
        </p:spPr>
      </p:pic>
      <p:sp>
        <p:nvSpPr>
          <p:cNvPr id="3" name="Rounded Rectangle 2"/>
          <p:cNvSpPr/>
          <p:nvPr/>
        </p:nvSpPr>
        <p:spPr>
          <a:xfrm>
            <a:off x="892175" y="2844165"/>
            <a:ext cx="8641715" cy="154114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 Tạo được bức tranh cắt dán - Collage art (Co-lát-át)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theo trường phái Lập thể từ những ảnh, màu sắc có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sẵn trên vật liệu.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4086860" y="214630"/>
            <a:ext cx="4964430" cy="783590"/>
          </a:xfrm>
          <a:prstGeom prst="rect">
            <a:avLst/>
          </a:prstGeom>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threePt" dir="t"/>
            </a:scene3d>
          </a:bodyPr>
          <a:lstStyle/>
          <a:p>
            <a:pPr algn="r"/>
            <a:r>
              <a:rPr lang="en-US" sz="4500" b="1">
                <a:ln w="10160">
                  <a:solidFill>
                    <a:schemeClr val="accent5"/>
                  </a:solidFill>
                  <a:prstDash val="solid"/>
                </a:ln>
                <a:solidFill>
                  <a:srgbClr val="FFFFFF"/>
                </a:solidFill>
                <a:effectLst>
                  <a:outerShdw blurRad="38100" dist="22860" dir="5400000" algn="tl" rotWithShape="0">
                    <a:srgbClr val="000000">
                      <a:alpha val="30000"/>
                    </a:srgbClr>
                  </a:outerShdw>
                </a:effectLst>
              </a:rPr>
              <a:t>Cấu trúc bài học</a:t>
            </a:r>
          </a:p>
        </p:txBody>
      </p:sp>
      <p:pic>
        <p:nvPicPr>
          <p:cNvPr id="2" name="Picture 1"/>
          <p:cNvPicPr>
            <a:picLocks noChangeAspect="1"/>
          </p:cNvPicPr>
          <p:nvPr/>
        </p:nvPicPr>
        <p:blipFill>
          <a:blip r:embed="rId2"/>
          <a:stretch>
            <a:fillRect/>
          </a:stretch>
        </p:blipFill>
        <p:spPr>
          <a:xfrm>
            <a:off x="-10129" y="974739"/>
            <a:ext cx="977153" cy="977153"/>
          </a:xfrm>
          <a:prstGeom prst="rect">
            <a:avLst/>
          </a:prstGeom>
        </p:spPr>
      </p:pic>
      <p:sp>
        <p:nvSpPr>
          <p:cNvPr id="3" name="Rounded Rectangular Callout 2"/>
          <p:cNvSpPr/>
          <p:nvPr/>
        </p:nvSpPr>
        <p:spPr>
          <a:xfrm>
            <a:off x="1656715" y="1211580"/>
            <a:ext cx="10311130" cy="740410"/>
          </a:xfrm>
          <a:prstGeom prst="wedgeRoundRectCallout">
            <a:avLst>
              <a:gd name="adj1" fmla="val -59533"/>
              <a:gd name="adj2" fmla="val 40566"/>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20" name="Picture 19"/>
          <p:cNvPicPr>
            <a:picLocks noChangeAspect="1"/>
          </p:cNvPicPr>
          <p:nvPr/>
        </p:nvPicPr>
        <p:blipFill>
          <a:blip r:embed="rId2"/>
          <a:stretch>
            <a:fillRect/>
          </a:stretch>
        </p:blipFill>
        <p:spPr>
          <a:xfrm>
            <a:off x="3897661" y="87644"/>
            <a:ext cx="977153" cy="977153"/>
          </a:xfrm>
          <a:prstGeom prst="rect">
            <a:avLst/>
          </a:prstGeom>
        </p:spPr>
      </p:pic>
      <p:pic>
        <p:nvPicPr>
          <p:cNvPr id="21" name="Picture 20"/>
          <p:cNvPicPr>
            <a:picLocks noChangeAspect="1"/>
          </p:cNvPicPr>
          <p:nvPr/>
        </p:nvPicPr>
        <p:blipFill>
          <a:blip r:embed="rId2"/>
          <a:stretch>
            <a:fillRect/>
          </a:stretch>
        </p:blipFill>
        <p:spPr>
          <a:xfrm>
            <a:off x="191801" y="2085354"/>
            <a:ext cx="977153" cy="977153"/>
          </a:xfrm>
          <a:prstGeom prst="rect">
            <a:avLst/>
          </a:prstGeom>
        </p:spPr>
      </p:pic>
      <p:sp>
        <p:nvSpPr>
          <p:cNvPr id="22" name="Oval Callout 21"/>
          <p:cNvSpPr/>
          <p:nvPr/>
        </p:nvSpPr>
        <p:spPr>
          <a:xfrm>
            <a:off x="1343025" y="2190115"/>
            <a:ext cx="10723880" cy="1179830"/>
          </a:xfrm>
          <a:prstGeom prst="wedgeEllipseCallout">
            <a:avLst>
              <a:gd name="adj1" fmla="val -54893"/>
              <a:gd name="adj2" fmla="val 1704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23" name="Picture 22"/>
          <p:cNvPicPr>
            <a:picLocks noChangeAspect="1"/>
          </p:cNvPicPr>
          <p:nvPr/>
        </p:nvPicPr>
        <p:blipFill>
          <a:blip r:embed="rId2"/>
          <a:stretch>
            <a:fillRect/>
          </a:stretch>
        </p:blipFill>
        <p:spPr>
          <a:xfrm>
            <a:off x="578516" y="3331859"/>
            <a:ext cx="977153" cy="977153"/>
          </a:xfrm>
          <a:prstGeom prst="rect">
            <a:avLst/>
          </a:prstGeom>
        </p:spPr>
      </p:pic>
      <p:pic>
        <p:nvPicPr>
          <p:cNvPr id="24" name="Picture 23"/>
          <p:cNvPicPr>
            <a:picLocks noChangeAspect="1"/>
          </p:cNvPicPr>
          <p:nvPr/>
        </p:nvPicPr>
        <p:blipFill>
          <a:blip r:embed="rId2"/>
          <a:stretch>
            <a:fillRect/>
          </a:stretch>
        </p:blipFill>
        <p:spPr>
          <a:xfrm>
            <a:off x="219106" y="4527564"/>
            <a:ext cx="977153" cy="977153"/>
          </a:xfrm>
          <a:prstGeom prst="rect">
            <a:avLst/>
          </a:prstGeom>
        </p:spPr>
      </p:pic>
      <p:pic>
        <p:nvPicPr>
          <p:cNvPr id="25" name="Picture 24"/>
          <p:cNvPicPr>
            <a:picLocks noChangeAspect="1"/>
          </p:cNvPicPr>
          <p:nvPr/>
        </p:nvPicPr>
        <p:blipFill>
          <a:blip r:embed="rId2"/>
          <a:stretch>
            <a:fillRect/>
          </a:stretch>
        </p:blipFill>
        <p:spPr>
          <a:xfrm>
            <a:off x="-151734" y="5504829"/>
            <a:ext cx="977153" cy="977153"/>
          </a:xfrm>
          <a:prstGeom prst="rect">
            <a:avLst/>
          </a:prstGeom>
        </p:spPr>
      </p:pic>
      <p:sp>
        <p:nvSpPr>
          <p:cNvPr id="26" name="Rectangular Callout 25"/>
          <p:cNvSpPr/>
          <p:nvPr/>
        </p:nvSpPr>
        <p:spPr>
          <a:xfrm>
            <a:off x="1825625" y="3608070"/>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sp>
        <p:nvSpPr>
          <p:cNvPr id="27" name="Cloud Callout 26"/>
          <p:cNvSpPr/>
          <p:nvPr/>
        </p:nvSpPr>
        <p:spPr>
          <a:xfrm>
            <a:off x="1511935" y="4549775"/>
            <a:ext cx="10385425" cy="1021715"/>
          </a:xfrm>
          <a:prstGeom prst="cloudCallout">
            <a:avLst>
              <a:gd name="adj1" fmla="val -58567"/>
              <a:gd name="adj2" fmla="val 1012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28" name="Rounded Rectangular Callout 27"/>
          <p:cNvSpPr/>
          <p:nvPr/>
        </p:nvSpPr>
        <p:spPr>
          <a:xfrm>
            <a:off x="1196340" y="5746115"/>
            <a:ext cx="10870565" cy="966470"/>
          </a:xfrm>
          <a:prstGeom prst="wedgeRoundRectCallout">
            <a:avLst>
              <a:gd name="adj1" fmla="val -56519"/>
              <a:gd name="adj2" fmla="val 1800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strVal val="#ppt_w*0.70"/>
                                          </p:val>
                                        </p:tav>
                                        <p:tav tm="100000">
                                          <p:val>
                                            <p:strVal val="#ppt_w"/>
                                          </p:val>
                                        </p:tav>
                                      </p:tavLst>
                                    </p:anim>
                                    <p:anim calcmode="lin" valueType="num">
                                      <p:cBhvr>
                                        <p:cTn id="45" dur="1000" fill="hold"/>
                                        <p:tgtEl>
                                          <p:spTgt spid="26"/>
                                        </p:tgtEl>
                                        <p:attrNameLst>
                                          <p:attrName>ppt_h</p:attrName>
                                        </p:attrNameLst>
                                      </p:cBhvr>
                                      <p:tavLst>
                                        <p:tav tm="0">
                                          <p:val>
                                            <p:strVal val="#ppt_h"/>
                                          </p:val>
                                        </p:tav>
                                        <p:tav tm="100000">
                                          <p:val>
                                            <p:strVal val="#ppt_h"/>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2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plus(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circle(in)">
                                      <p:cBhvr>
                                        <p:cTn id="6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3" grpId="0" bldLvl="0" animBg="1"/>
      <p:bldP spid="3" grpId="1" animBg="1"/>
      <p:bldP spid="22" grpId="0" bldLvl="0" animBg="1"/>
      <p:bldP spid="22" grpId="1" animBg="1"/>
      <p:bldP spid="26" grpId="0" bldLvl="0" animBg="1"/>
      <p:bldP spid="26" grpId="1" animBg="1"/>
      <p:bldP spid="27" grpId="0" bldLvl="0" animBg="1"/>
      <p:bldP spid="27" grpId="1" animBg="1"/>
      <p:bldP spid="28" grpId="0" bldLvl="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186055" y="-244475"/>
            <a:ext cx="1273810" cy="1273810"/>
          </a:xfrm>
          <a:prstGeom prst="rect">
            <a:avLst/>
          </a:prstGeom>
        </p:spPr>
      </p:pic>
      <p:sp>
        <p:nvSpPr>
          <p:cNvPr id="6" name="Rounded Rectangular Callout 5"/>
          <p:cNvSpPr/>
          <p:nvPr/>
        </p:nvSpPr>
        <p:spPr>
          <a:xfrm>
            <a:off x="1494155" y="98425"/>
            <a:ext cx="10311130" cy="588645"/>
          </a:xfrm>
          <a:prstGeom prst="wedgeRoundRectCallout">
            <a:avLst>
              <a:gd name="adj1" fmla="val -58350"/>
              <a:gd name="adj2" fmla="val 63268"/>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7" name="Content Placeholder 6"/>
          <p:cNvPicPr>
            <a:picLocks noGrp="1" noChangeAspect="1"/>
          </p:cNvPicPr>
          <p:nvPr>
            <p:ph sz="half" idx="2"/>
          </p:nvPr>
        </p:nvPicPr>
        <p:blipFill>
          <a:blip r:embed="rId3"/>
          <a:stretch>
            <a:fillRect/>
          </a:stretch>
        </p:blipFill>
        <p:spPr>
          <a:xfrm>
            <a:off x="601345" y="873125"/>
            <a:ext cx="5278120" cy="4488815"/>
          </a:xfrm>
          <a:prstGeom prst="rect">
            <a:avLst/>
          </a:prstGeom>
        </p:spPr>
      </p:pic>
      <p:pic>
        <p:nvPicPr>
          <p:cNvPr id="9" name="Picture 8"/>
          <p:cNvPicPr>
            <a:picLocks noChangeAspect="1"/>
          </p:cNvPicPr>
          <p:nvPr/>
        </p:nvPicPr>
        <p:blipFill>
          <a:blip r:embed="rId4"/>
          <a:stretch>
            <a:fillRect/>
          </a:stretch>
        </p:blipFill>
        <p:spPr>
          <a:xfrm>
            <a:off x="6703695" y="875665"/>
            <a:ext cx="5192395" cy="5107305"/>
          </a:xfrm>
          <a:prstGeom prst="rect">
            <a:avLst/>
          </a:prstGeom>
        </p:spPr>
      </p:pic>
      <p:sp>
        <p:nvSpPr>
          <p:cNvPr id="10" name="Rounded Rectangle 9"/>
          <p:cNvSpPr/>
          <p:nvPr/>
        </p:nvSpPr>
        <p:spPr>
          <a:xfrm>
            <a:off x="133985" y="5494655"/>
            <a:ext cx="7179945" cy="131508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 hình ảnh và cách sắp xếp hình trong mỗi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Cách thể hiện không gian của mổi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Vật liệu tạo nên mỗi bức tranh?</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45995" y="-214630"/>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3" name="Content Placeholder 2"/>
          <p:cNvPicPr>
            <a:picLocks noGrp="1" noChangeAspect="1"/>
          </p:cNvPicPr>
          <p:nvPr>
            <p:ph sz="half" idx="2"/>
          </p:nvPr>
        </p:nvPicPr>
        <p:blipFill>
          <a:blip r:embed="rId3"/>
          <a:stretch>
            <a:fillRect/>
          </a:stretch>
        </p:blipFill>
        <p:spPr>
          <a:xfrm>
            <a:off x="447040" y="1515110"/>
            <a:ext cx="11135360" cy="4890770"/>
          </a:xfrm>
          <a:prstGeom prst="foldedCorner">
            <a:avLst/>
          </a:prstGeom>
          <a:ln w="3810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1" name="Content Placeholder 20"/>
          <p:cNvPicPr>
            <a:picLocks noGrp="1" noChangeAspect="1"/>
          </p:cNvPicPr>
          <p:nvPr>
            <p:ph sz="half" idx="1"/>
          </p:nvPr>
        </p:nvPicPr>
        <p:blipFill>
          <a:blip r:embed="rId2"/>
          <a:stretch>
            <a:fillRect/>
          </a:stretch>
        </p:blipFill>
        <p:spPr>
          <a:xfrm>
            <a:off x="-90805" y="-172720"/>
            <a:ext cx="1031240" cy="1031240"/>
          </a:xfrm>
          <a:prstGeom prst="rect">
            <a:avLst/>
          </a:prstGeom>
        </p:spPr>
      </p:pic>
      <p:sp>
        <p:nvSpPr>
          <p:cNvPr id="22" name="Oval Callout 21"/>
          <p:cNvSpPr/>
          <p:nvPr/>
        </p:nvSpPr>
        <p:spPr>
          <a:xfrm>
            <a:off x="1187450" y="80645"/>
            <a:ext cx="10723880" cy="854710"/>
          </a:xfrm>
          <a:prstGeom prst="wedgeEllipseCallout">
            <a:avLst>
              <a:gd name="adj1" fmla="val -56027"/>
              <a:gd name="adj2" fmla="val 2533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7" name="Content Placeholder 6"/>
          <p:cNvPicPr>
            <a:picLocks noGrp="1" noChangeAspect="1"/>
          </p:cNvPicPr>
          <p:nvPr>
            <p:ph sz="half" idx="2"/>
          </p:nvPr>
        </p:nvPicPr>
        <p:blipFill>
          <a:blip r:embed="rId3"/>
          <a:stretch>
            <a:fillRect/>
          </a:stretch>
        </p:blipFill>
        <p:spPr>
          <a:xfrm>
            <a:off x="136525" y="935355"/>
            <a:ext cx="3143250" cy="4526280"/>
          </a:xfrm>
          <a:prstGeom prst="rect">
            <a:avLst/>
          </a:prstGeom>
        </p:spPr>
      </p:pic>
      <p:pic>
        <p:nvPicPr>
          <p:cNvPr id="9" name="Picture 8"/>
          <p:cNvPicPr>
            <a:picLocks noChangeAspect="1"/>
          </p:cNvPicPr>
          <p:nvPr/>
        </p:nvPicPr>
        <p:blipFill>
          <a:blip r:embed="rId4"/>
          <a:stretch>
            <a:fillRect/>
          </a:stretch>
        </p:blipFill>
        <p:spPr>
          <a:xfrm>
            <a:off x="3416300" y="1022350"/>
            <a:ext cx="4418330" cy="2769235"/>
          </a:xfrm>
          <a:prstGeom prst="rect">
            <a:avLst/>
          </a:prstGeom>
        </p:spPr>
      </p:pic>
      <p:pic>
        <p:nvPicPr>
          <p:cNvPr id="10" name="Picture 9"/>
          <p:cNvPicPr>
            <a:picLocks noChangeAspect="1"/>
          </p:cNvPicPr>
          <p:nvPr/>
        </p:nvPicPr>
        <p:blipFill>
          <a:blip r:embed="rId5"/>
          <a:stretch>
            <a:fillRect/>
          </a:stretch>
        </p:blipFill>
        <p:spPr>
          <a:xfrm>
            <a:off x="7971155" y="1032510"/>
            <a:ext cx="4046220" cy="2904490"/>
          </a:xfrm>
          <a:prstGeom prst="rect">
            <a:avLst/>
          </a:prstGeom>
        </p:spPr>
      </p:pic>
      <p:pic>
        <p:nvPicPr>
          <p:cNvPr id="11" name="Picture 10"/>
          <p:cNvPicPr>
            <a:picLocks noChangeAspect="1"/>
          </p:cNvPicPr>
          <p:nvPr/>
        </p:nvPicPr>
        <p:blipFill>
          <a:blip r:embed="rId6"/>
          <a:stretch>
            <a:fillRect/>
          </a:stretch>
        </p:blipFill>
        <p:spPr>
          <a:xfrm>
            <a:off x="7969885" y="3937635"/>
            <a:ext cx="4046220" cy="2920365"/>
          </a:xfrm>
          <a:prstGeom prst="rect">
            <a:avLst/>
          </a:prstGeom>
        </p:spPr>
      </p:pic>
      <p:sp>
        <p:nvSpPr>
          <p:cNvPr id="14" name="Rounded Rectangle 13"/>
          <p:cNvSpPr/>
          <p:nvPr/>
        </p:nvSpPr>
        <p:spPr>
          <a:xfrm>
            <a:off x="0" y="5334000"/>
            <a:ext cx="3477260" cy="86169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Tìm ý tưởng và lựa chọn </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hình ảnh, vật liệu tạo bức tranh</a:t>
            </a:r>
            <a:endPar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sym typeface="+mn-ea"/>
            </a:endParaRPr>
          </a:p>
        </p:txBody>
      </p:sp>
      <p:sp>
        <p:nvSpPr>
          <p:cNvPr id="15" name="Rectangles 14"/>
          <p:cNvSpPr/>
          <p:nvPr/>
        </p:nvSpPr>
        <p:spPr>
          <a:xfrm>
            <a:off x="3413760" y="3774440"/>
            <a:ext cx="4422140" cy="593090"/>
          </a:xfrm>
          <a:prstGeom prst="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Cắt hình ảnh vật liệu phù hợp với ý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tưởng bức tranh </a:t>
            </a:r>
          </a:p>
        </p:txBody>
      </p:sp>
      <p:sp>
        <p:nvSpPr>
          <p:cNvPr id="17" name="Oval Callout 16"/>
          <p:cNvSpPr/>
          <p:nvPr/>
        </p:nvSpPr>
        <p:spPr>
          <a:xfrm>
            <a:off x="3278505" y="4515485"/>
            <a:ext cx="4556125" cy="818515"/>
          </a:xfrm>
          <a:prstGeom prst="wedgeEllipseCallout">
            <a:avLst>
              <a:gd name="adj1" fmla="val 98278"/>
              <a:gd name="adj2" fmla="val -142629"/>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Sáp xếp và dán các hình cắt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thể hiện ý tưởng sáng tạo </a:t>
            </a:r>
          </a:p>
        </p:txBody>
      </p:sp>
      <p:sp>
        <p:nvSpPr>
          <p:cNvPr id="20" name="Rounded Rectangular Callout 19"/>
          <p:cNvSpPr/>
          <p:nvPr/>
        </p:nvSpPr>
        <p:spPr>
          <a:xfrm>
            <a:off x="3634740" y="5623560"/>
            <a:ext cx="3912870" cy="896620"/>
          </a:xfrm>
          <a:prstGeom prst="wedgeRoundRectCallout">
            <a:avLst>
              <a:gd name="adj1" fmla="val 114281"/>
              <a:gd name="adj2" fmla="val 75849"/>
              <a:gd name="adj3" fmla="val 16667"/>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Tạo thêm chi tiết làm điểm nhấn</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 thể hiện rõ nội dung bức tranh </a:t>
            </a: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2"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edge">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plus(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animBg="1"/>
      <p:bldP spid="22" grpId="3" animBg="1"/>
      <p:bldP spid="14" grpId="0" animBg="1"/>
      <p:bldP spid="14" grpId="1" animBg="1"/>
      <p:bldP spid="14" grpId="2" animBg="1"/>
      <p:bldP spid="14" grpId="3" animBg="1"/>
      <p:bldP spid="15" grpId="0" animBg="1"/>
      <p:bldP spid="15" grpId="1" animBg="1"/>
      <p:bldP spid="17" grpId="0" animBg="1"/>
      <p:bldP spid="17"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17420" y="-243205"/>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12" name="Content Placeholder 11"/>
          <p:cNvPicPr>
            <a:picLocks noGrp="1" noChangeAspect="1"/>
          </p:cNvPicPr>
          <p:nvPr>
            <p:ph sz="half" idx="2"/>
          </p:nvPr>
        </p:nvPicPr>
        <p:blipFill>
          <a:blip r:embed="rId3"/>
          <a:stretch>
            <a:fillRect/>
          </a:stretch>
        </p:blipFill>
        <p:spPr>
          <a:xfrm>
            <a:off x="735330" y="1614805"/>
            <a:ext cx="10720705" cy="4817745"/>
          </a:xfrm>
          <a:prstGeom prst="foldedCorner">
            <a:avLst/>
          </a:prstGeom>
          <a:ln w="38100">
            <a:solidFill>
              <a:srgbClr val="FFFF00"/>
            </a:solidFill>
          </a:ln>
          <a:effectLst>
            <a:reflection blurRad="6350" stA="50000" endA="300" endPos="90000" dist="50800" dir="5400000" sy="-100000" algn="bl" rotWithShape="0"/>
          </a:effectLst>
          <a:scene3d>
            <a:camera prst="obliqueBottomRight"/>
            <a:lightRig rig="threePt" dir="t"/>
          </a:scene3d>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plus(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3" name="Content Placeholder 22"/>
          <p:cNvPicPr>
            <a:picLocks noGrp="1" noChangeAspect="1"/>
          </p:cNvPicPr>
          <p:nvPr>
            <p:ph sz="half" idx="1"/>
          </p:nvPr>
        </p:nvPicPr>
        <p:blipFill>
          <a:blip r:embed="rId2"/>
          <a:stretch>
            <a:fillRect/>
          </a:stretch>
        </p:blipFill>
        <p:spPr>
          <a:xfrm>
            <a:off x="-175895" y="-281940"/>
            <a:ext cx="1609725" cy="1609725"/>
          </a:xfrm>
          <a:prstGeom prst="rect">
            <a:avLst/>
          </a:prstGeom>
        </p:spPr>
      </p:pic>
      <p:pic>
        <p:nvPicPr>
          <p:cNvPr id="7" name="Content Placeholder 6"/>
          <p:cNvPicPr>
            <a:picLocks noGrp="1" noChangeAspect="1"/>
          </p:cNvPicPr>
          <p:nvPr>
            <p:ph sz="half" idx="2"/>
          </p:nvPr>
        </p:nvPicPr>
        <p:blipFill>
          <a:blip r:embed="rId2"/>
          <a:stretch>
            <a:fillRect/>
          </a:stretch>
        </p:blipFill>
        <p:spPr>
          <a:xfrm flipH="1">
            <a:off x="10962640" y="-99695"/>
            <a:ext cx="1336040" cy="1336040"/>
          </a:xfrm>
          <a:prstGeom prst="rect">
            <a:avLst/>
          </a:prstGeom>
        </p:spPr>
      </p:pic>
      <p:sp>
        <p:nvSpPr>
          <p:cNvPr id="26" name="Rectangular Callout 25"/>
          <p:cNvSpPr/>
          <p:nvPr/>
        </p:nvSpPr>
        <p:spPr>
          <a:xfrm>
            <a:off x="1430020" y="451485"/>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pic>
        <p:nvPicPr>
          <p:cNvPr id="9" name="Picture 8"/>
          <p:cNvPicPr>
            <a:picLocks noChangeAspect="1"/>
          </p:cNvPicPr>
          <p:nvPr/>
        </p:nvPicPr>
        <p:blipFill>
          <a:blip r:embed="rId3"/>
          <a:stretch>
            <a:fillRect/>
          </a:stretch>
        </p:blipFill>
        <p:spPr>
          <a:xfrm>
            <a:off x="2939415" y="1327150"/>
            <a:ext cx="8400415" cy="5363210"/>
          </a:xfrm>
          <a:prstGeom prst="rect">
            <a:avLst/>
          </a:prstGeom>
        </p:spPr>
      </p:pic>
      <p:sp>
        <p:nvSpPr>
          <p:cNvPr id="10" name="Right Arrow Callout 9"/>
          <p:cNvSpPr/>
          <p:nvPr/>
        </p:nvSpPr>
        <p:spPr>
          <a:xfrm>
            <a:off x="122555" y="2077085"/>
            <a:ext cx="2816860" cy="4098290"/>
          </a:xfrm>
          <a:prstGeom prst="right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innerShdw blurRad="63500" dist="50800" dir="2700000">
              <a:prstClr val="black">
                <a:alpha val="50000"/>
              </a:prstClr>
            </a:innerShdw>
            <a:reflection blurRad="6350" stA="50000" endA="295" endPos="92000" dist="101600" dir="5400000" sy="-100000" algn="bl" rotWithShape="0"/>
          </a:effectLst>
          <a:scene3d>
            <a:camera prst="isometricOffAxis2Left"/>
            <a:lightRig rig="threePt" dir="t"/>
          </a:scene3d>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Lựa chọn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các vật liệu</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có hình ảnh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và màu sắc.</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Xây dựng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ý tưởng, bố</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cục sơ bộ và</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thực hiện</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theo hướng</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dẫn.</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ppt_w*0.70"/>
                                          </p:val>
                                        </p:tav>
                                        <p:tav tm="100000">
                                          <p:val>
                                            <p:strVal val="#ppt_w"/>
                                          </p:val>
                                        </p:tav>
                                      </p:tavLst>
                                    </p:anim>
                                    <p:anim calcmode="lin" valueType="num">
                                      <p:cBhvr>
                                        <p:cTn id="18" dur="1000" fill="hold"/>
                                        <p:tgtEl>
                                          <p:spTgt spid="26"/>
                                        </p:tgtEl>
                                        <p:attrNameLst>
                                          <p:attrName>ppt_h</p:attrName>
                                        </p:attrNameLst>
                                      </p:cBhvr>
                                      <p:tavLst>
                                        <p:tav tm="0">
                                          <p:val>
                                            <p:strVal val="#ppt_h"/>
                                          </p:val>
                                        </p:tav>
                                        <p:tav tm="100000">
                                          <p:val>
                                            <p:strVal val="#ppt_h"/>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plus(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P spid="10" grpId="0" animBg="1"/>
      <p:bldP spid="10" grpId="1" animBg="1"/>
    </p:bldLst>
  </p:timing>
</p:sld>
</file>

<file path=ppt/theme/theme1.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807</Words>
  <Application>Microsoft Office PowerPoint</Application>
  <PresentationFormat>Widescreen</PresentationFormat>
  <Paragraphs>72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Tahoma</vt:lpstr>
      <vt:lpstr>Times New Roman</vt:lpstr>
      <vt:lpstr>VNI-Avo</vt:lpstr>
      <vt:lpstr>Art_mountaineering</vt:lpstr>
      <vt:lpstr>Bài 2: Nghệ thuật tranh cắt dán (Collage Art ) </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Guiguin sinh ngày 7/06/1848 tại Paris</dc:title>
  <dc:creator>SCD</dc:creator>
  <cp:lastModifiedBy>Administrator</cp:lastModifiedBy>
  <cp:revision>48</cp:revision>
  <dcterms:created xsi:type="dcterms:W3CDTF">2023-05-10T06:45:00Z</dcterms:created>
  <dcterms:modified xsi:type="dcterms:W3CDTF">2023-07-21T03:19:13Z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F1A258400EC8406F9DBF16EDA2210E71</vt:lpwstr>
  </property>
  <property fmtid="{D5CDD505-2E9C-101B-9397-08002B2CF9AE}" pid="3" name="KSOProductBuildVer">
    <vt:lpwstr>1033-11.2.0.11537</vt:lpwstr>
  </property>
</Properties>
</file>