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73" r:id="rId2"/>
    <p:sldId id="256" r:id="rId3"/>
    <p:sldId id="269" r:id="rId4"/>
    <p:sldId id="272" r:id="rId5"/>
    <p:sldId id="281" r:id="rId6"/>
    <p:sldId id="282" r:id="rId7"/>
    <p:sldId id="280" r:id="rId8"/>
    <p:sldId id="283" r:id="rId9"/>
    <p:sldId id="293" r:id="rId10"/>
    <p:sldId id="300" r:id="rId11"/>
    <p:sldId id="301" r:id="rId12"/>
    <p:sldId id="302" r:id="rId13"/>
    <p:sldId id="303" r:id="rId14"/>
    <p:sldId id="304" r:id="rId15"/>
    <p:sldId id="306" r:id="rId16"/>
    <p:sldId id="307" r:id="rId17"/>
    <p:sldId id="308" r:id="rId18"/>
    <p:sldId id="263" r:id="rId19"/>
    <p:sldId id="289" r:id="rId20"/>
    <p:sldId id="291" r:id="rId21"/>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1735C-3226-47B7-969B-8045631491FE}" type="datetimeFigureOut">
              <a:rPr lang="en-US" smtClean="0"/>
              <a:t>7/5/2023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D126D-1B23-427A-80DD-A14FF2A5674E}" type="slidenum">
              <a:rPr lang="en-US" smtClean="0"/>
              <a:t>‹#›</a:t>
            </a:fld>
            <a:endParaRPr lang="en-US"/>
          </a:p>
        </p:txBody>
      </p:sp>
    </p:spTree>
    <p:extLst>
      <p:ext uri="{BB962C8B-B14F-4D97-AF65-F5344CB8AC3E}">
        <p14:creationId xmlns:p14="http://schemas.microsoft.com/office/powerpoint/2010/main" val="1374943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Các</a:t>
            </a:r>
            <a:r>
              <a:rPr lang="en-US" baseline="0" dirty="0" smtClean="0"/>
              <a:t> </a:t>
            </a:r>
            <a:r>
              <a:rPr lang="en-US" baseline="0" dirty="0" err="1" smtClean="0"/>
              <a:t>từ</a:t>
            </a:r>
            <a:r>
              <a:rPr lang="en-US" baseline="0" dirty="0" smtClean="0"/>
              <a:t> </a:t>
            </a:r>
            <a:r>
              <a:rPr lang="en-US" baseline="0" dirty="0" err="1" smtClean="0"/>
              <a:t>miêu</a:t>
            </a:r>
            <a:r>
              <a:rPr lang="en-US" baseline="0" dirty="0" smtClean="0"/>
              <a:t> </a:t>
            </a:r>
            <a:r>
              <a:rPr lang="en-US" baseline="0" dirty="0" err="1" smtClean="0"/>
              <a:t>tả</a:t>
            </a:r>
            <a:r>
              <a:rPr lang="en-US" baseline="0" dirty="0" smtClean="0"/>
              <a:t> </a:t>
            </a:r>
            <a:r>
              <a:rPr lang="en-US" baseline="0" dirty="0" err="1" smtClean="0"/>
              <a:t>dáng</a:t>
            </a:r>
            <a:r>
              <a:rPr lang="en-US" baseline="0" dirty="0" smtClean="0"/>
              <a:t> </a:t>
            </a:r>
            <a:r>
              <a:rPr lang="en-US" baseline="0" dirty="0" err="1" smtClean="0"/>
              <a:t>đi</a:t>
            </a:r>
            <a:r>
              <a:rPr lang="en-US" baseline="0" dirty="0" smtClean="0"/>
              <a:t>: </a:t>
            </a:r>
            <a:r>
              <a:rPr lang="vi-VN" baseline="0" dirty="0" smtClean="0"/>
              <a:t>Tất bật, yểu điệu, thướt tha, thoăn thoắt, lom khom, rón rén, lò dò, ngả nghiêng, thất tha thất thểu, bước thấp bước cao, lẻo khoẻo, chỏng quèo, huỳnh huỵt</a:t>
            </a:r>
            <a:endParaRPr lang="en-US" baseline="0" dirty="0" smtClean="0"/>
          </a:p>
          <a:p>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miêu</a:t>
            </a:r>
            <a:r>
              <a:rPr lang="en-US" baseline="0" dirty="0" smtClean="0"/>
              <a:t> </a:t>
            </a:r>
            <a:r>
              <a:rPr lang="en-US" baseline="0" dirty="0" err="1" smtClean="0"/>
              <a:t>tả</a:t>
            </a:r>
            <a:r>
              <a:rPr lang="en-US" baseline="0" dirty="0" smtClean="0"/>
              <a:t> </a:t>
            </a:r>
            <a:r>
              <a:rPr lang="en-US" baseline="0" dirty="0" err="1" smtClean="0"/>
              <a:t>tiếng</a:t>
            </a:r>
            <a:r>
              <a:rPr lang="en-US" baseline="0" dirty="0" smtClean="0"/>
              <a:t> </a:t>
            </a:r>
            <a:r>
              <a:rPr lang="en-US" baseline="0" dirty="0" err="1" smtClean="0"/>
              <a:t>cười</a:t>
            </a:r>
            <a:r>
              <a:rPr lang="en-US" baseline="0" dirty="0" smtClean="0"/>
              <a:t>: ha </a:t>
            </a:r>
            <a:r>
              <a:rPr lang="en-US" baseline="0" dirty="0" err="1" smtClean="0"/>
              <a:t>ha</a:t>
            </a:r>
            <a:r>
              <a:rPr lang="en-US" baseline="0" dirty="0" smtClean="0"/>
              <a:t>, </a:t>
            </a:r>
            <a:r>
              <a:rPr lang="en-US" baseline="0" dirty="0" err="1" smtClean="0"/>
              <a:t>hì</a:t>
            </a:r>
            <a:r>
              <a:rPr lang="en-US" baseline="0" dirty="0" smtClean="0"/>
              <a:t> </a:t>
            </a:r>
            <a:r>
              <a:rPr lang="en-US" baseline="0" dirty="0" err="1" smtClean="0"/>
              <a:t>hì</a:t>
            </a:r>
            <a:r>
              <a:rPr lang="en-US" baseline="0" dirty="0" smtClean="0"/>
              <a:t>, </a:t>
            </a:r>
            <a:r>
              <a:rPr lang="en-US" baseline="0" dirty="0" err="1" smtClean="0"/>
              <a:t>khanh</a:t>
            </a:r>
            <a:r>
              <a:rPr lang="en-US" baseline="0" dirty="0" smtClean="0"/>
              <a:t> </a:t>
            </a:r>
            <a:r>
              <a:rPr lang="en-US" baseline="0" dirty="0" err="1" smtClean="0"/>
              <a:t>khách</a:t>
            </a:r>
            <a:r>
              <a:rPr lang="en-US" baseline="0" dirty="0" smtClean="0"/>
              <a:t>, </a:t>
            </a:r>
            <a:r>
              <a:rPr lang="en-US" baseline="0" dirty="0" err="1" smtClean="0"/>
              <a:t>sằng</a:t>
            </a:r>
            <a:r>
              <a:rPr lang="en-US" baseline="0" dirty="0" smtClean="0"/>
              <a:t> </a:t>
            </a:r>
            <a:r>
              <a:rPr lang="en-US" baseline="0" dirty="0" err="1" smtClean="0"/>
              <a:t>sặc</a:t>
            </a:r>
            <a:r>
              <a:rPr lang="en-US" baseline="0" dirty="0" smtClean="0"/>
              <a:t>, </a:t>
            </a:r>
            <a:r>
              <a:rPr lang="en-US" baseline="0" dirty="0" err="1" smtClean="0"/>
              <a:t>khúc</a:t>
            </a:r>
            <a:r>
              <a:rPr lang="en-US" baseline="0" dirty="0" smtClean="0"/>
              <a:t> </a:t>
            </a:r>
            <a:r>
              <a:rPr lang="en-US" baseline="0" dirty="0" err="1" smtClean="0"/>
              <a:t>khích</a:t>
            </a:r>
            <a:r>
              <a:rPr lang="en-US" baseline="0" dirty="0" smtClean="0"/>
              <a:t>, </a:t>
            </a:r>
            <a:r>
              <a:rPr lang="en-US" baseline="0" dirty="0" err="1" smtClean="0"/>
              <a:t>sặc</a:t>
            </a:r>
            <a:r>
              <a:rPr lang="en-US" baseline="0" dirty="0" smtClean="0"/>
              <a:t> </a:t>
            </a:r>
            <a:r>
              <a:rPr lang="en-US" baseline="0" dirty="0" err="1" smtClean="0"/>
              <a:t>sụa</a:t>
            </a:r>
            <a:r>
              <a:rPr lang="en-US" baseline="0" dirty="0" smtClean="0"/>
              <a:t>, </a:t>
            </a:r>
            <a:r>
              <a:rPr lang="en-US" baseline="0" dirty="0" err="1" smtClean="0"/>
              <a:t>hô</a:t>
            </a:r>
            <a:r>
              <a:rPr lang="en-US" baseline="0" dirty="0" smtClean="0"/>
              <a:t> </a:t>
            </a:r>
            <a:r>
              <a:rPr lang="en-US" baseline="0" dirty="0" err="1" smtClean="0"/>
              <a:t>hố</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1</a:t>
            </a:fld>
            <a:endParaRPr lang="en-US"/>
          </a:p>
        </p:txBody>
      </p:sp>
    </p:spTree>
    <p:extLst>
      <p:ext uri="{BB962C8B-B14F-4D97-AF65-F5344CB8AC3E}">
        <p14:creationId xmlns:p14="http://schemas.microsoft.com/office/powerpoint/2010/main" val="2521880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22465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96072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720971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787107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14</a:t>
            </a:fld>
            <a:endParaRPr lang="en-US"/>
          </a:p>
        </p:txBody>
      </p:sp>
    </p:spTree>
    <p:extLst>
      <p:ext uri="{BB962C8B-B14F-4D97-AF65-F5344CB8AC3E}">
        <p14:creationId xmlns:p14="http://schemas.microsoft.com/office/powerpoint/2010/main" val="3776063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15</a:t>
            </a:fld>
            <a:endParaRPr lang="en-US"/>
          </a:p>
        </p:txBody>
      </p:sp>
    </p:spTree>
    <p:extLst>
      <p:ext uri="{BB962C8B-B14F-4D97-AF65-F5344CB8AC3E}">
        <p14:creationId xmlns:p14="http://schemas.microsoft.com/office/powerpoint/2010/main" val="3314007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131272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18</a:t>
            </a:fld>
            <a:endParaRPr lang="en-US"/>
          </a:p>
        </p:txBody>
      </p:sp>
    </p:spTree>
    <p:extLst>
      <p:ext uri="{BB962C8B-B14F-4D97-AF65-F5344CB8AC3E}">
        <p14:creationId xmlns:p14="http://schemas.microsoft.com/office/powerpoint/2010/main" val="706383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19</a:t>
            </a:fld>
            <a:endParaRPr lang="en-US"/>
          </a:p>
        </p:txBody>
      </p:sp>
    </p:spTree>
    <p:extLst>
      <p:ext uri="{BB962C8B-B14F-4D97-AF65-F5344CB8AC3E}">
        <p14:creationId xmlns:p14="http://schemas.microsoft.com/office/powerpoint/2010/main" val="1033214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20</a:t>
            </a:fld>
            <a:endParaRPr lang="en-US"/>
          </a:p>
        </p:txBody>
      </p:sp>
    </p:spTree>
    <p:extLst>
      <p:ext uri="{BB962C8B-B14F-4D97-AF65-F5344CB8AC3E}">
        <p14:creationId xmlns:p14="http://schemas.microsoft.com/office/powerpoint/2010/main" val="32472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2</a:t>
            </a:fld>
            <a:endParaRPr lang="en-US"/>
          </a:p>
        </p:txBody>
      </p:sp>
    </p:spTree>
    <p:extLst>
      <p:ext uri="{BB962C8B-B14F-4D97-AF65-F5344CB8AC3E}">
        <p14:creationId xmlns:p14="http://schemas.microsoft.com/office/powerpoint/2010/main" val="3275644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3</a:t>
            </a:fld>
            <a:endParaRPr lang="en-US"/>
          </a:p>
        </p:txBody>
      </p:sp>
    </p:spTree>
    <p:extLst>
      <p:ext uri="{BB962C8B-B14F-4D97-AF65-F5344CB8AC3E}">
        <p14:creationId xmlns:p14="http://schemas.microsoft.com/office/powerpoint/2010/main" val="1477752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err="1" smtClean="0">
                <a:latin typeface="Times New Roman" panose="02020603050405020304" pitchFamily="18" charset="0"/>
                <a:cs typeface="Times New Roman" panose="02020603050405020304" pitchFamily="18" charset="0"/>
              </a:rPr>
              <a:t>Từ</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lấm</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tấm</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trong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câu</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thơ</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của</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Hàn</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Mặc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Tử</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gợi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lên</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những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hình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ảnh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gì</a:t>
            </a:r>
            <a:r>
              <a:rPr lang="en-US" sz="1200" baseline="0" dirty="0" smtClean="0">
                <a:latin typeface="Times New Roman" panose="02020603050405020304" pitchFamily="18" charset="0"/>
                <a:cs typeface="Times New Roman" panose="02020603050405020304" pitchFamily="18" charset="0"/>
              </a:rPr>
              <a:t>?</a:t>
            </a:r>
            <a:endParaRPr lang="vi-VN" sz="1200" i="1"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88D126D-1B23-427A-80DD-A14FF2A5674E}" type="slidenum">
              <a:rPr lang="en-US" smtClean="0"/>
              <a:t>4</a:t>
            </a:fld>
            <a:endParaRPr lang="en-US"/>
          </a:p>
        </p:txBody>
      </p:sp>
    </p:spTree>
    <p:extLst>
      <p:ext uri="{BB962C8B-B14F-4D97-AF65-F5344CB8AC3E}">
        <p14:creationId xmlns:p14="http://schemas.microsoft.com/office/powerpoint/2010/main" val="55328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vi-VN" sz="1200" i="1" u="none" strike="noStrike" kern="1200" dirty="0" smtClean="0">
                <a:solidFill>
                  <a:schemeClr val="tx1"/>
                </a:solidFill>
                <a:effectLst/>
                <a:latin typeface="+mn-lt"/>
                <a:ea typeface="+mn-ea"/>
                <a:cs typeface="+mn-cs"/>
              </a:rPr>
              <a:t>Từ “xao xác” trong câu thơ của Nguyễn Đình Thi gợi âm thanh như thế nào?</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179652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6</a:t>
            </a:fld>
            <a:endParaRPr lang="en-US"/>
          </a:p>
        </p:txBody>
      </p:sp>
    </p:spTree>
    <p:extLst>
      <p:ext uri="{BB962C8B-B14F-4D97-AF65-F5344CB8AC3E}">
        <p14:creationId xmlns:p14="http://schemas.microsoft.com/office/powerpoint/2010/main" val="106427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7</a:t>
            </a:fld>
            <a:endParaRPr lang="en-US"/>
          </a:p>
        </p:txBody>
      </p:sp>
    </p:spTree>
    <p:extLst>
      <p:ext uri="{BB962C8B-B14F-4D97-AF65-F5344CB8AC3E}">
        <p14:creationId xmlns:p14="http://schemas.microsoft.com/office/powerpoint/2010/main" val="1873738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8</a:t>
            </a:fld>
            <a:endParaRPr lang="en-US"/>
          </a:p>
        </p:txBody>
      </p:sp>
    </p:spTree>
    <p:extLst>
      <p:ext uri="{BB962C8B-B14F-4D97-AF65-F5344CB8AC3E}">
        <p14:creationId xmlns:p14="http://schemas.microsoft.com/office/powerpoint/2010/main" val="1596343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34213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1.png"/><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4.png"/><Relationship Id="rId15" Type="http://schemas.openxmlformats.org/officeDocument/2006/relationships/image" Target="NULL"/><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8.sv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18" Type="http://schemas.openxmlformats.org/officeDocument/2006/relationships/image" Target="../media/image36.png"/><Relationship Id="rId3" Type="http://schemas.openxmlformats.org/officeDocument/2006/relationships/image" Target="../media/image6.png"/><Relationship Id="rId17" Type="http://schemas.openxmlformats.org/officeDocument/2006/relationships/image" Target="../media/image35.png"/><Relationship Id="rId2" Type="http://schemas.openxmlformats.org/officeDocument/2006/relationships/notesSlide" Target="../notesSlides/notesSlide10.xml"/><Relationship Id="rId16" Type="http://schemas.openxmlformats.org/officeDocument/2006/relationships/image" Target="../media/image34.png"/><Relationship Id="rId1" Type="http://schemas.openxmlformats.org/officeDocument/2006/relationships/slideLayout" Target="../slideLayouts/slideLayout7.xml"/><Relationship Id="rId15"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6" Type="http://schemas.openxmlformats.org/officeDocument/2006/relationships/image" Target="../media/image34.png"/><Relationship Id="rId1" Type="http://schemas.openxmlformats.org/officeDocument/2006/relationships/slideLayout" Target="../slideLayouts/slideLayout7.xml"/><Relationship Id="rId15" Type="http://schemas.openxmlformats.org/officeDocument/2006/relationships/image" Target="NULL"/><Relationship Id="rId5" Type="http://schemas.openxmlformats.org/officeDocument/2006/relationships/image" Target="NUL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6" Type="http://schemas.openxmlformats.org/officeDocument/2006/relationships/image" Target="../media/image39.png"/><Relationship Id="rId1" Type="http://schemas.openxmlformats.org/officeDocument/2006/relationships/slideLayout" Target="../slideLayouts/slideLayout7.xml"/><Relationship Id="rId15" Type="http://schemas.openxmlformats.org/officeDocument/2006/relationships/image" Target="NULL"/><Relationship Id="rId10" Type="http://schemas.openxmlformats.org/officeDocument/2006/relationships/image" Target="../media/image6.png"/><Relationship Id="rId9" Type="http://schemas.openxmlformats.org/officeDocument/2006/relationships/image" Target="NUL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6" Type="http://schemas.openxmlformats.org/officeDocument/2006/relationships/image" Target="../media/image34.png"/><Relationship Id="rId1" Type="http://schemas.openxmlformats.org/officeDocument/2006/relationships/slideLayout" Target="../slideLayouts/slideLayout7.xml"/><Relationship Id="rId15" Type="http://schemas.openxmlformats.org/officeDocument/2006/relationships/image" Target="NULL"/><Relationship Id="rId5" Type="http://schemas.openxmlformats.org/officeDocument/2006/relationships/image" Target="NUL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2.png"/><Relationship Id="rId12" Type="http://schemas.openxmlformats.org/officeDocument/2006/relationships/image" Target="../media/image41.png"/><Relationship Id="rId7" Type="http://schemas.openxmlformats.org/officeDocument/2006/relationships/image" Target="../media/image40.svg"/><Relationship Id="rId17" Type="http://schemas.openxmlformats.org/officeDocument/2006/relationships/image" Target="../media/image44.png"/><Relationship Id="rId2" Type="http://schemas.openxmlformats.org/officeDocument/2006/relationships/notesSlide" Target="../notesSlides/notesSlide17.xml"/><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74.svg"/><Relationship Id="rId5" Type="http://schemas.openxmlformats.org/officeDocument/2006/relationships/image" Target="../media/image68.svg"/><Relationship Id="rId15" Type="http://schemas.openxmlformats.org/officeDocument/2006/relationships/image" Target="../media/image38.svg"/><Relationship Id="rId1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NULL"/><Relationship Id="rId2" Type="http://schemas.openxmlformats.org/officeDocument/2006/relationships/notesSlide" Target="../notesSlides/notesSlide18.xml"/><Relationship Id="rId16" Type="http://schemas.openxmlformats.org/officeDocument/2006/relationships/image" Target="../media/image37.png"/><Relationship Id="rId1" Type="http://schemas.openxmlformats.org/officeDocument/2006/relationships/slideLayout" Target="../slideLayouts/slideLayout7.xml"/><Relationship Id="rId15" Type="http://schemas.openxmlformats.org/officeDocument/2006/relationships/image" Target="NUL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2.svg"/><Relationship Id="rId12"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9.png"/><Relationship Id="rId24" Type="http://schemas.openxmlformats.org/officeDocument/2006/relationships/image" Target="../media/image12.png"/><Relationship Id="rId5" Type="http://schemas.openxmlformats.org/officeDocument/2006/relationships/image" Target="../media/image68.svg"/><Relationship Id="rId23" Type="http://schemas.openxmlformats.org/officeDocument/2006/relationships/image" Target="../media/image11.png"/><Relationship Id="rId10" Type="http://schemas.openxmlformats.org/officeDocument/2006/relationships/image" Target="../media/image8.svg"/><Relationship Id="rId22" Type="http://schemas.openxmlformats.org/officeDocument/2006/relationships/image" Target="../media/image20.sv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17" Type="http://schemas.openxmlformats.org/officeDocument/2006/relationships/image" Target="../media/image38.png"/><Relationship Id="rId2" Type="http://schemas.openxmlformats.org/officeDocument/2006/relationships/notesSlide" Target="../notesSlides/notesSlide19.xml"/><Relationship Id="rId16" Type="http://schemas.openxmlformats.org/officeDocument/2006/relationships/image" Target="../media/image46.png"/><Relationship Id="rId1" Type="http://schemas.openxmlformats.org/officeDocument/2006/relationships/slideLayout" Target="../slideLayouts/slideLayout7.xml"/><Relationship Id="rId15" Type="http://schemas.openxmlformats.org/officeDocument/2006/relationships/image" Target="NULL"/><Relationship Id="rId9" Type="http://schemas.openxmlformats.org/officeDocument/2006/relationships/image" Target="NULL"/></Relationships>
</file>

<file path=ppt/slides/_rels/slide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17.png"/><Relationship Id="rId18" Type="http://schemas.openxmlformats.org/officeDocument/2006/relationships/image" Target="NULL"/><Relationship Id="rId3" Type="http://schemas.openxmlformats.org/officeDocument/2006/relationships/image" Target="../media/image13.png"/><Relationship Id="rId7" Type="http://schemas.openxmlformats.org/officeDocument/2006/relationships/image" Target="../media/image14.png"/><Relationship Id="rId12" Type="http://schemas.openxmlformats.org/officeDocument/2006/relationships/image" Target="NULL"/><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16.png"/><Relationship Id="rId15" Type="http://schemas.openxmlformats.org/officeDocument/2006/relationships/image" Target="../media/image18.png"/><Relationship Id="rId10" Type="http://schemas.openxmlformats.org/officeDocument/2006/relationships/image" Target="NULL"/><Relationship Id="rId19" Type="http://schemas.openxmlformats.org/officeDocument/2006/relationships/image" Target="../media/image20.png"/><Relationship Id="rId9" Type="http://schemas.openxmlformats.org/officeDocument/2006/relationships/image" Target="../media/image15.png"/><Relationship Id="rId14"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NUL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png"/><Relationship Id="rId9" Type="http://schemas.openxmlformats.org/officeDocument/2006/relationships/image" Target="NULL"/></Relationships>
</file>

<file path=ppt/slides/_rels/slide6.xml.rels><?xml version="1.0" encoding="UTF-8" standalone="yes"?>
<Relationships xmlns="http://schemas.openxmlformats.org/package/2006/relationships"><Relationship Id="rId13" Type="http://schemas.openxmlformats.org/officeDocument/2006/relationships/image" Target="../media/image26.png"/><Relationship Id="rId3" Type="http://schemas.openxmlformats.org/officeDocument/2006/relationships/image" Target="../media/image2.png"/><Relationship Id="rId12"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8.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8.sv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0.svg"/><Relationship Id="rId5" Type="http://schemas.openxmlformats.org/officeDocument/2006/relationships/image" Target="../media/image28.png"/><Relationship Id="rId10" Type="http://schemas.openxmlformats.org/officeDocument/2006/relationships/image" Target="../media/image25.png"/><Relationship Id="rId4" Type="http://schemas.openxmlformats.org/officeDocument/2006/relationships/image" Target="../media/image78.svg"/><Relationship Id="rId9" Type="http://schemas.openxmlformats.org/officeDocument/2006/relationships/image" Target="../media/image30.pn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17.png"/><Relationship Id="rId18" Type="http://schemas.openxmlformats.org/officeDocument/2006/relationships/image" Target="NULL"/><Relationship Id="rId3" Type="http://schemas.openxmlformats.org/officeDocument/2006/relationships/image" Target="../media/image13.png"/><Relationship Id="rId7" Type="http://schemas.openxmlformats.org/officeDocument/2006/relationships/image" Target="../media/image14.png"/><Relationship Id="rId12" Type="http://schemas.openxmlformats.org/officeDocument/2006/relationships/image" Target="NULL"/><Relationship Id="rId17" Type="http://schemas.openxmlformats.org/officeDocument/2006/relationships/image" Target="../media/image19.png"/><Relationship Id="rId2" Type="http://schemas.openxmlformats.org/officeDocument/2006/relationships/notesSlide" Target="../notesSlides/notesSlide9.xml"/><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16.png"/><Relationship Id="rId15" Type="http://schemas.openxmlformats.org/officeDocument/2006/relationships/image" Target="../media/image18.png"/><Relationship Id="rId10" Type="http://schemas.openxmlformats.org/officeDocument/2006/relationships/image" Target="NULL"/><Relationship Id="rId19" Type="http://schemas.openxmlformats.org/officeDocument/2006/relationships/image" Target="../media/image33.png"/><Relationship Id="rId9" Type="http://schemas.openxmlformats.org/officeDocument/2006/relationships/image" Target="../media/image15.png"/><Relationship Id="rId1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ua tiếng Việt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20" y="661755"/>
            <a:ext cx="7583541" cy="4953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657600" y="6210620"/>
            <a:ext cx="9883206" cy="3807698"/>
            <a:chOff x="8688679" y="5497955"/>
            <a:chExt cx="9883206" cy="3807698"/>
          </a:xfrm>
        </p:grpSpPr>
        <p:grpSp>
          <p:nvGrpSpPr>
            <p:cNvPr id="2" name="Group 1"/>
            <p:cNvGrpSpPr/>
            <p:nvPr/>
          </p:nvGrpSpPr>
          <p:grpSpPr>
            <a:xfrm>
              <a:off x="8688679" y="6278457"/>
              <a:ext cx="7248286" cy="2246693"/>
              <a:chOff x="8688679" y="6278457"/>
              <a:chExt cx="7248286" cy="2246693"/>
            </a:xfrm>
          </p:grpSpPr>
          <p:pic>
            <p:nvPicPr>
              <p:cNvPr id="6"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326155">
                <a:off x="11189475" y="3777661"/>
                <a:ext cx="2246693" cy="7248286"/>
              </a:xfrm>
              <a:prstGeom prst="rect">
                <a:avLst/>
              </a:prstGeom>
            </p:spPr>
          </p:pic>
          <p:sp>
            <p:nvSpPr>
              <p:cNvPr id="8" name="TextBox 7"/>
              <p:cNvSpPr txBox="1"/>
              <p:nvPr/>
            </p:nvSpPr>
            <p:spPr>
              <a:xfrm>
                <a:off x="8990070" y="6683262"/>
                <a:ext cx="6258015" cy="1446550"/>
              </a:xfrm>
              <a:prstGeom prst="rect">
                <a:avLst/>
              </a:prstGeom>
              <a:noFill/>
            </p:spPr>
            <p:txBody>
              <a:bodyPr wrap="square" rtlCol="0">
                <a:spAutoFit/>
              </a:bodyPr>
              <a:lstStyle/>
              <a:p>
                <a:pPr algn="just"/>
                <a:r>
                  <a:rPr lang="en-US" sz="4400" dirty="0" err="1" smtClean="0">
                    <a:latin typeface="Times New Roman" panose="02020603050405020304" pitchFamily="18" charset="0"/>
                    <a:cs typeface="Times New Roman" panose="02020603050405020304" pitchFamily="18" charset="0"/>
                  </a:rPr>
                  <a:t>Đội</a:t>
                </a:r>
                <a:r>
                  <a:rPr lang="en-US" sz="4400" dirty="0" smtClean="0">
                    <a:latin typeface="Times New Roman" panose="02020603050405020304" pitchFamily="18" charset="0"/>
                    <a:cs typeface="Times New Roman" panose="02020603050405020304" pitchFamily="18" charset="0"/>
                  </a:rPr>
                  <a:t> 2: </a:t>
                </a:r>
                <a:r>
                  <a:rPr lang="en-US" sz="4400" dirty="0" err="1" smtClean="0">
                    <a:latin typeface="Times New Roman" panose="02020603050405020304" pitchFamily="18" charset="0"/>
                    <a:cs typeface="Times New Roman" panose="02020603050405020304" pitchFamily="18" charset="0"/>
                  </a:rPr>
                  <a:t>Tìm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các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từ</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miêu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tả</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tiếng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cười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của</a:t>
                </a:r>
                <a:r>
                  <a:rPr lang="en-US" sz="4400" dirty="0" smtClean="0">
                    <a:latin typeface="Times New Roman" panose="02020603050405020304" pitchFamily="18" charset="0"/>
                    <a:cs typeface="Times New Roman" panose="02020603050405020304" pitchFamily="18" charset="0"/>
                  </a:rPr>
                  <a:t> con </a:t>
                </a:r>
                <a:r>
                  <a:rPr lang="en-US" sz="4400" dirty="0" err="1" smtClean="0">
                    <a:latin typeface="Times New Roman" panose="02020603050405020304" pitchFamily="18" charset="0"/>
                    <a:cs typeface="Times New Roman" panose="02020603050405020304" pitchFamily="18" charset="0"/>
                  </a:rPr>
                  <a:t>người</a:t>
                </a:r>
                <a:r>
                  <a:rPr lang="en-US" sz="4400" dirty="0" smtClean="0">
                    <a:latin typeface="Times New Roman" panose="02020603050405020304" pitchFamily="18" charset="0"/>
                    <a:cs typeface="Times New Roman" panose="02020603050405020304" pitchFamily="18" charset="0"/>
                  </a:rPr>
                  <a:t>.</a:t>
                </a:r>
                <a:endParaRPr lang="vi-VN" sz="4400" i="1" dirty="0" smtClean="0">
                  <a:latin typeface="Times New Roman" panose="02020603050405020304" pitchFamily="18" charset="0"/>
                  <a:cs typeface="Times New Roman" panose="02020603050405020304" pitchFamily="18" charset="0"/>
                </a:endParaRPr>
              </a:p>
            </p:txBody>
          </p:sp>
        </p:grpSp>
        <p:pic>
          <p:nvPicPr>
            <p:cNvPr id="9" name="Picture 8">
              <a:extLst>
                <a:ext uri="{FF2B5EF4-FFF2-40B4-BE49-F238E27FC236}">
                  <a16:creationId xmlns:a16="http://schemas.microsoft.com/office/drawing/2014/main" xmlns="" id="{DA3184EF-721E-4197-93FF-313105616FE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764187" y="5497955"/>
              <a:ext cx="3807698" cy="3807698"/>
            </a:xfrm>
            <a:prstGeom prst="rect">
              <a:avLst/>
            </a:prstGeom>
          </p:spPr>
        </p:pic>
      </p:grpSp>
      <p:grpSp>
        <p:nvGrpSpPr>
          <p:cNvPr id="13" name="Group 12"/>
          <p:cNvGrpSpPr/>
          <p:nvPr/>
        </p:nvGrpSpPr>
        <p:grpSpPr>
          <a:xfrm>
            <a:off x="8839200" y="2022005"/>
            <a:ext cx="10103651" cy="3555161"/>
            <a:chOff x="9220200" y="1957128"/>
            <a:chExt cx="10103651" cy="3555161"/>
          </a:xfrm>
        </p:grpSpPr>
        <p:grpSp>
          <p:nvGrpSpPr>
            <p:cNvPr id="10" name="Group 9"/>
            <p:cNvGrpSpPr/>
            <p:nvPr/>
          </p:nvGrpSpPr>
          <p:grpSpPr>
            <a:xfrm>
              <a:off x="9220200" y="3220677"/>
              <a:ext cx="7689038" cy="2209290"/>
              <a:chOff x="8996961" y="2177822"/>
              <a:chExt cx="7689038" cy="2209290"/>
            </a:xfrm>
          </p:grpSpPr>
          <p:pic>
            <p:nvPicPr>
              <p:cNvPr id="5"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326155">
                <a:off x="11736835" y="-562052"/>
                <a:ext cx="2209290" cy="7689038"/>
              </a:xfrm>
              <a:prstGeom prst="rect">
                <a:avLst/>
              </a:prstGeom>
            </p:spPr>
          </p:pic>
          <p:sp>
            <p:nvSpPr>
              <p:cNvPr id="7" name="TextBox 6"/>
              <p:cNvSpPr txBox="1"/>
              <p:nvPr/>
            </p:nvSpPr>
            <p:spPr>
              <a:xfrm>
                <a:off x="9371966" y="2446856"/>
                <a:ext cx="6934200" cy="1446550"/>
              </a:xfrm>
              <a:prstGeom prst="rect">
                <a:avLst/>
              </a:prstGeom>
              <a:noFill/>
            </p:spPr>
            <p:txBody>
              <a:bodyPr wrap="square" rtlCol="0">
                <a:spAutoFit/>
              </a:bodyPr>
              <a:lstStyle/>
              <a:p>
                <a:pPr algn="just"/>
                <a:r>
                  <a:rPr lang="en-US" sz="4400" dirty="0" err="1" smtClean="0">
                    <a:latin typeface="Times New Roman" panose="02020603050405020304" pitchFamily="18" charset="0"/>
                    <a:cs typeface="Times New Roman" panose="02020603050405020304" pitchFamily="18" charset="0"/>
                  </a:rPr>
                  <a:t>Đội</a:t>
                </a:r>
                <a:r>
                  <a:rPr lang="en-US" sz="4400" dirty="0" smtClean="0">
                    <a:latin typeface="Times New Roman" panose="02020603050405020304" pitchFamily="18" charset="0"/>
                    <a:cs typeface="Times New Roman" panose="02020603050405020304" pitchFamily="18" charset="0"/>
                  </a:rPr>
                  <a:t> 1: </a:t>
                </a:r>
                <a:r>
                  <a:rPr lang="en-US" sz="4400" dirty="0" err="1" smtClean="0">
                    <a:latin typeface="Times New Roman" panose="02020603050405020304" pitchFamily="18" charset="0"/>
                    <a:cs typeface="Times New Roman" panose="02020603050405020304" pitchFamily="18" charset="0"/>
                  </a:rPr>
                  <a:t>Tìm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các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từ</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miêu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tả</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dáng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của</a:t>
                </a:r>
                <a:r>
                  <a:rPr lang="en-US" sz="4400" dirty="0" smtClean="0">
                    <a:latin typeface="Times New Roman" panose="02020603050405020304" pitchFamily="18" charset="0"/>
                    <a:cs typeface="Times New Roman" panose="02020603050405020304" pitchFamily="18" charset="0"/>
                  </a:rPr>
                  <a:t> con </a:t>
                </a:r>
                <a:r>
                  <a:rPr lang="en-US" sz="4400" dirty="0" err="1" smtClean="0">
                    <a:latin typeface="Times New Roman" panose="02020603050405020304" pitchFamily="18" charset="0"/>
                    <a:cs typeface="Times New Roman" panose="02020603050405020304" pitchFamily="18" charset="0"/>
                  </a:rPr>
                  <a:t>người</a:t>
                </a:r>
                <a:r>
                  <a:rPr lang="en-US" sz="4400" dirty="0" smtClean="0">
                    <a:latin typeface="Times New Roman" panose="02020603050405020304" pitchFamily="18" charset="0"/>
                    <a:cs typeface="Times New Roman" panose="02020603050405020304" pitchFamily="18" charset="0"/>
                  </a:rPr>
                  <a:t>.</a:t>
                </a:r>
                <a:endParaRPr lang="vi-VN" sz="4400" i="1" dirty="0" smtClean="0">
                  <a:latin typeface="Times New Roman" panose="02020603050405020304" pitchFamily="18" charset="0"/>
                  <a:cs typeface="Times New Roman" panose="02020603050405020304" pitchFamily="18" charset="0"/>
                </a:endParaRPr>
              </a:p>
            </p:txBody>
          </p:sp>
        </p:grpSp>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768690" y="1957128"/>
              <a:ext cx="3555161" cy="3555161"/>
            </a:xfrm>
            <a:prstGeom prst="rect">
              <a:avLst/>
            </a:prstGeom>
          </p:spPr>
        </p:pic>
      </p:grpSp>
      <p:pic>
        <p:nvPicPr>
          <p:cNvPr id="17"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366182" y="290031"/>
            <a:ext cx="1614814" cy="1881669"/>
          </a:xfrm>
          <a:prstGeom prst="rect">
            <a:avLst/>
          </a:prstGeom>
        </p:spPr>
      </p:pic>
      <p:pic>
        <p:nvPicPr>
          <p:cNvPr id="18" name="Picture 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1980996" y="1284080"/>
            <a:ext cx="4812117" cy="890242"/>
          </a:xfrm>
          <a:prstGeom prst="rect">
            <a:avLst/>
          </a:prstGeom>
        </p:spPr>
      </p:pic>
      <p:sp>
        <p:nvSpPr>
          <p:cNvPr id="19" name="TextBox 16"/>
          <p:cNvSpPr txBox="1"/>
          <p:nvPr/>
        </p:nvSpPr>
        <p:spPr>
          <a:xfrm>
            <a:off x="12410991" y="1333859"/>
            <a:ext cx="3952129" cy="651653"/>
          </a:xfrm>
          <a:prstGeom prst="rect">
            <a:avLst/>
          </a:prstGeom>
        </p:spPr>
        <p:txBody>
          <a:bodyPr lIns="0" tIns="0" rIns="0" bIns="0" rtlCol="0" anchor="t">
            <a:spAutoFit/>
          </a:bodyPr>
          <a:lstStyle/>
          <a:p>
            <a:pPr algn="ctr">
              <a:lnSpc>
                <a:spcPts val="5352"/>
              </a:lnSpc>
            </a:pPr>
            <a:r>
              <a:rPr lang="en-US" sz="4400" spc="160" dirty="0" smtClean="0">
                <a:solidFill>
                  <a:srgbClr val="FFFFFF"/>
                </a:solidFill>
                <a:latin typeface="Times New Roman" panose="02020603050405020304" pitchFamily="18" charset="0"/>
                <a:cs typeface="Times New Roman" panose="02020603050405020304" pitchFamily="18" charset="0"/>
              </a:rPr>
              <a:t>1 </a:t>
            </a:r>
            <a:r>
              <a:rPr lang="en-US" sz="4400" spc="160" dirty="0" err="1" smtClean="0">
                <a:solidFill>
                  <a:srgbClr val="FFFFFF"/>
                </a:solidFill>
                <a:latin typeface="Times New Roman" panose="02020603050405020304" pitchFamily="18" charset="0"/>
                <a:cs typeface="Times New Roman" panose="02020603050405020304" pitchFamily="18" charset="0"/>
              </a:rPr>
              <a:t>phút</a:t>
            </a:r>
            <a:endParaRPr lang="en-US" sz="4400" spc="16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7522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6172200" y="419100"/>
            <a:ext cx="6925570" cy="1281231"/>
          </a:xfrm>
          <a:prstGeom prst="rect">
            <a:avLst/>
          </a:prstGeom>
        </p:spPr>
      </p:pic>
      <p:sp>
        <p:nvSpPr>
          <p:cNvPr id="4" name="Rectangle 3"/>
          <p:cNvSpPr/>
          <p:nvPr/>
        </p:nvSpPr>
        <p:spPr>
          <a:xfrm>
            <a:off x="6646841" y="473691"/>
            <a:ext cx="5638800" cy="1107996"/>
          </a:xfrm>
          <a:prstGeom prst="rect">
            <a:avLst/>
          </a:prstGeom>
        </p:spPr>
        <p:txBody>
          <a:bodyPr wrap="square">
            <a:spAutoFit/>
          </a:bodyPr>
          <a:lstStyle/>
          <a:p>
            <a:pPr algn="ctr"/>
            <a:r>
              <a:rPr lang="en-US" sz="6600" dirty="0" err="1" smtClean="0">
                <a:solidFill>
                  <a:srgbClr val="333333"/>
                </a:solidFill>
                <a:latin typeface="Times New Roman" panose="02020603050405020304" pitchFamily="18" charset="0"/>
              </a:rPr>
              <a:t>Bài</a:t>
            </a:r>
            <a:r>
              <a:rPr lang="en-US" sz="6600" dirty="0" smtClean="0">
                <a:solidFill>
                  <a:srgbClr val="333333"/>
                </a:solidFill>
                <a:latin typeface="Times New Roman" panose="02020603050405020304" pitchFamily="18" charset="0"/>
              </a:rPr>
              <a:t> </a:t>
            </a:r>
            <a:r>
              <a:rPr lang="en-US" sz="6600" dirty="0" err="1" smtClean="0">
                <a:solidFill>
                  <a:srgbClr val="333333"/>
                </a:solidFill>
                <a:latin typeface="Times New Roman" panose="02020603050405020304" pitchFamily="18" charset="0"/>
              </a:rPr>
              <a:t>tập</a:t>
            </a:r>
            <a:r>
              <a:rPr lang="en-US" sz="6600" dirty="0" smtClean="0">
                <a:solidFill>
                  <a:srgbClr val="333333"/>
                </a:solidFill>
                <a:latin typeface="Times New Roman" panose="02020603050405020304" pitchFamily="18" charset="0"/>
              </a:rPr>
              <a:t> 1</a:t>
            </a:r>
            <a:endParaRPr lang="vi-VN" sz="6600" b="1" dirty="0">
              <a:solidFill>
                <a:srgbClr val="333333"/>
              </a:solidFill>
              <a:latin typeface="Times New Roman" panose="02020603050405020304" pitchFamily="18" charset="0"/>
            </a:endParaRPr>
          </a:p>
        </p:txBody>
      </p:sp>
      <p:pic>
        <p:nvPicPr>
          <p:cNvPr id="6" name="Picture 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29605" y="-1360265"/>
            <a:ext cx="3538728" cy="4114800"/>
          </a:xfrm>
          <a:prstGeom prst="rect">
            <a:avLst/>
          </a:prstGeom>
        </p:spPr>
      </p:pic>
      <p:sp>
        <p:nvSpPr>
          <p:cNvPr id="2" name="Rectangle 1"/>
          <p:cNvSpPr/>
          <p:nvPr/>
        </p:nvSpPr>
        <p:spPr>
          <a:xfrm>
            <a:off x="990600" y="2652160"/>
            <a:ext cx="9144000" cy="4154984"/>
          </a:xfrm>
          <a:prstGeom prst="rect">
            <a:avLst/>
          </a:prstGeom>
        </p:spPr>
        <p:txBody>
          <a:bodyPr>
            <a:spAutoFit/>
          </a:bodyPr>
          <a:lstStyle/>
          <a:p>
            <a:pPr>
              <a:lnSpc>
                <a:spcPct val="150000"/>
              </a:lnSpc>
              <a:buClr>
                <a:srgbClr val="000000"/>
              </a:buClr>
              <a:buFont typeface="Arial"/>
              <a:buNone/>
            </a:pPr>
            <a:r>
              <a:rPr lang="en-US" sz="44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a. “ </a:t>
            </a:r>
            <a:r>
              <a:rPr lang="en-US" sz="44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Ao</a:t>
            </a:r>
            <a:r>
              <a:rPr lang="en-US" sz="44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thu</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lạnh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lẽo</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nước</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trong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veo</a:t>
            </a:r>
            <a:endPar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Một</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chiếc</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thuyền</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bé</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tẻo</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teo</a:t>
            </a:r>
            <a:endPar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Tầng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mây</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lơ</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lửng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trời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xanh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ngắt</a:t>
            </a:r>
            <a:endPar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Ngõ</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trúc</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quanh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co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khách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vắng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teo</a:t>
            </a:r>
            <a:r>
              <a:rPr lang="en-US" sz="44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a:t>
            </a:r>
            <a:endPar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xmlns="" id="{9A2B4862-204B-425E-A237-1159152466B5}"/>
              </a:ext>
            </a:extLst>
          </p:cNvPr>
          <p:cNvSpPr/>
          <p:nvPr/>
        </p:nvSpPr>
        <p:spPr>
          <a:xfrm>
            <a:off x="990600" y="7429500"/>
            <a:ext cx="9739876" cy="1953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a:buNone/>
            </a:pPr>
            <a:r>
              <a:rPr lang="en-US" sz="4400" b="1"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400" b="1"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tả</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dáng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vẻ</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và</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gian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mùa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thu</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ở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quê</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Bắc</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Bộ</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p:txBody>
      </p:sp>
      <p:sp>
        <p:nvSpPr>
          <p:cNvPr id="11" name="Rectangle: Rounded Corners 40">
            <a:extLst>
              <a:ext uri="{FF2B5EF4-FFF2-40B4-BE49-F238E27FC236}">
                <a16:creationId xmlns:a16="http://schemas.microsoft.com/office/drawing/2014/main" xmlns="" id="{F9D7B950-4AD9-4BC7-9846-3208F8D5CB50}"/>
              </a:ext>
            </a:extLst>
          </p:cNvPr>
          <p:cNvSpPr/>
          <p:nvPr/>
        </p:nvSpPr>
        <p:spPr>
          <a:xfrm>
            <a:off x="6636681" y="3827740"/>
            <a:ext cx="220351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tẻo</a:t>
            </a:r>
            <a:r>
              <a:rPr lang="en-US" sz="44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teo</a:t>
            </a:r>
            <a:endPar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3" name="Rectangle: Rounded Corners 40">
            <a:extLst>
              <a:ext uri="{FF2B5EF4-FFF2-40B4-BE49-F238E27FC236}">
                <a16:creationId xmlns:a16="http://schemas.microsoft.com/office/drawing/2014/main" xmlns="" id="{F9D7B950-4AD9-4BC7-9846-3208F8D5CB50}"/>
              </a:ext>
            </a:extLst>
          </p:cNvPr>
          <p:cNvSpPr/>
          <p:nvPr/>
        </p:nvSpPr>
        <p:spPr>
          <a:xfrm>
            <a:off x="3657600" y="4742352"/>
            <a:ext cx="220351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ơ</a:t>
            </a:r>
            <a:r>
              <a:rPr lang="en-US" sz="44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lửng</a:t>
            </a:r>
            <a:endPar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4" name="Rectangle: Rounded Corners 40">
            <a:extLst>
              <a:ext uri="{FF2B5EF4-FFF2-40B4-BE49-F238E27FC236}">
                <a16:creationId xmlns:a16="http://schemas.microsoft.com/office/drawing/2014/main" xmlns="" id="{F9D7B950-4AD9-4BC7-9846-3208F8D5CB50}"/>
              </a:ext>
            </a:extLst>
          </p:cNvPr>
          <p:cNvSpPr/>
          <p:nvPr/>
        </p:nvSpPr>
        <p:spPr>
          <a:xfrm>
            <a:off x="2971800" y="5869644"/>
            <a:ext cx="243840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uanh</a:t>
            </a:r>
            <a:r>
              <a:rPr lang="en-US" sz="44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co</a:t>
            </a:r>
            <a:endPar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pic>
        <p:nvPicPr>
          <p:cNvPr id="15" name="Picture 3"/>
          <p:cNvPicPr>
            <a:picLocks noChangeAspect="1"/>
          </p:cNvPicPr>
          <p:nvPr/>
        </p:nvPicPr>
        <p:blipFill>
          <a:blip r:embed="rId17"/>
          <a:srcRect/>
          <a:stretch>
            <a:fillRect/>
          </a:stretch>
        </p:blipFill>
        <p:spPr>
          <a:xfrm>
            <a:off x="10804316" y="5632294"/>
            <a:ext cx="7448124" cy="4616606"/>
          </a:xfrm>
          <a:prstGeom prst="rect">
            <a:avLst/>
          </a:prstGeom>
        </p:spPr>
      </p:pic>
      <p:pic>
        <p:nvPicPr>
          <p:cNvPr id="16" name="Picture 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536481" y="558212"/>
            <a:ext cx="2371154" cy="4114800"/>
          </a:xfrm>
          <a:prstGeom prst="rect">
            <a:avLst/>
          </a:prstGeom>
        </p:spPr>
      </p:pic>
    </p:spTree>
    <p:extLst>
      <p:ext uri="{BB962C8B-B14F-4D97-AF65-F5344CB8AC3E}">
        <p14:creationId xmlns:p14="http://schemas.microsoft.com/office/powerpoint/2010/main" val="70762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0" grpId="0" animBg="1"/>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6172200" y="419100"/>
            <a:ext cx="6925570" cy="1281231"/>
          </a:xfrm>
          <a:prstGeom prst="rect">
            <a:avLst/>
          </a:prstGeom>
        </p:spPr>
      </p:pic>
      <p:sp>
        <p:nvSpPr>
          <p:cNvPr id="4" name="Rectangle 3"/>
          <p:cNvSpPr/>
          <p:nvPr/>
        </p:nvSpPr>
        <p:spPr>
          <a:xfrm>
            <a:off x="6646841" y="473691"/>
            <a:ext cx="5638800" cy="1107996"/>
          </a:xfrm>
          <a:prstGeom prst="rect">
            <a:avLst/>
          </a:prstGeom>
        </p:spPr>
        <p:txBody>
          <a:bodyPr wrap="square">
            <a:spAutoFit/>
          </a:bodyPr>
          <a:lstStyle/>
          <a:p>
            <a:pPr algn="ctr"/>
            <a:r>
              <a:rPr lang="en-US" sz="6600" dirty="0" err="1" smtClean="0">
                <a:solidFill>
                  <a:srgbClr val="333333"/>
                </a:solidFill>
                <a:latin typeface="Times New Roman" panose="02020603050405020304" pitchFamily="18" charset="0"/>
              </a:rPr>
              <a:t>Bài</a:t>
            </a:r>
            <a:r>
              <a:rPr lang="en-US" sz="6600" dirty="0" smtClean="0">
                <a:solidFill>
                  <a:srgbClr val="333333"/>
                </a:solidFill>
                <a:latin typeface="Times New Roman" panose="02020603050405020304" pitchFamily="18" charset="0"/>
              </a:rPr>
              <a:t> </a:t>
            </a:r>
            <a:r>
              <a:rPr lang="en-US" sz="6600" dirty="0" err="1" smtClean="0">
                <a:solidFill>
                  <a:srgbClr val="333333"/>
                </a:solidFill>
                <a:latin typeface="Times New Roman" panose="02020603050405020304" pitchFamily="18" charset="0"/>
              </a:rPr>
              <a:t>tập</a:t>
            </a:r>
            <a:r>
              <a:rPr lang="en-US" sz="6600" dirty="0" smtClean="0">
                <a:solidFill>
                  <a:srgbClr val="333333"/>
                </a:solidFill>
                <a:latin typeface="Times New Roman" panose="02020603050405020304" pitchFamily="18" charset="0"/>
              </a:rPr>
              <a:t> 1</a:t>
            </a:r>
            <a:endParaRPr lang="vi-VN" sz="6600" b="1" dirty="0">
              <a:solidFill>
                <a:srgbClr val="333333"/>
              </a:solidFill>
              <a:latin typeface="Times New Roman" panose="02020603050405020304" pitchFamily="18" charset="0"/>
            </a:endParaRPr>
          </a:p>
        </p:txBody>
      </p:sp>
      <p:pic>
        <p:nvPicPr>
          <p:cNvPr id="6" name="Picture 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29605" y="-1360265"/>
            <a:ext cx="3538728" cy="4114800"/>
          </a:xfrm>
          <a:prstGeom prst="rect">
            <a:avLst/>
          </a:prstGeom>
        </p:spPr>
      </p:pic>
      <p:sp>
        <p:nvSpPr>
          <p:cNvPr id="2" name="Rectangle 1"/>
          <p:cNvSpPr/>
          <p:nvPr/>
        </p:nvSpPr>
        <p:spPr>
          <a:xfrm>
            <a:off x="1524000" y="3396602"/>
            <a:ext cx="11295041" cy="2308324"/>
          </a:xfrm>
          <a:prstGeom prst="rect">
            <a:avLst/>
          </a:prstGeom>
        </p:spPr>
        <p:txBody>
          <a:bodyPr wrap="square">
            <a:spAutoFit/>
          </a:bodyPr>
          <a:lstStyle/>
          <a:p>
            <a:pPr algn="just">
              <a:lnSpc>
                <a:spcPct val="150000"/>
              </a:lnSpc>
              <a:buClr>
                <a:srgbClr val="000000"/>
              </a:buClr>
              <a:buFont typeface="Arial"/>
              <a:buNone/>
            </a:pP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b</a:t>
            </a:r>
            <a:r>
              <a:rPr lang="en-US" sz="48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Líu</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 lo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kìa</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giọng</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vàng</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anh</a:t>
            </a:r>
            <a:endPar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endParaRPr>
          </a:p>
          <a:p>
            <a:pPr algn="just">
              <a:lnSpc>
                <a:spcPct val="150000"/>
              </a:lnSpc>
              <a:buClr>
                <a:srgbClr val="000000"/>
              </a:buClr>
              <a:buFont typeface="Arial"/>
              <a:buNone/>
            </a:pP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Mùa</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xuân</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vắt</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vẻo</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trên</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nhành</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lộc</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 non.</a:t>
            </a:r>
          </a:p>
        </p:txBody>
      </p:sp>
      <p:sp>
        <p:nvSpPr>
          <p:cNvPr id="10" name="Rectangle 9">
            <a:extLst>
              <a:ext uri="{FF2B5EF4-FFF2-40B4-BE49-F238E27FC236}">
                <a16:creationId xmlns:a16="http://schemas.microsoft.com/office/drawing/2014/main" xmlns="" id="{9A2B4862-204B-425E-A237-1159152466B5}"/>
              </a:ext>
            </a:extLst>
          </p:cNvPr>
          <p:cNvSpPr/>
          <p:nvPr/>
        </p:nvSpPr>
        <p:spPr>
          <a:xfrm>
            <a:off x="1104900" y="6205932"/>
            <a:ext cx="16535400" cy="3407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a:buNone/>
            </a:pPr>
            <a:r>
              <a:rPr lang="en-US" sz="4400" b="1"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thanh</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tả</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âm</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thanh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chú</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vàng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khiến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ảnh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mùa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xuân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được</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hóa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hành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động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cụ</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và</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gần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gũi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hơn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p:txBody>
      </p:sp>
      <p:sp>
        <p:nvSpPr>
          <p:cNvPr id="11" name="Rectangle: Rounded Corners 40">
            <a:extLst>
              <a:ext uri="{FF2B5EF4-FFF2-40B4-BE49-F238E27FC236}">
                <a16:creationId xmlns:a16="http://schemas.microsoft.com/office/drawing/2014/main" xmlns="" id="{F9D7B950-4AD9-4BC7-9846-3208F8D5CB50}"/>
              </a:ext>
            </a:extLst>
          </p:cNvPr>
          <p:cNvSpPr/>
          <p:nvPr/>
        </p:nvSpPr>
        <p:spPr>
          <a:xfrm>
            <a:off x="2078022" y="3670730"/>
            <a:ext cx="1787555"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a:rPr>
              <a:t>Líu</a:t>
            </a:r>
            <a:r>
              <a:rPr lang="en-US" sz="4400" b="1" i="1" kern="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a:rPr>
              <a:t> lo</a:t>
            </a:r>
            <a:endParaRPr lang="en-US" sz="4400" b="1" i="1"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3" name="Rectangle: Rounded Corners 40">
            <a:extLst>
              <a:ext uri="{FF2B5EF4-FFF2-40B4-BE49-F238E27FC236}">
                <a16:creationId xmlns:a16="http://schemas.microsoft.com/office/drawing/2014/main" xmlns="" id="{F9D7B950-4AD9-4BC7-9846-3208F8D5CB50}"/>
              </a:ext>
            </a:extLst>
          </p:cNvPr>
          <p:cNvSpPr/>
          <p:nvPr/>
        </p:nvSpPr>
        <p:spPr>
          <a:xfrm>
            <a:off x="4191000" y="4693090"/>
            <a:ext cx="193935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a:rPr>
              <a:t>v</a:t>
            </a:r>
            <a:r>
              <a:rPr lang="en-US" sz="4400" b="1" i="1" kern="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a:rPr>
              <a:t>ắt</a:t>
            </a:r>
            <a:r>
              <a:rPr lang="en-US" sz="4400" b="1" i="1" kern="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i="1" kern="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a:rPr>
              <a:t>vẻo</a:t>
            </a:r>
            <a:endParaRPr lang="en-US" sz="4400" b="1" i="1"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cxnSp>
        <p:nvCxnSpPr>
          <p:cNvPr id="7" name="Straight Arrow Connector 6"/>
          <p:cNvCxnSpPr/>
          <p:nvPr/>
        </p:nvCxnSpPr>
        <p:spPr>
          <a:xfrm>
            <a:off x="9372600" y="4076700"/>
            <a:ext cx="1846241" cy="0"/>
          </a:xfrm>
          <a:prstGeom prst="straightConnector1">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1362520" y="5295900"/>
            <a:ext cx="1846241" cy="0"/>
          </a:xfrm>
          <a:prstGeom prst="straightConnector1">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563526" y="3434598"/>
            <a:ext cx="5352874" cy="905056"/>
          </a:xfrm>
          <a:prstGeom prst="rect">
            <a:avLst/>
          </a:prstGeom>
        </p:spPr>
        <p:txBody>
          <a:bodyPr wrap="square">
            <a:spAutoFit/>
          </a:bodyPr>
          <a:lstStyle/>
          <a:p>
            <a:pPr>
              <a:lnSpc>
                <a:spcPct val="150000"/>
              </a:lnSpc>
              <a:buClr>
                <a:srgbClr val="000000"/>
              </a:buClr>
            </a:pP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thanh</a:t>
            </a:r>
            <a:endPar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8" name="Rectangle 17"/>
          <p:cNvSpPr/>
          <p:nvPr/>
        </p:nvSpPr>
        <p:spPr>
          <a:xfrm>
            <a:off x="13563600" y="4639490"/>
            <a:ext cx="4209874" cy="905056"/>
          </a:xfrm>
          <a:prstGeom prst="rect">
            <a:avLst/>
          </a:prstGeom>
        </p:spPr>
        <p:txBody>
          <a:bodyPr wrap="square">
            <a:spAutoFit/>
          </a:bodyPr>
          <a:lstStyle/>
          <a:p>
            <a:pPr>
              <a:lnSpc>
                <a:spcPct val="150000"/>
              </a:lnSpc>
              <a:buClr>
                <a:srgbClr val="000000"/>
              </a:buClr>
            </a:pPr>
            <a:r>
              <a:rPr lang="en-US" sz="4000" b="1"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000" b="1"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hình</a:t>
            </a:r>
            <a:endPar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67667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3" grpId="0" animBg="1"/>
      <p:bldP spid="8"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182600" y="-1545336"/>
            <a:ext cx="7315200" cy="3090672"/>
          </a:xfrm>
          <a:prstGeom prst="rect">
            <a:avLst/>
          </a:prstGeom>
        </p:spPr>
      </p:pic>
      <p:sp>
        <p:nvSpPr>
          <p:cNvPr id="4" name="Rectangle 3"/>
          <p:cNvSpPr/>
          <p:nvPr/>
        </p:nvSpPr>
        <p:spPr>
          <a:xfrm>
            <a:off x="675640" y="1545336"/>
            <a:ext cx="16764000" cy="4154984"/>
          </a:xfrm>
          <a:prstGeom prst="rect">
            <a:avLst/>
          </a:prstGeom>
        </p:spPr>
        <p:txBody>
          <a:bodyPr wrap="square">
            <a:spAutoFit/>
          </a:bodyPr>
          <a:lstStyle/>
          <a:p>
            <a:pPr algn="just">
              <a:lnSpc>
                <a:spcPct val="150000"/>
              </a:lnSpc>
              <a:buClr>
                <a:srgbClr val="000000"/>
              </a:buClr>
              <a:buFont typeface="Arial"/>
              <a:buNone/>
            </a:pPr>
            <a:r>
              <a:rPr lang="en-US" sz="44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c. </a:t>
            </a:r>
            <a:r>
              <a:rPr lang="en-US" sz="44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Tôi</a:t>
            </a:r>
            <a:r>
              <a:rPr lang="en-US" sz="44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nhớ</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tôi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đã</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nghe</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tiếng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chồi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non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tách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vỏ</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vào</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lúc</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tôi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cũng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nhớ</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tôi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đã</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nghe</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tiếng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lích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chích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mổ</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hạt</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đâu</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nhưng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tôi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cảm</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nhận</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tất</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cả</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1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cách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rõ</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rệt</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trong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từng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mạch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máu</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đang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phập</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phồng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bên</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dưới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làn</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da.</a:t>
            </a:r>
          </a:p>
        </p:txBody>
      </p:sp>
      <p:sp>
        <p:nvSpPr>
          <p:cNvPr id="14" name="Rectangle: Rounded Corners 40">
            <a:extLst>
              <a:ext uri="{FF2B5EF4-FFF2-40B4-BE49-F238E27FC236}">
                <a16:creationId xmlns:a16="http://schemas.microsoft.com/office/drawing/2014/main" xmlns="" id="{F9D7B950-4AD9-4BC7-9846-3208F8D5CB50}"/>
              </a:ext>
            </a:extLst>
          </p:cNvPr>
          <p:cNvSpPr/>
          <p:nvPr/>
        </p:nvSpPr>
        <p:spPr>
          <a:xfrm>
            <a:off x="8676640" y="2688336"/>
            <a:ext cx="281940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ích</a:t>
            </a:r>
            <a:r>
              <a:rPr lang="en-US" sz="44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chích</a:t>
            </a:r>
            <a:endPar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5" name="Rectangle: Rounded Corners 40">
            <a:extLst>
              <a:ext uri="{FF2B5EF4-FFF2-40B4-BE49-F238E27FC236}">
                <a16:creationId xmlns:a16="http://schemas.microsoft.com/office/drawing/2014/main" xmlns="" id="{F9D7B950-4AD9-4BC7-9846-3208F8D5CB50}"/>
              </a:ext>
            </a:extLst>
          </p:cNvPr>
          <p:cNvSpPr/>
          <p:nvPr/>
        </p:nvSpPr>
        <p:spPr>
          <a:xfrm>
            <a:off x="13477240" y="3719280"/>
            <a:ext cx="304800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hập</a:t>
            </a:r>
            <a:r>
              <a:rPr lang="en-US" sz="44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phồng</a:t>
            </a:r>
            <a:endPar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6" name="Rectangle 15">
            <a:extLst>
              <a:ext uri="{FF2B5EF4-FFF2-40B4-BE49-F238E27FC236}">
                <a16:creationId xmlns:a16="http://schemas.microsoft.com/office/drawing/2014/main" xmlns="" id="{9A2B4862-204B-425E-A237-1159152466B5}"/>
              </a:ext>
            </a:extLst>
          </p:cNvPr>
          <p:cNvSpPr/>
          <p:nvPr/>
        </p:nvSpPr>
        <p:spPr>
          <a:xfrm>
            <a:off x="685800" y="6326684"/>
            <a:ext cx="16992600" cy="3407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a:buNone/>
            </a:pPr>
            <a:r>
              <a:rPr lang="en-US" sz="4400" b="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tả</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âm</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thanh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tiếng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hòa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vào</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gian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và</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sự</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sống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hiện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dễ</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dàng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cảm</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nhận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Mở</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gian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mùa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xuân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tràn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đầy</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sức</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sống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p:txBody>
      </p:sp>
      <p:cxnSp>
        <p:nvCxnSpPr>
          <p:cNvPr id="17" name="Straight Arrow Connector 16"/>
          <p:cNvCxnSpPr/>
          <p:nvPr/>
        </p:nvCxnSpPr>
        <p:spPr>
          <a:xfrm flipV="1">
            <a:off x="9683932" y="1587629"/>
            <a:ext cx="248744" cy="862043"/>
          </a:xfrm>
          <a:prstGeom prst="straightConnector1">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3916289" y="4710986"/>
            <a:ext cx="619761" cy="574865"/>
          </a:xfrm>
          <a:prstGeom prst="straightConnector1">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921769" y="446430"/>
            <a:ext cx="5352874" cy="905056"/>
          </a:xfrm>
          <a:prstGeom prst="rect">
            <a:avLst/>
          </a:prstGeom>
        </p:spPr>
        <p:txBody>
          <a:bodyPr wrap="square">
            <a:spAutoFit/>
          </a:bodyPr>
          <a:lstStyle/>
          <a:p>
            <a:pPr>
              <a:lnSpc>
                <a:spcPct val="150000"/>
              </a:lnSpc>
              <a:buClr>
                <a:srgbClr val="000000"/>
              </a:buClr>
            </a:pP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thanh</a:t>
            </a:r>
            <a:endPar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20" name="Rectangle 19"/>
          <p:cNvSpPr/>
          <p:nvPr/>
        </p:nvSpPr>
        <p:spPr>
          <a:xfrm>
            <a:off x="9990895" y="4833323"/>
            <a:ext cx="4209874" cy="905056"/>
          </a:xfrm>
          <a:prstGeom prst="rect">
            <a:avLst/>
          </a:prstGeom>
        </p:spPr>
        <p:txBody>
          <a:bodyPr wrap="square">
            <a:spAutoFit/>
          </a:bodyPr>
          <a:lstStyle/>
          <a:p>
            <a:pPr>
              <a:lnSpc>
                <a:spcPct val="150000"/>
              </a:lnSpc>
              <a:buClr>
                <a:srgbClr val="000000"/>
              </a:buClr>
            </a:pPr>
            <a:r>
              <a:rPr lang="en-US" sz="4000" b="1"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000" b="1"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hình</a:t>
            </a:r>
            <a:endPar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01387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5" grpId="0" animBg="1"/>
      <p:bldP spid="16" grpId="0" animBg="1"/>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71600" y="7581900"/>
            <a:ext cx="4054948" cy="4114800"/>
          </a:xfrm>
          <a:prstGeom prst="rect">
            <a:avLst/>
          </a:prstGeom>
        </p:spPr>
      </p:pic>
      <p:pic>
        <p:nvPicPr>
          <p:cNvPr id="7" name="Picture 6"/>
          <p:cNvPicPr>
            <a:picLocks noChangeAspect="1"/>
          </p:cNvPicPr>
          <p:nvPr/>
        </p:nvPicPr>
        <p:blipFill>
          <a:blip r:embed="rId10">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6172200" y="419100"/>
            <a:ext cx="6925570" cy="1281231"/>
          </a:xfrm>
          <a:prstGeom prst="rect">
            <a:avLst/>
          </a:prstGeom>
        </p:spPr>
      </p:pic>
      <p:sp>
        <p:nvSpPr>
          <p:cNvPr id="8" name="Rectangle 7"/>
          <p:cNvSpPr/>
          <p:nvPr/>
        </p:nvSpPr>
        <p:spPr>
          <a:xfrm>
            <a:off x="6646841" y="473691"/>
            <a:ext cx="5638800" cy="1107996"/>
          </a:xfrm>
          <a:prstGeom prst="rect">
            <a:avLst/>
          </a:prstGeom>
        </p:spPr>
        <p:txBody>
          <a:bodyPr wrap="square">
            <a:spAutoFit/>
          </a:bodyPr>
          <a:lstStyle/>
          <a:p>
            <a:pPr algn="ctr"/>
            <a:r>
              <a:rPr lang="en-US" sz="6600" dirty="0" err="1" smtClean="0">
                <a:solidFill>
                  <a:srgbClr val="333333"/>
                </a:solidFill>
                <a:latin typeface="Times New Roman" panose="02020603050405020304" pitchFamily="18" charset="0"/>
              </a:rPr>
              <a:t>Bài</a:t>
            </a:r>
            <a:r>
              <a:rPr lang="en-US" sz="6600" dirty="0" smtClean="0">
                <a:solidFill>
                  <a:srgbClr val="333333"/>
                </a:solidFill>
                <a:latin typeface="Times New Roman" panose="02020603050405020304" pitchFamily="18" charset="0"/>
              </a:rPr>
              <a:t> </a:t>
            </a:r>
            <a:r>
              <a:rPr lang="en-US" sz="6600" dirty="0" err="1" smtClean="0">
                <a:solidFill>
                  <a:srgbClr val="333333"/>
                </a:solidFill>
                <a:latin typeface="Times New Roman" panose="02020603050405020304" pitchFamily="18" charset="0"/>
              </a:rPr>
              <a:t>tập</a:t>
            </a:r>
            <a:r>
              <a:rPr lang="en-US" sz="6600" dirty="0" smtClean="0">
                <a:solidFill>
                  <a:srgbClr val="333333"/>
                </a:solidFill>
                <a:latin typeface="Times New Roman" panose="02020603050405020304" pitchFamily="18" charset="0"/>
              </a:rPr>
              <a:t> 2</a:t>
            </a:r>
            <a:endParaRPr lang="vi-VN" sz="6600" b="1" dirty="0">
              <a:solidFill>
                <a:srgbClr val="333333"/>
              </a:solidFill>
              <a:latin typeface="Times New Roman" panose="02020603050405020304" pitchFamily="18" charset="0"/>
            </a:endParaRPr>
          </a:p>
        </p:txBody>
      </p:sp>
      <p:pic>
        <p:nvPicPr>
          <p:cNvPr id="3" name="Picture 2"/>
          <p:cNvPicPr>
            <a:picLocks noChangeAspect="1"/>
          </p:cNvPicPr>
          <p:nvPr/>
        </p:nvPicPr>
        <p:blipFill rotWithShape="1">
          <a:blip r:embed="rId16"/>
          <a:srcRect l="30088" r="30478"/>
          <a:stretch/>
        </p:blipFill>
        <p:spPr>
          <a:xfrm>
            <a:off x="10363200" y="1754922"/>
            <a:ext cx="5867400" cy="8365402"/>
          </a:xfrm>
          <a:prstGeom prst="rect">
            <a:avLst/>
          </a:prstGeom>
        </p:spPr>
      </p:pic>
      <p:sp>
        <p:nvSpPr>
          <p:cNvPr id="10" name="TextBox 9"/>
          <p:cNvSpPr txBox="1"/>
          <p:nvPr/>
        </p:nvSpPr>
        <p:spPr>
          <a:xfrm>
            <a:off x="1871641" y="3695700"/>
            <a:ext cx="8382000" cy="2800767"/>
          </a:xfrm>
          <a:prstGeom prst="rect">
            <a:avLst/>
          </a:prstGeom>
          <a:noFill/>
        </p:spPr>
        <p:txBody>
          <a:bodyPr wrap="square" rtlCol="0">
            <a:spAutoFit/>
          </a:bodyPr>
          <a:lstStyle/>
          <a:p>
            <a:pPr algn="ctr"/>
            <a:r>
              <a:rPr lang="en-US" sz="4400" b="1" dirty="0" err="1" smtClean="0">
                <a:solidFill>
                  <a:prstClr val="black"/>
                </a:solidFill>
                <a:latin typeface="Times New Roman" panose="02020603050405020304" pitchFamily="18" charset="0"/>
                <a:cs typeface="Times New Roman" panose="02020603050405020304" pitchFamily="18" charset="0"/>
              </a:rPr>
              <a:t>Hoạt</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động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nhóm</a:t>
            </a:r>
            <a:r>
              <a:rPr lang="en-US" sz="4400" b="1" dirty="0" smtClean="0">
                <a:solidFill>
                  <a:prstClr val="black"/>
                </a:solidFill>
                <a:latin typeface="Times New Roman" panose="02020603050405020304" pitchFamily="18" charset="0"/>
                <a:cs typeface="Times New Roman" panose="02020603050405020304" pitchFamily="18" charset="0"/>
              </a:rPr>
              <a:t> </a:t>
            </a:r>
          </a:p>
          <a:p>
            <a:pPr algn="just"/>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Hình</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thức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theo</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bàn</a:t>
            </a:r>
            <a:endParaRPr lang="en-US" sz="4400" dirty="0" smtClean="0">
              <a:solidFill>
                <a:prstClr val="black"/>
              </a:solidFill>
              <a:latin typeface="Times New Roman" panose="02020603050405020304" pitchFamily="18" charset="0"/>
              <a:cs typeface="Times New Roman" panose="02020603050405020304" pitchFamily="18" charset="0"/>
            </a:endParaRPr>
          </a:p>
          <a:p>
            <a:pPr algn="just"/>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Hoàn</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thành</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phiếu</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học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tập</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sau</a:t>
            </a:r>
            <a:endParaRPr lang="en-US" sz="4400" dirty="0" smtClean="0">
              <a:solidFill>
                <a:prstClr val="black"/>
              </a:solidFill>
              <a:latin typeface="Times New Roman" panose="02020603050405020304" pitchFamily="18" charset="0"/>
              <a:cs typeface="Times New Roman" panose="02020603050405020304" pitchFamily="18" charset="0"/>
            </a:endParaRPr>
          </a:p>
          <a:p>
            <a:pPr algn="just"/>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Thời</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gian</a:t>
            </a:r>
            <a:r>
              <a:rPr lang="en-US" sz="4400" dirty="0" smtClean="0">
                <a:solidFill>
                  <a:prstClr val="black"/>
                </a:solidFill>
                <a:latin typeface="Times New Roman" panose="02020603050405020304" pitchFamily="18" charset="0"/>
                <a:cs typeface="Times New Roman" panose="02020603050405020304" pitchFamily="18" charset="0"/>
              </a:rPr>
              <a:t>: 3 </a:t>
            </a:r>
            <a:r>
              <a:rPr lang="en-US" sz="4400" dirty="0" err="1" smtClean="0">
                <a:solidFill>
                  <a:prstClr val="black"/>
                </a:solidFill>
                <a:latin typeface="Times New Roman" panose="02020603050405020304" pitchFamily="18" charset="0"/>
                <a:cs typeface="Times New Roman" panose="02020603050405020304" pitchFamily="18" charset="0"/>
              </a:rPr>
              <a:t>phút</a:t>
            </a:r>
            <a:endParaRPr lang="en-US" sz="4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43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1172974"/>
              </p:ext>
            </p:extLst>
          </p:nvPr>
        </p:nvGraphicFramePr>
        <p:xfrm>
          <a:off x="457200" y="358140"/>
          <a:ext cx="17602200" cy="9509760"/>
        </p:xfrm>
        <a:graphic>
          <a:graphicData uri="http://schemas.openxmlformats.org/drawingml/2006/table">
            <a:tbl>
              <a:tblPr firstRow="1" bandRow="1">
                <a:tableStyleId>{5940675A-B579-460E-94D1-54222C63F5DA}</a:tableStyleId>
              </a:tblPr>
              <a:tblGrid>
                <a:gridCol w="6629400">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6934200">
                  <a:extLst>
                    <a:ext uri="{9D8B030D-6E8A-4147-A177-3AD203B41FA5}">
                      <a16:colId xmlns:a16="http://schemas.microsoft.com/office/drawing/2014/main" xmlns="" val="20003"/>
                    </a:ext>
                  </a:extLst>
                </a:gridCol>
              </a:tblGrid>
              <a:tr h="1066800">
                <a:tc>
                  <a:txBody>
                    <a:bodyPr/>
                    <a:lstStyle/>
                    <a:p>
                      <a:pPr algn="ctr"/>
                      <a:r>
                        <a:rPr lang="en-US" sz="3600" b="0" dirty="0" err="1" smtClean="0">
                          <a:latin typeface="Times New Roman" panose="02020603050405020304" pitchFamily="18" charset="0"/>
                          <a:cs typeface="Times New Roman" panose="02020603050405020304" pitchFamily="18" charset="0"/>
                        </a:rPr>
                        <a:t>Ví</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dụ</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Từ</a:t>
                      </a:r>
                      <a:r>
                        <a:rPr lang="en-US" sz="3600" b="0" dirty="0" smtClean="0">
                          <a:latin typeface="Times New Roman" panose="02020603050405020304" pitchFamily="18" charset="0"/>
                          <a:cs typeface="Times New Roman" panose="02020603050405020304" pitchFamily="18" charset="0"/>
                        </a:rPr>
                        <a:t> </a:t>
                      </a:r>
                      <a:r>
                        <a:rPr lang="en-US" sz="3600" b="0" dirty="0" err="1" smtClean="0">
                          <a:latin typeface="Times New Roman" panose="02020603050405020304" pitchFamily="18" charset="0"/>
                          <a:cs typeface="Times New Roman" panose="02020603050405020304" pitchFamily="18" charset="0"/>
                        </a:rPr>
                        <a:t>tượng</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hình</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Từ</a:t>
                      </a:r>
                      <a:r>
                        <a:rPr lang="en-US" sz="3600" b="0" dirty="0" smtClean="0">
                          <a:latin typeface="Times New Roman" panose="02020603050405020304" pitchFamily="18" charset="0"/>
                          <a:cs typeface="Times New Roman" panose="02020603050405020304" pitchFamily="18" charset="0"/>
                        </a:rPr>
                        <a:t> </a:t>
                      </a:r>
                      <a:r>
                        <a:rPr lang="en-US" sz="3600" b="0" dirty="0" err="1" smtClean="0">
                          <a:latin typeface="Times New Roman" panose="02020603050405020304" pitchFamily="18" charset="0"/>
                          <a:cs typeface="Times New Roman" panose="02020603050405020304" pitchFamily="18" charset="0"/>
                        </a:rPr>
                        <a:t>tượng</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thanh</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Tác</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dụng</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3581299">
                <a:tc>
                  <a:txBody>
                    <a:bodyPr/>
                    <a:lstStyle/>
                    <a:p>
                      <a:pPr marL="0" indent="0">
                        <a:lnSpc>
                          <a:spcPct val="250000"/>
                        </a:lnSpc>
                        <a:buNone/>
                      </a:pPr>
                      <a:r>
                        <a:rPr lang="en-US" sz="3600" dirty="0" smtClean="0">
                          <a:latin typeface="Times New Roman" panose="02020603050405020304" pitchFamily="18" charset="0"/>
                          <a:cs typeface="Times New Roman" panose="02020603050405020304" pitchFamily="18" charset="0"/>
                        </a:rPr>
                        <a:t>a, </a:t>
                      </a:r>
                      <a:r>
                        <a:rPr lang="en-US" sz="3600" i="1" dirty="0" err="1" smtClean="0">
                          <a:latin typeface="Times New Roman" panose="02020603050405020304" pitchFamily="18" charset="0"/>
                          <a:cs typeface="Times New Roman" panose="02020603050405020304" pitchFamily="18" charset="0"/>
                        </a:rPr>
                        <a:t>Năm</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gian</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nhà</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cỏ</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thấp</a:t>
                      </a:r>
                      <a:r>
                        <a:rPr lang="en-US" sz="3600" i="1" baseline="0" dirty="0" smtClean="0">
                          <a:latin typeface="Times New Roman" panose="02020603050405020304" pitchFamily="18" charset="0"/>
                          <a:cs typeface="Times New Roman" panose="02020603050405020304" pitchFamily="18" charset="0"/>
                        </a:rPr>
                        <a:t> le </a:t>
                      </a:r>
                      <a:r>
                        <a:rPr lang="en-US" sz="3600" i="1" baseline="0" dirty="0" err="1" smtClean="0">
                          <a:latin typeface="Times New Roman" panose="02020603050405020304" pitchFamily="18" charset="0"/>
                          <a:cs typeface="Times New Roman" panose="02020603050405020304" pitchFamily="18" charset="0"/>
                        </a:rPr>
                        <a:t>te</a:t>
                      </a:r>
                      <a:endParaRPr lang="en-US" sz="3600" i="1" baseline="0" dirty="0" smtClean="0">
                        <a:latin typeface="Times New Roman" panose="02020603050405020304" pitchFamily="18" charset="0"/>
                        <a:cs typeface="Times New Roman" panose="02020603050405020304" pitchFamily="18" charset="0"/>
                      </a:endParaRPr>
                    </a:p>
                    <a:p>
                      <a:pPr marL="0" indent="0">
                        <a:lnSpc>
                          <a:spcPct val="250000"/>
                        </a:lnSpc>
                        <a:buNone/>
                      </a:pPr>
                      <a:r>
                        <a:rPr lang="en-US" sz="3600" i="1" baseline="0" dirty="0" err="1" smtClean="0">
                          <a:latin typeface="Times New Roman" panose="02020603050405020304" pitchFamily="18" charset="0"/>
                          <a:cs typeface="Times New Roman" panose="02020603050405020304" pitchFamily="18" charset="0"/>
                        </a:rPr>
                        <a:t>Ngõ</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tối</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đêm</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sâu</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đóm</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lập</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lòe</a:t>
                      </a:r>
                      <a:endParaRPr lang="en-US" sz="3600" i="1" baseline="0" dirty="0" smtClean="0">
                        <a:latin typeface="Times New Roman" panose="02020603050405020304" pitchFamily="18" charset="0"/>
                        <a:cs typeface="Times New Roman" panose="02020603050405020304" pitchFamily="18" charset="0"/>
                      </a:endParaRPr>
                    </a:p>
                    <a:p>
                      <a:pPr marL="0" indent="0">
                        <a:lnSpc>
                          <a:spcPct val="250000"/>
                        </a:lnSpc>
                        <a:buNone/>
                      </a:pPr>
                      <a:r>
                        <a:rPr lang="en-US" sz="3600" i="1" baseline="0" dirty="0" err="1" smtClean="0">
                          <a:latin typeface="Times New Roman" panose="02020603050405020304" pitchFamily="18" charset="0"/>
                          <a:cs typeface="Times New Roman" panose="02020603050405020304" pitchFamily="18" charset="0"/>
                        </a:rPr>
                        <a:t>Lưng</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giậu</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phất</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phơ</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màu</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khói</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nhạt</a:t>
                      </a:r>
                      <a:endParaRPr lang="en-US" sz="3600" i="1" baseline="0" dirty="0" smtClean="0">
                        <a:latin typeface="Times New Roman" panose="02020603050405020304" pitchFamily="18" charset="0"/>
                        <a:cs typeface="Times New Roman" panose="02020603050405020304" pitchFamily="18" charset="0"/>
                      </a:endParaRPr>
                    </a:p>
                    <a:p>
                      <a:pPr marL="0" indent="0">
                        <a:lnSpc>
                          <a:spcPct val="250000"/>
                        </a:lnSpc>
                        <a:buNone/>
                      </a:pPr>
                      <a:r>
                        <a:rPr lang="en-US" sz="3600" i="1" baseline="0" dirty="0" err="1" smtClean="0">
                          <a:latin typeface="Times New Roman" panose="02020603050405020304" pitchFamily="18" charset="0"/>
                          <a:cs typeface="Times New Roman" panose="02020603050405020304" pitchFamily="18" charset="0"/>
                        </a:rPr>
                        <a:t>Làn</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ao</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lóng</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lánh</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bóng</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trăng</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loe</a:t>
                      </a:r>
                      <a:endParaRPr lang="en-US" sz="3600" i="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nSpc>
                          <a:spcPct val="150000"/>
                        </a:lnSpc>
                        <a:buClr>
                          <a:srgbClr val="000000"/>
                        </a:buClr>
                        <a:buFont typeface="Arial"/>
                        <a:buNone/>
                      </a:pPr>
                      <a:endParaRPr lang="en-US" sz="1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le </a:t>
                      </a: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te</a:t>
                      </a:r>
                      <a:r>
                        <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p>
                      <a:pPr>
                        <a:lnSpc>
                          <a:spcPct val="150000"/>
                        </a:lnSpc>
                        <a:buClr>
                          <a:srgbClr val="000000"/>
                        </a:buClr>
                        <a:buFont typeface="Arial"/>
                        <a:buNone/>
                      </a:pPr>
                      <a:endParaRPr lang="en-US" sz="24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lập</a:t>
                      </a:r>
                      <a:r>
                        <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lòe</a:t>
                      </a:r>
                      <a:endPar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endParaRPr lang="en-US" sz="24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phất</a:t>
                      </a:r>
                      <a:r>
                        <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phơ</a:t>
                      </a:r>
                      <a:endPar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endParaRPr lang="en-US" sz="28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lóng</a:t>
                      </a:r>
                      <a:r>
                        <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lánh</a:t>
                      </a:r>
                      <a:endPar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pPr lvl="0" algn="just"/>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le te</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hình ảnh những ngôi nhà tranh thấp, hẹp ở làng quê Việt Nam xưa.</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lvl="0" algn="just"/>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lập loè</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ánh sáng chợt loé lên, chợt tắt đi của đom đóm; làm nổi bật thêm cái tối của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nh</a:t>
                      </a:r>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ữ</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ng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lối ngõ nhỏ và sự im vắng, tĩnh lặng của đêm khuya.</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lvl="0" algn="just"/>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phất phơ</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miêu tả sự lay động khẽ khàng của làn khói mỏng trong buổi chiều thu khi tiết trời se lạnh, gợi được cả làn gió nhẹ.</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lvl="0" algn="just"/>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lóng lánh</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hình ảnh ánh trăng được phản chiếu từ mặt ao thu, khi làn nước trong trẻo xao động.</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9343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20648762"/>
              </p:ext>
            </p:extLst>
          </p:nvPr>
        </p:nvGraphicFramePr>
        <p:xfrm>
          <a:off x="457200" y="358140"/>
          <a:ext cx="17602200" cy="7863840"/>
        </p:xfrm>
        <a:graphic>
          <a:graphicData uri="http://schemas.openxmlformats.org/drawingml/2006/table">
            <a:tbl>
              <a:tblPr firstRow="1" bandRow="1">
                <a:tableStyleId>{5940675A-B579-460E-94D1-54222C63F5DA}</a:tableStyleId>
              </a:tblPr>
              <a:tblGrid>
                <a:gridCol w="7315200">
                  <a:extLst>
                    <a:ext uri="{9D8B030D-6E8A-4147-A177-3AD203B41FA5}">
                      <a16:colId xmlns:a16="http://schemas.microsoft.com/office/drawing/2014/main" xmlns="" val="20000"/>
                    </a:ext>
                  </a:extLst>
                </a:gridCol>
                <a:gridCol w="1905000">
                  <a:extLst>
                    <a:ext uri="{9D8B030D-6E8A-4147-A177-3AD203B41FA5}">
                      <a16:colId xmlns:a16="http://schemas.microsoft.com/office/drawing/2014/main" xmlns="" val="20001"/>
                    </a:ext>
                  </a:extLst>
                </a:gridCol>
                <a:gridCol w="1905000">
                  <a:extLst>
                    <a:ext uri="{9D8B030D-6E8A-4147-A177-3AD203B41FA5}">
                      <a16:colId xmlns:a16="http://schemas.microsoft.com/office/drawing/2014/main" xmlns="" val="20002"/>
                    </a:ext>
                  </a:extLst>
                </a:gridCol>
                <a:gridCol w="6477000">
                  <a:extLst>
                    <a:ext uri="{9D8B030D-6E8A-4147-A177-3AD203B41FA5}">
                      <a16:colId xmlns:a16="http://schemas.microsoft.com/office/drawing/2014/main" xmlns="" val="20003"/>
                    </a:ext>
                  </a:extLst>
                </a:gridCol>
              </a:tblGrid>
              <a:tr h="1066800">
                <a:tc>
                  <a:txBody>
                    <a:bodyPr/>
                    <a:lstStyle/>
                    <a:p>
                      <a:pPr algn="ctr"/>
                      <a:r>
                        <a:rPr lang="en-US" sz="3600" b="0" dirty="0" err="1" smtClean="0">
                          <a:latin typeface="Times New Roman" panose="02020603050405020304" pitchFamily="18" charset="0"/>
                          <a:cs typeface="Times New Roman" panose="02020603050405020304" pitchFamily="18" charset="0"/>
                        </a:rPr>
                        <a:t>Ví</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dụ</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Từ</a:t>
                      </a:r>
                      <a:r>
                        <a:rPr lang="en-US" sz="3600" b="0" dirty="0" smtClean="0">
                          <a:latin typeface="Times New Roman" panose="02020603050405020304" pitchFamily="18" charset="0"/>
                          <a:cs typeface="Times New Roman" panose="02020603050405020304" pitchFamily="18" charset="0"/>
                        </a:rPr>
                        <a:t> </a:t>
                      </a:r>
                      <a:r>
                        <a:rPr lang="en-US" sz="3600" b="0" dirty="0" err="1" smtClean="0">
                          <a:latin typeface="Times New Roman" panose="02020603050405020304" pitchFamily="18" charset="0"/>
                          <a:cs typeface="Times New Roman" panose="02020603050405020304" pitchFamily="18" charset="0"/>
                        </a:rPr>
                        <a:t>tượng</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hình</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Từ</a:t>
                      </a:r>
                      <a:r>
                        <a:rPr lang="en-US" sz="3600" b="0" dirty="0" smtClean="0">
                          <a:latin typeface="Times New Roman" panose="02020603050405020304" pitchFamily="18" charset="0"/>
                          <a:cs typeface="Times New Roman" panose="02020603050405020304" pitchFamily="18" charset="0"/>
                        </a:rPr>
                        <a:t> </a:t>
                      </a:r>
                      <a:r>
                        <a:rPr lang="en-US" sz="3600" b="0" dirty="0" err="1" smtClean="0">
                          <a:latin typeface="Times New Roman" panose="02020603050405020304" pitchFamily="18" charset="0"/>
                          <a:cs typeface="Times New Roman" panose="02020603050405020304" pitchFamily="18" charset="0"/>
                        </a:rPr>
                        <a:t>tượng</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thanh</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Tác</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dụng</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3581299">
                <a:tc>
                  <a:txBody>
                    <a:bodyPr/>
                    <a:lstStyle/>
                    <a:p>
                      <a:pPr algn="just">
                        <a:lnSpc>
                          <a:spcPct val="200000"/>
                        </a:lnSpc>
                        <a:buClr>
                          <a:srgbClr val="000000"/>
                        </a:buClr>
                        <a:buFont typeface="Arial"/>
                        <a:buNone/>
                      </a:pPr>
                      <a:r>
                        <a:rPr lang="en-US" sz="3600" dirty="0" smtClean="0">
                          <a:latin typeface="Times New Roman" panose="02020603050405020304" pitchFamily="18" charset="0"/>
                          <a:cs typeface="Times New Roman" panose="02020603050405020304" pitchFamily="18" charset="0"/>
                        </a:rPr>
                        <a:t>b.</a:t>
                      </a:r>
                      <a:r>
                        <a:rPr lang="en-US" sz="3600" i="1" kern="0" dirty="0" smtClean="0">
                          <a:solidFill>
                            <a:srgbClr val="2C1549"/>
                          </a:solidFill>
                          <a:latin typeface="Cambria" panose="02040503050406030204" pitchFamily="18" charset="0"/>
                          <a:ea typeface="Cambria" panose="020405030504060302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Sáng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hồng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lơ</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lửng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mây</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son</a:t>
                      </a:r>
                    </a:p>
                    <a:p>
                      <a:pPr algn="ctr">
                        <a:lnSpc>
                          <a:spcPct val="200000"/>
                        </a:lnSpc>
                        <a:buClr>
                          <a:srgbClr val="000000"/>
                        </a:buClr>
                        <a:buFont typeface="Arial"/>
                        <a:buNone/>
                      </a:pP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Mặt</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trời</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thức</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giấc</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véo</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von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chào</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p>
                      <a:pPr algn="ctr">
                        <a:lnSpc>
                          <a:spcPct val="200000"/>
                        </a:lnSpc>
                        <a:buClr>
                          <a:srgbClr val="000000"/>
                        </a:buClr>
                        <a:buFont typeface="Arial"/>
                        <a:buNone/>
                      </a:pP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Cổng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làng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rộng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mở</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Ồn</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ào</a:t>
                      </a: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gn="ctr">
                        <a:lnSpc>
                          <a:spcPct val="200000"/>
                        </a:lnSpc>
                        <a:buClr>
                          <a:srgbClr val="000000"/>
                        </a:buClr>
                        <a:buFont typeface="Arial"/>
                        <a:buNone/>
                      </a:pP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Nông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phu</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lững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thững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đi</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vào</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nắng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mai</a:t>
                      </a: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pPr>
                        <a:lnSpc>
                          <a:spcPct val="150000"/>
                        </a:lnSpc>
                        <a:buClr>
                          <a:srgbClr val="000000"/>
                        </a:buClr>
                        <a:buFont typeface="Arial"/>
                        <a:buNone/>
                      </a:pPr>
                      <a:endParaRPr lang="en-US" sz="105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Lơ</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lửng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p>
                    <a:p>
                      <a:pPr>
                        <a:lnSpc>
                          <a:spcPct val="150000"/>
                        </a:lnSpc>
                        <a:buClr>
                          <a:srgbClr val="000000"/>
                        </a:buClr>
                        <a:buFont typeface="Arial"/>
                        <a:buNone/>
                      </a:pP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lững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thững</a:t>
                      </a:r>
                      <a:endPar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endParaRPr lang="en-US" sz="28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Véo</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von, </a:t>
                      </a:r>
                    </a:p>
                    <a:p>
                      <a:endParaRPr lang="en-US" sz="28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ồn</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ào</a:t>
                      </a:r>
                      <a:endParaRPr lang="en-US" sz="36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lvl="0" algn="just"/>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lơ lửng</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tả hình ảnh những đám mây như treo trên lưng chừng trời, gợi vẻ đẹp bình yên.</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véo von</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tiếng chim trong trẻo, tươi vui như tiếng trẻ thơ</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lvl="0" indent="0" algn="just">
                        <a:buFontTx/>
                        <a:buNone/>
                      </a:pPr>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T</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ổn ào</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không khí sôi động nơi cổng làng vào buổi sớm mai.</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lững thững</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tả dáng đi thong thả của nhũng người nông dần bước ra khỏi cổng làng, bắt đầu một ngày lao động, mà như “đi vào nắng mai”.</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5253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6172200" y="419100"/>
            <a:ext cx="6925570" cy="1281231"/>
          </a:xfrm>
          <a:prstGeom prst="rect">
            <a:avLst/>
          </a:prstGeom>
        </p:spPr>
      </p:pic>
      <p:sp>
        <p:nvSpPr>
          <p:cNvPr id="4" name="Rectangle 3"/>
          <p:cNvSpPr/>
          <p:nvPr/>
        </p:nvSpPr>
        <p:spPr>
          <a:xfrm>
            <a:off x="6646841" y="473691"/>
            <a:ext cx="5638800" cy="1107996"/>
          </a:xfrm>
          <a:prstGeom prst="rect">
            <a:avLst/>
          </a:prstGeom>
        </p:spPr>
        <p:txBody>
          <a:bodyPr wrap="square">
            <a:spAutoFit/>
          </a:bodyPr>
          <a:lstStyle/>
          <a:p>
            <a:pPr algn="ctr"/>
            <a:r>
              <a:rPr lang="en-US" sz="6600" dirty="0" err="1" smtClean="0">
                <a:solidFill>
                  <a:srgbClr val="333333"/>
                </a:solidFill>
                <a:latin typeface="Times New Roman" panose="02020603050405020304" pitchFamily="18" charset="0"/>
              </a:rPr>
              <a:t>Bài</a:t>
            </a:r>
            <a:r>
              <a:rPr lang="en-US" sz="6600" dirty="0" smtClean="0">
                <a:solidFill>
                  <a:srgbClr val="333333"/>
                </a:solidFill>
                <a:latin typeface="Times New Roman" panose="02020603050405020304" pitchFamily="18" charset="0"/>
              </a:rPr>
              <a:t> </a:t>
            </a:r>
            <a:r>
              <a:rPr lang="en-US" sz="6600" dirty="0" err="1" smtClean="0">
                <a:solidFill>
                  <a:srgbClr val="333333"/>
                </a:solidFill>
                <a:latin typeface="Times New Roman" panose="02020603050405020304" pitchFamily="18" charset="0"/>
              </a:rPr>
              <a:t>tập</a:t>
            </a:r>
            <a:r>
              <a:rPr lang="en-US" sz="6600" dirty="0" smtClean="0">
                <a:solidFill>
                  <a:srgbClr val="333333"/>
                </a:solidFill>
                <a:latin typeface="Times New Roman" panose="02020603050405020304" pitchFamily="18" charset="0"/>
              </a:rPr>
              <a:t> 3</a:t>
            </a:r>
            <a:endParaRPr lang="vi-VN" sz="6600" b="1" dirty="0">
              <a:solidFill>
                <a:srgbClr val="333333"/>
              </a:solidFill>
              <a:latin typeface="Times New Roman" panose="02020603050405020304" pitchFamily="18" charset="0"/>
            </a:endParaRPr>
          </a:p>
        </p:txBody>
      </p:sp>
      <p:pic>
        <p:nvPicPr>
          <p:cNvPr id="6" name="Picture 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29605" y="-1360265"/>
            <a:ext cx="3538728" cy="4114800"/>
          </a:xfrm>
          <a:prstGeom prst="rect">
            <a:avLst/>
          </a:prstGeom>
        </p:spPr>
      </p:pic>
      <p:sp>
        <p:nvSpPr>
          <p:cNvPr id="12" name="Rectangle: Rounded Corners 25">
            <a:extLst>
              <a:ext uri="{FF2B5EF4-FFF2-40B4-BE49-F238E27FC236}">
                <a16:creationId xmlns:a16="http://schemas.microsoft.com/office/drawing/2014/main" xmlns="" id="{009ADF04-3823-4B87-9DDC-AE8D640D2C71}"/>
              </a:ext>
            </a:extLst>
          </p:cNvPr>
          <p:cNvSpPr/>
          <p:nvPr/>
        </p:nvSpPr>
        <p:spPr>
          <a:xfrm>
            <a:off x="838200" y="7245822"/>
            <a:ext cx="6372923" cy="1570612"/>
          </a:xfrm>
          <a:prstGeom prst="roundRect">
            <a:avLst/>
          </a:prstGeom>
          <a:solidFill>
            <a:schemeClr val="accent4">
              <a:lumMod val="20000"/>
              <a:lumOff val="8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buFont typeface="Arial"/>
              <a:buNone/>
            </a:pP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4000" b="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Li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ti</a:t>
            </a:r>
            <a:endParaRPr lang="en-US" sz="4000"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7" name="Rectangle: Rounded Corners 8">
            <a:extLst>
              <a:ext uri="{FF2B5EF4-FFF2-40B4-BE49-F238E27FC236}">
                <a16:creationId xmlns:a16="http://schemas.microsoft.com/office/drawing/2014/main" xmlns="" id="{2AB1D4BD-9C58-4FB9-8A12-EBF47DDED791}"/>
              </a:ext>
            </a:extLst>
          </p:cNvPr>
          <p:cNvSpPr/>
          <p:nvPr/>
        </p:nvSpPr>
        <p:spPr>
          <a:xfrm>
            <a:off x="8361554" y="7222070"/>
            <a:ext cx="9240646" cy="1585946"/>
          </a:xfrm>
          <a:prstGeom prst="roundRect">
            <a:avLst/>
          </a:prstGeom>
          <a:solidFill>
            <a:schemeClr val="accent3">
              <a:lumMod val="20000"/>
              <a:lumOff val="8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buFont typeface="Arial"/>
              <a:buNone/>
            </a:pP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thanh</a:t>
            </a:r>
            <a:r>
              <a:rPr lang="en-US" sz="4000" b="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Lao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xao</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vù</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vù</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l</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íu</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ríu</a:t>
            </a:r>
            <a:endParaRPr lang="en-US" sz="4000"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9" name="Rectangle 18"/>
          <p:cNvSpPr/>
          <p:nvPr/>
        </p:nvSpPr>
        <p:spPr>
          <a:xfrm>
            <a:off x="838200" y="2110919"/>
            <a:ext cx="16764000" cy="4708981"/>
          </a:xfrm>
          <a:prstGeom prst="rect">
            <a:avLst/>
          </a:prstGeom>
          <a:solidFill>
            <a:schemeClr val="bg1"/>
          </a:solidFill>
        </p:spPr>
        <p:txBody>
          <a:bodyPr wrap="square">
            <a:spAutoFit/>
          </a:bodyPr>
          <a:lstStyle/>
          <a:p>
            <a:pPr algn="just">
              <a:lnSpc>
                <a:spcPct val="150000"/>
              </a:lnSpc>
              <a:buClr>
                <a:srgbClr val="000000"/>
              </a:buClr>
              <a:buFont typeface="Arial"/>
              <a:buNone/>
            </a:pP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Giữa</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vùng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cỏ</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tranh</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khô</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vàng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gió</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thổi</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lao</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xao</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một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bầy</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hàng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nghìn</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con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vụt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cất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cánh</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bay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lên</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áo</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già</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màu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nâu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manh</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manh</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mỏ</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đỏ</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bóng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như</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màu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thuốc</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đánh</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móng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tay</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bộ</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long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xám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tro</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điểm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chấm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trắng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chấm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đỏ</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li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ti</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rất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đẹp</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mắt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con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nhỏ</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bay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vù</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vù</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kêu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líu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ríu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lượn</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vòng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trên</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cao</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một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chốc</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đáp</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xuống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phía</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sau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lưng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chúng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tôi</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a:t>
            </a:r>
            <a:endParaRPr lang="en-US" sz="4000" i="1" kern="0" dirty="0">
              <a:latin typeface="Times New Roman" panose="02020603050405020304" pitchFamily="18" charset="0"/>
              <a:ea typeface="Cambria" panose="02040503050406030204" pitchFamily="18" charset="0"/>
              <a:cs typeface="Times New Roman" panose="02020603050405020304" pitchFamily="18" charset="0"/>
              <a:sym typeface="Arial"/>
            </a:endParaRPr>
          </a:p>
        </p:txBody>
      </p:sp>
      <p:cxnSp>
        <p:nvCxnSpPr>
          <p:cNvPr id="7" name="Straight Connector 6"/>
          <p:cNvCxnSpPr/>
          <p:nvPr/>
        </p:nvCxnSpPr>
        <p:spPr>
          <a:xfrm>
            <a:off x="2653061" y="5753100"/>
            <a:ext cx="8521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591800" y="30861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869081" y="5753100"/>
            <a:ext cx="12286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011311" y="5786120"/>
            <a:ext cx="12286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25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80">
                                          <p:stCondLst>
                                            <p:cond delay="0"/>
                                          </p:stCondLst>
                                        </p:cTn>
                                        <p:tgtEl>
                                          <p:spTgt spid="19"/>
                                        </p:tgtEl>
                                      </p:cBhvr>
                                    </p:animEffect>
                                    <p:anim calcmode="lin" valueType="num">
                                      <p:cBhvr>
                                        <p:cTn id="1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1" dur="26">
                                          <p:stCondLst>
                                            <p:cond delay="650"/>
                                          </p:stCondLst>
                                        </p:cTn>
                                        <p:tgtEl>
                                          <p:spTgt spid="19"/>
                                        </p:tgtEl>
                                      </p:cBhvr>
                                      <p:to x="100000" y="60000"/>
                                    </p:animScale>
                                    <p:animScale>
                                      <p:cBhvr>
                                        <p:cTn id="22" dur="166" decel="50000">
                                          <p:stCondLst>
                                            <p:cond delay="676"/>
                                          </p:stCondLst>
                                        </p:cTn>
                                        <p:tgtEl>
                                          <p:spTgt spid="19"/>
                                        </p:tgtEl>
                                      </p:cBhvr>
                                      <p:to x="100000" y="100000"/>
                                    </p:animScale>
                                    <p:animScale>
                                      <p:cBhvr>
                                        <p:cTn id="23" dur="26">
                                          <p:stCondLst>
                                            <p:cond delay="1312"/>
                                          </p:stCondLst>
                                        </p:cTn>
                                        <p:tgtEl>
                                          <p:spTgt spid="19"/>
                                        </p:tgtEl>
                                      </p:cBhvr>
                                      <p:to x="100000" y="80000"/>
                                    </p:animScale>
                                    <p:animScale>
                                      <p:cBhvr>
                                        <p:cTn id="24" dur="166" decel="50000">
                                          <p:stCondLst>
                                            <p:cond delay="1338"/>
                                          </p:stCondLst>
                                        </p:cTn>
                                        <p:tgtEl>
                                          <p:spTgt spid="19"/>
                                        </p:tgtEl>
                                      </p:cBhvr>
                                      <p:to x="100000" y="100000"/>
                                    </p:animScale>
                                    <p:animScale>
                                      <p:cBhvr>
                                        <p:cTn id="25" dur="26">
                                          <p:stCondLst>
                                            <p:cond delay="1642"/>
                                          </p:stCondLst>
                                        </p:cTn>
                                        <p:tgtEl>
                                          <p:spTgt spid="19"/>
                                        </p:tgtEl>
                                      </p:cBhvr>
                                      <p:to x="100000" y="90000"/>
                                    </p:animScale>
                                    <p:animScale>
                                      <p:cBhvr>
                                        <p:cTn id="26" dur="166" decel="50000">
                                          <p:stCondLst>
                                            <p:cond delay="1668"/>
                                          </p:stCondLst>
                                        </p:cTn>
                                        <p:tgtEl>
                                          <p:spTgt spid="19"/>
                                        </p:tgtEl>
                                      </p:cBhvr>
                                      <p:to x="100000" y="100000"/>
                                    </p:animScale>
                                    <p:animScale>
                                      <p:cBhvr>
                                        <p:cTn id="27" dur="26">
                                          <p:stCondLst>
                                            <p:cond delay="1808"/>
                                          </p:stCondLst>
                                        </p:cTn>
                                        <p:tgtEl>
                                          <p:spTgt spid="19"/>
                                        </p:tgtEl>
                                      </p:cBhvr>
                                      <p:to x="100000" y="95000"/>
                                    </p:animScale>
                                    <p:animScale>
                                      <p:cBhvr>
                                        <p:cTn id="28" dur="166" decel="50000">
                                          <p:stCondLst>
                                            <p:cond delay="1834"/>
                                          </p:stCondLst>
                                        </p:cTn>
                                        <p:tgtEl>
                                          <p:spTgt spid="19"/>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inVertical)">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7"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5">
            <a:extLst>
              <a:ext uri="{FF2B5EF4-FFF2-40B4-BE49-F238E27FC236}">
                <a16:creationId xmlns:a16="http://schemas.microsoft.com/office/drawing/2014/main" xmlns="" id="{009ADF04-3823-4B87-9DDC-AE8D640D2C71}"/>
              </a:ext>
            </a:extLst>
          </p:cNvPr>
          <p:cNvSpPr/>
          <p:nvPr/>
        </p:nvSpPr>
        <p:spPr>
          <a:xfrm>
            <a:off x="838200" y="1052452"/>
            <a:ext cx="6372923" cy="1570612"/>
          </a:xfrm>
          <a:prstGeom prst="roundRect">
            <a:avLst/>
          </a:prstGeom>
          <a:solidFill>
            <a:schemeClr val="accent4">
              <a:lumMod val="20000"/>
              <a:lumOff val="8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buFont typeface="Arial"/>
              <a:buNone/>
            </a:pP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4000" b="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Li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ti</a:t>
            </a:r>
            <a:endParaRPr lang="en-US" sz="4000"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4" name="Rectangle: Rounded Corners 8">
            <a:extLst>
              <a:ext uri="{FF2B5EF4-FFF2-40B4-BE49-F238E27FC236}">
                <a16:creationId xmlns:a16="http://schemas.microsoft.com/office/drawing/2014/main" xmlns="" id="{2AB1D4BD-9C58-4FB9-8A12-EBF47DDED791}"/>
              </a:ext>
            </a:extLst>
          </p:cNvPr>
          <p:cNvSpPr/>
          <p:nvPr/>
        </p:nvSpPr>
        <p:spPr>
          <a:xfrm>
            <a:off x="8361554" y="1028700"/>
            <a:ext cx="9240646" cy="1585946"/>
          </a:xfrm>
          <a:prstGeom prst="roundRect">
            <a:avLst/>
          </a:prstGeom>
          <a:solidFill>
            <a:schemeClr val="accent3">
              <a:lumMod val="20000"/>
              <a:lumOff val="8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buFont typeface="Arial"/>
              <a:buNone/>
            </a:pP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thanh</a:t>
            </a:r>
            <a:r>
              <a:rPr lang="en-US" sz="4000" b="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Lao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xao</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vù</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vù</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l</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íu</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ríu</a:t>
            </a:r>
            <a:endParaRPr lang="en-US" sz="4000"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5" name="Rectangle 4">
            <a:extLst>
              <a:ext uri="{FF2B5EF4-FFF2-40B4-BE49-F238E27FC236}">
                <a16:creationId xmlns:a16="http://schemas.microsoft.com/office/drawing/2014/main" xmlns="" id="{314F40C7-CB95-4D53-B436-F803E4FCBEB0}"/>
              </a:ext>
            </a:extLst>
          </p:cNvPr>
          <p:cNvSpPr/>
          <p:nvPr/>
        </p:nvSpPr>
        <p:spPr>
          <a:xfrm>
            <a:off x="838200" y="3086100"/>
            <a:ext cx="6248400"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a:buNone/>
            </a:pPr>
            <a:r>
              <a:rPr lang="en-US" sz="36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Tác</a:t>
            </a:r>
            <a:r>
              <a:rPr lang="en-US" sz="36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dụng</a:t>
            </a:r>
            <a:endParaRPr lang="en-US" sz="36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gn="just">
              <a:lnSpc>
                <a:spcPct val="150000"/>
              </a:lnSpc>
              <a:buClr>
                <a:srgbClr val="000000"/>
              </a:buClr>
            </a:pPr>
            <a:r>
              <a:rPr lang="en-US" sz="36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Li </a:t>
            </a:r>
            <a:r>
              <a:rPr lang="en-US" sz="36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ti</a:t>
            </a:r>
            <a:r>
              <a:rPr lang="en-US" sz="36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tả</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màu</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sắc</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đặc</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biệt</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loài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áo</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già</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màu</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sắc</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đan</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xen</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nhau</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với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kích</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thước</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nhỏ</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Giúp</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người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đọc</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dễ</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dung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về</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ngoại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loài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chim</a:t>
            </a:r>
            <a:endPar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7" name="Rectangle 6">
            <a:extLst>
              <a:ext uri="{FF2B5EF4-FFF2-40B4-BE49-F238E27FC236}">
                <a16:creationId xmlns:a16="http://schemas.microsoft.com/office/drawing/2014/main" xmlns="" id="{314F40C7-CB95-4D53-B436-F803E4FCBEB0}"/>
              </a:ext>
            </a:extLst>
          </p:cNvPr>
          <p:cNvSpPr/>
          <p:nvPr/>
        </p:nvSpPr>
        <p:spPr>
          <a:xfrm>
            <a:off x="8298116" y="3119120"/>
            <a:ext cx="9532683" cy="4005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a:buNone/>
            </a:pPr>
            <a:r>
              <a:rPr lang="en-US" sz="40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Tác</a:t>
            </a:r>
            <a:r>
              <a:rPr lang="en-US" sz="40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dụng</a:t>
            </a:r>
            <a:endParaRPr lang="en-US" sz="40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gn="just">
              <a:lnSpc>
                <a:spcPct val="150000"/>
              </a:lnSpc>
              <a:buClr>
                <a:srgbClr val="000000"/>
              </a:buClr>
            </a:pPr>
            <a:r>
              <a:rPr lang="en-US" sz="40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Líu</a:t>
            </a:r>
            <a:r>
              <a:rPr lang="en-US" sz="40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ríu</a:t>
            </a:r>
            <a:r>
              <a:rPr lang="en-US" sz="40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tả</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âm</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thanh</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tiếng</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gọi</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nhau</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quá</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lớn</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quá</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ồn</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ào</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mà</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nghe</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rất</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vui</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tai.</a:t>
            </a:r>
          </a:p>
        </p:txBody>
      </p:sp>
    </p:spTree>
    <p:extLst>
      <p:ext uri="{BB962C8B-B14F-4D97-AF65-F5344CB8AC3E}">
        <p14:creationId xmlns:p14="http://schemas.microsoft.com/office/powerpoint/2010/main" val="1430196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26155">
            <a:off x="2831761" y="868151"/>
            <a:ext cx="7470978" cy="8099098"/>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7337" flipH="1">
            <a:off x="438257" y="2518908"/>
            <a:ext cx="2260822" cy="2115753"/>
          </a:xfrm>
          <a:prstGeom prst="rect">
            <a:avLst/>
          </a:prstGeom>
        </p:spPr>
      </p:pic>
      <p:sp>
        <p:nvSpPr>
          <p:cNvPr id="11" name="Rectangle 10"/>
          <p:cNvSpPr/>
          <p:nvPr/>
        </p:nvSpPr>
        <p:spPr>
          <a:xfrm>
            <a:off x="3239295" y="2009089"/>
            <a:ext cx="6655910" cy="7571303"/>
          </a:xfrm>
          <a:prstGeom prst="rect">
            <a:avLst/>
          </a:prstGeom>
        </p:spPr>
        <p:txBody>
          <a:bodyPr wrap="square">
            <a:spAutoFit/>
          </a:bodyPr>
          <a:lstStyle/>
          <a:p>
            <a:pPr algn="just"/>
            <a:r>
              <a:rPr lang="vi-VN" sz="5400" dirty="0">
                <a:solidFill>
                  <a:srgbClr val="333333"/>
                </a:solidFill>
                <a:latin typeface="+mj-lt"/>
              </a:rPr>
              <a:t>Tìm ít nhất hai ví dụ về việc sử dụng từ tượng hình, từ tượng thanh ở những văn bản mà em đã đọc và cho biết tác dụng của chúng trong những trường hợp ấy.</a:t>
            </a:r>
          </a:p>
          <a:p>
            <a:r>
              <a:rPr lang="vi-VN" sz="5400" dirty="0">
                <a:latin typeface="+mj-lt"/>
              </a:rPr>
              <a:t/>
            </a:r>
            <a:br>
              <a:rPr lang="vi-VN" sz="5400" dirty="0">
                <a:latin typeface="+mj-lt"/>
              </a:rPr>
            </a:br>
            <a:endParaRPr lang="en-US" sz="5400" dirty="0">
              <a:latin typeface="+mj-lt"/>
            </a:endParaRPr>
          </a:p>
        </p:txBody>
      </p:sp>
      <p:pic>
        <p:nvPicPr>
          <p:cNvPr id="12"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83477" flipH="1">
            <a:off x="13281132" y="1011518"/>
            <a:ext cx="10013736" cy="8939535"/>
          </a:xfrm>
          <a:prstGeom prst="rect">
            <a:avLst/>
          </a:prstGeom>
        </p:spPr>
      </p:pic>
      <p:pic>
        <p:nvPicPr>
          <p:cNvPr id="13" name="Picture 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313408" y="3710612"/>
            <a:ext cx="7566071" cy="5132318"/>
          </a:xfrm>
          <a:prstGeom prst="rect">
            <a:avLst/>
          </a:prstGeom>
        </p:spPr>
      </p:pic>
      <p:pic>
        <p:nvPicPr>
          <p:cNvPr id="14"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87463">
            <a:off x="12343268" y="2439420"/>
            <a:ext cx="1009263" cy="1508410"/>
          </a:xfrm>
          <a:prstGeom prst="rect">
            <a:avLst/>
          </a:prstGeom>
        </p:spPr>
      </p:pic>
      <p:pic>
        <p:nvPicPr>
          <p:cNvPr id="15" name="Picture 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45468">
            <a:off x="15251294" y="1123715"/>
            <a:ext cx="1184792" cy="17707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52600" y="875447"/>
            <a:ext cx="13221586" cy="2585323"/>
          </a:xfrm>
          <a:prstGeom prst="rect">
            <a:avLst/>
          </a:prstGeom>
        </p:spPr>
        <p:txBody>
          <a:bodyPr wrap="square">
            <a:spAutoFit/>
          </a:bodyPr>
          <a:lstStyle/>
          <a:p>
            <a:pPr algn="just"/>
            <a:r>
              <a:rPr lang="vi-VN" sz="5400" b="1" dirty="0" smtClean="0">
                <a:solidFill>
                  <a:srgbClr val="333333"/>
                </a:solidFill>
                <a:latin typeface="Times New Roman" panose="02020603050405020304" pitchFamily="18" charset="0"/>
              </a:rPr>
              <a:t>Ví </a:t>
            </a:r>
            <a:r>
              <a:rPr lang="vi-VN" sz="5400" b="1" dirty="0">
                <a:solidFill>
                  <a:srgbClr val="333333"/>
                </a:solidFill>
                <a:latin typeface="Times New Roman" panose="02020603050405020304" pitchFamily="18" charset="0"/>
              </a:rPr>
              <a:t>dụ </a:t>
            </a:r>
            <a:r>
              <a:rPr lang="en-US" sz="5400" b="1" dirty="0" smtClean="0">
                <a:solidFill>
                  <a:srgbClr val="333333"/>
                </a:solidFill>
                <a:latin typeface="Times New Roman" panose="02020603050405020304" pitchFamily="18" charset="0"/>
              </a:rPr>
              <a:t>1</a:t>
            </a:r>
            <a:r>
              <a:rPr lang="vi-VN" sz="5400" b="1" dirty="0" smtClean="0">
                <a:solidFill>
                  <a:srgbClr val="333333"/>
                </a:solidFill>
                <a:latin typeface="Times New Roman" panose="02020603050405020304" pitchFamily="18" charset="0"/>
              </a:rPr>
              <a:t>:</a:t>
            </a:r>
            <a:r>
              <a:rPr lang="vi-VN" sz="5400" b="1" dirty="0">
                <a:solidFill>
                  <a:srgbClr val="333333"/>
                </a:solidFill>
                <a:latin typeface="Times New Roman" panose="02020603050405020304" pitchFamily="18" charset="0"/>
              </a:rPr>
              <a:t> </a:t>
            </a:r>
          </a:p>
          <a:p>
            <a:pPr algn="just"/>
            <a:r>
              <a:rPr lang="vi-VN" sz="5400" i="1" dirty="0">
                <a:solidFill>
                  <a:srgbClr val="333333"/>
                </a:solidFill>
                <a:latin typeface="Times New Roman" panose="02020603050405020304" pitchFamily="18" charset="0"/>
              </a:rPr>
              <a:t>Lom khom dưới núi tiều vài chú</a:t>
            </a:r>
          </a:p>
          <a:p>
            <a:pPr algn="just"/>
            <a:r>
              <a:rPr lang="vi-VN" sz="5400" dirty="0">
                <a:solidFill>
                  <a:srgbClr val="333333"/>
                </a:solidFill>
                <a:latin typeface="Times New Roman" panose="02020603050405020304" pitchFamily="18" charset="0"/>
              </a:rPr>
              <a:t>(Qua đèo ngang – Bà Huyện Thanh Quan</a:t>
            </a:r>
            <a:r>
              <a:rPr lang="vi-VN" sz="5400" dirty="0" smtClean="0">
                <a:solidFill>
                  <a:srgbClr val="333333"/>
                </a:solidFill>
                <a:latin typeface="Times New Roman" panose="02020603050405020304" pitchFamily="18" charset="0"/>
              </a:rPr>
              <a:t>)</a:t>
            </a:r>
            <a:endParaRPr lang="vi-VN" sz="5400" dirty="0">
              <a:solidFill>
                <a:srgbClr val="333333"/>
              </a:solidFill>
              <a:latin typeface="Times New Roman" panose="02020603050405020304" pitchFamily="18" charset="0"/>
            </a:endParaRPr>
          </a:p>
        </p:txBody>
      </p:sp>
      <p:grpSp>
        <p:nvGrpSpPr>
          <p:cNvPr id="3" name="Group 2"/>
          <p:cNvGrpSpPr/>
          <p:nvPr/>
        </p:nvGrpSpPr>
        <p:grpSpPr>
          <a:xfrm>
            <a:off x="1295400" y="4000500"/>
            <a:ext cx="9638414" cy="5842591"/>
            <a:chOff x="457200" y="4457700"/>
            <a:chExt cx="9638414" cy="5842591"/>
          </a:xfrm>
          <a:blipFill dpi="0" rotWithShape="1">
            <a:blip r:embed="rId3"/>
            <a:srcRect/>
            <a:stretch>
              <a:fillRect r="1000" b="-12000"/>
            </a:stretch>
          </a:blipFill>
        </p:grpSpPr>
        <p:sp>
          <p:nvSpPr>
            <p:cNvPr id="2" name="Parallelogram 1"/>
            <p:cNvSpPr/>
            <p:nvPr/>
          </p:nvSpPr>
          <p:spPr>
            <a:xfrm>
              <a:off x="457200" y="4457700"/>
              <a:ext cx="3505200" cy="58293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p:cNvSpPr/>
            <p:nvPr/>
          </p:nvSpPr>
          <p:spPr>
            <a:xfrm>
              <a:off x="3505200" y="4470991"/>
              <a:ext cx="3505200" cy="58293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a:off x="6590414" y="4457700"/>
              <a:ext cx="3505200" cy="58293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0819970" y="5067300"/>
            <a:ext cx="6925570" cy="1281231"/>
          </a:xfrm>
          <a:prstGeom prst="rect">
            <a:avLst/>
          </a:prstGeom>
        </p:spPr>
      </p:pic>
      <p:sp>
        <p:nvSpPr>
          <p:cNvPr id="9" name="Rectangle 8"/>
          <p:cNvSpPr/>
          <p:nvPr/>
        </p:nvSpPr>
        <p:spPr>
          <a:xfrm>
            <a:off x="11125200" y="5067300"/>
            <a:ext cx="6315111" cy="769441"/>
          </a:xfrm>
          <a:prstGeom prst="rect">
            <a:avLst/>
          </a:prstGeom>
        </p:spPr>
        <p:txBody>
          <a:bodyPr wrap="square">
            <a:spAutoFit/>
          </a:bodyPr>
          <a:lstStyle/>
          <a:p>
            <a:pPr algn="just"/>
            <a:r>
              <a:rPr lang="vi-VN" sz="4400" dirty="0" smtClean="0">
                <a:solidFill>
                  <a:srgbClr val="333333"/>
                </a:solidFill>
                <a:latin typeface="Times New Roman" panose="02020603050405020304" pitchFamily="18" charset="0"/>
              </a:rPr>
              <a:t>Từ </a:t>
            </a:r>
            <a:r>
              <a:rPr lang="vi-VN" sz="4400" dirty="0">
                <a:solidFill>
                  <a:srgbClr val="333333"/>
                </a:solidFill>
                <a:latin typeface="Times New Roman" panose="02020603050405020304" pitchFamily="18" charset="0"/>
              </a:rPr>
              <a:t>tượng </a:t>
            </a:r>
            <a:r>
              <a:rPr lang="vi-VN" sz="4400" dirty="0" smtClean="0">
                <a:solidFill>
                  <a:srgbClr val="333333"/>
                </a:solidFill>
                <a:latin typeface="Times New Roman" panose="02020603050405020304" pitchFamily="18" charset="0"/>
              </a:rPr>
              <a:t>hình</a:t>
            </a:r>
            <a:r>
              <a:rPr lang="en-US" sz="4400" dirty="0" smtClean="0">
                <a:solidFill>
                  <a:srgbClr val="333333"/>
                </a:solidFill>
                <a:latin typeface="Times New Roman" panose="02020603050405020304" pitchFamily="18" charset="0"/>
              </a:rPr>
              <a:t>: </a:t>
            </a:r>
            <a:r>
              <a:rPr lang="en-US" sz="4400" b="1" dirty="0" err="1" smtClean="0">
                <a:solidFill>
                  <a:srgbClr val="333333"/>
                </a:solidFill>
                <a:latin typeface="Times New Roman" panose="02020603050405020304" pitchFamily="18" charset="0"/>
              </a:rPr>
              <a:t>lom</a:t>
            </a:r>
            <a:r>
              <a:rPr lang="en-US" sz="4400" b="1" dirty="0" smtClean="0">
                <a:solidFill>
                  <a:srgbClr val="333333"/>
                </a:solidFill>
                <a:latin typeface="Times New Roman" panose="02020603050405020304" pitchFamily="18" charset="0"/>
              </a:rPr>
              <a:t> </a:t>
            </a:r>
            <a:r>
              <a:rPr lang="en-US" sz="4400" b="1" dirty="0" err="1" smtClean="0">
                <a:solidFill>
                  <a:srgbClr val="333333"/>
                </a:solidFill>
                <a:latin typeface="Times New Roman" panose="02020603050405020304" pitchFamily="18" charset="0"/>
              </a:rPr>
              <a:t>khom</a:t>
            </a:r>
            <a:endParaRPr lang="vi-VN" sz="4400" b="1" dirty="0">
              <a:solidFill>
                <a:srgbClr val="333333"/>
              </a:solidFill>
              <a:latin typeface="Times New Roman" panose="02020603050405020304" pitchFamily="18" charset="0"/>
            </a:endParaRPr>
          </a:p>
        </p:txBody>
      </p:sp>
      <p:pic>
        <p:nvPicPr>
          <p:cNvPr id="10" name="Picture 5"/>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182600" y="-1545336"/>
            <a:ext cx="7315200" cy="3090672"/>
          </a:xfrm>
          <a:prstGeom prst="rect">
            <a:avLst/>
          </a:prstGeom>
        </p:spPr>
      </p:pic>
    </p:spTree>
    <p:extLst>
      <p:ext uri="{BB962C8B-B14F-4D97-AF65-F5344CB8AC3E}">
        <p14:creationId xmlns:p14="http://schemas.microsoft.com/office/powerpoint/2010/main" val="392045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p:cNvPicPr>
          <p:nvPr/>
        </p:nvPicPr>
        <p:blipFill>
          <a:blip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26155">
            <a:off x="4355784" y="-3247414"/>
            <a:ext cx="9533425" cy="17004003"/>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26881" y="5551388"/>
            <a:ext cx="5106596" cy="4915098"/>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44703">
            <a:off x="-2215569" y="2092415"/>
            <a:ext cx="4208582" cy="2222658"/>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83477" flipV="1">
            <a:off x="-2787426" y="-1868580"/>
            <a:ext cx="5574851" cy="4976822"/>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4900267">
            <a:off x="128471" y="3491105"/>
            <a:ext cx="766658" cy="2254877"/>
          </a:xfrm>
          <a:prstGeom prst="rect">
            <a:avLst/>
          </a:prstGeom>
        </p:spPr>
      </p:pic>
      <p:pic>
        <p:nvPicPr>
          <p:cNvPr id="3" name="Picture 2"/>
          <p:cNvPicPr>
            <a:picLocks noChangeAspect="1"/>
          </p:cNvPicPr>
          <p:nvPr/>
        </p:nvPicPr>
        <p:blipFill rotWithShape="1">
          <a:blip r:embed="rId23"/>
          <a:srcRect t="44857" b="-1"/>
          <a:stretch/>
        </p:blipFill>
        <p:spPr>
          <a:xfrm>
            <a:off x="2550148" y="2706779"/>
            <a:ext cx="15277443" cy="4533747"/>
          </a:xfrm>
          <a:prstGeom prst="rect">
            <a:avLst/>
          </a:prstGeom>
        </p:spPr>
      </p:pic>
      <p:pic>
        <p:nvPicPr>
          <p:cNvPr id="4" name="Picture 3"/>
          <p:cNvPicPr>
            <a:picLocks noChangeAspect="1"/>
          </p:cNvPicPr>
          <p:nvPr/>
        </p:nvPicPr>
        <p:blipFill>
          <a:blip r:embed="rId24"/>
          <a:stretch>
            <a:fillRect/>
          </a:stretch>
        </p:blipFill>
        <p:spPr>
          <a:xfrm>
            <a:off x="6424262" y="1013819"/>
            <a:ext cx="7529213" cy="1603387"/>
          </a:xfrm>
          <a:prstGeom prst="rect">
            <a:avLst/>
          </a:prstGeom>
        </p:spPr>
      </p:pic>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83529" y="495300"/>
            <a:ext cx="13563600" cy="3416320"/>
          </a:xfrm>
          <a:prstGeom prst="rect">
            <a:avLst/>
          </a:prstGeom>
        </p:spPr>
        <p:txBody>
          <a:bodyPr wrap="square">
            <a:spAutoFit/>
          </a:bodyPr>
          <a:lstStyle/>
          <a:p>
            <a:pPr algn="just"/>
            <a:r>
              <a:rPr lang="vi-VN" sz="5400" b="1" dirty="0" smtClean="0">
                <a:solidFill>
                  <a:srgbClr val="333333"/>
                </a:solidFill>
                <a:latin typeface="Times New Roman" panose="02020603050405020304" pitchFamily="18" charset="0"/>
              </a:rPr>
              <a:t>Ví </a:t>
            </a:r>
            <a:r>
              <a:rPr lang="vi-VN" sz="5400" b="1" dirty="0">
                <a:solidFill>
                  <a:srgbClr val="333333"/>
                </a:solidFill>
                <a:latin typeface="Times New Roman" panose="02020603050405020304" pitchFamily="18" charset="0"/>
              </a:rPr>
              <a:t>dụ </a:t>
            </a:r>
            <a:r>
              <a:rPr lang="en-US" sz="5400" b="1" dirty="0" smtClean="0">
                <a:solidFill>
                  <a:srgbClr val="333333"/>
                </a:solidFill>
                <a:latin typeface="Times New Roman" panose="02020603050405020304" pitchFamily="18" charset="0"/>
              </a:rPr>
              <a:t>2</a:t>
            </a:r>
            <a:r>
              <a:rPr lang="vi-VN" sz="5400" b="1" dirty="0" smtClean="0">
                <a:solidFill>
                  <a:srgbClr val="333333"/>
                </a:solidFill>
                <a:latin typeface="Times New Roman" panose="02020603050405020304" pitchFamily="18" charset="0"/>
              </a:rPr>
              <a:t>:</a:t>
            </a:r>
            <a:r>
              <a:rPr lang="vi-VN" sz="5400" b="1" dirty="0">
                <a:solidFill>
                  <a:srgbClr val="333333"/>
                </a:solidFill>
                <a:latin typeface="Times New Roman" panose="02020603050405020304" pitchFamily="18" charset="0"/>
              </a:rPr>
              <a:t> </a:t>
            </a:r>
          </a:p>
          <a:p>
            <a:pPr algn="just"/>
            <a:r>
              <a:rPr lang="vi-VN" sz="5400" i="1" dirty="0">
                <a:solidFill>
                  <a:srgbClr val="333333"/>
                </a:solidFill>
                <a:latin typeface="Times New Roman" panose="02020603050405020304" pitchFamily="18" charset="0"/>
              </a:rPr>
              <a:t>Buồn trông gió cuốn mặt duềnh,</a:t>
            </a:r>
          </a:p>
          <a:p>
            <a:pPr algn="just"/>
            <a:r>
              <a:rPr lang="vi-VN" sz="5400" i="1" dirty="0">
                <a:solidFill>
                  <a:srgbClr val="333333"/>
                </a:solidFill>
                <a:latin typeface="Times New Roman" panose="02020603050405020304" pitchFamily="18" charset="0"/>
              </a:rPr>
              <a:t>Ầm ầm tiếng sóng kêu quanh ghế ngồi</a:t>
            </a:r>
          </a:p>
          <a:p>
            <a:pPr algn="r"/>
            <a:r>
              <a:rPr lang="vi-VN" sz="5400" dirty="0">
                <a:solidFill>
                  <a:srgbClr val="333333"/>
                </a:solidFill>
                <a:latin typeface="Times New Roman" panose="02020603050405020304" pitchFamily="18" charset="0"/>
              </a:rPr>
              <a:t>(Truyện Kiều – Nguyễn Du</a:t>
            </a:r>
            <a:r>
              <a:rPr lang="vi-VN" sz="5400" dirty="0" smtClean="0">
                <a:solidFill>
                  <a:srgbClr val="333333"/>
                </a:solidFill>
                <a:latin typeface="Times New Roman" panose="02020603050405020304" pitchFamily="18" charset="0"/>
              </a:rPr>
              <a:t>)</a:t>
            </a:r>
            <a:endParaRPr lang="vi-VN" sz="5400" dirty="0">
              <a:solidFill>
                <a:srgbClr val="333333"/>
              </a:solidFill>
              <a:latin typeface="Times New Roman" panose="02020603050405020304" pitchFamily="18" charset="0"/>
            </a:endParaRPr>
          </a:p>
        </p:txBody>
      </p:sp>
      <p:pic>
        <p:nvPicPr>
          <p:cNvPr id="3" name="Picture 2"/>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39759" y="5995868"/>
            <a:ext cx="6925570" cy="1281231"/>
          </a:xfrm>
          <a:prstGeom prst="rect">
            <a:avLst/>
          </a:prstGeom>
        </p:spPr>
      </p:pic>
      <p:sp>
        <p:nvSpPr>
          <p:cNvPr id="4" name="Rectangle 3"/>
          <p:cNvSpPr/>
          <p:nvPr/>
        </p:nvSpPr>
        <p:spPr>
          <a:xfrm>
            <a:off x="914400" y="6050459"/>
            <a:ext cx="6248400" cy="769441"/>
          </a:xfrm>
          <a:prstGeom prst="rect">
            <a:avLst/>
          </a:prstGeom>
        </p:spPr>
        <p:txBody>
          <a:bodyPr wrap="square">
            <a:spAutoFit/>
          </a:bodyPr>
          <a:lstStyle/>
          <a:p>
            <a:pPr algn="just"/>
            <a:r>
              <a:rPr lang="vi-VN" sz="4400" dirty="0" smtClean="0">
                <a:solidFill>
                  <a:srgbClr val="333333"/>
                </a:solidFill>
                <a:latin typeface="Times New Roman" panose="02020603050405020304" pitchFamily="18" charset="0"/>
              </a:rPr>
              <a:t>Từ </a:t>
            </a:r>
            <a:r>
              <a:rPr lang="vi-VN" sz="4400" dirty="0">
                <a:solidFill>
                  <a:srgbClr val="333333"/>
                </a:solidFill>
                <a:latin typeface="Times New Roman" panose="02020603050405020304" pitchFamily="18" charset="0"/>
              </a:rPr>
              <a:t>tượng </a:t>
            </a:r>
            <a:r>
              <a:rPr lang="en-US" sz="4400" dirty="0" err="1" smtClean="0">
                <a:solidFill>
                  <a:srgbClr val="333333"/>
                </a:solidFill>
                <a:latin typeface="Times New Roman" panose="02020603050405020304" pitchFamily="18" charset="0"/>
              </a:rPr>
              <a:t>thanh</a:t>
            </a:r>
            <a:r>
              <a:rPr lang="en-US" sz="4400" dirty="0" smtClean="0">
                <a:solidFill>
                  <a:srgbClr val="333333"/>
                </a:solidFill>
                <a:latin typeface="Times New Roman" panose="02020603050405020304" pitchFamily="18" charset="0"/>
              </a:rPr>
              <a:t>: </a:t>
            </a:r>
            <a:r>
              <a:rPr lang="en-US" sz="4400" b="1" dirty="0" err="1" smtClean="0">
                <a:solidFill>
                  <a:srgbClr val="333333"/>
                </a:solidFill>
                <a:latin typeface="Times New Roman" panose="02020603050405020304" pitchFamily="18" charset="0"/>
              </a:rPr>
              <a:t>ầm</a:t>
            </a:r>
            <a:r>
              <a:rPr lang="en-US" sz="4400" b="1" dirty="0" smtClean="0">
                <a:solidFill>
                  <a:srgbClr val="333333"/>
                </a:solidFill>
                <a:latin typeface="Times New Roman" panose="02020603050405020304" pitchFamily="18" charset="0"/>
              </a:rPr>
              <a:t> </a:t>
            </a:r>
            <a:r>
              <a:rPr lang="en-US" sz="4400" b="1" dirty="0" err="1" smtClean="0">
                <a:solidFill>
                  <a:srgbClr val="333333"/>
                </a:solidFill>
                <a:latin typeface="Times New Roman" panose="02020603050405020304" pitchFamily="18" charset="0"/>
              </a:rPr>
              <a:t>ầm</a:t>
            </a:r>
            <a:endParaRPr lang="vi-VN" sz="4400" b="1" dirty="0">
              <a:solidFill>
                <a:srgbClr val="333333"/>
              </a:solidFill>
              <a:latin typeface="Times New Roman" panose="02020603050405020304" pitchFamily="18" charset="0"/>
            </a:endParaRPr>
          </a:p>
        </p:txBody>
      </p:sp>
      <p:pic>
        <p:nvPicPr>
          <p:cNvPr id="2" name="Picture 1"/>
          <p:cNvPicPr>
            <a:picLocks noChangeAspect="1"/>
          </p:cNvPicPr>
          <p:nvPr/>
        </p:nvPicPr>
        <p:blipFill>
          <a:blip r:embed="rId16"/>
          <a:stretch>
            <a:fillRect/>
          </a:stretch>
        </p:blipFill>
        <p:spPr>
          <a:xfrm>
            <a:off x="11658600" y="3871083"/>
            <a:ext cx="5943600" cy="5970134"/>
          </a:xfrm>
          <a:prstGeom prst="rect">
            <a:avLst/>
          </a:prstGeom>
        </p:spPr>
      </p:pic>
      <p:pic>
        <p:nvPicPr>
          <p:cNvPr id="6" name="Picture 6"/>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71600" y="7581900"/>
            <a:ext cx="4054948" cy="4114800"/>
          </a:xfrm>
          <a:prstGeom prst="rect">
            <a:avLst/>
          </a:prstGeom>
        </p:spPr>
      </p:pic>
    </p:spTree>
    <p:extLst>
      <p:ext uri="{BB962C8B-B14F-4D97-AF65-F5344CB8AC3E}">
        <p14:creationId xmlns:p14="http://schemas.microsoft.com/office/powerpoint/2010/main" val="329143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6651294" y="3487632"/>
            <a:ext cx="10034865" cy="3231215"/>
            <a:chOff x="0" y="0"/>
            <a:chExt cx="3394510" cy="1093028"/>
          </a:xfrm>
        </p:grpSpPr>
        <p:sp>
          <p:nvSpPr>
            <p:cNvPr id="8" name="Freeform 8"/>
            <p:cNvSpPr/>
            <p:nvPr/>
          </p:nvSpPr>
          <p:spPr>
            <a:xfrm>
              <a:off x="0" y="0"/>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solidFill>
              <a:srgbClr val="FEF9DD"/>
            </a:solidFill>
          </p:spPr>
        </p:sp>
      </p:grpSp>
      <p:sp>
        <p:nvSpPr>
          <p:cNvPr id="10" name="TextBox 10"/>
          <p:cNvSpPr txBox="1"/>
          <p:nvPr/>
        </p:nvSpPr>
        <p:spPr>
          <a:xfrm>
            <a:off x="12386244" y="7912994"/>
            <a:ext cx="3883407" cy="519633"/>
          </a:xfrm>
          <a:prstGeom prst="rect">
            <a:avLst/>
          </a:prstGeom>
        </p:spPr>
        <p:txBody>
          <a:bodyPr lIns="0" tIns="0" rIns="0" bIns="0" rtlCol="0" anchor="t">
            <a:spAutoFit/>
          </a:bodyPr>
          <a:lstStyle/>
          <a:p>
            <a:pPr>
              <a:lnSpc>
                <a:spcPts val="4098"/>
              </a:lnSpc>
              <a:spcBef>
                <a:spcPct val="0"/>
              </a:spcBef>
            </a:pPr>
            <a:r>
              <a:rPr lang="en-US" sz="2927" spc="122">
                <a:solidFill>
                  <a:srgbClr val="FDF9DE"/>
                </a:solidFill>
                <a:latin typeface="IreneFlorentina"/>
              </a:rPr>
              <a:t>B. STRAWBERRY</a:t>
            </a:r>
          </a:p>
        </p:txBody>
      </p:sp>
      <p:sp>
        <p:nvSpPr>
          <p:cNvPr id="11" name="TextBox 11"/>
          <p:cNvSpPr txBox="1"/>
          <p:nvPr/>
        </p:nvSpPr>
        <p:spPr>
          <a:xfrm>
            <a:off x="12357669" y="9278437"/>
            <a:ext cx="3911982" cy="519633"/>
          </a:xfrm>
          <a:prstGeom prst="rect">
            <a:avLst/>
          </a:prstGeom>
        </p:spPr>
        <p:txBody>
          <a:bodyPr lIns="0" tIns="0" rIns="0" bIns="0" rtlCol="0" anchor="t">
            <a:spAutoFit/>
          </a:bodyPr>
          <a:lstStyle/>
          <a:p>
            <a:pPr>
              <a:lnSpc>
                <a:spcPts val="4098"/>
              </a:lnSpc>
              <a:spcBef>
                <a:spcPct val="0"/>
              </a:spcBef>
            </a:pPr>
            <a:r>
              <a:rPr lang="en-US" sz="2927" spc="122">
                <a:solidFill>
                  <a:srgbClr val="FDF9DE"/>
                </a:solidFill>
                <a:latin typeface="IreneFlorentina"/>
              </a:rPr>
              <a:t>D.  MELON</a:t>
            </a:r>
          </a:p>
        </p:txBody>
      </p:sp>
      <p:pic>
        <p:nvPicPr>
          <p:cNvPr id="13" name="Picture 13"/>
          <p:cNvPicPr>
            <a:picLocks noChangeAspect="1"/>
          </p:cNvPicPr>
          <p:nvPr/>
        </p:nvPicPr>
        <p:blipFill>
          <a:blip r:embed="rId3" cstate="print">
            <a:alphaModFix amt="73000"/>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939884" y="3196088"/>
            <a:ext cx="1399374" cy="468790"/>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r="47660" b="10068"/>
          <a:stretch>
            <a:fillRect/>
          </a:stretch>
        </p:blipFill>
        <p:spPr>
          <a:xfrm rot="-10800000">
            <a:off x="3731256" y="7837613"/>
            <a:ext cx="3565192" cy="189343"/>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38257" y="5719158"/>
            <a:ext cx="7397036" cy="3564026"/>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647428">
            <a:off x="3571436" y="3991030"/>
            <a:ext cx="1404667" cy="773844"/>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735020" y="2272417"/>
            <a:ext cx="1351544" cy="1655566"/>
          </a:xfrm>
          <a:prstGeom prst="rect">
            <a:avLst/>
          </a:prstGeom>
        </p:spPr>
      </p:pic>
      <p:pic>
        <p:nvPicPr>
          <p:cNvPr id="18" name="Picture 18"/>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192795">
            <a:off x="16722138" y="8607507"/>
            <a:ext cx="2608683" cy="668771"/>
          </a:xfrm>
          <a:prstGeom prst="rect">
            <a:avLst/>
          </a:prstGeom>
        </p:spPr>
      </p:pic>
      <p:pic>
        <p:nvPicPr>
          <p:cNvPr id="19" name="Picture 19"/>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7119501">
            <a:off x="3662522" y="-947611"/>
            <a:ext cx="2825743" cy="2676749"/>
          </a:xfrm>
          <a:prstGeom prst="rect">
            <a:avLst/>
          </a:prstGeom>
        </p:spPr>
      </p:pic>
      <p:pic>
        <p:nvPicPr>
          <p:cNvPr id="3" name="Picture 2"/>
          <p:cNvPicPr>
            <a:picLocks noChangeAspect="1"/>
          </p:cNvPicPr>
          <p:nvPr/>
        </p:nvPicPr>
        <p:blipFill>
          <a:blip r:embed="rId19"/>
          <a:stretch>
            <a:fillRect/>
          </a:stretch>
        </p:blipFill>
        <p:spPr>
          <a:xfrm>
            <a:off x="6886690" y="3848256"/>
            <a:ext cx="10403989" cy="3263363"/>
          </a:xfrm>
          <a:prstGeom prst="rect">
            <a:avLst/>
          </a:prstGeom>
        </p:spPr>
      </p:pic>
    </p:spTree>
    <p:extLst>
      <p:ext uri="{BB962C8B-B14F-4D97-AF65-F5344CB8AC3E}">
        <p14:creationId xmlns:p14="http://schemas.microsoft.com/office/powerpoint/2010/main" val="1305506311"/>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571500"/>
            <a:ext cx="16825629" cy="769441"/>
          </a:xfrm>
          <a:prstGeom prst="rect">
            <a:avLst/>
          </a:prstGeom>
        </p:spPr>
        <p:txBody>
          <a:bodyPr wrap="square">
            <a:spAutoFit/>
          </a:bodyPr>
          <a:lstStyle/>
          <a:p>
            <a:pPr algn="just"/>
            <a:r>
              <a:rPr lang="en-US" sz="4400" b="1" dirty="0" smtClean="0">
                <a:solidFill>
                  <a:prstClr val="black"/>
                </a:solidFill>
                <a:latin typeface="Times New Roman" panose="02020603050405020304" pitchFamily="18" charset="0"/>
                <a:cs typeface="Times New Roman" panose="02020603050405020304" pitchFamily="18" charset="0"/>
              </a:rPr>
              <a:t>1. </a:t>
            </a:r>
            <a:r>
              <a:rPr lang="en-US" sz="4400" b="1" dirty="0" err="1" smtClean="0">
                <a:solidFill>
                  <a:prstClr val="black"/>
                </a:solidFill>
                <a:latin typeface="Times New Roman" panose="02020603050405020304" pitchFamily="18" charset="0"/>
                <a:cs typeface="Times New Roman" panose="02020603050405020304" pitchFamily="18" charset="0"/>
              </a:rPr>
              <a:t>Nhận</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biết</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đặc</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điểm</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của</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hình</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thanh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63882" y="6161243"/>
            <a:ext cx="15544799" cy="3017686"/>
          </a:xfrm>
          <a:prstGeom prst="rect">
            <a:avLst/>
          </a:prstGeom>
        </p:spPr>
        <p:txBody>
          <a:bodyPr wrap="square">
            <a:spAutoFit/>
          </a:bodyPr>
          <a:lstStyle/>
          <a:p>
            <a:pPr algn="just">
              <a:lnSpc>
                <a:spcPct val="150000"/>
              </a:lnSpc>
              <a:buClr>
                <a:srgbClr val="000000"/>
              </a:buClr>
            </a:pP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ảnh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đốm</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nắng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rải</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qua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vòm</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cây</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in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lên</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mái</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nhà</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tranh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khung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cảnh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bình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yên</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mùa</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xuân</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làng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quê</a:t>
            </a: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Arial"/>
              </a:rPr>
              <a:t>.</a:t>
            </a:r>
          </a:p>
          <a:p>
            <a:pPr marL="571500" indent="-571500" algn="just">
              <a:lnSpc>
                <a:spcPct val="150000"/>
              </a:lnSpc>
              <a:buClr>
                <a:srgbClr val="000000"/>
              </a:buClr>
              <a:buFont typeface="Wingdings" panose="05000000000000000000" pitchFamily="2" charset="2"/>
              <a:buChar char="à"/>
            </a:pPr>
            <a:r>
              <a:rPr lang="vi-VN" sz="4400" b="1" dirty="0">
                <a:latin typeface="Times New Roman" panose="02020603050405020304" pitchFamily="18" charset="0"/>
                <a:cs typeface="Times New Roman" panose="02020603050405020304" pitchFamily="18" charset="0"/>
              </a:rPr>
              <a:t>Từ tượng hình </a:t>
            </a:r>
            <a:r>
              <a:rPr lang="vi-VN" sz="4400" dirty="0">
                <a:latin typeface="Times New Roman" panose="02020603050405020304" pitchFamily="18" charset="0"/>
                <a:cs typeface="Times New Roman" panose="02020603050405020304" pitchFamily="18" charset="0"/>
              </a:rPr>
              <a:t>là từ gợi tả hình ảnh, dáng vẻ của sự </a:t>
            </a:r>
            <a:r>
              <a:rPr lang="vi-VN" sz="4400" dirty="0" smtClean="0">
                <a:latin typeface="Times New Roman" panose="02020603050405020304" pitchFamily="18" charset="0"/>
                <a:cs typeface="Times New Roman" panose="02020603050405020304" pitchFamily="18" charset="0"/>
              </a:rPr>
              <a:t>vật</a:t>
            </a:r>
            <a:endParaRPr lang="en-US" sz="4400" dirty="0">
              <a:latin typeface="Times New Roman" panose="02020603050405020304" pitchFamily="18" charset="0"/>
              <a:cs typeface="Times New Roman" panose="02020603050405020304" pitchFamily="18" charset="0"/>
            </a:endParaRPr>
          </a:p>
        </p:txBody>
      </p:sp>
      <p:pic>
        <p:nvPicPr>
          <p:cNvPr id="9" name="Picture 5"/>
          <p:cNvPicPr>
            <a:picLocks noChangeAspect="1"/>
          </p:cNvPicPr>
          <p:nvPr/>
        </p:nvPicPr>
        <p:blipFill>
          <a:blip r:embed="rId3"/>
          <a:srcRect/>
          <a:stretch>
            <a:fillRect/>
          </a:stretch>
        </p:blipFill>
        <p:spPr>
          <a:xfrm>
            <a:off x="-1785690" y="8648510"/>
            <a:ext cx="3571379" cy="3245490"/>
          </a:xfrm>
          <a:prstGeom prst="rect">
            <a:avLst/>
          </a:prstGeom>
        </p:spPr>
      </p:pic>
      <p:sp>
        <p:nvSpPr>
          <p:cNvPr id="10" name="Subtitle 1">
            <a:extLst>
              <a:ext uri="{FF2B5EF4-FFF2-40B4-BE49-F238E27FC236}">
                <a16:creationId xmlns:a16="http://schemas.microsoft.com/office/drawing/2014/main" xmlns="" id="{18F4C5E5-8C67-4E66-B73C-35152C688309}"/>
              </a:ext>
            </a:extLst>
          </p:cNvPr>
          <p:cNvSpPr txBox="1">
            <a:spLocks/>
          </p:cNvSpPr>
          <p:nvPr/>
        </p:nvSpPr>
        <p:spPr>
          <a:xfrm>
            <a:off x="1303988" y="3378396"/>
            <a:ext cx="13631212" cy="21399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0">
              <a:lnSpc>
                <a:spcPct val="150000"/>
              </a:lnSpc>
              <a:buFont typeface="Arial" pitchFamily="34" charset="0"/>
              <a:buNone/>
            </a:pP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Ví</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dụ</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Trong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làn</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nắng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ứng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khói</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mơ</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tan</a:t>
            </a:r>
          </a:p>
          <a:p>
            <a:pPr marL="228600" indent="0">
              <a:lnSpc>
                <a:spcPct val="150000"/>
              </a:lnSpc>
              <a:buFont typeface="Arial" pitchFamily="34" charset="0"/>
              <a:buNone/>
            </a:pP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Đôi</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mái</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nhà</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tranh</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lấm</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tấm</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vàng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a:t>
            </a:r>
            <a:endParaRPr lang="en-US" sz="4400" i="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 name="Rectangle 10"/>
          <p:cNvSpPr/>
          <p:nvPr/>
        </p:nvSpPr>
        <p:spPr>
          <a:xfrm>
            <a:off x="1209040" y="1963518"/>
            <a:ext cx="16254485" cy="769441"/>
          </a:xfrm>
          <a:prstGeom prst="rect">
            <a:avLst/>
          </a:prstGeom>
        </p:spPr>
        <p:txBody>
          <a:bodyPr wrap="square">
            <a:spAutoFit/>
          </a:bodyPr>
          <a:lstStyle/>
          <a:p>
            <a:pPr algn="just"/>
            <a:r>
              <a:rPr lang="en-US" sz="4400" b="1" dirty="0" smtClean="0">
                <a:solidFill>
                  <a:prstClr val="black"/>
                </a:solidFill>
                <a:latin typeface="Times New Roman" panose="02020603050405020304" pitchFamily="18" charset="0"/>
                <a:cs typeface="Times New Roman" panose="02020603050405020304" pitchFamily="18" charset="0"/>
              </a:rPr>
              <a:t>a.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hình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2" name="Freeform 4"/>
          <p:cNvSpPr/>
          <p:nvPr/>
        </p:nvSpPr>
        <p:spPr>
          <a:xfrm>
            <a:off x="16101575" y="-93775"/>
            <a:ext cx="2014212" cy="2057293"/>
          </a:xfrm>
          <a:custGeom>
            <a:avLst/>
            <a:gdLst/>
            <a:ahLst/>
            <a:cxnLst/>
            <a:rect l="l" t="t" r="r" b="b"/>
            <a:pathLst>
              <a:path w="3957689" h="4114800">
                <a:moveTo>
                  <a:pt x="0" y="0"/>
                </a:moveTo>
                <a:lnTo>
                  <a:pt x="3957690" y="0"/>
                </a:lnTo>
                <a:lnTo>
                  <a:pt x="3957690" y="4114800"/>
                </a:lnTo>
                <a:lnTo>
                  <a:pt x="0" y="4114800"/>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Tree>
    <p:extLst>
      <p:ext uri="{BB962C8B-B14F-4D97-AF65-F5344CB8AC3E}">
        <p14:creationId xmlns:p14="http://schemas.microsoft.com/office/powerpoint/2010/main" val="124387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1000"/>
                                        <p:tgtEl>
                                          <p:spTgt spid="6">
                                            <p:txEl>
                                              <p:pRg st="1" end="1"/>
                                            </p:txEl>
                                          </p:spTgt>
                                        </p:tgtEl>
                                      </p:cBhvr>
                                    </p:animEffect>
                                    <p:anim calcmode="lin" valueType="num">
                                      <p:cBhvr>
                                        <p:cTn id="2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a:stretch>
            <a:fillRect/>
          </a:stretch>
        </p:blipFill>
        <p:spPr>
          <a:xfrm>
            <a:off x="15897909" y="-2303745"/>
            <a:ext cx="4145290" cy="4000205"/>
          </a:xfrm>
          <a:prstGeom prst="rect">
            <a:avLst/>
          </a:prstGeom>
        </p:spPr>
      </p:pic>
      <p:sp>
        <p:nvSpPr>
          <p:cNvPr id="13" name="Rectangle 12"/>
          <p:cNvSpPr/>
          <p:nvPr/>
        </p:nvSpPr>
        <p:spPr>
          <a:xfrm>
            <a:off x="685800" y="571500"/>
            <a:ext cx="16825629" cy="769441"/>
          </a:xfrm>
          <a:prstGeom prst="rect">
            <a:avLst/>
          </a:prstGeom>
        </p:spPr>
        <p:txBody>
          <a:bodyPr wrap="square">
            <a:spAutoFit/>
          </a:bodyPr>
          <a:lstStyle/>
          <a:p>
            <a:pPr algn="just"/>
            <a:r>
              <a:rPr lang="en-US" sz="4400" b="1" dirty="0" smtClean="0">
                <a:solidFill>
                  <a:prstClr val="black"/>
                </a:solidFill>
                <a:latin typeface="Times New Roman" panose="02020603050405020304" pitchFamily="18" charset="0"/>
                <a:cs typeface="Times New Roman" panose="02020603050405020304" pitchFamily="18" charset="0"/>
              </a:rPr>
              <a:t>1. </a:t>
            </a:r>
            <a:r>
              <a:rPr lang="en-US" sz="4400" b="1" dirty="0" err="1" smtClean="0">
                <a:solidFill>
                  <a:prstClr val="black"/>
                </a:solidFill>
                <a:latin typeface="Times New Roman" panose="02020603050405020304" pitchFamily="18" charset="0"/>
                <a:cs typeface="Times New Roman" panose="02020603050405020304" pitchFamily="18" charset="0"/>
              </a:rPr>
              <a:t>Nhận</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biết</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đặc</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điểm</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của</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hình</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thanh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209040" y="1963518"/>
            <a:ext cx="16254485" cy="769441"/>
          </a:xfrm>
          <a:prstGeom prst="rect">
            <a:avLst/>
          </a:prstGeom>
        </p:spPr>
        <p:txBody>
          <a:bodyPr wrap="square">
            <a:spAutoFit/>
          </a:bodyPr>
          <a:lstStyle/>
          <a:p>
            <a:pPr algn="just"/>
            <a:r>
              <a:rPr lang="en-US" sz="4400" b="1" dirty="0" smtClean="0">
                <a:solidFill>
                  <a:prstClr val="black"/>
                </a:solidFill>
                <a:latin typeface="Times New Roman" panose="02020603050405020304" pitchFamily="18" charset="0"/>
                <a:cs typeface="Times New Roman" panose="02020603050405020304" pitchFamily="18" charset="0"/>
              </a:rPr>
              <a:t>b.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thanh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5" name="Subtitle 1">
            <a:extLst>
              <a:ext uri="{FF2B5EF4-FFF2-40B4-BE49-F238E27FC236}">
                <a16:creationId xmlns:a16="http://schemas.microsoft.com/office/drawing/2014/main" xmlns="" id="{18F4C5E5-8C67-4E66-B73C-35152C688309}"/>
              </a:ext>
            </a:extLst>
          </p:cNvPr>
          <p:cNvSpPr txBox="1">
            <a:spLocks/>
          </p:cNvSpPr>
          <p:nvPr/>
        </p:nvSpPr>
        <p:spPr>
          <a:xfrm>
            <a:off x="1676400" y="3363156"/>
            <a:ext cx="12801600" cy="21399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0">
              <a:lnSpc>
                <a:spcPct val="150000"/>
              </a:lnSpc>
              <a:buFont typeface="Arial" pitchFamily="34" charset="0"/>
              <a:buNone/>
            </a:pP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Ví</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dụ</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Sáng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chớm</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lạnh</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trong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lòng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Hà</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Nội</a:t>
            </a:r>
            <a:endParaRPr lang="en-US" sz="4400" i="1" dirty="0" smtClean="0">
              <a:latin typeface="Times New Roman" panose="02020603050405020304" pitchFamily="18" charset="0"/>
              <a:ea typeface="Cambria" panose="02040503050406030204" pitchFamily="18" charset="0"/>
              <a:cs typeface="Times New Roman" panose="02020603050405020304" pitchFamily="18" charset="0"/>
            </a:endParaRPr>
          </a:p>
          <a:p>
            <a:pPr marL="228600" indent="0">
              <a:lnSpc>
                <a:spcPct val="150000"/>
              </a:lnSpc>
              <a:buFont typeface="Arial" pitchFamily="34" charset="0"/>
              <a:buNone/>
            </a:pP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Những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phố</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dài</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xao</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xác</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hơi</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may”</a:t>
            </a:r>
            <a:endParaRPr lang="en-US" sz="4400" i="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1981200" y="5981700"/>
            <a:ext cx="15087600" cy="3017686"/>
          </a:xfrm>
          <a:prstGeom prst="rect">
            <a:avLst/>
          </a:prstGeom>
        </p:spPr>
        <p:txBody>
          <a:bodyPr wrap="square">
            <a:spAutoFit/>
          </a:bodyPr>
          <a:lstStyle/>
          <a:p>
            <a:pPr algn="just">
              <a:lnSpc>
                <a:spcPct val="150000"/>
              </a:lnSpc>
              <a:buClr>
                <a:srgbClr val="000000"/>
              </a:buClr>
              <a:buFont typeface="Arial"/>
              <a:buNone/>
            </a:pP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âm</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thanh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thoảng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nhẹ</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mơ</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hồ</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tiếng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lá</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và</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tiếng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gió</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trong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gian</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im</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vắng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tĩnh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lặng</a:t>
            </a: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Arial"/>
              </a:rPr>
              <a:t>.</a:t>
            </a:r>
          </a:p>
          <a:p>
            <a:pPr algn="just">
              <a:lnSpc>
                <a:spcPct val="150000"/>
              </a:lnSpc>
              <a:buClr>
                <a:srgbClr val="000000"/>
              </a:buClr>
            </a:pPr>
            <a:r>
              <a:rPr lang="en-US" sz="44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sz="4400" b="1" dirty="0" smtClean="0">
                <a:latin typeface="Times New Roman" panose="02020603050405020304" pitchFamily="18" charset="0"/>
                <a:cs typeface="Times New Roman" panose="02020603050405020304" pitchFamily="18" charset="0"/>
              </a:rPr>
              <a:t>Từ </a:t>
            </a:r>
            <a:r>
              <a:rPr lang="vi-VN" sz="4400" b="1" dirty="0">
                <a:latin typeface="Times New Roman" panose="02020603050405020304" pitchFamily="18" charset="0"/>
                <a:cs typeface="Times New Roman" panose="02020603050405020304" pitchFamily="18" charset="0"/>
              </a:rPr>
              <a:t>tượng thanh </a:t>
            </a:r>
            <a:r>
              <a:rPr lang="vi-VN" sz="4400" dirty="0">
                <a:latin typeface="Times New Roman" panose="02020603050405020304" pitchFamily="18" charset="0"/>
                <a:cs typeface="Times New Roman" panose="02020603050405020304" pitchFamily="18" charset="0"/>
              </a:rPr>
              <a:t>là từ mô phỏng âm thanh trong thực </a:t>
            </a:r>
            <a:r>
              <a:rPr lang="vi-VN" sz="4400" dirty="0" smtClean="0">
                <a:latin typeface="Times New Roman" panose="02020603050405020304" pitchFamily="18" charset="0"/>
                <a:cs typeface="Times New Roman" panose="02020603050405020304" pitchFamily="18" charset="0"/>
              </a:rPr>
              <a:t>tế</a:t>
            </a:r>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17" name="Freeform 5"/>
          <p:cNvSpPr/>
          <p:nvPr/>
        </p:nvSpPr>
        <p:spPr>
          <a:xfrm>
            <a:off x="16122517" y="8058316"/>
            <a:ext cx="1892565" cy="1882140"/>
          </a:xfrm>
          <a:custGeom>
            <a:avLst/>
            <a:gdLst/>
            <a:ahLst/>
            <a:cxnLst/>
            <a:rect l="l" t="t" r="r" b="b"/>
            <a:pathLst>
              <a:path w="4135477" h="4114800">
                <a:moveTo>
                  <a:pt x="0" y="0"/>
                </a:moveTo>
                <a:lnTo>
                  <a:pt x="4135477" y="0"/>
                </a:lnTo>
                <a:lnTo>
                  <a:pt x="4135477" y="4114800"/>
                </a:lnTo>
                <a:lnTo>
                  <a:pt x="0" y="4114800"/>
                </a:lnTo>
                <a:lnTo>
                  <a:pt x="0" y="0"/>
                </a:lnTo>
                <a:close/>
              </a:path>
            </a:pathLst>
          </a:custGeom>
          <a:blipFill>
            <a:blip r:embed="rId4">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348429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80">
                                          <p:stCondLst>
                                            <p:cond delay="0"/>
                                          </p:stCondLst>
                                        </p:cTn>
                                        <p:tgtEl>
                                          <p:spTgt spid="4">
                                            <p:txEl>
                                              <p:pRg st="0" end="0"/>
                                            </p:txEl>
                                          </p:spTgt>
                                        </p:tgtEl>
                                      </p:cBhvr>
                                    </p:animEffect>
                                    <p:anim calcmode="lin" valueType="num">
                                      <p:cBhvr>
                                        <p:cTn id="20"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xEl>
                                              <p:pRg st="0" end="0"/>
                                            </p:txEl>
                                          </p:spTgt>
                                        </p:tgtEl>
                                      </p:cBhvr>
                                      <p:to x="100000" y="60000"/>
                                    </p:animScale>
                                    <p:animScale>
                                      <p:cBhvr>
                                        <p:cTn id="26" dur="166" decel="50000">
                                          <p:stCondLst>
                                            <p:cond delay="676"/>
                                          </p:stCondLst>
                                        </p:cTn>
                                        <p:tgtEl>
                                          <p:spTgt spid="4">
                                            <p:txEl>
                                              <p:pRg st="0" end="0"/>
                                            </p:txEl>
                                          </p:spTgt>
                                        </p:tgtEl>
                                      </p:cBhvr>
                                      <p:to x="100000" y="100000"/>
                                    </p:animScale>
                                    <p:animScale>
                                      <p:cBhvr>
                                        <p:cTn id="27" dur="26">
                                          <p:stCondLst>
                                            <p:cond delay="1312"/>
                                          </p:stCondLst>
                                        </p:cTn>
                                        <p:tgtEl>
                                          <p:spTgt spid="4">
                                            <p:txEl>
                                              <p:pRg st="0" end="0"/>
                                            </p:txEl>
                                          </p:spTgt>
                                        </p:tgtEl>
                                      </p:cBhvr>
                                      <p:to x="100000" y="80000"/>
                                    </p:animScale>
                                    <p:animScale>
                                      <p:cBhvr>
                                        <p:cTn id="28" dur="166" decel="50000">
                                          <p:stCondLst>
                                            <p:cond delay="1338"/>
                                          </p:stCondLst>
                                        </p:cTn>
                                        <p:tgtEl>
                                          <p:spTgt spid="4">
                                            <p:txEl>
                                              <p:pRg st="0" end="0"/>
                                            </p:txEl>
                                          </p:spTgt>
                                        </p:tgtEl>
                                      </p:cBhvr>
                                      <p:to x="100000" y="100000"/>
                                    </p:animScale>
                                    <p:animScale>
                                      <p:cBhvr>
                                        <p:cTn id="29" dur="26">
                                          <p:stCondLst>
                                            <p:cond delay="1642"/>
                                          </p:stCondLst>
                                        </p:cTn>
                                        <p:tgtEl>
                                          <p:spTgt spid="4">
                                            <p:txEl>
                                              <p:pRg st="0" end="0"/>
                                            </p:txEl>
                                          </p:spTgt>
                                        </p:tgtEl>
                                      </p:cBhvr>
                                      <p:to x="100000" y="90000"/>
                                    </p:animScale>
                                    <p:animScale>
                                      <p:cBhvr>
                                        <p:cTn id="30" dur="166" decel="50000">
                                          <p:stCondLst>
                                            <p:cond delay="1668"/>
                                          </p:stCondLst>
                                        </p:cTn>
                                        <p:tgtEl>
                                          <p:spTgt spid="4">
                                            <p:txEl>
                                              <p:pRg st="0" end="0"/>
                                            </p:txEl>
                                          </p:spTgt>
                                        </p:tgtEl>
                                      </p:cBhvr>
                                      <p:to x="100000" y="100000"/>
                                    </p:animScale>
                                    <p:animScale>
                                      <p:cBhvr>
                                        <p:cTn id="31" dur="26">
                                          <p:stCondLst>
                                            <p:cond delay="1808"/>
                                          </p:stCondLst>
                                        </p:cTn>
                                        <p:tgtEl>
                                          <p:spTgt spid="4">
                                            <p:txEl>
                                              <p:pRg st="0" end="0"/>
                                            </p:txEl>
                                          </p:spTgt>
                                        </p:tgtEl>
                                      </p:cBhvr>
                                      <p:to x="100000" y="95000"/>
                                    </p:animScale>
                                    <p:animScale>
                                      <p:cBhvr>
                                        <p:cTn id="32" dur="166" decel="50000">
                                          <p:stCondLst>
                                            <p:cond delay="1834"/>
                                          </p:stCondLst>
                                        </p:cTn>
                                        <p:tgtEl>
                                          <p:spTgt spid="4">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anim calcmode="lin" valueType="num">
                                      <p:cBhvr>
                                        <p:cTn id="3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p:cNvPicPr>
          <p:nvPr/>
        </p:nvPicPr>
        <p:blipFill>
          <a:blip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26155">
            <a:off x="5703009" y="-1956807"/>
            <a:ext cx="6850800" cy="1527697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5562600" y="1866900"/>
            <a:ext cx="7315200" cy="226106"/>
          </a:xfrm>
          <a:prstGeom prst="rect">
            <a:avLst/>
          </a:prstGeom>
        </p:spPr>
      </p:pic>
      <p:sp>
        <p:nvSpPr>
          <p:cNvPr id="20" name="Rectangle 19"/>
          <p:cNvSpPr/>
          <p:nvPr/>
        </p:nvSpPr>
        <p:spPr>
          <a:xfrm>
            <a:off x="685800" y="571500"/>
            <a:ext cx="16254485" cy="769441"/>
          </a:xfrm>
          <a:prstGeom prst="rect">
            <a:avLst/>
          </a:prstGeom>
        </p:spPr>
        <p:txBody>
          <a:bodyPr wrap="square">
            <a:spAutoFit/>
          </a:bodyPr>
          <a:lstStyle/>
          <a:p>
            <a:pPr algn="just"/>
            <a:r>
              <a:rPr lang="en-US" sz="4400" b="1" dirty="0" smtClean="0">
                <a:solidFill>
                  <a:prstClr val="black"/>
                </a:solidFill>
                <a:latin typeface="Times New Roman" panose="02020603050405020304" pitchFamily="18" charset="0"/>
                <a:cs typeface="Times New Roman" panose="02020603050405020304" pitchFamily="18" charset="0"/>
              </a:rPr>
              <a:t>2. </a:t>
            </a:r>
            <a:r>
              <a:rPr lang="en-US" sz="4400" b="1" dirty="0" err="1" smtClean="0">
                <a:solidFill>
                  <a:prstClr val="black"/>
                </a:solidFill>
                <a:latin typeface="Times New Roman" panose="02020603050405020304" pitchFamily="18" charset="0"/>
                <a:cs typeface="Times New Roman" panose="02020603050405020304" pitchFamily="18" charset="0"/>
              </a:rPr>
              <a:t>Tác</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dụng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của</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hình</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thanh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6" name="Freeform 3"/>
          <p:cNvSpPr/>
          <p:nvPr/>
        </p:nvSpPr>
        <p:spPr>
          <a:xfrm>
            <a:off x="15749646" y="6930549"/>
            <a:ext cx="2381278" cy="3159878"/>
          </a:xfrm>
          <a:custGeom>
            <a:avLst/>
            <a:gdLst/>
            <a:ahLst/>
            <a:cxnLst/>
            <a:rect l="l" t="t" r="r" b="b"/>
            <a:pathLst>
              <a:path w="5362180" h="8229600">
                <a:moveTo>
                  <a:pt x="0" y="0"/>
                </a:moveTo>
                <a:lnTo>
                  <a:pt x="5362180" y="0"/>
                </a:lnTo>
                <a:lnTo>
                  <a:pt x="5362180" y="8229600"/>
                </a:lnTo>
                <a:lnTo>
                  <a:pt x="0" y="8229600"/>
                </a:lnTo>
                <a:lnTo>
                  <a:pt x="0" y="0"/>
                </a:lnTo>
                <a:close/>
              </a:path>
            </a:pathLst>
          </a:custGeom>
          <a:blipFill>
            <a:blip r:embed="rId13"/>
            <a:stretch>
              <a:fillRect/>
            </a:stretch>
          </a:blipFill>
        </p:spPr>
      </p:sp>
      <p:sp>
        <p:nvSpPr>
          <p:cNvPr id="8" name="Google Shape;1802;p76"/>
          <p:cNvSpPr txBox="1">
            <a:spLocks/>
          </p:cNvSpPr>
          <p:nvPr/>
        </p:nvSpPr>
        <p:spPr>
          <a:xfrm>
            <a:off x="1981201" y="2940775"/>
            <a:ext cx="13768445" cy="3977684"/>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lgn="just">
              <a:lnSpc>
                <a:spcPct val="150000"/>
              </a:lnSpc>
            </a:pPr>
            <a:r>
              <a:rPr lang="vi-VN" sz="4400" dirty="0" smtClean="0">
                <a:latin typeface="+mj-lt"/>
                <a:ea typeface="Cambria" panose="02040503050406030204" pitchFamily="18" charset="0"/>
              </a:rPr>
              <a:t>Gợi hình ảnh, âm thanh và giúp </a:t>
            </a:r>
            <a:r>
              <a:rPr lang="vi-VN" sz="4400" b="1" dirty="0" smtClean="0">
                <a:latin typeface="+mj-lt"/>
                <a:ea typeface="Cambria" panose="02040503050406030204" pitchFamily="18" charset="0"/>
              </a:rPr>
              <a:t>tăng tính biểu cảm cho đối tượng.</a:t>
            </a:r>
          </a:p>
          <a:p>
            <a:pPr marL="571500" indent="-571500" algn="just">
              <a:lnSpc>
                <a:spcPct val="150000"/>
              </a:lnSpc>
            </a:pPr>
            <a:r>
              <a:rPr lang="vi-VN" sz="4400" dirty="0" smtClean="0">
                <a:latin typeface="+mj-lt"/>
                <a:ea typeface="Cambria" panose="02040503050406030204" pitchFamily="18" charset="0"/>
              </a:rPr>
              <a:t>Giúp các đối tượng cần </a:t>
            </a:r>
            <a:r>
              <a:rPr lang="vi-VN" sz="4400" b="1" dirty="0" smtClean="0">
                <a:latin typeface="+mj-lt"/>
                <a:ea typeface="Cambria" panose="02040503050406030204" pitchFamily="18" charset="0"/>
              </a:rPr>
              <a:t>miêu tả hiện lên rõ nét, sinh động và ấn tượng hơn.</a:t>
            </a:r>
            <a:endParaRPr lang="vi-VN" sz="4400" b="1" dirty="0">
              <a:latin typeface="+mj-lt"/>
              <a:ea typeface="Cambria" panose="02040503050406030204" pitchFamily="18" charset="0"/>
            </a:endParaRPr>
          </a:p>
        </p:txBody>
      </p:sp>
    </p:spTree>
    <p:extLst>
      <p:ext uri="{BB962C8B-B14F-4D97-AF65-F5344CB8AC3E}">
        <p14:creationId xmlns:p14="http://schemas.microsoft.com/office/powerpoint/2010/main" val="54191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26155">
            <a:off x="7380607" y="-6681733"/>
            <a:ext cx="3869226" cy="20838141"/>
          </a:xfrm>
          <a:prstGeom prst="rect">
            <a:avLst/>
          </a:prstGeom>
        </p:spPr>
      </p:pic>
      <p:pic>
        <p:nvPicPr>
          <p:cNvPr id="8" name="Picture 3"/>
          <p:cNvPicPr>
            <a:picLocks noChangeAspect="1"/>
          </p:cNvPicPr>
          <p:nvPr/>
        </p:nvPicPr>
        <p:blipFill>
          <a:blip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26155">
            <a:off x="7075807" y="-2251928"/>
            <a:ext cx="3869226" cy="20838141"/>
          </a:xfrm>
          <a:prstGeom prst="rect">
            <a:avLst/>
          </a:prstGeom>
        </p:spPr>
      </p:pic>
      <p:sp>
        <p:nvSpPr>
          <p:cNvPr id="3" name="Rectangle 2"/>
          <p:cNvSpPr/>
          <p:nvPr/>
        </p:nvSpPr>
        <p:spPr>
          <a:xfrm>
            <a:off x="685800" y="571500"/>
            <a:ext cx="16254485" cy="769441"/>
          </a:xfrm>
          <a:prstGeom prst="rect">
            <a:avLst/>
          </a:prstGeom>
        </p:spPr>
        <p:txBody>
          <a:bodyPr wrap="square">
            <a:spAutoFit/>
          </a:bodyPr>
          <a:lstStyle/>
          <a:p>
            <a:pPr algn="just"/>
            <a:r>
              <a:rPr lang="en-US" sz="4400" b="1" dirty="0" smtClean="0">
                <a:solidFill>
                  <a:prstClr val="black"/>
                </a:solidFill>
                <a:latin typeface="Times New Roman" panose="02020603050405020304" pitchFamily="18" charset="0"/>
                <a:cs typeface="Times New Roman" panose="02020603050405020304" pitchFamily="18" charset="0"/>
              </a:rPr>
              <a:t>3. </a:t>
            </a:r>
            <a:r>
              <a:rPr lang="en-US" sz="4400" b="1" dirty="0" err="1" smtClean="0">
                <a:solidFill>
                  <a:prstClr val="black"/>
                </a:solidFill>
                <a:latin typeface="Times New Roman" panose="02020603050405020304" pitchFamily="18" charset="0"/>
                <a:cs typeface="Times New Roman" panose="02020603050405020304" pitchFamily="18" charset="0"/>
              </a:rPr>
              <a:t>Những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lưu</a:t>
            </a:r>
            <a:r>
              <a:rPr lang="en-US" sz="4400" b="1" dirty="0" smtClean="0">
                <a:solidFill>
                  <a:prstClr val="black"/>
                </a:solidFill>
                <a:latin typeface="Times New Roman" panose="02020603050405020304" pitchFamily="18" charset="0"/>
                <a:cs typeface="Times New Roman" panose="02020603050405020304" pitchFamily="18" charset="0"/>
              </a:rPr>
              <a:t> ý </a:t>
            </a:r>
            <a:r>
              <a:rPr lang="en-US" sz="4400" b="1" dirty="0" err="1" smtClean="0">
                <a:solidFill>
                  <a:prstClr val="black"/>
                </a:solidFill>
                <a:latin typeface="Times New Roman" panose="02020603050405020304" pitchFamily="18" charset="0"/>
                <a:cs typeface="Times New Roman" panose="02020603050405020304" pitchFamily="18" charset="0"/>
              </a:rPr>
              <a:t>về</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hình</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thanh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003732" y="2158240"/>
            <a:ext cx="16622975" cy="3554819"/>
          </a:xfrm>
          <a:prstGeom prst="rect">
            <a:avLst/>
          </a:prstGeom>
        </p:spPr>
        <p:txBody>
          <a:bodyPr wrap="square">
            <a:spAutoFit/>
          </a:bodyPr>
          <a:lstStyle/>
          <a:p>
            <a:pPr algn="just">
              <a:spcBef>
                <a:spcPct val="50000"/>
              </a:spcBef>
              <a:defRPr/>
            </a:pPr>
            <a:r>
              <a:rPr lang="nl-NL" sz="4500" b="1" kern="0"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nl-NL" sz="4500" b="1" kern="0" dirty="0">
                <a:solidFill>
                  <a:prstClr val="black"/>
                </a:solidFill>
                <a:latin typeface="Times New Roman" pitchFamily="18" charset="0"/>
                <a:cs typeface="Times New Roman" pitchFamily="18" charset="0"/>
              </a:rPr>
              <a:t>Một số từ vừa có nghĩa tượng hình vừa có nghĩa tượng thanh, cho nên tùy vào văn cảnh ta sẽ xếp chúng vào nhóm nào.</a:t>
            </a:r>
          </a:p>
          <a:p>
            <a:pPr algn="just">
              <a:spcBef>
                <a:spcPct val="50000"/>
              </a:spcBef>
              <a:defRPr/>
            </a:pPr>
            <a:r>
              <a:rPr lang="nl-NL" sz="4500" i="1" u="sng" kern="0" dirty="0">
                <a:solidFill>
                  <a:prstClr val="black"/>
                </a:solidFill>
                <a:latin typeface="Times New Roman" pitchFamily="18" charset="0"/>
                <a:cs typeface="Times New Roman" pitchFamily="18" charset="0"/>
              </a:rPr>
              <a:t>Ví dụ</a:t>
            </a:r>
            <a:r>
              <a:rPr lang="nl-NL" sz="4500" i="1" kern="0" dirty="0">
                <a:solidFill>
                  <a:prstClr val="black"/>
                </a:solidFill>
                <a:latin typeface="Times New Roman" pitchFamily="18" charset="0"/>
                <a:cs typeface="Times New Roman" pitchFamily="18" charset="0"/>
              </a:rPr>
              <a:t>: Mắt long sòng sọc/ Ho sòng sọc</a:t>
            </a:r>
          </a:p>
          <a:p>
            <a:pPr marL="685800" indent="-685800" algn="just">
              <a:spcBef>
                <a:spcPct val="50000"/>
              </a:spcBef>
              <a:buFontTx/>
              <a:buChar char="-"/>
              <a:defRPr/>
            </a:pPr>
            <a:r>
              <a:rPr lang="nl-NL" sz="4500" i="1" kern="0" dirty="0">
                <a:solidFill>
                  <a:prstClr val="black"/>
                </a:solidFill>
                <a:latin typeface="Times New Roman" pitchFamily="18" charset="0"/>
                <a:cs typeface="Times New Roman" pitchFamily="18" charset="0"/>
              </a:rPr>
              <a:t>Làm ào ào/ Gió thổi ào ào</a:t>
            </a:r>
          </a:p>
        </p:txBody>
      </p:sp>
      <p:sp>
        <p:nvSpPr>
          <p:cNvPr id="6" name="Rectangle 5"/>
          <p:cNvSpPr/>
          <p:nvPr/>
        </p:nvSpPr>
        <p:spPr>
          <a:xfrm>
            <a:off x="835881" y="6537670"/>
            <a:ext cx="16790826" cy="3208571"/>
          </a:xfrm>
          <a:prstGeom prst="rect">
            <a:avLst/>
          </a:prstGeom>
        </p:spPr>
        <p:txBody>
          <a:bodyPr wrap="square">
            <a:spAutoFit/>
          </a:bodyPr>
          <a:lstStyle/>
          <a:p>
            <a:pPr algn="just">
              <a:spcBef>
                <a:spcPct val="50000"/>
              </a:spcBef>
              <a:defRPr/>
            </a:pP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Có</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những</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từ</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tượng</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thanh</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tượng</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hình</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không</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phải</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là</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từ</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láy</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mà</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chỉ</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là</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một</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từ</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đơn</a:t>
            </a:r>
            <a:r>
              <a:rPr lang="en-US" sz="4500" b="1" kern="0" dirty="0">
                <a:solidFill>
                  <a:prstClr val="black"/>
                </a:solidFill>
                <a:latin typeface="Times New Roman" pitchFamily="18" charset="0"/>
                <a:cs typeface="Times New Roman" pitchFamily="18" charset="0"/>
              </a:rPr>
              <a:t>.</a:t>
            </a:r>
            <a:r>
              <a:rPr lang="en-US" sz="4500" b="1" kern="0" dirty="0">
                <a:solidFill>
                  <a:prstClr val="black"/>
                </a:solidFill>
                <a:latin typeface="Times New Roman" pitchFamily="18" charset="0"/>
                <a:cs typeface="Times New Roman" pitchFamily="18" charset="0"/>
                <a:sym typeface="Wingdings" pitchFamily="2" charset="2"/>
              </a:rPr>
              <a:t> </a:t>
            </a:r>
          </a:p>
          <a:p>
            <a:pPr algn="just">
              <a:spcBef>
                <a:spcPct val="50000"/>
              </a:spcBef>
              <a:defRPr/>
            </a:pPr>
            <a:r>
              <a:rPr lang="en-US" sz="4500" i="1" u="sng" kern="0" dirty="0" err="1">
                <a:solidFill>
                  <a:prstClr val="black"/>
                </a:solidFill>
                <a:latin typeface="Times New Roman" pitchFamily="18" charset="0"/>
                <a:cs typeface="Times New Roman" pitchFamily="18" charset="0"/>
                <a:sym typeface="Wingdings" pitchFamily="2" charset="2"/>
              </a:rPr>
              <a:t>Ví</a:t>
            </a:r>
            <a:r>
              <a:rPr lang="en-US" sz="4500" i="1" u="sng" kern="0" dirty="0">
                <a:solidFill>
                  <a:prstClr val="black"/>
                </a:solidFill>
                <a:latin typeface="Times New Roman" pitchFamily="18" charset="0"/>
                <a:cs typeface="Times New Roman" pitchFamily="18" charset="0"/>
                <a:sym typeface="Wingdings" pitchFamily="2" charset="2"/>
              </a:rPr>
              <a:t> </a:t>
            </a:r>
            <a:r>
              <a:rPr lang="en-US" sz="4500" i="1" u="sng" kern="0" dirty="0" err="1">
                <a:solidFill>
                  <a:prstClr val="black"/>
                </a:solidFill>
                <a:latin typeface="Times New Roman" pitchFamily="18" charset="0"/>
                <a:cs typeface="Times New Roman" pitchFamily="18" charset="0"/>
                <a:sym typeface="Wingdings" pitchFamily="2" charset="2"/>
              </a:rPr>
              <a:t>dụ</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Bốp</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tiếng</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tát</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bộp</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tiếng</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mưa</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rơi</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hoắm</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chỉ</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độ</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sâu</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vút</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chỉ</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độ</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cao</a:t>
            </a:r>
            <a:r>
              <a:rPr lang="en-US" sz="4500" i="1" kern="0" dirty="0">
                <a:solidFill>
                  <a:prstClr val="black"/>
                </a:solidFill>
                <a:latin typeface="Times New Roman" pitchFamily="18" charset="0"/>
                <a:cs typeface="Times New Roman" pitchFamily="18" charset="0"/>
                <a:sym typeface="Wingdings" pitchFamily="2" charset="2"/>
              </a:rPr>
              <a:t>)…)</a:t>
            </a:r>
            <a:r>
              <a:rPr lang="en-US" sz="4500" i="1" kern="0"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64208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1001383" y="-6700936"/>
            <a:ext cx="17617397" cy="1172757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713429" y="6865561"/>
            <a:ext cx="2516972" cy="339176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259300" y="778161"/>
            <a:ext cx="1323920" cy="1270963"/>
          </a:xfrm>
          <a:prstGeom prst="rect">
            <a:avLst/>
          </a:prstGeom>
        </p:spPr>
      </p:pic>
      <p:pic>
        <p:nvPicPr>
          <p:cNvPr id="10" name="Picture 9"/>
          <p:cNvPicPr>
            <a:picLocks noChangeAspect="1"/>
          </p:cNvPicPr>
          <p:nvPr/>
        </p:nvPicPr>
        <p:blipFill>
          <a:blip r:embed="rId9"/>
          <a:stretch>
            <a:fillRect/>
          </a:stretch>
        </p:blipFill>
        <p:spPr>
          <a:xfrm>
            <a:off x="3692244" y="-394195"/>
            <a:ext cx="11181033" cy="2901948"/>
          </a:xfrm>
          <a:prstGeom prst="rect">
            <a:avLst/>
          </a:prstGeom>
        </p:spPr>
      </p:pic>
      <p:sp>
        <p:nvSpPr>
          <p:cNvPr id="11" name="Rectangle 10"/>
          <p:cNvSpPr/>
          <p:nvPr/>
        </p:nvSpPr>
        <p:spPr>
          <a:xfrm>
            <a:off x="2538679" y="1764146"/>
            <a:ext cx="13427927" cy="2554545"/>
          </a:xfrm>
          <a:prstGeom prst="rect">
            <a:avLst/>
          </a:prstGeom>
        </p:spPr>
        <p:txBody>
          <a:bodyPr wrap="square">
            <a:spAutoFit/>
          </a:bodyPr>
          <a:lstStyle/>
          <a:p>
            <a:pPr algn="just"/>
            <a:r>
              <a:rPr lang="en-US" sz="4000" b="1" dirty="0">
                <a:solidFill>
                  <a:prstClr val="black"/>
                </a:solidFill>
                <a:latin typeface="Times New Roman" pitchFamily="18" charset="0"/>
              </a:rPr>
              <a:t>Cho </a:t>
            </a:r>
            <a:r>
              <a:rPr lang="en-US" sz="4000" b="1" dirty="0" err="1">
                <a:solidFill>
                  <a:prstClr val="black"/>
                </a:solidFill>
                <a:latin typeface="Times New Roman" pitchFamily="18" charset="0"/>
              </a:rPr>
              <a:t>các</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từ</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sau</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ào</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ào</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bát</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ngát</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chênh</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vênh</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chiêm</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chiếp</a:t>
            </a:r>
            <a:r>
              <a:rPr lang="en-US" sz="4000" dirty="0">
                <a:solidFill>
                  <a:prstClr val="black"/>
                </a:solidFill>
                <a:latin typeface="Times New Roman" pitchFamily="18" charset="0"/>
              </a:rPr>
              <a:t>, um </a:t>
            </a:r>
            <a:r>
              <a:rPr lang="en-US" sz="4000" dirty="0" err="1">
                <a:solidFill>
                  <a:prstClr val="black"/>
                </a:solidFill>
                <a:latin typeface="Times New Roman" pitchFamily="18" charset="0"/>
              </a:rPr>
              <a:t>tùm</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rì</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rầm</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lốm</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đốm</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rì</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rầm</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lấp</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lánh</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quang</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quác</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thoang</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thoảng</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đẹp</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đẽ</a:t>
            </a:r>
            <a:r>
              <a:rPr lang="en-US" sz="4000" dirty="0">
                <a:solidFill>
                  <a:prstClr val="black"/>
                </a:solidFill>
                <a:latin typeface="Times New Roman" pitchFamily="18" charset="0"/>
              </a:rPr>
              <a:t>. </a:t>
            </a:r>
            <a:r>
              <a:rPr lang="en-US" sz="4000" b="1" dirty="0" err="1">
                <a:solidFill>
                  <a:prstClr val="black"/>
                </a:solidFill>
                <a:latin typeface="Times New Roman" pitchFamily="18" charset="0"/>
              </a:rPr>
              <a:t>Em</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hãy</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phân</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loại</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các</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từ</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trên</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thành</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hai</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nhóm</a:t>
            </a:r>
            <a:r>
              <a:rPr lang="en-US" sz="4000" dirty="0">
                <a:solidFill>
                  <a:prstClr val="black"/>
                </a:solidFill>
                <a:latin typeface="Times New Roman" pitchFamily="18" charset="0"/>
              </a:rPr>
              <a:t>: </a:t>
            </a:r>
            <a:r>
              <a:rPr lang="en-US" sz="4000" b="1" dirty="0" err="1">
                <a:solidFill>
                  <a:prstClr val="black"/>
                </a:solidFill>
                <a:latin typeface="Times New Roman" pitchFamily="18" charset="0"/>
              </a:rPr>
              <a:t>Từ</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tượng</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hình</a:t>
            </a:r>
            <a:r>
              <a:rPr lang="en-US" sz="4000" dirty="0">
                <a:solidFill>
                  <a:prstClr val="black"/>
                </a:solidFill>
                <a:latin typeface="Times New Roman" pitchFamily="18" charset="0"/>
              </a:rPr>
              <a:t>, </a:t>
            </a:r>
            <a:r>
              <a:rPr lang="en-US" sz="4000" b="1" dirty="0" err="1">
                <a:solidFill>
                  <a:prstClr val="black"/>
                </a:solidFill>
                <a:latin typeface="Times New Roman" pitchFamily="18" charset="0"/>
              </a:rPr>
              <a:t>từ</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tượng</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thanh</a:t>
            </a:r>
            <a:r>
              <a:rPr lang="en-US" sz="4000" b="1" dirty="0">
                <a:solidFill>
                  <a:prstClr val="black"/>
                </a:solidFill>
                <a:latin typeface="Times New Roman" pitchFamily="18" charset="0"/>
              </a:rPr>
              <a:t>. </a:t>
            </a:r>
            <a:endParaRPr lang="en-US" sz="4000" dirty="0">
              <a:solidFill>
                <a:prstClr val="black"/>
              </a:solidFill>
            </a:endParaRPr>
          </a:p>
        </p:txBody>
      </p:sp>
      <p:sp>
        <p:nvSpPr>
          <p:cNvPr id="12" name="Text Box 9"/>
          <p:cNvSpPr txBox="1">
            <a:spLocks noChangeArrowheads="1"/>
          </p:cNvSpPr>
          <p:nvPr/>
        </p:nvSpPr>
        <p:spPr bwMode="auto">
          <a:xfrm>
            <a:off x="290143" y="6899131"/>
            <a:ext cx="5603258"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pPr>
            <a:r>
              <a:rPr lang="en-US" sz="4200" i="1" dirty="0" err="1">
                <a:solidFill>
                  <a:prstClr val="black"/>
                </a:solidFill>
                <a:latin typeface="Times New Roman" pitchFamily="18" charset="0"/>
              </a:rPr>
              <a:t>bát</a:t>
            </a:r>
            <a:r>
              <a:rPr lang="en-US" sz="4200" i="1" dirty="0">
                <a:solidFill>
                  <a:prstClr val="black"/>
                </a:solidFill>
                <a:latin typeface="Times New Roman" pitchFamily="18" charset="0"/>
              </a:rPr>
              <a:t> </a:t>
            </a:r>
            <a:r>
              <a:rPr lang="en-US" sz="4200" i="1" dirty="0" err="1">
                <a:solidFill>
                  <a:prstClr val="black"/>
                </a:solidFill>
                <a:latin typeface="Times New Roman" pitchFamily="18" charset="0"/>
              </a:rPr>
              <a:t>ngát</a:t>
            </a:r>
            <a:endParaRPr lang="en-US" sz="4200" i="1" dirty="0">
              <a:solidFill>
                <a:prstClr val="black"/>
              </a:solidFill>
              <a:latin typeface="Times New Roman" pitchFamily="18" charset="0"/>
            </a:endParaRPr>
          </a:p>
          <a:p>
            <a:pPr>
              <a:spcBef>
                <a:spcPct val="50000"/>
              </a:spcBef>
            </a:pPr>
            <a:r>
              <a:rPr lang="en-US" sz="4200" i="1" dirty="0" err="1">
                <a:solidFill>
                  <a:prstClr val="black"/>
                </a:solidFill>
                <a:latin typeface="Times New Roman" pitchFamily="18" charset="0"/>
              </a:rPr>
              <a:t>chênh</a:t>
            </a:r>
            <a:r>
              <a:rPr lang="en-US" sz="4200" i="1" dirty="0">
                <a:solidFill>
                  <a:prstClr val="black"/>
                </a:solidFill>
                <a:latin typeface="Times New Roman" pitchFamily="18" charset="0"/>
              </a:rPr>
              <a:t> </a:t>
            </a:r>
            <a:r>
              <a:rPr lang="en-US" sz="4200" i="1" dirty="0" err="1">
                <a:solidFill>
                  <a:prstClr val="black"/>
                </a:solidFill>
                <a:latin typeface="Times New Roman" pitchFamily="18" charset="0"/>
              </a:rPr>
              <a:t>vênh</a:t>
            </a:r>
            <a:endParaRPr lang="en-US" sz="4200" i="1" dirty="0">
              <a:solidFill>
                <a:prstClr val="black"/>
              </a:solidFill>
              <a:latin typeface="Times New Roman" pitchFamily="18" charset="0"/>
            </a:endParaRPr>
          </a:p>
        </p:txBody>
      </p:sp>
      <p:sp>
        <p:nvSpPr>
          <p:cNvPr id="13" name="Text Box 10"/>
          <p:cNvSpPr txBox="1">
            <a:spLocks noChangeArrowheads="1"/>
          </p:cNvSpPr>
          <p:nvPr/>
        </p:nvSpPr>
        <p:spPr bwMode="auto">
          <a:xfrm>
            <a:off x="8512234" y="6966001"/>
            <a:ext cx="57991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pPr>
            <a:r>
              <a:rPr lang="en-US" sz="4200" i="1" dirty="0" err="1">
                <a:solidFill>
                  <a:prstClr val="black"/>
                </a:solidFill>
                <a:latin typeface="Times New Roman" pitchFamily="18" charset="0"/>
              </a:rPr>
              <a:t>ào</a:t>
            </a:r>
            <a:r>
              <a:rPr lang="en-US" sz="4200" i="1" dirty="0">
                <a:solidFill>
                  <a:prstClr val="black"/>
                </a:solidFill>
                <a:latin typeface="Times New Roman" pitchFamily="18" charset="0"/>
              </a:rPr>
              <a:t> </a:t>
            </a:r>
            <a:r>
              <a:rPr lang="en-US" sz="4200" i="1" dirty="0" err="1">
                <a:solidFill>
                  <a:prstClr val="black"/>
                </a:solidFill>
                <a:latin typeface="Times New Roman" pitchFamily="18" charset="0"/>
              </a:rPr>
              <a:t>ào</a:t>
            </a:r>
            <a:endParaRPr lang="en-US" sz="4200" i="1" dirty="0">
              <a:solidFill>
                <a:prstClr val="black"/>
              </a:solidFill>
              <a:latin typeface="Times New Roman" pitchFamily="18" charset="0"/>
            </a:endParaRPr>
          </a:p>
          <a:p>
            <a:pPr>
              <a:spcBef>
                <a:spcPct val="50000"/>
              </a:spcBef>
            </a:pPr>
            <a:r>
              <a:rPr lang="en-US" sz="4200" i="1" dirty="0" err="1">
                <a:solidFill>
                  <a:prstClr val="black"/>
                </a:solidFill>
                <a:latin typeface="Times New Roman" pitchFamily="18" charset="0"/>
              </a:rPr>
              <a:t>chiêm</a:t>
            </a:r>
            <a:r>
              <a:rPr lang="en-US" sz="4200" i="1" dirty="0">
                <a:solidFill>
                  <a:prstClr val="black"/>
                </a:solidFill>
                <a:latin typeface="Times New Roman" pitchFamily="18" charset="0"/>
              </a:rPr>
              <a:t> </a:t>
            </a:r>
            <a:r>
              <a:rPr lang="en-US" sz="4200" i="1" dirty="0" err="1">
                <a:solidFill>
                  <a:prstClr val="black"/>
                </a:solidFill>
                <a:latin typeface="Times New Roman" pitchFamily="18" charset="0"/>
              </a:rPr>
              <a:t>chiếp</a:t>
            </a:r>
            <a:endParaRPr lang="en-US" sz="4200" i="1" dirty="0">
              <a:solidFill>
                <a:prstClr val="black"/>
              </a:solidFill>
              <a:latin typeface="Times New Roman" pitchFamily="18" charset="0"/>
            </a:endParaRPr>
          </a:p>
          <a:p>
            <a:pPr>
              <a:spcBef>
                <a:spcPct val="50000"/>
              </a:spcBef>
            </a:pPr>
            <a:r>
              <a:rPr lang="en-US" sz="4200" i="1" dirty="0" err="1">
                <a:solidFill>
                  <a:prstClr val="black"/>
                </a:solidFill>
                <a:latin typeface="Times New Roman" pitchFamily="18" charset="0"/>
              </a:rPr>
              <a:t>rì</a:t>
            </a:r>
            <a:r>
              <a:rPr lang="en-US" sz="4200" i="1" dirty="0">
                <a:solidFill>
                  <a:prstClr val="black"/>
                </a:solidFill>
                <a:latin typeface="Times New Roman" pitchFamily="18" charset="0"/>
              </a:rPr>
              <a:t> </a:t>
            </a:r>
            <a:r>
              <a:rPr lang="en-US" sz="4200" i="1" dirty="0" err="1">
                <a:solidFill>
                  <a:prstClr val="black"/>
                </a:solidFill>
                <a:latin typeface="Times New Roman" pitchFamily="18" charset="0"/>
              </a:rPr>
              <a:t>rầm</a:t>
            </a:r>
            <a:endParaRPr lang="en-US" sz="4200" i="1" dirty="0">
              <a:solidFill>
                <a:prstClr val="black"/>
              </a:solidFill>
              <a:latin typeface="Times New Roman" pitchFamily="18" charset="0"/>
            </a:endParaRPr>
          </a:p>
        </p:txBody>
      </p:sp>
      <p:sp>
        <p:nvSpPr>
          <p:cNvPr id="14" name="Text Box 9"/>
          <p:cNvSpPr txBox="1">
            <a:spLocks noChangeArrowheads="1"/>
          </p:cNvSpPr>
          <p:nvPr/>
        </p:nvSpPr>
        <p:spPr bwMode="auto">
          <a:xfrm>
            <a:off x="3913372" y="6966001"/>
            <a:ext cx="274028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pPr>
            <a:r>
              <a:rPr lang="en-US" sz="4200" i="1" dirty="0">
                <a:solidFill>
                  <a:prstClr val="black"/>
                </a:solidFill>
                <a:latin typeface="Times New Roman" pitchFamily="18" charset="0"/>
              </a:rPr>
              <a:t>um </a:t>
            </a:r>
            <a:r>
              <a:rPr lang="en-US" sz="4200" i="1" dirty="0" err="1">
                <a:solidFill>
                  <a:prstClr val="black"/>
                </a:solidFill>
                <a:latin typeface="Times New Roman" pitchFamily="18" charset="0"/>
              </a:rPr>
              <a:t>tùm</a:t>
            </a:r>
            <a:endParaRPr lang="en-US" sz="4200" i="1" dirty="0">
              <a:solidFill>
                <a:prstClr val="black"/>
              </a:solidFill>
              <a:latin typeface="Times New Roman" pitchFamily="18" charset="0"/>
            </a:endParaRPr>
          </a:p>
          <a:p>
            <a:pPr>
              <a:spcBef>
                <a:spcPct val="50000"/>
              </a:spcBef>
            </a:pPr>
            <a:r>
              <a:rPr lang="en-US" sz="4200" i="1" dirty="0" err="1">
                <a:solidFill>
                  <a:prstClr val="black"/>
                </a:solidFill>
                <a:latin typeface="Times New Roman" pitchFamily="18" charset="0"/>
              </a:rPr>
              <a:t>lốm</a:t>
            </a:r>
            <a:r>
              <a:rPr lang="en-US" sz="4200" i="1" dirty="0">
                <a:solidFill>
                  <a:prstClr val="black"/>
                </a:solidFill>
                <a:latin typeface="Times New Roman" pitchFamily="18" charset="0"/>
              </a:rPr>
              <a:t> </a:t>
            </a:r>
            <a:r>
              <a:rPr lang="en-US" sz="4200" i="1" dirty="0" err="1">
                <a:solidFill>
                  <a:prstClr val="black"/>
                </a:solidFill>
                <a:latin typeface="Times New Roman" pitchFamily="18" charset="0"/>
              </a:rPr>
              <a:t>đốm</a:t>
            </a:r>
            <a:endParaRPr lang="en-US" sz="4200" i="1" dirty="0">
              <a:solidFill>
                <a:prstClr val="black"/>
              </a:solidFill>
              <a:latin typeface="Times New Roman" pitchFamily="18" charset="0"/>
            </a:endParaRPr>
          </a:p>
          <a:p>
            <a:pPr>
              <a:spcBef>
                <a:spcPct val="50000"/>
              </a:spcBef>
            </a:pPr>
            <a:r>
              <a:rPr lang="en-US" sz="4200" i="1" dirty="0" err="1">
                <a:solidFill>
                  <a:prstClr val="black"/>
                </a:solidFill>
                <a:latin typeface="Times New Roman" pitchFamily="18" charset="0"/>
              </a:rPr>
              <a:t>lấp</a:t>
            </a:r>
            <a:r>
              <a:rPr lang="en-US" sz="4200" i="1" dirty="0">
                <a:solidFill>
                  <a:prstClr val="black"/>
                </a:solidFill>
                <a:latin typeface="Times New Roman" pitchFamily="18" charset="0"/>
              </a:rPr>
              <a:t> </a:t>
            </a:r>
            <a:r>
              <a:rPr lang="en-US" sz="4200" i="1" dirty="0" err="1">
                <a:solidFill>
                  <a:prstClr val="black"/>
                </a:solidFill>
                <a:latin typeface="Times New Roman" pitchFamily="18" charset="0"/>
              </a:rPr>
              <a:t>lánh</a:t>
            </a:r>
            <a:endParaRPr lang="en-US" sz="4200" i="1" dirty="0">
              <a:solidFill>
                <a:prstClr val="black"/>
              </a:solidFill>
              <a:latin typeface="Times New Roman" pitchFamily="18" charset="0"/>
            </a:endParaRPr>
          </a:p>
        </p:txBody>
      </p:sp>
      <p:sp>
        <p:nvSpPr>
          <p:cNvPr id="15" name="Text Box 10"/>
          <p:cNvSpPr txBox="1">
            <a:spLocks noChangeArrowheads="1"/>
          </p:cNvSpPr>
          <p:nvPr/>
        </p:nvSpPr>
        <p:spPr bwMode="auto">
          <a:xfrm>
            <a:off x="12774639" y="7054939"/>
            <a:ext cx="4197276"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pPr>
            <a:r>
              <a:rPr lang="en-US" sz="4200" i="1" dirty="0" err="1">
                <a:solidFill>
                  <a:prstClr val="black"/>
                </a:solidFill>
                <a:latin typeface="Times New Roman" pitchFamily="18" charset="0"/>
              </a:rPr>
              <a:t>quang</a:t>
            </a:r>
            <a:r>
              <a:rPr lang="en-US" sz="4200" i="1" dirty="0">
                <a:solidFill>
                  <a:prstClr val="black"/>
                </a:solidFill>
                <a:latin typeface="Times New Roman" pitchFamily="18" charset="0"/>
              </a:rPr>
              <a:t> </a:t>
            </a:r>
            <a:r>
              <a:rPr lang="en-US" sz="4200" i="1" dirty="0" err="1">
                <a:solidFill>
                  <a:prstClr val="black"/>
                </a:solidFill>
                <a:latin typeface="Times New Roman" pitchFamily="18" charset="0"/>
              </a:rPr>
              <a:t>quác</a:t>
            </a:r>
            <a:endParaRPr lang="en-US" sz="4200" i="1" dirty="0">
              <a:solidFill>
                <a:prstClr val="black"/>
              </a:solidFill>
              <a:latin typeface="Times New Roman" pitchFamily="18" charset="0"/>
            </a:endParaRPr>
          </a:p>
          <a:p>
            <a:pPr>
              <a:spcBef>
                <a:spcPct val="50000"/>
              </a:spcBef>
            </a:pPr>
            <a:r>
              <a:rPr lang="en-US" sz="4200" i="1" dirty="0" err="1">
                <a:solidFill>
                  <a:prstClr val="black"/>
                </a:solidFill>
                <a:latin typeface="Times New Roman" pitchFamily="18" charset="0"/>
              </a:rPr>
              <a:t>rầm</a:t>
            </a:r>
            <a:endParaRPr lang="en-US" sz="4200" i="1" dirty="0">
              <a:solidFill>
                <a:prstClr val="black"/>
              </a:solidFill>
              <a:latin typeface="Times New Roman" pitchFamily="18" charset="0"/>
            </a:endParaRPr>
          </a:p>
        </p:txBody>
      </p:sp>
      <p:pic>
        <p:nvPicPr>
          <p:cNvPr id="16"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400000">
            <a:off x="4561829" y="8646786"/>
            <a:ext cx="5715000" cy="176645"/>
          </a:xfrm>
          <a:prstGeom prst="rect">
            <a:avLst/>
          </a:prstGeom>
        </p:spPr>
      </p:pic>
      <p:pic>
        <p:nvPicPr>
          <p:cNvPr id="19" name="Picture 18"/>
          <p:cNvPicPr>
            <a:picLocks noChangeAspect="1"/>
          </p:cNvPicPr>
          <p:nvPr/>
        </p:nvPicPr>
        <p:blipFill>
          <a:blip r:embed="rId13"/>
          <a:stretch>
            <a:fillRect/>
          </a:stretch>
        </p:blipFill>
        <p:spPr>
          <a:xfrm>
            <a:off x="1152194" y="5484397"/>
            <a:ext cx="5383235" cy="1524132"/>
          </a:xfrm>
          <a:prstGeom prst="rect">
            <a:avLst/>
          </a:prstGeom>
        </p:spPr>
      </p:pic>
      <p:pic>
        <p:nvPicPr>
          <p:cNvPr id="20" name="Picture 19"/>
          <p:cNvPicPr>
            <a:picLocks noChangeAspect="1"/>
          </p:cNvPicPr>
          <p:nvPr/>
        </p:nvPicPr>
        <p:blipFill>
          <a:blip r:embed="rId14"/>
          <a:stretch>
            <a:fillRect/>
          </a:stretch>
        </p:blipFill>
        <p:spPr>
          <a:xfrm>
            <a:off x="7487331" y="5524325"/>
            <a:ext cx="8090093" cy="1341236"/>
          </a:xfrm>
          <a:prstGeom prst="rect">
            <a:avLst/>
          </a:prstGeom>
        </p:spPr>
      </p:pic>
    </p:spTree>
    <p:extLst>
      <p:ext uri="{BB962C8B-B14F-4D97-AF65-F5344CB8AC3E}">
        <p14:creationId xmlns:p14="http://schemas.microsoft.com/office/powerpoint/2010/main" val="37471594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6927404" y="2095171"/>
            <a:ext cx="10034865" cy="3231215"/>
            <a:chOff x="0" y="0"/>
            <a:chExt cx="3394510" cy="1093028"/>
          </a:xfrm>
        </p:grpSpPr>
        <p:sp>
          <p:nvSpPr>
            <p:cNvPr id="8" name="Freeform 8"/>
            <p:cNvSpPr/>
            <p:nvPr/>
          </p:nvSpPr>
          <p:spPr>
            <a:xfrm>
              <a:off x="0" y="0"/>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solidFill>
              <a:srgbClr val="FEF9DD"/>
            </a:solidFill>
          </p:spPr>
        </p:sp>
      </p:grpSp>
      <p:sp>
        <p:nvSpPr>
          <p:cNvPr id="10" name="TextBox 10"/>
          <p:cNvSpPr txBox="1"/>
          <p:nvPr/>
        </p:nvSpPr>
        <p:spPr>
          <a:xfrm>
            <a:off x="12662354" y="6520533"/>
            <a:ext cx="3883407" cy="519633"/>
          </a:xfrm>
          <a:prstGeom prst="rect">
            <a:avLst/>
          </a:prstGeom>
        </p:spPr>
        <p:txBody>
          <a:bodyPr lIns="0" tIns="0" rIns="0" bIns="0" rtlCol="0" anchor="t">
            <a:spAutoFit/>
          </a:bodyPr>
          <a:lstStyle/>
          <a:p>
            <a:pPr>
              <a:lnSpc>
                <a:spcPts val="4098"/>
              </a:lnSpc>
              <a:spcBef>
                <a:spcPct val="0"/>
              </a:spcBef>
            </a:pPr>
            <a:r>
              <a:rPr lang="en-US" sz="2927" spc="122">
                <a:solidFill>
                  <a:srgbClr val="FDF9DE"/>
                </a:solidFill>
                <a:latin typeface="IreneFlorentina"/>
              </a:rPr>
              <a:t>B. STRAWBERRY</a:t>
            </a:r>
          </a:p>
        </p:txBody>
      </p:sp>
      <p:sp>
        <p:nvSpPr>
          <p:cNvPr id="11" name="TextBox 11"/>
          <p:cNvSpPr txBox="1"/>
          <p:nvPr/>
        </p:nvSpPr>
        <p:spPr>
          <a:xfrm>
            <a:off x="12633779" y="7885976"/>
            <a:ext cx="3911982" cy="519633"/>
          </a:xfrm>
          <a:prstGeom prst="rect">
            <a:avLst/>
          </a:prstGeom>
        </p:spPr>
        <p:txBody>
          <a:bodyPr lIns="0" tIns="0" rIns="0" bIns="0" rtlCol="0" anchor="t">
            <a:spAutoFit/>
          </a:bodyPr>
          <a:lstStyle/>
          <a:p>
            <a:pPr>
              <a:lnSpc>
                <a:spcPts val="4098"/>
              </a:lnSpc>
              <a:spcBef>
                <a:spcPct val="0"/>
              </a:spcBef>
            </a:pPr>
            <a:r>
              <a:rPr lang="en-US" sz="2927" spc="122">
                <a:solidFill>
                  <a:srgbClr val="FDF9DE"/>
                </a:solidFill>
                <a:latin typeface="IreneFlorentina"/>
              </a:rPr>
              <a:t>D.  MELON</a:t>
            </a:r>
          </a:p>
        </p:txBody>
      </p:sp>
      <p:pic>
        <p:nvPicPr>
          <p:cNvPr id="13" name="Picture 13"/>
          <p:cNvPicPr>
            <a:picLocks noChangeAspect="1"/>
          </p:cNvPicPr>
          <p:nvPr/>
        </p:nvPicPr>
        <p:blipFill>
          <a:blip r:embed="rId3" cstate="print">
            <a:alphaModFix amt="73000"/>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1215994" y="1803627"/>
            <a:ext cx="1399374" cy="468790"/>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r="47660" b="10068"/>
          <a:stretch>
            <a:fillRect/>
          </a:stretch>
        </p:blipFill>
        <p:spPr>
          <a:xfrm rot="-10800000">
            <a:off x="3731256" y="7837613"/>
            <a:ext cx="3565192" cy="189343"/>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38257" y="5719158"/>
            <a:ext cx="7397036" cy="3564026"/>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647428">
            <a:off x="3571436" y="3991030"/>
            <a:ext cx="1404667" cy="773844"/>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735020" y="2272417"/>
            <a:ext cx="1351544" cy="1655566"/>
          </a:xfrm>
          <a:prstGeom prst="rect">
            <a:avLst/>
          </a:prstGeom>
        </p:spPr>
      </p:pic>
      <p:pic>
        <p:nvPicPr>
          <p:cNvPr id="18" name="Picture 18"/>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192795">
            <a:off x="16722138" y="8607507"/>
            <a:ext cx="2608683" cy="668771"/>
          </a:xfrm>
          <a:prstGeom prst="rect">
            <a:avLst/>
          </a:prstGeom>
        </p:spPr>
      </p:pic>
      <p:pic>
        <p:nvPicPr>
          <p:cNvPr id="19" name="Picture 19"/>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7119501">
            <a:off x="3662522" y="-947611"/>
            <a:ext cx="2825743" cy="2676749"/>
          </a:xfrm>
          <a:prstGeom prst="rect">
            <a:avLst/>
          </a:prstGeom>
        </p:spPr>
      </p:pic>
      <p:pic>
        <p:nvPicPr>
          <p:cNvPr id="2" name="Picture 1"/>
          <p:cNvPicPr>
            <a:picLocks noChangeAspect="1"/>
          </p:cNvPicPr>
          <p:nvPr/>
        </p:nvPicPr>
        <p:blipFill>
          <a:blip r:embed="rId19"/>
          <a:stretch>
            <a:fillRect/>
          </a:stretch>
        </p:blipFill>
        <p:spPr>
          <a:xfrm>
            <a:off x="7843105" y="2139835"/>
            <a:ext cx="9544526" cy="3736423"/>
          </a:xfrm>
          <a:prstGeom prst="rect">
            <a:avLst/>
          </a:prstGeom>
        </p:spPr>
      </p:pic>
    </p:spTree>
    <p:extLst>
      <p:ext uri="{BB962C8B-B14F-4D97-AF65-F5344CB8AC3E}">
        <p14:creationId xmlns:p14="http://schemas.microsoft.com/office/powerpoint/2010/main" val="3537159989"/>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TotalTime>
  <Words>1489</Words>
  <Application>Microsoft Office PowerPoint</Application>
  <PresentationFormat>Custom</PresentationFormat>
  <Paragraphs>171</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IreneFlorentina</vt:lpstr>
      <vt:lpstr>Calibri</vt:lpstr>
      <vt:lpstr>Times New Roman</vt:lpstr>
      <vt:lpstr>Cambria</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Pastel Cute Playful Church Sunday Service Kids Sermon Presentation</dc:title>
  <cp:lastModifiedBy>AutoBVT</cp:lastModifiedBy>
  <cp:revision>78</cp:revision>
  <dcterms:created xsi:type="dcterms:W3CDTF">2006-08-16T00:00:00Z</dcterms:created>
  <dcterms:modified xsi:type="dcterms:W3CDTF">2023-07-05T10:11:53Z</dcterms:modified>
  <dc:identifier>DAFkYZ4VBu0</dc:identifier>
</cp:coreProperties>
</file>