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3" r:id="rId3"/>
  </p:sldMasterIdLst>
  <p:sldIdLst>
    <p:sldId id="267" r:id="rId4"/>
    <p:sldId id="286" r:id="rId5"/>
    <p:sldId id="269" r:id="rId6"/>
    <p:sldId id="270" r:id="rId7"/>
    <p:sldId id="279" r:id="rId8"/>
    <p:sldId id="285" r:id="rId9"/>
    <p:sldId id="264" r:id="rId10"/>
    <p:sldId id="282" r:id="rId11"/>
    <p:sldId id="283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1" r:id="rId20"/>
    <p:sldId id="258" r:id="rId21"/>
    <p:sldId id="259" r:id="rId22"/>
    <p:sldId id="260" r:id="rId23"/>
    <p:sldId id="261" r:id="rId24"/>
    <p:sldId id="262" r:id="rId25"/>
    <p:sldId id="263" r:id="rId26"/>
    <p:sldId id="287" r:id="rId27"/>
    <p:sldId id="280" r:id="rId28"/>
    <p:sldId id="265" r:id="rId29"/>
    <p:sldId id="266" r:id="rId30"/>
    <p:sldId id="284" r:id="rId31"/>
    <p:sldId id="28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86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7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96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714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9190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129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82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96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429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978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834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774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544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282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210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916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953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797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1648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18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311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791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942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9464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881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968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43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3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458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240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69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1922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156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5069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911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7257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6477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074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3878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850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47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7531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9070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42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782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769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022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7114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1709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25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527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8252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6318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743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24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585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044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273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08661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1928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462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401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0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4772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9950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0128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615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640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819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9917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84687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4134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69911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DAF14-B7DA-426B-ACAC-D7BE6A71018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93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73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9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C8B72-6060-4DDF-9542-9463376E42D6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ABFFE-FF0F-45F5-8A5C-C21197299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57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88FCD-8CA7-469C-A639-B8C0FCE0D7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7/11/2024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47924-0BB1-4F3A-B6E3-0F91334745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46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7">
            <a:hlinkClick r:id="" action="ppaction://noaction">
              <a:snd r:embed="rId3" name="cHAO.wav"/>
            </a:hlinkClick>
            <a:extLst>
              <a:ext uri="{FF2B5EF4-FFF2-40B4-BE49-F238E27FC236}">
                <a16:creationId xmlns:a16="http://schemas.microsoft.com/office/drawing/2014/main" id="{AEA82E62-DDDE-4AD6-9C23-2F6EBFD02E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9972" y="1006803"/>
            <a:ext cx="10839200" cy="126340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49266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4000" b="0" i="0" u="none" strike="noStrike" kern="10" cap="none" spc="0" normalizeH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LIỆT </a:t>
            </a:r>
            <a:r>
              <a:rPr kumimoji="0" lang="en-US" sz="4000" b="0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</a:t>
            </a:r>
            <a:r>
              <a:rPr kumimoji="0" lang="en-US" sz="40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 CÁC </a:t>
            </a:r>
            <a:r>
              <a:rPr kumimoji="0" lang="en-US" sz="4000" b="0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4000" b="0" i="0" u="none" strike="noStrike" kern="10" cap="none" spc="0" normalizeH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 </a:t>
            </a:r>
            <a:r>
              <a:rPr kumimoji="0" lang="en-US" sz="4000" b="0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 </a:t>
            </a:r>
            <a:r>
              <a:rPr kumimoji="0" lang="en-US" sz="4000" b="0" i="0" u="none" strike="noStrike" kern="10" cap="none" spc="0" normalizeH="0" baseline="0" noProof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4000" b="0" i="0" u="none" strike="noStrike" kern="10" cap="none" spc="0" normalizeH="0" baseline="0" noProof="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WordArt 8">
            <a:extLst>
              <a:ext uri="{FF2B5EF4-FFF2-40B4-BE49-F238E27FC236}">
                <a16:creationId xmlns:a16="http://schemas.microsoft.com/office/drawing/2014/main" id="{96D6EBCC-03A2-40D1-B42D-201F4CC6C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3992" y="3154995"/>
            <a:ext cx="7607774" cy="7620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</a:t>
            </a:r>
            <a:r>
              <a:rPr kumimoji="0" lang="en-US" sz="3600" b="0" i="0" u="none" strike="noStrike" kern="10" cap="none" spc="0" normalizeH="0" baseline="0" noProof="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0" i="0" u="none" strike="noStrike" kern="10" cap="none" spc="0" normalizeH="0" noProof="0" dirty="0" smtClean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LỚP 6A3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9999FF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6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1091" y="0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</a:rPr>
              <a:t>31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 HỢP SỐ NGUYÊN ÂM.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33596" y="555337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668614" y="1309305"/>
            <a:ext cx="9324305" cy="33267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dung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59" y="3067050"/>
            <a:ext cx="3790950" cy="37909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333597" y="4873794"/>
            <a:ext cx="7956864" cy="108767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ý: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102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IỆT ĐỘ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723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3" y="139729"/>
            <a:ext cx="5685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VIDEO 1. NHIỆT ĐỘ</a:t>
            </a:r>
          </a:p>
        </p:txBody>
      </p:sp>
    </p:spTree>
    <p:extLst>
      <p:ext uri="{BB962C8B-B14F-4D97-AF65-F5344CB8AC3E}">
        <p14:creationId xmlns:p14="http://schemas.microsoft.com/office/powerpoint/2010/main" val="41142311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392556" y="151164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29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392556" y="349838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2526866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34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314" y="1348786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2356104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14" y="3263131"/>
            <a:ext cx="1024676" cy="1024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6E9953-68F5-481F-99C9-EC4D697DA4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44" y="1074275"/>
            <a:ext cx="2590800" cy="48482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467995-70F3-4C70-8430-1E3B05BCE7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6831" y="1074275"/>
            <a:ext cx="2438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43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1172374" y="204173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</a:p>
        </p:txBody>
      </p:sp>
      <p:sp>
        <p:nvSpPr>
          <p:cNvPr id="20" name="Freeform 19"/>
          <p:cNvSpPr/>
          <p:nvPr/>
        </p:nvSpPr>
        <p:spPr>
          <a:xfrm>
            <a:off x="1172374" y="3069677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- 5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</a:p>
        </p:txBody>
      </p:sp>
      <p:sp>
        <p:nvSpPr>
          <p:cNvPr id="21" name="Freeform 20"/>
          <p:cNvSpPr/>
          <p:nvPr/>
        </p:nvSpPr>
        <p:spPr>
          <a:xfrm>
            <a:off x="1076327" y="4082828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-4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1172374" y="258535"/>
            <a:ext cx="1052285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</a:t>
            </a:r>
            <a:r>
              <a:rPr kumimoji="0" lang="en-US" sz="4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589" y="195561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47" y="3940777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431" y="2829602"/>
            <a:ext cx="1024676" cy="1024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44CFE5-65C2-4D5C-8051-C37BE001CA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9022" y="1348786"/>
            <a:ext cx="3471656" cy="473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515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31159436-DCD4-4194-A5DB-E118A689D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12180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56689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402712" y="4724491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1234m.</a:t>
            </a:r>
          </a:p>
        </p:txBody>
      </p:sp>
      <p:sp>
        <p:nvSpPr>
          <p:cNvPr id="20" name="Freeform 19"/>
          <p:cNvSpPr/>
          <p:nvPr/>
        </p:nvSpPr>
        <p:spPr>
          <a:xfrm>
            <a:off x="3407781" y="2364125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150m.</a:t>
            </a:r>
          </a:p>
        </p:txBody>
      </p:sp>
      <p:sp>
        <p:nvSpPr>
          <p:cNvPr id="21" name="Freeform 20"/>
          <p:cNvSpPr/>
          <p:nvPr/>
        </p:nvSpPr>
        <p:spPr>
          <a:xfrm>
            <a:off x="3392556" y="3525674"/>
            <a:ext cx="5105216" cy="670002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250m.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295422" y="258535"/>
            <a:ext cx="11535507" cy="1090251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đỉnh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470" y="4561633"/>
            <a:ext cx="887518" cy="88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073" y="3354912"/>
            <a:ext cx="887518" cy="887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539" y="2128868"/>
            <a:ext cx="1024676" cy="10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3001173" y="3165231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3001173" y="4786433"/>
            <a:ext cx="5105216" cy="1017039"/>
          </a:xfrm>
          <a:custGeom>
            <a:avLst/>
            <a:gdLst>
              <a:gd name="connsiteX0" fmla="*/ 0 w 1590283"/>
              <a:gd name="connsiteY0" fmla="*/ 84310 h 505847"/>
              <a:gd name="connsiteX1" fmla="*/ 84310 w 1590283"/>
              <a:gd name="connsiteY1" fmla="*/ 0 h 505847"/>
              <a:gd name="connsiteX2" fmla="*/ 1505973 w 1590283"/>
              <a:gd name="connsiteY2" fmla="*/ 0 h 505847"/>
              <a:gd name="connsiteX3" fmla="*/ 1590283 w 1590283"/>
              <a:gd name="connsiteY3" fmla="*/ 84310 h 505847"/>
              <a:gd name="connsiteX4" fmla="*/ 1590283 w 1590283"/>
              <a:gd name="connsiteY4" fmla="*/ 421537 h 505847"/>
              <a:gd name="connsiteX5" fmla="*/ 1505973 w 1590283"/>
              <a:gd name="connsiteY5" fmla="*/ 505847 h 505847"/>
              <a:gd name="connsiteX6" fmla="*/ 84310 w 1590283"/>
              <a:gd name="connsiteY6" fmla="*/ 505847 h 505847"/>
              <a:gd name="connsiteX7" fmla="*/ 0 w 1590283"/>
              <a:gd name="connsiteY7" fmla="*/ 421537 h 505847"/>
              <a:gd name="connsiteX8" fmla="*/ 0 w 1590283"/>
              <a:gd name="connsiteY8" fmla="*/ 84310 h 505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90283" h="505847">
                <a:moveTo>
                  <a:pt x="0" y="84310"/>
                </a:moveTo>
                <a:cubicBezTo>
                  <a:pt x="0" y="37747"/>
                  <a:pt x="37747" y="0"/>
                  <a:pt x="84310" y="0"/>
                </a:cubicBezTo>
                <a:lnTo>
                  <a:pt x="1505973" y="0"/>
                </a:lnTo>
                <a:cubicBezTo>
                  <a:pt x="1552536" y="0"/>
                  <a:pt x="1590283" y="37747"/>
                  <a:pt x="1590283" y="84310"/>
                </a:cubicBezTo>
                <a:lnTo>
                  <a:pt x="1590283" y="421537"/>
                </a:lnTo>
                <a:cubicBezTo>
                  <a:pt x="1590283" y="468100"/>
                  <a:pt x="1552536" y="505847"/>
                  <a:pt x="1505973" y="505847"/>
                </a:cubicBezTo>
                <a:lnTo>
                  <a:pt x="84310" y="505847"/>
                </a:lnTo>
                <a:cubicBezTo>
                  <a:pt x="37747" y="505847"/>
                  <a:pt x="0" y="468100"/>
                  <a:pt x="0" y="421537"/>
                </a:cubicBezTo>
                <a:lnTo>
                  <a:pt x="0" y="8431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9943" tIns="72318" rIns="119943" bIns="72318" numCol="1" spcCol="1270" anchor="ctr" anchorCtr="0">
            <a:noAutofit/>
          </a:bodyPr>
          <a:lstStyle/>
          <a:p>
            <a:pPr marL="0" marR="0" lvl="0" indent="0" algn="ctr" defTabSz="1111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460376" y="258535"/>
            <a:ext cx="11234856" cy="2283534"/>
          </a:xfrm>
          <a:prstGeom prst="snip2Diag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video 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trung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thềm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lục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/>
              </a:rPr>
              <a:t>địa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Calibri" panose="020F0502020204030204"/>
              </a:rPr>
              <a:t>Việt</a:t>
            </a:r>
            <a:r>
              <a:rPr lang="en-US" sz="4000" dirty="0" smtClean="0">
                <a:solidFill>
                  <a:prstClr val="black"/>
                </a:solidFill>
                <a:latin typeface="Calibri" panose="020F0502020204030204"/>
              </a:rPr>
              <a:t> Nam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thấp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2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88" y="2966448"/>
            <a:ext cx="887518" cy="1347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30" y="4375374"/>
            <a:ext cx="1024676" cy="155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6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5415" y="864315"/>
            <a:ext cx="99036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CÁC EM THEO DÕI CÁC BỨC TRANH DƯỚI ĐÂY VÀ ĐỌC NHIỆT ĐỘ, ĐỘ CAO… CÓ TRONG HÌNH NHÉ.</a:t>
            </a:r>
          </a:p>
        </p:txBody>
      </p:sp>
    </p:spTree>
    <p:extLst>
      <p:ext uri="{BB962C8B-B14F-4D97-AF65-F5344CB8AC3E}">
        <p14:creationId xmlns:p14="http://schemas.microsoft.com/office/powerpoint/2010/main" val="260563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-560364" y="5730239"/>
            <a:ext cx="586388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Pari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80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6725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1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6230815" y="280182"/>
            <a:ext cx="543130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-2</a:t>
            </a:r>
            <a:r>
              <a:rPr kumimoji="0" lang="en-US" sz="60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9679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598"/>
            <a:ext cx="12192000" cy="687459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786" y="3959450"/>
            <a:ext cx="6705600" cy="2898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9625" y="0"/>
            <a:ext cx="37623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1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103"/>
            <a:ext cx="12191999" cy="688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5"/>
          <p:cNvSpPr>
            <a:spLocks noChangeArrowheads="1"/>
          </p:cNvSpPr>
          <p:nvPr/>
        </p:nvSpPr>
        <p:spPr bwMode="auto">
          <a:xfrm>
            <a:off x="-608429" y="112542"/>
            <a:ext cx="6704428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Mát-xcơ-va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-7</a:t>
            </a:r>
            <a:r>
              <a:rPr kumimoji="0" lang="en-US" sz="54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58544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-313007" y="5743135"/>
            <a:ext cx="760007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Hà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en-US" sz="8800" b="1" i="0" u="none" strike="noStrike" kern="1200" cap="none" spc="0" normalizeH="0" baseline="3000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4250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12192000" cy="6900201"/>
            <a:chOff x="0" y="0"/>
            <a:chExt cx="12192000" cy="6900201"/>
          </a:xfrm>
        </p:grpSpPr>
        <p:pic>
          <p:nvPicPr>
            <p:cNvPr id="2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71201"/>
              <a:ext cx="12174071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3470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-248024" y="3470275"/>
            <a:ext cx="12670118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Độ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trung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bình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của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thềm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lục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địa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Việt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Nam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là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-65m</a:t>
            </a:r>
          </a:p>
        </p:txBody>
      </p:sp>
    </p:spTree>
    <p:extLst>
      <p:ext uri="{BB962C8B-B14F-4D97-AF65-F5344CB8AC3E}">
        <p14:creationId xmlns:p14="http://schemas.microsoft.com/office/powerpoint/2010/main" val="231980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inh_Cam_Ranh_2 ( tau ngam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270" y="1983545"/>
            <a:ext cx="6039730" cy="487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Vinh cam ranh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6152270" cy="472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006905" y="610772"/>
            <a:ext cx="6006904" cy="7620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Độ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cao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của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đáy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Vịnh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Cam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Ranh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là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-30m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-98473" y="5397500"/>
            <a:ext cx="610537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Đây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trí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chiến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lược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trọng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quân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Nam</a:t>
            </a:r>
          </a:p>
        </p:txBody>
      </p:sp>
    </p:spTree>
    <p:extLst>
      <p:ext uri="{BB962C8B-B14F-4D97-AF65-F5344CB8AC3E}">
        <p14:creationId xmlns:p14="http://schemas.microsoft.com/office/powerpoint/2010/main" val="79590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3310" cy="6858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0" y="0"/>
            <a:ext cx="12192000" cy="2546252"/>
          </a:xfrm>
          <a:prstGeom prst="roundRect">
            <a:avLst/>
          </a:prstGeom>
          <a:solidFill>
            <a:schemeClr val="accent6">
              <a:lumMod val="75000"/>
              <a:alpha val="0"/>
            </a:schemeClr>
          </a:solidFill>
          <a:ln w="57150">
            <a:solidFill>
              <a:srgbClr val="FFFF00"/>
            </a:solidFill>
          </a:ln>
          <a:effectLst>
            <a:glow rad="228600">
              <a:srgbClr val="FFFF00">
                <a:alpha val="40000"/>
              </a:srgb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dirty="0" smtClean="0">
                <a:solidFill>
                  <a:schemeClr val="bg1"/>
                </a:solidFill>
              </a:rPr>
              <a:t>Fansipan </a:t>
            </a:r>
            <a:r>
              <a:rPr lang="vi-VN" sz="3600" dirty="0">
                <a:solidFill>
                  <a:schemeClr val="bg1"/>
                </a:solidFill>
              </a:rPr>
              <a:t>là ngọn núi cao nhất của bán đảo Đông Dương (3.143 m), nằm ở trung tâm dãy Hoàng Liên Sơn. </a:t>
            </a:r>
            <a:r>
              <a:rPr lang="vi-VN" sz="3600" dirty="0" smtClean="0">
                <a:solidFill>
                  <a:schemeClr val="bg1"/>
                </a:solidFill>
              </a:rPr>
              <a:t>Cách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thị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</a:rPr>
              <a:t>trấn</a:t>
            </a:r>
            <a:r>
              <a:rPr lang="en-US" sz="3600" dirty="0" smtClean="0">
                <a:solidFill>
                  <a:schemeClr val="bg1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Sa Pa</a:t>
            </a:r>
            <a:r>
              <a:rPr lang="vi-VN" sz="3600" dirty="0">
                <a:solidFill>
                  <a:srgbClr val="FF0000"/>
                </a:solidFill>
              </a:rPr>
              <a:t> 9 km về phía Tây Nam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của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Việt</a:t>
            </a:r>
            <a:r>
              <a:rPr lang="en-US" sz="3600" dirty="0">
                <a:solidFill>
                  <a:srgbClr val="FF0000"/>
                </a:solidFill>
              </a:rPr>
              <a:t> Nam</a:t>
            </a:r>
            <a:r>
              <a:rPr lang="en-US" sz="3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650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2"/>
          <a:stretch>
            <a:fillRect/>
          </a:stretch>
        </p:blipFill>
        <p:spPr>
          <a:xfrm>
            <a:off x="171657" y="1648055"/>
            <a:ext cx="11835866" cy="4809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380" y="388620"/>
            <a:ext cx="10340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FFFF00"/>
                </a:solidFill>
              </a:rPr>
              <a:t>b)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Khi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nào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sử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dụng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số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nguyên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dương</a:t>
            </a:r>
            <a:r>
              <a:rPr lang="en-US" sz="3600" b="1" u="sng" dirty="0" smtClean="0">
                <a:solidFill>
                  <a:srgbClr val="FFFF00"/>
                </a:solidFill>
              </a:rPr>
              <a:t>,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số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nguyên</a:t>
            </a:r>
            <a:r>
              <a:rPr lang="en-US" sz="3600" b="1" u="sng" dirty="0" smtClean="0">
                <a:solidFill>
                  <a:srgbClr val="FFFF00"/>
                </a:solidFill>
              </a:rPr>
              <a:t> </a:t>
            </a:r>
            <a:r>
              <a:rPr lang="en-US" sz="3600" b="1" u="sng" dirty="0" err="1" smtClean="0">
                <a:solidFill>
                  <a:srgbClr val="FFFF00"/>
                </a:solidFill>
              </a:rPr>
              <a:t>âm</a:t>
            </a:r>
            <a:r>
              <a:rPr lang="en-US" sz="3600" b="1" u="sng" dirty="0" smtClean="0">
                <a:solidFill>
                  <a:srgbClr val="FFFF00"/>
                </a:solidFill>
              </a:rPr>
              <a:t>?</a:t>
            </a:r>
            <a:endParaRPr lang="en-US" sz="3600" b="1" u="sng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5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Ông M nhận được hai tin nhắn từ một ngân hàng với nội dung như sau: 1. &amp;quot;Tài  khoản ...010. Số tiền giao dịch: +160 000. ...&amp;quot; 2. &amp;quot;Tài khoản ...010. Số  tiền giao">
            <a:extLst>
              <a:ext uri="{FF2B5EF4-FFF2-40B4-BE49-F238E27FC236}">
                <a16:creationId xmlns:a16="http://schemas.microsoft.com/office/drawing/2014/main" id="{8E5002CA-BAA8-41EF-9539-CE1D22C8A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8630" y="91440"/>
            <a:ext cx="2164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c) </a:t>
            </a:r>
            <a:r>
              <a:rPr lang="en-US" sz="3200" b="1" dirty="0" err="1" smtClean="0">
                <a:solidFill>
                  <a:srgbClr val="FF0000"/>
                </a:solidFill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dụng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80" y="4513064"/>
            <a:ext cx="84405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600" dirty="0">
                <a:solidFill>
                  <a:schemeClr val="bg1"/>
                </a:solidFill>
                <a:latin typeface="Open Sans"/>
              </a:rPr>
              <a:t> </a:t>
            </a:r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1. T</a:t>
            </a:r>
            <a:r>
              <a:rPr lang="vi-VN" sz="2600" dirty="0" smtClean="0">
                <a:solidFill>
                  <a:schemeClr val="bg1"/>
                </a:solidFill>
                <a:latin typeface="Open Sans"/>
              </a:rPr>
              <a:t>ài </a:t>
            </a:r>
            <a:r>
              <a:rPr lang="vi-VN" sz="2600" dirty="0">
                <a:solidFill>
                  <a:schemeClr val="bg1"/>
                </a:solidFill>
                <a:latin typeface="Open Sans"/>
              </a:rPr>
              <a:t>khoản của </a:t>
            </a:r>
            <a:r>
              <a:rPr lang="vi-VN" sz="2600" dirty="0" smtClean="0">
                <a:solidFill>
                  <a:schemeClr val="bg1"/>
                </a:solidFill>
                <a:latin typeface="Open Sans"/>
              </a:rPr>
              <a:t>ông</a:t>
            </a:r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 M</a:t>
            </a:r>
            <a:r>
              <a:rPr lang="vi-VN" sz="2600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vi-VN" sz="2600" dirty="0">
                <a:solidFill>
                  <a:schemeClr val="bg1"/>
                </a:solidFill>
                <a:latin typeface="Open Sans"/>
              </a:rPr>
              <a:t>được cộng thêm </a:t>
            </a:r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160 000 </a:t>
            </a:r>
            <a:r>
              <a:rPr lang="en-US" sz="2600" dirty="0" err="1" smtClean="0">
                <a:solidFill>
                  <a:schemeClr val="bg1"/>
                </a:solidFill>
                <a:latin typeface="Open Sans"/>
              </a:rPr>
              <a:t>đồng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40" y="5316974"/>
            <a:ext cx="695934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2. T</a:t>
            </a:r>
            <a:r>
              <a:rPr lang="vi-VN" sz="2600" dirty="0" smtClean="0">
                <a:solidFill>
                  <a:schemeClr val="bg1"/>
                </a:solidFill>
                <a:latin typeface="Open Sans"/>
              </a:rPr>
              <a:t>ài </a:t>
            </a:r>
            <a:r>
              <a:rPr lang="vi-VN" sz="2600" dirty="0">
                <a:solidFill>
                  <a:schemeClr val="bg1"/>
                </a:solidFill>
                <a:latin typeface="Open Sans"/>
              </a:rPr>
              <a:t>khoản của </a:t>
            </a:r>
            <a:r>
              <a:rPr lang="vi-VN" sz="2600" dirty="0" smtClean="0">
                <a:solidFill>
                  <a:schemeClr val="bg1"/>
                </a:solidFill>
                <a:latin typeface="Open Sans"/>
              </a:rPr>
              <a:t>ông</a:t>
            </a:r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 M</a:t>
            </a:r>
            <a:r>
              <a:rPr lang="vi-VN" sz="2600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Open Sans"/>
              </a:rPr>
              <a:t>bị</a:t>
            </a:r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 </a:t>
            </a:r>
            <a:r>
              <a:rPr lang="en-US" sz="2600" dirty="0" err="1" smtClean="0">
                <a:solidFill>
                  <a:schemeClr val="bg1"/>
                </a:solidFill>
                <a:latin typeface="Open Sans"/>
              </a:rPr>
              <a:t>trừ</a:t>
            </a:r>
            <a:r>
              <a:rPr lang="en-US" sz="2600" dirty="0" smtClean="0">
                <a:solidFill>
                  <a:schemeClr val="bg1"/>
                </a:solidFill>
                <a:latin typeface="Open Sans"/>
              </a:rPr>
              <a:t> 4 000 000 </a:t>
            </a:r>
            <a:r>
              <a:rPr lang="en-US" sz="2600" dirty="0" err="1" smtClean="0">
                <a:solidFill>
                  <a:schemeClr val="bg1"/>
                </a:solidFill>
                <a:latin typeface="Open Sans"/>
              </a:rPr>
              <a:t>đồng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5362" y="3753833"/>
            <a:ext cx="1026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GIẢI: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797256" y="163041"/>
            <a:ext cx="39637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 NHÓM 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27351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4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>
            <a:extLst>
              <a:ext uri="{FF2B5EF4-FFF2-40B4-BE49-F238E27FC236}">
                <a16:creationId xmlns:a16="http://schemas.microsoft.com/office/drawing/2014/main" id="{6EF65C13-3710-41FD-B3DF-0F37A0740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573" y="59869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Chuyển khoản nhầm để chiếm đoạt tài sản - VietNamNet">
            <a:extLst>
              <a:ext uri="{FF2B5EF4-FFF2-40B4-BE49-F238E27FC236}">
                <a16:creationId xmlns:a16="http://schemas.microsoft.com/office/drawing/2014/main" id="{A0F9D079-7908-4E4E-8782-FACBDFA2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8692"/>
            <a:ext cx="5976730" cy="625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thanh lý hợp đồng vay tiền VPBank online - Tất toán trước hạn">
            <a:extLst>
              <a:ext uri="{FF2B5EF4-FFF2-40B4-BE49-F238E27FC236}">
                <a16:creationId xmlns:a16="http://schemas.microsoft.com/office/drawing/2014/main" id="{A0CADEF9-ECBB-48EA-9CDC-6B3BDBCC9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98692"/>
            <a:ext cx="6095999" cy="625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D8E69F-E31A-45C9-B5B5-B9D936D12BC8}"/>
              </a:ext>
            </a:extLst>
          </p:cNvPr>
          <p:cNvSpPr txBox="1"/>
          <p:nvPr/>
        </p:nvSpPr>
        <p:spPr>
          <a:xfrm>
            <a:off x="3632950" y="-47640"/>
            <a:ext cx="664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 SỐ HÌNH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  KHÁC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7507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 noGrp="1"/>
          </p:cNvSpPr>
          <p:nvPr>
            <p:ph/>
          </p:nvPr>
        </p:nvSpPr>
        <p:spPr>
          <a:xfrm>
            <a:off x="495300" y="160339"/>
            <a:ext cx="10972800" cy="585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ĐỘNG: NHÓM </a:t>
            </a:r>
            <a:r>
              <a:rPr lang="en-US" sz="26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1156" y="791691"/>
            <a:ext cx="5472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1: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3.1 (SGK –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endParaRPr lang="en-US" sz="2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9246" y="2464281"/>
            <a:ext cx="5472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2: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3.2 (SGK –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endParaRPr lang="en-US" sz="2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0026" y="2955771"/>
            <a:ext cx="54724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 3: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3.3 (SGK – </a:t>
            </a:r>
            <a:r>
              <a:rPr lang="en-US" sz="2600" b="1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 </a:t>
            </a:r>
            <a:endParaRPr lang="en-US" sz="26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Bài 3.1 trang 61 Toán 6 Tập 1 | Kết nối tri thức Giải Toán lớp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744" y="377191"/>
            <a:ext cx="4515331" cy="211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9140" y="1368475"/>
            <a:ext cx="57531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FF0000"/>
                </a:solidFill>
                <a:latin typeface="Open Sans"/>
              </a:rPr>
              <a:t>Nhiệt độ mỗi nhiệt kế chỉ lần lượt là: </a:t>
            </a:r>
            <a:endParaRPr lang="en-US" sz="2600" dirty="0" smtClean="0">
              <a:solidFill>
                <a:srgbClr val="FF0000"/>
              </a:solidFill>
              <a:latin typeface="Open Sans"/>
            </a:endParaRPr>
          </a:p>
          <a:p>
            <a:r>
              <a:rPr lang="vi-VN" sz="2600" dirty="0" smtClean="0">
                <a:solidFill>
                  <a:srgbClr val="FF0000"/>
                </a:solidFill>
                <a:latin typeface="Open Sans"/>
              </a:rPr>
              <a:t>-</a:t>
            </a:r>
            <a:r>
              <a:rPr lang="vi-VN" sz="2600" dirty="0">
                <a:solidFill>
                  <a:srgbClr val="FF0000"/>
                </a:solidFill>
                <a:latin typeface="Open Sans"/>
              </a:rPr>
              <a:t>7</a:t>
            </a:r>
            <a:r>
              <a:rPr lang="vi-VN" sz="2600" baseline="30000" dirty="0">
                <a:solidFill>
                  <a:srgbClr val="FF0000"/>
                </a:solidFill>
                <a:latin typeface="Open Sans"/>
              </a:rPr>
              <a:t>o</a:t>
            </a:r>
            <a:r>
              <a:rPr lang="vi-VN" sz="2600" dirty="0">
                <a:solidFill>
                  <a:srgbClr val="FF0000"/>
                </a:solidFill>
                <a:latin typeface="Open Sans"/>
              </a:rPr>
              <a:t>C; 31</a:t>
            </a:r>
            <a:r>
              <a:rPr lang="vi-VN" sz="2600" baseline="30000" dirty="0">
                <a:solidFill>
                  <a:srgbClr val="FF0000"/>
                </a:solidFill>
                <a:latin typeface="Open Sans"/>
              </a:rPr>
              <a:t>o</a:t>
            </a:r>
            <a:r>
              <a:rPr lang="vi-VN" sz="2600" dirty="0">
                <a:solidFill>
                  <a:srgbClr val="FF0000"/>
                </a:solidFill>
                <a:latin typeface="Open Sans"/>
              </a:rPr>
              <a:t>C</a:t>
            </a:r>
            <a:r>
              <a:rPr lang="vi-VN" sz="2600" baseline="30000" dirty="0">
                <a:solidFill>
                  <a:srgbClr val="FF0000"/>
                </a:solidFill>
                <a:latin typeface="Open Sans"/>
              </a:rPr>
              <a:t> </a:t>
            </a:r>
            <a:r>
              <a:rPr lang="vi-VN" sz="2600" dirty="0">
                <a:solidFill>
                  <a:srgbClr val="FF0000"/>
                </a:solidFill>
                <a:latin typeface="Open Sans"/>
              </a:rPr>
              <a:t>; 0</a:t>
            </a:r>
            <a:r>
              <a:rPr lang="vi-VN" sz="2600" baseline="30000" dirty="0">
                <a:solidFill>
                  <a:srgbClr val="FF0000"/>
                </a:solidFill>
                <a:latin typeface="Open Sans"/>
              </a:rPr>
              <a:t>o</a:t>
            </a:r>
            <a:r>
              <a:rPr lang="vi-VN" sz="2600" dirty="0">
                <a:solidFill>
                  <a:srgbClr val="FF0000"/>
                </a:solidFill>
                <a:latin typeface="Open Sans"/>
              </a:rPr>
              <a:t>C; -22</a:t>
            </a:r>
            <a:r>
              <a:rPr lang="vi-VN" sz="2600" baseline="30000" dirty="0">
                <a:solidFill>
                  <a:srgbClr val="FF0000"/>
                </a:solidFill>
                <a:latin typeface="Open Sans"/>
              </a:rPr>
              <a:t>o</a:t>
            </a:r>
            <a:r>
              <a:rPr lang="vi-VN" sz="2600" dirty="0">
                <a:solidFill>
                  <a:srgbClr val="FF0000"/>
                </a:solidFill>
                <a:latin typeface="Open Sans"/>
              </a:rPr>
              <a:t>C 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9130" y="3235940"/>
            <a:ext cx="5753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a)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vịnh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Thái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Lan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khoảng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- 45m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thấp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nhất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- 80m. 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b)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ở Siberia (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Nga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)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dài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khắc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nghiệt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nhiệt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trung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tháng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1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 -25</a:t>
            </a:r>
            <a:r>
              <a:rPr lang="en-US" sz="2400" baseline="30000" dirty="0">
                <a:solidFill>
                  <a:srgbClr val="000000"/>
                </a:solidFill>
                <a:latin typeface="Open Sans"/>
              </a:rPr>
              <a:t>o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C.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Open Sans"/>
              </a:rPr>
              <a:t>c)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Năm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2012,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lửa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Harve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Bắc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New Zealand)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phun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cột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tro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Open Sans"/>
              </a:rPr>
              <a:t>cao</a:t>
            </a:r>
            <a:r>
              <a:rPr lang="en-US" sz="2400" dirty="0">
                <a:solidFill>
                  <a:srgbClr val="000000"/>
                </a:solidFill>
                <a:latin typeface="Open Sans"/>
              </a:rPr>
              <a:t> -700m.</a:t>
            </a:r>
            <a:endParaRPr lang="en-US" sz="24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07530" y="3720376"/>
            <a:ext cx="49796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Open Sans"/>
              </a:rPr>
              <a:t>a) Khi máy bay ở độ cao 10 000 m, nhiệt độ bên ngoài có thể xuống đến  </a:t>
            </a:r>
            <a:r>
              <a:rPr lang="en-US" sz="2400" dirty="0" smtClean="0">
                <a:solidFill>
                  <a:srgbClr val="000000"/>
                </a:solidFill>
                <a:latin typeface="Open Sans"/>
              </a:rPr>
              <a:t>5</a:t>
            </a:r>
            <a:r>
              <a:rPr lang="vi-VN" sz="2400" dirty="0" smtClean="0">
                <a:solidFill>
                  <a:srgbClr val="000000"/>
                </a:solidFill>
                <a:latin typeface="Open Sans"/>
              </a:rPr>
              <a:t>0</a:t>
            </a:r>
            <a:r>
              <a:rPr lang="vi-VN" sz="2400" baseline="30000" dirty="0" smtClean="0">
                <a:solidFill>
                  <a:srgbClr val="000000"/>
                </a:solidFill>
                <a:latin typeface="Open Sans"/>
              </a:rPr>
              <a:t>o</a:t>
            </a:r>
            <a:r>
              <a:rPr lang="vi-VN" sz="2400" dirty="0" smtClean="0">
                <a:solidFill>
                  <a:srgbClr val="000000"/>
                </a:solidFill>
                <a:latin typeface="Open Sans"/>
              </a:rPr>
              <a:t>C 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dưới 0</a:t>
            </a:r>
            <a:r>
              <a:rPr lang="vi-VN" sz="2400" baseline="30000" dirty="0">
                <a:solidFill>
                  <a:srgbClr val="000000"/>
                </a:solidFill>
                <a:latin typeface="Open Sans"/>
              </a:rPr>
              <a:t>o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C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Open Sans"/>
              </a:rPr>
              <a:t>b) Cá voi xanh có thể lặn được độ sâu 2 500m dưới mực nước biển.</a:t>
            </a:r>
            <a:endParaRPr lang="vi-VN" sz="24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6560820" y="2594610"/>
            <a:ext cx="11430" cy="42633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657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3920171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KIẾN THỨC CẦN NHỚ: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904261"/>
            <a:ext cx="11631930" cy="29876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6036" y="4263355"/>
            <a:ext cx="6832896" cy="996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smtClean="0">
                <a:solidFill>
                  <a:srgbClr val="FF0000"/>
                </a:solidFill>
              </a:rPr>
              <a:t>HƯỚNG DẪN VỀ NHÀ: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 err="1" smtClean="0">
                <a:solidFill>
                  <a:srgbClr val="00B0F0"/>
                </a:solidFill>
              </a:rPr>
              <a:t>Làm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các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bài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tập</a:t>
            </a:r>
            <a:r>
              <a:rPr lang="en-US" sz="2800" b="1" dirty="0" smtClean="0">
                <a:solidFill>
                  <a:srgbClr val="00B0F0"/>
                </a:solidFill>
              </a:rPr>
              <a:t> 3.1, 3.2 </a:t>
            </a:r>
            <a:r>
              <a:rPr lang="en-US" sz="2800" b="1" dirty="0" err="1" smtClean="0">
                <a:solidFill>
                  <a:srgbClr val="00B0F0"/>
                </a:solidFill>
              </a:rPr>
              <a:t>sách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bài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tập</a:t>
            </a:r>
            <a:r>
              <a:rPr lang="en-US" sz="2800" b="1" dirty="0" smtClean="0">
                <a:solidFill>
                  <a:srgbClr val="00B0F0"/>
                </a:solidFill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</a:rPr>
              <a:t>trang</a:t>
            </a:r>
            <a:r>
              <a:rPr lang="en-US" sz="2800" b="1" dirty="0" smtClean="0">
                <a:solidFill>
                  <a:srgbClr val="00B0F0"/>
                </a:solidFill>
              </a:rPr>
              <a:t> 48</a:t>
            </a:r>
            <a:endParaRPr lang="en-US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85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20276" y="251198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20276" y="1091796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20276" y="2003593"/>
            <a:ext cx="7521261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20276" y="2844191"/>
            <a:ext cx="833421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20276" y="3615152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0276" y="4471957"/>
            <a:ext cx="5898524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20276" y="5312555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0276" y="6082881"/>
            <a:ext cx="7572778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672" y="2445601"/>
            <a:ext cx="2688557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2896418" y="543587"/>
            <a:ext cx="937926" cy="5831682"/>
            <a:chOff x="2896418" y="543587"/>
            <a:chExt cx="937926" cy="5831682"/>
          </a:xfrm>
        </p:grpSpPr>
        <p:cxnSp>
          <p:nvCxnSpPr>
            <p:cNvPr id="12" name="Elbow Connector 11"/>
            <p:cNvCxnSpPr/>
            <p:nvPr/>
          </p:nvCxnSpPr>
          <p:spPr>
            <a:xfrm>
              <a:off x="2896418" y="3322764"/>
              <a:ext cx="937926" cy="3052505"/>
            </a:xfrm>
            <a:prstGeom prst="bentConnector3">
              <a:avLst>
                <a:gd name="adj1" fmla="val 30502"/>
              </a:avLst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13"/>
            <p:cNvCxnSpPr/>
            <p:nvPr/>
          </p:nvCxnSpPr>
          <p:spPr>
            <a:xfrm rot="5400000" flipH="1" flipV="1">
              <a:off x="2107053" y="1615832"/>
              <a:ext cx="2799536" cy="655045"/>
            </a:xfrm>
            <a:prstGeom prst="bentConnector2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179298" y="138698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79298" y="2328776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79298" y="319876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79298" y="388880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193366" y="4800990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179298" y="5628772"/>
              <a:ext cx="640978" cy="14571"/>
            </a:xfrm>
            <a:prstGeom prst="line">
              <a:avLst/>
            </a:prstGeom>
            <a:ln w="57150">
              <a:solidFill>
                <a:schemeClr val="accent4">
                  <a:lumMod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0262" y="1462571"/>
            <a:ext cx="2329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CHƯƠNG III:</a:t>
            </a:r>
          </a:p>
        </p:txBody>
      </p:sp>
    </p:spTree>
    <p:extLst>
      <p:ext uri="{BB962C8B-B14F-4D97-AF65-F5344CB8AC3E}">
        <p14:creationId xmlns:p14="http://schemas.microsoft.com/office/powerpoint/2010/main" val="4109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7224" y="2122060"/>
            <a:ext cx="79667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CẢM ƠN QUÝ THẦY CÔ </a:t>
            </a:r>
          </a:p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VÀ CÁC BẠN HỌC SINH 6A3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540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AF0BE8E-3644-49BA-BE20-9344B8C8923D}"/>
              </a:ext>
            </a:extLst>
          </p:cNvPr>
          <p:cNvSpPr/>
          <p:nvPr/>
        </p:nvSpPr>
        <p:spPr>
          <a:xfrm>
            <a:off x="81950" y="840828"/>
            <a:ext cx="37898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5400" b="1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 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768" y="974857"/>
            <a:ext cx="4843410" cy="3748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0732" y="998484"/>
            <a:ext cx="3242131" cy="3709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" y="4730483"/>
            <a:ext cx="12021989" cy="120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590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3533" y="73573"/>
            <a:ext cx="6986270" cy="584775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Calibri" panose="020F0502020204030204"/>
              </a:rPr>
              <a:t>31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 HỢP SỐ NGUYÊN ÂM.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0700" y="544826"/>
            <a:ext cx="5492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9527" y="1129990"/>
            <a:ext cx="810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u="sng" dirty="0" smtClean="0">
                <a:latin typeface="Calibri" panose="020F0502020204030204"/>
              </a:rPr>
              <a:t>a)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nguyên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200" b="1" i="0" u="sng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âm</a:t>
            </a:r>
            <a:r>
              <a:rPr kumimoji="0" lang="en-US" sz="3200" b="1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200" b="1" u="sng" dirty="0" err="1" smtClean="0">
                <a:latin typeface="Calibri" panose="020F0502020204030204"/>
              </a:rPr>
              <a:t>và</a:t>
            </a:r>
            <a:r>
              <a:rPr lang="en-US" sz="3200" b="1" u="sng" dirty="0" smtClean="0">
                <a:latin typeface="Calibri" panose="020F0502020204030204"/>
              </a:rPr>
              <a:t> </a:t>
            </a:r>
            <a:r>
              <a:rPr lang="en-US" sz="3200" b="1" u="sng" dirty="0" err="1" smtClean="0">
                <a:latin typeface="Calibri" panose="020F0502020204030204"/>
              </a:rPr>
              <a:t>số</a:t>
            </a:r>
            <a:r>
              <a:rPr lang="en-US" sz="3200" b="1" u="sng" dirty="0" smtClean="0">
                <a:latin typeface="Calibri" panose="020F0502020204030204"/>
              </a:rPr>
              <a:t> </a:t>
            </a:r>
            <a:r>
              <a:rPr lang="en-US" sz="3200" b="1" u="sng" dirty="0" err="1" smtClean="0">
                <a:latin typeface="Calibri" panose="020F0502020204030204"/>
              </a:rPr>
              <a:t>nguyên</a:t>
            </a:r>
            <a:r>
              <a:rPr lang="en-US" sz="3200" b="1" u="sng" dirty="0" smtClean="0">
                <a:latin typeface="Calibri" panose="020F0502020204030204"/>
              </a:rPr>
              <a:t> </a:t>
            </a:r>
            <a:r>
              <a:rPr lang="en-US" sz="3200" b="1" u="sng" dirty="0" err="1" smtClean="0">
                <a:latin typeface="Calibri" panose="020F0502020204030204"/>
              </a:rPr>
              <a:t>dương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541" y="2583181"/>
            <a:ext cx="5519036" cy="4274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191" y="3128212"/>
            <a:ext cx="2863809" cy="327778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72965" y="1737625"/>
            <a:ext cx="11634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8000"/>
                </a:solidFill>
                <a:latin typeface="Open Sans"/>
              </a:rPr>
              <a:t>Hoạt động </a:t>
            </a:r>
            <a:r>
              <a:rPr lang="vi-VN" sz="2400" b="1" dirty="0" smtClean="0">
                <a:solidFill>
                  <a:srgbClr val="008000"/>
                </a:solidFill>
                <a:latin typeface="Open Sans"/>
              </a:rPr>
              <a:t>1</a:t>
            </a:r>
            <a:r>
              <a:rPr lang="en-US" sz="2400" b="1" dirty="0" smtClean="0">
                <a:solidFill>
                  <a:srgbClr val="008000"/>
                </a:solidFill>
                <a:latin typeface="Open Sans"/>
              </a:rPr>
              <a:t>: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 Số - 3 đọc là “âm 3”. Tương tự, hãy đọc các số âm mà em thấy trên bản đồ thời tiết (H.3.1) và trên chiếc nhiệt kế (H.3.2)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462456" y="3121572"/>
            <a:ext cx="35735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Open Sans"/>
              </a:rPr>
              <a:t>* </a:t>
            </a:r>
            <a:r>
              <a:rPr lang="en-US" sz="2400" dirty="0" err="1">
                <a:latin typeface="Open Sans"/>
              </a:rPr>
              <a:t>Trên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hình</a:t>
            </a:r>
            <a:r>
              <a:rPr lang="en-US" sz="2400" dirty="0">
                <a:latin typeface="Open Sans"/>
              </a:rPr>
              <a:t> 3.1</a:t>
            </a:r>
          </a:p>
          <a:p>
            <a:pPr algn="just"/>
            <a:r>
              <a:rPr lang="en-US" sz="2400" dirty="0">
                <a:latin typeface="Open Sans"/>
              </a:rPr>
              <a:t>+) </a:t>
            </a:r>
            <a:r>
              <a:rPr lang="en-US" sz="2400" dirty="0" err="1">
                <a:latin typeface="Open Sans"/>
              </a:rPr>
              <a:t>Số</a:t>
            </a:r>
            <a:r>
              <a:rPr lang="en-US" sz="2400" dirty="0">
                <a:latin typeface="Open Sans"/>
              </a:rPr>
              <a:t> -2 </a:t>
            </a:r>
            <a:r>
              <a:rPr lang="en-US" sz="2400" dirty="0" err="1">
                <a:latin typeface="Open Sans"/>
              </a:rPr>
              <a:t>đọc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là</a:t>
            </a:r>
            <a:r>
              <a:rPr lang="en-US" sz="2400" dirty="0">
                <a:latin typeface="Open Sans"/>
              </a:rPr>
              <a:t> “</a:t>
            </a:r>
            <a:r>
              <a:rPr lang="en-US" sz="2400" dirty="0" err="1">
                <a:latin typeface="Open Sans"/>
              </a:rPr>
              <a:t>âm</a:t>
            </a:r>
            <a:r>
              <a:rPr lang="en-US" sz="2400" dirty="0">
                <a:latin typeface="Open Sans"/>
              </a:rPr>
              <a:t> 2”</a:t>
            </a:r>
          </a:p>
          <a:p>
            <a:pPr algn="just"/>
            <a:r>
              <a:rPr lang="en-US" sz="2400" dirty="0">
                <a:latin typeface="Open Sans"/>
              </a:rPr>
              <a:t>+) </a:t>
            </a:r>
            <a:r>
              <a:rPr lang="en-US" sz="2400" dirty="0" err="1">
                <a:latin typeface="Open Sans"/>
              </a:rPr>
              <a:t>Số</a:t>
            </a:r>
            <a:r>
              <a:rPr lang="en-US" sz="2400" dirty="0">
                <a:latin typeface="Open Sans"/>
              </a:rPr>
              <a:t> -8 </a:t>
            </a:r>
            <a:r>
              <a:rPr lang="en-US" sz="2400" dirty="0" err="1">
                <a:latin typeface="Open Sans"/>
              </a:rPr>
              <a:t>đọc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là</a:t>
            </a:r>
            <a:r>
              <a:rPr lang="en-US" sz="2400" dirty="0">
                <a:latin typeface="Open Sans"/>
              </a:rPr>
              <a:t> “</a:t>
            </a:r>
            <a:r>
              <a:rPr lang="en-US" sz="2400" dirty="0" err="1">
                <a:latin typeface="Open Sans"/>
              </a:rPr>
              <a:t>âm</a:t>
            </a:r>
            <a:r>
              <a:rPr lang="en-US" sz="2400" dirty="0">
                <a:latin typeface="Open Sans"/>
              </a:rPr>
              <a:t> 8” </a:t>
            </a:r>
          </a:p>
          <a:p>
            <a:pPr algn="just"/>
            <a:r>
              <a:rPr lang="en-US" sz="2400" dirty="0">
                <a:latin typeface="Open Sans"/>
              </a:rPr>
              <a:t>+) </a:t>
            </a:r>
            <a:r>
              <a:rPr lang="en-US" sz="2400" dirty="0" err="1">
                <a:latin typeface="Open Sans"/>
              </a:rPr>
              <a:t>Số</a:t>
            </a:r>
            <a:r>
              <a:rPr lang="en-US" sz="2400" dirty="0">
                <a:latin typeface="Open Sans"/>
              </a:rPr>
              <a:t> -11 </a:t>
            </a:r>
            <a:r>
              <a:rPr lang="en-US" sz="2400" dirty="0" err="1">
                <a:latin typeface="Open Sans"/>
              </a:rPr>
              <a:t>đọc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là</a:t>
            </a:r>
            <a:r>
              <a:rPr lang="en-US" sz="2400" dirty="0">
                <a:latin typeface="Open Sans"/>
              </a:rPr>
              <a:t> “</a:t>
            </a:r>
            <a:r>
              <a:rPr lang="en-US" sz="2400" dirty="0" err="1">
                <a:latin typeface="Open Sans"/>
              </a:rPr>
              <a:t>âm</a:t>
            </a:r>
            <a:r>
              <a:rPr lang="en-US" sz="2400" dirty="0">
                <a:latin typeface="Open Sans"/>
              </a:rPr>
              <a:t> 11” 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414" y="4888863"/>
            <a:ext cx="3878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>
                <a:latin typeface="Open Sans"/>
              </a:rPr>
              <a:t>*</a:t>
            </a:r>
            <a:r>
              <a:rPr lang="en-US" sz="2400" dirty="0" err="1">
                <a:latin typeface="Open Sans"/>
              </a:rPr>
              <a:t>Trên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hình</a:t>
            </a:r>
            <a:r>
              <a:rPr lang="en-US" sz="2400" dirty="0">
                <a:latin typeface="Open Sans"/>
              </a:rPr>
              <a:t> 3.2</a:t>
            </a:r>
          </a:p>
          <a:p>
            <a:pPr lvl="0" algn="just"/>
            <a:r>
              <a:rPr lang="en-US" sz="2400" dirty="0">
                <a:latin typeface="Open Sans"/>
              </a:rPr>
              <a:t>+) </a:t>
            </a:r>
            <a:r>
              <a:rPr lang="en-US" sz="2400" dirty="0" err="1">
                <a:latin typeface="Open Sans"/>
              </a:rPr>
              <a:t>Số</a:t>
            </a:r>
            <a:r>
              <a:rPr lang="en-US" sz="2400" dirty="0">
                <a:latin typeface="Open Sans"/>
              </a:rPr>
              <a:t> -20 </a:t>
            </a:r>
            <a:r>
              <a:rPr lang="en-US" sz="2400" dirty="0" err="1">
                <a:latin typeface="Open Sans"/>
              </a:rPr>
              <a:t>đọc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là</a:t>
            </a:r>
            <a:r>
              <a:rPr lang="en-US" sz="2400" dirty="0">
                <a:latin typeface="Open Sans"/>
              </a:rPr>
              <a:t> “</a:t>
            </a:r>
            <a:r>
              <a:rPr lang="en-US" sz="2400" dirty="0" err="1">
                <a:latin typeface="Open Sans"/>
              </a:rPr>
              <a:t>âm</a:t>
            </a:r>
            <a:r>
              <a:rPr lang="en-US" sz="2400" dirty="0">
                <a:latin typeface="Open Sans"/>
              </a:rPr>
              <a:t> 20”</a:t>
            </a:r>
          </a:p>
          <a:p>
            <a:pPr lvl="0" algn="just"/>
            <a:r>
              <a:rPr lang="en-US" sz="2400" dirty="0">
                <a:latin typeface="Open Sans"/>
              </a:rPr>
              <a:t>+) </a:t>
            </a:r>
            <a:r>
              <a:rPr lang="en-US" sz="2400" dirty="0" err="1">
                <a:latin typeface="Open Sans"/>
              </a:rPr>
              <a:t>Số</a:t>
            </a:r>
            <a:r>
              <a:rPr lang="en-US" sz="2400" dirty="0">
                <a:latin typeface="Open Sans"/>
              </a:rPr>
              <a:t> -20 </a:t>
            </a:r>
            <a:r>
              <a:rPr lang="en-US" sz="2400" dirty="0" err="1">
                <a:latin typeface="Open Sans"/>
              </a:rPr>
              <a:t>đọc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là</a:t>
            </a:r>
            <a:r>
              <a:rPr lang="en-US" sz="2400" dirty="0">
                <a:latin typeface="Open Sans"/>
              </a:rPr>
              <a:t> “</a:t>
            </a:r>
            <a:r>
              <a:rPr lang="en-US" sz="2400" dirty="0" err="1">
                <a:latin typeface="Open Sans"/>
              </a:rPr>
              <a:t>âm</a:t>
            </a:r>
            <a:r>
              <a:rPr lang="en-US" sz="2400" dirty="0">
                <a:latin typeface="Open Sans"/>
              </a:rPr>
              <a:t> 20”</a:t>
            </a:r>
          </a:p>
          <a:p>
            <a:pPr lvl="0" algn="just"/>
            <a:r>
              <a:rPr lang="en-US" sz="2400" dirty="0">
                <a:latin typeface="Open Sans"/>
              </a:rPr>
              <a:t>+) </a:t>
            </a:r>
            <a:r>
              <a:rPr lang="en-US" sz="2400" dirty="0" err="1">
                <a:latin typeface="Open Sans"/>
              </a:rPr>
              <a:t>Số</a:t>
            </a:r>
            <a:r>
              <a:rPr lang="en-US" sz="2400" dirty="0">
                <a:latin typeface="Open Sans"/>
              </a:rPr>
              <a:t> -30 </a:t>
            </a:r>
            <a:r>
              <a:rPr lang="en-US" sz="2400" dirty="0" err="1">
                <a:latin typeface="Open Sans"/>
              </a:rPr>
              <a:t>đọc</a:t>
            </a:r>
            <a:r>
              <a:rPr lang="en-US" sz="2400" dirty="0">
                <a:latin typeface="Open Sans"/>
              </a:rPr>
              <a:t> </a:t>
            </a:r>
            <a:r>
              <a:rPr lang="en-US" sz="2400" dirty="0" err="1">
                <a:latin typeface="Open Sans"/>
              </a:rPr>
              <a:t>là</a:t>
            </a:r>
            <a:r>
              <a:rPr lang="en-US" sz="2400" dirty="0">
                <a:latin typeface="Open Sans"/>
              </a:rPr>
              <a:t> “</a:t>
            </a:r>
            <a:r>
              <a:rPr lang="en-US" sz="2400" dirty="0" err="1">
                <a:latin typeface="Open Sans"/>
              </a:rPr>
              <a:t>âm</a:t>
            </a:r>
            <a:r>
              <a:rPr lang="en-US" sz="2400" dirty="0">
                <a:latin typeface="Open Sans"/>
              </a:rPr>
              <a:t> 30”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08038" y="2753958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GIẢI: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5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10" grpId="0"/>
      <p:bldP spid="9" grpId="0" build="p"/>
      <p:bldP spid="11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51553" y="486203"/>
            <a:ext cx="1089390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0" u="none" strike="noStrike" cap="none" normalizeH="0" baseline="0" dirty="0" err="1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: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" –",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3.3.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886377" y="2666224"/>
            <a:ext cx="41125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2500" dirty="0">
                <a:solidFill>
                  <a:srgbClr val="000000"/>
                </a:solidFill>
                <a:latin typeface="Open Sans"/>
              </a:rPr>
              <a:t>+) </a:t>
            </a:r>
            <a:r>
              <a:rPr lang="fr-FR" sz="2500" dirty="0" err="1">
                <a:solidFill>
                  <a:srgbClr val="000000"/>
                </a:solidFill>
                <a:latin typeface="Open Sans"/>
              </a:rPr>
              <a:t>Âm</a:t>
            </a:r>
            <a:r>
              <a:rPr lang="fr-FR" sz="2500" dirty="0">
                <a:solidFill>
                  <a:srgbClr val="000000"/>
                </a:solidFill>
                <a:latin typeface="Open Sans"/>
              </a:rPr>
              <a:t> 65 </a:t>
            </a:r>
            <a:r>
              <a:rPr lang="fr-FR" sz="2500" dirty="0" err="1">
                <a:solidFill>
                  <a:srgbClr val="000000"/>
                </a:solidFill>
                <a:latin typeface="Open Sans"/>
              </a:rPr>
              <a:t>viết</a:t>
            </a:r>
            <a:r>
              <a:rPr lang="fr-FR" sz="2500" dirty="0">
                <a:solidFill>
                  <a:srgbClr val="000000"/>
                </a:solidFill>
                <a:latin typeface="Open Sans"/>
              </a:rPr>
              <a:t> là </a:t>
            </a:r>
            <a:r>
              <a:rPr lang="fr-FR" sz="2500" dirty="0" smtClean="0">
                <a:solidFill>
                  <a:srgbClr val="000000"/>
                </a:solidFill>
                <a:latin typeface="Open Sans"/>
              </a:rPr>
              <a:t>- 65</a:t>
            </a:r>
            <a:endParaRPr lang="fr-FR" sz="2500" dirty="0">
              <a:solidFill>
                <a:srgbClr val="000000"/>
              </a:solidFill>
              <a:latin typeface="Open Sans"/>
            </a:endParaRPr>
          </a:p>
          <a:p>
            <a:pPr algn="just"/>
            <a:r>
              <a:rPr lang="fr-FR" sz="2500" dirty="0">
                <a:solidFill>
                  <a:srgbClr val="000000"/>
                </a:solidFill>
                <a:latin typeface="Open Sans"/>
              </a:rPr>
              <a:t>+) </a:t>
            </a:r>
            <a:r>
              <a:rPr lang="fr-FR" sz="2500" dirty="0" err="1">
                <a:solidFill>
                  <a:srgbClr val="000000"/>
                </a:solidFill>
                <a:latin typeface="Open Sans"/>
              </a:rPr>
              <a:t>Âm</a:t>
            </a:r>
            <a:r>
              <a:rPr lang="fr-FR" sz="2500" dirty="0">
                <a:solidFill>
                  <a:srgbClr val="000000"/>
                </a:solidFill>
                <a:latin typeface="Open Sans"/>
              </a:rPr>
              <a:t> 30 </a:t>
            </a:r>
            <a:r>
              <a:rPr lang="fr-FR" sz="2500" dirty="0" err="1">
                <a:solidFill>
                  <a:srgbClr val="000000"/>
                </a:solidFill>
                <a:latin typeface="Open Sans"/>
              </a:rPr>
              <a:t>viết</a:t>
            </a:r>
            <a:r>
              <a:rPr lang="fr-FR" sz="2500" dirty="0">
                <a:solidFill>
                  <a:srgbClr val="000000"/>
                </a:solidFill>
                <a:latin typeface="Open Sans"/>
              </a:rPr>
              <a:t> là </a:t>
            </a:r>
            <a:r>
              <a:rPr lang="fr-FR" sz="2500" dirty="0" smtClean="0">
                <a:solidFill>
                  <a:srgbClr val="000000"/>
                </a:solidFill>
                <a:latin typeface="Open Sans"/>
              </a:rPr>
              <a:t>- 30</a:t>
            </a:r>
            <a:endParaRPr lang="fr-FR" sz="25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4738" y="1926962"/>
            <a:ext cx="4566621" cy="33239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000" dirty="0" err="1" smtClean="0"/>
              <a:t>Độ</a:t>
            </a:r>
            <a:r>
              <a:rPr lang="en-US" sz="3000" dirty="0" smtClean="0"/>
              <a:t> </a:t>
            </a:r>
            <a:r>
              <a:rPr lang="en-US" sz="3000" dirty="0" err="1" smtClean="0"/>
              <a:t>cao</a:t>
            </a:r>
            <a:r>
              <a:rPr lang="en-US" sz="3000" dirty="0" smtClean="0"/>
              <a:t> </a:t>
            </a:r>
            <a:r>
              <a:rPr lang="en-US" sz="3000" dirty="0" err="1" smtClean="0"/>
              <a:t>trung</a:t>
            </a:r>
            <a:r>
              <a:rPr lang="en-US" sz="3000" dirty="0" smtClean="0"/>
              <a:t> </a:t>
            </a:r>
            <a:r>
              <a:rPr lang="en-US" sz="3000" dirty="0" err="1" smtClean="0"/>
              <a:t>bình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/>
              <a:t> </a:t>
            </a:r>
            <a:r>
              <a:rPr lang="en-US" sz="3000" dirty="0" err="1" smtClean="0"/>
              <a:t>thềm</a:t>
            </a:r>
            <a:r>
              <a:rPr lang="en-US" sz="3000" dirty="0" smtClean="0"/>
              <a:t> </a:t>
            </a:r>
            <a:r>
              <a:rPr lang="en-US" sz="3000" dirty="0" err="1" smtClean="0"/>
              <a:t>lục</a:t>
            </a:r>
            <a:r>
              <a:rPr lang="en-US" sz="3000" dirty="0" smtClean="0"/>
              <a:t> </a:t>
            </a:r>
            <a:r>
              <a:rPr lang="en-US" sz="3000" dirty="0" err="1" smtClean="0"/>
              <a:t>địa</a:t>
            </a:r>
            <a:r>
              <a:rPr lang="en-US" sz="3000" dirty="0" smtClean="0"/>
              <a:t>  </a:t>
            </a:r>
            <a:r>
              <a:rPr lang="en-US" sz="3000" dirty="0" err="1" smtClean="0"/>
              <a:t>Việt</a:t>
            </a:r>
            <a:r>
              <a:rPr lang="en-US" sz="3000" dirty="0" smtClean="0"/>
              <a:t> Nam so </a:t>
            </a:r>
            <a:r>
              <a:rPr lang="en-US" sz="3000" dirty="0" err="1" smtClean="0"/>
              <a:t>với</a:t>
            </a:r>
            <a:r>
              <a:rPr lang="en-US" sz="3000" dirty="0" smtClean="0"/>
              <a:t> </a:t>
            </a:r>
            <a:r>
              <a:rPr lang="en-US" sz="3000" dirty="0" err="1" smtClean="0"/>
              <a:t>mực</a:t>
            </a:r>
            <a:r>
              <a:rPr lang="en-US" sz="3000" dirty="0" smtClean="0"/>
              <a:t> </a:t>
            </a:r>
            <a:r>
              <a:rPr lang="en-US" sz="3000" dirty="0" err="1" smtClean="0"/>
              <a:t>nước</a:t>
            </a:r>
            <a:r>
              <a:rPr lang="en-US" sz="3000" dirty="0" smtClean="0"/>
              <a:t> </a:t>
            </a:r>
            <a:r>
              <a:rPr lang="en-US" sz="3000" dirty="0" err="1" smtClean="0"/>
              <a:t>biển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âm</a:t>
            </a:r>
            <a:r>
              <a:rPr lang="en-US" sz="3000" dirty="0" smtClean="0"/>
              <a:t> 65 </a:t>
            </a:r>
            <a:r>
              <a:rPr lang="en-US" sz="3000" dirty="0" err="1" smtClean="0"/>
              <a:t>mét</a:t>
            </a:r>
            <a:endParaRPr lang="en-US" sz="3000" dirty="0" smtClean="0"/>
          </a:p>
          <a:p>
            <a:pPr algn="just"/>
            <a:r>
              <a:rPr lang="en-US" sz="3000" dirty="0" smtClean="0"/>
              <a:t>- </a:t>
            </a:r>
            <a:r>
              <a:rPr lang="en-US" sz="3000" dirty="0" err="1" smtClean="0"/>
              <a:t>Độ</a:t>
            </a:r>
            <a:r>
              <a:rPr lang="en-US" sz="3000" dirty="0" smtClean="0"/>
              <a:t> </a:t>
            </a:r>
            <a:r>
              <a:rPr lang="en-US" sz="3000" dirty="0" err="1" smtClean="0"/>
              <a:t>cao</a:t>
            </a:r>
            <a:r>
              <a:rPr lang="en-US" sz="3000" dirty="0" smtClean="0"/>
              <a:t> </a:t>
            </a:r>
            <a:r>
              <a:rPr lang="en-US" sz="3000" dirty="0" err="1" smtClean="0"/>
              <a:t>của</a:t>
            </a:r>
            <a:r>
              <a:rPr lang="en-US" sz="3000" dirty="0" smtClean="0"/>
              <a:t> </a:t>
            </a:r>
            <a:r>
              <a:rPr lang="en-US" sz="3000" dirty="0" err="1" smtClean="0"/>
              <a:t>đáy</a:t>
            </a:r>
            <a:r>
              <a:rPr lang="en-US" sz="3000" dirty="0" smtClean="0"/>
              <a:t> </a:t>
            </a:r>
            <a:r>
              <a:rPr lang="en-US" sz="3000" dirty="0" err="1" smtClean="0"/>
              <a:t>vịnh</a:t>
            </a:r>
            <a:r>
              <a:rPr lang="en-US" sz="3000" dirty="0" smtClean="0"/>
              <a:t> Cam </a:t>
            </a:r>
            <a:r>
              <a:rPr lang="en-US" sz="3000" dirty="0" err="1" smtClean="0"/>
              <a:t>Ranh</a:t>
            </a:r>
            <a:r>
              <a:rPr lang="en-US" sz="3000" dirty="0" smtClean="0"/>
              <a:t> so </a:t>
            </a:r>
            <a:r>
              <a:rPr lang="en-US" sz="3000" dirty="0" err="1"/>
              <a:t>với</a:t>
            </a:r>
            <a:r>
              <a:rPr lang="en-US" sz="3000" dirty="0"/>
              <a:t> </a:t>
            </a:r>
            <a:r>
              <a:rPr lang="en-US" sz="3000" dirty="0" err="1" smtClean="0"/>
              <a:t>mực</a:t>
            </a:r>
            <a:r>
              <a:rPr lang="en-US" sz="3000" dirty="0" smtClean="0"/>
              <a:t> </a:t>
            </a:r>
            <a:r>
              <a:rPr lang="en-US" sz="3000" dirty="0" err="1"/>
              <a:t>nước</a:t>
            </a:r>
            <a:r>
              <a:rPr lang="en-US" sz="3000" dirty="0"/>
              <a:t> </a:t>
            </a:r>
            <a:r>
              <a:rPr lang="en-US" sz="3000" dirty="0" err="1" smtClean="0"/>
              <a:t>biển</a:t>
            </a:r>
            <a:r>
              <a:rPr lang="en-US" sz="3000" dirty="0" smtClean="0"/>
              <a:t> </a:t>
            </a:r>
            <a:r>
              <a:rPr lang="en-US" sz="3000" dirty="0" err="1" smtClean="0"/>
              <a:t>là</a:t>
            </a:r>
            <a:r>
              <a:rPr lang="en-US" sz="3000" dirty="0" smtClean="0"/>
              <a:t> </a:t>
            </a:r>
            <a:r>
              <a:rPr lang="en-US" sz="3000" dirty="0" err="1" smtClean="0"/>
              <a:t>khoảng</a:t>
            </a:r>
            <a:r>
              <a:rPr lang="en-US" sz="3000" dirty="0" smtClean="0"/>
              <a:t> </a:t>
            </a:r>
            <a:r>
              <a:rPr lang="en-US" sz="3000" dirty="0" err="1" smtClean="0"/>
              <a:t>âm</a:t>
            </a:r>
            <a:r>
              <a:rPr lang="en-US" sz="3000" dirty="0" smtClean="0"/>
              <a:t> 30 </a:t>
            </a:r>
            <a:r>
              <a:rPr lang="en-US" sz="3000" dirty="0" err="1" smtClean="0"/>
              <a:t>mét</a:t>
            </a:r>
            <a:r>
              <a:rPr lang="en-US" sz="3000" dirty="0" smtClean="0"/>
              <a:t> </a:t>
            </a:r>
            <a:endParaRPr lang="en-US" sz="3000" dirty="0"/>
          </a:p>
        </p:txBody>
      </p:sp>
      <p:sp>
        <p:nvSpPr>
          <p:cNvPr id="6" name="Rectangle 5"/>
          <p:cNvSpPr/>
          <p:nvPr/>
        </p:nvSpPr>
        <p:spPr>
          <a:xfrm>
            <a:off x="7927636" y="5690580"/>
            <a:ext cx="13484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3492" y="1839558"/>
            <a:ext cx="814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GIẢI: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4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Box 4">
            <a:extLst>
              <a:ext uri="{FF2B5EF4-FFF2-40B4-BE49-F238E27FC236}">
                <a16:creationId xmlns:a16="http://schemas.microsoft.com/office/drawing/2014/main" id="{A6A02A87-8108-44B0-8389-A8C5F6ACA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85" y="1801888"/>
            <a:ext cx="1228563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0) 1; 2; 3;…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-1; -2; -3; ….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nguyên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âm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17BC1A5-0F39-43C5-87AF-438FBC24010B}"/>
              </a:ext>
            </a:extLst>
          </p:cNvPr>
          <p:cNvSpPr txBox="1"/>
          <p:nvPr/>
        </p:nvSpPr>
        <p:spPr>
          <a:xfrm>
            <a:off x="144109" y="88665"/>
            <a:ext cx="71025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nguyên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70510" y="3461222"/>
                <a:ext cx="11353800" cy="16655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n-US" sz="3600" dirty="0" err="1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gồm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tập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nguyên</a:t>
                </a:r>
                <a:r>
                  <a:rPr lang="en-US" sz="3600" dirty="0" smtClea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0" y="3461222"/>
                <a:ext cx="11353800" cy="1665521"/>
              </a:xfrm>
              <a:prstGeom prst="rect">
                <a:avLst/>
              </a:prstGeom>
              <a:blipFill>
                <a:blip r:embed="rId2"/>
                <a:stretch>
                  <a:fillRect l="-1610" r="-1610" b="-1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33287" y="826766"/>
            <a:ext cx="810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smtClean="0">
                <a:solidFill>
                  <a:srgbClr val="FFC000"/>
                </a:solidFill>
                <a:latin typeface="Calibri" panose="020F0502020204030204"/>
              </a:rPr>
              <a:t>a)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nguyên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âm</a:t>
            </a:r>
            <a:r>
              <a:rPr kumimoji="0" lang="en-US" sz="3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lang="en-US" sz="3600" b="1" u="sng" dirty="0" err="1" smtClean="0">
                <a:solidFill>
                  <a:srgbClr val="FFC000"/>
                </a:solidFill>
                <a:latin typeface="Calibri" panose="020F0502020204030204"/>
              </a:rPr>
              <a:t>và</a:t>
            </a:r>
            <a:r>
              <a:rPr lang="en-US" sz="3600" b="1" u="sng" dirty="0" smtClean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600" b="1" u="sng" dirty="0" err="1" smtClean="0">
                <a:solidFill>
                  <a:srgbClr val="FFC000"/>
                </a:solidFill>
                <a:latin typeface="Calibri" panose="020F0502020204030204"/>
              </a:rPr>
              <a:t>số</a:t>
            </a:r>
            <a:r>
              <a:rPr lang="en-US" sz="3600" b="1" u="sng" dirty="0" smtClean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600" b="1" u="sng" dirty="0" err="1" smtClean="0">
                <a:solidFill>
                  <a:srgbClr val="FFC000"/>
                </a:solidFill>
                <a:latin typeface="Calibri" panose="020F0502020204030204"/>
              </a:rPr>
              <a:t>nguyên</a:t>
            </a:r>
            <a:r>
              <a:rPr lang="en-US" sz="3600" b="1" u="sng" dirty="0" smtClean="0">
                <a:solidFill>
                  <a:srgbClr val="FFC000"/>
                </a:solidFill>
                <a:latin typeface="Calibri" panose="020F0502020204030204"/>
              </a:rPr>
              <a:t> </a:t>
            </a:r>
            <a:r>
              <a:rPr lang="en-US" sz="3600" b="1" u="sng" dirty="0" err="1" smtClean="0">
                <a:solidFill>
                  <a:srgbClr val="FFC000"/>
                </a:solidFill>
                <a:latin typeface="Calibri" panose="020F0502020204030204"/>
              </a:rPr>
              <a:t>dương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922020" y="5420767"/>
                <a:ext cx="10359390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white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{ …; -4; -3; -2; -1; 0; 1; 2; 3;…}</a:t>
                </a:r>
                <a:endParaRPr lang="en-US" sz="4000" dirty="0">
                  <a:solidFill>
                    <a:prstClr val="white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" y="5420767"/>
                <a:ext cx="10359390" cy="923330"/>
              </a:xfrm>
              <a:prstGeom prst="rect">
                <a:avLst/>
              </a:prstGeom>
              <a:blipFill>
                <a:blip r:embed="rId3"/>
                <a:stretch>
                  <a:fillRect b="-25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024147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100000">
              <a:srgbClr val="35A9A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86740" y="788989"/>
            <a:ext cx="10972800" cy="453739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“+”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VD: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6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+6.(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: “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dương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”).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843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98220" y="1349059"/>
            <a:ext cx="10972800" cy="2971481"/>
          </a:xfrm>
        </p:spPr>
        <p:txBody>
          <a:bodyPr>
            <a:normAutofit/>
          </a:bodyPr>
          <a:lstStyle/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VD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)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9746" y="368781"/>
            <a:ext cx="235551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ĐỘNG:</a:t>
            </a:r>
          </a:p>
          <a:p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ĐÔI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22020" y="4441805"/>
            <a:ext cx="105994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Open Sans"/>
              </a:rPr>
              <a:t>?</a:t>
            </a:r>
            <a:r>
              <a:rPr lang="vi-VN" sz="2400" dirty="0">
                <a:solidFill>
                  <a:srgbClr val="000000"/>
                </a:solidFill>
                <a:latin typeface="Open Sans"/>
              </a:rPr>
              <a:t> Khi được hỏi còn tiền không, Nam hóm hỉnh đáp: “Mình còn âm mười nghìn đồng”. Em hiểu câu nói đó của Nam có nghĩa là gì?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74770" y="571500"/>
            <a:ext cx="456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solidFill>
                  <a:srgbClr val="00B0F0"/>
                </a:solidFill>
              </a:rPr>
              <a:t>Đại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diện</a:t>
            </a:r>
            <a:r>
              <a:rPr lang="en-US" sz="2400" i="1" dirty="0" smtClean="0">
                <a:solidFill>
                  <a:srgbClr val="00B0F0"/>
                </a:solidFill>
              </a:rPr>
              <a:t> 2 </a:t>
            </a:r>
            <a:r>
              <a:rPr lang="en-US" sz="2400" i="1" dirty="0" err="1" smtClean="0">
                <a:solidFill>
                  <a:srgbClr val="00B0F0"/>
                </a:solidFill>
              </a:rPr>
              <a:t>nhóm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lên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bảng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trình</a:t>
            </a:r>
            <a:r>
              <a:rPr lang="en-US" sz="2400" i="1" dirty="0" smtClean="0">
                <a:solidFill>
                  <a:srgbClr val="00B0F0"/>
                </a:solidFill>
              </a:rPr>
              <a:t> </a:t>
            </a:r>
            <a:r>
              <a:rPr lang="en-US" sz="2400" i="1" dirty="0" err="1" smtClean="0">
                <a:solidFill>
                  <a:srgbClr val="00B0F0"/>
                </a:solidFill>
              </a:rPr>
              <a:t>bày</a:t>
            </a:r>
            <a:endParaRPr lang="en-US" sz="2400" i="1" dirty="0">
              <a:solidFill>
                <a:srgbClr val="00B0F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9921" y="5701338"/>
            <a:ext cx="103525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Câu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Open Sans"/>
              </a:rPr>
              <a:t>của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bạn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vi-VN" sz="2400" i="1" dirty="0" smtClean="0">
                <a:solidFill>
                  <a:srgbClr val="FF0000"/>
                </a:solidFill>
                <a:latin typeface="Open Sans"/>
              </a:rPr>
              <a:t>Nam </a:t>
            </a:r>
            <a:r>
              <a:rPr lang="vi-VN" sz="2400" i="1" dirty="0">
                <a:solidFill>
                  <a:srgbClr val="FF0000"/>
                </a:solidFill>
                <a:latin typeface="Open Sans"/>
              </a:rPr>
              <a:t>có nghĩa </a:t>
            </a:r>
            <a:r>
              <a:rPr lang="vi-VN" sz="2400" i="1" dirty="0" smtClean="0">
                <a:solidFill>
                  <a:srgbClr val="FF0000"/>
                </a:solidFill>
                <a:latin typeface="Open Sans"/>
              </a:rPr>
              <a:t>là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: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bạn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Nam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đang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nợ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ai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đó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10 000 </a:t>
            </a:r>
            <a:r>
              <a:rPr lang="en-US" sz="2400" i="1" dirty="0" err="1" smtClean="0">
                <a:solidFill>
                  <a:srgbClr val="FF0000"/>
                </a:solidFill>
                <a:latin typeface="Open Sans"/>
              </a:rPr>
              <a:t>đồng</a:t>
            </a:r>
            <a:r>
              <a:rPr lang="en-US" sz="2400" i="1" dirty="0" smtClean="0">
                <a:solidFill>
                  <a:srgbClr val="FF0000"/>
                </a:solidFill>
                <a:latin typeface="Open Sans"/>
              </a:rPr>
              <a:t>.</a:t>
            </a:r>
            <a:r>
              <a:rPr lang="vi-VN" sz="2400" i="1" dirty="0" smtClean="0">
                <a:solidFill>
                  <a:srgbClr val="FF0000"/>
                </a:solidFill>
                <a:latin typeface="Open Sans"/>
              </a:rPr>
              <a:t> 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83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926</Words>
  <Application>Microsoft Office PowerPoint</Application>
  <PresentationFormat>Widescreen</PresentationFormat>
  <Paragraphs>104</Paragraphs>
  <Slides>30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Open Sans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</cp:revision>
  <dcterms:created xsi:type="dcterms:W3CDTF">2024-11-06T12:29:19Z</dcterms:created>
  <dcterms:modified xsi:type="dcterms:W3CDTF">2024-11-07T15:17:40Z</dcterms:modified>
</cp:coreProperties>
</file>