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8" r:id="rId20"/>
    <p:sldId id="273" r:id="rId21"/>
    <p:sldId id="274" r:id="rId22"/>
    <p:sldId id="279" r:id="rId23"/>
    <p:sldId id="275" r:id="rId24"/>
    <p:sldId id="28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6F50-7E7A-49B2-A358-D57932A8E43E}" type="datetimeFigureOut">
              <a:rPr lang="en-US" smtClean="0"/>
              <a:t>30/11/2024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8232C-864B-4A8E-8D52-BD849A770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3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79;p9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Google Shape;180;p9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401896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9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6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3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0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2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2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3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4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75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1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91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1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77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99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59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1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83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D8DAF14-B7DA-426B-ACAC-D7BE6A710188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86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CD7A-EF11-4988-9CFF-9921DB4FF5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CD4EF-DE9B-4282-8530-CF174A1E8FA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2121-3D96-498A-A132-DE96724A2C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2DE3F-99F6-410A-AABA-ACB5A74D2AC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17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1A78-4EA0-4243-A70A-40697B47EC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72F24-AEF1-4EAD-9D89-6214250F8A8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38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DE1F-6258-47D7-871C-B5B41CF75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812E9-4FA1-40F4-BA6A-8B79668A66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3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98B8-B4E5-489F-BEE3-C5D3D609B6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8B72B-1D7F-4617-81D6-3F16597D47D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39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F455-2DB4-492F-B0CD-42457CFE04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03C4F-B7E1-4C72-901D-B7F03A4877E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91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1B1E-F5F9-4D86-B541-92F32A75EA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B7484-FC77-488F-A79E-17B3A0BE7F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81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C430-7B67-407F-81A3-C72D72059F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0A063-7F06-40EE-AF9E-6B230689873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45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187C-5F21-4E90-B82D-CC8776EBFE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9ADE-7E03-4F8E-ACAC-43C168BFA8B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05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FCD7-D78C-4003-81BD-10862C6AC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9EB55-3938-4591-8D56-6B4F87547FF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09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4BA7-B4D1-4198-8383-5C2357C0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D32B3-CB41-4DDE-A926-8FB8C062D62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2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8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28388FCD-8CA7-469C-A639-B8C0FCE0D70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7747924-0BB1-4F3A-B6E3-0F91334745F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67DC1-B880-4A25-88FD-152D3C908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14CF0-7B64-42AF-9373-EEEF28055BD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>
            <a:hlinkClick r:id="" action="ppaction://noaction">
              <a:snd r:embed="rId3" name="cHAO.wav"/>
            </a:hlinkClick>
            <a:extLst>
              <a:ext uri="{FF2B5EF4-FFF2-40B4-BE49-F238E27FC236}">
                <a16:creationId xmlns:a16="http://schemas.microsoft.com/office/drawing/2014/main" id="{AEA82E62-DDDE-4AD6-9C23-2F6EBFD02E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6479" y="1612353"/>
            <a:ext cx="8129400" cy="94755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266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3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QUÝ THẦY CÔ GIÁO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96D6EBCC-03A2-40D1-B42D-201F4CC6C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9495" y="3223496"/>
            <a:ext cx="5705831" cy="5715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27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6A3</a:t>
            </a:r>
          </a:p>
        </p:txBody>
      </p:sp>
    </p:spTree>
    <p:extLst>
      <p:ext uri="{BB962C8B-B14F-4D97-AF65-F5344CB8AC3E}">
        <p14:creationId xmlns:p14="http://schemas.microsoft.com/office/powerpoint/2010/main" val="25524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2063750" y="2924175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NHÂN HAI SỐ NGUYÊN ÂM </a:t>
            </a:r>
            <a:b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34910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145476"/>
          </a:xfrm>
        </p:spPr>
        <p:txBody>
          <a:bodyPr>
            <a:spAutoFit/>
          </a:bodyPr>
          <a:lstStyle/>
          <a:p>
            <a:pPr marL="1371600" lvl="3" indent="0">
              <a:lnSpc>
                <a:spcPct val="150000"/>
              </a:lnSpc>
              <a:buNone/>
            </a:pPr>
            <a:endParaRPr lang="en-US" altLang="en-US" sz="3200"/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HĐ3: Quan sát ba dòng đầu và nhận xét về dấu của tích mỗi khi dấu một thừa số và giữ nguyên dấu còn lại.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1" y="1592264"/>
            <a:ext cx="588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TÍCH CỦA HAI SỐ NGUYÊN ÂM</a:t>
            </a:r>
          </a:p>
        </p:txBody>
      </p:sp>
    </p:spTree>
    <p:extLst>
      <p:ext uri="{BB962C8B-B14F-4D97-AF65-F5344CB8AC3E}">
        <p14:creationId xmlns:p14="http://schemas.microsoft.com/office/powerpoint/2010/main" val="1768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179888"/>
          </a:xfrm>
        </p:spPr>
        <p:txBody>
          <a:bodyPr>
            <a:spAutoFit/>
          </a:bodyPr>
          <a:lstStyle/>
          <a:p>
            <a:pPr marL="1371600" lvl="3" indent="0">
              <a:lnSpc>
                <a:spcPct val="150000"/>
              </a:lnSpc>
              <a:buNone/>
            </a:pPr>
            <a:endParaRPr lang="en-US" altLang="en-US" sz="3200" dirty="0"/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3: (-3).7 = -21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 .7 = 21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3.(-7) = -21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(-3).(-7) = ?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1" y="1592264"/>
            <a:ext cx="5884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TÍCH CỦA HAI SỐ NGUYÊN ÂM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3068638"/>
            <a:ext cx="0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75275" y="3933825"/>
            <a:ext cx="0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0839" y="4005264"/>
            <a:ext cx="102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(đổi dấu)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54576" y="3132138"/>
            <a:ext cx="102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(đổi dấu)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43101" y="5962650"/>
            <a:ext cx="685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4: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(-3).(-7) = ?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54575" y="4724401"/>
            <a:ext cx="0" cy="46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72039" y="4797425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(đổi dấu)</a:t>
            </a:r>
          </a:p>
        </p:txBody>
      </p:sp>
    </p:spTree>
    <p:extLst>
      <p:ext uri="{BB962C8B-B14F-4D97-AF65-F5344CB8AC3E}">
        <p14:creationId xmlns:p14="http://schemas.microsoft.com/office/powerpoint/2010/main" val="1119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0" grpId="0"/>
      <p:bldP spid="11" grpId="0"/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766762" y="1600201"/>
            <a:ext cx="9444038" cy="2406813"/>
          </a:xfrm>
        </p:spPr>
        <p:txBody>
          <a:bodyPr>
            <a:spAutoFit/>
          </a:bodyPr>
          <a:lstStyle/>
          <a:p>
            <a:pPr marL="1371600" lvl="3" indent="0">
              <a:lnSpc>
                <a:spcPct val="150000"/>
              </a:lnSpc>
              <a:buNone/>
            </a:pPr>
            <a:endParaRPr lang="en-US" altLang="en-US" sz="3200"/>
          </a:p>
          <a:p>
            <a:pPr marL="1371600" lvl="3" indent="0">
              <a:lnSpc>
                <a:spcPct val="150000"/>
              </a:lnSpc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hai số nguyên âm, ta nhân phần số tự nhiên của hai số đó với nhau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1" y="1592264"/>
            <a:ext cx="6899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QUY TẮC NHÂN HAI SỐ NGUYÊN ÂM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68713" y="5038726"/>
            <a:ext cx="6654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Mẹo: </a:t>
            </a:r>
            <a:r>
              <a:rPr lang="en-US" altLang="en-US" sz="32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là số dương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663951" y="4287838"/>
          <a:ext cx="3524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52438" imgH="380895" progId="Equation.DSMT4">
                  <p:embed/>
                </p:oleObj>
              </mc:Choice>
              <mc:Fallback>
                <p:oleObj name="Equation" r:id="rId4" imgW="352438" imgH="380895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1" y="4287838"/>
                        <a:ext cx="3524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086351"/>
            <a:ext cx="22812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35189" y="4216401"/>
            <a:ext cx="731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m, n     N*  thì  (-m).(-n) = (-n).(-m) =  m.n</a:t>
            </a:r>
          </a:p>
        </p:txBody>
      </p:sp>
    </p:spTree>
    <p:extLst>
      <p:ext uri="{BB962C8B-B14F-4D97-AF65-F5344CB8AC3E}">
        <p14:creationId xmlns:p14="http://schemas.microsoft.com/office/powerpoint/2010/main" val="78568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36825" y="1057276"/>
            <a:ext cx="7531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2</a:t>
            </a:r>
            <a:r>
              <a:rPr lang="es-AR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Tính: a,  (-10).(-15) = </a:t>
            </a:r>
          </a:p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b,  (-12).(-12)=</a:t>
            </a:r>
          </a:p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c, (-137).(-15) =</a:t>
            </a:r>
            <a:endParaRPr lang="en-US" altLang="en-US" sz="32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862" y="3221039"/>
            <a:ext cx="10009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Tích của một số nguyên với 0 luôn bắng 0</a:t>
            </a:r>
          </a:p>
          <a:p>
            <a:pPr lvl="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a.0 = 0.a = 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85113" y="1203325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10.15 = 150</a:t>
            </a:r>
            <a:endParaRPr lang="es-AR" altLang="en-US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69163" y="1919289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12.12= 144</a:t>
            </a:r>
            <a:endParaRPr lang="en-US" altLang="en-US" sz="320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21564" y="2636838"/>
            <a:ext cx="246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137.15= 2055</a:t>
            </a:r>
            <a:endParaRPr lang="en-US" altLang="en-US" sz="320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32" y="183175"/>
            <a:ext cx="1475423" cy="13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785" y="27432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92313" y="1611314"/>
            <a:ext cx="80756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s-AR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s-AR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s-AR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? ”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ở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s-AR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862" y="3221039"/>
            <a:ext cx="10009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0216" y="3140968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08168" y="3573016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328248" y="3573016"/>
            <a:ext cx="7920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0216" y="400506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48526" y="4005263"/>
            <a:ext cx="7921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8388" y="4005263"/>
            <a:ext cx="7921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08168" y="4437112"/>
            <a:ext cx="7200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8248" y="4437112"/>
            <a:ext cx="79208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8164" y="4437063"/>
            <a:ext cx="720725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8" y="4437063"/>
            <a:ext cx="792162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08889" y="4437063"/>
            <a:ext cx="719137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28026" y="4437063"/>
            <a:ext cx="7921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40216" y="4005064"/>
            <a:ext cx="6480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  <a:endParaRPr lang="en-US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37551" y="3576638"/>
            <a:ext cx="792163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18414" y="3573463"/>
            <a:ext cx="719137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0688" y="3141663"/>
            <a:ext cx="647700" cy="43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-1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39" y="1633602"/>
            <a:ext cx="1475423" cy="13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09" grpId="0"/>
      <p:bldP spid="6" grpId="0"/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62" y="444714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324" y="520328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00" y="513294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831" y="431878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861048"/>
            <a:ext cx="1262222" cy="1080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5" y="5085185"/>
            <a:ext cx="967433" cy="928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694" y="5041312"/>
            <a:ext cx="902286" cy="86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13" y="4102003"/>
            <a:ext cx="965762" cy="926910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7" y="3717032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268761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vi-VN" sz="2400" b="1" dirty="0">
                <a:solidFill>
                  <a:srgbClr val="000000"/>
                </a:solidFill>
                <a:latin typeface="Open Sans"/>
              </a:rPr>
              <a:t>Câu 1.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Tích của hai số nguyên âm là số thế nào?</a:t>
            </a:r>
          </a:p>
          <a:p>
            <a:pPr marL="0" indent="0" algn="just">
              <a:buNone/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A. là số nguyên âm</a:t>
            </a:r>
          </a:p>
          <a:p>
            <a:pPr marL="0" indent="0" algn="just">
              <a:buNone/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B. là số nguyên dương</a:t>
            </a:r>
          </a:p>
          <a:p>
            <a:pPr marL="0" indent="0" algn="just">
              <a:buNone/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C. là số 0</a:t>
            </a:r>
          </a:p>
          <a:p>
            <a:pPr marL="0" indent="0" algn="just">
              <a:buNone/>
            </a:pPr>
            <a:r>
              <a:rPr lang="vi-VN" sz="2400" dirty="0">
                <a:solidFill>
                  <a:srgbClr val="000000"/>
                </a:solidFill>
                <a:latin typeface="Open Sans"/>
              </a:rPr>
              <a:t>D. vừa là số nguyên âm vừa là số nguyên dương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TRÒ CHƠI: </a:t>
            </a:r>
            <a:r>
              <a:rPr lang="en-US" b="1" dirty="0" smtClean="0">
                <a:solidFill>
                  <a:srgbClr val="FF0000"/>
                </a:solidFill>
              </a:rPr>
              <a:t>AI NHANH HƠN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50" y="507206"/>
            <a:ext cx="9353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2</a:t>
            </a:r>
            <a:r>
              <a:rPr lang="vi-VN" sz="2400" b="1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Tích của hai số nguyên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dương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là số thế nào?</a:t>
            </a:r>
          </a:p>
          <a:p>
            <a:pPr marL="457200" indent="-457200" algn="just">
              <a:buFontTx/>
              <a:buAutoNum type="alphaUcPeriod"/>
            </a:pP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là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số nguyên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dương</a:t>
            </a:r>
            <a:endParaRPr lang="en-US" sz="2400" dirty="0" smtClean="0">
              <a:solidFill>
                <a:srgbClr val="000000"/>
              </a:solidFill>
              <a:latin typeface="Open Sans"/>
            </a:endParaRPr>
          </a:p>
          <a:p>
            <a:pPr marL="457200" indent="-457200" algn="just">
              <a:buFontTx/>
              <a:buAutoNum type="alphaUcPeriod"/>
            </a:pP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L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à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số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nguyên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âm</a:t>
            </a:r>
            <a:endParaRPr lang="vi-VN" sz="24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là số 0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D. vừa là số nguyên âm vừa là số nguyên dương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630" y="2691849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sp>
        <p:nvSpPr>
          <p:cNvPr id="6" name="C"/>
          <p:cNvSpPr txBox="1"/>
          <p:nvPr/>
        </p:nvSpPr>
        <p:spPr>
          <a:xfrm>
            <a:off x="1626870" y="4850130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D"/>
          <p:cNvSpPr txBox="1"/>
          <p:nvPr/>
        </p:nvSpPr>
        <p:spPr>
          <a:xfrm>
            <a:off x="7375280" y="4901126"/>
            <a:ext cx="453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65" y="4627985"/>
            <a:ext cx="967433" cy="928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811" y="3543884"/>
            <a:ext cx="967433" cy="928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577" y="4773594"/>
            <a:ext cx="967433" cy="92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96" y="3215140"/>
            <a:ext cx="1261981" cy="1085182"/>
          </a:xfrm>
          <a:prstGeom prst="rect">
            <a:avLst/>
          </a:prstGeom>
        </p:spPr>
      </p:pic>
      <p:sp>
        <p:nvSpPr>
          <p:cNvPr id="12" name="A"/>
          <p:cNvSpPr txBox="1"/>
          <p:nvPr/>
        </p:nvSpPr>
        <p:spPr>
          <a:xfrm>
            <a:off x="1561515" y="3685735"/>
            <a:ext cx="45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B"/>
          <p:cNvSpPr txBox="1"/>
          <p:nvPr/>
        </p:nvSpPr>
        <p:spPr>
          <a:xfrm>
            <a:off x="7230794" y="379827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50" y="507206"/>
            <a:ext cx="10256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3</a:t>
            </a:r>
            <a:r>
              <a:rPr lang="vi-VN" sz="2400" b="1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Tích của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số nguyên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dương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nguyên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en Sans"/>
              </a:rPr>
              <a:t>âm</a:t>
            </a:r>
            <a:r>
              <a:rPr lang="en-US" sz="24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là 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số thế nào?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A. là số 0</a:t>
            </a: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. là số nguyên dương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Open Sans"/>
              </a:rPr>
              <a:t>C. là số nguyên âm</a:t>
            </a:r>
          </a:p>
          <a:p>
            <a:pPr algn="just"/>
            <a:r>
              <a:rPr lang="vi-VN" sz="2400" dirty="0" smtClean="0">
                <a:solidFill>
                  <a:srgbClr val="000000"/>
                </a:solidFill>
                <a:latin typeface="Open Sans"/>
              </a:rPr>
              <a:t>D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. vừa là số nguyên âm vừa là số nguyên dương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02" y="373848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924" y="484895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70" y="511008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71299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62" y="4603998"/>
            <a:ext cx="1262222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75" y="3599285"/>
            <a:ext cx="967433" cy="928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44" y="4915582"/>
            <a:ext cx="902286" cy="86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3" y="3553363"/>
            <a:ext cx="965762" cy="926910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630" y="2691849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  <p:extLst>
      <p:ext uri="{BB962C8B-B14F-4D97-AF65-F5344CB8AC3E}">
        <p14:creationId xmlns:p14="http://schemas.microsoft.com/office/powerpoint/2010/main" val="31570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10664 1.11022E-16 C 0.15442 1.11022E-16 0.21341 -0.07361 0.21341 -0.1331 L 0.21341 -0.26597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1331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1601 -0.2747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1375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470" y="587216"/>
            <a:ext cx="800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 4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: (-5).4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A. – 20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B. 20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C. 10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D. -10                   </a:t>
            </a:r>
            <a:endParaRPr lang="en-US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7" y="2871212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02" y="373848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924" y="484895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6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70" y="511008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71299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2" y="3575298"/>
            <a:ext cx="1262222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65" y="4627985"/>
            <a:ext cx="967433" cy="928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44" y="4915582"/>
            <a:ext cx="902286" cy="86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3" y="3553363"/>
            <a:ext cx="965762" cy="9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20976 -0.1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-15 000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54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9180" y="4944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000000"/>
                </a:solidFill>
                <a:latin typeface="Open Sans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5.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kì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A. a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B. 1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C. 0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Open Sans"/>
              </a:rPr>
              <a:t>D. a</a:t>
            </a:r>
            <a:r>
              <a:rPr lang="en-US" sz="2400" baseline="30000" dirty="0">
                <a:solidFill>
                  <a:srgbClr val="000000"/>
                </a:solidFill>
                <a:latin typeface="Open Sans"/>
              </a:rPr>
              <a:t>2</a:t>
            </a:r>
            <a:endParaRPr lang="en-US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62" y="4546848"/>
            <a:ext cx="1262222" cy="1080120"/>
          </a:xfrm>
          <a:prstGeom prst="rect">
            <a:avLst/>
          </a:prstGeom>
        </p:spPr>
      </p:pic>
      <p:sp>
        <p:nvSpPr>
          <p:cNvPr id="5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02" y="373848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6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924" y="484895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70" y="511008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71299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7" y="2871212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75" y="3599285"/>
            <a:ext cx="967433" cy="92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44" y="4915582"/>
            <a:ext cx="902286" cy="865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63" y="3553363"/>
            <a:ext cx="965762" cy="9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10703 4.07407E-6 C 0.15494 4.07407E-6 0.21406 -0.0794 0.21406 -0.14352 L 0.21406 -0.28704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435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030" y="381476"/>
            <a:ext cx="8004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Câu </a:t>
            </a:r>
            <a:r>
              <a:rPr lang="en-US" sz="2400" b="1" dirty="0" smtClean="0">
                <a:solidFill>
                  <a:srgbClr val="000000"/>
                </a:solidFill>
                <a:latin typeface="Open Sans"/>
              </a:rPr>
              <a:t>6</a:t>
            </a:r>
            <a:r>
              <a:rPr lang="vi-VN" sz="2400" b="1" dirty="0" smtClean="0">
                <a:solidFill>
                  <a:srgbClr val="000000"/>
                </a:solidFill>
                <a:latin typeface="Open Sans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Tính (– 42) . (– 5) được kết quả là: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– 210     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210     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– 47     </a:t>
            </a:r>
          </a:p>
          <a:p>
            <a:pPr algn="just"/>
            <a:r>
              <a:rPr lang="vi-VN" sz="2400" b="1" dirty="0">
                <a:solidFill>
                  <a:srgbClr val="000000"/>
                </a:solidFill>
                <a:latin typeface="Open Sans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Open Sans"/>
              </a:rPr>
              <a:t> 37</a:t>
            </a:r>
            <a:endParaRPr lang="vi-VN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27" y="2574032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02" y="373848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5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924" y="484895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6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70" y="511008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71299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63" y="3453086"/>
            <a:ext cx="1262222" cy="108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43" y="4564681"/>
            <a:ext cx="967433" cy="928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31" y="4844365"/>
            <a:ext cx="902286" cy="865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01" y="3581499"/>
            <a:ext cx="965762" cy="9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290" y="620167"/>
            <a:ext cx="96735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0000"/>
                </a:solidFill>
                <a:latin typeface="Open Sans"/>
              </a:rPr>
              <a:t>Câu  7.</a:t>
            </a:r>
            <a:r>
              <a:rPr lang="pt-BR" sz="2400" dirty="0">
                <a:solidFill>
                  <a:srgbClr val="000000"/>
                </a:solidFill>
                <a:latin typeface="Open Sans"/>
              </a:rPr>
              <a:t> Tính tổng hai tích sau: a = (-2).(-3) và c = (+3).(+2);      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Open Sans"/>
              </a:rPr>
              <a:t>A. a + c = 6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Open Sans"/>
              </a:rPr>
              <a:t>B. a + c = 12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Open Sans"/>
              </a:rPr>
              <a:t>C. a + c = -12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Open Sans"/>
              </a:rPr>
              <a:t>D. a + c = -6                     </a:t>
            </a:r>
            <a:endParaRPr lang="pt-BR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3" name="B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402" y="3738481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" name="C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924" y="4848950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5" name="D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970" y="511008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91" y="3712992"/>
            <a:ext cx="604911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63" y="3453086"/>
            <a:ext cx="1262222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43" y="4564681"/>
            <a:ext cx="967433" cy="928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31" y="4844365"/>
            <a:ext cx="902286" cy="865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01" y="3581499"/>
            <a:ext cx="965762" cy="926910"/>
          </a:xfrm>
          <a:prstGeom prst="rect">
            <a:avLst/>
          </a:prstGeom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27" y="2574032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  <p:extLst>
      <p:ext uri="{BB962C8B-B14F-4D97-AF65-F5344CB8AC3E}">
        <p14:creationId xmlns:p14="http://schemas.microsoft.com/office/powerpoint/2010/main" val="26251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01 L -0.24571 -0.1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0651 -0.14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72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19695" y="2235903"/>
            <a:ext cx="2225929" cy="740274"/>
            <a:chOff x="0" y="1558097"/>
            <a:chExt cx="2225929" cy="740274"/>
          </a:xfrm>
        </p:grpSpPr>
        <p:sp>
          <p:nvSpPr>
            <p:cNvPr id="4" name="Rectangle 3"/>
            <p:cNvSpPr/>
            <p:nvPr/>
          </p:nvSpPr>
          <p:spPr>
            <a:xfrm>
              <a:off x="0" y="1558097"/>
              <a:ext cx="2225929" cy="7402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Box 4"/>
            <p:cNvSpPr txBox="1"/>
            <p:nvPr/>
          </p:nvSpPr>
          <p:spPr>
            <a:xfrm>
              <a:off x="0" y="1558097"/>
              <a:ext cx="2225929" cy="740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/>
                <a:t>QUY TẮC</a:t>
              </a:r>
              <a:endParaRPr lang="en-US" sz="4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17732" y="1154508"/>
            <a:ext cx="5654016" cy="1074263"/>
            <a:chOff x="-1565601" y="2295406"/>
            <a:chExt cx="5654016" cy="1074263"/>
          </a:xfrm>
        </p:grpSpPr>
        <p:sp>
          <p:nvSpPr>
            <p:cNvPr id="7" name="Rectangle 6"/>
            <p:cNvSpPr/>
            <p:nvPr/>
          </p:nvSpPr>
          <p:spPr>
            <a:xfrm>
              <a:off x="-1565601" y="2295406"/>
              <a:ext cx="5654016" cy="107426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-1565601" y="2295406"/>
              <a:ext cx="5654016" cy="107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NHÂN HAI SỐ NGUYÊN KHÁC DẤU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(-m).n = m.(-n) = - (</a:t>
              </a:r>
              <a:r>
                <a:rPr lang="en-US" sz="2800" kern="1200" dirty="0" err="1" smtClean="0"/>
                <a:t>m.n</a:t>
              </a:r>
              <a:r>
                <a:rPr lang="en-US" sz="2800" kern="1200" dirty="0" smtClean="0"/>
                <a:t>) </a:t>
              </a:r>
              <a:r>
                <a:rPr lang="en-US" sz="2800" kern="1200" dirty="0" err="1" smtClean="0"/>
                <a:t>với</a:t>
              </a:r>
              <a:r>
                <a:rPr lang="en-US" sz="2800" kern="1200" dirty="0" smtClean="0"/>
                <a:t> m, n </a:t>
              </a:r>
              <a:r>
                <a:rPr lang="en-US" sz="2800" kern="1200" dirty="0" smtClean="0">
                  <a:sym typeface="Symbol" panose="05050102010706020507" pitchFamily="18" charset="2"/>
                </a:rPr>
                <a:t></a:t>
              </a:r>
              <a:r>
                <a:rPr lang="en-US" sz="2800" kern="1200" dirty="0" smtClean="0">
                  <a:latin typeface="VNI-Bodon" pitchFamily="2" charset="0"/>
                  <a:sym typeface="Symbol" panose="05050102010706020507" pitchFamily="18" charset="2"/>
                </a:rPr>
                <a:t>N*</a:t>
              </a:r>
              <a:endParaRPr lang="en-US" sz="2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46388" y="3267939"/>
            <a:ext cx="5659543" cy="962201"/>
            <a:chOff x="2283510" y="2351437"/>
            <a:chExt cx="5659543" cy="962201"/>
          </a:xfrm>
        </p:grpSpPr>
        <p:sp>
          <p:nvSpPr>
            <p:cNvPr id="10" name="Rectangle 9"/>
            <p:cNvSpPr/>
            <p:nvPr/>
          </p:nvSpPr>
          <p:spPr>
            <a:xfrm>
              <a:off x="2283510" y="2351437"/>
              <a:ext cx="5659543" cy="9622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283510" y="2351437"/>
              <a:ext cx="5659543" cy="962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NHÂN HAI SỐ NGUYÊN CÙNG DẤU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(-m).(-n) = </a:t>
              </a:r>
              <a:r>
                <a:rPr lang="en-US" sz="2800" kern="1200" dirty="0" err="1" smtClean="0"/>
                <a:t>m.n</a:t>
              </a:r>
              <a:r>
                <a:rPr lang="en-US" sz="2800" kern="1200" dirty="0" smtClean="0"/>
                <a:t>   </a:t>
              </a:r>
              <a:r>
                <a:rPr lang="en-US" sz="2800" kern="1200" dirty="0" err="1" smtClean="0"/>
                <a:t>với</a:t>
              </a:r>
              <a:r>
                <a:rPr lang="en-US" sz="2800" kern="1200" dirty="0" smtClean="0"/>
                <a:t> m, n </a:t>
              </a:r>
              <a:r>
                <a:rPr lang="en-US" sz="2800" kern="1200" dirty="0" smtClean="0">
                  <a:sym typeface="Symbol" panose="05050102010706020507" pitchFamily="18" charset="2"/>
                </a:rPr>
                <a:t></a:t>
              </a:r>
              <a:r>
                <a:rPr lang="en-US" sz="2800" kern="1200" dirty="0" smtClean="0">
                  <a:latin typeface="VNI-Bodon" pitchFamily="2" charset="0"/>
                  <a:sym typeface="Symbol" panose="05050102010706020507" pitchFamily="18" charset="2"/>
                </a:rPr>
                <a:t>N*</a:t>
              </a:r>
              <a:endParaRPr lang="en-US" sz="2800" kern="1200" dirty="0" smtClean="0"/>
            </a:p>
          </p:txBody>
        </p:sp>
      </p:grp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3314700" y="1691640"/>
            <a:ext cx="1303032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27070" y="2929890"/>
            <a:ext cx="1310640" cy="361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93969" y="480025"/>
            <a:ext cx="344196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KIẾN THỨC CẦN NHỚ: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4646" y="4754845"/>
            <a:ext cx="7653057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HƯỚNG DẪN VỀ NHÀ: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Làm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bài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tập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3.32, 3.33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Sách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giáo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khoa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trang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72</a:t>
            </a:r>
          </a:p>
        </p:txBody>
      </p:sp>
    </p:spTree>
    <p:extLst>
      <p:ext uri="{BB962C8B-B14F-4D97-AF65-F5344CB8AC3E}">
        <p14:creationId xmlns:p14="http://schemas.microsoft.com/office/powerpoint/2010/main" val="20333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7224" y="2122060"/>
            <a:ext cx="79667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CẢM ƠN QUÝ THẦY CÔ </a:t>
            </a:r>
          </a:p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VÀ CÁC BẠN HỌC SINH 6A3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1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3276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600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2706689" y="3946526"/>
            <a:ext cx="6778625" cy="192881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mtClean="0"/>
          </a:p>
        </p:txBody>
      </p:sp>
      <p:pic>
        <p:nvPicPr>
          <p:cNvPr id="2052" name="Picture 4" descr="A dreamy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1600201"/>
            <a:ext cx="9220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SỐ NGUYÊN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.VnShelley Allegro" pitchFamily="82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latin typeface=".VnShelley Allegro" pitchFamily="82" charset="0"/>
              <a:cs typeface="Arial" panose="020B0604020202020204" pitchFamily="34" charset="0"/>
            </a:endParaRPr>
          </a:p>
        </p:txBody>
      </p:sp>
      <p:sp>
        <p:nvSpPr>
          <p:cNvPr id="2054" name="WordArt 432"/>
          <p:cNvSpPr>
            <a:spLocks noChangeArrowheads="1" noChangeShapeType="1" noTextEdit="1"/>
          </p:cNvSpPr>
          <p:nvPr/>
        </p:nvSpPr>
        <p:spPr bwMode="auto">
          <a:xfrm>
            <a:off x="3810001" y="381000"/>
            <a:ext cx="53625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1714500" y="352426"/>
            <a:ext cx="8801100" cy="6505575"/>
            <a:chOff x="43" y="199"/>
            <a:chExt cx="5592" cy="3906"/>
          </a:xfrm>
        </p:grpSpPr>
        <p:sp>
          <p:nvSpPr>
            <p:cNvPr id="2260" name="Line 20"/>
            <p:cNvSpPr>
              <a:spLocks noChangeShapeType="1"/>
            </p:cNvSpPr>
            <p:nvPr/>
          </p:nvSpPr>
          <p:spPr bwMode="auto">
            <a:xfrm>
              <a:off x="5056" y="260"/>
              <a:ext cx="206" cy="4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1" name="Freeform 21"/>
            <p:cNvSpPr>
              <a:spLocks/>
            </p:cNvSpPr>
            <p:nvPr/>
          </p:nvSpPr>
          <p:spPr bwMode="auto">
            <a:xfrm>
              <a:off x="5206" y="292"/>
              <a:ext cx="202" cy="18"/>
            </a:xfrm>
            <a:custGeom>
              <a:avLst/>
              <a:gdLst>
                <a:gd name="T0" fmla="*/ 0 w 202"/>
                <a:gd name="T1" fmla="*/ 0 h 18"/>
                <a:gd name="T2" fmla="*/ 8 w 202"/>
                <a:gd name="T3" fmla="*/ 4 h 18"/>
                <a:gd name="T4" fmla="*/ 34 w 202"/>
                <a:gd name="T5" fmla="*/ 7 h 18"/>
                <a:gd name="T6" fmla="*/ 64 w 202"/>
                <a:gd name="T7" fmla="*/ 7 h 18"/>
                <a:gd name="T8" fmla="*/ 103 w 202"/>
                <a:gd name="T9" fmla="*/ 11 h 18"/>
                <a:gd name="T10" fmla="*/ 137 w 202"/>
                <a:gd name="T11" fmla="*/ 15 h 18"/>
                <a:gd name="T12" fmla="*/ 172 w 202"/>
                <a:gd name="T13" fmla="*/ 18 h 18"/>
                <a:gd name="T14" fmla="*/ 193 w 202"/>
                <a:gd name="T15" fmla="*/ 18 h 18"/>
                <a:gd name="T16" fmla="*/ 202 w 202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18"/>
                <a:gd name="T29" fmla="*/ 202 w 202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18">
                  <a:moveTo>
                    <a:pt x="0" y="0"/>
                  </a:moveTo>
                  <a:lnTo>
                    <a:pt x="8" y="4"/>
                  </a:lnTo>
                  <a:lnTo>
                    <a:pt x="34" y="7"/>
                  </a:lnTo>
                  <a:lnTo>
                    <a:pt x="64" y="7"/>
                  </a:lnTo>
                  <a:lnTo>
                    <a:pt x="103" y="11"/>
                  </a:lnTo>
                  <a:lnTo>
                    <a:pt x="137" y="15"/>
                  </a:lnTo>
                  <a:lnTo>
                    <a:pt x="172" y="18"/>
                  </a:lnTo>
                  <a:lnTo>
                    <a:pt x="193" y="18"/>
                  </a:lnTo>
                  <a:lnTo>
                    <a:pt x="202" y="1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2" name="Freeform 22"/>
            <p:cNvSpPr>
              <a:spLocks/>
            </p:cNvSpPr>
            <p:nvPr/>
          </p:nvSpPr>
          <p:spPr bwMode="auto">
            <a:xfrm>
              <a:off x="5060" y="224"/>
              <a:ext cx="150" cy="22"/>
            </a:xfrm>
            <a:custGeom>
              <a:avLst/>
              <a:gdLst>
                <a:gd name="T0" fmla="*/ 0 w 150"/>
                <a:gd name="T1" fmla="*/ 0 h 22"/>
                <a:gd name="T2" fmla="*/ 8 w 150"/>
                <a:gd name="T3" fmla="*/ 4 h 22"/>
                <a:gd name="T4" fmla="*/ 30 w 150"/>
                <a:gd name="T5" fmla="*/ 7 h 22"/>
                <a:gd name="T6" fmla="*/ 81 w 150"/>
                <a:gd name="T7" fmla="*/ 15 h 22"/>
                <a:gd name="T8" fmla="*/ 129 w 150"/>
                <a:gd name="T9" fmla="*/ 22 h 22"/>
                <a:gd name="T10" fmla="*/ 146 w 150"/>
                <a:gd name="T11" fmla="*/ 22 h 22"/>
                <a:gd name="T12" fmla="*/ 150 w 15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2"/>
                <a:gd name="T23" fmla="*/ 150 w 15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2">
                  <a:moveTo>
                    <a:pt x="0" y="0"/>
                  </a:moveTo>
                  <a:lnTo>
                    <a:pt x="8" y="4"/>
                  </a:lnTo>
                  <a:lnTo>
                    <a:pt x="30" y="7"/>
                  </a:lnTo>
                  <a:lnTo>
                    <a:pt x="81" y="15"/>
                  </a:lnTo>
                  <a:lnTo>
                    <a:pt x="129" y="22"/>
                  </a:lnTo>
                  <a:lnTo>
                    <a:pt x="146" y="22"/>
                  </a:lnTo>
                  <a:lnTo>
                    <a:pt x="150" y="22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3" name="Line 23"/>
            <p:cNvSpPr>
              <a:spLocks noChangeShapeType="1"/>
            </p:cNvSpPr>
            <p:nvPr/>
          </p:nvSpPr>
          <p:spPr bwMode="auto">
            <a:xfrm>
              <a:off x="5223" y="210"/>
              <a:ext cx="112" cy="72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4" name="Freeform 24"/>
            <p:cNvSpPr>
              <a:spLocks/>
            </p:cNvSpPr>
            <p:nvPr/>
          </p:nvSpPr>
          <p:spPr bwMode="auto">
            <a:xfrm>
              <a:off x="5111" y="210"/>
              <a:ext cx="524" cy="168"/>
            </a:xfrm>
            <a:custGeom>
              <a:avLst/>
              <a:gdLst>
                <a:gd name="T0" fmla="*/ 0 w 524"/>
                <a:gd name="T1" fmla="*/ 0 h 168"/>
                <a:gd name="T2" fmla="*/ 9 w 524"/>
                <a:gd name="T3" fmla="*/ 3 h 168"/>
                <a:gd name="T4" fmla="*/ 26 w 524"/>
                <a:gd name="T5" fmla="*/ 11 h 168"/>
                <a:gd name="T6" fmla="*/ 52 w 524"/>
                <a:gd name="T7" fmla="*/ 18 h 168"/>
                <a:gd name="T8" fmla="*/ 86 w 524"/>
                <a:gd name="T9" fmla="*/ 29 h 168"/>
                <a:gd name="T10" fmla="*/ 125 w 524"/>
                <a:gd name="T11" fmla="*/ 43 h 168"/>
                <a:gd name="T12" fmla="*/ 168 w 524"/>
                <a:gd name="T13" fmla="*/ 57 h 168"/>
                <a:gd name="T14" fmla="*/ 267 w 524"/>
                <a:gd name="T15" fmla="*/ 86 h 168"/>
                <a:gd name="T16" fmla="*/ 361 w 524"/>
                <a:gd name="T17" fmla="*/ 118 h 168"/>
                <a:gd name="T18" fmla="*/ 404 w 524"/>
                <a:gd name="T19" fmla="*/ 132 h 168"/>
                <a:gd name="T20" fmla="*/ 443 w 524"/>
                <a:gd name="T21" fmla="*/ 143 h 168"/>
                <a:gd name="T22" fmla="*/ 477 w 524"/>
                <a:gd name="T23" fmla="*/ 154 h 168"/>
                <a:gd name="T24" fmla="*/ 503 w 524"/>
                <a:gd name="T25" fmla="*/ 161 h 168"/>
                <a:gd name="T26" fmla="*/ 520 w 524"/>
                <a:gd name="T27" fmla="*/ 168 h 168"/>
                <a:gd name="T28" fmla="*/ 524 w 524"/>
                <a:gd name="T29" fmla="*/ 168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168"/>
                <a:gd name="T47" fmla="*/ 524 w 524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168">
                  <a:moveTo>
                    <a:pt x="0" y="0"/>
                  </a:moveTo>
                  <a:lnTo>
                    <a:pt x="9" y="3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86" y="29"/>
                  </a:lnTo>
                  <a:lnTo>
                    <a:pt x="125" y="43"/>
                  </a:lnTo>
                  <a:lnTo>
                    <a:pt x="168" y="57"/>
                  </a:lnTo>
                  <a:lnTo>
                    <a:pt x="267" y="86"/>
                  </a:lnTo>
                  <a:lnTo>
                    <a:pt x="361" y="118"/>
                  </a:lnTo>
                  <a:lnTo>
                    <a:pt x="404" y="132"/>
                  </a:lnTo>
                  <a:lnTo>
                    <a:pt x="443" y="143"/>
                  </a:lnTo>
                  <a:lnTo>
                    <a:pt x="477" y="154"/>
                  </a:lnTo>
                  <a:lnTo>
                    <a:pt x="503" y="161"/>
                  </a:lnTo>
                  <a:lnTo>
                    <a:pt x="520" y="168"/>
                  </a:lnTo>
                  <a:lnTo>
                    <a:pt x="524" y="168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5" name="Freeform 25"/>
            <p:cNvSpPr>
              <a:spLocks/>
            </p:cNvSpPr>
            <p:nvPr/>
          </p:nvSpPr>
          <p:spPr bwMode="auto">
            <a:xfrm>
              <a:off x="5210" y="199"/>
              <a:ext cx="26" cy="22"/>
            </a:xfrm>
            <a:custGeom>
              <a:avLst/>
              <a:gdLst>
                <a:gd name="T0" fmla="*/ 17 w 26"/>
                <a:gd name="T1" fmla="*/ 22 h 22"/>
                <a:gd name="T2" fmla="*/ 4 w 26"/>
                <a:gd name="T3" fmla="*/ 22 h 22"/>
                <a:gd name="T4" fmla="*/ 0 w 26"/>
                <a:gd name="T5" fmla="*/ 18 h 22"/>
                <a:gd name="T6" fmla="*/ 0 w 26"/>
                <a:gd name="T7" fmla="*/ 7 h 22"/>
                <a:gd name="T8" fmla="*/ 9 w 26"/>
                <a:gd name="T9" fmla="*/ 4 h 22"/>
                <a:gd name="T10" fmla="*/ 22 w 26"/>
                <a:gd name="T11" fmla="*/ 0 h 22"/>
                <a:gd name="T12" fmla="*/ 26 w 26"/>
                <a:gd name="T13" fmla="*/ 7 h 22"/>
                <a:gd name="T14" fmla="*/ 26 w 26"/>
                <a:gd name="T15" fmla="*/ 18 h 22"/>
                <a:gd name="T16" fmla="*/ 17 w 26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17" y="22"/>
                  </a:moveTo>
                  <a:lnTo>
                    <a:pt x="4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9" y="4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6" name="Freeform 26"/>
            <p:cNvSpPr>
              <a:spLocks/>
            </p:cNvSpPr>
            <p:nvPr/>
          </p:nvSpPr>
          <p:spPr bwMode="auto">
            <a:xfrm>
              <a:off x="5099" y="199"/>
              <a:ext cx="25" cy="22"/>
            </a:xfrm>
            <a:custGeom>
              <a:avLst/>
              <a:gdLst>
                <a:gd name="T0" fmla="*/ 17 w 25"/>
                <a:gd name="T1" fmla="*/ 22 h 22"/>
                <a:gd name="T2" fmla="*/ 4 w 25"/>
                <a:gd name="T3" fmla="*/ 22 h 22"/>
                <a:gd name="T4" fmla="*/ 0 w 25"/>
                <a:gd name="T5" fmla="*/ 14 h 22"/>
                <a:gd name="T6" fmla="*/ 0 w 25"/>
                <a:gd name="T7" fmla="*/ 7 h 22"/>
                <a:gd name="T8" fmla="*/ 8 w 25"/>
                <a:gd name="T9" fmla="*/ 0 h 22"/>
                <a:gd name="T10" fmla="*/ 21 w 25"/>
                <a:gd name="T11" fmla="*/ 0 h 22"/>
                <a:gd name="T12" fmla="*/ 25 w 25"/>
                <a:gd name="T13" fmla="*/ 7 h 22"/>
                <a:gd name="T14" fmla="*/ 25 w 25"/>
                <a:gd name="T15" fmla="*/ 14 h 22"/>
                <a:gd name="T16" fmla="*/ 17 w 25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2"/>
                <a:gd name="T29" fmla="*/ 25 w 25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2">
                  <a:moveTo>
                    <a:pt x="17" y="22"/>
                  </a:moveTo>
                  <a:lnTo>
                    <a:pt x="4" y="22"/>
                  </a:lnTo>
                  <a:lnTo>
                    <a:pt x="0" y="14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5" y="7"/>
                  </a:lnTo>
                  <a:lnTo>
                    <a:pt x="25" y="14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7" name="Freeform 27"/>
            <p:cNvSpPr>
              <a:spLocks/>
            </p:cNvSpPr>
            <p:nvPr/>
          </p:nvSpPr>
          <p:spPr bwMode="auto">
            <a:xfrm>
              <a:off x="5047" y="206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9 w 30"/>
                <a:gd name="T3" fmla="*/ 22 h 22"/>
                <a:gd name="T4" fmla="*/ 0 w 30"/>
                <a:gd name="T5" fmla="*/ 15 h 22"/>
                <a:gd name="T6" fmla="*/ 4 w 30"/>
                <a:gd name="T7" fmla="*/ 7 h 22"/>
                <a:gd name="T8" fmla="*/ 13 w 30"/>
                <a:gd name="T9" fmla="*/ 0 h 22"/>
                <a:gd name="T10" fmla="*/ 26 w 30"/>
                <a:gd name="T11" fmla="*/ 0 h 22"/>
                <a:gd name="T12" fmla="*/ 30 w 30"/>
                <a:gd name="T13" fmla="*/ 7 h 22"/>
                <a:gd name="T14" fmla="*/ 30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9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0" y="7"/>
                  </a:lnTo>
                  <a:lnTo>
                    <a:pt x="30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8" name="Freeform 28"/>
            <p:cNvSpPr>
              <a:spLocks/>
            </p:cNvSpPr>
            <p:nvPr/>
          </p:nvSpPr>
          <p:spPr bwMode="auto">
            <a:xfrm>
              <a:off x="5043" y="249"/>
              <a:ext cx="30" cy="22"/>
            </a:xfrm>
            <a:custGeom>
              <a:avLst/>
              <a:gdLst>
                <a:gd name="T0" fmla="*/ 17 w 30"/>
                <a:gd name="T1" fmla="*/ 22 h 22"/>
                <a:gd name="T2" fmla="*/ 8 w 30"/>
                <a:gd name="T3" fmla="*/ 22 h 22"/>
                <a:gd name="T4" fmla="*/ 0 w 30"/>
                <a:gd name="T5" fmla="*/ 18 h 22"/>
                <a:gd name="T6" fmla="*/ 4 w 30"/>
                <a:gd name="T7" fmla="*/ 7 h 22"/>
                <a:gd name="T8" fmla="*/ 13 w 30"/>
                <a:gd name="T9" fmla="*/ 0 h 22"/>
                <a:gd name="T10" fmla="*/ 21 w 30"/>
                <a:gd name="T11" fmla="*/ 0 h 22"/>
                <a:gd name="T12" fmla="*/ 30 w 30"/>
                <a:gd name="T13" fmla="*/ 7 h 22"/>
                <a:gd name="T14" fmla="*/ 25 w 30"/>
                <a:gd name="T15" fmla="*/ 15 h 22"/>
                <a:gd name="T16" fmla="*/ 17 w 30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2"/>
                <a:gd name="T29" fmla="*/ 30 w 30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2">
                  <a:moveTo>
                    <a:pt x="17" y="22"/>
                  </a:moveTo>
                  <a:lnTo>
                    <a:pt x="8" y="22"/>
                  </a:lnTo>
                  <a:lnTo>
                    <a:pt x="0" y="18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0" y="7"/>
                  </a:lnTo>
                  <a:lnTo>
                    <a:pt x="25" y="15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9" name="Freeform 29"/>
            <p:cNvSpPr>
              <a:spLocks/>
            </p:cNvSpPr>
            <p:nvPr/>
          </p:nvSpPr>
          <p:spPr bwMode="auto">
            <a:xfrm>
              <a:off x="5184" y="282"/>
              <a:ext cx="30" cy="25"/>
            </a:xfrm>
            <a:custGeom>
              <a:avLst/>
              <a:gdLst>
                <a:gd name="T0" fmla="*/ 18 w 30"/>
                <a:gd name="T1" fmla="*/ 21 h 25"/>
                <a:gd name="T2" fmla="*/ 5 w 30"/>
                <a:gd name="T3" fmla="*/ 25 h 25"/>
                <a:gd name="T4" fmla="*/ 0 w 30"/>
                <a:gd name="T5" fmla="*/ 17 h 25"/>
                <a:gd name="T6" fmla="*/ 0 w 30"/>
                <a:gd name="T7" fmla="*/ 7 h 25"/>
                <a:gd name="T8" fmla="*/ 9 w 30"/>
                <a:gd name="T9" fmla="*/ 0 h 25"/>
                <a:gd name="T10" fmla="*/ 22 w 30"/>
                <a:gd name="T11" fmla="*/ 0 h 25"/>
                <a:gd name="T12" fmla="*/ 30 w 30"/>
                <a:gd name="T13" fmla="*/ 7 h 25"/>
                <a:gd name="T14" fmla="*/ 26 w 30"/>
                <a:gd name="T15" fmla="*/ 14 h 25"/>
                <a:gd name="T16" fmla="*/ 18 w 30"/>
                <a:gd name="T17" fmla="*/ 21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5"/>
                <a:gd name="T29" fmla="*/ 30 w 3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5">
                  <a:moveTo>
                    <a:pt x="18" y="21"/>
                  </a:moveTo>
                  <a:lnTo>
                    <a:pt x="5" y="25"/>
                  </a:lnTo>
                  <a:lnTo>
                    <a:pt x="0" y="17"/>
                  </a:lnTo>
                  <a:lnTo>
                    <a:pt x="0" y="7"/>
                  </a:lnTo>
                  <a:lnTo>
                    <a:pt x="9" y="0"/>
                  </a:lnTo>
                  <a:lnTo>
                    <a:pt x="22" y="0"/>
                  </a:lnTo>
                  <a:lnTo>
                    <a:pt x="30" y="7"/>
                  </a:lnTo>
                  <a:lnTo>
                    <a:pt x="26" y="14"/>
                  </a:lnTo>
                  <a:lnTo>
                    <a:pt x="18" y="21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0" name="Line 30"/>
            <p:cNvSpPr>
              <a:spLocks noChangeShapeType="1"/>
            </p:cNvSpPr>
            <p:nvPr/>
          </p:nvSpPr>
          <p:spPr bwMode="auto">
            <a:xfrm flipV="1">
              <a:off x="3677" y="3955"/>
              <a:ext cx="154" cy="111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1" name="Freeform 31"/>
            <p:cNvSpPr>
              <a:spLocks/>
            </p:cNvSpPr>
            <p:nvPr/>
          </p:nvSpPr>
          <p:spPr bwMode="auto">
            <a:xfrm>
              <a:off x="3819" y="3912"/>
              <a:ext cx="163" cy="96"/>
            </a:xfrm>
            <a:custGeom>
              <a:avLst/>
              <a:gdLst>
                <a:gd name="T0" fmla="*/ 0 w 163"/>
                <a:gd name="T1" fmla="*/ 96 h 96"/>
                <a:gd name="T2" fmla="*/ 8 w 163"/>
                <a:gd name="T3" fmla="*/ 93 h 96"/>
                <a:gd name="T4" fmla="*/ 25 w 163"/>
                <a:gd name="T5" fmla="*/ 82 h 96"/>
                <a:gd name="T6" fmla="*/ 85 w 163"/>
                <a:gd name="T7" fmla="*/ 50 h 96"/>
                <a:gd name="T8" fmla="*/ 137 w 163"/>
                <a:gd name="T9" fmla="*/ 14 h 96"/>
                <a:gd name="T10" fmla="*/ 158 w 163"/>
                <a:gd name="T11" fmla="*/ 3 h 96"/>
                <a:gd name="T12" fmla="*/ 163 w 163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96"/>
                <a:gd name="T23" fmla="*/ 163 w 163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96">
                  <a:moveTo>
                    <a:pt x="0" y="96"/>
                  </a:moveTo>
                  <a:lnTo>
                    <a:pt x="8" y="93"/>
                  </a:lnTo>
                  <a:lnTo>
                    <a:pt x="25" y="82"/>
                  </a:lnTo>
                  <a:lnTo>
                    <a:pt x="85" y="50"/>
                  </a:lnTo>
                  <a:lnTo>
                    <a:pt x="137" y="14"/>
                  </a:lnTo>
                  <a:lnTo>
                    <a:pt x="158" y="3"/>
                  </a:lnTo>
                  <a:lnTo>
                    <a:pt x="163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2" name="Freeform 32"/>
            <p:cNvSpPr>
              <a:spLocks/>
            </p:cNvSpPr>
            <p:nvPr/>
          </p:nvSpPr>
          <p:spPr bwMode="auto">
            <a:xfrm>
              <a:off x="3651" y="3973"/>
              <a:ext cx="137" cy="64"/>
            </a:xfrm>
            <a:custGeom>
              <a:avLst/>
              <a:gdLst>
                <a:gd name="T0" fmla="*/ 0 w 137"/>
                <a:gd name="T1" fmla="*/ 64 h 64"/>
                <a:gd name="T2" fmla="*/ 9 w 137"/>
                <a:gd name="T3" fmla="*/ 60 h 64"/>
                <a:gd name="T4" fmla="*/ 26 w 137"/>
                <a:gd name="T5" fmla="*/ 50 h 64"/>
                <a:gd name="T6" fmla="*/ 73 w 137"/>
                <a:gd name="T7" fmla="*/ 28 h 64"/>
                <a:gd name="T8" fmla="*/ 116 w 137"/>
                <a:gd name="T9" fmla="*/ 7 h 64"/>
                <a:gd name="T10" fmla="*/ 129 w 137"/>
                <a:gd name="T11" fmla="*/ 0 h 64"/>
                <a:gd name="T12" fmla="*/ 137 w 137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4"/>
                <a:gd name="T23" fmla="*/ 137 w 13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4">
                  <a:moveTo>
                    <a:pt x="0" y="64"/>
                  </a:moveTo>
                  <a:lnTo>
                    <a:pt x="9" y="60"/>
                  </a:lnTo>
                  <a:lnTo>
                    <a:pt x="26" y="50"/>
                  </a:lnTo>
                  <a:lnTo>
                    <a:pt x="73" y="28"/>
                  </a:lnTo>
                  <a:lnTo>
                    <a:pt x="116" y="7"/>
                  </a:lnTo>
                  <a:lnTo>
                    <a:pt x="129" y="0"/>
                  </a:lnTo>
                  <a:lnTo>
                    <a:pt x="137" y="0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3" name="Line 33"/>
            <p:cNvSpPr>
              <a:spLocks noChangeShapeType="1"/>
            </p:cNvSpPr>
            <p:nvPr/>
          </p:nvSpPr>
          <p:spPr bwMode="auto">
            <a:xfrm flipV="1">
              <a:off x="3763" y="3930"/>
              <a:ext cx="141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4" name="Freeform 34"/>
            <p:cNvSpPr>
              <a:spLocks/>
            </p:cNvSpPr>
            <p:nvPr/>
          </p:nvSpPr>
          <p:spPr bwMode="auto">
            <a:xfrm>
              <a:off x="3677" y="3808"/>
              <a:ext cx="1018" cy="190"/>
            </a:xfrm>
            <a:custGeom>
              <a:avLst/>
              <a:gdLst>
                <a:gd name="T0" fmla="*/ 0 w 1018"/>
                <a:gd name="T1" fmla="*/ 190 h 190"/>
                <a:gd name="T2" fmla="*/ 8 w 1018"/>
                <a:gd name="T3" fmla="*/ 186 h 190"/>
                <a:gd name="T4" fmla="*/ 30 w 1018"/>
                <a:gd name="T5" fmla="*/ 183 h 190"/>
                <a:gd name="T6" fmla="*/ 56 w 1018"/>
                <a:gd name="T7" fmla="*/ 175 h 190"/>
                <a:gd name="T8" fmla="*/ 90 w 1018"/>
                <a:gd name="T9" fmla="*/ 165 h 190"/>
                <a:gd name="T10" fmla="*/ 176 w 1018"/>
                <a:gd name="T11" fmla="*/ 140 h 190"/>
                <a:gd name="T12" fmla="*/ 270 w 1018"/>
                <a:gd name="T13" fmla="*/ 111 h 190"/>
                <a:gd name="T14" fmla="*/ 369 w 1018"/>
                <a:gd name="T15" fmla="*/ 82 h 190"/>
                <a:gd name="T16" fmla="*/ 412 w 1018"/>
                <a:gd name="T17" fmla="*/ 72 h 190"/>
                <a:gd name="T18" fmla="*/ 451 w 1018"/>
                <a:gd name="T19" fmla="*/ 61 h 190"/>
                <a:gd name="T20" fmla="*/ 485 w 1018"/>
                <a:gd name="T21" fmla="*/ 46 h 190"/>
                <a:gd name="T22" fmla="*/ 511 w 1018"/>
                <a:gd name="T23" fmla="*/ 39 h 190"/>
                <a:gd name="T24" fmla="*/ 524 w 1018"/>
                <a:gd name="T25" fmla="*/ 36 h 190"/>
                <a:gd name="T26" fmla="*/ 532 w 1018"/>
                <a:gd name="T27" fmla="*/ 32 h 190"/>
                <a:gd name="T28" fmla="*/ 601 w 1018"/>
                <a:gd name="T29" fmla="*/ 21 h 190"/>
                <a:gd name="T30" fmla="*/ 661 w 1018"/>
                <a:gd name="T31" fmla="*/ 14 h 190"/>
                <a:gd name="T32" fmla="*/ 717 w 1018"/>
                <a:gd name="T33" fmla="*/ 7 h 190"/>
                <a:gd name="T34" fmla="*/ 769 w 1018"/>
                <a:gd name="T35" fmla="*/ 4 h 190"/>
                <a:gd name="T36" fmla="*/ 812 w 1018"/>
                <a:gd name="T37" fmla="*/ 4 h 190"/>
                <a:gd name="T38" fmla="*/ 850 w 1018"/>
                <a:gd name="T39" fmla="*/ 0 h 190"/>
                <a:gd name="T40" fmla="*/ 885 w 1018"/>
                <a:gd name="T41" fmla="*/ 0 h 190"/>
                <a:gd name="T42" fmla="*/ 915 w 1018"/>
                <a:gd name="T43" fmla="*/ 4 h 190"/>
                <a:gd name="T44" fmla="*/ 962 w 1018"/>
                <a:gd name="T45" fmla="*/ 7 h 190"/>
                <a:gd name="T46" fmla="*/ 992 w 1018"/>
                <a:gd name="T47" fmla="*/ 14 h 190"/>
                <a:gd name="T48" fmla="*/ 1009 w 1018"/>
                <a:gd name="T49" fmla="*/ 21 h 190"/>
                <a:gd name="T50" fmla="*/ 1018 w 1018"/>
                <a:gd name="T51" fmla="*/ 25 h 1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90"/>
                <a:gd name="T80" fmla="*/ 1018 w 1018"/>
                <a:gd name="T81" fmla="*/ 190 h 1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90">
                  <a:moveTo>
                    <a:pt x="0" y="190"/>
                  </a:moveTo>
                  <a:lnTo>
                    <a:pt x="8" y="186"/>
                  </a:lnTo>
                  <a:lnTo>
                    <a:pt x="30" y="183"/>
                  </a:lnTo>
                  <a:lnTo>
                    <a:pt x="56" y="175"/>
                  </a:lnTo>
                  <a:lnTo>
                    <a:pt x="90" y="165"/>
                  </a:lnTo>
                  <a:lnTo>
                    <a:pt x="176" y="140"/>
                  </a:lnTo>
                  <a:lnTo>
                    <a:pt x="270" y="111"/>
                  </a:lnTo>
                  <a:lnTo>
                    <a:pt x="369" y="82"/>
                  </a:lnTo>
                  <a:lnTo>
                    <a:pt x="412" y="72"/>
                  </a:lnTo>
                  <a:lnTo>
                    <a:pt x="451" y="61"/>
                  </a:lnTo>
                  <a:lnTo>
                    <a:pt x="485" y="46"/>
                  </a:lnTo>
                  <a:lnTo>
                    <a:pt x="511" y="39"/>
                  </a:lnTo>
                  <a:lnTo>
                    <a:pt x="524" y="36"/>
                  </a:lnTo>
                  <a:lnTo>
                    <a:pt x="532" y="32"/>
                  </a:lnTo>
                  <a:lnTo>
                    <a:pt x="601" y="21"/>
                  </a:lnTo>
                  <a:lnTo>
                    <a:pt x="661" y="14"/>
                  </a:lnTo>
                  <a:lnTo>
                    <a:pt x="717" y="7"/>
                  </a:lnTo>
                  <a:lnTo>
                    <a:pt x="769" y="4"/>
                  </a:lnTo>
                  <a:lnTo>
                    <a:pt x="812" y="4"/>
                  </a:lnTo>
                  <a:lnTo>
                    <a:pt x="850" y="0"/>
                  </a:lnTo>
                  <a:lnTo>
                    <a:pt x="885" y="0"/>
                  </a:lnTo>
                  <a:lnTo>
                    <a:pt x="915" y="4"/>
                  </a:lnTo>
                  <a:lnTo>
                    <a:pt x="962" y="7"/>
                  </a:lnTo>
                  <a:lnTo>
                    <a:pt x="992" y="14"/>
                  </a:lnTo>
                  <a:lnTo>
                    <a:pt x="1009" y="21"/>
                  </a:lnTo>
                  <a:lnTo>
                    <a:pt x="1018" y="2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5" name="Freeform 35"/>
            <p:cNvSpPr>
              <a:spLocks/>
            </p:cNvSpPr>
            <p:nvPr/>
          </p:nvSpPr>
          <p:spPr bwMode="auto">
            <a:xfrm>
              <a:off x="3754" y="3926"/>
              <a:ext cx="22" cy="25"/>
            </a:xfrm>
            <a:custGeom>
              <a:avLst/>
              <a:gdLst>
                <a:gd name="T0" fmla="*/ 22 w 22"/>
                <a:gd name="T1" fmla="*/ 18 h 25"/>
                <a:gd name="T2" fmla="*/ 13 w 22"/>
                <a:gd name="T3" fmla="*/ 25 h 25"/>
                <a:gd name="T4" fmla="*/ 4 w 22"/>
                <a:gd name="T5" fmla="*/ 25 h 25"/>
                <a:gd name="T6" fmla="*/ 0 w 22"/>
                <a:gd name="T7" fmla="*/ 14 h 25"/>
                <a:gd name="T8" fmla="*/ 0 w 22"/>
                <a:gd name="T9" fmla="*/ 7 h 25"/>
                <a:gd name="T10" fmla="*/ 9 w 22"/>
                <a:gd name="T11" fmla="*/ 0 h 25"/>
                <a:gd name="T12" fmla="*/ 17 w 22"/>
                <a:gd name="T13" fmla="*/ 0 h 25"/>
                <a:gd name="T14" fmla="*/ 22 w 22"/>
                <a:gd name="T15" fmla="*/ 7 h 25"/>
                <a:gd name="T16" fmla="*/ 22 w 22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5"/>
                <a:gd name="T29" fmla="*/ 22 w 2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6" name="Freeform 36"/>
            <p:cNvSpPr>
              <a:spLocks/>
            </p:cNvSpPr>
            <p:nvPr/>
          </p:nvSpPr>
          <p:spPr bwMode="auto">
            <a:xfrm>
              <a:off x="3668" y="3983"/>
              <a:ext cx="26" cy="25"/>
            </a:xfrm>
            <a:custGeom>
              <a:avLst/>
              <a:gdLst>
                <a:gd name="T0" fmla="*/ 22 w 26"/>
                <a:gd name="T1" fmla="*/ 18 h 25"/>
                <a:gd name="T2" fmla="*/ 13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0 w 26"/>
                <a:gd name="T9" fmla="*/ 8 h 25"/>
                <a:gd name="T10" fmla="*/ 9 w 26"/>
                <a:gd name="T11" fmla="*/ 0 h 25"/>
                <a:gd name="T12" fmla="*/ 17 w 26"/>
                <a:gd name="T13" fmla="*/ 4 h 25"/>
                <a:gd name="T14" fmla="*/ 26 w 26"/>
                <a:gd name="T15" fmla="*/ 11 h 25"/>
                <a:gd name="T16" fmla="*/ 22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18"/>
                  </a:moveTo>
                  <a:lnTo>
                    <a:pt x="13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7" y="4"/>
                  </a:lnTo>
                  <a:lnTo>
                    <a:pt x="26" y="11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7" name="Freeform 37"/>
            <p:cNvSpPr>
              <a:spLocks/>
            </p:cNvSpPr>
            <p:nvPr/>
          </p:nvSpPr>
          <p:spPr bwMode="auto">
            <a:xfrm>
              <a:off x="3634" y="4016"/>
              <a:ext cx="26" cy="25"/>
            </a:xfrm>
            <a:custGeom>
              <a:avLst/>
              <a:gdLst>
                <a:gd name="T0" fmla="*/ 26 w 26"/>
                <a:gd name="T1" fmla="*/ 17 h 25"/>
                <a:gd name="T2" fmla="*/ 17 w 26"/>
                <a:gd name="T3" fmla="*/ 25 h 25"/>
                <a:gd name="T4" fmla="*/ 8 w 26"/>
                <a:gd name="T5" fmla="*/ 25 h 25"/>
                <a:gd name="T6" fmla="*/ 0 w 26"/>
                <a:gd name="T7" fmla="*/ 17 h 25"/>
                <a:gd name="T8" fmla="*/ 4 w 26"/>
                <a:gd name="T9" fmla="*/ 7 h 25"/>
                <a:gd name="T10" fmla="*/ 13 w 26"/>
                <a:gd name="T11" fmla="*/ 0 h 25"/>
                <a:gd name="T12" fmla="*/ 21 w 26"/>
                <a:gd name="T13" fmla="*/ 0 h 25"/>
                <a:gd name="T14" fmla="*/ 26 w 26"/>
                <a:gd name="T15" fmla="*/ 7 h 25"/>
                <a:gd name="T16" fmla="*/ 26 w 26"/>
                <a:gd name="T17" fmla="*/ 1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7"/>
                  </a:moveTo>
                  <a:lnTo>
                    <a:pt x="17" y="25"/>
                  </a:lnTo>
                  <a:lnTo>
                    <a:pt x="8" y="25"/>
                  </a:lnTo>
                  <a:lnTo>
                    <a:pt x="0" y="17"/>
                  </a:lnTo>
                  <a:lnTo>
                    <a:pt x="4" y="7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6" y="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8" name="Freeform 38"/>
            <p:cNvSpPr>
              <a:spLocks/>
            </p:cNvSpPr>
            <p:nvPr/>
          </p:nvSpPr>
          <p:spPr bwMode="auto">
            <a:xfrm>
              <a:off x="3664" y="405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5 h 25"/>
                <a:gd name="T6" fmla="*/ 0 w 26"/>
                <a:gd name="T7" fmla="*/ 18 h 25"/>
                <a:gd name="T8" fmla="*/ 4 w 26"/>
                <a:gd name="T9" fmla="*/ 8 h 25"/>
                <a:gd name="T10" fmla="*/ 13 w 26"/>
                <a:gd name="T11" fmla="*/ 0 h 25"/>
                <a:gd name="T12" fmla="*/ 21 w 26"/>
                <a:gd name="T13" fmla="*/ 4 h 25"/>
                <a:gd name="T14" fmla="*/ 26 w 26"/>
                <a:gd name="T15" fmla="*/ 11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5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3" y="0"/>
                  </a:lnTo>
                  <a:lnTo>
                    <a:pt x="21" y="4"/>
                  </a:lnTo>
                  <a:lnTo>
                    <a:pt x="26" y="11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9" name="Freeform 39"/>
            <p:cNvSpPr>
              <a:spLocks/>
            </p:cNvSpPr>
            <p:nvPr/>
          </p:nvSpPr>
          <p:spPr bwMode="auto">
            <a:xfrm>
              <a:off x="3797" y="4001"/>
              <a:ext cx="26" cy="25"/>
            </a:xfrm>
            <a:custGeom>
              <a:avLst/>
              <a:gdLst>
                <a:gd name="T0" fmla="*/ 26 w 26"/>
                <a:gd name="T1" fmla="*/ 18 h 25"/>
                <a:gd name="T2" fmla="*/ 17 w 26"/>
                <a:gd name="T3" fmla="*/ 25 h 25"/>
                <a:gd name="T4" fmla="*/ 4 w 26"/>
                <a:gd name="T5" fmla="*/ 22 h 25"/>
                <a:gd name="T6" fmla="*/ 0 w 26"/>
                <a:gd name="T7" fmla="*/ 15 h 25"/>
                <a:gd name="T8" fmla="*/ 4 w 26"/>
                <a:gd name="T9" fmla="*/ 4 h 25"/>
                <a:gd name="T10" fmla="*/ 13 w 26"/>
                <a:gd name="T11" fmla="*/ 0 h 25"/>
                <a:gd name="T12" fmla="*/ 22 w 26"/>
                <a:gd name="T13" fmla="*/ 0 h 25"/>
                <a:gd name="T14" fmla="*/ 26 w 26"/>
                <a:gd name="T15" fmla="*/ 7 h 25"/>
                <a:gd name="T16" fmla="*/ 26 w 26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18"/>
                  </a:moveTo>
                  <a:lnTo>
                    <a:pt x="17" y="25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4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6" y="7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0" name="Freeform 40"/>
            <p:cNvSpPr>
              <a:spLocks/>
            </p:cNvSpPr>
            <p:nvPr/>
          </p:nvSpPr>
          <p:spPr bwMode="auto">
            <a:xfrm>
              <a:off x="855" y="3761"/>
              <a:ext cx="726" cy="344"/>
            </a:xfrm>
            <a:custGeom>
              <a:avLst/>
              <a:gdLst>
                <a:gd name="T0" fmla="*/ 288 w 726"/>
                <a:gd name="T1" fmla="*/ 54 h 344"/>
                <a:gd name="T2" fmla="*/ 326 w 726"/>
                <a:gd name="T3" fmla="*/ 58 h 344"/>
                <a:gd name="T4" fmla="*/ 352 w 726"/>
                <a:gd name="T5" fmla="*/ 58 h 344"/>
                <a:gd name="T6" fmla="*/ 369 w 726"/>
                <a:gd name="T7" fmla="*/ 58 h 344"/>
                <a:gd name="T8" fmla="*/ 395 w 726"/>
                <a:gd name="T9" fmla="*/ 54 h 344"/>
                <a:gd name="T10" fmla="*/ 434 w 726"/>
                <a:gd name="T11" fmla="*/ 51 h 344"/>
                <a:gd name="T12" fmla="*/ 477 w 726"/>
                <a:gd name="T13" fmla="*/ 47 h 344"/>
                <a:gd name="T14" fmla="*/ 515 w 726"/>
                <a:gd name="T15" fmla="*/ 40 h 344"/>
                <a:gd name="T16" fmla="*/ 558 w 726"/>
                <a:gd name="T17" fmla="*/ 43 h 344"/>
                <a:gd name="T18" fmla="*/ 644 w 726"/>
                <a:gd name="T19" fmla="*/ 51 h 344"/>
                <a:gd name="T20" fmla="*/ 726 w 726"/>
                <a:gd name="T21" fmla="*/ 72 h 344"/>
                <a:gd name="T22" fmla="*/ 726 w 726"/>
                <a:gd name="T23" fmla="*/ 61 h 344"/>
                <a:gd name="T24" fmla="*/ 726 w 726"/>
                <a:gd name="T25" fmla="*/ 54 h 344"/>
                <a:gd name="T26" fmla="*/ 670 w 726"/>
                <a:gd name="T27" fmla="*/ 43 h 344"/>
                <a:gd name="T28" fmla="*/ 558 w 726"/>
                <a:gd name="T29" fmla="*/ 33 h 344"/>
                <a:gd name="T30" fmla="*/ 541 w 726"/>
                <a:gd name="T31" fmla="*/ 29 h 344"/>
                <a:gd name="T32" fmla="*/ 524 w 726"/>
                <a:gd name="T33" fmla="*/ 29 h 344"/>
                <a:gd name="T34" fmla="*/ 502 w 726"/>
                <a:gd name="T35" fmla="*/ 29 h 344"/>
                <a:gd name="T36" fmla="*/ 485 w 726"/>
                <a:gd name="T37" fmla="*/ 33 h 344"/>
                <a:gd name="T38" fmla="*/ 425 w 726"/>
                <a:gd name="T39" fmla="*/ 36 h 344"/>
                <a:gd name="T40" fmla="*/ 365 w 726"/>
                <a:gd name="T41" fmla="*/ 33 h 344"/>
                <a:gd name="T42" fmla="*/ 77 w 726"/>
                <a:gd name="T43" fmla="*/ 0 h 344"/>
                <a:gd name="T44" fmla="*/ 47 w 726"/>
                <a:gd name="T45" fmla="*/ 4 h 344"/>
                <a:gd name="T46" fmla="*/ 21 w 726"/>
                <a:gd name="T47" fmla="*/ 15 h 344"/>
                <a:gd name="T48" fmla="*/ 4 w 726"/>
                <a:gd name="T49" fmla="*/ 36 h 344"/>
                <a:gd name="T50" fmla="*/ 0 w 726"/>
                <a:gd name="T51" fmla="*/ 65 h 344"/>
                <a:gd name="T52" fmla="*/ 8 w 726"/>
                <a:gd name="T53" fmla="*/ 111 h 344"/>
                <a:gd name="T54" fmla="*/ 30 w 726"/>
                <a:gd name="T55" fmla="*/ 176 h 344"/>
                <a:gd name="T56" fmla="*/ 47 w 726"/>
                <a:gd name="T57" fmla="*/ 215 h 344"/>
                <a:gd name="T58" fmla="*/ 77 w 726"/>
                <a:gd name="T59" fmla="*/ 244 h 344"/>
                <a:gd name="T60" fmla="*/ 111 w 726"/>
                <a:gd name="T61" fmla="*/ 272 h 344"/>
                <a:gd name="T62" fmla="*/ 159 w 726"/>
                <a:gd name="T63" fmla="*/ 294 h 344"/>
                <a:gd name="T64" fmla="*/ 202 w 726"/>
                <a:gd name="T65" fmla="*/ 315 h 344"/>
                <a:gd name="T66" fmla="*/ 245 w 726"/>
                <a:gd name="T67" fmla="*/ 344 h 344"/>
                <a:gd name="T68" fmla="*/ 236 w 726"/>
                <a:gd name="T69" fmla="*/ 319 h 344"/>
                <a:gd name="T70" fmla="*/ 227 w 726"/>
                <a:gd name="T71" fmla="*/ 298 h 344"/>
                <a:gd name="T72" fmla="*/ 219 w 726"/>
                <a:gd name="T73" fmla="*/ 287 h 344"/>
                <a:gd name="T74" fmla="*/ 206 w 726"/>
                <a:gd name="T75" fmla="*/ 276 h 344"/>
                <a:gd name="T76" fmla="*/ 167 w 726"/>
                <a:gd name="T77" fmla="*/ 251 h 344"/>
                <a:gd name="T78" fmla="*/ 146 w 726"/>
                <a:gd name="T79" fmla="*/ 233 h 344"/>
                <a:gd name="T80" fmla="*/ 116 w 726"/>
                <a:gd name="T81" fmla="*/ 208 h 344"/>
                <a:gd name="T82" fmla="*/ 86 w 726"/>
                <a:gd name="T83" fmla="*/ 176 h 344"/>
                <a:gd name="T84" fmla="*/ 77 w 726"/>
                <a:gd name="T85" fmla="*/ 158 h 344"/>
                <a:gd name="T86" fmla="*/ 68 w 726"/>
                <a:gd name="T87" fmla="*/ 140 h 344"/>
                <a:gd name="T88" fmla="*/ 64 w 726"/>
                <a:gd name="T89" fmla="*/ 119 h 344"/>
                <a:gd name="T90" fmla="*/ 60 w 726"/>
                <a:gd name="T91" fmla="*/ 90 h 344"/>
                <a:gd name="T92" fmla="*/ 68 w 726"/>
                <a:gd name="T93" fmla="*/ 61 h 344"/>
                <a:gd name="T94" fmla="*/ 81 w 726"/>
                <a:gd name="T95" fmla="*/ 54 h 344"/>
                <a:gd name="T96" fmla="*/ 94 w 726"/>
                <a:gd name="T97" fmla="*/ 47 h 344"/>
                <a:gd name="T98" fmla="*/ 150 w 726"/>
                <a:gd name="T99" fmla="*/ 43 h 344"/>
                <a:gd name="T100" fmla="*/ 210 w 726"/>
                <a:gd name="T101" fmla="*/ 47 h 344"/>
                <a:gd name="T102" fmla="*/ 288 w 726"/>
                <a:gd name="T103" fmla="*/ 54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6"/>
                <a:gd name="T157" fmla="*/ 0 h 344"/>
                <a:gd name="T158" fmla="*/ 726 w 726"/>
                <a:gd name="T159" fmla="*/ 344 h 3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6" h="344">
                  <a:moveTo>
                    <a:pt x="288" y="54"/>
                  </a:moveTo>
                  <a:lnTo>
                    <a:pt x="326" y="58"/>
                  </a:lnTo>
                  <a:lnTo>
                    <a:pt x="352" y="58"/>
                  </a:lnTo>
                  <a:lnTo>
                    <a:pt x="369" y="58"/>
                  </a:lnTo>
                  <a:lnTo>
                    <a:pt x="395" y="54"/>
                  </a:lnTo>
                  <a:lnTo>
                    <a:pt x="434" y="51"/>
                  </a:lnTo>
                  <a:lnTo>
                    <a:pt x="477" y="47"/>
                  </a:lnTo>
                  <a:lnTo>
                    <a:pt x="515" y="40"/>
                  </a:lnTo>
                  <a:lnTo>
                    <a:pt x="558" y="43"/>
                  </a:lnTo>
                  <a:lnTo>
                    <a:pt x="644" y="51"/>
                  </a:lnTo>
                  <a:lnTo>
                    <a:pt x="726" y="72"/>
                  </a:lnTo>
                  <a:lnTo>
                    <a:pt x="726" y="61"/>
                  </a:lnTo>
                  <a:lnTo>
                    <a:pt x="726" y="54"/>
                  </a:lnTo>
                  <a:lnTo>
                    <a:pt x="670" y="43"/>
                  </a:lnTo>
                  <a:lnTo>
                    <a:pt x="558" y="33"/>
                  </a:lnTo>
                  <a:lnTo>
                    <a:pt x="541" y="29"/>
                  </a:lnTo>
                  <a:lnTo>
                    <a:pt x="524" y="29"/>
                  </a:lnTo>
                  <a:lnTo>
                    <a:pt x="502" y="29"/>
                  </a:lnTo>
                  <a:lnTo>
                    <a:pt x="485" y="33"/>
                  </a:lnTo>
                  <a:lnTo>
                    <a:pt x="425" y="36"/>
                  </a:lnTo>
                  <a:lnTo>
                    <a:pt x="365" y="33"/>
                  </a:lnTo>
                  <a:lnTo>
                    <a:pt x="77" y="0"/>
                  </a:lnTo>
                  <a:lnTo>
                    <a:pt x="47" y="4"/>
                  </a:lnTo>
                  <a:lnTo>
                    <a:pt x="21" y="15"/>
                  </a:lnTo>
                  <a:lnTo>
                    <a:pt x="4" y="36"/>
                  </a:lnTo>
                  <a:lnTo>
                    <a:pt x="0" y="65"/>
                  </a:lnTo>
                  <a:lnTo>
                    <a:pt x="8" y="111"/>
                  </a:lnTo>
                  <a:lnTo>
                    <a:pt x="30" y="176"/>
                  </a:lnTo>
                  <a:lnTo>
                    <a:pt x="47" y="215"/>
                  </a:lnTo>
                  <a:lnTo>
                    <a:pt x="77" y="244"/>
                  </a:lnTo>
                  <a:lnTo>
                    <a:pt x="111" y="272"/>
                  </a:lnTo>
                  <a:lnTo>
                    <a:pt x="159" y="294"/>
                  </a:lnTo>
                  <a:lnTo>
                    <a:pt x="202" y="315"/>
                  </a:lnTo>
                  <a:lnTo>
                    <a:pt x="245" y="344"/>
                  </a:lnTo>
                  <a:lnTo>
                    <a:pt x="236" y="319"/>
                  </a:lnTo>
                  <a:lnTo>
                    <a:pt x="227" y="298"/>
                  </a:lnTo>
                  <a:lnTo>
                    <a:pt x="219" y="287"/>
                  </a:lnTo>
                  <a:lnTo>
                    <a:pt x="206" y="276"/>
                  </a:lnTo>
                  <a:lnTo>
                    <a:pt x="167" y="251"/>
                  </a:lnTo>
                  <a:lnTo>
                    <a:pt x="146" y="233"/>
                  </a:lnTo>
                  <a:lnTo>
                    <a:pt x="116" y="208"/>
                  </a:lnTo>
                  <a:lnTo>
                    <a:pt x="86" y="176"/>
                  </a:lnTo>
                  <a:lnTo>
                    <a:pt x="77" y="158"/>
                  </a:lnTo>
                  <a:lnTo>
                    <a:pt x="68" y="140"/>
                  </a:lnTo>
                  <a:lnTo>
                    <a:pt x="64" y="119"/>
                  </a:lnTo>
                  <a:lnTo>
                    <a:pt x="60" y="90"/>
                  </a:lnTo>
                  <a:lnTo>
                    <a:pt x="68" y="61"/>
                  </a:lnTo>
                  <a:lnTo>
                    <a:pt x="81" y="54"/>
                  </a:lnTo>
                  <a:lnTo>
                    <a:pt x="94" y="47"/>
                  </a:lnTo>
                  <a:lnTo>
                    <a:pt x="150" y="43"/>
                  </a:lnTo>
                  <a:lnTo>
                    <a:pt x="210" y="47"/>
                  </a:lnTo>
                  <a:lnTo>
                    <a:pt x="288" y="54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1" name="Freeform 41"/>
            <p:cNvSpPr>
              <a:spLocks/>
            </p:cNvSpPr>
            <p:nvPr/>
          </p:nvSpPr>
          <p:spPr bwMode="auto">
            <a:xfrm>
              <a:off x="876" y="3790"/>
              <a:ext cx="219" cy="312"/>
            </a:xfrm>
            <a:custGeom>
              <a:avLst/>
              <a:gdLst>
                <a:gd name="T0" fmla="*/ 219 w 219"/>
                <a:gd name="T1" fmla="*/ 312 h 312"/>
                <a:gd name="T2" fmla="*/ 202 w 219"/>
                <a:gd name="T3" fmla="*/ 276 h 312"/>
                <a:gd name="T4" fmla="*/ 189 w 219"/>
                <a:gd name="T5" fmla="*/ 258 h 312"/>
                <a:gd name="T6" fmla="*/ 176 w 219"/>
                <a:gd name="T7" fmla="*/ 243 h 312"/>
                <a:gd name="T8" fmla="*/ 146 w 219"/>
                <a:gd name="T9" fmla="*/ 226 h 312"/>
                <a:gd name="T10" fmla="*/ 129 w 219"/>
                <a:gd name="T11" fmla="*/ 211 h 312"/>
                <a:gd name="T12" fmla="*/ 112 w 219"/>
                <a:gd name="T13" fmla="*/ 201 h 312"/>
                <a:gd name="T14" fmla="*/ 103 w 219"/>
                <a:gd name="T15" fmla="*/ 190 h 312"/>
                <a:gd name="T16" fmla="*/ 86 w 219"/>
                <a:gd name="T17" fmla="*/ 175 h 312"/>
                <a:gd name="T18" fmla="*/ 65 w 219"/>
                <a:gd name="T19" fmla="*/ 158 h 312"/>
                <a:gd name="T20" fmla="*/ 52 w 219"/>
                <a:gd name="T21" fmla="*/ 140 h 312"/>
                <a:gd name="T22" fmla="*/ 47 w 219"/>
                <a:gd name="T23" fmla="*/ 125 h 312"/>
                <a:gd name="T24" fmla="*/ 39 w 219"/>
                <a:gd name="T25" fmla="*/ 107 h 312"/>
                <a:gd name="T26" fmla="*/ 35 w 219"/>
                <a:gd name="T27" fmla="*/ 82 h 312"/>
                <a:gd name="T28" fmla="*/ 35 w 219"/>
                <a:gd name="T29" fmla="*/ 64 h 312"/>
                <a:gd name="T30" fmla="*/ 39 w 219"/>
                <a:gd name="T31" fmla="*/ 50 h 312"/>
                <a:gd name="T32" fmla="*/ 47 w 219"/>
                <a:gd name="T33" fmla="*/ 29 h 312"/>
                <a:gd name="T34" fmla="*/ 65 w 219"/>
                <a:gd name="T35" fmla="*/ 18 h 312"/>
                <a:gd name="T36" fmla="*/ 90 w 219"/>
                <a:gd name="T37" fmla="*/ 14 h 312"/>
                <a:gd name="T38" fmla="*/ 116 w 219"/>
                <a:gd name="T39" fmla="*/ 11 h 312"/>
                <a:gd name="T40" fmla="*/ 163 w 219"/>
                <a:gd name="T41" fmla="*/ 14 h 312"/>
                <a:gd name="T42" fmla="*/ 43 w 219"/>
                <a:gd name="T43" fmla="*/ 0 h 312"/>
                <a:gd name="T44" fmla="*/ 22 w 219"/>
                <a:gd name="T45" fmla="*/ 4 h 312"/>
                <a:gd name="T46" fmla="*/ 9 w 219"/>
                <a:gd name="T47" fmla="*/ 11 h 312"/>
                <a:gd name="T48" fmla="*/ 0 w 219"/>
                <a:gd name="T49" fmla="*/ 39 h 312"/>
                <a:gd name="T50" fmla="*/ 0 w 219"/>
                <a:gd name="T51" fmla="*/ 64 h 312"/>
                <a:gd name="T52" fmla="*/ 9 w 219"/>
                <a:gd name="T53" fmla="*/ 93 h 312"/>
                <a:gd name="T54" fmla="*/ 22 w 219"/>
                <a:gd name="T55" fmla="*/ 118 h 312"/>
                <a:gd name="T56" fmla="*/ 52 w 219"/>
                <a:gd name="T57" fmla="*/ 165 h 312"/>
                <a:gd name="T58" fmla="*/ 86 w 219"/>
                <a:gd name="T59" fmla="*/ 193 h 312"/>
                <a:gd name="T60" fmla="*/ 121 w 219"/>
                <a:gd name="T61" fmla="*/ 222 h 312"/>
                <a:gd name="T62" fmla="*/ 159 w 219"/>
                <a:gd name="T63" fmla="*/ 251 h 312"/>
                <a:gd name="T64" fmla="*/ 189 w 219"/>
                <a:gd name="T65" fmla="*/ 279 h 312"/>
                <a:gd name="T66" fmla="*/ 219 w 219"/>
                <a:gd name="T67" fmla="*/ 312 h 3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312"/>
                <a:gd name="T104" fmla="*/ 219 w 219"/>
                <a:gd name="T105" fmla="*/ 312 h 3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312">
                  <a:moveTo>
                    <a:pt x="219" y="312"/>
                  </a:moveTo>
                  <a:lnTo>
                    <a:pt x="202" y="276"/>
                  </a:lnTo>
                  <a:lnTo>
                    <a:pt x="189" y="258"/>
                  </a:lnTo>
                  <a:lnTo>
                    <a:pt x="176" y="243"/>
                  </a:lnTo>
                  <a:lnTo>
                    <a:pt x="146" y="226"/>
                  </a:lnTo>
                  <a:lnTo>
                    <a:pt x="129" y="211"/>
                  </a:lnTo>
                  <a:lnTo>
                    <a:pt x="112" y="201"/>
                  </a:lnTo>
                  <a:lnTo>
                    <a:pt x="103" y="190"/>
                  </a:lnTo>
                  <a:lnTo>
                    <a:pt x="86" y="175"/>
                  </a:lnTo>
                  <a:lnTo>
                    <a:pt x="65" y="158"/>
                  </a:lnTo>
                  <a:lnTo>
                    <a:pt x="52" y="140"/>
                  </a:lnTo>
                  <a:lnTo>
                    <a:pt x="47" y="125"/>
                  </a:lnTo>
                  <a:lnTo>
                    <a:pt x="39" y="107"/>
                  </a:lnTo>
                  <a:lnTo>
                    <a:pt x="35" y="82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47" y="29"/>
                  </a:lnTo>
                  <a:lnTo>
                    <a:pt x="65" y="18"/>
                  </a:lnTo>
                  <a:lnTo>
                    <a:pt x="90" y="14"/>
                  </a:lnTo>
                  <a:lnTo>
                    <a:pt x="116" y="11"/>
                  </a:lnTo>
                  <a:lnTo>
                    <a:pt x="163" y="14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39"/>
                  </a:lnTo>
                  <a:lnTo>
                    <a:pt x="0" y="64"/>
                  </a:lnTo>
                  <a:lnTo>
                    <a:pt x="9" y="93"/>
                  </a:lnTo>
                  <a:lnTo>
                    <a:pt x="22" y="118"/>
                  </a:lnTo>
                  <a:lnTo>
                    <a:pt x="52" y="165"/>
                  </a:lnTo>
                  <a:lnTo>
                    <a:pt x="86" y="193"/>
                  </a:lnTo>
                  <a:lnTo>
                    <a:pt x="121" y="222"/>
                  </a:lnTo>
                  <a:lnTo>
                    <a:pt x="159" y="251"/>
                  </a:lnTo>
                  <a:lnTo>
                    <a:pt x="189" y="279"/>
                  </a:lnTo>
                  <a:lnTo>
                    <a:pt x="219" y="312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2" name="Freeform 42"/>
            <p:cNvSpPr>
              <a:spLocks/>
            </p:cNvSpPr>
            <p:nvPr/>
          </p:nvSpPr>
          <p:spPr bwMode="auto">
            <a:xfrm>
              <a:off x="2990" y="3754"/>
              <a:ext cx="1292" cy="333"/>
            </a:xfrm>
            <a:custGeom>
              <a:avLst/>
              <a:gdLst>
                <a:gd name="T0" fmla="*/ 1292 w 1292"/>
                <a:gd name="T1" fmla="*/ 15 h 333"/>
                <a:gd name="T2" fmla="*/ 1280 w 1292"/>
                <a:gd name="T3" fmla="*/ 18 h 333"/>
                <a:gd name="T4" fmla="*/ 1254 w 1292"/>
                <a:gd name="T5" fmla="*/ 22 h 333"/>
                <a:gd name="T6" fmla="*/ 1228 w 1292"/>
                <a:gd name="T7" fmla="*/ 29 h 333"/>
                <a:gd name="T8" fmla="*/ 1194 w 1292"/>
                <a:gd name="T9" fmla="*/ 36 h 333"/>
                <a:gd name="T10" fmla="*/ 1112 w 1292"/>
                <a:gd name="T11" fmla="*/ 58 h 333"/>
                <a:gd name="T12" fmla="*/ 1022 w 1292"/>
                <a:gd name="T13" fmla="*/ 75 h 333"/>
                <a:gd name="T14" fmla="*/ 927 w 1292"/>
                <a:gd name="T15" fmla="*/ 97 h 333"/>
                <a:gd name="T16" fmla="*/ 846 w 1292"/>
                <a:gd name="T17" fmla="*/ 118 h 333"/>
                <a:gd name="T18" fmla="*/ 807 w 1292"/>
                <a:gd name="T19" fmla="*/ 129 h 333"/>
                <a:gd name="T20" fmla="*/ 773 w 1292"/>
                <a:gd name="T21" fmla="*/ 140 h 333"/>
                <a:gd name="T22" fmla="*/ 747 w 1292"/>
                <a:gd name="T23" fmla="*/ 147 h 333"/>
                <a:gd name="T24" fmla="*/ 725 w 1292"/>
                <a:gd name="T25" fmla="*/ 154 h 333"/>
                <a:gd name="T26" fmla="*/ 502 w 1292"/>
                <a:gd name="T27" fmla="*/ 254 h 333"/>
                <a:gd name="T28" fmla="*/ 442 w 1292"/>
                <a:gd name="T29" fmla="*/ 276 h 333"/>
                <a:gd name="T30" fmla="*/ 390 w 1292"/>
                <a:gd name="T31" fmla="*/ 294 h 333"/>
                <a:gd name="T32" fmla="*/ 335 w 1292"/>
                <a:gd name="T33" fmla="*/ 305 h 333"/>
                <a:gd name="T34" fmla="*/ 270 w 1292"/>
                <a:gd name="T35" fmla="*/ 315 h 333"/>
                <a:gd name="T36" fmla="*/ 201 w 1292"/>
                <a:gd name="T37" fmla="*/ 322 h 333"/>
                <a:gd name="T38" fmla="*/ 141 w 1292"/>
                <a:gd name="T39" fmla="*/ 330 h 333"/>
                <a:gd name="T40" fmla="*/ 98 w 1292"/>
                <a:gd name="T41" fmla="*/ 330 h 333"/>
                <a:gd name="T42" fmla="*/ 64 w 1292"/>
                <a:gd name="T43" fmla="*/ 333 h 333"/>
                <a:gd name="T44" fmla="*/ 42 w 1292"/>
                <a:gd name="T45" fmla="*/ 330 h 333"/>
                <a:gd name="T46" fmla="*/ 21 w 1292"/>
                <a:gd name="T47" fmla="*/ 326 h 333"/>
                <a:gd name="T48" fmla="*/ 0 w 1292"/>
                <a:gd name="T49" fmla="*/ 315 h 333"/>
                <a:gd name="T50" fmla="*/ 4 w 1292"/>
                <a:gd name="T51" fmla="*/ 315 h 333"/>
                <a:gd name="T52" fmla="*/ 12 w 1292"/>
                <a:gd name="T53" fmla="*/ 315 h 333"/>
                <a:gd name="T54" fmla="*/ 42 w 1292"/>
                <a:gd name="T55" fmla="*/ 308 h 333"/>
                <a:gd name="T56" fmla="*/ 120 w 1292"/>
                <a:gd name="T57" fmla="*/ 279 h 333"/>
                <a:gd name="T58" fmla="*/ 158 w 1292"/>
                <a:gd name="T59" fmla="*/ 269 h 333"/>
                <a:gd name="T60" fmla="*/ 189 w 1292"/>
                <a:gd name="T61" fmla="*/ 258 h 333"/>
                <a:gd name="T62" fmla="*/ 206 w 1292"/>
                <a:gd name="T63" fmla="*/ 251 h 333"/>
                <a:gd name="T64" fmla="*/ 210 w 1292"/>
                <a:gd name="T65" fmla="*/ 251 h 333"/>
                <a:gd name="T66" fmla="*/ 206 w 1292"/>
                <a:gd name="T67" fmla="*/ 251 h 333"/>
                <a:gd name="T68" fmla="*/ 373 w 1292"/>
                <a:gd name="T69" fmla="*/ 201 h 333"/>
                <a:gd name="T70" fmla="*/ 403 w 1292"/>
                <a:gd name="T71" fmla="*/ 201 h 333"/>
                <a:gd name="T72" fmla="*/ 420 w 1292"/>
                <a:gd name="T73" fmla="*/ 197 h 333"/>
                <a:gd name="T74" fmla="*/ 442 w 1292"/>
                <a:gd name="T75" fmla="*/ 194 h 333"/>
                <a:gd name="T76" fmla="*/ 463 w 1292"/>
                <a:gd name="T77" fmla="*/ 190 h 333"/>
                <a:gd name="T78" fmla="*/ 485 w 1292"/>
                <a:gd name="T79" fmla="*/ 186 h 333"/>
                <a:gd name="T80" fmla="*/ 515 w 1292"/>
                <a:gd name="T81" fmla="*/ 186 h 333"/>
                <a:gd name="T82" fmla="*/ 597 w 1292"/>
                <a:gd name="T83" fmla="*/ 186 h 333"/>
                <a:gd name="T84" fmla="*/ 648 w 1292"/>
                <a:gd name="T85" fmla="*/ 172 h 333"/>
                <a:gd name="T86" fmla="*/ 704 w 1292"/>
                <a:gd name="T87" fmla="*/ 147 h 333"/>
                <a:gd name="T88" fmla="*/ 756 w 1292"/>
                <a:gd name="T89" fmla="*/ 126 h 333"/>
                <a:gd name="T90" fmla="*/ 807 w 1292"/>
                <a:gd name="T91" fmla="*/ 108 h 333"/>
                <a:gd name="T92" fmla="*/ 829 w 1292"/>
                <a:gd name="T93" fmla="*/ 104 h 333"/>
                <a:gd name="T94" fmla="*/ 854 w 1292"/>
                <a:gd name="T95" fmla="*/ 97 h 333"/>
                <a:gd name="T96" fmla="*/ 923 w 1292"/>
                <a:gd name="T97" fmla="*/ 83 h 333"/>
                <a:gd name="T98" fmla="*/ 1082 w 1292"/>
                <a:gd name="T99" fmla="*/ 47 h 333"/>
                <a:gd name="T100" fmla="*/ 1155 w 1292"/>
                <a:gd name="T101" fmla="*/ 29 h 333"/>
                <a:gd name="T102" fmla="*/ 1219 w 1292"/>
                <a:gd name="T103" fmla="*/ 15 h 333"/>
                <a:gd name="T104" fmla="*/ 1241 w 1292"/>
                <a:gd name="T105" fmla="*/ 7 h 333"/>
                <a:gd name="T106" fmla="*/ 1258 w 1292"/>
                <a:gd name="T107" fmla="*/ 4 h 333"/>
                <a:gd name="T108" fmla="*/ 1271 w 1292"/>
                <a:gd name="T109" fmla="*/ 4 h 333"/>
                <a:gd name="T110" fmla="*/ 1275 w 1292"/>
                <a:gd name="T111" fmla="*/ 0 h 333"/>
                <a:gd name="T112" fmla="*/ 1292 w 1292"/>
                <a:gd name="T113" fmla="*/ 15 h 3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2"/>
                <a:gd name="T172" fmla="*/ 0 h 333"/>
                <a:gd name="T173" fmla="*/ 1292 w 1292"/>
                <a:gd name="T174" fmla="*/ 333 h 3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2" h="333">
                  <a:moveTo>
                    <a:pt x="1292" y="15"/>
                  </a:moveTo>
                  <a:lnTo>
                    <a:pt x="1280" y="18"/>
                  </a:lnTo>
                  <a:lnTo>
                    <a:pt x="1254" y="22"/>
                  </a:lnTo>
                  <a:lnTo>
                    <a:pt x="1228" y="29"/>
                  </a:lnTo>
                  <a:lnTo>
                    <a:pt x="1194" y="36"/>
                  </a:lnTo>
                  <a:lnTo>
                    <a:pt x="1112" y="58"/>
                  </a:lnTo>
                  <a:lnTo>
                    <a:pt x="1022" y="75"/>
                  </a:lnTo>
                  <a:lnTo>
                    <a:pt x="927" y="97"/>
                  </a:lnTo>
                  <a:lnTo>
                    <a:pt x="846" y="118"/>
                  </a:lnTo>
                  <a:lnTo>
                    <a:pt x="807" y="129"/>
                  </a:lnTo>
                  <a:lnTo>
                    <a:pt x="773" y="140"/>
                  </a:lnTo>
                  <a:lnTo>
                    <a:pt x="747" y="147"/>
                  </a:lnTo>
                  <a:lnTo>
                    <a:pt x="725" y="154"/>
                  </a:lnTo>
                  <a:lnTo>
                    <a:pt x="502" y="254"/>
                  </a:lnTo>
                  <a:lnTo>
                    <a:pt x="442" y="276"/>
                  </a:lnTo>
                  <a:lnTo>
                    <a:pt x="390" y="294"/>
                  </a:lnTo>
                  <a:lnTo>
                    <a:pt x="335" y="305"/>
                  </a:lnTo>
                  <a:lnTo>
                    <a:pt x="270" y="315"/>
                  </a:lnTo>
                  <a:lnTo>
                    <a:pt x="201" y="322"/>
                  </a:lnTo>
                  <a:lnTo>
                    <a:pt x="141" y="330"/>
                  </a:lnTo>
                  <a:lnTo>
                    <a:pt x="98" y="330"/>
                  </a:lnTo>
                  <a:lnTo>
                    <a:pt x="64" y="333"/>
                  </a:lnTo>
                  <a:lnTo>
                    <a:pt x="42" y="330"/>
                  </a:lnTo>
                  <a:lnTo>
                    <a:pt x="21" y="326"/>
                  </a:lnTo>
                  <a:lnTo>
                    <a:pt x="0" y="315"/>
                  </a:lnTo>
                  <a:lnTo>
                    <a:pt x="4" y="315"/>
                  </a:lnTo>
                  <a:lnTo>
                    <a:pt x="12" y="315"/>
                  </a:lnTo>
                  <a:lnTo>
                    <a:pt x="42" y="308"/>
                  </a:lnTo>
                  <a:lnTo>
                    <a:pt x="120" y="279"/>
                  </a:lnTo>
                  <a:lnTo>
                    <a:pt x="158" y="269"/>
                  </a:lnTo>
                  <a:lnTo>
                    <a:pt x="189" y="258"/>
                  </a:lnTo>
                  <a:lnTo>
                    <a:pt x="206" y="251"/>
                  </a:lnTo>
                  <a:lnTo>
                    <a:pt x="210" y="251"/>
                  </a:lnTo>
                  <a:lnTo>
                    <a:pt x="206" y="251"/>
                  </a:lnTo>
                  <a:lnTo>
                    <a:pt x="373" y="201"/>
                  </a:lnTo>
                  <a:lnTo>
                    <a:pt x="403" y="201"/>
                  </a:lnTo>
                  <a:lnTo>
                    <a:pt x="420" y="197"/>
                  </a:lnTo>
                  <a:lnTo>
                    <a:pt x="442" y="194"/>
                  </a:lnTo>
                  <a:lnTo>
                    <a:pt x="463" y="190"/>
                  </a:lnTo>
                  <a:lnTo>
                    <a:pt x="485" y="186"/>
                  </a:lnTo>
                  <a:lnTo>
                    <a:pt x="515" y="186"/>
                  </a:lnTo>
                  <a:lnTo>
                    <a:pt x="597" y="186"/>
                  </a:lnTo>
                  <a:lnTo>
                    <a:pt x="648" y="172"/>
                  </a:lnTo>
                  <a:lnTo>
                    <a:pt x="704" y="147"/>
                  </a:lnTo>
                  <a:lnTo>
                    <a:pt x="756" y="126"/>
                  </a:lnTo>
                  <a:lnTo>
                    <a:pt x="807" y="108"/>
                  </a:lnTo>
                  <a:lnTo>
                    <a:pt x="829" y="104"/>
                  </a:lnTo>
                  <a:lnTo>
                    <a:pt x="854" y="97"/>
                  </a:lnTo>
                  <a:lnTo>
                    <a:pt x="923" y="83"/>
                  </a:lnTo>
                  <a:lnTo>
                    <a:pt x="1082" y="47"/>
                  </a:lnTo>
                  <a:lnTo>
                    <a:pt x="1155" y="29"/>
                  </a:lnTo>
                  <a:lnTo>
                    <a:pt x="1219" y="15"/>
                  </a:lnTo>
                  <a:lnTo>
                    <a:pt x="1241" y="7"/>
                  </a:lnTo>
                  <a:lnTo>
                    <a:pt x="1258" y="4"/>
                  </a:lnTo>
                  <a:lnTo>
                    <a:pt x="1271" y="4"/>
                  </a:lnTo>
                  <a:lnTo>
                    <a:pt x="1275" y="0"/>
                  </a:lnTo>
                  <a:lnTo>
                    <a:pt x="1292" y="1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3" name="Freeform 43"/>
            <p:cNvSpPr>
              <a:spLocks/>
            </p:cNvSpPr>
            <p:nvPr/>
          </p:nvSpPr>
          <p:spPr bwMode="auto">
            <a:xfrm>
              <a:off x="206" y="2702"/>
              <a:ext cx="370" cy="633"/>
            </a:xfrm>
            <a:custGeom>
              <a:avLst/>
              <a:gdLst>
                <a:gd name="T0" fmla="*/ 370 w 370"/>
                <a:gd name="T1" fmla="*/ 0 h 633"/>
                <a:gd name="T2" fmla="*/ 254 w 370"/>
                <a:gd name="T3" fmla="*/ 168 h 633"/>
                <a:gd name="T4" fmla="*/ 142 w 370"/>
                <a:gd name="T5" fmla="*/ 340 h 633"/>
                <a:gd name="T6" fmla="*/ 95 w 370"/>
                <a:gd name="T7" fmla="*/ 422 h 633"/>
                <a:gd name="T8" fmla="*/ 56 w 370"/>
                <a:gd name="T9" fmla="*/ 497 h 633"/>
                <a:gd name="T10" fmla="*/ 26 w 370"/>
                <a:gd name="T11" fmla="*/ 569 h 633"/>
                <a:gd name="T12" fmla="*/ 9 w 370"/>
                <a:gd name="T13" fmla="*/ 633 h 633"/>
                <a:gd name="T14" fmla="*/ 0 w 370"/>
                <a:gd name="T15" fmla="*/ 633 h 633"/>
                <a:gd name="T16" fmla="*/ 13 w 370"/>
                <a:gd name="T17" fmla="*/ 598 h 633"/>
                <a:gd name="T18" fmla="*/ 26 w 370"/>
                <a:gd name="T19" fmla="*/ 565 h 633"/>
                <a:gd name="T20" fmla="*/ 35 w 370"/>
                <a:gd name="T21" fmla="*/ 544 h 633"/>
                <a:gd name="T22" fmla="*/ 39 w 370"/>
                <a:gd name="T23" fmla="*/ 526 h 633"/>
                <a:gd name="T24" fmla="*/ 52 w 370"/>
                <a:gd name="T25" fmla="*/ 497 h 633"/>
                <a:gd name="T26" fmla="*/ 60 w 370"/>
                <a:gd name="T27" fmla="*/ 476 h 633"/>
                <a:gd name="T28" fmla="*/ 159 w 370"/>
                <a:gd name="T29" fmla="*/ 300 h 633"/>
                <a:gd name="T30" fmla="*/ 211 w 370"/>
                <a:gd name="T31" fmla="*/ 218 h 633"/>
                <a:gd name="T32" fmla="*/ 258 w 370"/>
                <a:gd name="T33" fmla="*/ 146 h 633"/>
                <a:gd name="T34" fmla="*/ 301 w 370"/>
                <a:gd name="T35" fmla="*/ 86 h 633"/>
                <a:gd name="T36" fmla="*/ 318 w 370"/>
                <a:gd name="T37" fmla="*/ 61 h 633"/>
                <a:gd name="T38" fmla="*/ 335 w 370"/>
                <a:gd name="T39" fmla="*/ 39 h 633"/>
                <a:gd name="T40" fmla="*/ 348 w 370"/>
                <a:gd name="T41" fmla="*/ 21 h 633"/>
                <a:gd name="T42" fmla="*/ 357 w 370"/>
                <a:gd name="T43" fmla="*/ 10 h 633"/>
                <a:gd name="T44" fmla="*/ 365 w 370"/>
                <a:gd name="T45" fmla="*/ 0 h 633"/>
                <a:gd name="T46" fmla="*/ 365 w 370"/>
                <a:gd name="T47" fmla="*/ 0 h 633"/>
                <a:gd name="T48" fmla="*/ 370 w 370"/>
                <a:gd name="T49" fmla="*/ 0 h 6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0"/>
                <a:gd name="T76" fmla="*/ 0 h 633"/>
                <a:gd name="T77" fmla="*/ 370 w 370"/>
                <a:gd name="T78" fmla="*/ 633 h 6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0" h="633">
                  <a:moveTo>
                    <a:pt x="370" y="0"/>
                  </a:moveTo>
                  <a:lnTo>
                    <a:pt x="254" y="168"/>
                  </a:lnTo>
                  <a:lnTo>
                    <a:pt x="142" y="340"/>
                  </a:lnTo>
                  <a:lnTo>
                    <a:pt x="95" y="422"/>
                  </a:lnTo>
                  <a:lnTo>
                    <a:pt x="56" y="497"/>
                  </a:lnTo>
                  <a:lnTo>
                    <a:pt x="26" y="569"/>
                  </a:lnTo>
                  <a:lnTo>
                    <a:pt x="9" y="633"/>
                  </a:lnTo>
                  <a:lnTo>
                    <a:pt x="0" y="633"/>
                  </a:lnTo>
                  <a:lnTo>
                    <a:pt x="13" y="598"/>
                  </a:lnTo>
                  <a:lnTo>
                    <a:pt x="26" y="565"/>
                  </a:lnTo>
                  <a:lnTo>
                    <a:pt x="35" y="544"/>
                  </a:lnTo>
                  <a:lnTo>
                    <a:pt x="39" y="526"/>
                  </a:lnTo>
                  <a:lnTo>
                    <a:pt x="52" y="497"/>
                  </a:lnTo>
                  <a:lnTo>
                    <a:pt x="60" y="476"/>
                  </a:lnTo>
                  <a:lnTo>
                    <a:pt x="159" y="300"/>
                  </a:lnTo>
                  <a:lnTo>
                    <a:pt x="211" y="218"/>
                  </a:lnTo>
                  <a:lnTo>
                    <a:pt x="258" y="146"/>
                  </a:lnTo>
                  <a:lnTo>
                    <a:pt x="301" y="86"/>
                  </a:lnTo>
                  <a:lnTo>
                    <a:pt x="318" y="61"/>
                  </a:lnTo>
                  <a:lnTo>
                    <a:pt x="335" y="39"/>
                  </a:lnTo>
                  <a:lnTo>
                    <a:pt x="348" y="21"/>
                  </a:lnTo>
                  <a:lnTo>
                    <a:pt x="357" y="10"/>
                  </a:lnTo>
                  <a:lnTo>
                    <a:pt x="365" y="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4" name="Freeform 44"/>
            <p:cNvSpPr>
              <a:spLocks/>
            </p:cNvSpPr>
            <p:nvPr/>
          </p:nvSpPr>
          <p:spPr bwMode="auto">
            <a:xfrm>
              <a:off x="546" y="2666"/>
              <a:ext cx="81" cy="61"/>
            </a:xfrm>
            <a:custGeom>
              <a:avLst/>
              <a:gdLst>
                <a:gd name="T0" fmla="*/ 30 w 81"/>
                <a:gd name="T1" fmla="*/ 25 h 61"/>
                <a:gd name="T2" fmla="*/ 55 w 81"/>
                <a:gd name="T3" fmla="*/ 25 h 61"/>
                <a:gd name="T4" fmla="*/ 68 w 81"/>
                <a:gd name="T5" fmla="*/ 29 h 61"/>
                <a:gd name="T6" fmla="*/ 81 w 81"/>
                <a:gd name="T7" fmla="*/ 36 h 61"/>
                <a:gd name="T8" fmla="*/ 60 w 81"/>
                <a:gd name="T9" fmla="*/ 39 h 61"/>
                <a:gd name="T10" fmla="*/ 42 w 81"/>
                <a:gd name="T11" fmla="*/ 36 h 61"/>
                <a:gd name="T12" fmla="*/ 30 w 81"/>
                <a:gd name="T13" fmla="*/ 25 h 61"/>
                <a:gd name="T14" fmla="*/ 34 w 81"/>
                <a:gd name="T15" fmla="*/ 36 h 61"/>
                <a:gd name="T16" fmla="*/ 34 w 81"/>
                <a:gd name="T17" fmla="*/ 50 h 61"/>
                <a:gd name="T18" fmla="*/ 30 w 81"/>
                <a:gd name="T19" fmla="*/ 61 h 61"/>
                <a:gd name="T20" fmla="*/ 17 w 81"/>
                <a:gd name="T21" fmla="*/ 50 h 61"/>
                <a:gd name="T22" fmla="*/ 17 w 81"/>
                <a:gd name="T23" fmla="*/ 43 h 61"/>
                <a:gd name="T24" fmla="*/ 30 w 81"/>
                <a:gd name="T25" fmla="*/ 25 h 61"/>
                <a:gd name="T26" fmla="*/ 12 w 81"/>
                <a:gd name="T27" fmla="*/ 25 h 61"/>
                <a:gd name="T28" fmla="*/ 0 w 81"/>
                <a:gd name="T29" fmla="*/ 21 h 61"/>
                <a:gd name="T30" fmla="*/ 8 w 81"/>
                <a:gd name="T31" fmla="*/ 18 h 61"/>
                <a:gd name="T32" fmla="*/ 12 w 81"/>
                <a:gd name="T33" fmla="*/ 18 h 61"/>
                <a:gd name="T34" fmla="*/ 25 w 81"/>
                <a:gd name="T35" fmla="*/ 25 h 61"/>
                <a:gd name="T36" fmla="*/ 25 w 81"/>
                <a:gd name="T37" fmla="*/ 11 h 61"/>
                <a:gd name="T38" fmla="*/ 34 w 81"/>
                <a:gd name="T39" fmla="*/ 0 h 61"/>
                <a:gd name="T40" fmla="*/ 38 w 81"/>
                <a:gd name="T41" fmla="*/ 7 h 61"/>
                <a:gd name="T42" fmla="*/ 34 w 81"/>
                <a:gd name="T43" fmla="*/ 14 h 61"/>
                <a:gd name="T44" fmla="*/ 25 w 81"/>
                <a:gd name="T45" fmla="*/ 29 h 61"/>
                <a:gd name="T46" fmla="*/ 60 w 81"/>
                <a:gd name="T47" fmla="*/ 7 h 61"/>
                <a:gd name="T48" fmla="*/ 68 w 81"/>
                <a:gd name="T49" fmla="*/ 7 h 61"/>
                <a:gd name="T50" fmla="*/ 68 w 81"/>
                <a:gd name="T51" fmla="*/ 14 h 61"/>
                <a:gd name="T52" fmla="*/ 60 w 81"/>
                <a:gd name="T53" fmla="*/ 21 h 61"/>
                <a:gd name="T54" fmla="*/ 42 w 81"/>
                <a:gd name="T55" fmla="*/ 21 h 61"/>
                <a:gd name="T56" fmla="*/ 30 w 81"/>
                <a:gd name="T57" fmla="*/ 25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61"/>
                <a:gd name="T89" fmla="*/ 81 w 81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61">
                  <a:moveTo>
                    <a:pt x="30" y="25"/>
                  </a:moveTo>
                  <a:lnTo>
                    <a:pt x="55" y="25"/>
                  </a:lnTo>
                  <a:lnTo>
                    <a:pt x="68" y="29"/>
                  </a:lnTo>
                  <a:lnTo>
                    <a:pt x="81" y="36"/>
                  </a:lnTo>
                  <a:lnTo>
                    <a:pt x="60" y="39"/>
                  </a:lnTo>
                  <a:lnTo>
                    <a:pt x="42" y="36"/>
                  </a:lnTo>
                  <a:lnTo>
                    <a:pt x="30" y="25"/>
                  </a:lnTo>
                  <a:lnTo>
                    <a:pt x="34" y="36"/>
                  </a:lnTo>
                  <a:lnTo>
                    <a:pt x="34" y="50"/>
                  </a:lnTo>
                  <a:lnTo>
                    <a:pt x="30" y="61"/>
                  </a:lnTo>
                  <a:lnTo>
                    <a:pt x="17" y="50"/>
                  </a:lnTo>
                  <a:lnTo>
                    <a:pt x="17" y="43"/>
                  </a:lnTo>
                  <a:lnTo>
                    <a:pt x="30" y="25"/>
                  </a:lnTo>
                  <a:lnTo>
                    <a:pt x="12" y="25"/>
                  </a:lnTo>
                  <a:lnTo>
                    <a:pt x="0" y="21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25" y="25"/>
                  </a:lnTo>
                  <a:lnTo>
                    <a:pt x="25" y="11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4" y="14"/>
                  </a:lnTo>
                  <a:lnTo>
                    <a:pt x="25" y="29"/>
                  </a:lnTo>
                  <a:lnTo>
                    <a:pt x="60" y="7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0" y="21"/>
                  </a:lnTo>
                  <a:lnTo>
                    <a:pt x="42" y="21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5" name="Freeform 45"/>
            <p:cNvSpPr>
              <a:spLocks/>
            </p:cNvSpPr>
            <p:nvPr/>
          </p:nvSpPr>
          <p:spPr bwMode="auto">
            <a:xfrm>
              <a:off x="528" y="2723"/>
              <a:ext cx="78" cy="65"/>
            </a:xfrm>
            <a:custGeom>
              <a:avLst/>
              <a:gdLst>
                <a:gd name="T0" fmla="*/ 26 w 78"/>
                <a:gd name="T1" fmla="*/ 25 h 65"/>
                <a:gd name="T2" fmla="*/ 56 w 78"/>
                <a:gd name="T3" fmla="*/ 29 h 65"/>
                <a:gd name="T4" fmla="*/ 69 w 78"/>
                <a:gd name="T5" fmla="*/ 32 h 65"/>
                <a:gd name="T6" fmla="*/ 78 w 78"/>
                <a:gd name="T7" fmla="*/ 40 h 65"/>
                <a:gd name="T8" fmla="*/ 56 w 78"/>
                <a:gd name="T9" fmla="*/ 43 h 65"/>
                <a:gd name="T10" fmla="*/ 43 w 78"/>
                <a:gd name="T11" fmla="*/ 40 h 65"/>
                <a:gd name="T12" fmla="*/ 30 w 78"/>
                <a:gd name="T13" fmla="*/ 29 h 65"/>
                <a:gd name="T14" fmla="*/ 35 w 78"/>
                <a:gd name="T15" fmla="*/ 36 h 65"/>
                <a:gd name="T16" fmla="*/ 35 w 78"/>
                <a:gd name="T17" fmla="*/ 50 h 65"/>
                <a:gd name="T18" fmla="*/ 26 w 78"/>
                <a:gd name="T19" fmla="*/ 65 h 65"/>
                <a:gd name="T20" fmla="*/ 18 w 78"/>
                <a:gd name="T21" fmla="*/ 54 h 65"/>
                <a:gd name="T22" fmla="*/ 18 w 78"/>
                <a:gd name="T23" fmla="*/ 47 h 65"/>
                <a:gd name="T24" fmla="*/ 30 w 78"/>
                <a:gd name="T25" fmla="*/ 25 h 65"/>
                <a:gd name="T26" fmla="*/ 13 w 78"/>
                <a:gd name="T27" fmla="*/ 29 h 65"/>
                <a:gd name="T28" fmla="*/ 0 w 78"/>
                <a:gd name="T29" fmla="*/ 25 h 65"/>
                <a:gd name="T30" fmla="*/ 5 w 78"/>
                <a:gd name="T31" fmla="*/ 22 h 65"/>
                <a:gd name="T32" fmla="*/ 13 w 78"/>
                <a:gd name="T33" fmla="*/ 22 h 65"/>
                <a:gd name="T34" fmla="*/ 26 w 78"/>
                <a:gd name="T35" fmla="*/ 29 h 65"/>
                <a:gd name="T36" fmla="*/ 26 w 78"/>
                <a:gd name="T37" fmla="*/ 11 h 65"/>
                <a:gd name="T38" fmla="*/ 35 w 78"/>
                <a:gd name="T39" fmla="*/ 0 h 65"/>
                <a:gd name="T40" fmla="*/ 39 w 78"/>
                <a:gd name="T41" fmla="*/ 7 h 65"/>
                <a:gd name="T42" fmla="*/ 35 w 78"/>
                <a:gd name="T43" fmla="*/ 14 h 65"/>
                <a:gd name="T44" fmla="*/ 26 w 78"/>
                <a:gd name="T45" fmla="*/ 29 h 65"/>
                <a:gd name="T46" fmla="*/ 56 w 78"/>
                <a:gd name="T47" fmla="*/ 11 h 65"/>
                <a:gd name="T48" fmla="*/ 69 w 78"/>
                <a:gd name="T49" fmla="*/ 11 h 65"/>
                <a:gd name="T50" fmla="*/ 69 w 78"/>
                <a:gd name="T51" fmla="*/ 14 h 65"/>
                <a:gd name="T52" fmla="*/ 56 w 78"/>
                <a:gd name="T53" fmla="*/ 22 h 65"/>
                <a:gd name="T54" fmla="*/ 43 w 78"/>
                <a:gd name="T55" fmla="*/ 25 h 65"/>
                <a:gd name="T56" fmla="*/ 26 w 78"/>
                <a:gd name="T57" fmla="*/ 25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5"/>
                <a:gd name="T89" fmla="*/ 78 w 78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5">
                  <a:moveTo>
                    <a:pt x="26" y="25"/>
                  </a:moveTo>
                  <a:lnTo>
                    <a:pt x="56" y="29"/>
                  </a:lnTo>
                  <a:lnTo>
                    <a:pt x="69" y="32"/>
                  </a:lnTo>
                  <a:lnTo>
                    <a:pt x="78" y="40"/>
                  </a:lnTo>
                  <a:lnTo>
                    <a:pt x="56" y="43"/>
                  </a:lnTo>
                  <a:lnTo>
                    <a:pt x="43" y="40"/>
                  </a:lnTo>
                  <a:lnTo>
                    <a:pt x="30" y="29"/>
                  </a:lnTo>
                  <a:lnTo>
                    <a:pt x="35" y="36"/>
                  </a:lnTo>
                  <a:lnTo>
                    <a:pt x="35" y="50"/>
                  </a:lnTo>
                  <a:lnTo>
                    <a:pt x="26" y="65"/>
                  </a:lnTo>
                  <a:lnTo>
                    <a:pt x="18" y="54"/>
                  </a:lnTo>
                  <a:lnTo>
                    <a:pt x="18" y="47"/>
                  </a:lnTo>
                  <a:lnTo>
                    <a:pt x="30" y="25"/>
                  </a:lnTo>
                  <a:lnTo>
                    <a:pt x="13" y="29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6" y="29"/>
                  </a:lnTo>
                  <a:lnTo>
                    <a:pt x="26" y="11"/>
                  </a:lnTo>
                  <a:lnTo>
                    <a:pt x="35" y="0"/>
                  </a:lnTo>
                  <a:lnTo>
                    <a:pt x="39" y="7"/>
                  </a:lnTo>
                  <a:lnTo>
                    <a:pt x="35" y="14"/>
                  </a:lnTo>
                  <a:lnTo>
                    <a:pt x="26" y="29"/>
                  </a:lnTo>
                  <a:lnTo>
                    <a:pt x="56" y="11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56" y="22"/>
                  </a:lnTo>
                  <a:lnTo>
                    <a:pt x="43" y="25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6" name="Freeform 46"/>
            <p:cNvSpPr>
              <a:spLocks/>
            </p:cNvSpPr>
            <p:nvPr/>
          </p:nvSpPr>
          <p:spPr bwMode="auto">
            <a:xfrm>
              <a:off x="472" y="2698"/>
              <a:ext cx="65" cy="54"/>
            </a:xfrm>
            <a:custGeom>
              <a:avLst/>
              <a:gdLst>
                <a:gd name="T0" fmla="*/ 26 w 65"/>
                <a:gd name="T1" fmla="*/ 36 h 54"/>
                <a:gd name="T2" fmla="*/ 39 w 65"/>
                <a:gd name="T3" fmla="*/ 14 h 54"/>
                <a:gd name="T4" fmla="*/ 48 w 65"/>
                <a:gd name="T5" fmla="*/ 4 h 54"/>
                <a:gd name="T6" fmla="*/ 61 w 65"/>
                <a:gd name="T7" fmla="*/ 0 h 54"/>
                <a:gd name="T8" fmla="*/ 56 w 65"/>
                <a:gd name="T9" fmla="*/ 18 h 54"/>
                <a:gd name="T10" fmla="*/ 43 w 65"/>
                <a:gd name="T11" fmla="*/ 29 h 54"/>
                <a:gd name="T12" fmla="*/ 26 w 65"/>
                <a:gd name="T13" fmla="*/ 36 h 54"/>
                <a:gd name="T14" fmla="*/ 39 w 65"/>
                <a:gd name="T15" fmla="*/ 32 h 54"/>
                <a:gd name="T16" fmla="*/ 65 w 65"/>
                <a:gd name="T17" fmla="*/ 50 h 54"/>
                <a:gd name="T18" fmla="*/ 52 w 65"/>
                <a:gd name="T19" fmla="*/ 54 h 54"/>
                <a:gd name="T20" fmla="*/ 39 w 65"/>
                <a:gd name="T21" fmla="*/ 50 h 54"/>
                <a:gd name="T22" fmla="*/ 26 w 65"/>
                <a:gd name="T23" fmla="*/ 32 h 54"/>
                <a:gd name="T24" fmla="*/ 22 w 65"/>
                <a:gd name="T25" fmla="*/ 47 h 54"/>
                <a:gd name="T26" fmla="*/ 9 w 65"/>
                <a:gd name="T27" fmla="*/ 54 h 54"/>
                <a:gd name="T28" fmla="*/ 9 w 65"/>
                <a:gd name="T29" fmla="*/ 47 h 54"/>
                <a:gd name="T30" fmla="*/ 13 w 65"/>
                <a:gd name="T31" fmla="*/ 43 h 54"/>
                <a:gd name="T32" fmla="*/ 26 w 65"/>
                <a:gd name="T33" fmla="*/ 36 h 54"/>
                <a:gd name="T34" fmla="*/ 9 w 65"/>
                <a:gd name="T35" fmla="*/ 32 h 54"/>
                <a:gd name="T36" fmla="*/ 0 w 65"/>
                <a:gd name="T37" fmla="*/ 18 h 54"/>
                <a:gd name="T38" fmla="*/ 9 w 65"/>
                <a:gd name="T39" fmla="*/ 18 h 54"/>
                <a:gd name="T40" fmla="*/ 18 w 65"/>
                <a:gd name="T41" fmla="*/ 25 h 54"/>
                <a:gd name="T42" fmla="*/ 31 w 65"/>
                <a:gd name="T43" fmla="*/ 39 h 54"/>
                <a:gd name="T44" fmla="*/ 22 w 65"/>
                <a:gd name="T45" fmla="*/ 22 h 54"/>
                <a:gd name="T46" fmla="*/ 18 w 65"/>
                <a:gd name="T47" fmla="*/ 4 h 54"/>
                <a:gd name="T48" fmla="*/ 26 w 65"/>
                <a:gd name="T49" fmla="*/ 0 h 54"/>
                <a:gd name="T50" fmla="*/ 31 w 65"/>
                <a:gd name="T51" fmla="*/ 0 h 54"/>
                <a:gd name="T52" fmla="*/ 35 w 65"/>
                <a:gd name="T53" fmla="*/ 11 h 54"/>
                <a:gd name="T54" fmla="*/ 31 w 65"/>
                <a:gd name="T55" fmla="*/ 22 h 54"/>
                <a:gd name="T56" fmla="*/ 26 w 65"/>
                <a:gd name="T57" fmla="*/ 36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5"/>
                <a:gd name="T88" fmla="*/ 0 h 54"/>
                <a:gd name="T89" fmla="*/ 65 w 65"/>
                <a:gd name="T90" fmla="*/ 54 h 5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5" h="54">
                  <a:moveTo>
                    <a:pt x="26" y="36"/>
                  </a:moveTo>
                  <a:lnTo>
                    <a:pt x="39" y="14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6" y="18"/>
                  </a:lnTo>
                  <a:lnTo>
                    <a:pt x="43" y="29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5" y="50"/>
                  </a:lnTo>
                  <a:lnTo>
                    <a:pt x="52" y="54"/>
                  </a:lnTo>
                  <a:lnTo>
                    <a:pt x="39" y="50"/>
                  </a:lnTo>
                  <a:lnTo>
                    <a:pt x="26" y="32"/>
                  </a:lnTo>
                  <a:lnTo>
                    <a:pt x="22" y="47"/>
                  </a:lnTo>
                  <a:lnTo>
                    <a:pt x="9" y="54"/>
                  </a:lnTo>
                  <a:lnTo>
                    <a:pt x="9" y="47"/>
                  </a:lnTo>
                  <a:lnTo>
                    <a:pt x="13" y="43"/>
                  </a:lnTo>
                  <a:lnTo>
                    <a:pt x="26" y="36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25"/>
                  </a:lnTo>
                  <a:lnTo>
                    <a:pt x="31" y="39"/>
                  </a:lnTo>
                  <a:lnTo>
                    <a:pt x="22" y="22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1"/>
                  </a:lnTo>
                  <a:lnTo>
                    <a:pt x="31" y="22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7" name="Freeform 47"/>
            <p:cNvSpPr>
              <a:spLocks/>
            </p:cNvSpPr>
            <p:nvPr/>
          </p:nvSpPr>
          <p:spPr bwMode="auto">
            <a:xfrm>
              <a:off x="481" y="2770"/>
              <a:ext cx="77" cy="64"/>
            </a:xfrm>
            <a:custGeom>
              <a:avLst/>
              <a:gdLst>
                <a:gd name="T0" fmla="*/ 39 w 77"/>
                <a:gd name="T1" fmla="*/ 25 h 64"/>
                <a:gd name="T2" fmla="*/ 52 w 77"/>
                <a:gd name="T3" fmla="*/ 43 h 64"/>
                <a:gd name="T4" fmla="*/ 56 w 77"/>
                <a:gd name="T5" fmla="*/ 53 h 64"/>
                <a:gd name="T6" fmla="*/ 52 w 77"/>
                <a:gd name="T7" fmla="*/ 64 h 64"/>
                <a:gd name="T8" fmla="*/ 39 w 77"/>
                <a:gd name="T9" fmla="*/ 53 h 64"/>
                <a:gd name="T10" fmla="*/ 34 w 77"/>
                <a:gd name="T11" fmla="*/ 39 h 64"/>
                <a:gd name="T12" fmla="*/ 39 w 77"/>
                <a:gd name="T13" fmla="*/ 25 h 64"/>
                <a:gd name="T14" fmla="*/ 30 w 77"/>
                <a:gd name="T15" fmla="*/ 32 h 64"/>
                <a:gd name="T16" fmla="*/ 17 w 77"/>
                <a:gd name="T17" fmla="*/ 39 h 64"/>
                <a:gd name="T18" fmla="*/ 0 w 77"/>
                <a:gd name="T19" fmla="*/ 39 h 64"/>
                <a:gd name="T20" fmla="*/ 4 w 77"/>
                <a:gd name="T21" fmla="*/ 28 h 64"/>
                <a:gd name="T22" fmla="*/ 17 w 77"/>
                <a:gd name="T23" fmla="*/ 25 h 64"/>
                <a:gd name="T24" fmla="*/ 39 w 77"/>
                <a:gd name="T25" fmla="*/ 25 h 64"/>
                <a:gd name="T26" fmla="*/ 30 w 77"/>
                <a:gd name="T27" fmla="*/ 14 h 64"/>
                <a:gd name="T28" fmla="*/ 30 w 77"/>
                <a:gd name="T29" fmla="*/ 0 h 64"/>
                <a:gd name="T30" fmla="*/ 34 w 77"/>
                <a:gd name="T31" fmla="*/ 3 h 64"/>
                <a:gd name="T32" fmla="*/ 39 w 77"/>
                <a:gd name="T33" fmla="*/ 10 h 64"/>
                <a:gd name="T34" fmla="*/ 34 w 77"/>
                <a:gd name="T35" fmla="*/ 21 h 64"/>
                <a:gd name="T36" fmla="*/ 52 w 77"/>
                <a:gd name="T37" fmla="*/ 14 h 64"/>
                <a:gd name="T38" fmla="*/ 60 w 77"/>
                <a:gd name="T39" fmla="*/ 10 h 64"/>
                <a:gd name="T40" fmla="*/ 69 w 77"/>
                <a:gd name="T41" fmla="*/ 14 h 64"/>
                <a:gd name="T42" fmla="*/ 65 w 77"/>
                <a:gd name="T43" fmla="*/ 21 h 64"/>
                <a:gd name="T44" fmla="*/ 56 w 77"/>
                <a:gd name="T45" fmla="*/ 21 h 64"/>
                <a:gd name="T46" fmla="*/ 34 w 77"/>
                <a:gd name="T47" fmla="*/ 21 h 64"/>
                <a:gd name="T48" fmla="*/ 73 w 77"/>
                <a:gd name="T49" fmla="*/ 36 h 64"/>
                <a:gd name="T50" fmla="*/ 77 w 77"/>
                <a:gd name="T51" fmla="*/ 43 h 64"/>
                <a:gd name="T52" fmla="*/ 73 w 77"/>
                <a:gd name="T53" fmla="*/ 43 h 64"/>
                <a:gd name="T54" fmla="*/ 60 w 77"/>
                <a:gd name="T55" fmla="*/ 43 h 64"/>
                <a:gd name="T56" fmla="*/ 47 w 77"/>
                <a:gd name="T57" fmla="*/ 32 h 64"/>
                <a:gd name="T58" fmla="*/ 39 w 77"/>
                <a:gd name="T59" fmla="*/ 25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9" y="25"/>
                  </a:moveTo>
                  <a:lnTo>
                    <a:pt x="52" y="43"/>
                  </a:lnTo>
                  <a:lnTo>
                    <a:pt x="56" y="53"/>
                  </a:lnTo>
                  <a:lnTo>
                    <a:pt x="52" y="64"/>
                  </a:lnTo>
                  <a:lnTo>
                    <a:pt x="39" y="53"/>
                  </a:lnTo>
                  <a:lnTo>
                    <a:pt x="34" y="39"/>
                  </a:lnTo>
                  <a:lnTo>
                    <a:pt x="39" y="25"/>
                  </a:lnTo>
                  <a:lnTo>
                    <a:pt x="30" y="32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4" y="28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9" y="10"/>
                  </a:lnTo>
                  <a:lnTo>
                    <a:pt x="34" y="21"/>
                  </a:lnTo>
                  <a:lnTo>
                    <a:pt x="52" y="14"/>
                  </a:lnTo>
                  <a:lnTo>
                    <a:pt x="60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34" y="21"/>
                  </a:lnTo>
                  <a:lnTo>
                    <a:pt x="73" y="36"/>
                  </a:lnTo>
                  <a:lnTo>
                    <a:pt x="77" y="43"/>
                  </a:lnTo>
                  <a:lnTo>
                    <a:pt x="73" y="43"/>
                  </a:lnTo>
                  <a:lnTo>
                    <a:pt x="60" y="43"/>
                  </a:lnTo>
                  <a:lnTo>
                    <a:pt x="47" y="32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8" name="Freeform 48"/>
            <p:cNvSpPr>
              <a:spLocks/>
            </p:cNvSpPr>
            <p:nvPr/>
          </p:nvSpPr>
          <p:spPr bwMode="auto">
            <a:xfrm>
              <a:off x="438" y="2827"/>
              <a:ext cx="82" cy="50"/>
            </a:xfrm>
            <a:custGeom>
              <a:avLst/>
              <a:gdLst>
                <a:gd name="T0" fmla="*/ 39 w 82"/>
                <a:gd name="T1" fmla="*/ 18 h 50"/>
                <a:gd name="T2" fmla="*/ 56 w 82"/>
                <a:gd name="T3" fmla="*/ 32 h 50"/>
                <a:gd name="T4" fmla="*/ 60 w 82"/>
                <a:gd name="T5" fmla="*/ 39 h 50"/>
                <a:gd name="T6" fmla="*/ 56 w 82"/>
                <a:gd name="T7" fmla="*/ 50 h 50"/>
                <a:gd name="T8" fmla="*/ 43 w 82"/>
                <a:gd name="T9" fmla="*/ 43 h 50"/>
                <a:gd name="T10" fmla="*/ 34 w 82"/>
                <a:gd name="T11" fmla="*/ 32 h 50"/>
                <a:gd name="T12" fmla="*/ 39 w 82"/>
                <a:gd name="T13" fmla="*/ 18 h 50"/>
                <a:gd name="T14" fmla="*/ 30 w 82"/>
                <a:gd name="T15" fmla="*/ 29 h 50"/>
                <a:gd name="T16" fmla="*/ 0 w 82"/>
                <a:gd name="T17" fmla="*/ 43 h 50"/>
                <a:gd name="T18" fmla="*/ 4 w 82"/>
                <a:gd name="T19" fmla="*/ 32 h 50"/>
                <a:gd name="T20" fmla="*/ 13 w 82"/>
                <a:gd name="T21" fmla="*/ 25 h 50"/>
                <a:gd name="T22" fmla="*/ 39 w 82"/>
                <a:gd name="T23" fmla="*/ 18 h 50"/>
                <a:gd name="T24" fmla="*/ 30 w 82"/>
                <a:gd name="T25" fmla="*/ 11 h 50"/>
                <a:gd name="T26" fmla="*/ 26 w 82"/>
                <a:gd name="T27" fmla="*/ 0 h 50"/>
                <a:gd name="T28" fmla="*/ 34 w 82"/>
                <a:gd name="T29" fmla="*/ 0 h 50"/>
                <a:gd name="T30" fmla="*/ 39 w 82"/>
                <a:gd name="T31" fmla="*/ 7 h 50"/>
                <a:gd name="T32" fmla="*/ 34 w 82"/>
                <a:gd name="T33" fmla="*/ 18 h 50"/>
                <a:gd name="T34" fmla="*/ 52 w 82"/>
                <a:gd name="T35" fmla="*/ 7 h 50"/>
                <a:gd name="T36" fmla="*/ 73 w 82"/>
                <a:gd name="T37" fmla="*/ 0 h 50"/>
                <a:gd name="T38" fmla="*/ 69 w 82"/>
                <a:gd name="T39" fmla="*/ 7 h 50"/>
                <a:gd name="T40" fmla="*/ 56 w 82"/>
                <a:gd name="T41" fmla="*/ 14 h 50"/>
                <a:gd name="T42" fmla="*/ 34 w 82"/>
                <a:gd name="T43" fmla="*/ 18 h 50"/>
                <a:gd name="T44" fmla="*/ 77 w 82"/>
                <a:gd name="T45" fmla="*/ 21 h 50"/>
                <a:gd name="T46" fmla="*/ 82 w 82"/>
                <a:gd name="T47" fmla="*/ 25 h 50"/>
                <a:gd name="T48" fmla="*/ 77 w 82"/>
                <a:gd name="T49" fmla="*/ 29 h 50"/>
                <a:gd name="T50" fmla="*/ 60 w 82"/>
                <a:gd name="T51" fmla="*/ 29 h 50"/>
                <a:gd name="T52" fmla="*/ 52 w 82"/>
                <a:gd name="T53" fmla="*/ 21 h 50"/>
                <a:gd name="T54" fmla="*/ 39 w 82"/>
                <a:gd name="T55" fmla="*/ 18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"/>
                <a:gd name="T85" fmla="*/ 0 h 50"/>
                <a:gd name="T86" fmla="*/ 82 w 8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" h="50">
                  <a:moveTo>
                    <a:pt x="39" y="18"/>
                  </a:moveTo>
                  <a:lnTo>
                    <a:pt x="56" y="32"/>
                  </a:lnTo>
                  <a:lnTo>
                    <a:pt x="60" y="39"/>
                  </a:lnTo>
                  <a:lnTo>
                    <a:pt x="56" y="50"/>
                  </a:lnTo>
                  <a:lnTo>
                    <a:pt x="43" y="43"/>
                  </a:lnTo>
                  <a:lnTo>
                    <a:pt x="34" y="32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13" y="25"/>
                  </a:lnTo>
                  <a:lnTo>
                    <a:pt x="39" y="18"/>
                  </a:lnTo>
                  <a:lnTo>
                    <a:pt x="30" y="1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7"/>
                  </a:lnTo>
                  <a:lnTo>
                    <a:pt x="34" y="18"/>
                  </a:lnTo>
                  <a:lnTo>
                    <a:pt x="52" y="7"/>
                  </a:lnTo>
                  <a:lnTo>
                    <a:pt x="73" y="0"/>
                  </a:lnTo>
                  <a:lnTo>
                    <a:pt x="69" y="7"/>
                  </a:lnTo>
                  <a:lnTo>
                    <a:pt x="56" y="14"/>
                  </a:lnTo>
                  <a:lnTo>
                    <a:pt x="34" y="18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77" y="29"/>
                  </a:lnTo>
                  <a:lnTo>
                    <a:pt x="60" y="29"/>
                  </a:lnTo>
                  <a:lnTo>
                    <a:pt x="52" y="21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9" name="Freeform 49"/>
            <p:cNvSpPr>
              <a:spLocks/>
            </p:cNvSpPr>
            <p:nvPr/>
          </p:nvSpPr>
          <p:spPr bwMode="auto">
            <a:xfrm>
              <a:off x="365" y="2827"/>
              <a:ext cx="69" cy="75"/>
            </a:xfrm>
            <a:custGeom>
              <a:avLst/>
              <a:gdLst>
                <a:gd name="T0" fmla="*/ 47 w 69"/>
                <a:gd name="T1" fmla="*/ 43 h 75"/>
                <a:gd name="T2" fmla="*/ 22 w 69"/>
                <a:gd name="T3" fmla="*/ 50 h 75"/>
                <a:gd name="T4" fmla="*/ 13 w 69"/>
                <a:gd name="T5" fmla="*/ 50 h 75"/>
                <a:gd name="T6" fmla="*/ 0 w 69"/>
                <a:gd name="T7" fmla="*/ 43 h 75"/>
                <a:gd name="T8" fmla="*/ 13 w 69"/>
                <a:gd name="T9" fmla="*/ 36 h 75"/>
                <a:gd name="T10" fmla="*/ 26 w 69"/>
                <a:gd name="T11" fmla="*/ 32 h 75"/>
                <a:gd name="T12" fmla="*/ 43 w 69"/>
                <a:gd name="T13" fmla="*/ 39 h 75"/>
                <a:gd name="T14" fmla="*/ 34 w 69"/>
                <a:gd name="T15" fmla="*/ 32 h 75"/>
                <a:gd name="T16" fmla="*/ 26 w 69"/>
                <a:gd name="T17" fmla="*/ 18 h 75"/>
                <a:gd name="T18" fmla="*/ 26 w 69"/>
                <a:gd name="T19" fmla="*/ 0 h 75"/>
                <a:gd name="T20" fmla="*/ 39 w 69"/>
                <a:gd name="T21" fmla="*/ 7 h 75"/>
                <a:gd name="T22" fmla="*/ 43 w 69"/>
                <a:gd name="T23" fmla="*/ 18 h 75"/>
                <a:gd name="T24" fmla="*/ 43 w 69"/>
                <a:gd name="T25" fmla="*/ 43 h 75"/>
                <a:gd name="T26" fmla="*/ 52 w 69"/>
                <a:gd name="T27" fmla="*/ 36 h 75"/>
                <a:gd name="T28" fmla="*/ 60 w 69"/>
                <a:gd name="T29" fmla="*/ 36 h 75"/>
                <a:gd name="T30" fmla="*/ 69 w 69"/>
                <a:gd name="T31" fmla="*/ 39 h 75"/>
                <a:gd name="T32" fmla="*/ 65 w 69"/>
                <a:gd name="T33" fmla="*/ 43 h 75"/>
                <a:gd name="T34" fmla="*/ 60 w 69"/>
                <a:gd name="T35" fmla="*/ 47 h 75"/>
                <a:gd name="T36" fmla="*/ 47 w 69"/>
                <a:gd name="T37" fmla="*/ 39 h 75"/>
                <a:gd name="T38" fmla="*/ 52 w 69"/>
                <a:gd name="T39" fmla="*/ 57 h 75"/>
                <a:gd name="T40" fmla="*/ 52 w 69"/>
                <a:gd name="T41" fmla="*/ 75 h 75"/>
                <a:gd name="T42" fmla="*/ 47 w 69"/>
                <a:gd name="T43" fmla="*/ 68 h 75"/>
                <a:gd name="T44" fmla="*/ 43 w 69"/>
                <a:gd name="T45" fmla="*/ 57 h 75"/>
                <a:gd name="T46" fmla="*/ 47 w 69"/>
                <a:gd name="T47" fmla="*/ 36 h 75"/>
                <a:gd name="T48" fmla="*/ 30 w 69"/>
                <a:gd name="T49" fmla="*/ 72 h 75"/>
                <a:gd name="T50" fmla="*/ 22 w 69"/>
                <a:gd name="T51" fmla="*/ 72 h 75"/>
                <a:gd name="T52" fmla="*/ 22 w 69"/>
                <a:gd name="T53" fmla="*/ 68 h 75"/>
                <a:gd name="T54" fmla="*/ 26 w 69"/>
                <a:gd name="T55" fmla="*/ 57 h 75"/>
                <a:gd name="T56" fmla="*/ 34 w 69"/>
                <a:gd name="T57" fmla="*/ 50 h 75"/>
                <a:gd name="T58" fmla="*/ 47 w 69"/>
                <a:gd name="T59" fmla="*/ 43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5"/>
                <a:gd name="T92" fmla="*/ 69 w 69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5">
                  <a:moveTo>
                    <a:pt x="47" y="43"/>
                  </a:moveTo>
                  <a:lnTo>
                    <a:pt x="22" y="50"/>
                  </a:lnTo>
                  <a:lnTo>
                    <a:pt x="13" y="50"/>
                  </a:lnTo>
                  <a:lnTo>
                    <a:pt x="0" y="43"/>
                  </a:lnTo>
                  <a:lnTo>
                    <a:pt x="13" y="36"/>
                  </a:lnTo>
                  <a:lnTo>
                    <a:pt x="26" y="32"/>
                  </a:lnTo>
                  <a:lnTo>
                    <a:pt x="43" y="39"/>
                  </a:lnTo>
                  <a:lnTo>
                    <a:pt x="34" y="32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9" y="7"/>
                  </a:lnTo>
                  <a:lnTo>
                    <a:pt x="43" y="18"/>
                  </a:lnTo>
                  <a:lnTo>
                    <a:pt x="43" y="43"/>
                  </a:lnTo>
                  <a:lnTo>
                    <a:pt x="52" y="36"/>
                  </a:lnTo>
                  <a:lnTo>
                    <a:pt x="60" y="36"/>
                  </a:lnTo>
                  <a:lnTo>
                    <a:pt x="69" y="39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47" y="39"/>
                  </a:lnTo>
                  <a:lnTo>
                    <a:pt x="52" y="57"/>
                  </a:lnTo>
                  <a:lnTo>
                    <a:pt x="52" y="75"/>
                  </a:lnTo>
                  <a:lnTo>
                    <a:pt x="47" y="68"/>
                  </a:lnTo>
                  <a:lnTo>
                    <a:pt x="43" y="57"/>
                  </a:lnTo>
                  <a:lnTo>
                    <a:pt x="47" y="36"/>
                  </a:lnTo>
                  <a:lnTo>
                    <a:pt x="30" y="72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57"/>
                  </a:lnTo>
                  <a:lnTo>
                    <a:pt x="34" y="50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0" name="Freeform 50"/>
            <p:cNvSpPr>
              <a:spLocks/>
            </p:cNvSpPr>
            <p:nvPr/>
          </p:nvSpPr>
          <p:spPr bwMode="auto">
            <a:xfrm>
              <a:off x="477" y="2866"/>
              <a:ext cx="69" cy="58"/>
            </a:xfrm>
            <a:custGeom>
              <a:avLst/>
              <a:gdLst>
                <a:gd name="T0" fmla="*/ 26 w 69"/>
                <a:gd name="T1" fmla="*/ 58 h 58"/>
                <a:gd name="T2" fmla="*/ 17 w 69"/>
                <a:gd name="T3" fmla="*/ 50 h 58"/>
                <a:gd name="T4" fmla="*/ 13 w 69"/>
                <a:gd name="T5" fmla="*/ 47 h 58"/>
                <a:gd name="T6" fmla="*/ 17 w 69"/>
                <a:gd name="T7" fmla="*/ 40 h 58"/>
                <a:gd name="T8" fmla="*/ 26 w 69"/>
                <a:gd name="T9" fmla="*/ 29 h 58"/>
                <a:gd name="T10" fmla="*/ 13 w 69"/>
                <a:gd name="T11" fmla="*/ 33 h 58"/>
                <a:gd name="T12" fmla="*/ 0 w 69"/>
                <a:gd name="T13" fmla="*/ 25 h 58"/>
                <a:gd name="T14" fmla="*/ 4 w 69"/>
                <a:gd name="T15" fmla="*/ 22 h 58"/>
                <a:gd name="T16" fmla="*/ 13 w 69"/>
                <a:gd name="T17" fmla="*/ 22 h 58"/>
                <a:gd name="T18" fmla="*/ 21 w 69"/>
                <a:gd name="T19" fmla="*/ 29 h 58"/>
                <a:gd name="T20" fmla="*/ 26 w 69"/>
                <a:gd name="T21" fmla="*/ 15 h 58"/>
                <a:gd name="T22" fmla="*/ 34 w 69"/>
                <a:gd name="T23" fmla="*/ 0 h 58"/>
                <a:gd name="T24" fmla="*/ 38 w 69"/>
                <a:gd name="T25" fmla="*/ 8 h 58"/>
                <a:gd name="T26" fmla="*/ 34 w 69"/>
                <a:gd name="T27" fmla="*/ 15 h 58"/>
                <a:gd name="T28" fmla="*/ 26 w 69"/>
                <a:gd name="T29" fmla="*/ 29 h 58"/>
                <a:gd name="T30" fmla="*/ 60 w 69"/>
                <a:gd name="T31" fmla="*/ 11 h 58"/>
                <a:gd name="T32" fmla="*/ 69 w 69"/>
                <a:gd name="T33" fmla="*/ 15 h 58"/>
                <a:gd name="T34" fmla="*/ 69 w 69"/>
                <a:gd name="T35" fmla="*/ 15 h 58"/>
                <a:gd name="T36" fmla="*/ 56 w 69"/>
                <a:gd name="T37" fmla="*/ 25 h 58"/>
                <a:gd name="T38" fmla="*/ 43 w 69"/>
                <a:gd name="T39" fmla="*/ 25 h 58"/>
                <a:gd name="T40" fmla="*/ 30 w 69"/>
                <a:gd name="T41" fmla="*/ 29 h 58"/>
                <a:gd name="T42" fmla="*/ 51 w 69"/>
                <a:gd name="T43" fmla="*/ 29 h 58"/>
                <a:gd name="T44" fmla="*/ 56 w 69"/>
                <a:gd name="T45" fmla="*/ 33 h 58"/>
                <a:gd name="T46" fmla="*/ 64 w 69"/>
                <a:gd name="T47" fmla="*/ 43 h 58"/>
                <a:gd name="T48" fmla="*/ 64 w 69"/>
                <a:gd name="T49" fmla="*/ 43 h 58"/>
                <a:gd name="T50" fmla="*/ 60 w 69"/>
                <a:gd name="T51" fmla="*/ 43 h 58"/>
                <a:gd name="T52" fmla="*/ 47 w 69"/>
                <a:gd name="T53" fmla="*/ 43 h 58"/>
                <a:gd name="T54" fmla="*/ 38 w 69"/>
                <a:gd name="T55" fmla="*/ 40 h 58"/>
                <a:gd name="T56" fmla="*/ 30 w 69"/>
                <a:gd name="T57" fmla="*/ 33 h 58"/>
                <a:gd name="T58" fmla="*/ 26 w 69"/>
                <a:gd name="T59" fmla="*/ 33 h 58"/>
                <a:gd name="T60" fmla="*/ 30 w 69"/>
                <a:gd name="T61" fmla="*/ 47 h 58"/>
                <a:gd name="T62" fmla="*/ 30 w 69"/>
                <a:gd name="T63" fmla="*/ 54 h 58"/>
                <a:gd name="T64" fmla="*/ 30 w 69"/>
                <a:gd name="T65" fmla="*/ 58 h 58"/>
                <a:gd name="T66" fmla="*/ 26 w 69"/>
                <a:gd name="T67" fmla="*/ 5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9"/>
                <a:gd name="T103" fmla="*/ 0 h 58"/>
                <a:gd name="T104" fmla="*/ 69 w 69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9" h="58">
                  <a:moveTo>
                    <a:pt x="26" y="58"/>
                  </a:moveTo>
                  <a:lnTo>
                    <a:pt x="17" y="50"/>
                  </a:lnTo>
                  <a:lnTo>
                    <a:pt x="13" y="47"/>
                  </a:lnTo>
                  <a:lnTo>
                    <a:pt x="17" y="40"/>
                  </a:lnTo>
                  <a:lnTo>
                    <a:pt x="26" y="29"/>
                  </a:lnTo>
                  <a:lnTo>
                    <a:pt x="13" y="33"/>
                  </a:lnTo>
                  <a:lnTo>
                    <a:pt x="0" y="25"/>
                  </a:lnTo>
                  <a:lnTo>
                    <a:pt x="4" y="22"/>
                  </a:lnTo>
                  <a:lnTo>
                    <a:pt x="13" y="22"/>
                  </a:lnTo>
                  <a:lnTo>
                    <a:pt x="21" y="29"/>
                  </a:lnTo>
                  <a:lnTo>
                    <a:pt x="26" y="15"/>
                  </a:lnTo>
                  <a:lnTo>
                    <a:pt x="34" y="0"/>
                  </a:lnTo>
                  <a:lnTo>
                    <a:pt x="38" y="8"/>
                  </a:lnTo>
                  <a:lnTo>
                    <a:pt x="34" y="15"/>
                  </a:lnTo>
                  <a:lnTo>
                    <a:pt x="26" y="29"/>
                  </a:lnTo>
                  <a:lnTo>
                    <a:pt x="60" y="11"/>
                  </a:lnTo>
                  <a:lnTo>
                    <a:pt x="69" y="15"/>
                  </a:lnTo>
                  <a:lnTo>
                    <a:pt x="56" y="25"/>
                  </a:lnTo>
                  <a:lnTo>
                    <a:pt x="43" y="25"/>
                  </a:lnTo>
                  <a:lnTo>
                    <a:pt x="30" y="29"/>
                  </a:lnTo>
                  <a:lnTo>
                    <a:pt x="51" y="29"/>
                  </a:lnTo>
                  <a:lnTo>
                    <a:pt x="56" y="33"/>
                  </a:lnTo>
                  <a:lnTo>
                    <a:pt x="64" y="43"/>
                  </a:lnTo>
                  <a:lnTo>
                    <a:pt x="60" y="43"/>
                  </a:lnTo>
                  <a:lnTo>
                    <a:pt x="47" y="43"/>
                  </a:lnTo>
                  <a:lnTo>
                    <a:pt x="38" y="4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30" y="47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1" name="Freeform 51"/>
            <p:cNvSpPr>
              <a:spLocks/>
            </p:cNvSpPr>
            <p:nvPr/>
          </p:nvSpPr>
          <p:spPr bwMode="auto">
            <a:xfrm>
              <a:off x="412" y="2874"/>
              <a:ext cx="73" cy="64"/>
            </a:xfrm>
            <a:custGeom>
              <a:avLst/>
              <a:gdLst>
                <a:gd name="T0" fmla="*/ 73 w 73"/>
                <a:gd name="T1" fmla="*/ 39 h 64"/>
                <a:gd name="T2" fmla="*/ 65 w 73"/>
                <a:gd name="T3" fmla="*/ 32 h 64"/>
                <a:gd name="T4" fmla="*/ 56 w 73"/>
                <a:gd name="T5" fmla="*/ 28 h 64"/>
                <a:gd name="T6" fmla="*/ 30 w 73"/>
                <a:gd name="T7" fmla="*/ 28 h 64"/>
                <a:gd name="T8" fmla="*/ 43 w 73"/>
                <a:gd name="T9" fmla="*/ 25 h 64"/>
                <a:gd name="T10" fmla="*/ 56 w 73"/>
                <a:gd name="T11" fmla="*/ 21 h 64"/>
                <a:gd name="T12" fmla="*/ 69 w 73"/>
                <a:gd name="T13" fmla="*/ 14 h 64"/>
                <a:gd name="T14" fmla="*/ 69 w 73"/>
                <a:gd name="T15" fmla="*/ 10 h 64"/>
                <a:gd name="T16" fmla="*/ 60 w 73"/>
                <a:gd name="T17" fmla="*/ 10 h 64"/>
                <a:gd name="T18" fmla="*/ 26 w 73"/>
                <a:gd name="T19" fmla="*/ 32 h 64"/>
                <a:gd name="T20" fmla="*/ 35 w 73"/>
                <a:gd name="T21" fmla="*/ 14 h 64"/>
                <a:gd name="T22" fmla="*/ 39 w 73"/>
                <a:gd name="T23" fmla="*/ 7 h 64"/>
                <a:gd name="T24" fmla="*/ 35 w 73"/>
                <a:gd name="T25" fmla="*/ 0 h 64"/>
                <a:gd name="T26" fmla="*/ 26 w 73"/>
                <a:gd name="T27" fmla="*/ 14 h 64"/>
                <a:gd name="T28" fmla="*/ 26 w 73"/>
                <a:gd name="T29" fmla="*/ 28 h 64"/>
                <a:gd name="T30" fmla="*/ 13 w 73"/>
                <a:gd name="T31" fmla="*/ 21 h 64"/>
                <a:gd name="T32" fmla="*/ 9 w 73"/>
                <a:gd name="T33" fmla="*/ 21 h 64"/>
                <a:gd name="T34" fmla="*/ 0 w 73"/>
                <a:gd name="T35" fmla="*/ 21 h 64"/>
                <a:gd name="T36" fmla="*/ 13 w 73"/>
                <a:gd name="T37" fmla="*/ 28 h 64"/>
                <a:gd name="T38" fmla="*/ 30 w 73"/>
                <a:gd name="T39" fmla="*/ 25 h 64"/>
                <a:gd name="T40" fmla="*/ 18 w 73"/>
                <a:gd name="T41" fmla="*/ 42 h 64"/>
                <a:gd name="T42" fmla="*/ 18 w 73"/>
                <a:gd name="T43" fmla="*/ 53 h 64"/>
                <a:gd name="T44" fmla="*/ 26 w 73"/>
                <a:gd name="T45" fmla="*/ 64 h 64"/>
                <a:gd name="T46" fmla="*/ 26 w 73"/>
                <a:gd name="T47" fmla="*/ 64 h 64"/>
                <a:gd name="T48" fmla="*/ 30 w 73"/>
                <a:gd name="T49" fmla="*/ 53 h 64"/>
                <a:gd name="T50" fmla="*/ 30 w 73"/>
                <a:gd name="T51" fmla="*/ 39 h 64"/>
                <a:gd name="T52" fmla="*/ 30 w 73"/>
                <a:gd name="T53" fmla="*/ 28 h 64"/>
                <a:gd name="T54" fmla="*/ 43 w 73"/>
                <a:gd name="T55" fmla="*/ 39 h 64"/>
                <a:gd name="T56" fmla="*/ 60 w 73"/>
                <a:gd name="T57" fmla="*/ 42 h 64"/>
                <a:gd name="T58" fmla="*/ 73 w 73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3"/>
                <a:gd name="T91" fmla="*/ 0 h 64"/>
                <a:gd name="T92" fmla="*/ 73 w 73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3" h="64">
                  <a:moveTo>
                    <a:pt x="73" y="39"/>
                  </a:moveTo>
                  <a:lnTo>
                    <a:pt x="65" y="32"/>
                  </a:lnTo>
                  <a:lnTo>
                    <a:pt x="56" y="28"/>
                  </a:lnTo>
                  <a:lnTo>
                    <a:pt x="30" y="28"/>
                  </a:lnTo>
                  <a:lnTo>
                    <a:pt x="43" y="25"/>
                  </a:lnTo>
                  <a:lnTo>
                    <a:pt x="56" y="21"/>
                  </a:lnTo>
                  <a:lnTo>
                    <a:pt x="69" y="14"/>
                  </a:lnTo>
                  <a:lnTo>
                    <a:pt x="69" y="10"/>
                  </a:lnTo>
                  <a:lnTo>
                    <a:pt x="60" y="10"/>
                  </a:lnTo>
                  <a:lnTo>
                    <a:pt x="26" y="32"/>
                  </a:lnTo>
                  <a:lnTo>
                    <a:pt x="35" y="14"/>
                  </a:lnTo>
                  <a:lnTo>
                    <a:pt x="39" y="7"/>
                  </a:lnTo>
                  <a:lnTo>
                    <a:pt x="35" y="0"/>
                  </a:lnTo>
                  <a:lnTo>
                    <a:pt x="26" y="14"/>
                  </a:lnTo>
                  <a:lnTo>
                    <a:pt x="26" y="28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21"/>
                  </a:lnTo>
                  <a:lnTo>
                    <a:pt x="13" y="28"/>
                  </a:lnTo>
                  <a:lnTo>
                    <a:pt x="30" y="25"/>
                  </a:lnTo>
                  <a:lnTo>
                    <a:pt x="18" y="42"/>
                  </a:lnTo>
                  <a:lnTo>
                    <a:pt x="18" y="53"/>
                  </a:lnTo>
                  <a:lnTo>
                    <a:pt x="26" y="64"/>
                  </a:lnTo>
                  <a:lnTo>
                    <a:pt x="30" y="53"/>
                  </a:lnTo>
                  <a:lnTo>
                    <a:pt x="30" y="39"/>
                  </a:lnTo>
                  <a:lnTo>
                    <a:pt x="30" y="28"/>
                  </a:lnTo>
                  <a:lnTo>
                    <a:pt x="43" y="39"/>
                  </a:lnTo>
                  <a:lnTo>
                    <a:pt x="60" y="42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2" name="Freeform 52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91 w 91"/>
                <a:gd name="T27" fmla="*/ 1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5"/>
                <a:gd name="T44" fmla="*/ 91 w 91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3" name="Freeform 53"/>
            <p:cNvSpPr>
              <a:spLocks/>
            </p:cNvSpPr>
            <p:nvPr/>
          </p:nvSpPr>
          <p:spPr bwMode="auto">
            <a:xfrm>
              <a:off x="339" y="2906"/>
              <a:ext cx="91" cy="25"/>
            </a:xfrm>
            <a:custGeom>
              <a:avLst/>
              <a:gdLst>
                <a:gd name="T0" fmla="*/ 91 w 91"/>
                <a:gd name="T1" fmla="*/ 18 h 25"/>
                <a:gd name="T2" fmla="*/ 73 w 91"/>
                <a:gd name="T3" fmla="*/ 14 h 25"/>
                <a:gd name="T4" fmla="*/ 48 w 91"/>
                <a:gd name="T5" fmla="*/ 18 h 25"/>
                <a:gd name="T6" fmla="*/ 60 w 91"/>
                <a:gd name="T7" fmla="*/ 7 h 25"/>
                <a:gd name="T8" fmla="*/ 60 w 91"/>
                <a:gd name="T9" fmla="*/ 3 h 25"/>
                <a:gd name="T10" fmla="*/ 52 w 91"/>
                <a:gd name="T11" fmla="*/ 0 h 25"/>
                <a:gd name="T12" fmla="*/ 52 w 91"/>
                <a:gd name="T13" fmla="*/ 0 h 25"/>
                <a:gd name="T14" fmla="*/ 48 w 91"/>
                <a:gd name="T15" fmla="*/ 3 h 25"/>
                <a:gd name="T16" fmla="*/ 48 w 91"/>
                <a:gd name="T17" fmla="*/ 10 h 25"/>
                <a:gd name="T18" fmla="*/ 52 w 91"/>
                <a:gd name="T19" fmla="*/ 18 h 25"/>
                <a:gd name="T20" fmla="*/ 26 w 91"/>
                <a:gd name="T21" fmla="*/ 14 h 25"/>
                <a:gd name="T22" fmla="*/ 13 w 91"/>
                <a:gd name="T23" fmla="*/ 18 h 25"/>
                <a:gd name="T24" fmla="*/ 0 w 91"/>
                <a:gd name="T25" fmla="*/ 25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25"/>
                <a:gd name="T41" fmla="*/ 91 w 9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25">
                  <a:moveTo>
                    <a:pt x="91" y="18"/>
                  </a:moveTo>
                  <a:lnTo>
                    <a:pt x="73" y="14"/>
                  </a:lnTo>
                  <a:lnTo>
                    <a:pt x="48" y="18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8" y="3"/>
                  </a:lnTo>
                  <a:lnTo>
                    <a:pt x="48" y="10"/>
                  </a:lnTo>
                  <a:lnTo>
                    <a:pt x="52" y="18"/>
                  </a:lnTo>
                  <a:lnTo>
                    <a:pt x="26" y="14"/>
                  </a:lnTo>
                  <a:lnTo>
                    <a:pt x="13" y="18"/>
                  </a:lnTo>
                  <a:lnTo>
                    <a:pt x="0" y="2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4" name="Freeform 54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w 91"/>
                <a:gd name="T37" fmla="*/ 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1"/>
                <a:gd name="T58" fmla="*/ 0 h 28"/>
                <a:gd name="T59" fmla="*/ 91 w 91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5" name="Freeform 55"/>
            <p:cNvSpPr>
              <a:spLocks/>
            </p:cNvSpPr>
            <p:nvPr/>
          </p:nvSpPr>
          <p:spPr bwMode="auto">
            <a:xfrm>
              <a:off x="339" y="2924"/>
              <a:ext cx="91" cy="28"/>
            </a:xfrm>
            <a:custGeom>
              <a:avLst/>
              <a:gdLst>
                <a:gd name="T0" fmla="*/ 0 w 91"/>
                <a:gd name="T1" fmla="*/ 7 h 28"/>
                <a:gd name="T2" fmla="*/ 39 w 91"/>
                <a:gd name="T3" fmla="*/ 7 h 28"/>
                <a:gd name="T4" fmla="*/ 52 w 91"/>
                <a:gd name="T5" fmla="*/ 0 h 28"/>
                <a:gd name="T6" fmla="*/ 39 w 91"/>
                <a:gd name="T7" fmla="*/ 10 h 28"/>
                <a:gd name="T8" fmla="*/ 39 w 91"/>
                <a:gd name="T9" fmla="*/ 25 h 28"/>
                <a:gd name="T10" fmla="*/ 43 w 91"/>
                <a:gd name="T11" fmla="*/ 28 h 28"/>
                <a:gd name="T12" fmla="*/ 52 w 91"/>
                <a:gd name="T13" fmla="*/ 21 h 28"/>
                <a:gd name="T14" fmla="*/ 56 w 91"/>
                <a:gd name="T15" fmla="*/ 14 h 28"/>
                <a:gd name="T16" fmla="*/ 52 w 91"/>
                <a:gd name="T17" fmla="*/ 0 h 28"/>
                <a:gd name="T18" fmla="*/ 60 w 91"/>
                <a:gd name="T19" fmla="*/ 10 h 28"/>
                <a:gd name="T20" fmla="*/ 69 w 91"/>
                <a:gd name="T21" fmla="*/ 18 h 28"/>
                <a:gd name="T22" fmla="*/ 82 w 91"/>
                <a:gd name="T23" fmla="*/ 25 h 28"/>
                <a:gd name="T24" fmla="*/ 82 w 91"/>
                <a:gd name="T25" fmla="*/ 21 h 28"/>
                <a:gd name="T26" fmla="*/ 69 w 91"/>
                <a:gd name="T27" fmla="*/ 7 h 28"/>
                <a:gd name="T28" fmla="*/ 48 w 91"/>
                <a:gd name="T29" fmla="*/ 0 h 28"/>
                <a:gd name="T30" fmla="*/ 73 w 91"/>
                <a:gd name="T31" fmla="*/ 3 h 28"/>
                <a:gd name="T32" fmla="*/ 82 w 91"/>
                <a:gd name="T33" fmla="*/ 3 h 28"/>
                <a:gd name="T34" fmla="*/ 91 w 91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28"/>
                <a:gd name="T56" fmla="*/ 91 w 91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28">
                  <a:moveTo>
                    <a:pt x="0" y="7"/>
                  </a:moveTo>
                  <a:lnTo>
                    <a:pt x="39" y="7"/>
                  </a:lnTo>
                  <a:lnTo>
                    <a:pt x="52" y="0"/>
                  </a:lnTo>
                  <a:lnTo>
                    <a:pt x="39" y="10"/>
                  </a:lnTo>
                  <a:lnTo>
                    <a:pt x="39" y="25"/>
                  </a:lnTo>
                  <a:lnTo>
                    <a:pt x="43" y="28"/>
                  </a:lnTo>
                  <a:lnTo>
                    <a:pt x="52" y="21"/>
                  </a:lnTo>
                  <a:lnTo>
                    <a:pt x="56" y="14"/>
                  </a:lnTo>
                  <a:lnTo>
                    <a:pt x="52" y="0"/>
                  </a:lnTo>
                  <a:lnTo>
                    <a:pt x="60" y="10"/>
                  </a:lnTo>
                  <a:lnTo>
                    <a:pt x="69" y="1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69" y="7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1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6" name="Freeform 56"/>
            <p:cNvSpPr>
              <a:spLocks/>
            </p:cNvSpPr>
            <p:nvPr/>
          </p:nvSpPr>
          <p:spPr bwMode="auto">
            <a:xfrm>
              <a:off x="472" y="2924"/>
              <a:ext cx="74" cy="64"/>
            </a:xfrm>
            <a:custGeom>
              <a:avLst/>
              <a:gdLst>
                <a:gd name="T0" fmla="*/ 39 w 74"/>
                <a:gd name="T1" fmla="*/ 21 h 64"/>
                <a:gd name="T2" fmla="*/ 52 w 74"/>
                <a:gd name="T3" fmla="*/ 43 h 64"/>
                <a:gd name="T4" fmla="*/ 52 w 74"/>
                <a:gd name="T5" fmla="*/ 53 h 64"/>
                <a:gd name="T6" fmla="*/ 52 w 74"/>
                <a:gd name="T7" fmla="*/ 64 h 64"/>
                <a:gd name="T8" fmla="*/ 35 w 74"/>
                <a:gd name="T9" fmla="*/ 53 h 64"/>
                <a:gd name="T10" fmla="*/ 31 w 74"/>
                <a:gd name="T11" fmla="*/ 39 h 64"/>
                <a:gd name="T12" fmla="*/ 35 w 74"/>
                <a:gd name="T13" fmla="*/ 21 h 64"/>
                <a:gd name="T14" fmla="*/ 31 w 74"/>
                <a:gd name="T15" fmla="*/ 32 h 64"/>
                <a:gd name="T16" fmla="*/ 13 w 74"/>
                <a:gd name="T17" fmla="*/ 39 h 64"/>
                <a:gd name="T18" fmla="*/ 0 w 74"/>
                <a:gd name="T19" fmla="*/ 39 h 64"/>
                <a:gd name="T20" fmla="*/ 5 w 74"/>
                <a:gd name="T21" fmla="*/ 28 h 64"/>
                <a:gd name="T22" fmla="*/ 13 w 74"/>
                <a:gd name="T23" fmla="*/ 21 h 64"/>
                <a:gd name="T24" fmla="*/ 39 w 74"/>
                <a:gd name="T25" fmla="*/ 21 h 64"/>
                <a:gd name="T26" fmla="*/ 26 w 74"/>
                <a:gd name="T27" fmla="*/ 14 h 64"/>
                <a:gd name="T28" fmla="*/ 26 w 74"/>
                <a:gd name="T29" fmla="*/ 0 h 64"/>
                <a:gd name="T30" fmla="*/ 35 w 74"/>
                <a:gd name="T31" fmla="*/ 3 h 64"/>
                <a:gd name="T32" fmla="*/ 35 w 74"/>
                <a:gd name="T33" fmla="*/ 7 h 64"/>
                <a:gd name="T34" fmla="*/ 35 w 74"/>
                <a:gd name="T35" fmla="*/ 21 h 64"/>
                <a:gd name="T36" fmla="*/ 52 w 74"/>
                <a:gd name="T37" fmla="*/ 14 h 64"/>
                <a:gd name="T38" fmla="*/ 61 w 74"/>
                <a:gd name="T39" fmla="*/ 10 h 64"/>
                <a:gd name="T40" fmla="*/ 69 w 74"/>
                <a:gd name="T41" fmla="*/ 14 h 64"/>
                <a:gd name="T42" fmla="*/ 65 w 74"/>
                <a:gd name="T43" fmla="*/ 21 h 64"/>
                <a:gd name="T44" fmla="*/ 52 w 74"/>
                <a:gd name="T45" fmla="*/ 21 h 64"/>
                <a:gd name="T46" fmla="*/ 31 w 74"/>
                <a:gd name="T47" fmla="*/ 21 h 64"/>
                <a:gd name="T48" fmla="*/ 74 w 74"/>
                <a:gd name="T49" fmla="*/ 35 h 64"/>
                <a:gd name="T50" fmla="*/ 74 w 74"/>
                <a:gd name="T51" fmla="*/ 43 h 64"/>
                <a:gd name="T52" fmla="*/ 69 w 74"/>
                <a:gd name="T53" fmla="*/ 46 h 64"/>
                <a:gd name="T54" fmla="*/ 56 w 74"/>
                <a:gd name="T55" fmla="*/ 39 h 64"/>
                <a:gd name="T56" fmla="*/ 48 w 74"/>
                <a:gd name="T57" fmla="*/ 32 h 64"/>
                <a:gd name="T58" fmla="*/ 39 w 74"/>
                <a:gd name="T59" fmla="*/ 21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64"/>
                <a:gd name="T92" fmla="*/ 74 w 74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64">
                  <a:moveTo>
                    <a:pt x="39" y="21"/>
                  </a:moveTo>
                  <a:lnTo>
                    <a:pt x="52" y="43"/>
                  </a:lnTo>
                  <a:lnTo>
                    <a:pt x="52" y="53"/>
                  </a:lnTo>
                  <a:lnTo>
                    <a:pt x="52" y="64"/>
                  </a:lnTo>
                  <a:lnTo>
                    <a:pt x="35" y="53"/>
                  </a:lnTo>
                  <a:lnTo>
                    <a:pt x="31" y="39"/>
                  </a:lnTo>
                  <a:lnTo>
                    <a:pt x="35" y="21"/>
                  </a:lnTo>
                  <a:lnTo>
                    <a:pt x="31" y="32"/>
                  </a:lnTo>
                  <a:lnTo>
                    <a:pt x="13" y="39"/>
                  </a:lnTo>
                  <a:lnTo>
                    <a:pt x="0" y="39"/>
                  </a:lnTo>
                  <a:lnTo>
                    <a:pt x="5" y="28"/>
                  </a:lnTo>
                  <a:lnTo>
                    <a:pt x="13" y="21"/>
                  </a:lnTo>
                  <a:lnTo>
                    <a:pt x="39" y="21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35" y="3"/>
                  </a:lnTo>
                  <a:lnTo>
                    <a:pt x="35" y="7"/>
                  </a:lnTo>
                  <a:lnTo>
                    <a:pt x="35" y="21"/>
                  </a:lnTo>
                  <a:lnTo>
                    <a:pt x="52" y="14"/>
                  </a:lnTo>
                  <a:lnTo>
                    <a:pt x="61" y="10"/>
                  </a:lnTo>
                  <a:lnTo>
                    <a:pt x="69" y="14"/>
                  </a:lnTo>
                  <a:lnTo>
                    <a:pt x="65" y="21"/>
                  </a:lnTo>
                  <a:lnTo>
                    <a:pt x="52" y="21"/>
                  </a:lnTo>
                  <a:lnTo>
                    <a:pt x="31" y="21"/>
                  </a:lnTo>
                  <a:lnTo>
                    <a:pt x="74" y="35"/>
                  </a:lnTo>
                  <a:lnTo>
                    <a:pt x="74" y="43"/>
                  </a:lnTo>
                  <a:lnTo>
                    <a:pt x="69" y="46"/>
                  </a:lnTo>
                  <a:lnTo>
                    <a:pt x="56" y="39"/>
                  </a:lnTo>
                  <a:lnTo>
                    <a:pt x="48" y="32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7" name="Freeform 57"/>
            <p:cNvSpPr>
              <a:spLocks/>
            </p:cNvSpPr>
            <p:nvPr/>
          </p:nvSpPr>
          <p:spPr bwMode="auto">
            <a:xfrm>
              <a:off x="408" y="2942"/>
              <a:ext cx="73" cy="60"/>
            </a:xfrm>
            <a:custGeom>
              <a:avLst/>
              <a:gdLst>
                <a:gd name="T0" fmla="*/ 22 w 73"/>
                <a:gd name="T1" fmla="*/ 25 h 60"/>
                <a:gd name="T2" fmla="*/ 52 w 73"/>
                <a:gd name="T3" fmla="*/ 35 h 60"/>
                <a:gd name="T4" fmla="*/ 60 w 73"/>
                <a:gd name="T5" fmla="*/ 46 h 60"/>
                <a:gd name="T6" fmla="*/ 69 w 73"/>
                <a:gd name="T7" fmla="*/ 57 h 60"/>
                <a:gd name="T8" fmla="*/ 47 w 73"/>
                <a:gd name="T9" fmla="*/ 53 h 60"/>
                <a:gd name="T10" fmla="*/ 30 w 73"/>
                <a:gd name="T11" fmla="*/ 43 h 60"/>
                <a:gd name="T12" fmla="*/ 22 w 73"/>
                <a:gd name="T13" fmla="*/ 25 h 60"/>
                <a:gd name="T14" fmla="*/ 26 w 73"/>
                <a:gd name="T15" fmla="*/ 35 h 60"/>
                <a:gd name="T16" fmla="*/ 17 w 73"/>
                <a:gd name="T17" fmla="*/ 50 h 60"/>
                <a:gd name="T18" fmla="*/ 4 w 73"/>
                <a:gd name="T19" fmla="*/ 60 h 60"/>
                <a:gd name="T20" fmla="*/ 0 w 73"/>
                <a:gd name="T21" fmla="*/ 46 h 60"/>
                <a:gd name="T22" fmla="*/ 4 w 73"/>
                <a:gd name="T23" fmla="*/ 35 h 60"/>
                <a:gd name="T24" fmla="*/ 26 w 73"/>
                <a:gd name="T25" fmla="*/ 25 h 60"/>
                <a:gd name="T26" fmla="*/ 9 w 73"/>
                <a:gd name="T27" fmla="*/ 21 h 60"/>
                <a:gd name="T28" fmla="*/ 0 w 73"/>
                <a:gd name="T29" fmla="*/ 10 h 60"/>
                <a:gd name="T30" fmla="*/ 9 w 73"/>
                <a:gd name="T31" fmla="*/ 7 h 60"/>
                <a:gd name="T32" fmla="*/ 13 w 73"/>
                <a:gd name="T33" fmla="*/ 14 h 60"/>
                <a:gd name="T34" fmla="*/ 22 w 73"/>
                <a:gd name="T35" fmla="*/ 25 h 60"/>
                <a:gd name="T36" fmla="*/ 30 w 73"/>
                <a:gd name="T37" fmla="*/ 10 h 60"/>
                <a:gd name="T38" fmla="*/ 34 w 73"/>
                <a:gd name="T39" fmla="*/ 3 h 60"/>
                <a:gd name="T40" fmla="*/ 43 w 73"/>
                <a:gd name="T41" fmla="*/ 0 h 60"/>
                <a:gd name="T42" fmla="*/ 43 w 73"/>
                <a:gd name="T43" fmla="*/ 10 h 60"/>
                <a:gd name="T44" fmla="*/ 39 w 73"/>
                <a:gd name="T45" fmla="*/ 14 h 60"/>
                <a:gd name="T46" fmla="*/ 17 w 73"/>
                <a:gd name="T47" fmla="*/ 25 h 60"/>
                <a:gd name="T48" fmla="*/ 39 w 73"/>
                <a:gd name="T49" fmla="*/ 21 h 60"/>
                <a:gd name="T50" fmla="*/ 64 w 73"/>
                <a:gd name="T51" fmla="*/ 17 h 60"/>
                <a:gd name="T52" fmla="*/ 73 w 73"/>
                <a:gd name="T53" fmla="*/ 25 h 60"/>
                <a:gd name="T54" fmla="*/ 69 w 73"/>
                <a:gd name="T55" fmla="*/ 28 h 60"/>
                <a:gd name="T56" fmla="*/ 56 w 73"/>
                <a:gd name="T57" fmla="*/ 32 h 60"/>
                <a:gd name="T58" fmla="*/ 39 w 73"/>
                <a:gd name="T59" fmla="*/ 28 h 60"/>
                <a:gd name="T60" fmla="*/ 22 w 73"/>
                <a:gd name="T61" fmla="*/ 25 h 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0"/>
                <a:gd name="T95" fmla="*/ 73 w 73"/>
                <a:gd name="T96" fmla="*/ 60 h 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0">
                  <a:moveTo>
                    <a:pt x="22" y="25"/>
                  </a:moveTo>
                  <a:lnTo>
                    <a:pt x="52" y="35"/>
                  </a:lnTo>
                  <a:lnTo>
                    <a:pt x="60" y="46"/>
                  </a:lnTo>
                  <a:lnTo>
                    <a:pt x="69" y="57"/>
                  </a:lnTo>
                  <a:lnTo>
                    <a:pt x="47" y="53"/>
                  </a:lnTo>
                  <a:lnTo>
                    <a:pt x="30" y="43"/>
                  </a:lnTo>
                  <a:lnTo>
                    <a:pt x="22" y="25"/>
                  </a:lnTo>
                  <a:lnTo>
                    <a:pt x="26" y="35"/>
                  </a:lnTo>
                  <a:lnTo>
                    <a:pt x="17" y="50"/>
                  </a:lnTo>
                  <a:lnTo>
                    <a:pt x="4" y="60"/>
                  </a:lnTo>
                  <a:lnTo>
                    <a:pt x="0" y="46"/>
                  </a:lnTo>
                  <a:lnTo>
                    <a:pt x="4" y="35"/>
                  </a:lnTo>
                  <a:lnTo>
                    <a:pt x="26" y="25"/>
                  </a:lnTo>
                  <a:lnTo>
                    <a:pt x="9" y="21"/>
                  </a:lnTo>
                  <a:lnTo>
                    <a:pt x="0" y="10"/>
                  </a:lnTo>
                  <a:lnTo>
                    <a:pt x="9" y="7"/>
                  </a:lnTo>
                  <a:lnTo>
                    <a:pt x="13" y="14"/>
                  </a:lnTo>
                  <a:lnTo>
                    <a:pt x="22" y="25"/>
                  </a:lnTo>
                  <a:lnTo>
                    <a:pt x="30" y="10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39" y="14"/>
                  </a:lnTo>
                  <a:lnTo>
                    <a:pt x="17" y="25"/>
                  </a:lnTo>
                  <a:lnTo>
                    <a:pt x="39" y="21"/>
                  </a:lnTo>
                  <a:lnTo>
                    <a:pt x="64" y="17"/>
                  </a:lnTo>
                  <a:lnTo>
                    <a:pt x="73" y="25"/>
                  </a:lnTo>
                  <a:lnTo>
                    <a:pt x="69" y="28"/>
                  </a:lnTo>
                  <a:lnTo>
                    <a:pt x="56" y="32"/>
                  </a:lnTo>
                  <a:lnTo>
                    <a:pt x="39" y="28"/>
                  </a:lnTo>
                  <a:lnTo>
                    <a:pt x="22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8" name="Freeform 58"/>
            <p:cNvSpPr>
              <a:spLocks/>
            </p:cNvSpPr>
            <p:nvPr/>
          </p:nvSpPr>
          <p:spPr bwMode="auto">
            <a:xfrm>
              <a:off x="1718" y="3840"/>
              <a:ext cx="198" cy="61"/>
            </a:xfrm>
            <a:custGeom>
              <a:avLst/>
              <a:gdLst>
                <a:gd name="T0" fmla="*/ 198 w 198"/>
                <a:gd name="T1" fmla="*/ 4 h 61"/>
                <a:gd name="T2" fmla="*/ 189 w 198"/>
                <a:gd name="T3" fmla="*/ 11 h 61"/>
                <a:gd name="T4" fmla="*/ 172 w 198"/>
                <a:gd name="T5" fmla="*/ 29 h 61"/>
                <a:gd name="T6" fmla="*/ 159 w 198"/>
                <a:gd name="T7" fmla="*/ 40 h 61"/>
                <a:gd name="T8" fmla="*/ 142 w 198"/>
                <a:gd name="T9" fmla="*/ 47 h 61"/>
                <a:gd name="T10" fmla="*/ 125 w 198"/>
                <a:gd name="T11" fmla="*/ 54 h 61"/>
                <a:gd name="T12" fmla="*/ 112 w 198"/>
                <a:gd name="T13" fmla="*/ 57 h 61"/>
                <a:gd name="T14" fmla="*/ 82 w 198"/>
                <a:gd name="T15" fmla="*/ 61 h 61"/>
                <a:gd name="T16" fmla="*/ 56 w 198"/>
                <a:gd name="T17" fmla="*/ 61 h 61"/>
                <a:gd name="T18" fmla="*/ 39 w 198"/>
                <a:gd name="T19" fmla="*/ 54 h 61"/>
                <a:gd name="T20" fmla="*/ 17 w 198"/>
                <a:gd name="T21" fmla="*/ 32 h 61"/>
                <a:gd name="T22" fmla="*/ 0 w 198"/>
                <a:gd name="T23" fmla="*/ 0 h 61"/>
                <a:gd name="T24" fmla="*/ 26 w 198"/>
                <a:gd name="T25" fmla="*/ 11 h 61"/>
                <a:gd name="T26" fmla="*/ 60 w 198"/>
                <a:gd name="T27" fmla="*/ 29 h 61"/>
                <a:gd name="T28" fmla="*/ 82 w 198"/>
                <a:gd name="T29" fmla="*/ 32 h 61"/>
                <a:gd name="T30" fmla="*/ 95 w 198"/>
                <a:gd name="T31" fmla="*/ 29 h 61"/>
                <a:gd name="T32" fmla="*/ 125 w 198"/>
                <a:gd name="T33" fmla="*/ 18 h 61"/>
                <a:gd name="T34" fmla="*/ 146 w 198"/>
                <a:gd name="T35" fmla="*/ 14 h 61"/>
                <a:gd name="T36" fmla="*/ 163 w 198"/>
                <a:gd name="T37" fmla="*/ 11 h 61"/>
                <a:gd name="T38" fmla="*/ 185 w 198"/>
                <a:gd name="T39" fmla="*/ 7 h 61"/>
                <a:gd name="T40" fmla="*/ 198 w 198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8"/>
                <a:gd name="T64" fmla="*/ 0 h 61"/>
                <a:gd name="T65" fmla="*/ 198 w 198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8" h="61">
                  <a:moveTo>
                    <a:pt x="198" y="4"/>
                  </a:moveTo>
                  <a:lnTo>
                    <a:pt x="189" y="11"/>
                  </a:lnTo>
                  <a:lnTo>
                    <a:pt x="172" y="29"/>
                  </a:lnTo>
                  <a:lnTo>
                    <a:pt x="159" y="40"/>
                  </a:lnTo>
                  <a:lnTo>
                    <a:pt x="142" y="47"/>
                  </a:lnTo>
                  <a:lnTo>
                    <a:pt x="125" y="54"/>
                  </a:lnTo>
                  <a:lnTo>
                    <a:pt x="112" y="57"/>
                  </a:lnTo>
                  <a:lnTo>
                    <a:pt x="82" y="61"/>
                  </a:lnTo>
                  <a:lnTo>
                    <a:pt x="56" y="61"/>
                  </a:lnTo>
                  <a:lnTo>
                    <a:pt x="39" y="54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60" y="29"/>
                  </a:lnTo>
                  <a:lnTo>
                    <a:pt x="82" y="32"/>
                  </a:lnTo>
                  <a:lnTo>
                    <a:pt x="95" y="29"/>
                  </a:lnTo>
                  <a:lnTo>
                    <a:pt x="125" y="18"/>
                  </a:lnTo>
                  <a:lnTo>
                    <a:pt x="146" y="14"/>
                  </a:lnTo>
                  <a:lnTo>
                    <a:pt x="163" y="11"/>
                  </a:lnTo>
                  <a:lnTo>
                    <a:pt x="185" y="7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9" name="Freeform 59"/>
            <p:cNvSpPr>
              <a:spLocks/>
            </p:cNvSpPr>
            <p:nvPr/>
          </p:nvSpPr>
          <p:spPr bwMode="auto">
            <a:xfrm>
              <a:off x="1984" y="3654"/>
              <a:ext cx="666" cy="251"/>
            </a:xfrm>
            <a:custGeom>
              <a:avLst/>
              <a:gdLst>
                <a:gd name="T0" fmla="*/ 0 w 666"/>
                <a:gd name="T1" fmla="*/ 236 h 251"/>
                <a:gd name="T2" fmla="*/ 5 w 666"/>
                <a:gd name="T3" fmla="*/ 236 h 251"/>
                <a:gd name="T4" fmla="*/ 13 w 666"/>
                <a:gd name="T5" fmla="*/ 226 h 251"/>
                <a:gd name="T6" fmla="*/ 73 w 666"/>
                <a:gd name="T7" fmla="*/ 204 h 251"/>
                <a:gd name="T8" fmla="*/ 134 w 666"/>
                <a:gd name="T9" fmla="*/ 186 h 251"/>
                <a:gd name="T10" fmla="*/ 189 w 666"/>
                <a:gd name="T11" fmla="*/ 172 h 251"/>
                <a:gd name="T12" fmla="*/ 237 w 666"/>
                <a:gd name="T13" fmla="*/ 158 h 251"/>
                <a:gd name="T14" fmla="*/ 267 w 666"/>
                <a:gd name="T15" fmla="*/ 150 h 251"/>
                <a:gd name="T16" fmla="*/ 293 w 666"/>
                <a:gd name="T17" fmla="*/ 143 h 251"/>
                <a:gd name="T18" fmla="*/ 340 w 666"/>
                <a:gd name="T19" fmla="*/ 129 h 251"/>
                <a:gd name="T20" fmla="*/ 383 w 666"/>
                <a:gd name="T21" fmla="*/ 118 h 251"/>
                <a:gd name="T22" fmla="*/ 430 w 666"/>
                <a:gd name="T23" fmla="*/ 104 h 251"/>
                <a:gd name="T24" fmla="*/ 486 w 666"/>
                <a:gd name="T25" fmla="*/ 82 h 251"/>
                <a:gd name="T26" fmla="*/ 546 w 666"/>
                <a:gd name="T27" fmla="*/ 57 h 251"/>
                <a:gd name="T28" fmla="*/ 593 w 666"/>
                <a:gd name="T29" fmla="*/ 32 h 251"/>
                <a:gd name="T30" fmla="*/ 610 w 666"/>
                <a:gd name="T31" fmla="*/ 25 h 251"/>
                <a:gd name="T32" fmla="*/ 619 w 666"/>
                <a:gd name="T33" fmla="*/ 21 h 251"/>
                <a:gd name="T34" fmla="*/ 632 w 666"/>
                <a:gd name="T35" fmla="*/ 14 h 251"/>
                <a:gd name="T36" fmla="*/ 666 w 666"/>
                <a:gd name="T37" fmla="*/ 0 h 251"/>
                <a:gd name="T38" fmla="*/ 649 w 666"/>
                <a:gd name="T39" fmla="*/ 7 h 251"/>
                <a:gd name="T40" fmla="*/ 628 w 666"/>
                <a:gd name="T41" fmla="*/ 21 h 251"/>
                <a:gd name="T42" fmla="*/ 602 w 666"/>
                <a:gd name="T43" fmla="*/ 39 h 251"/>
                <a:gd name="T44" fmla="*/ 572 w 666"/>
                <a:gd name="T45" fmla="*/ 61 h 251"/>
                <a:gd name="T46" fmla="*/ 499 w 666"/>
                <a:gd name="T47" fmla="*/ 97 h 251"/>
                <a:gd name="T48" fmla="*/ 469 w 666"/>
                <a:gd name="T49" fmla="*/ 111 h 251"/>
                <a:gd name="T50" fmla="*/ 439 w 666"/>
                <a:gd name="T51" fmla="*/ 122 h 251"/>
                <a:gd name="T52" fmla="*/ 374 w 666"/>
                <a:gd name="T53" fmla="*/ 140 h 251"/>
                <a:gd name="T54" fmla="*/ 323 w 666"/>
                <a:gd name="T55" fmla="*/ 158 h 251"/>
                <a:gd name="T56" fmla="*/ 284 w 666"/>
                <a:gd name="T57" fmla="*/ 165 h 251"/>
                <a:gd name="T58" fmla="*/ 267 w 666"/>
                <a:gd name="T59" fmla="*/ 172 h 251"/>
                <a:gd name="T60" fmla="*/ 224 w 666"/>
                <a:gd name="T61" fmla="*/ 183 h 251"/>
                <a:gd name="T62" fmla="*/ 194 w 666"/>
                <a:gd name="T63" fmla="*/ 190 h 251"/>
                <a:gd name="T64" fmla="*/ 151 w 666"/>
                <a:gd name="T65" fmla="*/ 204 h 251"/>
                <a:gd name="T66" fmla="*/ 61 w 666"/>
                <a:gd name="T67" fmla="*/ 229 h 251"/>
                <a:gd name="T68" fmla="*/ 43 w 666"/>
                <a:gd name="T69" fmla="*/ 233 h 251"/>
                <a:gd name="T70" fmla="*/ 35 w 666"/>
                <a:gd name="T71" fmla="*/ 240 h 251"/>
                <a:gd name="T72" fmla="*/ 26 w 666"/>
                <a:gd name="T73" fmla="*/ 243 h 251"/>
                <a:gd name="T74" fmla="*/ 9 w 666"/>
                <a:gd name="T75" fmla="*/ 251 h 251"/>
                <a:gd name="T76" fmla="*/ 0 w 666"/>
                <a:gd name="T77" fmla="*/ 236 h 2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51"/>
                <a:gd name="T119" fmla="*/ 666 w 666"/>
                <a:gd name="T120" fmla="*/ 251 h 2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51">
                  <a:moveTo>
                    <a:pt x="0" y="236"/>
                  </a:moveTo>
                  <a:lnTo>
                    <a:pt x="5" y="236"/>
                  </a:lnTo>
                  <a:lnTo>
                    <a:pt x="13" y="226"/>
                  </a:lnTo>
                  <a:lnTo>
                    <a:pt x="73" y="204"/>
                  </a:lnTo>
                  <a:lnTo>
                    <a:pt x="134" y="186"/>
                  </a:lnTo>
                  <a:lnTo>
                    <a:pt x="189" y="172"/>
                  </a:lnTo>
                  <a:lnTo>
                    <a:pt x="237" y="158"/>
                  </a:lnTo>
                  <a:lnTo>
                    <a:pt x="267" y="150"/>
                  </a:lnTo>
                  <a:lnTo>
                    <a:pt x="293" y="143"/>
                  </a:lnTo>
                  <a:lnTo>
                    <a:pt x="340" y="129"/>
                  </a:lnTo>
                  <a:lnTo>
                    <a:pt x="383" y="118"/>
                  </a:lnTo>
                  <a:lnTo>
                    <a:pt x="430" y="104"/>
                  </a:lnTo>
                  <a:lnTo>
                    <a:pt x="486" y="82"/>
                  </a:lnTo>
                  <a:lnTo>
                    <a:pt x="546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19" y="21"/>
                  </a:lnTo>
                  <a:lnTo>
                    <a:pt x="632" y="14"/>
                  </a:lnTo>
                  <a:lnTo>
                    <a:pt x="666" y="0"/>
                  </a:lnTo>
                  <a:lnTo>
                    <a:pt x="649" y="7"/>
                  </a:lnTo>
                  <a:lnTo>
                    <a:pt x="628" y="21"/>
                  </a:lnTo>
                  <a:lnTo>
                    <a:pt x="602" y="39"/>
                  </a:lnTo>
                  <a:lnTo>
                    <a:pt x="572" y="61"/>
                  </a:lnTo>
                  <a:lnTo>
                    <a:pt x="499" y="97"/>
                  </a:lnTo>
                  <a:lnTo>
                    <a:pt x="469" y="111"/>
                  </a:lnTo>
                  <a:lnTo>
                    <a:pt x="439" y="122"/>
                  </a:lnTo>
                  <a:lnTo>
                    <a:pt x="374" y="140"/>
                  </a:lnTo>
                  <a:lnTo>
                    <a:pt x="323" y="158"/>
                  </a:lnTo>
                  <a:lnTo>
                    <a:pt x="284" y="165"/>
                  </a:lnTo>
                  <a:lnTo>
                    <a:pt x="267" y="172"/>
                  </a:lnTo>
                  <a:lnTo>
                    <a:pt x="224" y="183"/>
                  </a:lnTo>
                  <a:lnTo>
                    <a:pt x="194" y="190"/>
                  </a:lnTo>
                  <a:lnTo>
                    <a:pt x="151" y="204"/>
                  </a:lnTo>
                  <a:lnTo>
                    <a:pt x="61" y="229"/>
                  </a:lnTo>
                  <a:lnTo>
                    <a:pt x="43" y="233"/>
                  </a:lnTo>
                  <a:lnTo>
                    <a:pt x="35" y="240"/>
                  </a:lnTo>
                  <a:lnTo>
                    <a:pt x="26" y="243"/>
                  </a:lnTo>
                  <a:lnTo>
                    <a:pt x="9" y="251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0" name="Freeform 60"/>
            <p:cNvSpPr>
              <a:spLocks/>
            </p:cNvSpPr>
            <p:nvPr/>
          </p:nvSpPr>
          <p:spPr bwMode="auto">
            <a:xfrm>
              <a:off x="1705" y="3840"/>
              <a:ext cx="288" cy="165"/>
            </a:xfrm>
            <a:custGeom>
              <a:avLst/>
              <a:gdLst>
                <a:gd name="T0" fmla="*/ 103 w 288"/>
                <a:gd name="T1" fmla="*/ 154 h 165"/>
                <a:gd name="T2" fmla="*/ 181 w 288"/>
                <a:gd name="T3" fmla="*/ 165 h 165"/>
                <a:gd name="T4" fmla="*/ 194 w 288"/>
                <a:gd name="T5" fmla="*/ 165 h 165"/>
                <a:gd name="T6" fmla="*/ 206 w 288"/>
                <a:gd name="T7" fmla="*/ 158 h 165"/>
                <a:gd name="T8" fmla="*/ 275 w 288"/>
                <a:gd name="T9" fmla="*/ 100 h 165"/>
                <a:gd name="T10" fmla="*/ 288 w 288"/>
                <a:gd name="T11" fmla="*/ 75 h 165"/>
                <a:gd name="T12" fmla="*/ 288 w 288"/>
                <a:gd name="T13" fmla="*/ 54 h 165"/>
                <a:gd name="T14" fmla="*/ 279 w 288"/>
                <a:gd name="T15" fmla="*/ 43 h 165"/>
                <a:gd name="T16" fmla="*/ 262 w 288"/>
                <a:gd name="T17" fmla="*/ 36 h 165"/>
                <a:gd name="T18" fmla="*/ 228 w 288"/>
                <a:gd name="T19" fmla="*/ 22 h 165"/>
                <a:gd name="T20" fmla="*/ 224 w 288"/>
                <a:gd name="T21" fmla="*/ 7 h 165"/>
                <a:gd name="T22" fmla="*/ 224 w 288"/>
                <a:gd name="T23" fmla="*/ 4 h 165"/>
                <a:gd name="T24" fmla="*/ 219 w 288"/>
                <a:gd name="T25" fmla="*/ 0 h 165"/>
                <a:gd name="T26" fmla="*/ 202 w 288"/>
                <a:gd name="T27" fmla="*/ 0 h 165"/>
                <a:gd name="T28" fmla="*/ 189 w 288"/>
                <a:gd name="T29" fmla="*/ 7 h 165"/>
                <a:gd name="T30" fmla="*/ 163 w 288"/>
                <a:gd name="T31" fmla="*/ 32 h 165"/>
                <a:gd name="T32" fmla="*/ 142 w 288"/>
                <a:gd name="T33" fmla="*/ 43 h 165"/>
                <a:gd name="T34" fmla="*/ 125 w 288"/>
                <a:gd name="T35" fmla="*/ 54 h 165"/>
                <a:gd name="T36" fmla="*/ 82 w 288"/>
                <a:gd name="T37" fmla="*/ 61 h 165"/>
                <a:gd name="T38" fmla="*/ 39 w 288"/>
                <a:gd name="T39" fmla="*/ 75 h 165"/>
                <a:gd name="T40" fmla="*/ 17 w 288"/>
                <a:gd name="T41" fmla="*/ 86 h 165"/>
                <a:gd name="T42" fmla="*/ 0 w 288"/>
                <a:gd name="T43" fmla="*/ 104 h 165"/>
                <a:gd name="T44" fmla="*/ 0 w 288"/>
                <a:gd name="T45" fmla="*/ 108 h 165"/>
                <a:gd name="T46" fmla="*/ 5 w 288"/>
                <a:gd name="T47" fmla="*/ 111 h 165"/>
                <a:gd name="T48" fmla="*/ 30 w 288"/>
                <a:gd name="T49" fmla="*/ 104 h 165"/>
                <a:gd name="T50" fmla="*/ 52 w 288"/>
                <a:gd name="T51" fmla="*/ 93 h 165"/>
                <a:gd name="T52" fmla="*/ 56 w 288"/>
                <a:gd name="T53" fmla="*/ 93 h 165"/>
                <a:gd name="T54" fmla="*/ 52 w 288"/>
                <a:gd name="T55" fmla="*/ 97 h 165"/>
                <a:gd name="T56" fmla="*/ 43 w 288"/>
                <a:gd name="T57" fmla="*/ 104 h 165"/>
                <a:gd name="T58" fmla="*/ 30 w 288"/>
                <a:gd name="T59" fmla="*/ 111 h 165"/>
                <a:gd name="T60" fmla="*/ 17 w 288"/>
                <a:gd name="T61" fmla="*/ 118 h 165"/>
                <a:gd name="T62" fmla="*/ 13 w 288"/>
                <a:gd name="T63" fmla="*/ 125 h 165"/>
                <a:gd name="T64" fmla="*/ 17 w 288"/>
                <a:gd name="T65" fmla="*/ 133 h 165"/>
                <a:gd name="T66" fmla="*/ 26 w 288"/>
                <a:gd name="T67" fmla="*/ 140 h 165"/>
                <a:gd name="T68" fmla="*/ 65 w 288"/>
                <a:gd name="T69" fmla="*/ 151 h 165"/>
                <a:gd name="T70" fmla="*/ 103 w 288"/>
                <a:gd name="T71" fmla="*/ 154 h 1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165"/>
                <a:gd name="T110" fmla="*/ 288 w 288"/>
                <a:gd name="T111" fmla="*/ 165 h 1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165">
                  <a:moveTo>
                    <a:pt x="103" y="154"/>
                  </a:moveTo>
                  <a:lnTo>
                    <a:pt x="181" y="165"/>
                  </a:lnTo>
                  <a:lnTo>
                    <a:pt x="194" y="165"/>
                  </a:lnTo>
                  <a:lnTo>
                    <a:pt x="206" y="158"/>
                  </a:lnTo>
                  <a:lnTo>
                    <a:pt x="275" y="100"/>
                  </a:lnTo>
                  <a:lnTo>
                    <a:pt x="288" y="75"/>
                  </a:lnTo>
                  <a:lnTo>
                    <a:pt x="288" y="54"/>
                  </a:lnTo>
                  <a:lnTo>
                    <a:pt x="279" y="43"/>
                  </a:lnTo>
                  <a:lnTo>
                    <a:pt x="262" y="36"/>
                  </a:lnTo>
                  <a:lnTo>
                    <a:pt x="228" y="22"/>
                  </a:lnTo>
                  <a:lnTo>
                    <a:pt x="224" y="7"/>
                  </a:lnTo>
                  <a:lnTo>
                    <a:pt x="224" y="4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7"/>
                  </a:lnTo>
                  <a:lnTo>
                    <a:pt x="163" y="32"/>
                  </a:lnTo>
                  <a:lnTo>
                    <a:pt x="142" y="43"/>
                  </a:lnTo>
                  <a:lnTo>
                    <a:pt x="125" y="54"/>
                  </a:lnTo>
                  <a:lnTo>
                    <a:pt x="82" y="61"/>
                  </a:lnTo>
                  <a:lnTo>
                    <a:pt x="39" y="75"/>
                  </a:lnTo>
                  <a:lnTo>
                    <a:pt x="17" y="86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5" y="111"/>
                  </a:lnTo>
                  <a:lnTo>
                    <a:pt x="30" y="104"/>
                  </a:lnTo>
                  <a:lnTo>
                    <a:pt x="52" y="93"/>
                  </a:lnTo>
                  <a:lnTo>
                    <a:pt x="56" y="93"/>
                  </a:lnTo>
                  <a:lnTo>
                    <a:pt x="52" y="97"/>
                  </a:lnTo>
                  <a:lnTo>
                    <a:pt x="43" y="104"/>
                  </a:lnTo>
                  <a:lnTo>
                    <a:pt x="30" y="111"/>
                  </a:lnTo>
                  <a:lnTo>
                    <a:pt x="17" y="118"/>
                  </a:lnTo>
                  <a:lnTo>
                    <a:pt x="13" y="125"/>
                  </a:lnTo>
                  <a:lnTo>
                    <a:pt x="17" y="133"/>
                  </a:lnTo>
                  <a:lnTo>
                    <a:pt x="26" y="140"/>
                  </a:lnTo>
                  <a:lnTo>
                    <a:pt x="65" y="151"/>
                  </a:lnTo>
                  <a:lnTo>
                    <a:pt x="103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1" name="Freeform 61"/>
            <p:cNvSpPr>
              <a:spLocks/>
            </p:cNvSpPr>
            <p:nvPr/>
          </p:nvSpPr>
          <p:spPr bwMode="auto">
            <a:xfrm>
              <a:off x="1787" y="3876"/>
              <a:ext cx="210" cy="154"/>
            </a:xfrm>
            <a:custGeom>
              <a:avLst/>
              <a:gdLst>
                <a:gd name="T0" fmla="*/ 210 w 210"/>
                <a:gd name="T1" fmla="*/ 18 h 154"/>
                <a:gd name="T2" fmla="*/ 206 w 210"/>
                <a:gd name="T3" fmla="*/ 50 h 154"/>
                <a:gd name="T4" fmla="*/ 197 w 210"/>
                <a:gd name="T5" fmla="*/ 79 h 154"/>
                <a:gd name="T6" fmla="*/ 180 w 210"/>
                <a:gd name="T7" fmla="*/ 104 h 154"/>
                <a:gd name="T8" fmla="*/ 150 w 210"/>
                <a:gd name="T9" fmla="*/ 122 h 154"/>
                <a:gd name="T10" fmla="*/ 107 w 210"/>
                <a:gd name="T11" fmla="*/ 132 h 154"/>
                <a:gd name="T12" fmla="*/ 73 w 210"/>
                <a:gd name="T13" fmla="*/ 140 h 154"/>
                <a:gd name="T14" fmla="*/ 43 w 210"/>
                <a:gd name="T15" fmla="*/ 147 h 154"/>
                <a:gd name="T16" fmla="*/ 17 w 210"/>
                <a:gd name="T17" fmla="*/ 154 h 154"/>
                <a:gd name="T18" fmla="*/ 0 w 210"/>
                <a:gd name="T19" fmla="*/ 154 h 154"/>
                <a:gd name="T20" fmla="*/ 13 w 210"/>
                <a:gd name="T21" fmla="*/ 147 h 154"/>
                <a:gd name="T22" fmla="*/ 17 w 210"/>
                <a:gd name="T23" fmla="*/ 140 h 154"/>
                <a:gd name="T24" fmla="*/ 13 w 210"/>
                <a:gd name="T25" fmla="*/ 136 h 154"/>
                <a:gd name="T26" fmla="*/ 21 w 210"/>
                <a:gd name="T27" fmla="*/ 132 h 154"/>
                <a:gd name="T28" fmla="*/ 34 w 210"/>
                <a:gd name="T29" fmla="*/ 125 h 154"/>
                <a:gd name="T30" fmla="*/ 51 w 210"/>
                <a:gd name="T31" fmla="*/ 115 h 154"/>
                <a:gd name="T32" fmla="*/ 129 w 210"/>
                <a:gd name="T33" fmla="*/ 54 h 154"/>
                <a:gd name="T34" fmla="*/ 142 w 210"/>
                <a:gd name="T35" fmla="*/ 29 h 154"/>
                <a:gd name="T36" fmla="*/ 154 w 210"/>
                <a:gd name="T37" fmla="*/ 14 h 154"/>
                <a:gd name="T38" fmla="*/ 176 w 210"/>
                <a:gd name="T39" fmla="*/ 0 h 154"/>
                <a:gd name="T40" fmla="*/ 193 w 210"/>
                <a:gd name="T41" fmla="*/ 0 h 154"/>
                <a:gd name="T42" fmla="*/ 206 w 210"/>
                <a:gd name="T43" fmla="*/ 7 h 154"/>
                <a:gd name="T44" fmla="*/ 210 w 210"/>
                <a:gd name="T45" fmla="*/ 18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0"/>
                <a:gd name="T70" fmla="*/ 0 h 154"/>
                <a:gd name="T71" fmla="*/ 210 w 210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0" h="154">
                  <a:moveTo>
                    <a:pt x="210" y="18"/>
                  </a:moveTo>
                  <a:lnTo>
                    <a:pt x="206" y="50"/>
                  </a:lnTo>
                  <a:lnTo>
                    <a:pt x="197" y="79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2"/>
                  </a:lnTo>
                  <a:lnTo>
                    <a:pt x="73" y="140"/>
                  </a:lnTo>
                  <a:lnTo>
                    <a:pt x="43" y="147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3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1" y="132"/>
                  </a:lnTo>
                  <a:lnTo>
                    <a:pt x="34" y="125"/>
                  </a:lnTo>
                  <a:lnTo>
                    <a:pt x="51" y="115"/>
                  </a:lnTo>
                  <a:lnTo>
                    <a:pt x="129" y="54"/>
                  </a:lnTo>
                  <a:lnTo>
                    <a:pt x="142" y="29"/>
                  </a:lnTo>
                  <a:lnTo>
                    <a:pt x="154" y="14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06" y="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2" name="Freeform 62"/>
            <p:cNvSpPr>
              <a:spLocks/>
            </p:cNvSpPr>
            <p:nvPr/>
          </p:nvSpPr>
          <p:spPr bwMode="auto">
            <a:xfrm>
              <a:off x="2040" y="3819"/>
              <a:ext cx="1469" cy="225"/>
            </a:xfrm>
            <a:custGeom>
              <a:avLst/>
              <a:gdLst>
                <a:gd name="T0" fmla="*/ 1452 w 1469"/>
                <a:gd name="T1" fmla="*/ 89 h 225"/>
                <a:gd name="T2" fmla="*/ 1392 w 1469"/>
                <a:gd name="T3" fmla="*/ 86 h 225"/>
                <a:gd name="T4" fmla="*/ 1323 w 1469"/>
                <a:gd name="T5" fmla="*/ 75 h 225"/>
                <a:gd name="T6" fmla="*/ 1177 w 1469"/>
                <a:gd name="T7" fmla="*/ 53 h 225"/>
                <a:gd name="T8" fmla="*/ 1108 w 1469"/>
                <a:gd name="T9" fmla="*/ 39 h 225"/>
                <a:gd name="T10" fmla="*/ 1044 w 1469"/>
                <a:gd name="T11" fmla="*/ 28 h 225"/>
                <a:gd name="T12" fmla="*/ 992 w 1469"/>
                <a:gd name="T13" fmla="*/ 18 h 225"/>
                <a:gd name="T14" fmla="*/ 950 w 1469"/>
                <a:gd name="T15" fmla="*/ 7 h 225"/>
                <a:gd name="T16" fmla="*/ 864 w 1469"/>
                <a:gd name="T17" fmla="*/ 18 h 225"/>
                <a:gd name="T18" fmla="*/ 821 w 1469"/>
                <a:gd name="T19" fmla="*/ 21 h 225"/>
                <a:gd name="T20" fmla="*/ 773 w 1469"/>
                <a:gd name="T21" fmla="*/ 21 h 225"/>
                <a:gd name="T22" fmla="*/ 645 w 1469"/>
                <a:gd name="T23" fmla="*/ 7 h 225"/>
                <a:gd name="T24" fmla="*/ 520 w 1469"/>
                <a:gd name="T25" fmla="*/ 0 h 225"/>
                <a:gd name="T26" fmla="*/ 486 w 1469"/>
                <a:gd name="T27" fmla="*/ 0 h 225"/>
                <a:gd name="T28" fmla="*/ 451 w 1469"/>
                <a:gd name="T29" fmla="*/ 3 h 225"/>
                <a:gd name="T30" fmla="*/ 387 w 1469"/>
                <a:gd name="T31" fmla="*/ 21 h 225"/>
                <a:gd name="T32" fmla="*/ 322 w 1469"/>
                <a:gd name="T33" fmla="*/ 50 h 225"/>
                <a:gd name="T34" fmla="*/ 271 w 1469"/>
                <a:gd name="T35" fmla="*/ 89 h 225"/>
                <a:gd name="T36" fmla="*/ 206 w 1469"/>
                <a:gd name="T37" fmla="*/ 132 h 225"/>
                <a:gd name="T38" fmla="*/ 142 w 1469"/>
                <a:gd name="T39" fmla="*/ 168 h 225"/>
                <a:gd name="T40" fmla="*/ 73 w 1469"/>
                <a:gd name="T41" fmla="*/ 197 h 225"/>
                <a:gd name="T42" fmla="*/ 0 w 1469"/>
                <a:gd name="T43" fmla="*/ 225 h 225"/>
                <a:gd name="T44" fmla="*/ 39 w 1469"/>
                <a:gd name="T45" fmla="*/ 218 h 225"/>
                <a:gd name="T46" fmla="*/ 82 w 1469"/>
                <a:gd name="T47" fmla="*/ 214 h 225"/>
                <a:gd name="T48" fmla="*/ 159 w 1469"/>
                <a:gd name="T49" fmla="*/ 214 h 225"/>
                <a:gd name="T50" fmla="*/ 194 w 1469"/>
                <a:gd name="T51" fmla="*/ 207 h 225"/>
                <a:gd name="T52" fmla="*/ 224 w 1469"/>
                <a:gd name="T53" fmla="*/ 193 h 225"/>
                <a:gd name="T54" fmla="*/ 262 w 1469"/>
                <a:gd name="T55" fmla="*/ 172 h 225"/>
                <a:gd name="T56" fmla="*/ 288 w 1469"/>
                <a:gd name="T57" fmla="*/ 146 h 225"/>
                <a:gd name="T58" fmla="*/ 314 w 1469"/>
                <a:gd name="T59" fmla="*/ 129 h 225"/>
                <a:gd name="T60" fmla="*/ 443 w 1469"/>
                <a:gd name="T61" fmla="*/ 96 h 225"/>
                <a:gd name="T62" fmla="*/ 503 w 1469"/>
                <a:gd name="T63" fmla="*/ 78 h 225"/>
                <a:gd name="T64" fmla="*/ 563 w 1469"/>
                <a:gd name="T65" fmla="*/ 57 h 225"/>
                <a:gd name="T66" fmla="*/ 602 w 1469"/>
                <a:gd name="T67" fmla="*/ 43 h 225"/>
                <a:gd name="T68" fmla="*/ 640 w 1469"/>
                <a:gd name="T69" fmla="*/ 32 h 225"/>
                <a:gd name="T70" fmla="*/ 688 w 1469"/>
                <a:gd name="T71" fmla="*/ 28 h 225"/>
                <a:gd name="T72" fmla="*/ 735 w 1469"/>
                <a:gd name="T73" fmla="*/ 32 h 225"/>
                <a:gd name="T74" fmla="*/ 829 w 1469"/>
                <a:gd name="T75" fmla="*/ 39 h 225"/>
                <a:gd name="T76" fmla="*/ 881 w 1469"/>
                <a:gd name="T77" fmla="*/ 35 h 225"/>
                <a:gd name="T78" fmla="*/ 937 w 1469"/>
                <a:gd name="T79" fmla="*/ 25 h 225"/>
                <a:gd name="T80" fmla="*/ 958 w 1469"/>
                <a:gd name="T81" fmla="*/ 21 h 225"/>
                <a:gd name="T82" fmla="*/ 980 w 1469"/>
                <a:gd name="T83" fmla="*/ 25 h 225"/>
                <a:gd name="T84" fmla="*/ 1023 w 1469"/>
                <a:gd name="T85" fmla="*/ 35 h 225"/>
                <a:gd name="T86" fmla="*/ 1053 w 1469"/>
                <a:gd name="T87" fmla="*/ 35 h 225"/>
                <a:gd name="T88" fmla="*/ 1078 w 1469"/>
                <a:gd name="T89" fmla="*/ 39 h 225"/>
                <a:gd name="T90" fmla="*/ 1194 w 1469"/>
                <a:gd name="T91" fmla="*/ 61 h 225"/>
                <a:gd name="T92" fmla="*/ 1199 w 1469"/>
                <a:gd name="T93" fmla="*/ 61 h 225"/>
                <a:gd name="T94" fmla="*/ 1207 w 1469"/>
                <a:gd name="T95" fmla="*/ 64 h 225"/>
                <a:gd name="T96" fmla="*/ 1242 w 1469"/>
                <a:gd name="T97" fmla="*/ 68 h 225"/>
                <a:gd name="T98" fmla="*/ 1285 w 1469"/>
                <a:gd name="T99" fmla="*/ 75 h 225"/>
                <a:gd name="T100" fmla="*/ 1332 w 1469"/>
                <a:gd name="T101" fmla="*/ 82 h 225"/>
                <a:gd name="T102" fmla="*/ 1383 w 1469"/>
                <a:gd name="T103" fmla="*/ 89 h 225"/>
                <a:gd name="T104" fmla="*/ 1426 w 1469"/>
                <a:gd name="T105" fmla="*/ 96 h 225"/>
                <a:gd name="T106" fmla="*/ 1456 w 1469"/>
                <a:gd name="T107" fmla="*/ 100 h 225"/>
                <a:gd name="T108" fmla="*/ 1465 w 1469"/>
                <a:gd name="T109" fmla="*/ 104 h 225"/>
                <a:gd name="T110" fmla="*/ 1469 w 1469"/>
                <a:gd name="T111" fmla="*/ 104 h 225"/>
                <a:gd name="T112" fmla="*/ 1452 w 1469"/>
                <a:gd name="T113" fmla="*/ 89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9"/>
                <a:gd name="T172" fmla="*/ 0 h 225"/>
                <a:gd name="T173" fmla="*/ 1469 w 1469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9" h="225">
                  <a:moveTo>
                    <a:pt x="1452" y="89"/>
                  </a:moveTo>
                  <a:lnTo>
                    <a:pt x="1392" y="86"/>
                  </a:lnTo>
                  <a:lnTo>
                    <a:pt x="1323" y="75"/>
                  </a:lnTo>
                  <a:lnTo>
                    <a:pt x="1177" y="53"/>
                  </a:lnTo>
                  <a:lnTo>
                    <a:pt x="1108" y="39"/>
                  </a:lnTo>
                  <a:lnTo>
                    <a:pt x="1044" y="28"/>
                  </a:lnTo>
                  <a:lnTo>
                    <a:pt x="992" y="18"/>
                  </a:lnTo>
                  <a:lnTo>
                    <a:pt x="950" y="7"/>
                  </a:lnTo>
                  <a:lnTo>
                    <a:pt x="864" y="18"/>
                  </a:lnTo>
                  <a:lnTo>
                    <a:pt x="821" y="21"/>
                  </a:lnTo>
                  <a:lnTo>
                    <a:pt x="773" y="21"/>
                  </a:lnTo>
                  <a:lnTo>
                    <a:pt x="645" y="7"/>
                  </a:lnTo>
                  <a:lnTo>
                    <a:pt x="520" y="0"/>
                  </a:lnTo>
                  <a:lnTo>
                    <a:pt x="486" y="0"/>
                  </a:lnTo>
                  <a:lnTo>
                    <a:pt x="451" y="3"/>
                  </a:lnTo>
                  <a:lnTo>
                    <a:pt x="387" y="21"/>
                  </a:lnTo>
                  <a:lnTo>
                    <a:pt x="322" y="50"/>
                  </a:lnTo>
                  <a:lnTo>
                    <a:pt x="271" y="89"/>
                  </a:lnTo>
                  <a:lnTo>
                    <a:pt x="206" y="132"/>
                  </a:lnTo>
                  <a:lnTo>
                    <a:pt x="142" y="168"/>
                  </a:lnTo>
                  <a:lnTo>
                    <a:pt x="73" y="197"/>
                  </a:lnTo>
                  <a:lnTo>
                    <a:pt x="0" y="225"/>
                  </a:lnTo>
                  <a:lnTo>
                    <a:pt x="39" y="218"/>
                  </a:lnTo>
                  <a:lnTo>
                    <a:pt x="82" y="214"/>
                  </a:lnTo>
                  <a:lnTo>
                    <a:pt x="159" y="214"/>
                  </a:lnTo>
                  <a:lnTo>
                    <a:pt x="194" y="207"/>
                  </a:lnTo>
                  <a:lnTo>
                    <a:pt x="224" y="193"/>
                  </a:lnTo>
                  <a:lnTo>
                    <a:pt x="262" y="172"/>
                  </a:lnTo>
                  <a:lnTo>
                    <a:pt x="288" y="146"/>
                  </a:lnTo>
                  <a:lnTo>
                    <a:pt x="314" y="129"/>
                  </a:lnTo>
                  <a:lnTo>
                    <a:pt x="443" y="96"/>
                  </a:lnTo>
                  <a:lnTo>
                    <a:pt x="503" y="78"/>
                  </a:lnTo>
                  <a:lnTo>
                    <a:pt x="563" y="57"/>
                  </a:lnTo>
                  <a:lnTo>
                    <a:pt x="602" y="43"/>
                  </a:lnTo>
                  <a:lnTo>
                    <a:pt x="640" y="32"/>
                  </a:lnTo>
                  <a:lnTo>
                    <a:pt x="688" y="28"/>
                  </a:lnTo>
                  <a:lnTo>
                    <a:pt x="735" y="32"/>
                  </a:lnTo>
                  <a:lnTo>
                    <a:pt x="829" y="39"/>
                  </a:lnTo>
                  <a:lnTo>
                    <a:pt x="881" y="35"/>
                  </a:lnTo>
                  <a:lnTo>
                    <a:pt x="937" y="25"/>
                  </a:lnTo>
                  <a:lnTo>
                    <a:pt x="958" y="21"/>
                  </a:lnTo>
                  <a:lnTo>
                    <a:pt x="980" y="25"/>
                  </a:lnTo>
                  <a:lnTo>
                    <a:pt x="1023" y="35"/>
                  </a:lnTo>
                  <a:lnTo>
                    <a:pt x="1053" y="35"/>
                  </a:lnTo>
                  <a:lnTo>
                    <a:pt x="1078" y="39"/>
                  </a:lnTo>
                  <a:lnTo>
                    <a:pt x="1194" y="61"/>
                  </a:lnTo>
                  <a:lnTo>
                    <a:pt x="1199" y="61"/>
                  </a:lnTo>
                  <a:lnTo>
                    <a:pt x="1207" y="64"/>
                  </a:lnTo>
                  <a:lnTo>
                    <a:pt x="1242" y="68"/>
                  </a:lnTo>
                  <a:lnTo>
                    <a:pt x="1285" y="75"/>
                  </a:lnTo>
                  <a:lnTo>
                    <a:pt x="1332" y="82"/>
                  </a:lnTo>
                  <a:lnTo>
                    <a:pt x="1383" y="89"/>
                  </a:lnTo>
                  <a:lnTo>
                    <a:pt x="1426" y="96"/>
                  </a:lnTo>
                  <a:lnTo>
                    <a:pt x="1456" y="100"/>
                  </a:lnTo>
                  <a:lnTo>
                    <a:pt x="1465" y="104"/>
                  </a:lnTo>
                  <a:lnTo>
                    <a:pt x="1469" y="104"/>
                  </a:lnTo>
                  <a:lnTo>
                    <a:pt x="1452" y="89"/>
                  </a:lnTo>
                  <a:close/>
                </a:path>
              </a:pathLst>
            </a:custGeom>
            <a:solidFill>
              <a:srgbClr val="9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3" name="Freeform 63"/>
            <p:cNvSpPr>
              <a:spLocks/>
            </p:cNvSpPr>
            <p:nvPr/>
          </p:nvSpPr>
          <p:spPr bwMode="auto">
            <a:xfrm>
              <a:off x="2053" y="3840"/>
              <a:ext cx="894" cy="197"/>
            </a:xfrm>
            <a:custGeom>
              <a:avLst/>
              <a:gdLst>
                <a:gd name="T0" fmla="*/ 30 w 894"/>
                <a:gd name="T1" fmla="*/ 190 h 197"/>
                <a:gd name="T2" fmla="*/ 43 w 894"/>
                <a:gd name="T3" fmla="*/ 186 h 197"/>
                <a:gd name="T4" fmla="*/ 82 w 894"/>
                <a:gd name="T5" fmla="*/ 186 h 197"/>
                <a:gd name="T6" fmla="*/ 116 w 894"/>
                <a:gd name="T7" fmla="*/ 179 h 197"/>
                <a:gd name="T8" fmla="*/ 159 w 894"/>
                <a:gd name="T9" fmla="*/ 165 h 197"/>
                <a:gd name="T10" fmla="*/ 211 w 894"/>
                <a:gd name="T11" fmla="*/ 136 h 197"/>
                <a:gd name="T12" fmla="*/ 241 w 894"/>
                <a:gd name="T13" fmla="*/ 111 h 197"/>
                <a:gd name="T14" fmla="*/ 318 w 894"/>
                <a:gd name="T15" fmla="*/ 61 h 197"/>
                <a:gd name="T16" fmla="*/ 408 w 894"/>
                <a:gd name="T17" fmla="*/ 40 h 197"/>
                <a:gd name="T18" fmla="*/ 434 w 894"/>
                <a:gd name="T19" fmla="*/ 36 h 197"/>
                <a:gd name="T20" fmla="*/ 460 w 894"/>
                <a:gd name="T21" fmla="*/ 29 h 197"/>
                <a:gd name="T22" fmla="*/ 498 w 894"/>
                <a:gd name="T23" fmla="*/ 22 h 197"/>
                <a:gd name="T24" fmla="*/ 567 w 894"/>
                <a:gd name="T25" fmla="*/ 4 h 197"/>
                <a:gd name="T26" fmla="*/ 601 w 894"/>
                <a:gd name="T27" fmla="*/ 0 h 197"/>
                <a:gd name="T28" fmla="*/ 653 w 894"/>
                <a:gd name="T29" fmla="*/ 0 h 197"/>
                <a:gd name="T30" fmla="*/ 726 w 894"/>
                <a:gd name="T31" fmla="*/ 4 h 197"/>
                <a:gd name="T32" fmla="*/ 752 w 894"/>
                <a:gd name="T33" fmla="*/ 7 h 197"/>
                <a:gd name="T34" fmla="*/ 889 w 894"/>
                <a:gd name="T35" fmla="*/ 4 h 197"/>
                <a:gd name="T36" fmla="*/ 846 w 894"/>
                <a:gd name="T37" fmla="*/ 14 h 197"/>
                <a:gd name="T38" fmla="*/ 778 w 894"/>
                <a:gd name="T39" fmla="*/ 14 h 197"/>
                <a:gd name="T40" fmla="*/ 735 w 894"/>
                <a:gd name="T41" fmla="*/ 11 h 197"/>
                <a:gd name="T42" fmla="*/ 649 w 894"/>
                <a:gd name="T43" fmla="*/ 7 h 197"/>
                <a:gd name="T44" fmla="*/ 619 w 894"/>
                <a:gd name="T45" fmla="*/ 7 h 197"/>
                <a:gd name="T46" fmla="*/ 559 w 894"/>
                <a:gd name="T47" fmla="*/ 29 h 197"/>
                <a:gd name="T48" fmla="*/ 473 w 894"/>
                <a:gd name="T49" fmla="*/ 61 h 197"/>
                <a:gd name="T50" fmla="*/ 425 w 894"/>
                <a:gd name="T51" fmla="*/ 72 h 197"/>
                <a:gd name="T52" fmla="*/ 348 w 894"/>
                <a:gd name="T53" fmla="*/ 90 h 197"/>
                <a:gd name="T54" fmla="*/ 292 w 894"/>
                <a:gd name="T55" fmla="*/ 108 h 197"/>
                <a:gd name="T56" fmla="*/ 254 w 894"/>
                <a:gd name="T57" fmla="*/ 140 h 197"/>
                <a:gd name="T58" fmla="*/ 193 w 894"/>
                <a:gd name="T59" fmla="*/ 179 h 197"/>
                <a:gd name="T60" fmla="*/ 108 w 894"/>
                <a:gd name="T61" fmla="*/ 193 h 197"/>
                <a:gd name="T62" fmla="*/ 17 w 894"/>
                <a:gd name="T63" fmla="*/ 193 h 197"/>
                <a:gd name="T64" fmla="*/ 0 w 894"/>
                <a:gd name="T65" fmla="*/ 197 h 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4"/>
                <a:gd name="T100" fmla="*/ 0 h 197"/>
                <a:gd name="T101" fmla="*/ 894 w 894"/>
                <a:gd name="T102" fmla="*/ 197 h 1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4" h="197">
                  <a:moveTo>
                    <a:pt x="4" y="197"/>
                  </a:moveTo>
                  <a:lnTo>
                    <a:pt x="30" y="190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69" y="186"/>
                  </a:lnTo>
                  <a:lnTo>
                    <a:pt x="82" y="186"/>
                  </a:lnTo>
                  <a:lnTo>
                    <a:pt x="99" y="183"/>
                  </a:lnTo>
                  <a:lnTo>
                    <a:pt x="116" y="179"/>
                  </a:lnTo>
                  <a:lnTo>
                    <a:pt x="129" y="176"/>
                  </a:lnTo>
                  <a:lnTo>
                    <a:pt x="159" y="165"/>
                  </a:lnTo>
                  <a:lnTo>
                    <a:pt x="176" y="158"/>
                  </a:lnTo>
                  <a:lnTo>
                    <a:pt x="211" y="136"/>
                  </a:lnTo>
                  <a:lnTo>
                    <a:pt x="228" y="122"/>
                  </a:lnTo>
                  <a:lnTo>
                    <a:pt x="241" y="111"/>
                  </a:lnTo>
                  <a:lnTo>
                    <a:pt x="262" y="97"/>
                  </a:lnTo>
                  <a:lnTo>
                    <a:pt x="318" y="61"/>
                  </a:lnTo>
                  <a:lnTo>
                    <a:pt x="387" y="43"/>
                  </a:lnTo>
                  <a:lnTo>
                    <a:pt x="408" y="40"/>
                  </a:lnTo>
                  <a:lnTo>
                    <a:pt x="421" y="40"/>
                  </a:lnTo>
                  <a:lnTo>
                    <a:pt x="434" y="36"/>
                  </a:lnTo>
                  <a:lnTo>
                    <a:pt x="451" y="32"/>
                  </a:lnTo>
                  <a:lnTo>
                    <a:pt x="460" y="29"/>
                  </a:lnTo>
                  <a:lnTo>
                    <a:pt x="477" y="25"/>
                  </a:lnTo>
                  <a:lnTo>
                    <a:pt x="498" y="22"/>
                  </a:lnTo>
                  <a:lnTo>
                    <a:pt x="528" y="11"/>
                  </a:lnTo>
                  <a:lnTo>
                    <a:pt x="567" y="4"/>
                  </a:lnTo>
                  <a:lnTo>
                    <a:pt x="589" y="0"/>
                  </a:lnTo>
                  <a:lnTo>
                    <a:pt x="601" y="0"/>
                  </a:lnTo>
                  <a:lnTo>
                    <a:pt x="614" y="0"/>
                  </a:lnTo>
                  <a:lnTo>
                    <a:pt x="653" y="0"/>
                  </a:lnTo>
                  <a:lnTo>
                    <a:pt x="692" y="0"/>
                  </a:lnTo>
                  <a:lnTo>
                    <a:pt x="726" y="4"/>
                  </a:lnTo>
                  <a:lnTo>
                    <a:pt x="735" y="7"/>
                  </a:lnTo>
                  <a:lnTo>
                    <a:pt x="752" y="7"/>
                  </a:lnTo>
                  <a:lnTo>
                    <a:pt x="855" y="4"/>
                  </a:lnTo>
                  <a:lnTo>
                    <a:pt x="889" y="4"/>
                  </a:lnTo>
                  <a:lnTo>
                    <a:pt x="894" y="7"/>
                  </a:lnTo>
                  <a:lnTo>
                    <a:pt x="846" y="14"/>
                  </a:lnTo>
                  <a:lnTo>
                    <a:pt x="808" y="14"/>
                  </a:lnTo>
                  <a:lnTo>
                    <a:pt x="778" y="14"/>
                  </a:lnTo>
                  <a:lnTo>
                    <a:pt x="765" y="11"/>
                  </a:lnTo>
                  <a:lnTo>
                    <a:pt x="735" y="11"/>
                  </a:lnTo>
                  <a:lnTo>
                    <a:pt x="662" y="4"/>
                  </a:lnTo>
                  <a:lnTo>
                    <a:pt x="649" y="7"/>
                  </a:lnTo>
                  <a:lnTo>
                    <a:pt x="640" y="7"/>
                  </a:lnTo>
                  <a:lnTo>
                    <a:pt x="619" y="7"/>
                  </a:lnTo>
                  <a:lnTo>
                    <a:pt x="589" y="18"/>
                  </a:lnTo>
                  <a:lnTo>
                    <a:pt x="559" y="29"/>
                  </a:lnTo>
                  <a:lnTo>
                    <a:pt x="533" y="40"/>
                  </a:lnTo>
                  <a:lnTo>
                    <a:pt x="473" y="61"/>
                  </a:lnTo>
                  <a:lnTo>
                    <a:pt x="455" y="65"/>
                  </a:lnTo>
                  <a:lnTo>
                    <a:pt x="425" y="72"/>
                  </a:lnTo>
                  <a:lnTo>
                    <a:pt x="370" y="86"/>
                  </a:lnTo>
                  <a:lnTo>
                    <a:pt x="348" y="90"/>
                  </a:lnTo>
                  <a:lnTo>
                    <a:pt x="318" y="97"/>
                  </a:lnTo>
                  <a:lnTo>
                    <a:pt x="292" y="108"/>
                  </a:lnTo>
                  <a:lnTo>
                    <a:pt x="275" y="122"/>
                  </a:lnTo>
                  <a:lnTo>
                    <a:pt x="254" y="140"/>
                  </a:lnTo>
                  <a:lnTo>
                    <a:pt x="224" y="165"/>
                  </a:lnTo>
                  <a:lnTo>
                    <a:pt x="193" y="179"/>
                  </a:lnTo>
                  <a:lnTo>
                    <a:pt x="146" y="193"/>
                  </a:lnTo>
                  <a:lnTo>
                    <a:pt x="108" y="193"/>
                  </a:lnTo>
                  <a:lnTo>
                    <a:pt x="35" y="193"/>
                  </a:lnTo>
                  <a:lnTo>
                    <a:pt x="17" y="193"/>
                  </a:lnTo>
                  <a:lnTo>
                    <a:pt x="4" y="197"/>
                  </a:lnTo>
                  <a:lnTo>
                    <a:pt x="0" y="197"/>
                  </a:lnTo>
                  <a:lnTo>
                    <a:pt x="4" y="197"/>
                  </a:lnTo>
                  <a:close/>
                </a:path>
              </a:pathLst>
            </a:custGeom>
            <a:solidFill>
              <a:srgbClr val="4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4" name="Freeform 64"/>
            <p:cNvSpPr>
              <a:spLocks/>
            </p:cNvSpPr>
            <p:nvPr/>
          </p:nvSpPr>
          <p:spPr bwMode="auto">
            <a:xfrm>
              <a:off x="1057" y="3400"/>
              <a:ext cx="657" cy="451"/>
            </a:xfrm>
            <a:custGeom>
              <a:avLst/>
              <a:gdLst>
                <a:gd name="T0" fmla="*/ 4 w 657"/>
                <a:gd name="T1" fmla="*/ 0 h 451"/>
                <a:gd name="T2" fmla="*/ 171 w 657"/>
                <a:gd name="T3" fmla="*/ 136 h 451"/>
                <a:gd name="T4" fmla="*/ 348 w 657"/>
                <a:gd name="T5" fmla="*/ 265 h 451"/>
                <a:gd name="T6" fmla="*/ 433 w 657"/>
                <a:gd name="T7" fmla="*/ 322 h 451"/>
                <a:gd name="T8" fmla="*/ 511 w 657"/>
                <a:gd name="T9" fmla="*/ 376 h 451"/>
                <a:gd name="T10" fmla="*/ 588 w 657"/>
                <a:gd name="T11" fmla="*/ 415 h 451"/>
                <a:gd name="T12" fmla="*/ 657 w 657"/>
                <a:gd name="T13" fmla="*/ 444 h 451"/>
                <a:gd name="T14" fmla="*/ 657 w 657"/>
                <a:gd name="T15" fmla="*/ 451 h 451"/>
                <a:gd name="T16" fmla="*/ 614 w 657"/>
                <a:gd name="T17" fmla="*/ 433 h 451"/>
                <a:gd name="T18" fmla="*/ 584 w 657"/>
                <a:gd name="T19" fmla="*/ 415 h 451"/>
                <a:gd name="T20" fmla="*/ 558 w 657"/>
                <a:gd name="T21" fmla="*/ 404 h 451"/>
                <a:gd name="T22" fmla="*/ 537 w 657"/>
                <a:gd name="T23" fmla="*/ 394 h 451"/>
                <a:gd name="T24" fmla="*/ 506 w 657"/>
                <a:gd name="T25" fmla="*/ 379 h 451"/>
                <a:gd name="T26" fmla="*/ 485 w 657"/>
                <a:gd name="T27" fmla="*/ 365 h 451"/>
                <a:gd name="T28" fmla="*/ 391 w 657"/>
                <a:gd name="T29" fmla="*/ 304 h 451"/>
                <a:gd name="T30" fmla="*/ 300 w 657"/>
                <a:gd name="T31" fmla="*/ 240 h 451"/>
                <a:gd name="T32" fmla="*/ 219 w 657"/>
                <a:gd name="T33" fmla="*/ 179 h 451"/>
                <a:gd name="T34" fmla="*/ 150 w 657"/>
                <a:gd name="T35" fmla="*/ 125 h 451"/>
                <a:gd name="T36" fmla="*/ 90 w 657"/>
                <a:gd name="T37" fmla="*/ 75 h 451"/>
                <a:gd name="T38" fmla="*/ 43 w 657"/>
                <a:gd name="T39" fmla="*/ 39 h 451"/>
                <a:gd name="T40" fmla="*/ 25 w 657"/>
                <a:gd name="T41" fmla="*/ 25 h 451"/>
                <a:gd name="T42" fmla="*/ 13 w 657"/>
                <a:gd name="T43" fmla="*/ 11 h 451"/>
                <a:gd name="T44" fmla="*/ 4 w 657"/>
                <a:gd name="T45" fmla="*/ 7 h 451"/>
                <a:gd name="T46" fmla="*/ 0 w 657"/>
                <a:gd name="T47" fmla="*/ 3 h 451"/>
                <a:gd name="T48" fmla="*/ 4 w 657"/>
                <a:gd name="T49" fmla="*/ 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7"/>
                <a:gd name="T76" fmla="*/ 0 h 451"/>
                <a:gd name="T77" fmla="*/ 657 w 657"/>
                <a:gd name="T78" fmla="*/ 451 h 4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7" h="451">
                  <a:moveTo>
                    <a:pt x="4" y="0"/>
                  </a:moveTo>
                  <a:lnTo>
                    <a:pt x="171" y="136"/>
                  </a:lnTo>
                  <a:lnTo>
                    <a:pt x="348" y="265"/>
                  </a:lnTo>
                  <a:lnTo>
                    <a:pt x="433" y="322"/>
                  </a:lnTo>
                  <a:lnTo>
                    <a:pt x="511" y="376"/>
                  </a:lnTo>
                  <a:lnTo>
                    <a:pt x="588" y="415"/>
                  </a:lnTo>
                  <a:lnTo>
                    <a:pt x="657" y="444"/>
                  </a:lnTo>
                  <a:lnTo>
                    <a:pt x="657" y="451"/>
                  </a:lnTo>
                  <a:lnTo>
                    <a:pt x="614" y="433"/>
                  </a:lnTo>
                  <a:lnTo>
                    <a:pt x="584" y="415"/>
                  </a:lnTo>
                  <a:lnTo>
                    <a:pt x="558" y="404"/>
                  </a:lnTo>
                  <a:lnTo>
                    <a:pt x="537" y="394"/>
                  </a:lnTo>
                  <a:lnTo>
                    <a:pt x="506" y="379"/>
                  </a:lnTo>
                  <a:lnTo>
                    <a:pt x="485" y="365"/>
                  </a:lnTo>
                  <a:lnTo>
                    <a:pt x="391" y="304"/>
                  </a:lnTo>
                  <a:lnTo>
                    <a:pt x="300" y="240"/>
                  </a:lnTo>
                  <a:lnTo>
                    <a:pt x="219" y="179"/>
                  </a:lnTo>
                  <a:lnTo>
                    <a:pt x="150" y="125"/>
                  </a:lnTo>
                  <a:lnTo>
                    <a:pt x="90" y="75"/>
                  </a:lnTo>
                  <a:lnTo>
                    <a:pt x="43" y="39"/>
                  </a:lnTo>
                  <a:lnTo>
                    <a:pt x="25" y="25"/>
                  </a:lnTo>
                  <a:lnTo>
                    <a:pt x="13" y="11"/>
                  </a:lnTo>
                  <a:lnTo>
                    <a:pt x="4" y="7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5" name="Freeform 65"/>
            <p:cNvSpPr>
              <a:spLocks/>
            </p:cNvSpPr>
            <p:nvPr/>
          </p:nvSpPr>
          <p:spPr bwMode="auto">
            <a:xfrm>
              <a:off x="1018" y="3360"/>
              <a:ext cx="73" cy="61"/>
            </a:xfrm>
            <a:custGeom>
              <a:avLst/>
              <a:gdLst>
                <a:gd name="T0" fmla="*/ 30 w 73"/>
                <a:gd name="T1" fmla="*/ 40 h 61"/>
                <a:gd name="T2" fmla="*/ 39 w 73"/>
                <a:gd name="T3" fmla="*/ 18 h 61"/>
                <a:gd name="T4" fmla="*/ 43 w 73"/>
                <a:gd name="T5" fmla="*/ 8 h 61"/>
                <a:gd name="T6" fmla="*/ 56 w 73"/>
                <a:gd name="T7" fmla="*/ 0 h 61"/>
                <a:gd name="T8" fmla="*/ 56 w 73"/>
                <a:gd name="T9" fmla="*/ 18 h 61"/>
                <a:gd name="T10" fmla="*/ 47 w 73"/>
                <a:gd name="T11" fmla="*/ 29 h 61"/>
                <a:gd name="T12" fmla="*/ 30 w 73"/>
                <a:gd name="T13" fmla="*/ 40 h 61"/>
                <a:gd name="T14" fmla="*/ 43 w 73"/>
                <a:gd name="T15" fmla="*/ 36 h 61"/>
                <a:gd name="T16" fmla="*/ 60 w 73"/>
                <a:gd name="T17" fmla="*/ 40 h 61"/>
                <a:gd name="T18" fmla="*/ 73 w 73"/>
                <a:gd name="T19" fmla="*/ 51 h 61"/>
                <a:gd name="T20" fmla="*/ 60 w 73"/>
                <a:gd name="T21" fmla="*/ 54 h 61"/>
                <a:gd name="T22" fmla="*/ 47 w 73"/>
                <a:gd name="T23" fmla="*/ 51 h 61"/>
                <a:gd name="T24" fmla="*/ 30 w 73"/>
                <a:gd name="T25" fmla="*/ 40 h 61"/>
                <a:gd name="T26" fmla="*/ 30 w 73"/>
                <a:gd name="T27" fmla="*/ 51 h 61"/>
                <a:gd name="T28" fmla="*/ 21 w 73"/>
                <a:gd name="T29" fmla="*/ 61 h 61"/>
                <a:gd name="T30" fmla="*/ 17 w 73"/>
                <a:gd name="T31" fmla="*/ 54 h 61"/>
                <a:gd name="T32" fmla="*/ 17 w 73"/>
                <a:gd name="T33" fmla="*/ 51 h 61"/>
                <a:gd name="T34" fmla="*/ 30 w 73"/>
                <a:gd name="T35" fmla="*/ 43 h 61"/>
                <a:gd name="T36" fmla="*/ 13 w 73"/>
                <a:gd name="T37" fmla="*/ 40 h 61"/>
                <a:gd name="T38" fmla="*/ 0 w 73"/>
                <a:gd name="T39" fmla="*/ 29 h 61"/>
                <a:gd name="T40" fmla="*/ 9 w 73"/>
                <a:gd name="T41" fmla="*/ 25 h 61"/>
                <a:gd name="T42" fmla="*/ 17 w 73"/>
                <a:gd name="T43" fmla="*/ 29 h 61"/>
                <a:gd name="T44" fmla="*/ 30 w 73"/>
                <a:gd name="T45" fmla="*/ 43 h 61"/>
                <a:gd name="T46" fmla="*/ 17 w 73"/>
                <a:gd name="T47" fmla="*/ 11 h 61"/>
                <a:gd name="T48" fmla="*/ 21 w 73"/>
                <a:gd name="T49" fmla="*/ 4 h 61"/>
                <a:gd name="T50" fmla="*/ 26 w 73"/>
                <a:gd name="T51" fmla="*/ 4 h 61"/>
                <a:gd name="T52" fmla="*/ 30 w 73"/>
                <a:gd name="T53" fmla="*/ 15 h 61"/>
                <a:gd name="T54" fmla="*/ 30 w 73"/>
                <a:gd name="T55" fmla="*/ 25 h 61"/>
                <a:gd name="T56" fmla="*/ 30 w 73"/>
                <a:gd name="T57" fmla="*/ 4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61"/>
                <a:gd name="T89" fmla="*/ 73 w 73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61">
                  <a:moveTo>
                    <a:pt x="30" y="40"/>
                  </a:moveTo>
                  <a:lnTo>
                    <a:pt x="39" y="18"/>
                  </a:lnTo>
                  <a:lnTo>
                    <a:pt x="43" y="8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7" y="29"/>
                  </a:lnTo>
                  <a:lnTo>
                    <a:pt x="30" y="40"/>
                  </a:lnTo>
                  <a:lnTo>
                    <a:pt x="43" y="36"/>
                  </a:lnTo>
                  <a:lnTo>
                    <a:pt x="60" y="40"/>
                  </a:lnTo>
                  <a:lnTo>
                    <a:pt x="73" y="51"/>
                  </a:lnTo>
                  <a:lnTo>
                    <a:pt x="60" y="54"/>
                  </a:lnTo>
                  <a:lnTo>
                    <a:pt x="47" y="51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1" y="61"/>
                  </a:lnTo>
                  <a:lnTo>
                    <a:pt x="17" y="54"/>
                  </a:lnTo>
                  <a:lnTo>
                    <a:pt x="17" y="51"/>
                  </a:lnTo>
                  <a:lnTo>
                    <a:pt x="30" y="43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7" y="29"/>
                  </a:lnTo>
                  <a:lnTo>
                    <a:pt x="30" y="43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15"/>
                  </a:lnTo>
                  <a:lnTo>
                    <a:pt x="30" y="25"/>
                  </a:lnTo>
                  <a:lnTo>
                    <a:pt x="30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6" name="Freeform 66"/>
            <p:cNvSpPr>
              <a:spLocks/>
            </p:cNvSpPr>
            <p:nvPr/>
          </p:nvSpPr>
          <p:spPr bwMode="auto">
            <a:xfrm>
              <a:off x="1082" y="3389"/>
              <a:ext cx="73" cy="61"/>
            </a:xfrm>
            <a:custGeom>
              <a:avLst/>
              <a:gdLst>
                <a:gd name="T0" fmla="*/ 35 w 73"/>
                <a:gd name="T1" fmla="*/ 39 h 61"/>
                <a:gd name="T2" fmla="*/ 39 w 73"/>
                <a:gd name="T3" fmla="*/ 18 h 61"/>
                <a:gd name="T4" fmla="*/ 43 w 73"/>
                <a:gd name="T5" fmla="*/ 7 h 61"/>
                <a:gd name="T6" fmla="*/ 56 w 73"/>
                <a:gd name="T7" fmla="*/ 0 h 61"/>
                <a:gd name="T8" fmla="*/ 56 w 73"/>
                <a:gd name="T9" fmla="*/ 18 h 61"/>
                <a:gd name="T10" fmla="*/ 48 w 73"/>
                <a:gd name="T11" fmla="*/ 32 h 61"/>
                <a:gd name="T12" fmla="*/ 35 w 73"/>
                <a:gd name="T13" fmla="*/ 39 h 61"/>
                <a:gd name="T14" fmla="*/ 43 w 73"/>
                <a:gd name="T15" fmla="*/ 36 h 61"/>
                <a:gd name="T16" fmla="*/ 73 w 73"/>
                <a:gd name="T17" fmla="*/ 50 h 61"/>
                <a:gd name="T18" fmla="*/ 61 w 73"/>
                <a:gd name="T19" fmla="*/ 54 h 61"/>
                <a:gd name="T20" fmla="*/ 48 w 73"/>
                <a:gd name="T21" fmla="*/ 54 h 61"/>
                <a:gd name="T22" fmla="*/ 35 w 73"/>
                <a:gd name="T23" fmla="*/ 39 h 61"/>
                <a:gd name="T24" fmla="*/ 30 w 73"/>
                <a:gd name="T25" fmla="*/ 50 h 61"/>
                <a:gd name="T26" fmla="*/ 22 w 73"/>
                <a:gd name="T27" fmla="*/ 61 h 61"/>
                <a:gd name="T28" fmla="*/ 18 w 73"/>
                <a:gd name="T29" fmla="*/ 54 h 61"/>
                <a:gd name="T30" fmla="*/ 22 w 73"/>
                <a:gd name="T31" fmla="*/ 50 h 61"/>
                <a:gd name="T32" fmla="*/ 35 w 73"/>
                <a:gd name="T33" fmla="*/ 43 h 61"/>
                <a:gd name="T34" fmla="*/ 13 w 73"/>
                <a:gd name="T35" fmla="*/ 39 h 61"/>
                <a:gd name="T36" fmla="*/ 0 w 73"/>
                <a:gd name="T37" fmla="*/ 29 h 61"/>
                <a:gd name="T38" fmla="*/ 9 w 73"/>
                <a:gd name="T39" fmla="*/ 25 h 61"/>
                <a:gd name="T40" fmla="*/ 22 w 73"/>
                <a:gd name="T41" fmla="*/ 32 h 61"/>
                <a:gd name="T42" fmla="*/ 35 w 73"/>
                <a:gd name="T43" fmla="*/ 43 h 61"/>
                <a:gd name="T44" fmla="*/ 18 w 73"/>
                <a:gd name="T45" fmla="*/ 11 h 61"/>
                <a:gd name="T46" fmla="*/ 22 w 73"/>
                <a:gd name="T47" fmla="*/ 4 h 61"/>
                <a:gd name="T48" fmla="*/ 26 w 73"/>
                <a:gd name="T49" fmla="*/ 4 h 61"/>
                <a:gd name="T50" fmla="*/ 30 w 73"/>
                <a:gd name="T51" fmla="*/ 14 h 61"/>
                <a:gd name="T52" fmla="*/ 30 w 73"/>
                <a:gd name="T53" fmla="*/ 25 h 61"/>
                <a:gd name="T54" fmla="*/ 35 w 73"/>
                <a:gd name="T55" fmla="*/ 39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"/>
                <a:gd name="T85" fmla="*/ 0 h 61"/>
                <a:gd name="T86" fmla="*/ 73 w 73"/>
                <a:gd name="T87" fmla="*/ 61 h 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" h="61">
                  <a:moveTo>
                    <a:pt x="35" y="39"/>
                  </a:moveTo>
                  <a:lnTo>
                    <a:pt x="39" y="18"/>
                  </a:lnTo>
                  <a:lnTo>
                    <a:pt x="43" y="7"/>
                  </a:lnTo>
                  <a:lnTo>
                    <a:pt x="56" y="0"/>
                  </a:lnTo>
                  <a:lnTo>
                    <a:pt x="56" y="18"/>
                  </a:lnTo>
                  <a:lnTo>
                    <a:pt x="48" y="32"/>
                  </a:lnTo>
                  <a:lnTo>
                    <a:pt x="35" y="39"/>
                  </a:lnTo>
                  <a:lnTo>
                    <a:pt x="43" y="36"/>
                  </a:lnTo>
                  <a:lnTo>
                    <a:pt x="73" y="50"/>
                  </a:lnTo>
                  <a:lnTo>
                    <a:pt x="61" y="54"/>
                  </a:lnTo>
                  <a:lnTo>
                    <a:pt x="48" y="54"/>
                  </a:lnTo>
                  <a:lnTo>
                    <a:pt x="35" y="39"/>
                  </a:lnTo>
                  <a:lnTo>
                    <a:pt x="30" y="50"/>
                  </a:lnTo>
                  <a:lnTo>
                    <a:pt x="22" y="61"/>
                  </a:lnTo>
                  <a:lnTo>
                    <a:pt x="18" y="54"/>
                  </a:lnTo>
                  <a:lnTo>
                    <a:pt x="22" y="50"/>
                  </a:lnTo>
                  <a:lnTo>
                    <a:pt x="35" y="43"/>
                  </a:lnTo>
                  <a:lnTo>
                    <a:pt x="13" y="39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22" y="32"/>
                  </a:lnTo>
                  <a:lnTo>
                    <a:pt x="35" y="43"/>
                  </a:lnTo>
                  <a:lnTo>
                    <a:pt x="18" y="11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7" name="Freeform 67"/>
            <p:cNvSpPr>
              <a:spLocks/>
            </p:cNvSpPr>
            <p:nvPr/>
          </p:nvSpPr>
          <p:spPr bwMode="auto">
            <a:xfrm>
              <a:off x="1035" y="3436"/>
              <a:ext cx="69" cy="53"/>
            </a:xfrm>
            <a:custGeom>
              <a:avLst/>
              <a:gdLst>
                <a:gd name="T0" fmla="*/ 43 w 69"/>
                <a:gd name="T1" fmla="*/ 35 h 53"/>
                <a:gd name="T2" fmla="*/ 22 w 69"/>
                <a:gd name="T3" fmla="*/ 21 h 53"/>
                <a:gd name="T4" fmla="*/ 13 w 69"/>
                <a:gd name="T5" fmla="*/ 10 h 53"/>
                <a:gd name="T6" fmla="*/ 13 w 69"/>
                <a:gd name="T7" fmla="*/ 0 h 53"/>
                <a:gd name="T8" fmla="*/ 30 w 69"/>
                <a:gd name="T9" fmla="*/ 7 h 53"/>
                <a:gd name="T10" fmla="*/ 39 w 69"/>
                <a:gd name="T11" fmla="*/ 18 h 53"/>
                <a:gd name="T12" fmla="*/ 43 w 69"/>
                <a:gd name="T13" fmla="*/ 32 h 53"/>
                <a:gd name="T14" fmla="*/ 43 w 69"/>
                <a:gd name="T15" fmla="*/ 25 h 53"/>
                <a:gd name="T16" fmla="*/ 56 w 69"/>
                <a:gd name="T17" fmla="*/ 14 h 53"/>
                <a:gd name="T18" fmla="*/ 69 w 69"/>
                <a:gd name="T19" fmla="*/ 7 h 53"/>
                <a:gd name="T20" fmla="*/ 69 w 69"/>
                <a:gd name="T21" fmla="*/ 18 h 53"/>
                <a:gd name="T22" fmla="*/ 65 w 69"/>
                <a:gd name="T23" fmla="*/ 25 h 53"/>
                <a:gd name="T24" fmla="*/ 43 w 69"/>
                <a:gd name="T25" fmla="*/ 35 h 53"/>
                <a:gd name="T26" fmla="*/ 56 w 69"/>
                <a:gd name="T27" fmla="*/ 39 h 53"/>
                <a:gd name="T28" fmla="*/ 65 w 69"/>
                <a:gd name="T29" fmla="*/ 53 h 53"/>
                <a:gd name="T30" fmla="*/ 52 w 69"/>
                <a:gd name="T31" fmla="*/ 46 h 53"/>
                <a:gd name="T32" fmla="*/ 47 w 69"/>
                <a:gd name="T33" fmla="*/ 35 h 53"/>
                <a:gd name="T34" fmla="*/ 35 w 69"/>
                <a:gd name="T35" fmla="*/ 46 h 53"/>
                <a:gd name="T36" fmla="*/ 22 w 69"/>
                <a:gd name="T37" fmla="*/ 53 h 53"/>
                <a:gd name="T38" fmla="*/ 22 w 69"/>
                <a:gd name="T39" fmla="*/ 43 h 53"/>
                <a:gd name="T40" fmla="*/ 30 w 69"/>
                <a:gd name="T41" fmla="*/ 39 h 53"/>
                <a:gd name="T42" fmla="*/ 47 w 69"/>
                <a:gd name="T43" fmla="*/ 35 h 53"/>
                <a:gd name="T44" fmla="*/ 26 w 69"/>
                <a:gd name="T45" fmla="*/ 35 h 53"/>
                <a:gd name="T46" fmla="*/ 4 w 69"/>
                <a:gd name="T47" fmla="*/ 32 h 53"/>
                <a:gd name="T48" fmla="*/ 0 w 69"/>
                <a:gd name="T49" fmla="*/ 28 h 53"/>
                <a:gd name="T50" fmla="*/ 4 w 69"/>
                <a:gd name="T51" fmla="*/ 25 h 53"/>
                <a:gd name="T52" fmla="*/ 17 w 69"/>
                <a:gd name="T53" fmla="*/ 25 h 53"/>
                <a:gd name="T54" fmla="*/ 30 w 69"/>
                <a:gd name="T55" fmla="*/ 28 h 53"/>
                <a:gd name="T56" fmla="*/ 43 w 69"/>
                <a:gd name="T57" fmla="*/ 35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3"/>
                <a:gd name="T89" fmla="*/ 69 w 69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3">
                  <a:moveTo>
                    <a:pt x="43" y="35"/>
                  </a:moveTo>
                  <a:lnTo>
                    <a:pt x="22" y="21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30" y="7"/>
                  </a:lnTo>
                  <a:lnTo>
                    <a:pt x="39" y="18"/>
                  </a:lnTo>
                  <a:lnTo>
                    <a:pt x="43" y="32"/>
                  </a:lnTo>
                  <a:lnTo>
                    <a:pt x="43" y="25"/>
                  </a:lnTo>
                  <a:lnTo>
                    <a:pt x="56" y="14"/>
                  </a:lnTo>
                  <a:lnTo>
                    <a:pt x="69" y="7"/>
                  </a:lnTo>
                  <a:lnTo>
                    <a:pt x="69" y="18"/>
                  </a:lnTo>
                  <a:lnTo>
                    <a:pt x="65" y="25"/>
                  </a:lnTo>
                  <a:lnTo>
                    <a:pt x="43" y="35"/>
                  </a:lnTo>
                  <a:lnTo>
                    <a:pt x="56" y="39"/>
                  </a:lnTo>
                  <a:lnTo>
                    <a:pt x="65" y="53"/>
                  </a:lnTo>
                  <a:lnTo>
                    <a:pt x="52" y="46"/>
                  </a:lnTo>
                  <a:lnTo>
                    <a:pt x="47" y="35"/>
                  </a:lnTo>
                  <a:lnTo>
                    <a:pt x="35" y="46"/>
                  </a:lnTo>
                  <a:lnTo>
                    <a:pt x="22" y="53"/>
                  </a:lnTo>
                  <a:lnTo>
                    <a:pt x="22" y="43"/>
                  </a:lnTo>
                  <a:lnTo>
                    <a:pt x="30" y="39"/>
                  </a:lnTo>
                  <a:lnTo>
                    <a:pt x="47" y="35"/>
                  </a:lnTo>
                  <a:lnTo>
                    <a:pt x="26" y="35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4" y="25"/>
                  </a:lnTo>
                  <a:lnTo>
                    <a:pt x="17" y="25"/>
                  </a:lnTo>
                  <a:lnTo>
                    <a:pt x="30" y="28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8" name="Freeform 68"/>
            <p:cNvSpPr>
              <a:spLocks/>
            </p:cNvSpPr>
            <p:nvPr/>
          </p:nvSpPr>
          <p:spPr bwMode="auto">
            <a:xfrm>
              <a:off x="1125" y="3439"/>
              <a:ext cx="82" cy="65"/>
            </a:xfrm>
            <a:custGeom>
              <a:avLst/>
              <a:gdLst>
                <a:gd name="T0" fmla="*/ 30 w 82"/>
                <a:gd name="T1" fmla="*/ 29 h 65"/>
                <a:gd name="T2" fmla="*/ 56 w 82"/>
                <a:gd name="T3" fmla="*/ 22 h 65"/>
                <a:gd name="T4" fmla="*/ 69 w 82"/>
                <a:gd name="T5" fmla="*/ 22 h 65"/>
                <a:gd name="T6" fmla="*/ 82 w 82"/>
                <a:gd name="T7" fmla="*/ 29 h 65"/>
                <a:gd name="T8" fmla="*/ 65 w 82"/>
                <a:gd name="T9" fmla="*/ 36 h 65"/>
                <a:gd name="T10" fmla="*/ 48 w 82"/>
                <a:gd name="T11" fmla="*/ 36 h 65"/>
                <a:gd name="T12" fmla="*/ 30 w 82"/>
                <a:gd name="T13" fmla="*/ 29 h 65"/>
                <a:gd name="T14" fmla="*/ 39 w 82"/>
                <a:gd name="T15" fmla="*/ 36 h 65"/>
                <a:gd name="T16" fmla="*/ 43 w 82"/>
                <a:gd name="T17" fmla="*/ 50 h 65"/>
                <a:gd name="T18" fmla="*/ 39 w 82"/>
                <a:gd name="T19" fmla="*/ 65 h 65"/>
                <a:gd name="T20" fmla="*/ 26 w 82"/>
                <a:gd name="T21" fmla="*/ 57 h 65"/>
                <a:gd name="T22" fmla="*/ 26 w 82"/>
                <a:gd name="T23" fmla="*/ 47 h 65"/>
                <a:gd name="T24" fmla="*/ 30 w 82"/>
                <a:gd name="T25" fmla="*/ 29 h 65"/>
                <a:gd name="T26" fmla="*/ 18 w 82"/>
                <a:gd name="T27" fmla="*/ 32 h 65"/>
                <a:gd name="T28" fmla="*/ 0 w 82"/>
                <a:gd name="T29" fmla="*/ 32 h 65"/>
                <a:gd name="T30" fmla="*/ 5 w 82"/>
                <a:gd name="T31" fmla="*/ 25 h 65"/>
                <a:gd name="T32" fmla="*/ 13 w 82"/>
                <a:gd name="T33" fmla="*/ 25 h 65"/>
                <a:gd name="T34" fmla="*/ 26 w 82"/>
                <a:gd name="T35" fmla="*/ 32 h 65"/>
                <a:gd name="T36" fmla="*/ 22 w 82"/>
                <a:gd name="T37" fmla="*/ 15 h 65"/>
                <a:gd name="T38" fmla="*/ 26 w 82"/>
                <a:gd name="T39" fmla="*/ 0 h 65"/>
                <a:gd name="T40" fmla="*/ 35 w 82"/>
                <a:gd name="T41" fmla="*/ 7 h 65"/>
                <a:gd name="T42" fmla="*/ 30 w 82"/>
                <a:gd name="T43" fmla="*/ 15 h 65"/>
                <a:gd name="T44" fmla="*/ 26 w 82"/>
                <a:gd name="T45" fmla="*/ 32 h 65"/>
                <a:gd name="T46" fmla="*/ 52 w 82"/>
                <a:gd name="T47" fmla="*/ 4 h 65"/>
                <a:gd name="T48" fmla="*/ 61 w 82"/>
                <a:gd name="T49" fmla="*/ 4 h 65"/>
                <a:gd name="T50" fmla="*/ 65 w 82"/>
                <a:gd name="T51" fmla="*/ 7 h 65"/>
                <a:gd name="T52" fmla="*/ 56 w 82"/>
                <a:gd name="T53" fmla="*/ 18 h 65"/>
                <a:gd name="T54" fmla="*/ 43 w 82"/>
                <a:gd name="T55" fmla="*/ 22 h 65"/>
                <a:gd name="T56" fmla="*/ 30 w 82"/>
                <a:gd name="T57" fmla="*/ 29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2"/>
                <a:gd name="T88" fmla="*/ 0 h 65"/>
                <a:gd name="T89" fmla="*/ 82 w 82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2" h="65">
                  <a:moveTo>
                    <a:pt x="30" y="29"/>
                  </a:moveTo>
                  <a:lnTo>
                    <a:pt x="56" y="22"/>
                  </a:lnTo>
                  <a:lnTo>
                    <a:pt x="69" y="22"/>
                  </a:lnTo>
                  <a:lnTo>
                    <a:pt x="82" y="29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30" y="29"/>
                  </a:lnTo>
                  <a:lnTo>
                    <a:pt x="39" y="36"/>
                  </a:lnTo>
                  <a:lnTo>
                    <a:pt x="43" y="50"/>
                  </a:lnTo>
                  <a:lnTo>
                    <a:pt x="39" y="65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0" y="29"/>
                  </a:lnTo>
                  <a:lnTo>
                    <a:pt x="18" y="32"/>
                  </a:lnTo>
                  <a:lnTo>
                    <a:pt x="0" y="3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32"/>
                  </a:lnTo>
                  <a:lnTo>
                    <a:pt x="22" y="15"/>
                  </a:lnTo>
                  <a:lnTo>
                    <a:pt x="26" y="0"/>
                  </a:lnTo>
                  <a:lnTo>
                    <a:pt x="35" y="7"/>
                  </a:lnTo>
                  <a:lnTo>
                    <a:pt x="30" y="15"/>
                  </a:lnTo>
                  <a:lnTo>
                    <a:pt x="26" y="32"/>
                  </a:lnTo>
                  <a:lnTo>
                    <a:pt x="52" y="4"/>
                  </a:lnTo>
                  <a:lnTo>
                    <a:pt x="61" y="4"/>
                  </a:lnTo>
                  <a:lnTo>
                    <a:pt x="65" y="7"/>
                  </a:lnTo>
                  <a:lnTo>
                    <a:pt x="56" y="18"/>
                  </a:lnTo>
                  <a:lnTo>
                    <a:pt x="43" y="22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9" name="Freeform 69"/>
            <p:cNvSpPr>
              <a:spLocks/>
            </p:cNvSpPr>
            <p:nvPr/>
          </p:nvSpPr>
          <p:spPr bwMode="auto">
            <a:xfrm>
              <a:off x="1181" y="3482"/>
              <a:ext cx="69" cy="72"/>
            </a:xfrm>
            <a:custGeom>
              <a:avLst/>
              <a:gdLst>
                <a:gd name="T0" fmla="*/ 22 w 69"/>
                <a:gd name="T1" fmla="*/ 32 h 72"/>
                <a:gd name="T2" fmla="*/ 43 w 69"/>
                <a:gd name="T3" fmla="*/ 22 h 72"/>
                <a:gd name="T4" fmla="*/ 56 w 69"/>
                <a:gd name="T5" fmla="*/ 22 h 72"/>
                <a:gd name="T6" fmla="*/ 69 w 69"/>
                <a:gd name="T7" fmla="*/ 25 h 72"/>
                <a:gd name="T8" fmla="*/ 56 w 69"/>
                <a:gd name="T9" fmla="*/ 36 h 72"/>
                <a:gd name="T10" fmla="*/ 39 w 69"/>
                <a:gd name="T11" fmla="*/ 40 h 72"/>
                <a:gd name="T12" fmla="*/ 22 w 69"/>
                <a:gd name="T13" fmla="*/ 32 h 72"/>
                <a:gd name="T14" fmla="*/ 35 w 69"/>
                <a:gd name="T15" fmla="*/ 40 h 72"/>
                <a:gd name="T16" fmla="*/ 39 w 69"/>
                <a:gd name="T17" fmla="*/ 57 h 72"/>
                <a:gd name="T18" fmla="*/ 43 w 69"/>
                <a:gd name="T19" fmla="*/ 72 h 72"/>
                <a:gd name="T20" fmla="*/ 30 w 69"/>
                <a:gd name="T21" fmla="*/ 65 h 72"/>
                <a:gd name="T22" fmla="*/ 26 w 69"/>
                <a:gd name="T23" fmla="*/ 54 h 72"/>
                <a:gd name="T24" fmla="*/ 22 w 69"/>
                <a:gd name="T25" fmla="*/ 32 h 72"/>
                <a:gd name="T26" fmla="*/ 13 w 69"/>
                <a:gd name="T27" fmla="*/ 40 h 72"/>
                <a:gd name="T28" fmla="*/ 9 w 69"/>
                <a:gd name="T29" fmla="*/ 40 h 72"/>
                <a:gd name="T30" fmla="*/ 0 w 69"/>
                <a:gd name="T31" fmla="*/ 36 h 72"/>
                <a:gd name="T32" fmla="*/ 5 w 69"/>
                <a:gd name="T33" fmla="*/ 32 h 72"/>
                <a:gd name="T34" fmla="*/ 9 w 69"/>
                <a:gd name="T35" fmla="*/ 32 h 72"/>
                <a:gd name="T36" fmla="*/ 22 w 69"/>
                <a:gd name="T37" fmla="*/ 36 h 72"/>
                <a:gd name="T38" fmla="*/ 13 w 69"/>
                <a:gd name="T39" fmla="*/ 18 h 72"/>
                <a:gd name="T40" fmla="*/ 13 w 69"/>
                <a:gd name="T41" fmla="*/ 0 h 72"/>
                <a:gd name="T42" fmla="*/ 17 w 69"/>
                <a:gd name="T43" fmla="*/ 7 h 72"/>
                <a:gd name="T44" fmla="*/ 22 w 69"/>
                <a:gd name="T45" fmla="*/ 18 h 72"/>
                <a:gd name="T46" fmla="*/ 22 w 69"/>
                <a:gd name="T47" fmla="*/ 36 h 72"/>
                <a:gd name="T48" fmla="*/ 35 w 69"/>
                <a:gd name="T49" fmla="*/ 4 h 72"/>
                <a:gd name="T50" fmla="*/ 43 w 69"/>
                <a:gd name="T51" fmla="*/ 0 h 72"/>
                <a:gd name="T52" fmla="*/ 43 w 69"/>
                <a:gd name="T53" fmla="*/ 4 h 72"/>
                <a:gd name="T54" fmla="*/ 43 w 69"/>
                <a:gd name="T55" fmla="*/ 14 h 72"/>
                <a:gd name="T56" fmla="*/ 30 w 69"/>
                <a:gd name="T57" fmla="*/ 22 h 72"/>
                <a:gd name="T58" fmla="*/ 22 w 69"/>
                <a:gd name="T59" fmla="*/ 32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9"/>
                <a:gd name="T91" fmla="*/ 0 h 72"/>
                <a:gd name="T92" fmla="*/ 69 w 69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9" h="72">
                  <a:moveTo>
                    <a:pt x="22" y="32"/>
                  </a:moveTo>
                  <a:lnTo>
                    <a:pt x="43" y="22"/>
                  </a:lnTo>
                  <a:lnTo>
                    <a:pt x="56" y="22"/>
                  </a:lnTo>
                  <a:lnTo>
                    <a:pt x="69" y="25"/>
                  </a:lnTo>
                  <a:lnTo>
                    <a:pt x="56" y="36"/>
                  </a:lnTo>
                  <a:lnTo>
                    <a:pt x="39" y="40"/>
                  </a:lnTo>
                  <a:lnTo>
                    <a:pt x="22" y="32"/>
                  </a:lnTo>
                  <a:lnTo>
                    <a:pt x="35" y="40"/>
                  </a:lnTo>
                  <a:lnTo>
                    <a:pt x="39" y="57"/>
                  </a:lnTo>
                  <a:lnTo>
                    <a:pt x="43" y="72"/>
                  </a:lnTo>
                  <a:lnTo>
                    <a:pt x="30" y="65"/>
                  </a:lnTo>
                  <a:lnTo>
                    <a:pt x="26" y="54"/>
                  </a:lnTo>
                  <a:lnTo>
                    <a:pt x="22" y="32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5" y="32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18"/>
                  </a:lnTo>
                  <a:lnTo>
                    <a:pt x="13" y="0"/>
                  </a:lnTo>
                  <a:lnTo>
                    <a:pt x="17" y="7"/>
                  </a:lnTo>
                  <a:lnTo>
                    <a:pt x="22" y="18"/>
                  </a:lnTo>
                  <a:lnTo>
                    <a:pt x="22" y="36"/>
                  </a:lnTo>
                  <a:lnTo>
                    <a:pt x="35" y="4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43" y="14"/>
                  </a:lnTo>
                  <a:lnTo>
                    <a:pt x="30" y="2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0" name="Freeform 70"/>
            <p:cNvSpPr>
              <a:spLocks/>
            </p:cNvSpPr>
            <p:nvPr/>
          </p:nvSpPr>
          <p:spPr bwMode="auto">
            <a:xfrm>
              <a:off x="1164" y="3557"/>
              <a:ext cx="90" cy="54"/>
            </a:xfrm>
            <a:custGeom>
              <a:avLst/>
              <a:gdLst>
                <a:gd name="T0" fmla="*/ 52 w 90"/>
                <a:gd name="T1" fmla="*/ 18 h 54"/>
                <a:gd name="T2" fmla="*/ 56 w 90"/>
                <a:gd name="T3" fmla="*/ 40 h 54"/>
                <a:gd name="T4" fmla="*/ 52 w 90"/>
                <a:gd name="T5" fmla="*/ 47 h 54"/>
                <a:gd name="T6" fmla="*/ 43 w 90"/>
                <a:gd name="T7" fmla="*/ 54 h 54"/>
                <a:gd name="T8" fmla="*/ 34 w 90"/>
                <a:gd name="T9" fmla="*/ 40 h 54"/>
                <a:gd name="T10" fmla="*/ 39 w 90"/>
                <a:gd name="T11" fmla="*/ 29 h 54"/>
                <a:gd name="T12" fmla="*/ 52 w 90"/>
                <a:gd name="T13" fmla="*/ 18 h 54"/>
                <a:gd name="T14" fmla="*/ 39 w 90"/>
                <a:gd name="T15" fmla="*/ 25 h 54"/>
                <a:gd name="T16" fmla="*/ 17 w 90"/>
                <a:gd name="T17" fmla="*/ 25 h 54"/>
                <a:gd name="T18" fmla="*/ 0 w 90"/>
                <a:gd name="T19" fmla="*/ 22 h 54"/>
                <a:gd name="T20" fmla="*/ 13 w 90"/>
                <a:gd name="T21" fmla="*/ 15 h 54"/>
                <a:gd name="T22" fmla="*/ 26 w 90"/>
                <a:gd name="T23" fmla="*/ 11 h 54"/>
                <a:gd name="T24" fmla="*/ 52 w 90"/>
                <a:gd name="T25" fmla="*/ 18 h 54"/>
                <a:gd name="T26" fmla="*/ 47 w 90"/>
                <a:gd name="T27" fmla="*/ 7 h 54"/>
                <a:gd name="T28" fmla="*/ 47 w 90"/>
                <a:gd name="T29" fmla="*/ 4 h 54"/>
                <a:gd name="T30" fmla="*/ 52 w 90"/>
                <a:gd name="T31" fmla="*/ 0 h 54"/>
                <a:gd name="T32" fmla="*/ 60 w 90"/>
                <a:gd name="T33" fmla="*/ 4 h 54"/>
                <a:gd name="T34" fmla="*/ 60 w 90"/>
                <a:gd name="T35" fmla="*/ 7 h 54"/>
                <a:gd name="T36" fmla="*/ 47 w 90"/>
                <a:gd name="T37" fmla="*/ 18 h 54"/>
                <a:gd name="T38" fmla="*/ 73 w 90"/>
                <a:gd name="T39" fmla="*/ 15 h 54"/>
                <a:gd name="T40" fmla="*/ 90 w 90"/>
                <a:gd name="T41" fmla="*/ 22 h 54"/>
                <a:gd name="T42" fmla="*/ 82 w 90"/>
                <a:gd name="T43" fmla="*/ 25 h 54"/>
                <a:gd name="T44" fmla="*/ 69 w 90"/>
                <a:gd name="T45" fmla="*/ 22 h 54"/>
                <a:gd name="T46" fmla="*/ 47 w 90"/>
                <a:gd name="T47" fmla="*/ 18 h 54"/>
                <a:gd name="T48" fmla="*/ 82 w 90"/>
                <a:gd name="T49" fmla="*/ 40 h 54"/>
                <a:gd name="T50" fmla="*/ 82 w 90"/>
                <a:gd name="T51" fmla="*/ 47 h 54"/>
                <a:gd name="T52" fmla="*/ 77 w 90"/>
                <a:gd name="T53" fmla="*/ 47 h 54"/>
                <a:gd name="T54" fmla="*/ 64 w 90"/>
                <a:gd name="T55" fmla="*/ 40 h 54"/>
                <a:gd name="T56" fmla="*/ 60 w 90"/>
                <a:gd name="T57" fmla="*/ 29 h 54"/>
                <a:gd name="T58" fmla="*/ 52 w 90"/>
                <a:gd name="T59" fmla="*/ 18 h 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0"/>
                <a:gd name="T91" fmla="*/ 0 h 54"/>
                <a:gd name="T92" fmla="*/ 90 w 90"/>
                <a:gd name="T93" fmla="*/ 54 h 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0" h="54">
                  <a:moveTo>
                    <a:pt x="52" y="18"/>
                  </a:moveTo>
                  <a:lnTo>
                    <a:pt x="56" y="40"/>
                  </a:lnTo>
                  <a:lnTo>
                    <a:pt x="52" y="47"/>
                  </a:lnTo>
                  <a:lnTo>
                    <a:pt x="43" y="54"/>
                  </a:lnTo>
                  <a:lnTo>
                    <a:pt x="34" y="40"/>
                  </a:lnTo>
                  <a:lnTo>
                    <a:pt x="39" y="29"/>
                  </a:lnTo>
                  <a:lnTo>
                    <a:pt x="52" y="18"/>
                  </a:lnTo>
                  <a:lnTo>
                    <a:pt x="39" y="25"/>
                  </a:lnTo>
                  <a:lnTo>
                    <a:pt x="17" y="25"/>
                  </a:lnTo>
                  <a:lnTo>
                    <a:pt x="0" y="22"/>
                  </a:lnTo>
                  <a:lnTo>
                    <a:pt x="13" y="15"/>
                  </a:lnTo>
                  <a:lnTo>
                    <a:pt x="26" y="11"/>
                  </a:lnTo>
                  <a:lnTo>
                    <a:pt x="52" y="18"/>
                  </a:lnTo>
                  <a:lnTo>
                    <a:pt x="47" y="7"/>
                  </a:lnTo>
                  <a:lnTo>
                    <a:pt x="47" y="4"/>
                  </a:lnTo>
                  <a:lnTo>
                    <a:pt x="52" y="0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47" y="18"/>
                  </a:lnTo>
                  <a:lnTo>
                    <a:pt x="73" y="15"/>
                  </a:lnTo>
                  <a:lnTo>
                    <a:pt x="90" y="22"/>
                  </a:lnTo>
                  <a:lnTo>
                    <a:pt x="82" y="25"/>
                  </a:lnTo>
                  <a:lnTo>
                    <a:pt x="69" y="22"/>
                  </a:lnTo>
                  <a:lnTo>
                    <a:pt x="47" y="18"/>
                  </a:lnTo>
                  <a:lnTo>
                    <a:pt x="82" y="40"/>
                  </a:lnTo>
                  <a:lnTo>
                    <a:pt x="82" y="47"/>
                  </a:lnTo>
                  <a:lnTo>
                    <a:pt x="77" y="47"/>
                  </a:lnTo>
                  <a:lnTo>
                    <a:pt x="64" y="40"/>
                  </a:lnTo>
                  <a:lnTo>
                    <a:pt x="60" y="29"/>
                  </a:lnTo>
                  <a:lnTo>
                    <a:pt x="52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1" name="Freeform 71"/>
            <p:cNvSpPr>
              <a:spLocks/>
            </p:cNvSpPr>
            <p:nvPr/>
          </p:nvSpPr>
          <p:spPr bwMode="auto">
            <a:xfrm>
              <a:off x="1241" y="3471"/>
              <a:ext cx="65" cy="58"/>
            </a:xfrm>
            <a:custGeom>
              <a:avLst/>
              <a:gdLst>
                <a:gd name="T0" fmla="*/ 65 w 65"/>
                <a:gd name="T1" fmla="*/ 40 h 58"/>
                <a:gd name="T2" fmla="*/ 52 w 65"/>
                <a:gd name="T3" fmla="*/ 51 h 58"/>
                <a:gd name="T4" fmla="*/ 43 w 65"/>
                <a:gd name="T5" fmla="*/ 51 h 58"/>
                <a:gd name="T6" fmla="*/ 39 w 65"/>
                <a:gd name="T7" fmla="*/ 47 h 58"/>
                <a:gd name="T8" fmla="*/ 30 w 65"/>
                <a:gd name="T9" fmla="*/ 36 h 58"/>
                <a:gd name="T10" fmla="*/ 26 w 65"/>
                <a:gd name="T11" fmla="*/ 47 h 58"/>
                <a:gd name="T12" fmla="*/ 13 w 65"/>
                <a:gd name="T13" fmla="*/ 58 h 58"/>
                <a:gd name="T14" fmla="*/ 13 w 65"/>
                <a:gd name="T15" fmla="*/ 51 h 58"/>
                <a:gd name="T16" fmla="*/ 13 w 65"/>
                <a:gd name="T17" fmla="*/ 47 h 58"/>
                <a:gd name="T18" fmla="*/ 26 w 65"/>
                <a:gd name="T19" fmla="*/ 36 h 58"/>
                <a:gd name="T20" fmla="*/ 9 w 65"/>
                <a:gd name="T21" fmla="*/ 33 h 58"/>
                <a:gd name="T22" fmla="*/ 0 w 65"/>
                <a:gd name="T23" fmla="*/ 22 h 58"/>
                <a:gd name="T24" fmla="*/ 9 w 65"/>
                <a:gd name="T25" fmla="*/ 22 h 58"/>
                <a:gd name="T26" fmla="*/ 13 w 65"/>
                <a:gd name="T27" fmla="*/ 25 h 58"/>
                <a:gd name="T28" fmla="*/ 26 w 65"/>
                <a:gd name="T29" fmla="*/ 36 h 58"/>
                <a:gd name="T30" fmla="*/ 18 w 65"/>
                <a:gd name="T31" fmla="*/ 22 h 58"/>
                <a:gd name="T32" fmla="*/ 13 w 65"/>
                <a:gd name="T33" fmla="*/ 4 h 58"/>
                <a:gd name="T34" fmla="*/ 18 w 65"/>
                <a:gd name="T35" fmla="*/ 0 h 58"/>
                <a:gd name="T36" fmla="*/ 22 w 65"/>
                <a:gd name="T37" fmla="*/ 0 h 58"/>
                <a:gd name="T38" fmla="*/ 30 w 65"/>
                <a:gd name="T39" fmla="*/ 11 h 58"/>
                <a:gd name="T40" fmla="*/ 26 w 65"/>
                <a:gd name="T41" fmla="*/ 22 h 58"/>
                <a:gd name="T42" fmla="*/ 26 w 65"/>
                <a:gd name="T43" fmla="*/ 33 h 58"/>
                <a:gd name="T44" fmla="*/ 35 w 65"/>
                <a:gd name="T45" fmla="*/ 18 h 58"/>
                <a:gd name="T46" fmla="*/ 39 w 65"/>
                <a:gd name="T47" fmla="*/ 11 h 58"/>
                <a:gd name="T48" fmla="*/ 52 w 65"/>
                <a:gd name="T49" fmla="*/ 4 h 58"/>
                <a:gd name="T50" fmla="*/ 52 w 65"/>
                <a:gd name="T51" fmla="*/ 4 h 58"/>
                <a:gd name="T52" fmla="*/ 52 w 65"/>
                <a:gd name="T53" fmla="*/ 11 h 58"/>
                <a:gd name="T54" fmla="*/ 52 w 65"/>
                <a:gd name="T55" fmla="*/ 22 h 58"/>
                <a:gd name="T56" fmla="*/ 43 w 65"/>
                <a:gd name="T57" fmla="*/ 29 h 58"/>
                <a:gd name="T58" fmla="*/ 35 w 65"/>
                <a:gd name="T59" fmla="*/ 33 h 58"/>
                <a:gd name="T60" fmla="*/ 30 w 65"/>
                <a:gd name="T61" fmla="*/ 36 h 58"/>
                <a:gd name="T62" fmla="*/ 48 w 65"/>
                <a:gd name="T63" fmla="*/ 36 h 58"/>
                <a:gd name="T64" fmla="*/ 65 w 65"/>
                <a:gd name="T65" fmla="*/ 40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58"/>
                <a:gd name="T101" fmla="*/ 65 w 65"/>
                <a:gd name="T102" fmla="*/ 58 h 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58">
                  <a:moveTo>
                    <a:pt x="65" y="40"/>
                  </a:moveTo>
                  <a:lnTo>
                    <a:pt x="52" y="51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0" y="36"/>
                  </a:lnTo>
                  <a:lnTo>
                    <a:pt x="26" y="47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26" y="36"/>
                  </a:lnTo>
                  <a:lnTo>
                    <a:pt x="9" y="33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3" y="25"/>
                  </a:lnTo>
                  <a:lnTo>
                    <a:pt x="26" y="36"/>
                  </a:lnTo>
                  <a:lnTo>
                    <a:pt x="18" y="22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11"/>
                  </a:lnTo>
                  <a:lnTo>
                    <a:pt x="26" y="22"/>
                  </a:lnTo>
                  <a:lnTo>
                    <a:pt x="26" y="33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2" y="4"/>
                  </a:lnTo>
                  <a:lnTo>
                    <a:pt x="52" y="11"/>
                  </a:lnTo>
                  <a:lnTo>
                    <a:pt x="52" y="22"/>
                  </a:lnTo>
                  <a:lnTo>
                    <a:pt x="43" y="29"/>
                  </a:lnTo>
                  <a:lnTo>
                    <a:pt x="35" y="33"/>
                  </a:lnTo>
                  <a:lnTo>
                    <a:pt x="30" y="36"/>
                  </a:lnTo>
                  <a:lnTo>
                    <a:pt x="48" y="36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2" name="Freeform 72"/>
            <p:cNvSpPr>
              <a:spLocks/>
            </p:cNvSpPr>
            <p:nvPr/>
          </p:nvSpPr>
          <p:spPr bwMode="auto">
            <a:xfrm>
              <a:off x="1233" y="3522"/>
              <a:ext cx="68" cy="57"/>
            </a:xfrm>
            <a:custGeom>
              <a:avLst/>
              <a:gdLst>
                <a:gd name="T0" fmla="*/ 51 w 68"/>
                <a:gd name="T1" fmla="*/ 3 h 57"/>
                <a:gd name="T2" fmla="*/ 38 w 68"/>
                <a:gd name="T3" fmla="*/ 7 h 57"/>
                <a:gd name="T4" fmla="*/ 34 w 68"/>
                <a:gd name="T5" fmla="*/ 17 h 57"/>
                <a:gd name="T6" fmla="*/ 26 w 68"/>
                <a:gd name="T7" fmla="*/ 39 h 57"/>
                <a:gd name="T8" fmla="*/ 26 w 68"/>
                <a:gd name="T9" fmla="*/ 25 h 57"/>
                <a:gd name="T10" fmla="*/ 30 w 68"/>
                <a:gd name="T11" fmla="*/ 14 h 57"/>
                <a:gd name="T12" fmla="*/ 21 w 68"/>
                <a:gd name="T13" fmla="*/ 3 h 57"/>
                <a:gd name="T14" fmla="*/ 17 w 68"/>
                <a:gd name="T15" fmla="*/ 0 h 57"/>
                <a:gd name="T16" fmla="*/ 17 w 68"/>
                <a:gd name="T17" fmla="*/ 7 h 57"/>
                <a:gd name="T18" fmla="*/ 21 w 68"/>
                <a:gd name="T19" fmla="*/ 25 h 57"/>
                <a:gd name="T20" fmla="*/ 30 w 68"/>
                <a:gd name="T21" fmla="*/ 42 h 57"/>
                <a:gd name="T22" fmla="*/ 17 w 68"/>
                <a:gd name="T23" fmla="*/ 28 h 57"/>
                <a:gd name="T24" fmla="*/ 8 w 68"/>
                <a:gd name="T25" fmla="*/ 25 h 57"/>
                <a:gd name="T26" fmla="*/ 0 w 68"/>
                <a:gd name="T27" fmla="*/ 25 h 57"/>
                <a:gd name="T28" fmla="*/ 8 w 68"/>
                <a:gd name="T29" fmla="*/ 35 h 57"/>
                <a:gd name="T30" fmla="*/ 30 w 68"/>
                <a:gd name="T31" fmla="*/ 39 h 57"/>
                <a:gd name="T32" fmla="*/ 17 w 68"/>
                <a:gd name="T33" fmla="*/ 46 h 57"/>
                <a:gd name="T34" fmla="*/ 13 w 68"/>
                <a:gd name="T35" fmla="*/ 53 h 57"/>
                <a:gd name="T36" fmla="*/ 17 w 68"/>
                <a:gd name="T37" fmla="*/ 57 h 57"/>
                <a:gd name="T38" fmla="*/ 26 w 68"/>
                <a:gd name="T39" fmla="*/ 50 h 57"/>
                <a:gd name="T40" fmla="*/ 26 w 68"/>
                <a:gd name="T41" fmla="*/ 35 h 57"/>
                <a:gd name="T42" fmla="*/ 43 w 68"/>
                <a:gd name="T43" fmla="*/ 50 h 57"/>
                <a:gd name="T44" fmla="*/ 56 w 68"/>
                <a:gd name="T45" fmla="*/ 50 h 57"/>
                <a:gd name="T46" fmla="*/ 68 w 68"/>
                <a:gd name="T47" fmla="*/ 46 h 57"/>
                <a:gd name="T48" fmla="*/ 68 w 68"/>
                <a:gd name="T49" fmla="*/ 46 h 57"/>
                <a:gd name="T50" fmla="*/ 60 w 68"/>
                <a:gd name="T51" fmla="*/ 39 h 57"/>
                <a:gd name="T52" fmla="*/ 43 w 68"/>
                <a:gd name="T53" fmla="*/ 35 h 57"/>
                <a:gd name="T54" fmla="*/ 30 w 68"/>
                <a:gd name="T55" fmla="*/ 35 h 57"/>
                <a:gd name="T56" fmla="*/ 43 w 68"/>
                <a:gd name="T57" fmla="*/ 28 h 57"/>
                <a:gd name="T58" fmla="*/ 51 w 68"/>
                <a:gd name="T59" fmla="*/ 14 h 57"/>
                <a:gd name="T60" fmla="*/ 56 w 68"/>
                <a:gd name="T61" fmla="*/ 3 h 57"/>
                <a:gd name="T62" fmla="*/ 51 w 68"/>
                <a:gd name="T63" fmla="*/ 3 h 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7"/>
                <a:gd name="T98" fmla="*/ 68 w 68"/>
                <a:gd name="T99" fmla="*/ 57 h 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7">
                  <a:moveTo>
                    <a:pt x="51" y="3"/>
                  </a:moveTo>
                  <a:lnTo>
                    <a:pt x="38" y="7"/>
                  </a:lnTo>
                  <a:lnTo>
                    <a:pt x="34" y="17"/>
                  </a:lnTo>
                  <a:lnTo>
                    <a:pt x="26" y="39"/>
                  </a:lnTo>
                  <a:lnTo>
                    <a:pt x="26" y="25"/>
                  </a:lnTo>
                  <a:lnTo>
                    <a:pt x="30" y="14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1" y="25"/>
                  </a:lnTo>
                  <a:lnTo>
                    <a:pt x="30" y="42"/>
                  </a:lnTo>
                  <a:lnTo>
                    <a:pt x="17" y="28"/>
                  </a:lnTo>
                  <a:lnTo>
                    <a:pt x="8" y="25"/>
                  </a:lnTo>
                  <a:lnTo>
                    <a:pt x="0" y="25"/>
                  </a:lnTo>
                  <a:lnTo>
                    <a:pt x="8" y="35"/>
                  </a:lnTo>
                  <a:lnTo>
                    <a:pt x="30" y="39"/>
                  </a:lnTo>
                  <a:lnTo>
                    <a:pt x="17" y="46"/>
                  </a:lnTo>
                  <a:lnTo>
                    <a:pt x="13" y="53"/>
                  </a:lnTo>
                  <a:lnTo>
                    <a:pt x="17" y="57"/>
                  </a:lnTo>
                  <a:lnTo>
                    <a:pt x="26" y="50"/>
                  </a:lnTo>
                  <a:lnTo>
                    <a:pt x="26" y="35"/>
                  </a:lnTo>
                  <a:lnTo>
                    <a:pt x="43" y="50"/>
                  </a:lnTo>
                  <a:lnTo>
                    <a:pt x="56" y="50"/>
                  </a:lnTo>
                  <a:lnTo>
                    <a:pt x="68" y="46"/>
                  </a:lnTo>
                  <a:lnTo>
                    <a:pt x="60" y="39"/>
                  </a:lnTo>
                  <a:lnTo>
                    <a:pt x="43" y="35"/>
                  </a:lnTo>
                  <a:lnTo>
                    <a:pt x="30" y="35"/>
                  </a:lnTo>
                  <a:lnTo>
                    <a:pt x="43" y="28"/>
                  </a:lnTo>
                  <a:lnTo>
                    <a:pt x="51" y="14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3" name="Freeform 73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30 w 30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75"/>
                <a:gd name="T41" fmla="*/ 30 w 30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4" name="Freeform 74"/>
            <p:cNvSpPr>
              <a:spLocks/>
            </p:cNvSpPr>
            <p:nvPr/>
          </p:nvSpPr>
          <p:spPr bwMode="auto">
            <a:xfrm>
              <a:off x="1254" y="3572"/>
              <a:ext cx="30" cy="75"/>
            </a:xfrm>
            <a:custGeom>
              <a:avLst/>
              <a:gdLst>
                <a:gd name="T0" fmla="*/ 30 w 30"/>
                <a:gd name="T1" fmla="*/ 0 h 75"/>
                <a:gd name="T2" fmla="*/ 22 w 30"/>
                <a:gd name="T3" fmla="*/ 14 h 75"/>
                <a:gd name="T4" fmla="*/ 17 w 30"/>
                <a:gd name="T5" fmla="*/ 35 h 75"/>
                <a:gd name="T6" fmla="*/ 9 w 30"/>
                <a:gd name="T7" fmla="*/ 25 h 75"/>
                <a:gd name="T8" fmla="*/ 5 w 30"/>
                <a:gd name="T9" fmla="*/ 25 h 75"/>
                <a:gd name="T10" fmla="*/ 0 w 30"/>
                <a:gd name="T11" fmla="*/ 28 h 75"/>
                <a:gd name="T12" fmla="*/ 0 w 30"/>
                <a:gd name="T13" fmla="*/ 28 h 75"/>
                <a:gd name="T14" fmla="*/ 9 w 30"/>
                <a:gd name="T15" fmla="*/ 35 h 75"/>
                <a:gd name="T16" fmla="*/ 22 w 30"/>
                <a:gd name="T17" fmla="*/ 28 h 75"/>
                <a:gd name="T18" fmla="*/ 13 w 30"/>
                <a:gd name="T19" fmla="*/ 53 h 75"/>
                <a:gd name="T20" fmla="*/ 9 w 30"/>
                <a:gd name="T21" fmla="*/ 64 h 75"/>
                <a:gd name="T22" fmla="*/ 17 w 30"/>
                <a:gd name="T23" fmla="*/ 75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75"/>
                <a:gd name="T38" fmla="*/ 30 w 30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75">
                  <a:moveTo>
                    <a:pt x="30" y="0"/>
                  </a:moveTo>
                  <a:lnTo>
                    <a:pt x="22" y="14"/>
                  </a:lnTo>
                  <a:lnTo>
                    <a:pt x="17" y="35"/>
                  </a:lnTo>
                  <a:lnTo>
                    <a:pt x="9" y="25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9" y="35"/>
                  </a:lnTo>
                  <a:lnTo>
                    <a:pt x="22" y="28"/>
                  </a:lnTo>
                  <a:lnTo>
                    <a:pt x="13" y="53"/>
                  </a:lnTo>
                  <a:lnTo>
                    <a:pt x="9" y="64"/>
                  </a:lnTo>
                  <a:lnTo>
                    <a:pt x="17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5" name="Freeform 75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w 39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"/>
                <a:gd name="T61" fmla="*/ 0 h 75"/>
                <a:gd name="T62" fmla="*/ 39 w 39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6" name="Freeform 76"/>
            <p:cNvSpPr>
              <a:spLocks/>
            </p:cNvSpPr>
            <p:nvPr/>
          </p:nvSpPr>
          <p:spPr bwMode="auto">
            <a:xfrm>
              <a:off x="1271" y="3572"/>
              <a:ext cx="39" cy="75"/>
            </a:xfrm>
            <a:custGeom>
              <a:avLst/>
              <a:gdLst>
                <a:gd name="T0" fmla="*/ 0 w 39"/>
                <a:gd name="T1" fmla="*/ 75 h 75"/>
                <a:gd name="T2" fmla="*/ 9 w 39"/>
                <a:gd name="T3" fmla="*/ 57 h 75"/>
                <a:gd name="T4" fmla="*/ 9 w 39"/>
                <a:gd name="T5" fmla="*/ 43 h 75"/>
                <a:gd name="T6" fmla="*/ 5 w 39"/>
                <a:gd name="T7" fmla="*/ 32 h 75"/>
                <a:gd name="T8" fmla="*/ 13 w 39"/>
                <a:gd name="T9" fmla="*/ 43 h 75"/>
                <a:gd name="T10" fmla="*/ 30 w 39"/>
                <a:gd name="T11" fmla="*/ 46 h 75"/>
                <a:gd name="T12" fmla="*/ 35 w 39"/>
                <a:gd name="T13" fmla="*/ 46 h 75"/>
                <a:gd name="T14" fmla="*/ 26 w 39"/>
                <a:gd name="T15" fmla="*/ 35 h 75"/>
                <a:gd name="T16" fmla="*/ 22 w 39"/>
                <a:gd name="T17" fmla="*/ 32 h 75"/>
                <a:gd name="T18" fmla="*/ 5 w 39"/>
                <a:gd name="T19" fmla="*/ 32 h 75"/>
                <a:gd name="T20" fmla="*/ 18 w 39"/>
                <a:gd name="T21" fmla="*/ 25 h 75"/>
                <a:gd name="T22" fmla="*/ 30 w 39"/>
                <a:gd name="T23" fmla="*/ 21 h 75"/>
                <a:gd name="T24" fmla="*/ 39 w 39"/>
                <a:gd name="T25" fmla="*/ 14 h 75"/>
                <a:gd name="T26" fmla="*/ 35 w 39"/>
                <a:gd name="T27" fmla="*/ 14 h 75"/>
                <a:gd name="T28" fmla="*/ 18 w 39"/>
                <a:gd name="T29" fmla="*/ 21 h 75"/>
                <a:gd name="T30" fmla="*/ 0 w 39"/>
                <a:gd name="T31" fmla="*/ 35 h 75"/>
                <a:gd name="T32" fmla="*/ 13 w 39"/>
                <a:gd name="T33" fmla="*/ 14 h 75"/>
                <a:gd name="T34" fmla="*/ 13 w 39"/>
                <a:gd name="T35" fmla="*/ 7 h 75"/>
                <a:gd name="T36" fmla="*/ 13 w 39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75"/>
                <a:gd name="T59" fmla="*/ 39 w 39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75">
                  <a:moveTo>
                    <a:pt x="0" y="75"/>
                  </a:moveTo>
                  <a:lnTo>
                    <a:pt x="9" y="57"/>
                  </a:lnTo>
                  <a:lnTo>
                    <a:pt x="9" y="43"/>
                  </a:lnTo>
                  <a:lnTo>
                    <a:pt x="5" y="32"/>
                  </a:lnTo>
                  <a:lnTo>
                    <a:pt x="13" y="43"/>
                  </a:lnTo>
                  <a:lnTo>
                    <a:pt x="30" y="46"/>
                  </a:lnTo>
                  <a:lnTo>
                    <a:pt x="35" y="46"/>
                  </a:lnTo>
                  <a:lnTo>
                    <a:pt x="26" y="35"/>
                  </a:lnTo>
                  <a:lnTo>
                    <a:pt x="22" y="32"/>
                  </a:lnTo>
                  <a:lnTo>
                    <a:pt x="5" y="32"/>
                  </a:lnTo>
                  <a:lnTo>
                    <a:pt x="18" y="25"/>
                  </a:lnTo>
                  <a:lnTo>
                    <a:pt x="30" y="21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18" y="21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7" name="Freeform 77"/>
            <p:cNvSpPr>
              <a:spLocks/>
            </p:cNvSpPr>
            <p:nvPr/>
          </p:nvSpPr>
          <p:spPr bwMode="auto">
            <a:xfrm>
              <a:off x="1301" y="3486"/>
              <a:ext cx="82" cy="61"/>
            </a:xfrm>
            <a:custGeom>
              <a:avLst/>
              <a:gdLst>
                <a:gd name="T0" fmla="*/ 26 w 82"/>
                <a:gd name="T1" fmla="*/ 25 h 61"/>
                <a:gd name="T2" fmla="*/ 56 w 82"/>
                <a:gd name="T3" fmla="*/ 21 h 61"/>
                <a:gd name="T4" fmla="*/ 69 w 82"/>
                <a:gd name="T5" fmla="*/ 21 h 61"/>
                <a:gd name="T6" fmla="*/ 82 w 82"/>
                <a:gd name="T7" fmla="*/ 28 h 61"/>
                <a:gd name="T8" fmla="*/ 65 w 82"/>
                <a:gd name="T9" fmla="*/ 32 h 61"/>
                <a:gd name="T10" fmla="*/ 43 w 82"/>
                <a:gd name="T11" fmla="*/ 36 h 61"/>
                <a:gd name="T12" fmla="*/ 31 w 82"/>
                <a:gd name="T13" fmla="*/ 28 h 61"/>
                <a:gd name="T14" fmla="*/ 39 w 82"/>
                <a:gd name="T15" fmla="*/ 32 h 61"/>
                <a:gd name="T16" fmla="*/ 43 w 82"/>
                <a:gd name="T17" fmla="*/ 46 h 61"/>
                <a:gd name="T18" fmla="*/ 39 w 82"/>
                <a:gd name="T19" fmla="*/ 61 h 61"/>
                <a:gd name="T20" fmla="*/ 26 w 82"/>
                <a:gd name="T21" fmla="*/ 53 h 61"/>
                <a:gd name="T22" fmla="*/ 22 w 82"/>
                <a:gd name="T23" fmla="*/ 46 h 61"/>
                <a:gd name="T24" fmla="*/ 31 w 82"/>
                <a:gd name="T25" fmla="*/ 25 h 61"/>
                <a:gd name="T26" fmla="*/ 13 w 82"/>
                <a:gd name="T27" fmla="*/ 32 h 61"/>
                <a:gd name="T28" fmla="*/ 0 w 82"/>
                <a:gd name="T29" fmla="*/ 28 h 61"/>
                <a:gd name="T30" fmla="*/ 5 w 82"/>
                <a:gd name="T31" fmla="*/ 25 h 61"/>
                <a:gd name="T32" fmla="*/ 13 w 82"/>
                <a:gd name="T33" fmla="*/ 25 h 61"/>
                <a:gd name="T34" fmla="*/ 26 w 82"/>
                <a:gd name="T35" fmla="*/ 28 h 61"/>
                <a:gd name="T36" fmla="*/ 22 w 82"/>
                <a:gd name="T37" fmla="*/ 14 h 61"/>
                <a:gd name="T38" fmla="*/ 22 w 82"/>
                <a:gd name="T39" fmla="*/ 7 h 61"/>
                <a:gd name="T40" fmla="*/ 26 w 82"/>
                <a:gd name="T41" fmla="*/ 0 h 61"/>
                <a:gd name="T42" fmla="*/ 31 w 82"/>
                <a:gd name="T43" fmla="*/ 7 h 61"/>
                <a:gd name="T44" fmla="*/ 31 w 82"/>
                <a:gd name="T45" fmla="*/ 14 h 61"/>
                <a:gd name="T46" fmla="*/ 26 w 82"/>
                <a:gd name="T47" fmla="*/ 28 h 61"/>
                <a:gd name="T48" fmla="*/ 52 w 82"/>
                <a:gd name="T49" fmla="*/ 3 h 61"/>
                <a:gd name="T50" fmla="*/ 61 w 82"/>
                <a:gd name="T51" fmla="*/ 0 h 61"/>
                <a:gd name="T52" fmla="*/ 65 w 82"/>
                <a:gd name="T53" fmla="*/ 3 h 61"/>
                <a:gd name="T54" fmla="*/ 56 w 82"/>
                <a:gd name="T55" fmla="*/ 14 h 61"/>
                <a:gd name="T56" fmla="*/ 43 w 82"/>
                <a:gd name="T57" fmla="*/ 21 h 61"/>
                <a:gd name="T58" fmla="*/ 26 w 82"/>
                <a:gd name="T59" fmla="*/ 25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2"/>
                <a:gd name="T91" fmla="*/ 0 h 61"/>
                <a:gd name="T92" fmla="*/ 82 w 82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2" h="61">
                  <a:moveTo>
                    <a:pt x="26" y="25"/>
                  </a:moveTo>
                  <a:lnTo>
                    <a:pt x="56" y="21"/>
                  </a:lnTo>
                  <a:lnTo>
                    <a:pt x="69" y="21"/>
                  </a:lnTo>
                  <a:lnTo>
                    <a:pt x="82" y="28"/>
                  </a:lnTo>
                  <a:lnTo>
                    <a:pt x="65" y="32"/>
                  </a:lnTo>
                  <a:lnTo>
                    <a:pt x="43" y="36"/>
                  </a:lnTo>
                  <a:lnTo>
                    <a:pt x="31" y="28"/>
                  </a:lnTo>
                  <a:lnTo>
                    <a:pt x="39" y="32"/>
                  </a:lnTo>
                  <a:lnTo>
                    <a:pt x="43" y="46"/>
                  </a:lnTo>
                  <a:lnTo>
                    <a:pt x="39" y="61"/>
                  </a:lnTo>
                  <a:lnTo>
                    <a:pt x="26" y="53"/>
                  </a:lnTo>
                  <a:lnTo>
                    <a:pt x="22" y="46"/>
                  </a:lnTo>
                  <a:lnTo>
                    <a:pt x="31" y="25"/>
                  </a:lnTo>
                  <a:lnTo>
                    <a:pt x="13" y="32"/>
                  </a:lnTo>
                  <a:lnTo>
                    <a:pt x="0" y="28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22" y="14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1" y="7"/>
                  </a:lnTo>
                  <a:lnTo>
                    <a:pt x="31" y="14"/>
                  </a:lnTo>
                  <a:lnTo>
                    <a:pt x="26" y="28"/>
                  </a:lnTo>
                  <a:lnTo>
                    <a:pt x="52" y="3"/>
                  </a:lnTo>
                  <a:lnTo>
                    <a:pt x="61" y="0"/>
                  </a:lnTo>
                  <a:lnTo>
                    <a:pt x="65" y="3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8" name="Freeform 78"/>
            <p:cNvSpPr>
              <a:spLocks/>
            </p:cNvSpPr>
            <p:nvPr/>
          </p:nvSpPr>
          <p:spPr bwMode="auto">
            <a:xfrm>
              <a:off x="1310" y="3539"/>
              <a:ext cx="73" cy="68"/>
            </a:xfrm>
            <a:custGeom>
              <a:avLst/>
              <a:gdLst>
                <a:gd name="T0" fmla="*/ 26 w 73"/>
                <a:gd name="T1" fmla="*/ 40 h 68"/>
                <a:gd name="T2" fmla="*/ 43 w 73"/>
                <a:gd name="T3" fmla="*/ 22 h 68"/>
                <a:gd name="T4" fmla="*/ 56 w 73"/>
                <a:gd name="T5" fmla="*/ 15 h 68"/>
                <a:gd name="T6" fmla="*/ 73 w 73"/>
                <a:gd name="T7" fmla="*/ 15 h 68"/>
                <a:gd name="T8" fmla="*/ 64 w 73"/>
                <a:gd name="T9" fmla="*/ 29 h 68"/>
                <a:gd name="T10" fmla="*/ 47 w 73"/>
                <a:gd name="T11" fmla="*/ 40 h 68"/>
                <a:gd name="T12" fmla="*/ 26 w 73"/>
                <a:gd name="T13" fmla="*/ 40 h 68"/>
                <a:gd name="T14" fmla="*/ 39 w 73"/>
                <a:gd name="T15" fmla="*/ 43 h 68"/>
                <a:gd name="T16" fmla="*/ 52 w 73"/>
                <a:gd name="T17" fmla="*/ 54 h 68"/>
                <a:gd name="T18" fmla="*/ 60 w 73"/>
                <a:gd name="T19" fmla="*/ 68 h 68"/>
                <a:gd name="T20" fmla="*/ 43 w 73"/>
                <a:gd name="T21" fmla="*/ 65 h 68"/>
                <a:gd name="T22" fmla="*/ 34 w 73"/>
                <a:gd name="T23" fmla="*/ 61 h 68"/>
                <a:gd name="T24" fmla="*/ 26 w 73"/>
                <a:gd name="T25" fmla="*/ 40 h 68"/>
                <a:gd name="T26" fmla="*/ 17 w 73"/>
                <a:gd name="T27" fmla="*/ 54 h 68"/>
                <a:gd name="T28" fmla="*/ 0 w 73"/>
                <a:gd name="T29" fmla="*/ 58 h 68"/>
                <a:gd name="T30" fmla="*/ 0 w 73"/>
                <a:gd name="T31" fmla="*/ 51 h 68"/>
                <a:gd name="T32" fmla="*/ 9 w 73"/>
                <a:gd name="T33" fmla="*/ 47 h 68"/>
                <a:gd name="T34" fmla="*/ 26 w 73"/>
                <a:gd name="T35" fmla="*/ 43 h 68"/>
                <a:gd name="T36" fmla="*/ 9 w 73"/>
                <a:gd name="T37" fmla="*/ 33 h 68"/>
                <a:gd name="T38" fmla="*/ 0 w 73"/>
                <a:gd name="T39" fmla="*/ 25 h 68"/>
                <a:gd name="T40" fmla="*/ 0 w 73"/>
                <a:gd name="T41" fmla="*/ 18 h 68"/>
                <a:gd name="T42" fmla="*/ 13 w 73"/>
                <a:gd name="T43" fmla="*/ 22 h 68"/>
                <a:gd name="T44" fmla="*/ 17 w 73"/>
                <a:gd name="T45" fmla="*/ 29 h 68"/>
                <a:gd name="T46" fmla="*/ 26 w 73"/>
                <a:gd name="T47" fmla="*/ 47 h 68"/>
                <a:gd name="T48" fmla="*/ 26 w 73"/>
                <a:gd name="T49" fmla="*/ 25 h 68"/>
                <a:gd name="T50" fmla="*/ 30 w 73"/>
                <a:gd name="T51" fmla="*/ 8 h 68"/>
                <a:gd name="T52" fmla="*/ 34 w 73"/>
                <a:gd name="T53" fmla="*/ 0 h 68"/>
                <a:gd name="T54" fmla="*/ 39 w 73"/>
                <a:gd name="T55" fmla="*/ 4 h 68"/>
                <a:gd name="T56" fmla="*/ 39 w 73"/>
                <a:gd name="T57" fmla="*/ 18 h 68"/>
                <a:gd name="T58" fmla="*/ 30 w 73"/>
                <a:gd name="T59" fmla="*/ 29 h 68"/>
                <a:gd name="T60" fmla="*/ 26 w 73"/>
                <a:gd name="T61" fmla="*/ 40 h 6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8"/>
                <a:gd name="T95" fmla="*/ 73 w 73"/>
                <a:gd name="T96" fmla="*/ 68 h 6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8">
                  <a:moveTo>
                    <a:pt x="26" y="40"/>
                  </a:moveTo>
                  <a:lnTo>
                    <a:pt x="43" y="22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64" y="29"/>
                  </a:lnTo>
                  <a:lnTo>
                    <a:pt x="47" y="40"/>
                  </a:lnTo>
                  <a:lnTo>
                    <a:pt x="26" y="40"/>
                  </a:lnTo>
                  <a:lnTo>
                    <a:pt x="39" y="43"/>
                  </a:lnTo>
                  <a:lnTo>
                    <a:pt x="52" y="54"/>
                  </a:lnTo>
                  <a:lnTo>
                    <a:pt x="60" y="68"/>
                  </a:lnTo>
                  <a:lnTo>
                    <a:pt x="43" y="65"/>
                  </a:lnTo>
                  <a:lnTo>
                    <a:pt x="34" y="61"/>
                  </a:lnTo>
                  <a:lnTo>
                    <a:pt x="26" y="40"/>
                  </a:lnTo>
                  <a:lnTo>
                    <a:pt x="17" y="54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9" y="47"/>
                  </a:lnTo>
                  <a:lnTo>
                    <a:pt x="26" y="43"/>
                  </a:lnTo>
                  <a:lnTo>
                    <a:pt x="9" y="33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7" y="29"/>
                  </a:lnTo>
                  <a:lnTo>
                    <a:pt x="26" y="47"/>
                  </a:lnTo>
                  <a:lnTo>
                    <a:pt x="26" y="2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39" y="4"/>
                  </a:lnTo>
                  <a:lnTo>
                    <a:pt x="39" y="18"/>
                  </a:lnTo>
                  <a:lnTo>
                    <a:pt x="30" y="29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9" name="Freeform 79"/>
            <p:cNvSpPr>
              <a:spLocks/>
            </p:cNvSpPr>
            <p:nvPr/>
          </p:nvSpPr>
          <p:spPr bwMode="auto">
            <a:xfrm>
              <a:off x="3239" y="3579"/>
              <a:ext cx="794" cy="247"/>
            </a:xfrm>
            <a:custGeom>
              <a:avLst/>
              <a:gdLst>
                <a:gd name="T0" fmla="*/ 0 w 794"/>
                <a:gd name="T1" fmla="*/ 0 h 247"/>
                <a:gd name="T2" fmla="*/ 210 w 794"/>
                <a:gd name="T3" fmla="*/ 79 h 247"/>
                <a:gd name="T4" fmla="*/ 429 w 794"/>
                <a:gd name="T5" fmla="*/ 157 h 247"/>
                <a:gd name="T6" fmla="*/ 528 w 794"/>
                <a:gd name="T7" fmla="*/ 190 h 247"/>
                <a:gd name="T8" fmla="*/ 627 w 794"/>
                <a:gd name="T9" fmla="*/ 211 h 247"/>
                <a:gd name="T10" fmla="*/ 717 w 794"/>
                <a:gd name="T11" fmla="*/ 233 h 247"/>
                <a:gd name="T12" fmla="*/ 794 w 794"/>
                <a:gd name="T13" fmla="*/ 240 h 247"/>
                <a:gd name="T14" fmla="*/ 790 w 794"/>
                <a:gd name="T15" fmla="*/ 247 h 247"/>
                <a:gd name="T16" fmla="*/ 747 w 794"/>
                <a:gd name="T17" fmla="*/ 240 h 247"/>
                <a:gd name="T18" fmla="*/ 708 w 794"/>
                <a:gd name="T19" fmla="*/ 233 h 247"/>
                <a:gd name="T20" fmla="*/ 683 w 794"/>
                <a:gd name="T21" fmla="*/ 229 h 247"/>
                <a:gd name="T22" fmla="*/ 657 w 794"/>
                <a:gd name="T23" fmla="*/ 225 h 247"/>
                <a:gd name="T24" fmla="*/ 622 w 794"/>
                <a:gd name="T25" fmla="*/ 218 h 247"/>
                <a:gd name="T26" fmla="*/ 597 w 794"/>
                <a:gd name="T27" fmla="*/ 211 h 247"/>
                <a:gd name="T28" fmla="*/ 378 w 794"/>
                <a:gd name="T29" fmla="*/ 147 h 247"/>
                <a:gd name="T30" fmla="*/ 275 w 794"/>
                <a:gd name="T31" fmla="*/ 111 h 247"/>
                <a:gd name="T32" fmla="*/ 184 w 794"/>
                <a:gd name="T33" fmla="*/ 79 h 247"/>
                <a:gd name="T34" fmla="*/ 107 w 794"/>
                <a:gd name="T35" fmla="*/ 50 h 247"/>
                <a:gd name="T36" fmla="*/ 77 w 794"/>
                <a:gd name="T37" fmla="*/ 36 h 247"/>
                <a:gd name="T38" fmla="*/ 47 w 794"/>
                <a:gd name="T39" fmla="*/ 25 h 247"/>
                <a:gd name="T40" fmla="*/ 25 w 794"/>
                <a:gd name="T41" fmla="*/ 14 h 247"/>
                <a:gd name="T42" fmla="*/ 13 w 794"/>
                <a:gd name="T43" fmla="*/ 7 h 247"/>
                <a:gd name="T44" fmla="*/ 0 w 794"/>
                <a:gd name="T45" fmla="*/ 3 h 247"/>
                <a:gd name="T46" fmla="*/ 0 w 794"/>
                <a:gd name="T47" fmla="*/ 3 h 247"/>
                <a:gd name="T48" fmla="*/ 0 w 794"/>
                <a:gd name="T49" fmla="*/ 0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4"/>
                <a:gd name="T76" fmla="*/ 0 h 247"/>
                <a:gd name="T77" fmla="*/ 794 w 794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4" h="247">
                  <a:moveTo>
                    <a:pt x="0" y="0"/>
                  </a:moveTo>
                  <a:lnTo>
                    <a:pt x="210" y="79"/>
                  </a:lnTo>
                  <a:lnTo>
                    <a:pt x="429" y="157"/>
                  </a:lnTo>
                  <a:lnTo>
                    <a:pt x="528" y="190"/>
                  </a:lnTo>
                  <a:lnTo>
                    <a:pt x="627" y="211"/>
                  </a:lnTo>
                  <a:lnTo>
                    <a:pt x="717" y="233"/>
                  </a:lnTo>
                  <a:lnTo>
                    <a:pt x="794" y="240"/>
                  </a:lnTo>
                  <a:lnTo>
                    <a:pt x="790" y="247"/>
                  </a:lnTo>
                  <a:lnTo>
                    <a:pt x="747" y="240"/>
                  </a:lnTo>
                  <a:lnTo>
                    <a:pt x="708" y="233"/>
                  </a:lnTo>
                  <a:lnTo>
                    <a:pt x="683" y="229"/>
                  </a:lnTo>
                  <a:lnTo>
                    <a:pt x="657" y="225"/>
                  </a:lnTo>
                  <a:lnTo>
                    <a:pt x="622" y="218"/>
                  </a:lnTo>
                  <a:lnTo>
                    <a:pt x="597" y="211"/>
                  </a:lnTo>
                  <a:lnTo>
                    <a:pt x="378" y="147"/>
                  </a:lnTo>
                  <a:lnTo>
                    <a:pt x="275" y="111"/>
                  </a:lnTo>
                  <a:lnTo>
                    <a:pt x="184" y="79"/>
                  </a:lnTo>
                  <a:lnTo>
                    <a:pt x="107" y="50"/>
                  </a:lnTo>
                  <a:lnTo>
                    <a:pt x="77" y="36"/>
                  </a:lnTo>
                  <a:lnTo>
                    <a:pt x="47" y="25"/>
                  </a:lnTo>
                  <a:lnTo>
                    <a:pt x="25" y="14"/>
                  </a:lnTo>
                  <a:lnTo>
                    <a:pt x="1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0" name="Freeform 80"/>
            <p:cNvSpPr>
              <a:spLocks/>
            </p:cNvSpPr>
            <p:nvPr/>
          </p:nvSpPr>
          <p:spPr bwMode="auto">
            <a:xfrm>
              <a:off x="3191" y="3536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1 h 68"/>
                <a:gd name="T6" fmla="*/ 43 w 78"/>
                <a:gd name="T7" fmla="*/ 0 h 68"/>
                <a:gd name="T8" fmla="*/ 48 w 78"/>
                <a:gd name="T9" fmla="*/ 18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5 w 78"/>
                <a:gd name="T17" fmla="*/ 39 h 68"/>
                <a:gd name="T18" fmla="*/ 78 w 78"/>
                <a:gd name="T19" fmla="*/ 43 h 68"/>
                <a:gd name="T20" fmla="*/ 65 w 78"/>
                <a:gd name="T21" fmla="*/ 50 h 68"/>
                <a:gd name="T22" fmla="*/ 56 w 78"/>
                <a:gd name="T23" fmla="*/ 54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4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50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13 w 78"/>
                <a:gd name="T49" fmla="*/ 14 h 68"/>
                <a:gd name="T50" fmla="*/ 18 w 78"/>
                <a:gd name="T51" fmla="*/ 14 h 68"/>
                <a:gd name="T52" fmla="*/ 26 w 78"/>
                <a:gd name="T53" fmla="*/ 21 h 68"/>
                <a:gd name="T54" fmla="*/ 30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1"/>
                  </a:lnTo>
                  <a:lnTo>
                    <a:pt x="43" y="0"/>
                  </a:lnTo>
                  <a:lnTo>
                    <a:pt x="48" y="18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5" y="39"/>
                  </a:lnTo>
                  <a:lnTo>
                    <a:pt x="78" y="43"/>
                  </a:lnTo>
                  <a:lnTo>
                    <a:pt x="65" y="50"/>
                  </a:lnTo>
                  <a:lnTo>
                    <a:pt x="56" y="54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4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50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6" y="21"/>
                  </a:lnTo>
                  <a:lnTo>
                    <a:pt x="30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1" name="Freeform 81"/>
            <p:cNvSpPr>
              <a:spLocks/>
            </p:cNvSpPr>
            <p:nvPr/>
          </p:nvSpPr>
          <p:spPr bwMode="auto">
            <a:xfrm>
              <a:off x="3264" y="3547"/>
              <a:ext cx="78" cy="68"/>
            </a:xfrm>
            <a:custGeom>
              <a:avLst/>
              <a:gdLst>
                <a:gd name="T0" fmla="*/ 35 w 78"/>
                <a:gd name="T1" fmla="*/ 43 h 68"/>
                <a:gd name="T2" fmla="*/ 30 w 78"/>
                <a:gd name="T3" fmla="*/ 21 h 68"/>
                <a:gd name="T4" fmla="*/ 35 w 78"/>
                <a:gd name="T5" fmla="*/ 10 h 68"/>
                <a:gd name="T6" fmla="*/ 43 w 78"/>
                <a:gd name="T7" fmla="*/ 0 h 68"/>
                <a:gd name="T8" fmla="*/ 48 w 78"/>
                <a:gd name="T9" fmla="*/ 17 h 68"/>
                <a:gd name="T10" fmla="*/ 48 w 78"/>
                <a:gd name="T11" fmla="*/ 32 h 68"/>
                <a:gd name="T12" fmla="*/ 35 w 78"/>
                <a:gd name="T13" fmla="*/ 43 h 68"/>
                <a:gd name="T14" fmla="*/ 43 w 78"/>
                <a:gd name="T15" fmla="*/ 39 h 68"/>
                <a:gd name="T16" fmla="*/ 61 w 78"/>
                <a:gd name="T17" fmla="*/ 35 h 68"/>
                <a:gd name="T18" fmla="*/ 78 w 78"/>
                <a:gd name="T19" fmla="*/ 39 h 68"/>
                <a:gd name="T20" fmla="*/ 65 w 78"/>
                <a:gd name="T21" fmla="*/ 50 h 68"/>
                <a:gd name="T22" fmla="*/ 56 w 78"/>
                <a:gd name="T23" fmla="*/ 50 h 68"/>
                <a:gd name="T24" fmla="*/ 35 w 78"/>
                <a:gd name="T25" fmla="*/ 43 h 68"/>
                <a:gd name="T26" fmla="*/ 39 w 78"/>
                <a:gd name="T27" fmla="*/ 57 h 68"/>
                <a:gd name="T28" fmla="*/ 30 w 78"/>
                <a:gd name="T29" fmla="*/ 68 h 68"/>
                <a:gd name="T30" fmla="*/ 26 w 78"/>
                <a:gd name="T31" fmla="*/ 60 h 68"/>
                <a:gd name="T32" fmla="*/ 26 w 78"/>
                <a:gd name="T33" fmla="*/ 57 h 68"/>
                <a:gd name="T34" fmla="*/ 35 w 78"/>
                <a:gd name="T35" fmla="*/ 46 h 68"/>
                <a:gd name="T36" fmla="*/ 18 w 78"/>
                <a:gd name="T37" fmla="*/ 46 h 68"/>
                <a:gd name="T38" fmla="*/ 0 w 78"/>
                <a:gd name="T39" fmla="*/ 43 h 68"/>
                <a:gd name="T40" fmla="*/ 9 w 78"/>
                <a:gd name="T41" fmla="*/ 39 h 68"/>
                <a:gd name="T42" fmla="*/ 18 w 78"/>
                <a:gd name="T43" fmla="*/ 39 h 68"/>
                <a:gd name="T44" fmla="*/ 39 w 78"/>
                <a:gd name="T45" fmla="*/ 46 h 68"/>
                <a:gd name="T46" fmla="*/ 9 w 78"/>
                <a:gd name="T47" fmla="*/ 21 h 68"/>
                <a:gd name="T48" fmla="*/ 9 w 78"/>
                <a:gd name="T49" fmla="*/ 14 h 68"/>
                <a:gd name="T50" fmla="*/ 13 w 78"/>
                <a:gd name="T51" fmla="*/ 14 h 68"/>
                <a:gd name="T52" fmla="*/ 26 w 78"/>
                <a:gd name="T53" fmla="*/ 21 h 68"/>
                <a:gd name="T54" fmla="*/ 26 w 78"/>
                <a:gd name="T55" fmla="*/ 32 h 68"/>
                <a:gd name="T56" fmla="*/ 35 w 78"/>
                <a:gd name="T57" fmla="*/ 43 h 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68"/>
                <a:gd name="T89" fmla="*/ 78 w 78"/>
                <a:gd name="T90" fmla="*/ 68 h 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68">
                  <a:moveTo>
                    <a:pt x="35" y="43"/>
                  </a:moveTo>
                  <a:lnTo>
                    <a:pt x="30" y="21"/>
                  </a:lnTo>
                  <a:lnTo>
                    <a:pt x="35" y="10"/>
                  </a:lnTo>
                  <a:lnTo>
                    <a:pt x="43" y="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35" y="43"/>
                  </a:lnTo>
                  <a:lnTo>
                    <a:pt x="43" y="39"/>
                  </a:lnTo>
                  <a:lnTo>
                    <a:pt x="61" y="35"/>
                  </a:lnTo>
                  <a:lnTo>
                    <a:pt x="78" y="39"/>
                  </a:lnTo>
                  <a:lnTo>
                    <a:pt x="65" y="50"/>
                  </a:lnTo>
                  <a:lnTo>
                    <a:pt x="56" y="50"/>
                  </a:lnTo>
                  <a:lnTo>
                    <a:pt x="35" y="43"/>
                  </a:lnTo>
                  <a:lnTo>
                    <a:pt x="39" y="57"/>
                  </a:lnTo>
                  <a:lnTo>
                    <a:pt x="30" y="68"/>
                  </a:lnTo>
                  <a:lnTo>
                    <a:pt x="26" y="60"/>
                  </a:lnTo>
                  <a:lnTo>
                    <a:pt x="26" y="57"/>
                  </a:lnTo>
                  <a:lnTo>
                    <a:pt x="35" y="46"/>
                  </a:lnTo>
                  <a:lnTo>
                    <a:pt x="18" y="46"/>
                  </a:lnTo>
                  <a:lnTo>
                    <a:pt x="0" y="43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39" y="46"/>
                  </a:lnTo>
                  <a:lnTo>
                    <a:pt x="9" y="21"/>
                  </a:lnTo>
                  <a:lnTo>
                    <a:pt x="9" y="14"/>
                  </a:lnTo>
                  <a:lnTo>
                    <a:pt x="13" y="14"/>
                  </a:lnTo>
                  <a:lnTo>
                    <a:pt x="26" y="21"/>
                  </a:lnTo>
                  <a:lnTo>
                    <a:pt x="26" y="32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2" name="Freeform 82"/>
            <p:cNvSpPr>
              <a:spLocks/>
            </p:cNvSpPr>
            <p:nvPr/>
          </p:nvSpPr>
          <p:spPr bwMode="auto">
            <a:xfrm>
              <a:off x="3234" y="3607"/>
              <a:ext cx="69" cy="58"/>
            </a:xfrm>
            <a:custGeom>
              <a:avLst/>
              <a:gdLst>
                <a:gd name="T0" fmla="*/ 43 w 69"/>
                <a:gd name="T1" fmla="*/ 33 h 58"/>
                <a:gd name="T2" fmla="*/ 18 w 69"/>
                <a:gd name="T3" fmla="*/ 26 h 58"/>
                <a:gd name="T4" fmla="*/ 9 w 69"/>
                <a:gd name="T5" fmla="*/ 18 h 58"/>
                <a:gd name="T6" fmla="*/ 5 w 69"/>
                <a:gd name="T7" fmla="*/ 8 h 58"/>
                <a:gd name="T8" fmla="*/ 22 w 69"/>
                <a:gd name="T9" fmla="*/ 11 h 58"/>
                <a:gd name="T10" fmla="*/ 39 w 69"/>
                <a:gd name="T11" fmla="*/ 18 h 58"/>
                <a:gd name="T12" fmla="*/ 43 w 69"/>
                <a:gd name="T13" fmla="*/ 33 h 58"/>
                <a:gd name="T14" fmla="*/ 43 w 69"/>
                <a:gd name="T15" fmla="*/ 22 h 58"/>
                <a:gd name="T16" fmla="*/ 48 w 69"/>
                <a:gd name="T17" fmla="*/ 8 h 58"/>
                <a:gd name="T18" fmla="*/ 60 w 69"/>
                <a:gd name="T19" fmla="*/ 0 h 58"/>
                <a:gd name="T20" fmla="*/ 65 w 69"/>
                <a:gd name="T21" fmla="*/ 11 h 58"/>
                <a:gd name="T22" fmla="*/ 65 w 69"/>
                <a:gd name="T23" fmla="*/ 18 h 58"/>
                <a:gd name="T24" fmla="*/ 43 w 69"/>
                <a:gd name="T25" fmla="*/ 33 h 58"/>
                <a:gd name="T26" fmla="*/ 60 w 69"/>
                <a:gd name="T27" fmla="*/ 36 h 58"/>
                <a:gd name="T28" fmla="*/ 69 w 69"/>
                <a:gd name="T29" fmla="*/ 43 h 58"/>
                <a:gd name="T30" fmla="*/ 65 w 69"/>
                <a:gd name="T31" fmla="*/ 47 h 58"/>
                <a:gd name="T32" fmla="*/ 56 w 69"/>
                <a:gd name="T33" fmla="*/ 43 h 58"/>
                <a:gd name="T34" fmla="*/ 48 w 69"/>
                <a:gd name="T35" fmla="*/ 33 h 58"/>
                <a:gd name="T36" fmla="*/ 43 w 69"/>
                <a:gd name="T37" fmla="*/ 47 h 58"/>
                <a:gd name="T38" fmla="*/ 30 w 69"/>
                <a:gd name="T39" fmla="*/ 58 h 58"/>
                <a:gd name="T40" fmla="*/ 30 w 69"/>
                <a:gd name="T41" fmla="*/ 47 h 58"/>
                <a:gd name="T42" fmla="*/ 35 w 69"/>
                <a:gd name="T43" fmla="*/ 43 h 58"/>
                <a:gd name="T44" fmla="*/ 52 w 69"/>
                <a:gd name="T45" fmla="*/ 33 h 58"/>
                <a:gd name="T46" fmla="*/ 9 w 69"/>
                <a:gd name="T47" fmla="*/ 43 h 58"/>
                <a:gd name="T48" fmla="*/ 0 w 69"/>
                <a:gd name="T49" fmla="*/ 36 h 58"/>
                <a:gd name="T50" fmla="*/ 5 w 69"/>
                <a:gd name="T51" fmla="*/ 36 h 58"/>
                <a:gd name="T52" fmla="*/ 18 w 69"/>
                <a:gd name="T53" fmla="*/ 29 h 58"/>
                <a:gd name="T54" fmla="*/ 30 w 69"/>
                <a:gd name="T55" fmla="*/ 33 h 58"/>
                <a:gd name="T56" fmla="*/ 43 w 69"/>
                <a:gd name="T57" fmla="*/ 33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58"/>
                <a:gd name="T89" fmla="*/ 69 w 69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58">
                  <a:moveTo>
                    <a:pt x="43" y="33"/>
                  </a:moveTo>
                  <a:lnTo>
                    <a:pt x="18" y="26"/>
                  </a:lnTo>
                  <a:lnTo>
                    <a:pt x="9" y="18"/>
                  </a:lnTo>
                  <a:lnTo>
                    <a:pt x="5" y="8"/>
                  </a:lnTo>
                  <a:lnTo>
                    <a:pt x="22" y="11"/>
                  </a:lnTo>
                  <a:lnTo>
                    <a:pt x="39" y="18"/>
                  </a:lnTo>
                  <a:lnTo>
                    <a:pt x="43" y="33"/>
                  </a:lnTo>
                  <a:lnTo>
                    <a:pt x="43" y="22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65" y="11"/>
                  </a:lnTo>
                  <a:lnTo>
                    <a:pt x="65" y="18"/>
                  </a:lnTo>
                  <a:lnTo>
                    <a:pt x="43" y="33"/>
                  </a:lnTo>
                  <a:lnTo>
                    <a:pt x="60" y="36"/>
                  </a:lnTo>
                  <a:lnTo>
                    <a:pt x="69" y="43"/>
                  </a:lnTo>
                  <a:lnTo>
                    <a:pt x="65" y="47"/>
                  </a:lnTo>
                  <a:lnTo>
                    <a:pt x="56" y="43"/>
                  </a:lnTo>
                  <a:lnTo>
                    <a:pt x="48" y="33"/>
                  </a:lnTo>
                  <a:lnTo>
                    <a:pt x="43" y="47"/>
                  </a:lnTo>
                  <a:lnTo>
                    <a:pt x="30" y="58"/>
                  </a:lnTo>
                  <a:lnTo>
                    <a:pt x="30" y="47"/>
                  </a:lnTo>
                  <a:lnTo>
                    <a:pt x="35" y="43"/>
                  </a:lnTo>
                  <a:lnTo>
                    <a:pt x="52" y="33"/>
                  </a:lnTo>
                  <a:lnTo>
                    <a:pt x="9" y="43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8" y="29"/>
                  </a:lnTo>
                  <a:lnTo>
                    <a:pt x="30" y="33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3" name="Freeform 83"/>
            <p:cNvSpPr>
              <a:spLocks/>
            </p:cNvSpPr>
            <p:nvPr/>
          </p:nvSpPr>
          <p:spPr bwMode="auto">
            <a:xfrm>
              <a:off x="3325" y="3582"/>
              <a:ext cx="73" cy="65"/>
            </a:xfrm>
            <a:custGeom>
              <a:avLst/>
              <a:gdLst>
                <a:gd name="T0" fmla="*/ 25 w 73"/>
                <a:gd name="T1" fmla="*/ 33 h 65"/>
                <a:gd name="T2" fmla="*/ 47 w 73"/>
                <a:gd name="T3" fmla="*/ 22 h 65"/>
                <a:gd name="T4" fmla="*/ 60 w 73"/>
                <a:gd name="T5" fmla="*/ 18 h 65"/>
                <a:gd name="T6" fmla="*/ 73 w 73"/>
                <a:gd name="T7" fmla="*/ 18 h 65"/>
                <a:gd name="T8" fmla="*/ 60 w 73"/>
                <a:gd name="T9" fmla="*/ 33 h 65"/>
                <a:gd name="T10" fmla="*/ 43 w 73"/>
                <a:gd name="T11" fmla="*/ 36 h 65"/>
                <a:gd name="T12" fmla="*/ 25 w 73"/>
                <a:gd name="T13" fmla="*/ 36 h 65"/>
                <a:gd name="T14" fmla="*/ 38 w 73"/>
                <a:gd name="T15" fmla="*/ 40 h 65"/>
                <a:gd name="T16" fmla="*/ 47 w 73"/>
                <a:gd name="T17" fmla="*/ 51 h 65"/>
                <a:gd name="T18" fmla="*/ 51 w 73"/>
                <a:gd name="T19" fmla="*/ 65 h 65"/>
                <a:gd name="T20" fmla="*/ 34 w 73"/>
                <a:gd name="T21" fmla="*/ 61 h 65"/>
                <a:gd name="T22" fmla="*/ 30 w 73"/>
                <a:gd name="T23" fmla="*/ 54 h 65"/>
                <a:gd name="T24" fmla="*/ 25 w 73"/>
                <a:gd name="T25" fmla="*/ 33 h 65"/>
                <a:gd name="T26" fmla="*/ 12 w 73"/>
                <a:gd name="T27" fmla="*/ 43 h 65"/>
                <a:gd name="T28" fmla="*/ 0 w 73"/>
                <a:gd name="T29" fmla="*/ 43 h 65"/>
                <a:gd name="T30" fmla="*/ 4 w 73"/>
                <a:gd name="T31" fmla="*/ 40 h 65"/>
                <a:gd name="T32" fmla="*/ 8 w 73"/>
                <a:gd name="T33" fmla="*/ 36 h 65"/>
                <a:gd name="T34" fmla="*/ 25 w 73"/>
                <a:gd name="T35" fmla="*/ 36 h 65"/>
                <a:gd name="T36" fmla="*/ 12 w 73"/>
                <a:gd name="T37" fmla="*/ 25 h 65"/>
                <a:gd name="T38" fmla="*/ 8 w 73"/>
                <a:gd name="T39" fmla="*/ 18 h 65"/>
                <a:gd name="T40" fmla="*/ 12 w 73"/>
                <a:gd name="T41" fmla="*/ 11 h 65"/>
                <a:gd name="T42" fmla="*/ 21 w 73"/>
                <a:gd name="T43" fmla="*/ 15 h 65"/>
                <a:gd name="T44" fmla="*/ 21 w 73"/>
                <a:gd name="T45" fmla="*/ 22 h 65"/>
                <a:gd name="T46" fmla="*/ 25 w 73"/>
                <a:gd name="T47" fmla="*/ 40 h 65"/>
                <a:gd name="T48" fmla="*/ 30 w 73"/>
                <a:gd name="T49" fmla="*/ 22 h 65"/>
                <a:gd name="T50" fmla="*/ 38 w 73"/>
                <a:gd name="T51" fmla="*/ 4 h 65"/>
                <a:gd name="T52" fmla="*/ 47 w 73"/>
                <a:gd name="T53" fmla="*/ 0 h 65"/>
                <a:gd name="T54" fmla="*/ 51 w 73"/>
                <a:gd name="T55" fmla="*/ 4 h 65"/>
                <a:gd name="T56" fmla="*/ 47 w 73"/>
                <a:gd name="T57" fmla="*/ 15 h 65"/>
                <a:gd name="T58" fmla="*/ 34 w 73"/>
                <a:gd name="T59" fmla="*/ 25 h 65"/>
                <a:gd name="T60" fmla="*/ 25 w 73"/>
                <a:gd name="T61" fmla="*/ 33 h 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"/>
                <a:gd name="T94" fmla="*/ 0 h 65"/>
                <a:gd name="T95" fmla="*/ 73 w 73"/>
                <a:gd name="T96" fmla="*/ 65 h 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" h="65">
                  <a:moveTo>
                    <a:pt x="25" y="33"/>
                  </a:moveTo>
                  <a:lnTo>
                    <a:pt x="47" y="22"/>
                  </a:lnTo>
                  <a:lnTo>
                    <a:pt x="60" y="18"/>
                  </a:lnTo>
                  <a:lnTo>
                    <a:pt x="73" y="18"/>
                  </a:lnTo>
                  <a:lnTo>
                    <a:pt x="60" y="33"/>
                  </a:lnTo>
                  <a:lnTo>
                    <a:pt x="43" y="36"/>
                  </a:lnTo>
                  <a:lnTo>
                    <a:pt x="25" y="36"/>
                  </a:lnTo>
                  <a:lnTo>
                    <a:pt x="38" y="40"/>
                  </a:lnTo>
                  <a:lnTo>
                    <a:pt x="47" y="51"/>
                  </a:lnTo>
                  <a:lnTo>
                    <a:pt x="51" y="65"/>
                  </a:lnTo>
                  <a:lnTo>
                    <a:pt x="34" y="61"/>
                  </a:lnTo>
                  <a:lnTo>
                    <a:pt x="30" y="54"/>
                  </a:lnTo>
                  <a:lnTo>
                    <a:pt x="25" y="33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25" y="36"/>
                  </a:lnTo>
                  <a:lnTo>
                    <a:pt x="12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21" y="15"/>
                  </a:lnTo>
                  <a:lnTo>
                    <a:pt x="21" y="22"/>
                  </a:lnTo>
                  <a:lnTo>
                    <a:pt x="25" y="40"/>
                  </a:lnTo>
                  <a:lnTo>
                    <a:pt x="30" y="2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47" y="15"/>
                  </a:lnTo>
                  <a:lnTo>
                    <a:pt x="34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4" name="Freeform 84"/>
            <p:cNvSpPr>
              <a:spLocks/>
            </p:cNvSpPr>
            <p:nvPr/>
          </p:nvSpPr>
          <p:spPr bwMode="auto">
            <a:xfrm>
              <a:off x="3393" y="3611"/>
              <a:ext cx="60" cy="68"/>
            </a:xfrm>
            <a:custGeom>
              <a:avLst/>
              <a:gdLst>
                <a:gd name="T0" fmla="*/ 22 w 60"/>
                <a:gd name="T1" fmla="*/ 36 h 68"/>
                <a:gd name="T2" fmla="*/ 39 w 60"/>
                <a:gd name="T3" fmla="*/ 18 h 68"/>
                <a:gd name="T4" fmla="*/ 48 w 60"/>
                <a:gd name="T5" fmla="*/ 14 h 68"/>
                <a:gd name="T6" fmla="*/ 60 w 60"/>
                <a:gd name="T7" fmla="*/ 18 h 68"/>
                <a:gd name="T8" fmla="*/ 56 w 60"/>
                <a:gd name="T9" fmla="*/ 32 h 68"/>
                <a:gd name="T10" fmla="*/ 43 w 60"/>
                <a:gd name="T11" fmla="*/ 36 h 68"/>
                <a:gd name="T12" fmla="*/ 22 w 60"/>
                <a:gd name="T13" fmla="*/ 36 h 68"/>
                <a:gd name="T14" fmla="*/ 35 w 60"/>
                <a:gd name="T15" fmla="*/ 39 h 68"/>
                <a:gd name="T16" fmla="*/ 60 w 60"/>
                <a:gd name="T17" fmla="*/ 68 h 68"/>
                <a:gd name="T18" fmla="*/ 43 w 60"/>
                <a:gd name="T19" fmla="*/ 64 h 68"/>
                <a:gd name="T20" fmla="*/ 35 w 60"/>
                <a:gd name="T21" fmla="*/ 54 h 68"/>
                <a:gd name="T22" fmla="*/ 22 w 60"/>
                <a:gd name="T23" fmla="*/ 36 h 68"/>
                <a:gd name="T24" fmla="*/ 17 w 60"/>
                <a:gd name="T25" fmla="*/ 47 h 68"/>
                <a:gd name="T26" fmla="*/ 5 w 60"/>
                <a:gd name="T27" fmla="*/ 47 h 68"/>
                <a:gd name="T28" fmla="*/ 5 w 60"/>
                <a:gd name="T29" fmla="*/ 39 h 68"/>
                <a:gd name="T30" fmla="*/ 9 w 60"/>
                <a:gd name="T31" fmla="*/ 39 h 68"/>
                <a:gd name="T32" fmla="*/ 22 w 60"/>
                <a:gd name="T33" fmla="*/ 39 h 68"/>
                <a:gd name="T34" fmla="*/ 9 w 60"/>
                <a:gd name="T35" fmla="*/ 25 h 68"/>
                <a:gd name="T36" fmla="*/ 0 w 60"/>
                <a:gd name="T37" fmla="*/ 11 h 68"/>
                <a:gd name="T38" fmla="*/ 9 w 60"/>
                <a:gd name="T39" fmla="*/ 14 h 68"/>
                <a:gd name="T40" fmla="*/ 13 w 60"/>
                <a:gd name="T41" fmla="*/ 22 h 68"/>
                <a:gd name="T42" fmla="*/ 22 w 60"/>
                <a:gd name="T43" fmla="*/ 39 h 68"/>
                <a:gd name="T44" fmla="*/ 22 w 60"/>
                <a:gd name="T45" fmla="*/ 4 h 68"/>
                <a:gd name="T46" fmla="*/ 26 w 60"/>
                <a:gd name="T47" fmla="*/ 0 h 68"/>
                <a:gd name="T48" fmla="*/ 30 w 60"/>
                <a:gd name="T49" fmla="*/ 0 h 68"/>
                <a:gd name="T50" fmla="*/ 35 w 60"/>
                <a:gd name="T51" fmla="*/ 14 h 68"/>
                <a:gd name="T52" fmla="*/ 26 w 60"/>
                <a:gd name="T53" fmla="*/ 25 h 68"/>
                <a:gd name="T54" fmla="*/ 22 w 60"/>
                <a:gd name="T55" fmla="*/ 36 h 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"/>
                <a:gd name="T85" fmla="*/ 0 h 68"/>
                <a:gd name="T86" fmla="*/ 60 w 60"/>
                <a:gd name="T87" fmla="*/ 68 h 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" h="68">
                  <a:moveTo>
                    <a:pt x="22" y="36"/>
                  </a:moveTo>
                  <a:lnTo>
                    <a:pt x="39" y="18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56" y="32"/>
                  </a:lnTo>
                  <a:lnTo>
                    <a:pt x="43" y="36"/>
                  </a:lnTo>
                  <a:lnTo>
                    <a:pt x="22" y="36"/>
                  </a:lnTo>
                  <a:lnTo>
                    <a:pt x="35" y="39"/>
                  </a:lnTo>
                  <a:lnTo>
                    <a:pt x="60" y="68"/>
                  </a:lnTo>
                  <a:lnTo>
                    <a:pt x="43" y="64"/>
                  </a:lnTo>
                  <a:lnTo>
                    <a:pt x="35" y="54"/>
                  </a:lnTo>
                  <a:lnTo>
                    <a:pt x="22" y="36"/>
                  </a:lnTo>
                  <a:lnTo>
                    <a:pt x="17" y="47"/>
                  </a:lnTo>
                  <a:lnTo>
                    <a:pt x="5" y="47"/>
                  </a:lnTo>
                  <a:lnTo>
                    <a:pt x="5" y="39"/>
                  </a:lnTo>
                  <a:lnTo>
                    <a:pt x="9" y="39"/>
                  </a:lnTo>
                  <a:lnTo>
                    <a:pt x="22" y="39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3" y="22"/>
                  </a:lnTo>
                  <a:lnTo>
                    <a:pt x="22" y="39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14"/>
                  </a:lnTo>
                  <a:lnTo>
                    <a:pt x="26" y="25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5" name="Freeform 85"/>
            <p:cNvSpPr>
              <a:spLocks/>
            </p:cNvSpPr>
            <p:nvPr/>
          </p:nvSpPr>
          <p:spPr bwMode="auto">
            <a:xfrm>
              <a:off x="3406" y="3683"/>
              <a:ext cx="86" cy="53"/>
            </a:xfrm>
            <a:custGeom>
              <a:avLst/>
              <a:gdLst>
                <a:gd name="T0" fmla="*/ 47 w 86"/>
                <a:gd name="T1" fmla="*/ 18 h 53"/>
                <a:gd name="T2" fmla="*/ 60 w 86"/>
                <a:gd name="T3" fmla="*/ 35 h 53"/>
                <a:gd name="T4" fmla="*/ 60 w 86"/>
                <a:gd name="T5" fmla="*/ 43 h 53"/>
                <a:gd name="T6" fmla="*/ 52 w 86"/>
                <a:gd name="T7" fmla="*/ 53 h 53"/>
                <a:gd name="T8" fmla="*/ 39 w 86"/>
                <a:gd name="T9" fmla="*/ 43 h 53"/>
                <a:gd name="T10" fmla="*/ 39 w 86"/>
                <a:gd name="T11" fmla="*/ 32 h 53"/>
                <a:gd name="T12" fmla="*/ 47 w 86"/>
                <a:gd name="T13" fmla="*/ 18 h 53"/>
                <a:gd name="T14" fmla="*/ 39 w 86"/>
                <a:gd name="T15" fmla="*/ 25 h 53"/>
                <a:gd name="T16" fmla="*/ 17 w 86"/>
                <a:gd name="T17" fmla="*/ 32 h 53"/>
                <a:gd name="T18" fmla="*/ 0 w 86"/>
                <a:gd name="T19" fmla="*/ 35 h 53"/>
                <a:gd name="T20" fmla="*/ 9 w 86"/>
                <a:gd name="T21" fmla="*/ 25 h 53"/>
                <a:gd name="T22" fmla="*/ 22 w 86"/>
                <a:gd name="T23" fmla="*/ 18 h 53"/>
                <a:gd name="T24" fmla="*/ 47 w 86"/>
                <a:gd name="T25" fmla="*/ 18 h 53"/>
                <a:gd name="T26" fmla="*/ 39 w 86"/>
                <a:gd name="T27" fmla="*/ 10 h 53"/>
                <a:gd name="T28" fmla="*/ 39 w 86"/>
                <a:gd name="T29" fmla="*/ 0 h 53"/>
                <a:gd name="T30" fmla="*/ 47 w 86"/>
                <a:gd name="T31" fmla="*/ 0 h 53"/>
                <a:gd name="T32" fmla="*/ 52 w 86"/>
                <a:gd name="T33" fmla="*/ 7 h 53"/>
                <a:gd name="T34" fmla="*/ 43 w 86"/>
                <a:gd name="T35" fmla="*/ 18 h 53"/>
                <a:gd name="T36" fmla="*/ 65 w 86"/>
                <a:gd name="T37" fmla="*/ 10 h 53"/>
                <a:gd name="T38" fmla="*/ 86 w 86"/>
                <a:gd name="T39" fmla="*/ 10 h 53"/>
                <a:gd name="T40" fmla="*/ 77 w 86"/>
                <a:gd name="T41" fmla="*/ 14 h 53"/>
                <a:gd name="T42" fmla="*/ 65 w 86"/>
                <a:gd name="T43" fmla="*/ 18 h 53"/>
                <a:gd name="T44" fmla="*/ 43 w 86"/>
                <a:gd name="T45" fmla="*/ 18 h 53"/>
                <a:gd name="T46" fmla="*/ 86 w 86"/>
                <a:gd name="T47" fmla="*/ 28 h 53"/>
                <a:gd name="T48" fmla="*/ 86 w 86"/>
                <a:gd name="T49" fmla="*/ 32 h 53"/>
                <a:gd name="T50" fmla="*/ 82 w 86"/>
                <a:gd name="T51" fmla="*/ 35 h 53"/>
                <a:gd name="T52" fmla="*/ 69 w 86"/>
                <a:gd name="T53" fmla="*/ 32 h 53"/>
                <a:gd name="T54" fmla="*/ 56 w 86"/>
                <a:gd name="T55" fmla="*/ 25 h 53"/>
                <a:gd name="T56" fmla="*/ 47 w 86"/>
                <a:gd name="T57" fmla="*/ 18 h 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3"/>
                <a:gd name="T89" fmla="*/ 86 w 86"/>
                <a:gd name="T90" fmla="*/ 53 h 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3">
                  <a:moveTo>
                    <a:pt x="47" y="18"/>
                  </a:moveTo>
                  <a:lnTo>
                    <a:pt x="60" y="35"/>
                  </a:lnTo>
                  <a:lnTo>
                    <a:pt x="60" y="43"/>
                  </a:lnTo>
                  <a:lnTo>
                    <a:pt x="5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47" y="18"/>
                  </a:lnTo>
                  <a:lnTo>
                    <a:pt x="39" y="25"/>
                  </a:lnTo>
                  <a:lnTo>
                    <a:pt x="17" y="32"/>
                  </a:lnTo>
                  <a:lnTo>
                    <a:pt x="0" y="35"/>
                  </a:lnTo>
                  <a:lnTo>
                    <a:pt x="9" y="25"/>
                  </a:lnTo>
                  <a:lnTo>
                    <a:pt x="22" y="18"/>
                  </a:lnTo>
                  <a:lnTo>
                    <a:pt x="47" y="18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2" y="7"/>
                  </a:lnTo>
                  <a:lnTo>
                    <a:pt x="43" y="18"/>
                  </a:lnTo>
                  <a:lnTo>
                    <a:pt x="65" y="10"/>
                  </a:lnTo>
                  <a:lnTo>
                    <a:pt x="86" y="10"/>
                  </a:lnTo>
                  <a:lnTo>
                    <a:pt x="77" y="14"/>
                  </a:lnTo>
                  <a:lnTo>
                    <a:pt x="65" y="18"/>
                  </a:lnTo>
                  <a:lnTo>
                    <a:pt x="43" y="18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2" y="35"/>
                  </a:lnTo>
                  <a:lnTo>
                    <a:pt x="69" y="32"/>
                  </a:lnTo>
                  <a:lnTo>
                    <a:pt x="56" y="25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6" name="Freeform 86"/>
            <p:cNvSpPr>
              <a:spLocks/>
            </p:cNvSpPr>
            <p:nvPr/>
          </p:nvSpPr>
          <p:spPr bwMode="auto">
            <a:xfrm>
              <a:off x="3441" y="3586"/>
              <a:ext cx="68" cy="57"/>
            </a:xfrm>
            <a:custGeom>
              <a:avLst/>
              <a:gdLst>
                <a:gd name="T0" fmla="*/ 68 w 68"/>
                <a:gd name="T1" fmla="*/ 32 h 57"/>
                <a:gd name="T2" fmla="*/ 60 w 68"/>
                <a:gd name="T3" fmla="*/ 43 h 57"/>
                <a:gd name="T4" fmla="*/ 55 w 68"/>
                <a:gd name="T5" fmla="*/ 47 h 57"/>
                <a:gd name="T6" fmla="*/ 47 w 68"/>
                <a:gd name="T7" fmla="*/ 43 h 57"/>
                <a:gd name="T8" fmla="*/ 34 w 68"/>
                <a:gd name="T9" fmla="*/ 36 h 57"/>
                <a:gd name="T10" fmla="*/ 38 w 68"/>
                <a:gd name="T11" fmla="*/ 47 h 57"/>
                <a:gd name="T12" fmla="*/ 30 w 68"/>
                <a:gd name="T13" fmla="*/ 57 h 57"/>
                <a:gd name="T14" fmla="*/ 25 w 68"/>
                <a:gd name="T15" fmla="*/ 54 h 57"/>
                <a:gd name="T16" fmla="*/ 25 w 68"/>
                <a:gd name="T17" fmla="*/ 47 h 57"/>
                <a:gd name="T18" fmla="*/ 34 w 68"/>
                <a:gd name="T19" fmla="*/ 36 h 57"/>
                <a:gd name="T20" fmla="*/ 17 w 68"/>
                <a:gd name="T21" fmla="*/ 39 h 57"/>
                <a:gd name="T22" fmla="*/ 0 w 68"/>
                <a:gd name="T23" fmla="*/ 32 h 57"/>
                <a:gd name="T24" fmla="*/ 8 w 68"/>
                <a:gd name="T25" fmla="*/ 25 h 57"/>
                <a:gd name="T26" fmla="*/ 17 w 68"/>
                <a:gd name="T27" fmla="*/ 29 h 57"/>
                <a:gd name="T28" fmla="*/ 30 w 68"/>
                <a:gd name="T29" fmla="*/ 36 h 57"/>
                <a:gd name="T30" fmla="*/ 8 w 68"/>
                <a:gd name="T31" fmla="*/ 11 h 57"/>
                <a:gd name="T32" fmla="*/ 8 w 68"/>
                <a:gd name="T33" fmla="*/ 4 h 57"/>
                <a:gd name="T34" fmla="*/ 17 w 68"/>
                <a:gd name="T35" fmla="*/ 4 h 57"/>
                <a:gd name="T36" fmla="*/ 25 w 68"/>
                <a:gd name="T37" fmla="*/ 11 h 57"/>
                <a:gd name="T38" fmla="*/ 25 w 68"/>
                <a:gd name="T39" fmla="*/ 21 h 57"/>
                <a:gd name="T40" fmla="*/ 30 w 68"/>
                <a:gd name="T41" fmla="*/ 32 h 57"/>
                <a:gd name="T42" fmla="*/ 30 w 68"/>
                <a:gd name="T43" fmla="*/ 14 h 57"/>
                <a:gd name="T44" fmla="*/ 34 w 68"/>
                <a:gd name="T45" fmla="*/ 7 h 57"/>
                <a:gd name="T46" fmla="*/ 47 w 68"/>
                <a:gd name="T47" fmla="*/ 0 h 57"/>
                <a:gd name="T48" fmla="*/ 47 w 68"/>
                <a:gd name="T49" fmla="*/ 0 h 57"/>
                <a:gd name="T50" fmla="*/ 47 w 68"/>
                <a:gd name="T51" fmla="*/ 7 h 57"/>
                <a:gd name="T52" fmla="*/ 51 w 68"/>
                <a:gd name="T53" fmla="*/ 14 h 57"/>
                <a:gd name="T54" fmla="*/ 47 w 68"/>
                <a:gd name="T55" fmla="*/ 25 h 57"/>
                <a:gd name="T56" fmla="*/ 38 w 68"/>
                <a:gd name="T57" fmla="*/ 32 h 57"/>
                <a:gd name="T58" fmla="*/ 38 w 68"/>
                <a:gd name="T59" fmla="*/ 36 h 57"/>
                <a:gd name="T60" fmla="*/ 55 w 68"/>
                <a:gd name="T61" fmla="*/ 29 h 57"/>
                <a:gd name="T62" fmla="*/ 64 w 68"/>
                <a:gd name="T63" fmla="*/ 29 h 57"/>
                <a:gd name="T64" fmla="*/ 68 w 68"/>
                <a:gd name="T65" fmla="*/ 29 h 57"/>
                <a:gd name="T66" fmla="*/ 68 w 68"/>
                <a:gd name="T67" fmla="*/ 32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57"/>
                <a:gd name="T104" fmla="*/ 68 w 68"/>
                <a:gd name="T105" fmla="*/ 57 h 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57">
                  <a:moveTo>
                    <a:pt x="68" y="32"/>
                  </a:moveTo>
                  <a:lnTo>
                    <a:pt x="60" y="43"/>
                  </a:lnTo>
                  <a:lnTo>
                    <a:pt x="55" y="47"/>
                  </a:lnTo>
                  <a:lnTo>
                    <a:pt x="47" y="43"/>
                  </a:lnTo>
                  <a:lnTo>
                    <a:pt x="34" y="36"/>
                  </a:lnTo>
                  <a:lnTo>
                    <a:pt x="38" y="47"/>
                  </a:lnTo>
                  <a:lnTo>
                    <a:pt x="30" y="57"/>
                  </a:lnTo>
                  <a:lnTo>
                    <a:pt x="25" y="54"/>
                  </a:lnTo>
                  <a:lnTo>
                    <a:pt x="25" y="47"/>
                  </a:lnTo>
                  <a:lnTo>
                    <a:pt x="34" y="36"/>
                  </a:lnTo>
                  <a:lnTo>
                    <a:pt x="17" y="39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7" y="29"/>
                  </a:lnTo>
                  <a:lnTo>
                    <a:pt x="30" y="36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7" y="4"/>
                  </a:lnTo>
                  <a:lnTo>
                    <a:pt x="25" y="11"/>
                  </a:lnTo>
                  <a:lnTo>
                    <a:pt x="25" y="21"/>
                  </a:lnTo>
                  <a:lnTo>
                    <a:pt x="30" y="32"/>
                  </a:lnTo>
                  <a:lnTo>
                    <a:pt x="30" y="14"/>
                  </a:lnTo>
                  <a:lnTo>
                    <a:pt x="34" y="7"/>
                  </a:lnTo>
                  <a:lnTo>
                    <a:pt x="47" y="0"/>
                  </a:lnTo>
                  <a:lnTo>
                    <a:pt x="47" y="7"/>
                  </a:lnTo>
                  <a:lnTo>
                    <a:pt x="51" y="14"/>
                  </a:lnTo>
                  <a:lnTo>
                    <a:pt x="47" y="25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55" y="29"/>
                  </a:lnTo>
                  <a:lnTo>
                    <a:pt x="64" y="29"/>
                  </a:lnTo>
                  <a:lnTo>
                    <a:pt x="68" y="29"/>
                  </a:lnTo>
                  <a:lnTo>
                    <a:pt x="68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7" name="Freeform 87"/>
            <p:cNvSpPr>
              <a:spLocks/>
            </p:cNvSpPr>
            <p:nvPr/>
          </p:nvSpPr>
          <p:spPr bwMode="auto">
            <a:xfrm>
              <a:off x="3453" y="3633"/>
              <a:ext cx="78" cy="64"/>
            </a:xfrm>
            <a:custGeom>
              <a:avLst/>
              <a:gdLst>
                <a:gd name="T0" fmla="*/ 43 w 78"/>
                <a:gd name="T1" fmla="*/ 0 h 64"/>
                <a:gd name="T2" fmla="*/ 35 w 78"/>
                <a:gd name="T3" fmla="*/ 10 h 64"/>
                <a:gd name="T4" fmla="*/ 30 w 78"/>
                <a:gd name="T5" fmla="*/ 17 h 64"/>
                <a:gd name="T6" fmla="*/ 35 w 78"/>
                <a:gd name="T7" fmla="*/ 39 h 64"/>
                <a:gd name="T8" fmla="*/ 30 w 78"/>
                <a:gd name="T9" fmla="*/ 28 h 64"/>
                <a:gd name="T10" fmla="*/ 26 w 78"/>
                <a:gd name="T11" fmla="*/ 14 h 64"/>
                <a:gd name="T12" fmla="*/ 13 w 78"/>
                <a:gd name="T13" fmla="*/ 7 h 64"/>
                <a:gd name="T14" fmla="*/ 9 w 78"/>
                <a:gd name="T15" fmla="*/ 7 h 64"/>
                <a:gd name="T16" fmla="*/ 9 w 78"/>
                <a:gd name="T17" fmla="*/ 14 h 64"/>
                <a:gd name="T18" fmla="*/ 39 w 78"/>
                <a:gd name="T19" fmla="*/ 42 h 64"/>
                <a:gd name="T20" fmla="*/ 18 w 78"/>
                <a:gd name="T21" fmla="*/ 35 h 64"/>
                <a:gd name="T22" fmla="*/ 9 w 78"/>
                <a:gd name="T23" fmla="*/ 32 h 64"/>
                <a:gd name="T24" fmla="*/ 0 w 78"/>
                <a:gd name="T25" fmla="*/ 35 h 64"/>
                <a:gd name="T26" fmla="*/ 18 w 78"/>
                <a:gd name="T27" fmla="*/ 42 h 64"/>
                <a:gd name="T28" fmla="*/ 35 w 78"/>
                <a:gd name="T29" fmla="*/ 42 h 64"/>
                <a:gd name="T30" fmla="*/ 30 w 78"/>
                <a:gd name="T31" fmla="*/ 53 h 64"/>
                <a:gd name="T32" fmla="*/ 30 w 78"/>
                <a:gd name="T33" fmla="*/ 57 h 64"/>
                <a:gd name="T34" fmla="*/ 35 w 78"/>
                <a:gd name="T35" fmla="*/ 64 h 64"/>
                <a:gd name="T36" fmla="*/ 39 w 78"/>
                <a:gd name="T37" fmla="*/ 50 h 64"/>
                <a:gd name="T38" fmla="*/ 35 w 78"/>
                <a:gd name="T39" fmla="*/ 39 h 64"/>
                <a:gd name="T40" fmla="*/ 56 w 78"/>
                <a:gd name="T41" fmla="*/ 46 h 64"/>
                <a:gd name="T42" fmla="*/ 65 w 78"/>
                <a:gd name="T43" fmla="*/ 46 h 64"/>
                <a:gd name="T44" fmla="*/ 78 w 78"/>
                <a:gd name="T45" fmla="*/ 39 h 64"/>
                <a:gd name="T46" fmla="*/ 78 w 78"/>
                <a:gd name="T47" fmla="*/ 35 h 64"/>
                <a:gd name="T48" fmla="*/ 65 w 78"/>
                <a:gd name="T49" fmla="*/ 35 h 64"/>
                <a:gd name="T50" fmla="*/ 48 w 78"/>
                <a:gd name="T51" fmla="*/ 35 h 64"/>
                <a:gd name="T52" fmla="*/ 35 w 78"/>
                <a:gd name="T53" fmla="*/ 39 h 64"/>
                <a:gd name="T54" fmla="*/ 48 w 78"/>
                <a:gd name="T55" fmla="*/ 28 h 64"/>
                <a:gd name="T56" fmla="*/ 52 w 78"/>
                <a:gd name="T57" fmla="*/ 10 h 64"/>
                <a:gd name="T58" fmla="*/ 43 w 78"/>
                <a:gd name="T59" fmla="*/ 0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4"/>
                <a:gd name="T92" fmla="*/ 78 w 78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4">
                  <a:moveTo>
                    <a:pt x="43" y="0"/>
                  </a:moveTo>
                  <a:lnTo>
                    <a:pt x="35" y="10"/>
                  </a:lnTo>
                  <a:lnTo>
                    <a:pt x="30" y="17"/>
                  </a:lnTo>
                  <a:lnTo>
                    <a:pt x="35" y="39"/>
                  </a:lnTo>
                  <a:lnTo>
                    <a:pt x="30" y="28"/>
                  </a:lnTo>
                  <a:lnTo>
                    <a:pt x="26" y="14"/>
                  </a:lnTo>
                  <a:lnTo>
                    <a:pt x="13" y="7"/>
                  </a:lnTo>
                  <a:lnTo>
                    <a:pt x="9" y="7"/>
                  </a:lnTo>
                  <a:lnTo>
                    <a:pt x="9" y="14"/>
                  </a:lnTo>
                  <a:lnTo>
                    <a:pt x="39" y="42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0" y="35"/>
                  </a:lnTo>
                  <a:lnTo>
                    <a:pt x="18" y="42"/>
                  </a:lnTo>
                  <a:lnTo>
                    <a:pt x="35" y="42"/>
                  </a:lnTo>
                  <a:lnTo>
                    <a:pt x="30" y="53"/>
                  </a:lnTo>
                  <a:lnTo>
                    <a:pt x="30" y="57"/>
                  </a:lnTo>
                  <a:lnTo>
                    <a:pt x="35" y="64"/>
                  </a:lnTo>
                  <a:lnTo>
                    <a:pt x="39" y="50"/>
                  </a:lnTo>
                  <a:lnTo>
                    <a:pt x="35" y="39"/>
                  </a:lnTo>
                  <a:lnTo>
                    <a:pt x="56" y="46"/>
                  </a:lnTo>
                  <a:lnTo>
                    <a:pt x="65" y="46"/>
                  </a:lnTo>
                  <a:lnTo>
                    <a:pt x="78" y="39"/>
                  </a:lnTo>
                  <a:lnTo>
                    <a:pt x="78" y="35"/>
                  </a:lnTo>
                  <a:lnTo>
                    <a:pt x="65" y="35"/>
                  </a:lnTo>
                  <a:lnTo>
                    <a:pt x="48" y="35"/>
                  </a:lnTo>
                  <a:lnTo>
                    <a:pt x="35" y="39"/>
                  </a:lnTo>
                  <a:lnTo>
                    <a:pt x="48" y="28"/>
                  </a:lnTo>
                  <a:lnTo>
                    <a:pt x="52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8" name="Freeform 88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18 w 39"/>
                <a:gd name="T27" fmla="*/ 0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75"/>
                <a:gd name="T44" fmla="*/ 39 w 39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9" name="Freeform 89"/>
            <p:cNvSpPr>
              <a:spLocks/>
            </p:cNvSpPr>
            <p:nvPr/>
          </p:nvSpPr>
          <p:spPr bwMode="auto">
            <a:xfrm>
              <a:off x="3496" y="3679"/>
              <a:ext cx="39" cy="75"/>
            </a:xfrm>
            <a:custGeom>
              <a:avLst/>
              <a:gdLst>
                <a:gd name="T0" fmla="*/ 18 w 39"/>
                <a:gd name="T1" fmla="*/ 0 h 75"/>
                <a:gd name="T2" fmla="*/ 18 w 39"/>
                <a:gd name="T3" fmla="*/ 18 h 75"/>
                <a:gd name="T4" fmla="*/ 22 w 39"/>
                <a:gd name="T5" fmla="*/ 36 h 75"/>
                <a:gd name="T6" fmla="*/ 13 w 39"/>
                <a:gd name="T7" fmla="*/ 29 h 75"/>
                <a:gd name="T8" fmla="*/ 5 w 39"/>
                <a:gd name="T9" fmla="*/ 29 h 75"/>
                <a:gd name="T10" fmla="*/ 0 w 39"/>
                <a:gd name="T11" fmla="*/ 32 h 75"/>
                <a:gd name="T12" fmla="*/ 0 w 39"/>
                <a:gd name="T13" fmla="*/ 36 h 75"/>
                <a:gd name="T14" fmla="*/ 9 w 39"/>
                <a:gd name="T15" fmla="*/ 39 h 75"/>
                <a:gd name="T16" fmla="*/ 18 w 39"/>
                <a:gd name="T17" fmla="*/ 39 h 75"/>
                <a:gd name="T18" fmla="*/ 26 w 39"/>
                <a:gd name="T19" fmla="*/ 32 h 75"/>
                <a:gd name="T20" fmla="*/ 22 w 39"/>
                <a:gd name="T21" fmla="*/ 54 h 75"/>
                <a:gd name="T22" fmla="*/ 26 w 39"/>
                <a:gd name="T23" fmla="*/ 65 h 75"/>
                <a:gd name="T24" fmla="*/ 39 w 39"/>
                <a:gd name="T25" fmla="*/ 75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8" y="0"/>
                  </a:moveTo>
                  <a:lnTo>
                    <a:pt x="18" y="18"/>
                  </a:lnTo>
                  <a:lnTo>
                    <a:pt x="22" y="36"/>
                  </a:lnTo>
                  <a:lnTo>
                    <a:pt x="13" y="29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9" y="39"/>
                  </a:lnTo>
                  <a:lnTo>
                    <a:pt x="18" y="39"/>
                  </a:lnTo>
                  <a:lnTo>
                    <a:pt x="26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39" y="75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0" name="Freeform 90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21 w 43"/>
                <a:gd name="T39" fmla="*/ 75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75"/>
                <a:gd name="T62" fmla="*/ 43 w 43"/>
                <a:gd name="T63" fmla="*/ 75 h 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1" name="Freeform 91"/>
            <p:cNvSpPr>
              <a:spLocks/>
            </p:cNvSpPr>
            <p:nvPr/>
          </p:nvSpPr>
          <p:spPr bwMode="auto">
            <a:xfrm>
              <a:off x="3514" y="3679"/>
              <a:ext cx="43" cy="75"/>
            </a:xfrm>
            <a:custGeom>
              <a:avLst/>
              <a:gdLst>
                <a:gd name="T0" fmla="*/ 21 w 43"/>
                <a:gd name="T1" fmla="*/ 75 h 75"/>
                <a:gd name="T2" fmla="*/ 21 w 43"/>
                <a:gd name="T3" fmla="*/ 57 h 75"/>
                <a:gd name="T4" fmla="*/ 17 w 43"/>
                <a:gd name="T5" fmla="*/ 39 h 75"/>
                <a:gd name="T6" fmla="*/ 8 w 43"/>
                <a:gd name="T7" fmla="*/ 32 h 75"/>
                <a:gd name="T8" fmla="*/ 21 w 43"/>
                <a:gd name="T9" fmla="*/ 39 h 75"/>
                <a:gd name="T10" fmla="*/ 38 w 43"/>
                <a:gd name="T11" fmla="*/ 39 h 75"/>
                <a:gd name="T12" fmla="*/ 43 w 43"/>
                <a:gd name="T13" fmla="*/ 39 h 75"/>
                <a:gd name="T14" fmla="*/ 30 w 43"/>
                <a:gd name="T15" fmla="*/ 29 h 75"/>
                <a:gd name="T16" fmla="*/ 25 w 43"/>
                <a:gd name="T17" fmla="*/ 29 h 75"/>
                <a:gd name="T18" fmla="*/ 8 w 43"/>
                <a:gd name="T19" fmla="*/ 32 h 75"/>
                <a:gd name="T20" fmla="*/ 17 w 43"/>
                <a:gd name="T21" fmla="*/ 22 h 75"/>
                <a:gd name="T22" fmla="*/ 30 w 43"/>
                <a:gd name="T23" fmla="*/ 18 h 75"/>
                <a:gd name="T24" fmla="*/ 34 w 43"/>
                <a:gd name="T25" fmla="*/ 4 h 75"/>
                <a:gd name="T26" fmla="*/ 30 w 43"/>
                <a:gd name="T27" fmla="*/ 7 h 75"/>
                <a:gd name="T28" fmla="*/ 12 w 43"/>
                <a:gd name="T29" fmla="*/ 18 h 75"/>
                <a:gd name="T30" fmla="*/ 4 w 43"/>
                <a:gd name="T31" fmla="*/ 36 h 75"/>
                <a:gd name="T32" fmla="*/ 8 w 43"/>
                <a:gd name="T33" fmla="*/ 14 h 75"/>
                <a:gd name="T34" fmla="*/ 8 w 43"/>
                <a:gd name="T35" fmla="*/ 7 h 75"/>
                <a:gd name="T36" fmla="*/ 0 w 43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75"/>
                <a:gd name="T59" fmla="*/ 43 w 43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75">
                  <a:moveTo>
                    <a:pt x="21" y="75"/>
                  </a:moveTo>
                  <a:lnTo>
                    <a:pt x="21" y="57"/>
                  </a:lnTo>
                  <a:lnTo>
                    <a:pt x="17" y="39"/>
                  </a:lnTo>
                  <a:lnTo>
                    <a:pt x="8" y="32"/>
                  </a:lnTo>
                  <a:lnTo>
                    <a:pt x="21" y="39"/>
                  </a:lnTo>
                  <a:lnTo>
                    <a:pt x="38" y="39"/>
                  </a:lnTo>
                  <a:lnTo>
                    <a:pt x="43" y="39"/>
                  </a:lnTo>
                  <a:lnTo>
                    <a:pt x="30" y="29"/>
                  </a:lnTo>
                  <a:lnTo>
                    <a:pt x="25" y="29"/>
                  </a:lnTo>
                  <a:lnTo>
                    <a:pt x="8" y="32"/>
                  </a:lnTo>
                  <a:lnTo>
                    <a:pt x="17" y="22"/>
                  </a:lnTo>
                  <a:lnTo>
                    <a:pt x="30" y="18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12" y="18"/>
                  </a:lnTo>
                  <a:lnTo>
                    <a:pt x="4" y="36"/>
                  </a:lnTo>
                  <a:lnTo>
                    <a:pt x="8" y="14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8091C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2" name="Freeform 92"/>
            <p:cNvSpPr>
              <a:spLocks/>
            </p:cNvSpPr>
            <p:nvPr/>
          </p:nvSpPr>
          <p:spPr bwMode="auto">
            <a:xfrm>
              <a:off x="3509" y="3579"/>
              <a:ext cx="78" cy="61"/>
            </a:xfrm>
            <a:custGeom>
              <a:avLst/>
              <a:gdLst>
                <a:gd name="T0" fmla="*/ 26 w 78"/>
                <a:gd name="T1" fmla="*/ 32 h 61"/>
                <a:gd name="T2" fmla="*/ 48 w 78"/>
                <a:gd name="T3" fmla="*/ 18 h 61"/>
                <a:gd name="T4" fmla="*/ 60 w 78"/>
                <a:gd name="T5" fmla="*/ 14 h 61"/>
                <a:gd name="T6" fmla="*/ 78 w 78"/>
                <a:gd name="T7" fmla="*/ 18 h 61"/>
                <a:gd name="T8" fmla="*/ 60 w 78"/>
                <a:gd name="T9" fmla="*/ 28 h 61"/>
                <a:gd name="T10" fmla="*/ 43 w 78"/>
                <a:gd name="T11" fmla="*/ 36 h 61"/>
                <a:gd name="T12" fmla="*/ 26 w 78"/>
                <a:gd name="T13" fmla="*/ 32 h 61"/>
                <a:gd name="T14" fmla="*/ 39 w 78"/>
                <a:gd name="T15" fmla="*/ 36 h 61"/>
                <a:gd name="T16" fmla="*/ 48 w 78"/>
                <a:gd name="T17" fmla="*/ 50 h 61"/>
                <a:gd name="T18" fmla="*/ 52 w 78"/>
                <a:gd name="T19" fmla="*/ 61 h 61"/>
                <a:gd name="T20" fmla="*/ 35 w 78"/>
                <a:gd name="T21" fmla="*/ 57 h 61"/>
                <a:gd name="T22" fmla="*/ 26 w 78"/>
                <a:gd name="T23" fmla="*/ 50 h 61"/>
                <a:gd name="T24" fmla="*/ 26 w 78"/>
                <a:gd name="T25" fmla="*/ 32 h 61"/>
                <a:gd name="T26" fmla="*/ 17 w 78"/>
                <a:gd name="T27" fmla="*/ 39 h 61"/>
                <a:gd name="T28" fmla="*/ 0 w 78"/>
                <a:gd name="T29" fmla="*/ 43 h 61"/>
                <a:gd name="T30" fmla="*/ 9 w 78"/>
                <a:gd name="T31" fmla="*/ 32 h 61"/>
                <a:gd name="T32" fmla="*/ 22 w 78"/>
                <a:gd name="T33" fmla="*/ 36 h 61"/>
                <a:gd name="T34" fmla="*/ 13 w 78"/>
                <a:gd name="T35" fmla="*/ 21 h 61"/>
                <a:gd name="T36" fmla="*/ 9 w 78"/>
                <a:gd name="T37" fmla="*/ 14 h 61"/>
                <a:gd name="T38" fmla="*/ 13 w 78"/>
                <a:gd name="T39" fmla="*/ 7 h 61"/>
                <a:gd name="T40" fmla="*/ 22 w 78"/>
                <a:gd name="T41" fmla="*/ 11 h 61"/>
                <a:gd name="T42" fmla="*/ 22 w 78"/>
                <a:gd name="T43" fmla="*/ 18 h 61"/>
                <a:gd name="T44" fmla="*/ 26 w 78"/>
                <a:gd name="T45" fmla="*/ 36 h 61"/>
                <a:gd name="T46" fmla="*/ 30 w 78"/>
                <a:gd name="T47" fmla="*/ 18 h 61"/>
                <a:gd name="T48" fmla="*/ 39 w 78"/>
                <a:gd name="T49" fmla="*/ 3 h 61"/>
                <a:gd name="T50" fmla="*/ 48 w 78"/>
                <a:gd name="T51" fmla="*/ 0 h 61"/>
                <a:gd name="T52" fmla="*/ 48 w 78"/>
                <a:gd name="T53" fmla="*/ 3 h 61"/>
                <a:gd name="T54" fmla="*/ 48 w 78"/>
                <a:gd name="T55" fmla="*/ 14 h 61"/>
                <a:gd name="T56" fmla="*/ 35 w 78"/>
                <a:gd name="T57" fmla="*/ 21 h 61"/>
                <a:gd name="T58" fmla="*/ 26 w 78"/>
                <a:gd name="T59" fmla="*/ 32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"/>
                <a:gd name="T91" fmla="*/ 0 h 61"/>
                <a:gd name="T92" fmla="*/ 78 w 78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" h="61">
                  <a:moveTo>
                    <a:pt x="26" y="32"/>
                  </a:moveTo>
                  <a:lnTo>
                    <a:pt x="48" y="18"/>
                  </a:lnTo>
                  <a:lnTo>
                    <a:pt x="60" y="14"/>
                  </a:lnTo>
                  <a:lnTo>
                    <a:pt x="78" y="18"/>
                  </a:lnTo>
                  <a:lnTo>
                    <a:pt x="60" y="28"/>
                  </a:lnTo>
                  <a:lnTo>
                    <a:pt x="43" y="36"/>
                  </a:lnTo>
                  <a:lnTo>
                    <a:pt x="26" y="32"/>
                  </a:lnTo>
                  <a:lnTo>
                    <a:pt x="39" y="36"/>
                  </a:lnTo>
                  <a:lnTo>
                    <a:pt x="48" y="50"/>
                  </a:lnTo>
                  <a:lnTo>
                    <a:pt x="52" y="61"/>
                  </a:lnTo>
                  <a:lnTo>
                    <a:pt x="35" y="57"/>
                  </a:lnTo>
                  <a:lnTo>
                    <a:pt x="26" y="50"/>
                  </a:lnTo>
                  <a:lnTo>
                    <a:pt x="26" y="32"/>
                  </a:lnTo>
                  <a:lnTo>
                    <a:pt x="17" y="39"/>
                  </a:lnTo>
                  <a:lnTo>
                    <a:pt x="0" y="43"/>
                  </a:lnTo>
                  <a:lnTo>
                    <a:pt x="9" y="32"/>
                  </a:lnTo>
                  <a:lnTo>
                    <a:pt x="22" y="36"/>
                  </a:lnTo>
                  <a:lnTo>
                    <a:pt x="13" y="21"/>
                  </a:lnTo>
                  <a:lnTo>
                    <a:pt x="9" y="14"/>
                  </a:lnTo>
                  <a:lnTo>
                    <a:pt x="13" y="7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26" y="36"/>
                  </a:lnTo>
                  <a:lnTo>
                    <a:pt x="30" y="18"/>
                  </a:lnTo>
                  <a:lnTo>
                    <a:pt x="39" y="3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14"/>
                  </a:lnTo>
                  <a:lnTo>
                    <a:pt x="35" y="21"/>
                  </a:lnTo>
                  <a:lnTo>
                    <a:pt x="26" y="32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3" name="Freeform 93"/>
            <p:cNvSpPr>
              <a:spLocks/>
            </p:cNvSpPr>
            <p:nvPr/>
          </p:nvSpPr>
          <p:spPr bwMode="auto">
            <a:xfrm>
              <a:off x="3535" y="3633"/>
              <a:ext cx="77" cy="64"/>
            </a:xfrm>
            <a:custGeom>
              <a:avLst/>
              <a:gdLst>
                <a:gd name="T0" fmla="*/ 30 w 77"/>
                <a:gd name="T1" fmla="*/ 39 h 64"/>
                <a:gd name="T2" fmla="*/ 43 w 77"/>
                <a:gd name="T3" fmla="*/ 17 h 64"/>
                <a:gd name="T4" fmla="*/ 52 w 77"/>
                <a:gd name="T5" fmla="*/ 7 h 64"/>
                <a:gd name="T6" fmla="*/ 64 w 77"/>
                <a:gd name="T7" fmla="*/ 3 h 64"/>
                <a:gd name="T8" fmla="*/ 60 w 77"/>
                <a:gd name="T9" fmla="*/ 21 h 64"/>
                <a:gd name="T10" fmla="*/ 52 w 77"/>
                <a:gd name="T11" fmla="*/ 32 h 64"/>
                <a:gd name="T12" fmla="*/ 34 w 77"/>
                <a:gd name="T13" fmla="*/ 39 h 64"/>
                <a:gd name="T14" fmla="*/ 47 w 77"/>
                <a:gd name="T15" fmla="*/ 39 h 64"/>
                <a:gd name="T16" fmla="*/ 64 w 77"/>
                <a:gd name="T17" fmla="*/ 46 h 64"/>
                <a:gd name="T18" fmla="*/ 77 w 77"/>
                <a:gd name="T19" fmla="*/ 53 h 64"/>
                <a:gd name="T20" fmla="*/ 60 w 77"/>
                <a:gd name="T21" fmla="*/ 60 h 64"/>
                <a:gd name="T22" fmla="*/ 52 w 77"/>
                <a:gd name="T23" fmla="*/ 57 h 64"/>
                <a:gd name="T24" fmla="*/ 30 w 77"/>
                <a:gd name="T25" fmla="*/ 39 h 64"/>
                <a:gd name="T26" fmla="*/ 30 w 77"/>
                <a:gd name="T27" fmla="*/ 53 h 64"/>
                <a:gd name="T28" fmla="*/ 17 w 77"/>
                <a:gd name="T29" fmla="*/ 64 h 64"/>
                <a:gd name="T30" fmla="*/ 17 w 77"/>
                <a:gd name="T31" fmla="*/ 57 h 64"/>
                <a:gd name="T32" fmla="*/ 22 w 77"/>
                <a:gd name="T33" fmla="*/ 50 h 64"/>
                <a:gd name="T34" fmla="*/ 34 w 77"/>
                <a:gd name="T35" fmla="*/ 42 h 64"/>
                <a:gd name="T36" fmla="*/ 13 w 77"/>
                <a:gd name="T37" fmla="*/ 39 h 64"/>
                <a:gd name="T38" fmla="*/ 0 w 77"/>
                <a:gd name="T39" fmla="*/ 25 h 64"/>
                <a:gd name="T40" fmla="*/ 13 w 77"/>
                <a:gd name="T41" fmla="*/ 25 h 64"/>
                <a:gd name="T42" fmla="*/ 17 w 77"/>
                <a:gd name="T43" fmla="*/ 28 h 64"/>
                <a:gd name="T44" fmla="*/ 34 w 77"/>
                <a:gd name="T45" fmla="*/ 46 h 64"/>
                <a:gd name="T46" fmla="*/ 26 w 77"/>
                <a:gd name="T47" fmla="*/ 28 h 64"/>
                <a:gd name="T48" fmla="*/ 22 w 77"/>
                <a:gd name="T49" fmla="*/ 7 h 64"/>
                <a:gd name="T50" fmla="*/ 26 w 77"/>
                <a:gd name="T51" fmla="*/ 0 h 64"/>
                <a:gd name="T52" fmla="*/ 30 w 77"/>
                <a:gd name="T53" fmla="*/ 3 h 64"/>
                <a:gd name="T54" fmla="*/ 34 w 77"/>
                <a:gd name="T55" fmla="*/ 14 h 64"/>
                <a:gd name="T56" fmla="*/ 34 w 77"/>
                <a:gd name="T57" fmla="*/ 25 h 64"/>
                <a:gd name="T58" fmla="*/ 30 w 77"/>
                <a:gd name="T59" fmla="*/ 39 h 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64"/>
                <a:gd name="T92" fmla="*/ 77 w 77"/>
                <a:gd name="T93" fmla="*/ 64 h 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64">
                  <a:moveTo>
                    <a:pt x="30" y="39"/>
                  </a:moveTo>
                  <a:lnTo>
                    <a:pt x="43" y="17"/>
                  </a:lnTo>
                  <a:lnTo>
                    <a:pt x="52" y="7"/>
                  </a:lnTo>
                  <a:lnTo>
                    <a:pt x="64" y="3"/>
                  </a:lnTo>
                  <a:lnTo>
                    <a:pt x="60" y="21"/>
                  </a:lnTo>
                  <a:lnTo>
                    <a:pt x="52" y="32"/>
                  </a:lnTo>
                  <a:lnTo>
                    <a:pt x="34" y="39"/>
                  </a:lnTo>
                  <a:lnTo>
                    <a:pt x="47" y="39"/>
                  </a:lnTo>
                  <a:lnTo>
                    <a:pt x="64" y="46"/>
                  </a:lnTo>
                  <a:lnTo>
                    <a:pt x="77" y="53"/>
                  </a:lnTo>
                  <a:lnTo>
                    <a:pt x="60" y="60"/>
                  </a:lnTo>
                  <a:lnTo>
                    <a:pt x="52" y="57"/>
                  </a:lnTo>
                  <a:lnTo>
                    <a:pt x="30" y="39"/>
                  </a:lnTo>
                  <a:lnTo>
                    <a:pt x="30" y="53"/>
                  </a:lnTo>
                  <a:lnTo>
                    <a:pt x="17" y="64"/>
                  </a:lnTo>
                  <a:lnTo>
                    <a:pt x="17" y="57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13" y="39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17" y="28"/>
                  </a:lnTo>
                  <a:lnTo>
                    <a:pt x="34" y="46"/>
                  </a:lnTo>
                  <a:lnTo>
                    <a:pt x="26" y="28"/>
                  </a:lnTo>
                  <a:lnTo>
                    <a:pt x="22" y="7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4"/>
                  </a:lnTo>
                  <a:lnTo>
                    <a:pt x="34" y="25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809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4" name="Freeform 94"/>
            <p:cNvSpPr>
              <a:spLocks/>
            </p:cNvSpPr>
            <p:nvPr/>
          </p:nvSpPr>
          <p:spPr bwMode="auto">
            <a:xfrm>
              <a:off x="258" y="2927"/>
              <a:ext cx="90" cy="161"/>
            </a:xfrm>
            <a:custGeom>
              <a:avLst/>
              <a:gdLst>
                <a:gd name="T0" fmla="*/ 90 w 90"/>
                <a:gd name="T1" fmla="*/ 161 h 161"/>
                <a:gd name="T2" fmla="*/ 81 w 90"/>
                <a:gd name="T3" fmla="*/ 158 h 161"/>
                <a:gd name="T4" fmla="*/ 56 w 90"/>
                <a:gd name="T5" fmla="*/ 143 h 161"/>
                <a:gd name="T6" fmla="*/ 43 w 90"/>
                <a:gd name="T7" fmla="*/ 136 h 161"/>
                <a:gd name="T8" fmla="*/ 21 w 90"/>
                <a:gd name="T9" fmla="*/ 108 h 161"/>
                <a:gd name="T10" fmla="*/ 13 w 90"/>
                <a:gd name="T11" fmla="*/ 100 h 161"/>
                <a:gd name="T12" fmla="*/ 4 w 90"/>
                <a:gd name="T13" fmla="*/ 79 h 161"/>
                <a:gd name="T14" fmla="*/ 0 w 90"/>
                <a:gd name="T15" fmla="*/ 58 h 161"/>
                <a:gd name="T16" fmla="*/ 8 w 90"/>
                <a:gd name="T17" fmla="*/ 40 h 161"/>
                <a:gd name="T18" fmla="*/ 30 w 90"/>
                <a:gd name="T19" fmla="*/ 18 h 161"/>
                <a:gd name="T20" fmla="*/ 64 w 90"/>
                <a:gd name="T21" fmla="*/ 0 h 161"/>
                <a:gd name="T22" fmla="*/ 56 w 90"/>
                <a:gd name="T23" fmla="*/ 22 h 161"/>
                <a:gd name="T24" fmla="*/ 43 w 90"/>
                <a:gd name="T25" fmla="*/ 36 h 161"/>
                <a:gd name="T26" fmla="*/ 38 w 90"/>
                <a:gd name="T27" fmla="*/ 54 h 161"/>
                <a:gd name="T28" fmla="*/ 38 w 90"/>
                <a:gd name="T29" fmla="*/ 61 h 161"/>
                <a:gd name="T30" fmla="*/ 43 w 90"/>
                <a:gd name="T31" fmla="*/ 72 h 161"/>
                <a:gd name="T32" fmla="*/ 47 w 90"/>
                <a:gd name="T33" fmla="*/ 83 h 161"/>
                <a:gd name="T34" fmla="*/ 60 w 90"/>
                <a:gd name="T35" fmla="*/ 108 h 161"/>
                <a:gd name="T36" fmla="*/ 68 w 90"/>
                <a:gd name="T37" fmla="*/ 122 h 161"/>
                <a:gd name="T38" fmla="*/ 73 w 90"/>
                <a:gd name="T39" fmla="*/ 136 h 161"/>
                <a:gd name="T40" fmla="*/ 86 w 90"/>
                <a:gd name="T41" fmla="*/ 151 h 161"/>
                <a:gd name="T42" fmla="*/ 90 w 90"/>
                <a:gd name="T43" fmla="*/ 161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0"/>
                <a:gd name="T67" fmla="*/ 0 h 161"/>
                <a:gd name="T68" fmla="*/ 90 w 90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0" h="161">
                  <a:moveTo>
                    <a:pt x="90" y="161"/>
                  </a:moveTo>
                  <a:lnTo>
                    <a:pt x="81" y="158"/>
                  </a:lnTo>
                  <a:lnTo>
                    <a:pt x="56" y="143"/>
                  </a:lnTo>
                  <a:lnTo>
                    <a:pt x="43" y="136"/>
                  </a:lnTo>
                  <a:lnTo>
                    <a:pt x="21" y="108"/>
                  </a:lnTo>
                  <a:lnTo>
                    <a:pt x="13" y="100"/>
                  </a:lnTo>
                  <a:lnTo>
                    <a:pt x="4" y="79"/>
                  </a:lnTo>
                  <a:lnTo>
                    <a:pt x="0" y="58"/>
                  </a:lnTo>
                  <a:lnTo>
                    <a:pt x="8" y="40"/>
                  </a:lnTo>
                  <a:lnTo>
                    <a:pt x="30" y="18"/>
                  </a:lnTo>
                  <a:lnTo>
                    <a:pt x="64" y="0"/>
                  </a:lnTo>
                  <a:lnTo>
                    <a:pt x="56" y="22"/>
                  </a:lnTo>
                  <a:lnTo>
                    <a:pt x="43" y="36"/>
                  </a:lnTo>
                  <a:lnTo>
                    <a:pt x="38" y="54"/>
                  </a:lnTo>
                  <a:lnTo>
                    <a:pt x="38" y="61"/>
                  </a:lnTo>
                  <a:lnTo>
                    <a:pt x="43" y="72"/>
                  </a:lnTo>
                  <a:lnTo>
                    <a:pt x="47" y="83"/>
                  </a:lnTo>
                  <a:lnTo>
                    <a:pt x="60" y="108"/>
                  </a:lnTo>
                  <a:lnTo>
                    <a:pt x="68" y="122"/>
                  </a:lnTo>
                  <a:lnTo>
                    <a:pt x="73" y="136"/>
                  </a:lnTo>
                  <a:lnTo>
                    <a:pt x="86" y="151"/>
                  </a:lnTo>
                  <a:lnTo>
                    <a:pt x="90" y="161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5" name="Freeform 95"/>
            <p:cNvSpPr>
              <a:spLocks/>
            </p:cNvSpPr>
            <p:nvPr/>
          </p:nvSpPr>
          <p:spPr bwMode="auto">
            <a:xfrm>
              <a:off x="292" y="3153"/>
              <a:ext cx="391" cy="512"/>
            </a:xfrm>
            <a:custGeom>
              <a:avLst/>
              <a:gdLst>
                <a:gd name="T0" fmla="*/ 13 w 391"/>
                <a:gd name="T1" fmla="*/ 0 h 512"/>
                <a:gd name="T2" fmla="*/ 17 w 391"/>
                <a:gd name="T3" fmla="*/ 3 h 512"/>
                <a:gd name="T4" fmla="*/ 26 w 391"/>
                <a:gd name="T5" fmla="*/ 11 h 512"/>
                <a:gd name="T6" fmla="*/ 60 w 391"/>
                <a:gd name="T7" fmla="*/ 53 h 512"/>
                <a:gd name="T8" fmla="*/ 90 w 391"/>
                <a:gd name="T9" fmla="*/ 100 h 512"/>
                <a:gd name="T10" fmla="*/ 116 w 391"/>
                <a:gd name="T11" fmla="*/ 147 h 512"/>
                <a:gd name="T12" fmla="*/ 138 w 391"/>
                <a:gd name="T13" fmla="*/ 182 h 512"/>
                <a:gd name="T14" fmla="*/ 155 w 391"/>
                <a:gd name="T15" fmla="*/ 207 h 512"/>
                <a:gd name="T16" fmla="*/ 168 w 391"/>
                <a:gd name="T17" fmla="*/ 229 h 512"/>
                <a:gd name="T18" fmla="*/ 189 w 391"/>
                <a:gd name="T19" fmla="*/ 265 h 512"/>
                <a:gd name="T20" fmla="*/ 211 w 391"/>
                <a:gd name="T21" fmla="*/ 297 h 512"/>
                <a:gd name="T22" fmla="*/ 232 w 391"/>
                <a:gd name="T23" fmla="*/ 333 h 512"/>
                <a:gd name="T24" fmla="*/ 266 w 391"/>
                <a:gd name="T25" fmla="*/ 376 h 512"/>
                <a:gd name="T26" fmla="*/ 305 w 391"/>
                <a:gd name="T27" fmla="*/ 422 h 512"/>
                <a:gd name="T28" fmla="*/ 339 w 391"/>
                <a:gd name="T29" fmla="*/ 458 h 512"/>
                <a:gd name="T30" fmla="*/ 352 w 391"/>
                <a:gd name="T31" fmla="*/ 472 h 512"/>
                <a:gd name="T32" fmla="*/ 361 w 391"/>
                <a:gd name="T33" fmla="*/ 476 h 512"/>
                <a:gd name="T34" fmla="*/ 369 w 391"/>
                <a:gd name="T35" fmla="*/ 490 h 512"/>
                <a:gd name="T36" fmla="*/ 391 w 391"/>
                <a:gd name="T37" fmla="*/ 512 h 512"/>
                <a:gd name="T38" fmla="*/ 378 w 391"/>
                <a:gd name="T39" fmla="*/ 501 h 512"/>
                <a:gd name="T40" fmla="*/ 361 w 391"/>
                <a:gd name="T41" fmla="*/ 487 h 512"/>
                <a:gd name="T42" fmla="*/ 305 w 391"/>
                <a:gd name="T43" fmla="*/ 440 h 512"/>
                <a:gd name="T44" fmla="*/ 254 w 391"/>
                <a:gd name="T45" fmla="*/ 390 h 512"/>
                <a:gd name="T46" fmla="*/ 228 w 391"/>
                <a:gd name="T47" fmla="*/ 369 h 512"/>
                <a:gd name="T48" fmla="*/ 215 w 391"/>
                <a:gd name="T49" fmla="*/ 343 h 512"/>
                <a:gd name="T50" fmla="*/ 180 w 391"/>
                <a:gd name="T51" fmla="*/ 293 h 512"/>
                <a:gd name="T52" fmla="*/ 155 w 391"/>
                <a:gd name="T53" fmla="*/ 250 h 512"/>
                <a:gd name="T54" fmla="*/ 138 w 391"/>
                <a:gd name="T55" fmla="*/ 225 h 512"/>
                <a:gd name="T56" fmla="*/ 129 w 391"/>
                <a:gd name="T57" fmla="*/ 207 h 512"/>
                <a:gd name="T58" fmla="*/ 107 w 391"/>
                <a:gd name="T59" fmla="*/ 175 h 512"/>
                <a:gd name="T60" fmla="*/ 95 w 391"/>
                <a:gd name="T61" fmla="*/ 150 h 512"/>
                <a:gd name="T62" fmla="*/ 73 w 391"/>
                <a:gd name="T63" fmla="*/ 118 h 512"/>
                <a:gd name="T64" fmla="*/ 30 w 391"/>
                <a:gd name="T65" fmla="*/ 50 h 512"/>
                <a:gd name="T66" fmla="*/ 22 w 391"/>
                <a:gd name="T67" fmla="*/ 36 h 512"/>
                <a:gd name="T68" fmla="*/ 13 w 391"/>
                <a:gd name="T69" fmla="*/ 28 h 512"/>
                <a:gd name="T70" fmla="*/ 9 w 391"/>
                <a:gd name="T71" fmla="*/ 25 h 512"/>
                <a:gd name="T72" fmla="*/ 0 w 391"/>
                <a:gd name="T73" fmla="*/ 11 h 512"/>
                <a:gd name="T74" fmla="*/ 13 w 391"/>
                <a:gd name="T75" fmla="*/ 0 h 5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1"/>
                <a:gd name="T115" fmla="*/ 0 h 512"/>
                <a:gd name="T116" fmla="*/ 391 w 391"/>
                <a:gd name="T117" fmla="*/ 512 h 5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1" h="512">
                  <a:moveTo>
                    <a:pt x="13" y="0"/>
                  </a:moveTo>
                  <a:lnTo>
                    <a:pt x="17" y="3"/>
                  </a:lnTo>
                  <a:lnTo>
                    <a:pt x="26" y="11"/>
                  </a:lnTo>
                  <a:lnTo>
                    <a:pt x="60" y="53"/>
                  </a:lnTo>
                  <a:lnTo>
                    <a:pt x="90" y="100"/>
                  </a:lnTo>
                  <a:lnTo>
                    <a:pt x="116" y="147"/>
                  </a:lnTo>
                  <a:lnTo>
                    <a:pt x="138" y="182"/>
                  </a:lnTo>
                  <a:lnTo>
                    <a:pt x="155" y="207"/>
                  </a:lnTo>
                  <a:lnTo>
                    <a:pt x="168" y="229"/>
                  </a:lnTo>
                  <a:lnTo>
                    <a:pt x="189" y="265"/>
                  </a:lnTo>
                  <a:lnTo>
                    <a:pt x="211" y="297"/>
                  </a:lnTo>
                  <a:lnTo>
                    <a:pt x="232" y="333"/>
                  </a:lnTo>
                  <a:lnTo>
                    <a:pt x="266" y="376"/>
                  </a:lnTo>
                  <a:lnTo>
                    <a:pt x="305" y="422"/>
                  </a:lnTo>
                  <a:lnTo>
                    <a:pt x="339" y="458"/>
                  </a:lnTo>
                  <a:lnTo>
                    <a:pt x="352" y="472"/>
                  </a:lnTo>
                  <a:lnTo>
                    <a:pt x="361" y="476"/>
                  </a:lnTo>
                  <a:lnTo>
                    <a:pt x="369" y="490"/>
                  </a:lnTo>
                  <a:lnTo>
                    <a:pt x="391" y="512"/>
                  </a:lnTo>
                  <a:lnTo>
                    <a:pt x="378" y="501"/>
                  </a:lnTo>
                  <a:lnTo>
                    <a:pt x="361" y="487"/>
                  </a:lnTo>
                  <a:lnTo>
                    <a:pt x="305" y="440"/>
                  </a:lnTo>
                  <a:lnTo>
                    <a:pt x="254" y="390"/>
                  </a:lnTo>
                  <a:lnTo>
                    <a:pt x="228" y="369"/>
                  </a:lnTo>
                  <a:lnTo>
                    <a:pt x="215" y="343"/>
                  </a:lnTo>
                  <a:lnTo>
                    <a:pt x="180" y="293"/>
                  </a:lnTo>
                  <a:lnTo>
                    <a:pt x="155" y="250"/>
                  </a:lnTo>
                  <a:lnTo>
                    <a:pt x="138" y="225"/>
                  </a:lnTo>
                  <a:lnTo>
                    <a:pt x="129" y="207"/>
                  </a:lnTo>
                  <a:lnTo>
                    <a:pt x="107" y="175"/>
                  </a:lnTo>
                  <a:lnTo>
                    <a:pt x="95" y="150"/>
                  </a:lnTo>
                  <a:lnTo>
                    <a:pt x="73" y="118"/>
                  </a:lnTo>
                  <a:lnTo>
                    <a:pt x="30" y="50"/>
                  </a:lnTo>
                  <a:lnTo>
                    <a:pt x="22" y="36"/>
                  </a:lnTo>
                  <a:lnTo>
                    <a:pt x="13" y="28"/>
                  </a:lnTo>
                  <a:lnTo>
                    <a:pt x="9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6" name="Freeform 96"/>
            <p:cNvSpPr>
              <a:spLocks/>
            </p:cNvSpPr>
            <p:nvPr/>
          </p:nvSpPr>
          <p:spPr bwMode="auto">
            <a:xfrm>
              <a:off x="150" y="2931"/>
              <a:ext cx="207" cy="236"/>
            </a:xfrm>
            <a:custGeom>
              <a:avLst/>
              <a:gdLst>
                <a:gd name="T0" fmla="*/ 5 w 207"/>
                <a:gd name="T1" fmla="*/ 93 h 236"/>
                <a:gd name="T2" fmla="*/ 0 w 207"/>
                <a:gd name="T3" fmla="*/ 157 h 236"/>
                <a:gd name="T4" fmla="*/ 5 w 207"/>
                <a:gd name="T5" fmla="*/ 172 h 236"/>
                <a:gd name="T6" fmla="*/ 18 w 207"/>
                <a:gd name="T7" fmla="*/ 179 h 236"/>
                <a:gd name="T8" fmla="*/ 95 w 207"/>
                <a:gd name="T9" fmla="*/ 225 h 236"/>
                <a:gd name="T10" fmla="*/ 125 w 207"/>
                <a:gd name="T11" fmla="*/ 236 h 236"/>
                <a:gd name="T12" fmla="*/ 151 w 207"/>
                <a:gd name="T13" fmla="*/ 233 h 236"/>
                <a:gd name="T14" fmla="*/ 164 w 207"/>
                <a:gd name="T15" fmla="*/ 222 h 236"/>
                <a:gd name="T16" fmla="*/ 168 w 207"/>
                <a:gd name="T17" fmla="*/ 207 h 236"/>
                <a:gd name="T18" fmla="*/ 181 w 207"/>
                <a:gd name="T19" fmla="*/ 175 h 236"/>
                <a:gd name="T20" fmla="*/ 198 w 207"/>
                <a:gd name="T21" fmla="*/ 172 h 236"/>
                <a:gd name="T22" fmla="*/ 207 w 207"/>
                <a:gd name="T23" fmla="*/ 164 h 236"/>
                <a:gd name="T24" fmla="*/ 202 w 207"/>
                <a:gd name="T25" fmla="*/ 150 h 236"/>
                <a:gd name="T26" fmla="*/ 189 w 207"/>
                <a:gd name="T27" fmla="*/ 139 h 236"/>
                <a:gd name="T28" fmla="*/ 159 w 207"/>
                <a:gd name="T29" fmla="*/ 125 h 236"/>
                <a:gd name="T30" fmla="*/ 142 w 207"/>
                <a:gd name="T31" fmla="*/ 111 h 236"/>
                <a:gd name="T32" fmla="*/ 125 w 207"/>
                <a:gd name="T33" fmla="*/ 93 h 236"/>
                <a:gd name="T34" fmla="*/ 108 w 207"/>
                <a:gd name="T35" fmla="*/ 61 h 236"/>
                <a:gd name="T36" fmla="*/ 91 w 207"/>
                <a:gd name="T37" fmla="*/ 28 h 236"/>
                <a:gd name="T38" fmla="*/ 73 w 207"/>
                <a:gd name="T39" fmla="*/ 14 h 236"/>
                <a:gd name="T40" fmla="*/ 48 w 207"/>
                <a:gd name="T41" fmla="*/ 0 h 236"/>
                <a:gd name="T42" fmla="*/ 43 w 207"/>
                <a:gd name="T43" fmla="*/ 3 h 236"/>
                <a:gd name="T44" fmla="*/ 43 w 207"/>
                <a:gd name="T45" fmla="*/ 7 h 236"/>
                <a:gd name="T46" fmla="*/ 56 w 207"/>
                <a:gd name="T47" fmla="*/ 25 h 236"/>
                <a:gd name="T48" fmla="*/ 65 w 207"/>
                <a:gd name="T49" fmla="*/ 43 h 236"/>
                <a:gd name="T50" fmla="*/ 69 w 207"/>
                <a:gd name="T51" fmla="*/ 46 h 236"/>
                <a:gd name="T52" fmla="*/ 65 w 207"/>
                <a:gd name="T53" fmla="*/ 43 h 236"/>
                <a:gd name="T54" fmla="*/ 56 w 207"/>
                <a:gd name="T55" fmla="*/ 36 h 236"/>
                <a:gd name="T56" fmla="*/ 43 w 207"/>
                <a:gd name="T57" fmla="*/ 28 h 236"/>
                <a:gd name="T58" fmla="*/ 35 w 207"/>
                <a:gd name="T59" fmla="*/ 18 h 236"/>
                <a:gd name="T60" fmla="*/ 26 w 207"/>
                <a:gd name="T61" fmla="*/ 14 h 236"/>
                <a:gd name="T62" fmla="*/ 9 w 207"/>
                <a:gd name="T63" fmla="*/ 28 h 236"/>
                <a:gd name="T64" fmla="*/ 5 w 207"/>
                <a:gd name="T65" fmla="*/ 61 h 236"/>
                <a:gd name="T66" fmla="*/ 5 w 207"/>
                <a:gd name="T67" fmla="*/ 93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7"/>
                <a:gd name="T103" fmla="*/ 0 h 236"/>
                <a:gd name="T104" fmla="*/ 207 w 207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7" h="236">
                  <a:moveTo>
                    <a:pt x="5" y="93"/>
                  </a:moveTo>
                  <a:lnTo>
                    <a:pt x="0" y="157"/>
                  </a:lnTo>
                  <a:lnTo>
                    <a:pt x="5" y="172"/>
                  </a:lnTo>
                  <a:lnTo>
                    <a:pt x="18" y="179"/>
                  </a:lnTo>
                  <a:lnTo>
                    <a:pt x="95" y="225"/>
                  </a:lnTo>
                  <a:lnTo>
                    <a:pt x="125" y="236"/>
                  </a:lnTo>
                  <a:lnTo>
                    <a:pt x="151" y="233"/>
                  </a:lnTo>
                  <a:lnTo>
                    <a:pt x="164" y="222"/>
                  </a:lnTo>
                  <a:lnTo>
                    <a:pt x="168" y="207"/>
                  </a:lnTo>
                  <a:lnTo>
                    <a:pt x="181" y="175"/>
                  </a:lnTo>
                  <a:lnTo>
                    <a:pt x="198" y="172"/>
                  </a:lnTo>
                  <a:lnTo>
                    <a:pt x="207" y="164"/>
                  </a:lnTo>
                  <a:lnTo>
                    <a:pt x="202" y="150"/>
                  </a:lnTo>
                  <a:lnTo>
                    <a:pt x="189" y="139"/>
                  </a:lnTo>
                  <a:lnTo>
                    <a:pt x="159" y="125"/>
                  </a:lnTo>
                  <a:lnTo>
                    <a:pt x="142" y="111"/>
                  </a:lnTo>
                  <a:lnTo>
                    <a:pt x="125" y="93"/>
                  </a:lnTo>
                  <a:lnTo>
                    <a:pt x="108" y="61"/>
                  </a:lnTo>
                  <a:lnTo>
                    <a:pt x="91" y="28"/>
                  </a:lnTo>
                  <a:lnTo>
                    <a:pt x="73" y="14"/>
                  </a:lnTo>
                  <a:lnTo>
                    <a:pt x="48" y="0"/>
                  </a:lnTo>
                  <a:lnTo>
                    <a:pt x="43" y="3"/>
                  </a:lnTo>
                  <a:lnTo>
                    <a:pt x="43" y="7"/>
                  </a:lnTo>
                  <a:lnTo>
                    <a:pt x="56" y="25"/>
                  </a:lnTo>
                  <a:lnTo>
                    <a:pt x="65" y="43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56" y="36"/>
                  </a:lnTo>
                  <a:lnTo>
                    <a:pt x="43" y="28"/>
                  </a:lnTo>
                  <a:lnTo>
                    <a:pt x="35" y="18"/>
                  </a:lnTo>
                  <a:lnTo>
                    <a:pt x="26" y="14"/>
                  </a:lnTo>
                  <a:lnTo>
                    <a:pt x="9" y="28"/>
                  </a:lnTo>
                  <a:lnTo>
                    <a:pt x="5" y="61"/>
                  </a:lnTo>
                  <a:lnTo>
                    <a:pt x="5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7" name="Freeform 97"/>
            <p:cNvSpPr>
              <a:spLocks/>
            </p:cNvSpPr>
            <p:nvPr/>
          </p:nvSpPr>
          <p:spPr bwMode="auto">
            <a:xfrm>
              <a:off x="107" y="3013"/>
              <a:ext cx="215" cy="154"/>
            </a:xfrm>
            <a:custGeom>
              <a:avLst/>
              <a:gdLst>
                <a:gd name="T0" fmla="*/ 194 w 215"/>
                <a:gd name="T1" fmla="*/ 154 h 154"/>
                <a:gd name="T2" fmla="*/ 155 w 215"/>
                <a:gd name="T3" fmla="*/ 154 h 154"/>
                <a:gd name="T4" fmla="*/ 121 w 215"/>
                <a:gd name="T5" fmla="*/ 151 h 154"/>
                <a:gd name="T6" fmla="*/ 91 w 215"/>
                <a:gd name="T7" fmla="*/ 140 h 154"/>
                <a:gd name="T8" fmla="*/ 61 w 215"/>
                <a:gd name="T9" fmla="*/ 118 h 154"/>
                <a:gd name="T10" fmla="*/ 43 w 215"/>
                <a:gd name="T11" fmla="*/ 86 h 154"/>
                <a:gd name="T12" fmla="*/ 26 w 215"/>
                <a:gd name="T13" fmla="*/ 57 h 154"/>
                <a:gd name="T14" fmla="*/ 18 w 215"/>
                <a:gd name="T15" fmla="*/ 32 h 154"/>
                <a:gd name="T16" fmla="*/ 5 w 215"/>
                <a:gd name="T17" fmla="*/ 11 h 154"/>
                <a:gd name="T18" fmla="*/ 0 w 215"/>
                <a:gd name="T19" fmla="*/ 0 h 154"/>
                <a:gd name="T20" fmla="*/ 13 w 215"/>
                <a:gd name="T21" fmla="*/ 11 h 154"/>
                <a:gd name="T22" fmla="*/ 18 w 215"/>
                <a:gd name="T23" fmla="*/ 11 h 154"/>
                <a:gd name="T24" fmla="*/ 26 w 215"/>
                <a:gd name="T25" fmla="*/ 7 h 154"/>
                <a:gd name="T26" fmla="*/ 39 w 215"/>
                <a:gd name="T27" fmla="*/ 22 h 154"/>
                <a:gd name="T28" fmla="*/ 52 w 215"/>
                <a:gd name="T29" fmla="*/ 36 h 154"/>
                <a:gd name="T30" fmla="*/ 142 w 215"/>
                <a:gd name="T31" fmla="*/ 90 h 154"/>
                <a:gd name="T32" fmla="*/ 172 w 215"/>
                <a:gd name="T33" fmla="*/ 97 h 154"/>
                <a:gd name="T34" fmla="*/ 194 w 215"/>
                <a:gd name="T35" fmla="*/ 104 h 154"/>
                <a:gd name="T36" fmla="*/ 207 w 215"/>
                <a:gd name="T37" fmla="*/ 118 h 154"/>
                <a:gd name="T38" fmla="*/ 215 w 215"/>
                <a:gd name="T39" fmla="*/ 133 h 154"/>
                <a:gd name="T40" fmla="*/ 207 w 215"/>
                <a:gd name="T41" fmla="*/ 147 h 154"/>
                <a:gd name="T42" fmla="*/ 194 w 215"/>
                <a:gd name="T43" fmla="*/ 154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194" y="154"/>
                  </a:moveTo>
                  <a:lnTo>
                    <a:pt x="155" y="154"/>
                  </a:lnTo>
                  <a:lnTo>
                    <a:pt x="121" y="151"/>
                  </a:lnTo>
                  <a:lnTo>
                    <a:pt x="91" y="140"/>
                  </a:lnTo>
                  <a:lnTo>
                    <a:pt x="61" y="118"/>
                  </a:lnTo>
                  <a:lnTo>
                    <a:pt x="43" y="86"/>
                  </a:lnTo>
                  <a:lnTo>
                    <a:pt x="26" y="57"/>
                  </a:lnTo>
                  <a:lnTo>
                    <a:pt x="18" y="3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18" y="11"/>
                  </a:lnTo>
                  <a:lnTo>
                    <a:pt x="26" y="7"/>
                  </a:lnTo>
                  <a:lnTo>
                    <a:pt x="39" y="22"/>
                  </a:lnTo>
                  <a:lnTo>
                    <a:pt x="52" y="36"/>
                  </a:lnTo>
                  <a:lnTo>
                    <a:pt x="142" y="90"/>
                  </a:lnTo>
                  <a:lnTo>
                    <a:pt x="172" y="97"/>
                  </a:lnTo>
                  <a:lnTo>
                    <a:pt x="194" y="104"/>
                  </a:lnTo>
                  <a:lnTo>
                    <a:pt x="207" y="118"/>
                  </a:lnTo>
                  <a:lnTo>
                    <a:pt x="215" y="133"/>
                  </a:lnTo>
                  <a:lnTo>
                    <a:pt x="207" y="147"/>
                  </a:lnTo>
                  <a:lnTo>
                    <a:pt x="194" y="15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8" name="Freeform 98"/>
            <p:cNvSpPr>
              <a:spLocks/>
            </p:cNvSpPr>
            <p:nvPr/>
          </p:nvSpPr>
          <p:spPr bwMode="auto">
            <a:xfrm>
              <a:off x="4317" y="3844"/>
              <a:ext cx="197" cy="68"/>
            </a:xfrm>
            <a:custGeom>
              <a:avLst/>
              <a:gdLst>
                <a:gd name="T0" fmla="*/ 197 w 197"/>
                <a:gd name="T1" fmla="*/ 14 h 68"/>
                <a:gd name="T2" fmla="*/ 189 w 197"/>
                <a:gd name="T3" fmla="*/ 18 h 68"/>
                <a:gd name="T4" fmla="*/ 167 w 197"/>
                <a:gd name="T5" fmla="*/ 36 h 68"/>
                <a:gd name="T6" fmla="*/ 154 w 197"/>
                <a:gd name="T7" fmla="*/ 46 h 68"/>
                <a:gd name="T8" fmla="*/ 137 w 197"/>
                <a:gd name="T9" fmla="*/ 53 h 68"/>
                <a:gd name="T10" fmla="*/ 120 w 197"/>
                <a:gd name="T11" fmla="*/ 61 h 68"/>
                <a:gd name="T12" fmla="*/ 107 w 197"/>
                <a:gd name="T13" fmla="*/ 64 h 68"/>
                <a:gd name="T14" fmla="*/ 77 w 197"/>
                <a:gd name="T15" fmla="*/ 68 h 68"/>
                <a:gd name="T16" fmla="*/ 51 w 197"/>
                <a:gd name="T17" fmla="*/ 64 h 68"/>
                <a:gd name="T18" fmla="*/ 34 w 197"/>
                <a:gd name="T19" fmla="*/ 53 h 68"/>
                <a:gd name="T20" fmla="*/ 13 w 197"/>
                <a:gd name="T21" fmla="*/ 32 h 68"/>
                <a:gd name="T22" fmla="*/ 0 w 197"/>
                <a:gd name="T23" fmla="*/ 0 h 68"/>
                <a:gd name="T24" fmla="*/ 26 w 197"/>
                <a:gd name="T25" fmla="*/ 14 h 68"/>
                <a:gd name="T26" fmla="*/ 56 w 197"/>
                <a:gd name="T27" fmla="*/ 32 h 68"/>
                <a:gd name="T28" fmla="*/ 77 w 197"/>
                <a:gd name="T29" fmla="*/ 36 h 68"/>
                <a:gd name="T30" fmla="*/ 94 w 197"/>
                <a:gd name="T31" fmla="*/ 32 h 68"/>
                <a:gd name="T32" fmla="*/ 124 w 197"/>
                <a:gd name="T33" fmla="*/ 25 h 68"/>
                <a:gd name="T34" fmla="*/ 146 w 197"/>
                <a:gd name="T35" fmla="*/ 25 h 68"/>
                <a:gd name="T36" fmla="*/ 163 w 197"/>
                <a:gd name="T37" fmla="*/ 21 h 68"/>
                <a:gd name="T38" fmla="*/ 184 w 197"/>
                <a:gd name="T39" fmla="*/ 18 h 68"/>
                <a:gd name="T40" fmla="*/ 197 w 197"/>
                <a:gd name="T41" fmla="*/ 14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8"/>
                <a:gd name="T65" fmla="*/ 197 w 197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8">
                  <a:moveTo>
                    <a:pt x="197" y="14"/>
                  </a:moveTo>
                  <a:lnTo>
                    <a:pt x="189" y="18"/>
                  </a:lnTo>
                  <a:lnTo>
                    <a:pt x="167" y="36"/>
                  </a:lnTo>
                  <a:lnTo>
                    <a:pt x="154" y="46"/>
                  </a:lnTo>
                  <a:lnTo>
                    <a:pt x="137" y="53"/>
                  </a:lnTo>
                  <a:lnTo>
                    <a:pt x="120" y="61"/>
                  </a:lnTo>
                  <a:lnTo>
                    <a:pt x="107" y="64"/>
                  </a:lnTo>
                  <a:lnTo>
                    <a:pt x="77" y="68"/>
                  </a:lnTo>
                  <a:lnTo>
                    <a:pt x="51" y="64"/>
                  </a:lnTo>
                  <a:lnTo>
                    <a:pt x="34" y="53"/>
                  </a:lnTo>
                  <a:lnTo>
                    <a:pt x="13" y="32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6" y="32"/>
                  </a:lnTo>
                  <a:lnTo>
                    <a:pt x="77" y="36"/>
                  </a:lnTo>
                  <a:lnTo>
                    <a:pt x="94" y="32"/>
                  </a:lnTo>
                  <a:lnTo>
                    <a:pt x="124" y="25"/>
                  </a:lnTo>
                  <a:lnTo>
                    <a:pt x="146" y="25"/>
                  </a:lnTo>
                  <a:lnTo>
                    <a:pt x="163" y="21"/>
                  </a:lnTo>
                  <a:lnTo>
                    <a:pt x="184" y="18"/>
                  </a:lnTo>
                  <a:lnTo>
                    <a:pt x="197" y="1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9" name="Freeform 99"/>
            <p:cNvSpPr>
              <a:spLocks/>
            </p:cNvSpPr>
            <p:nvPr/>
          </p:nvSpPr>
          <p:spPr bwMode="auto">
            <a:xfrm>
              <a:off x="4579" y="3708"/>
              <a:ext cx="683" cy="211"/>
            </a:xfrm>
            <a:custGeom>
              <a:avLst/>
              <a:gdLst>
                <a:gd name="T0" fmla="*/ 0 w 683"/>
                <a:gd name="T1" fmla="*/ 200 h 211"/>
                <a:gd name="T2" fmla="*/ 4 w 683"/>
                <a:gd name="T3" fmla="*/ 197 h 211"/>
                <a:gd name="T4" fmla="*/ 17 w 683"/>
                <a:gd name="T5" fmla="*/ 193 h 211"/>
                <a:gd name="T6" fmla="*/ 73 w 683"/>
                <a:gd name="T7" fmla="*/ 172 h 211"/>
                <a:gd name="T8" fmla="*/ 137 w 683"/>
                <a:gd name="T9" fmla="*/ 157 h 211"/>
                <a:gd name="T10" fmla="*/ 193 w 683"/>
                <a:gd name="T11" fmla="*/ 146 h 211"/>
                <a:gd name="T12" fmla="*/ 240 w 683"/>
                <a:gd name="T13" fmla="*/ 136 h 211"/>
                <a:gd name="T14" fmla="*/ 275 w 683"/>
                <a:gd name="T15" fmla="*/ 129 h 211"/>
                <a:gd name="T16" fmla="*/ 300 w 683"/>
                <a:gd name="T17" fmla="*/ 121 h 211"/>
                <a:gd name="T18" fmla="*/ 348 w 683"/>
                <a:gd name="T19" fmla="*/ 111 h 211"/>
                <a:gd name="T20" fmla="*/ 391 w 683"/>
                <a:gd name="T21" fmla="*/ 104 h 211"/>
                <a:gd name="T22" fmla="*/ 438 w 683"/>
                <a:gd name="T23" fmla="*/ 93 h 211"/>
                <a:gd name="T24" fmla="*/ 498 w 683"/>
                <a:gd name="T25" fmla="*/ 75 h 211"/>
                <a:gd name="T26" fmla="*/ 558 w 683"/>
                <a:gd name="T27" fmla="*/ 53 h 211"/>
                <a:gd name="T28" fmla="*/ 588 w 683"/>
                <a:gd name="T29" fmla="*/ 43 h 211"/>
                <a:gd name="T30" fmla="*/ 610 w 683"/>
                <a:gd name="T31" fmla="*/ 32 h 211"/>
                <a:gd name="T32" fmla="*/ 627 w 683"/>
                <a:gd name="T33" fmla="*/ 25 h 211"/>
                <a:gd name="T34" fmla="*/ 635 w 683"/>
                <a:gd name="T35" fmla="*/ 21 h 211"/>
                <a:gd name="T36" fmla="*/ 644 w 683"/>
                <a:gd name="T37" fmla="*/ 18 h 211"/>
                <a:gd name="T38" fmla="*/ 653 w 683"/>
                <a:gd name="T39" fmla="*/ 14 h 211"/>
                <a:gd name="T40" fmla="*/ 683 w 683"/>
                <a:gd name="T41" fmla="*/ 0 h 211"/>
                <a:gd name="T42" fmla="*/ 670 w 683"/>
                <a:gd name="T43" fmla="*/ 10 h 211"/>
                <a:gd name="T44" fmla="*/ 648 w 683"/>
                <a:gd name="T45" fmla="*/ 21 h 211"/>
                <a:gd name="T46" fmla="*/ 618 w 683"/>
                <a:gd name="T47" fmla="*/ 39 h 211"/>
                <a:gd name="T48" fmla="*/ 584 w 683"/>
                <a:gd name="T49" fmla="*/ 57 h 211"/>
                <a:gd name="T50" fmla="*/ 511 w 683"/>
                <a:gd name="T51" fmla="*/ 89 h 211"/>
                <a:gd name="T52" fmla="*/ 477 w 683"/>
                <a:gd name="T53" fmla="*/ 104 h 211"/>
                <a:gd name="T54" fmla="*/ 447 w 683"/>
                <a:gd name="T55" fmla="*/ 111 h 211"/>
                <a:gd name="T56" fmla="*/ 378 w 683"/>
                <a:gd name="T57" fmla="*/ 125 h 211"/>
                <a:gd name="T58" fmla="*/ 326 w 683"/>
                <a:gd name="T59" fmla="*/ 136 h 211"/>
                <a:gd name="T60" fmla="*/ 288 w 683"/>
                <a:gd name="T61" fmla="*/ 143 h 211"/>
                <a:gd name="T62" fmla="*/ 270 w 683"/>
                <a:gd name="T63" fmla="*/ 150 h 211"/>
                <a:gd name="T64" fmla="*/ 223 w 683"/>
                <a:gd name="T65" fmla="*/ 161 h 211"/>
                <a:gd name="T66" fmla="*/ 197 w 683"/>
                <a:gd name="T67" fmla="*/ 164 h 211"/>
                <a:gd name="T68" fmla="*/ 154 w 683"/>
                <a:gd name="T69" fmla="*/ 175 h 211"/>
                <a:gd name="T70" fmla="*/ 60 w 683"/>
                <a:gd name="T71" fmla="*/ 193 h 211"/>
                <a:gd name="T72" fmla="*/ 43 w 683"/>
                <a:gd name="T73" fmla="*/ 200 h 211"/>
                <a:gd name="T74" fmla="*/ 34 w 683"/>
                <a:gd name="T75" fmla="*/ 204 h 211"/>
                <a:gd name="T76" fmla="*/ 26 w 683"/>
                <a:gd name="T77" fmla="*/ 207 h 211"/>
                <a:gd name="T78" fmla="*/ 8 w 683"/>
                <a:gd name="T79" fmla="*/ 211 h 211"/>
                <a:gd name="T80" fmla="*/ 0 w 683"/>
                <a:gd name="T81" fmla="*/ 200 h 21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3"/>
                <a:gd name="T124" fmla="*/ 0 h 211"/>
                <a:gd name="T125" fmla="*/ 683 w 683"/>
                <a:gd name="T126" fmla="*/ 211 h 21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3" h="211">
                  <a:moveTo>
                    <a:pt x="0" y="200"/>
                  </a:moveTo>
                  <a:lnTo>
                    <a:pt x="4" y="197"/>
                  </a:lnTo>
                  <a:lnTo>
                    <a:pt x="17" y="193"/>
                  </a:lnTo>
                  <a:lnTo>
                    <a:pt x="73" y="172"/>
                  </a:lnTo>
                  <a:lnTo>
                    <a:pt x="137" y="157"/>
                  </a:lnTo>
                  <a:lnTo>
                    <a:pt x="193" y="146"/>
                  </a:lnTo>
                  <a:lnTo>
                    <a:pt x="240" y="136"/>
                  </a:lnTo>
                  <a:lnTo>
                    <a:pt x="275" y="129"/>
                  </a:lnTo>
                  <a:lnTo>
                    <a:pt x="300" y="121"/>
                  </a:lnTo>
                  <a:lnTo>
                    <a:pt x="348" y="111"/>
                  </a:lnTo>
                  <a:lnTo>
                    <a:pt x="391" y="104"/>
                  </a:lnTo>
                  <a:lnTo>
                    <a:pt x="438" y="93"/>
                  </a:lnTo>
                  <a:lnTo>
                    <a:pt x="498" y="75"/>
                  </a:lnTo>
                  <a:lnTo>
                    <a:pt x="558" y="53"/>
                  </a:lnTo>
                  <a:lnTo>
                    <a:pt x="588" y="43"/>
                  </a:lnTo>
                  <a:lnTo>
                    <a:pt x="610" y="32"/>
                  </a:lnTo>
                  <a:lnTo>
                    <a:pt x="627" y="25"/>
                  </a:lnTo>
                  <a:lnTo>
                    <a:pt x="635" y="21"/>
                  </a:lnTo>
                  <a:lnTo>
                    <a:pt x="644" y="18"/>
                  </a:lnTo>
                  <a:lnTo>
                    <a:pt x="653" y="14"/>
                  </a:lnTo>
                  <a:lnTo>
                    <a:pt x="683" y="0"/>
                  </a:lnTo>
                  <a:lnTo>
                    <a:pt x="670" y="10"/>
                  </a:lnTo>
                  <a:lnTo>
                    <a:pt x="648" y="21"/>
                  </a:lnTo>
                  <a:lnTo>
                    <a:pt x="618" y="39"/>
                  </a:lnTo>
                  <a:lnTo>
                    <a:pt x="584" y="57"/>
                  </a:lnTo>
                  <a:lnTo>
                    <a:pt x="511" y="89"/>
                  </a:lnTo>
                  <a:lnTo>
                    <a:pt x="477" y="104"/>
                  </a:lnTo>
                  <a:lnTo>
                    <a:pt x="447" y="111"/>
                  </a:lnTo>
                  <a:lnTo>
                    <a:pt x="378" y="125"/>
                  </a:lnTo>
                  <a:lnTo>
                    <a:pt x="326" y="136"/>
                  </a:lnTo>
                  <a:lnTo>
                    <a:pt x="288" y="143"/>
                  </a:lnTo>
                  <a:lnTo>
                    <a:pt x="270" y="150"/>
                  </a:lnTo>
                  <a:lnTo>
                    <a:pt x="223" y="161"/>
                  </a:lnTo>
                  <a:lnTo>
                    <a:pt x="197" y="164"/>
                  </a:lnTo>
                  <a:lnTo>
                    <a:pt x="154" y="175"/>
                  </a:lnTo>
                  <a:lnTo>
                    <a:pt x="60" y="193"/>
                  </a:lnTo>
                  <a:lnTo>
                    <a:pt x="43" y="200"/>
                  </a:lnTo>
                  <a:lnTo>
                    <a:pt x="34" y="204"/>
                  </a:lnTo>
                  <a:lnTo>
                    <a:pt x="26" y="207"/>
                  </a:lnTo>
                  <a:lnTo>
                    <a:pt x="8" y="21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0" name="Freeform 100"/>
            <p:cNvSpPr>
              <a:spLocks/>
            </p:cNvSpPr>
            <p:nvPr/>
          </p:nvSpPr>
          <p:spPr bwMode="auto">
            <a:xfrm>
              <a:off x="4295" y="3851"/>
              <a:ext cx="292" cy="168"/>
            </a:xfrm>
            <a:custGeom>
              <a:avLst/>
              <a:gdLst>
                <a:gd name="T0" fmla="*/ 99 w 292"/>
                <a:gd name="T1" fmla="*/ 150 h 168"/>
                <a:gd name="T2" fmla="*/ 176 w 292"/>
                <a:gd name="T3" fmla="*/ 168 h 168"/>
                <a:gd name="T4" fmla="*/ 189 w 292"/>
                <a:gd name="T5" fmla="*/ 165 h 168"/>
                <a:gd name="T6" fmla="*/ 202 w 292"/>
                <a:gd name="T7" fmla="*/ 157 h 168"/>
                <a:gd name="T8" fmla="*/ 275 w 292"/>
                <a:gd name="T9" fmla="*/ 107 h 168"/>
                <a:gd name="T10" fmla="*/ 292 w 292"/>
                <a:gd name="T11" fmla="*/ 86 h 168"/>
                <a:gd name="T12" fmla="*/ 292 w 292"/>
                <a:gd name="T13" fmla="*/ 61 h 168"/>
                <a:gd name="T14" fmla="*/ 288 w 292"/>
                <a:gd name="T15" fmla="*/ 50 h 168"/>
                <a:gd name="T16" fmla="*/ 271 w 292"/>
                <a:gd name="T17" fmla="*/ 39 h 168"/>
                <a:gd name="T18" fmla="*/ 237 w 292"/>
                <a:gd name="T19" fmla="*/ 21 h 168"/>
                <a:gd name="T20" fmla="*/ 232 w 292"/>
                <a:gd name="T21" fmla="*/ 11 h 168"/>
                <a:gd name="T22" fmla="*/ 232 w 292"/>
                <a:gd name="T23" fmla="*/ 3 h 168"/>
                <a:gd name="T24" fmla="*/ 228 w 292"/>
                <a:gd name="T25" fmla="*/ 0 h 168"/>
                <a:gd name="T26" fmla="*/ 211 w 292"/>
                <a:gd name="T27" fmla="*/ 0 h 168"/>
                <a:gd name="T28" fmla="*/ 198 w 292"/>
                <a:gd name="T29" fmla="*/ 11 h 168"/>
                <a:gd name="T30" fmla="*/ 172 w 292"/>
                <a:gd name="T31" fmla="*/ 32 h 168"/>
                <a:gd name="T32" fmla="*/ 151 w 292"/>
                <a:gd name="T33" fmla="*/ 43 h 168"/>
                <a:gd name="T34" fmla="*/ 129 w 292"/>
                <a:gd name="T35" fmla="*/ 50 h 168"/>
                <a:gd name="T36" fmla="*/ 86 w 292"/>
                <a:gd name="T37" fmla="*/ 57 h 168"/>
                <a:gd name="T38" fmla="*/ 43 w 292"/>
                <a:gd name="T39" fmla="*/ 68 h 168"/>
                <a:gd name="T40" fmla="*/ 22 w 292"/>
                <a:gd name="T41" fmla="*/ 79 h 168"/>
                <a:gd name="T42" fmla="*/ 0 w 292"/>
                <a:gd name="T43" fmla="*/ 97 h 168"/>
                <a:gd name="T44" fmla="*/ 0 w 292"/>
                <a:gd name="T45" fmla="*/ 100 h 168"/>
                <a:gd name="T46" fmla="*/ 5 w 292"/>
                <a:gd name="T47" fmla="*/ 100 h 168"/>
                <a:gd name="T48" fmla="*/ 30 w 292"/>
                <a:gd name="T49" fmla="*/ 97 h 168"/>
                <a:gd name="T50" fmla="*/ 56 w 292"/>
                <a:gd name="T51" fmla="*/ 89 h 168"/>
                <a:gd name="T52" fmla="*/ 60 w 292"/>
                <a:gd name="T53" fmla="*/ 89 h 168"/>
                <a:gd name="T54" fmla="*/ 56 w 292"/>
                <a:gd name="T55" fmla="*/ 93 h 168"/>
                <a:gd name="T56" fmla="*/ 48 w 292"/>
                <a:gd name="T57" fmla="*/ 97 h 168"/>
                <a:gd name="T58" fmla="*/ 30 w 292"/>
                <a:gd name="T59" fmla="*/ 104 h 168"/>
                <a:gd name="T60" fmla="*/ 17 w 292"/>
                <a:gd name="T61" fmla="*/ 111 h 168"/>
                <a:gd name="T62" fmla="*/ 13 w 292"/>
                <a:gd name="T63" fmla="*/ 114 h 168"/>
                <a:gd name="T64" fmla="*/ 26 w 292"/>
                <a:gd name="T65" fmla="*/ 132 h 168"/>
                <a:gd name="T66" fmla="*/ 60 w 292"/>
                <a:gd name="T67" fmla="*/ 143 h 168"/>
                <a:gd name="T68" fmla="*/ 99 w 292"/>
                <a:gd name="T69" fmla="*/ 150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99" y="150"/>
                  </a:moveTo>
                  <a:lnTo>
                    <a:pt x="176" y="168"/>
                  </a:lnTo>
                  <a:lnTo>
                    <a:pt x="189" y="165"/>
                  </a:lnTo>
                  <a:lnTo>
                    <a:pt x="202" y="157"/>
                  </a:lnTo>
                  <a:lnTo>
                    <a:pt x="275" y="107"/>
                  </a:lnTo>
                  <a:lnTo>
                    <a:pt x="292" y="86"/>
                  </a:lnTo>
                  <a:lnTo>
                    <a:pt x="292" y="61"/>
                  </a:lnTo>
                  <a:lnTo>
                    <a:pt x="288" y="50"/>
                  </a:lnTo>
                  <a:lnTo>
                    <a:pt x="271" y="39"/>
                  </a:lnTo>
                  <a:lnTo>
                    <a:pt x="237" y="21"/>
                  </a:lnTo>
                  <a:lnTo>
                    <a:pt x="232" y="11"/>
                  </a:lnTo>
                  <a:lnTo>
                    <a:pt x="232" y="3"/>
                  </a:lnTo>
                  <a:lnTo>
                    <a:pt x="228" y="0"/>
                  </a:lnTo>
                  <a:lnTo>
                    <a:pt x="211" y="0"/>
                  </a:lnTo>
                  <a:lnTo>
                    <a:pt x="198" y="11"/>
                  </a:lnTo>
                  <a:lnTo>
                    <a:pt x="172" y="32"/>
                  </a:lnTo>
                  <a:lnTo>
                    <a:pt x="151" y="43"/>
                  </a:lnTo>
                  <a:lnTo>
                    <a:pt x="129" y="50"/>
                  </a:lnTo>
                  <a:lnTo>
                    <a:pt x="86" y="57"/>
                  </a:lnTo>
                  <a:lnTo>
                    <a:pt x="43" y="68"/>
                  </a:lnTo>
                  <a:lnTo>
                    <a:pt x="22" y="79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5" y="100"/>
                  </a:lnTo>
                  <a:lnTo>
                    <a:pt x="30" y="97"/>
                  </a:lnTo>
                  <a:lnTo>
                    <a:pt x="56" y="89"/>
                  </a:lnTo>
                  <a:lnTo>
                    <a:pt x="60" y="89"/>
                  </a:lnTo>
                  <a:lnTo>
                    <a:pt x="56" y="93"/>
                  </a:lnTo>
                  <a:lnTo>
                    <a:pt x="48" y="97"/>
                  </a:lnTo>
                  <a:lnTo>
                    <a:pt x="30" y="104"/>
                  </a:lnTo>
                  <a:lnTo>
                    <a:pt x="17" y="111"/>
                  </a:lnTo>
                  <a:lnTo>
                    <a:pt x="13" y="114"/>
                  </a:lnTo>
                  <a:lnTo>
                    <a:pt x="26" y="132"/>
                  </a:lnTo>
                  <a:lnTo>
                    <a:pt x="60" y="143"/>
                  </a:lnTo>
                  <a:lnTo>
                    <a:pt x="99" y="15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1" name="Freeform 101"/>
            <p:cNvSpPr>
              <a:spLocks/>
            </p:cNvSpPr>
            <p:nvPr/>
          </p:nvSpPr>
          <p:spPr bwMode="auto">
            <a:xfrm>
              <a:off x="4373" y="3890"/>
              <a:ext cx="219" cy="147"/>
            </a:xfrm>
            <a:custGeom>
              <a:avLst/>
              <a:gdLst>
                <a:gd name="T0" fmla="*/ 219 w 219"/>
                <a:gd name="T1" fmla="*/ 25 h 147"/>
                <a:gd name="T2" fmla="*/ 214 w 219"/>
                <a:gd name="T3" fmla="*/ 54 h 147"/>
                <a:gd name="T4" fmla="*/ 201 w 219"/>
                <a:gd name="T5" fmla="*/ 83 h 147"/>
                <a:gd name="T6" fmla="*/ 180 w 219"/>
                <a:gd name="T7" fmla="*/ 104 h 147"/>
                <a:gd name="T8" fmla="*/ 150 w 219"/>
                <a:gd name="T9" fmla="*/ 122 h 147"/>
                <a:gd name="T10" fmla="*/ 107 w 219"/>
                <a:gd name="T11" fmla="*/ 133 h 147"/>
                <a:gd name="T12" fmla="*/ 73 w 219"/>
                <a:gd name="T13" fmla="*/ 136 h 147"/>
                <a:gd name="T14" fmla="*/ 38 w 219"/>
                <a:gd name="T15" fmla="*/ 140 h 147"/>
                <a:gd name="T16" fmla="*/ 13 w 219"/>
                <a:gd name="T17" fmla="*/ 147 h 147"/>
                <a:gd name="T18" fmla="*/ 0 w 219"/>
                <a:gd name="T19" fmla="*/ 147 h 147"/>
                <a:gd name="T20" fmla="*/ 13 w 219"/>
                <a:gd name="T21" fmla="*/ 140 h 147"/>
                <a:gd name="T22" fmla="*/ 17 w 219"/>
                <a:gd name="T23" fmla="*/ 136 h 147"/>
                <a:gd name="T24" fmla="*/ 13 w 219"/>
                <a:gd name="T25" fmla="*/ 129 h 147"/>
                <a:gd name="T26" fmla="*/ 21 w 219"/>
                <a:gd name="T27" fmla="*/ 126 h 147"/>
                <a:gd name="T28" fmla="*/ 34 w 219"/>
                <a:gd name="T29" fmla="*/ 118 h 147"/>
                <a:gd name="T30" fmla="*/ 55 w 219"/>
                <a:gd name="T31" fmla="*/ 111 h 147"/>
                <a:gd name="T32" fmla="*/ 133 w 219"/>
                <a:gd name="T33" fmla="*/ 50 h 147"/>
                <a:gd name="T34" fmla="*/ 150 w 219"/>
                <a:gd name="T35" fmla="*/ 29 h 147"/>
                <a:gd name="T36" fmla="*/ 163 w 219"/>
                <a:gd name="T37" fmla="*/ 11 h 147"/>
                <a:gd name="T38" fmla="*/ 184 w 219"/>
                <a:gd name="T39" fmla="*/ 0 h 147"/>
                <a:gd name="T40" fmla="*/ 201 w 219"/>
                <a:gd name="T41" fmla="*/ 4 h 147"/>
                <a:gd name="T42" fmla="*/ 214 w 219"/>
                <a:gd name="T43" fmla="*/ 11 h 147"/>
                <a:gd name="T44" fmla="*/ 219 w 219"/>
                <a:gd name="T45" fmla="*/ 25 h 1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9"/>
                <a:gd name="T70" fmla="*/ 0 h 147"/>
                <a:gd name="T71" fmla="*/ 219 w 219"/>
                <a:gd name="T72" fmla="*/ 147 h 1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9" h="147">
                  <a:moveTo>
                    <a:pt x="219" y="25"/>
                  </a:moveTo>
                  <a:lnTo>
                    <a:pt x="214" y="54"/>
                  </a:lnTo>
                  <a:lnTo>
                    <a:pt x="201" y="83"/>
                  </a:lnTo>
                  <a:lnTo>
                    <a:pt x="180" y="104"/>
                  </a:lnTo>
                  <a:lnTo>
                    <a:pt x="150" y="122"/>
                  </a:lnTo>
                  <a:lnTo>
                    <a:pt x="107" y="133"/>
                  </a:lnTo>
                  <a:lnTo>
                    <a:pt x="73" y="136"/>
                  </a:lnTo>
                  <a:lnTo>
                    <a:pt x="38" y="140"/>
                  </a:lnTo>
                  <a:lnTo>
                    <a:pt x="13" y="147"/>
                  </a:lnTo>
                  <a:lnTo>
                    <a:pt x="0" y="147"/>
                  </a:lnTo>
                  <a:lnTo>
                    <a:pt x="13" y="140"/>
                  </a:lnTo>
                  <a:lnTo>
                    <a:pt x="17" y="136"/>
                  </a:lnTo>
                  <a:lnTo>
                    <a:pt x="13" y="129"/>
                  </a:lnTo>
                  <a:lnTo>
                    <a:pt x="21" y="126"/>
                  </a:lnTo>
                  <a:lnTo>
                    <a:pt x="34" y="118"/>
                  </a:lnTo>
                  <a:lnTo>
                    <a:pt x="55" y="111"/>
                  </a:lnTo>
                  <a:lnTo>
                    <a:pt x="133" y="50"/>
                  </a:lnTo>
                  <a:lnTo>
                    <a:pt x="150" y="29"/>
                  </a:lnTo>
                  <a:lnTo>
                    <a:pt x="163" y="11"/>
                  </a:lnTo>
                  <a:lnTo>
                    <a:pt x="184" y="0"/>
                  </a:lnTo>
                  <a:lnTo>
                    <a:pt x="201" y="4"/>
                  </a:lnTo>
                  <a:lnTo>
                    <a:pt x="214" y="11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2" name="Freeform 102"/>
            <p:cNvSpPr>
              <a:spLocks/>
            </p:cNvSpPr>
            <p:nvPr/>
          </p:nvSpPr>
          <p:spPr bwMode="auto">
            <a:xfrm>
              <a:off x="430" y="3847"/>
              <a:ext cx="197" cy="61"/>
            </a:xfrm>
            <a:custGeom>
              <a:avLst/>
              <a:gdLst>
                <a:gd name="T0" fmla="*/ 197 w 197"/>
                <a:gd name="T1" fmla="*/ 4 h 61"/>
                <a:gd name="T2" fmla="*/ 189 w 197"/>
                <a:gd name="T3" fmla="*/ 11 h 61"/>
                <a:gd name="T4" fmla="*/ 171 w 197"/>
                <a:gd name="T5" fmla="*/ 25 h 61"/>
                <a:gd name="T6" fmla="*/ 158 w 197"/>
                <a:gd name="T7" fmla="*/ 40 h 61"/>
                <a:gd name="T8" fmla="*/ 146 w 197"/>
                <a:gd name="T9" fmla="*/ 47 h 61"/>
                <a:gd name="T10" fmla="*/ 124 w 197"/>
                <a:gd name="T11" fmla="*/ 54 h 61"/>
                <a:gd name="T12" fmla="*/ 111 w 197"/>
                <a:gd name="T13" fmla="*/ 58 h 61"/>
                <a:gd name="T14" fmla="*/ 85 w 197"/>
                <a:gd name="T15" fmla="*/ 61 h 61"/>
                <a:gd name="T16" fmla="*/ 60 w 197"/>
                <a:gd name="T17" fmla="*/ 61 h 61"/>
                <a:gd name="T18" fmla="*/ 38 w 197"/>
                <a:gd name="T19" fmla="*/ 54 h 61"/>
                <a:gd name="T20" fmla="*/ 17 w 197"/>
                <a:gd name="T21" fmla="*/ 33 h 61"/>
                <a:gd name="T22" fmla="*/ 0 w 197"/>
                <a:gd name="T23" fmla="*/ 0 h 61"/>
                <a:gd name="T24" fmla="*/ 25 w 197"/>
                <a:gd name="T25" fmla="*/ 11 h 61"/>
                <a:gd name="T26" fmla="*/ 60 w 197"/>
                <a:gd name="T27" fmla="*/ 29 h 61"/>
                <a:gd name="T28" fmla="*/ 81 w 197"/>
                <a:gd name="T29" fmla="*/ 33 h 61"/>
                <a:gd name="T30" fmla="*/ 98 w 197"/>
                <a:gd name="T31" fmla="*/ 29 h 61"/>
                <a:gd name="T32" fmla="*/ 128 w 197"/>
                <a:gd name="T33" fmla="*/ 18 h 61"/>
                <a:gd name="T34" fmla="*/ 150 w 197"/>
                <a:gd name="T35" fmla="*/ 15 h 61"/>
                <a:gd name="T36" fmla="*/ 163 w 197"/>
                <a:gd name="T37" fmla="*/ 11 h 61"/>
                <a:gd name="T38" fmla="*/ 184 w 197"/>
                <a:gd name="T39" fmla="*/ 4 h 61"/>
                <a:gd name="T40" fmla="*/ 197 w 197"/>
                <a:gd name="T41" fmla="*/ 4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7"/>
                <a:gd name="T64" fmla="*/ 0 h 61"/>
                <a:gd name="T65" fmla="*/ 197 w 197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7" h="61">
                  <a:moveTo>
                    <a:pt x="197" y="4"/>
                  </a:moveTo>
                  <a:lnTo>
                    <a:pt x="189" y="11"/>
                  </a:lnTo>
                  <a:lnTo>
                    <a:pt x="171" y="25"/>
                  </a:lnTo>
                  <a:lnTo>
                    <a:pt x="158" y="40"/>
                  </a:lnTo>
                  <a:lnTo>
                    <a:pt x="146" y="47"/>
                  </a:lnTo>
                  <a:lnTo>
                    <a:pt x="124" y="54"/>
                  </a:lnTo>
                  <a:lnTo>
                    <a:pt x="111" y="58"/>
                  </a:lnTo>
                  <a:lnTo>
                    <a:pt x="85" y="61"/>
                  </a:lnTo>
                  <a:lnTo>
                    <a:pt x="60" y="61"/>
                  </a:lnTo>
                  <a:lnTo>
                    <a:pt x="38" y="54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60" y="29"/>
                  </a:lnTo>
                  <a:lnTo>
                    <a:pt x="81" y="33"/>
                  </a:lnTo>
                  <a:lnTo>
                    <a:pt x="98" y="29"/>
                  </a:lnTo>
                  <a:lnTo>
                    <a:pt x="128" y="18"/>
                  </a:lnTo>
                  <a:lnTo>
                    <a:pt x="150" y="15"/>
                  </a:lnTo>
                  <a:lnTo>
                    <a:pt x="163" y="11"/>
                  </a:lnTo>
                  <a:lnTo>
                    <a:pt x="184" y="4"/>
                  </a:lnTo>
                  <a:lnTo>
                    <a:pt x="197" y="4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3" name="Freeform 103"/>
            <p:cNvSpPr>
              <a:spLocks/>
            </p:cNvSpPr>
            <p:nvPr/>
          </p:nvSpPr>
          <p:spPr bwMode="auto">
            <a:xfrm>
              <a:off x="696" y="3661"/>
              <a:ext cx="666" cy="247"/>
            </a:xfrm>
            <a:custGeom>
              <a:avLst/>
              <a:gdLst>
                <a:gd name="T0" fmla="*/ 0 w 666"/>
                <a:gd name="T1" fmla="*/ 236 h 247"/>
                <a:gd name="T2" fmla="*/ 4 w 666"/>
                <a:gd name="T3" fmla="*/ 233 h 247"/>
                <a:gd name="T4" fmla="*/ 17 w 666"/>
                <a:gd name="T5" fmla="*/ 226 h 247"/>
                <a:gd name="T6" fmla="*/ 73 w 666"/>
                <a:gd name="T7" fmla="*/ 204 h 247"/>
                <a:gd name="T8" fmla="*/ 133 w 666"/>
                <a:gd name="T9" fmla="*/ 186 h 247"/>
                <a:gd name="T10" fmla="*/ 189 w 666"/>
                <a:gd name="T11" fmla="*/ 172 h 247"/>
                <a:gd name="T12" fmla="*/ 236 w 666"/>
                <a:gd name="T13" fmla="*/ 158 h 247"/>
                <a:gd name="T14" fmla="*/ 266 w 666"/>
                <a:gd name="T15" fmla="*/ 147 h 247"/>
                <a:gd name="T16" fmla="*/ 296 w 666"/>
                <a:gd name="T17" fmla="*/ 140 h 247"/>
                <a:gd name="T18" fmla="*/ 339 w 666"/>
                <a:gd name="T19" fmla="*/ 129 h 247"/>
                <a:gd name="T20" fmla="*/ 382 w 666"/>
                <a:gd name="T21" fmla="*/ 118 h 247"/>
                <a:gd name="T22" fmla="*/ 429 w 666"/>
                <a:gd name="T23" fmla="*/ 104 h 247"/>
                <a:gd name="T24" fmla="*/ 490 w 666"/>
                <a:gd name="T25" fmla="*/ 83 h 247"/>
                <a:gd name="T26" fmla="*/ 550 w 666"/>
                <a:gd name="T27" fmla="*/ 57 h 247"/>
                <a:gd name="T28" fmla="*/ 593 w 666"/>
                <a:gd name="T29" fmla="*/ 32 h 247"/>
                <a:gd name="T30" fmla="*/ 610 w 666"/>
                <a:gd name="T31" fmla="*/ 25 h 247"/>
                <a:gd name="T32" fmla="*/ 623 w 666"/>
                <a:gd name="T33" fmla="*/ 22 h 247"/>
                <a:gd name="T34" fmla="*/ 636 w 666"/>
                <a:gd name="T35" fmla="*/ 14 h 247"/>
                <a:gd name="T36" fmla="*/ 666 w 666"/>
                <a:gd name="T37" fmla="*/ 0 h 247"/>
                <a:gd name="T38" fmla="*/ 653 w 666"/>
                <a:gd name="T39" fmla="*/ 7 h 247"/>
                <a:gd name="T40" fmla="*/ 631 w 666"/>
                <a:gd name="T41" fmla="*/ 22 h 247"/>
                <a:gd name="T42" fmla="*/ 605 w 666"/>
                <a:gd name="T43" fmla="*/ 40 h 247"/>
                <a:gd name="T44" fmla="*/ 571 w 666"/>
                <a:gd name="T45" fmla="*/ 61 h 247"/>
                <a:gd name="T46" fmla="*/ 502 w 666"/>
                <a:gd name="T47" fmla="*/ 97 h 247"/>
                <a:gd name="T48" fmla="*/ 468 w 666"/>
                <a:gd name="T49" fmla="*/ 111 h 247"/>
                <a:gd name="T50" fmla="*/ 442 w 666"/>
                <a:gd name="T51" fmla="*/ 122 h 247"/>
                <a:gd name="T52" fmla="*/ 374 w 666"/>
                <a:gd name="T53" fmla="*/ 140 h 247"/>
                <a:gd name="T54" fmla="*/ 322 w 666"/>
                <a:gd name="T55" fmla="*/ 154 h 247"/>
                <a:gd name="T56" fmla="*/ 288 w 666"/>
                <a:gd name="T57" fmla="*/ 165 h 247"/>
                <a:gd name="T58" fmla="*/ 266 w 666"/>
                <a:gd name="T59" fmla="*/ 168 h 247"/>
                <a:gd name="T60" fmla="*/ 223 w 666"/>
                <a:gd name="T61" fmla="*/ 183 h 247"/>
                <a:gd name="T62" fmla="*/ 193 w 666"/>
                <a:gd name="T63" fmla="*/ 190 h 247"/>
                <a:gd name="T64" fmla="*/ 150 w 666"/>
                <a:gd name="T65" fmla="*/ 204 h 247"/>
                <a:gd name="T66" fmla="*/ 64 w 666"/>
                <a:gd name="T67" fmla="*/ 229 h 247"/>
                <a:gd name="T68" fmla="*/ 47 w 666"/>
                <a:gd name="T69" fmla="*/ 233 h 247"/>
                <a:gd name="T70" fmla="*/ 38 w 666"/>
                <a:gd name="T71" fmla="*/ 240 h 247"/>
                <a:gd name="T72" fmla="*/ 30 w 666"/>
                <a:gd name="T73" fmla="*/ 244 h 247"/>
                <a:gd name="T74" fmla="*/ 13 w 666"/>
                <a:gd name="T75" fmla="*/ 247 h 247"/>
                <a:gd name="T76" fmla="*/ 0 w 666"/>
                <a:gd name="T77" fmla="*/ 236 h 2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66"/>
                <a:gd name="T118" fmla="*/ 0 h 247"/>
                <a:gd name="T119" fmla="*/ 666 w 666"/>
                <a:gd name="T120" fmla="*/ 247 h 2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66" h="247">
                  <a:moveTo>
                    <a:pt x="0" y="236"/>
                  </a:moveTo>
                  <a:lnTo>
                    <a:pt x="4" y="233"/>
                  </a:lnTo>
                  <a:lnTo>
                    <a:pt x="17" y="226"/>
                  </a:lnTo>
                  <a:lnTo>
                    <a:pt x="73" y="204"/>
                  </a:lnTo>
                  <a:lnTo>
                    <a:pt x="133" y="186"/>
                  </a:lnTo>
                  <a:lnTo>
                    <a:pt x="189" y="172"/>
                  </a:lnTo>
                  <a:lnTo>
                    <a:pt x="236" y="158"/>
                  </a:lnTo>
                  <a:lnTo>
                    <a:pt x="266" y="147"/>
                  </a:lnTo>
                  <a:lnTo>
                    <a:pt x="296" y="140"/>
                  </a:lnTo>
                  <a:lnTo>
                    <a:pt x="339" y="129"/>
                  </a:lnTo>
                  <a:lnTo>
                    <a:pt x="382" y="118"/>
                  </a:lnTo>
                  <a:lnTo>
                    <a:pt x="429" y="104"/>
                  </a:lnTo>
                  <a:lnTo>
                    <a:pt x="490" y="83"/>
                  </a:lnTo>
                  <a:lnTo>
                    <a:pt x="550" y="57"/>
                  </a:lnTo>
                  <a:lnTo>
                    <a:pt x="593" y="32"/>
                  </a:lnTo>
                  <a:lnTo>
                    <a:pt x="610" y="25"/>
                  </a:lnTo>
                  <a:lnTo>
                    <a:pt x="623" y="22"/>
                  </a:lnTo>
                  <a:lnTo>
                    <a:pt x="636" y="14"/>
                  </a:lnTo>
                  <a:lnTo>
                    <a:pt x="666" y="0"/>
                  </a:lnTo>
                  <a:lnTo>
                    <a:pt x="653" y="7"/>
                  </a:lnTo>
                  <a:lnTo>
                    <a:pt x="631" y="22"/>
                  </a:lnTo>
                  <a:lnTo>
                    <a:pt x="605" y="40"/>
                  </a:lnTo>
                  <a:lnTo>
                    <a:pt x="571" y="61"/>
                  </a:lnTo>
                  <a:lnTo>
                    <a:pt x="502" y="97"/>
                  </a:lnTo>
                  <a:lnTo>
                    <a:pt x="468" y="111"/>
                  </a:lnTo>
                  <a:lnTo>
                    <a:pt x="442" y="122"/>
                  </a:lnTo>
                  <a:lnTo>
                    <a:pt x="374" y="140"/>
                  </a:lnTo>
                  <a:lnTo>
                    <a:pt x="322" y="154"/>
                  </a:lnTo>
                  <a:lnTo>
                    <a:pt x="288" y="165"/>
                  </a:lnTo>
                  <a:lnTo>
                    <a:pt x="266" y="168"/>
                  </a:lnTo>
                  <a:lnTo>
                    <a:pt x="223" y="183"/>
                  </a:lnTo>
                  <a:lnTo>
                    <a:pt x="193" y="190"/>
                  </a:lnTo>
                  <a:lnTo>
                    <a:pt x="150" y="204"/>
                  </a:lnTo>
                  <a:lnTo>
                    <a:pt x="64" y="229"/>
                  </a:lnTo>
                  <a:lnTo>
                    <a:pt x="47" y="233"/>
                  </a:lnTo>
                  <a:lnTo>
                    <a:pt x="38" y="240"/>
                  </a:lnTo>
                  <a:lnTo>
                    <a:pt x="30" y="244"/>
                  </a:lnTo>
                  <a:lnTo>
                    <a:pt x="13" y="24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4" name="Freeform 104"/>
            <p:cNvSpPr>
              <a:spLocks/>
            </p:cNvSpPr>
            <p:nvPr/>
          </p:nvSpPr>
          <p:spPr bwMode="auto">
            <a:xfrm>
              <a:off x="417" y="3844"/>
              <a:ext cx="292" cy="168"/>
            </a:xfrm>
            <a:custGeom>
              <a:avLst/>
              <a:gdLst>
                <a:gd name="T0" fmla="*/ 103 w 292"/>
                <a:gd name="T1" fmla="*/ 157 h 168"/>
                <a:gd name="T2" fmla="*/ 180 w 292"/>
                <a:gd name="T3" fmla="*/ 168 h 168"/>
                <a:gd name="T4" fmla="*/ 197 w 292"/>
                <a:gd name="T5" fmla="*/ 164 h 168"/>
                <a:gd name="T6" fmla="*/ 210 w 292"/>
                <a:gd name="T7" fmla="*/ 157 h 168"/>
                <a:gd name="T8" fmla="*/ 275 w 292"/>
                <a:gd name="T9" fmla="*/ 104 h 168"/>
                <a:gd name="T10" fmla="*/ 292 w 292"/>
                <a:gd name="T11" fmla="*/ 79 h 168"/>
                <a:gd name="T12" fmla="*/ 292 w 292"/>
                <a:gd name="T13" fmla="*/ 57 h 168"/>
                <a:gd name="T14" fmla="*/ 283 w 292"/>
                <a:gd name="T15" fmla="*/ 46 h 168"/>
                <a:gd name="T16" fmla="*/ 266 w 292"/>
                <a:gd name="T17" fmla="*/ 36 h 168"/>
                <a:gd name="T18" fmla="*/ 232 w 292"/>
                <a:gd name="T19" fmla="*/ 21 h 168"/>
                <a:gd name="T20" fmla="*/ 227 w 292"/>
                <a:gd name="T21" fmla="*/ 10 h 168"/>
                <a:gd name="T22" fmla="*/ 223 w 292"/>
                <a:gd name="T23" fmla="*/ 3 h 168"/>
                <a:gd name="T24" fmla="*/ 219 w 292"/>
                <a:gd name="T25" fmla="*/ 0 h 168"/>
                <a:gd name="T26" fmla="*/ 202 w 292"/>
                <a:gd name="T27" fmla="*/ 0 h 168"/>
                <a:gd name="T28" fmla="*/ 189 w 292"/>
                <a:gd name="T29" fmla="*/ 10 h 168"/>
                <a:gd name="T30" fmla="*/ 167 w 292"/>
                <a:gd name="T31" fmla="*/ 32 h 168"/>
                <a:gd name="T32" fmla="*/ 146 w 292"/>
                <a:gd name="T33" fmla="*/ 46 h 168"/>
                <a:gd name="T34" fmla="*/ 124 w 292"/>
                <a:gd name="T35" fmla="*/ 57 h 168"/>
                <a:gd name="T36" fmla="*/ 81 w 292"/>
                <a:gd name="T37" fmla="*/ 64 h 168"/>
                <a:gd name="T38" fmla="*/ 38 w 292"/>
                <a:gd name="T39" fmla="*/ 79 h 168"/>
                <a:gd name="T40" fmla="*/ 21 w 292"/>
                <a:gd name="T41" fmla="*/ 89 h 168"/>
                <a:gd name="T42" fmla="*/ 4 w 292"/>
                <a:gd name="T43" fmla="*/ 107 h 168"/>
                <a:gd name="T44" fmla="*/ 0 w 292"/>
                <a:gd name="T45" fmla="*/ 111 h 168"/>
                <a:gd name="T46" fmla="*/ 8 w 292"/>
                <a:gd name="T47" fmla="*/ 114 h 168"/>
                <a:gd name="T48" fmla="*/ 30 w 292"/>
                <a:gd name="T49" fmla="*/ 107 h 168"/>
                <a:gd name="T50" fmla="*/ 55 w 292"/>
                <a:gd name="T51" fmla="*/ 96 h 168"/>
                <a:gd name="T52" fmla="*/ 60 w 292"/>
                <a:gd name="T53" fmla="*/ 96 h 168"/>
                <a:gd name="T54" fmla="*/ 55 w 292"/>
                <a:gd name="T55" fmla="*/ 100 h 168"/>
                <a:gd name="T56" fmla="*/ 47 w 292"/>
                <a:gd name="T57" fmla="*/ 107 h 168"/>
                <a:gd name="T58" fmla="*/ 30 w 292"/>
                <a:gd name="T59" fmla="*/ 114 h 168"/>
                <a:gd name="T60" fmla="*/ 17 w 292"/>
                <a:gd name="T61" fmla="*/ 121 h 168"/>
                <a:gd name="T62" fmla="*/ 13 w 292"/>
                <a:gd name="T63" fmla="*/ 129 h 168"/>
                <a:gd name="T64" fmla="*/ 30 w 292"/>
                <a:gd name="T65" fmla="*/ 143 h 168"/>
                <a:gd name="T66" fmla="*/ 64 w 292"/>
                <a:gd name="T67" fmla="*/ 154 h 168"/>
                <a:gd name="T68" fmla="*/ 103 w 292"/>
                <a:gd name="T69" fmla="*/ 157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2"/>
                <a:gd name="T106" fmla="*/ 0 h 168"/>
                <a:gd name="T107" fmla="*/ 292 w 292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2" h="168">
                  <a:moveTo>
                    <a:pt x="103" y="157"/>
                  </a:moveTo>
                  <a:lnTo>
                    <a:pt x="180" y="168"/>
                  </a:lnTo>
                  <a:lnTo>
                    <a:pt x="197" y="164"/>
                  </a:lnTo>
                  <a:lnTo>
                    <a:pt x="210" y="157"/>
                  </a:lnTo>
                  <a:lnTo>
                    <a:pt x="275" y="104"/>
                  </a:lnTo>
                  <a:lnTo>
                    <a:pt x="292" y="79"/>
                  </a:lnTo>
                  <a:lnTo>
                    <a:pt x="292" y="57"/>
                  </a:lnTo>
                  <a:lnTo>
                    <a:pt x="283" y="46"/>
                  </a:lnTo>
                  <a:lnTo>
                    <a:pt x="266" y="36"/>
                  </a:lnTo>
                  <a:lnTo>
                    <a:pt x="232" y="21"/>
                  </a:lnTo>
                  <a:lnTo>
                    <a:pt x="227" y="10"/>
                  </a:lnTo>
                  <a:lnTo>
                    <a:pt x="223" y="3"/>
                  </a:lnTo>
                  <a:lnTo>
                    <a:pt x="219" y="0"/>
                  </a:lnTo>
                  <a:lnTo>
                    <a:pt x="202" y="0"/>
                  </a:lnTo>
                  <a:lnTo>
                    <a:pt x="189" y="10"/>
                  </a:lnTo>
                  <a:lnTo>
                    <a:pt x="167" y="32"/>
                  </a:lnTo>
                  <a:lnTo>
                    <a:pt x="146" y="46"/>
                  </a:lnTo>
                  <a:lnTo>
                    <a:pt x="124" y="57"/>
                  </a:lnTo>
                  <a:lnTo>
                    <a:pt x="81" y="64"/>
                  </a:lnTo>
                  <a:lnTo>
                    <a:pt x="38" y="79"/>
                  </a:lnTo>
                  <a:lnTo>
                    <a:pt x="21" y="89"/>
                  </a:lnTo>
                  <a:lnTo>
                    <a:pt x="4" y="107"/>
                  </a:lnTo>
                  <a:lnTo>
                    <a:pt x="0" y="111"/>
                  </a:lnTo>
                  <a:lnTo>
                    <a:pt x="8" y="114"/>
                  </a:lnTo>
                  <a:lnTo>
                    <a:pt x="30" y="107"/>
                  </a:lnTo>
                  <a:lnTo>
                    <a:pt x="55" y="96"/>
                  </a:lnTo>
                  <a:lnTo>
                    <a:pt x="60" y="96"/>
                  </a:lnTo>
                  <a:lnTo>
                    <a:pt x="55" y="100"/>
                  </a:lnTo>
                  <a:lnTo>
                    <a:pt x="47" y="107"/>
                  </a:lnTo>
                  <a:lnTo>
                    <a:pt x="30" y="114"/>
                  </a:lnTo>
                  <a:lnTo>
                    <a:pt x="17" y="121"/>
                  </a:lnTo>
                  <a:lnTo>
                    <a:pt x="13" y="129"/>
                  </a:lnTo>
                  <a:lnTo>
                    <a:pt x="30" y="143"/>
                  </a:lnTo>
                  <a:lnTo>
                    <a:pt x="64" y="154"/>
                  </a:lnTo>
                  <a:lnTo>
                    <a:pt x="103" y="157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5" name="Freeform 105"/>
            <p:cNvSpPr>
              <a:spLocks/>
            </p:cNvSpPr>
            <p:nvPr/>
          </p:nvSpPr>
          <p:spPr bwMode="auto">
            <a:xfrm>
              <a:off x="498" y="3883"/>
              <a:ext cx="215" cy="154"/>
            </a:xfrm>
            <a:custGeom>
              <a:avLst/>
              <a:gdLst>
                <a:gd name="T0" fmla="*/ 215 w 215"/>
                <a:gd name="T1" fmla="*/ 18 h 154"/>
                <a:gd name="T2" fmla="*/ 211 w 215"/>
                <a:gd name="T3" fmla="*/ 50 h 154"/>
                <a:gd name="T4" fmla="*/ 198 w 215"/>
                <a:gd name="T5" fmla="*/ 79 h 154"/>
                <a:gd name="T6" fmla="*/ 181 w 215"/>
                <a:gd name="T7" fmla="*/ 104 h 154"/>
                <a:gd name="T8" fmla="*/ 151 w 215"/>
                <a:gd name="T9" fmla="*/ 118 h 154"/>
                <a:gd name="T10" fmla="*/ 112 w 215"/>
                <a:gd name="T11" fmla="*/ 133 h 154"/>
                <a:gd name="T12" fmla="*/ 78 w 215"/>
                <a:gd name="T13" fmla="*/ 140 h 154"/>
                <a:gd name="T14" fmla="*/ 17 w 215"/>
                <a:gd name="T15" fmla="*/ 154 h 154"/>
                <a:gd name="T16" fmla="*/ 0 w 215"/>
                <a:gd name="T17" fmla="*/ 154 h 154"/>
                <a:gd name="T18" fmla="*/ 17 w 215"/>
                <a:gd name="T19" fmla="*/ 147 h 154"/>
                <a:gd name="T20" fmla="*/ 17 w 215"/>
                <a:gd name="T21" fmla="*/ 140 h 154"/>
                <a:gd name="T22" fmla="*/ 13 w 215"/>
                <a:gd name="T23" fmla="*/ 136 h 154"/>
                <a:gd name="T24" fmla="*/ 26 w 215"/>
                <a:gd name="T25" fmla="*/ 133 h 154"/>
                <a:gd name="T26" fmla="*/ 35 w 215"/>
                <a:gd name="T27" fmla="*/ 125 h 154"/>
                <a:gd name="T28" fmla="*/ 56 w 215"/>
                <a:gd name="T29" fmla="*/ 115 h 154"/>
                <a:gd name="T30" fmla="*/ 129 w 215"/>
                <a:gd name="T31" fmla="*/ 50 h 154"/>
                <a:gd name="T32" fmla="*/ 142 w 215"/>
                <a:gd name="T33" fmla="*/ 25 h 154"/>
                <a:gd name="T34" fmla="*/ 159 w 215"/>
                <a:gd name="T35" fmla="*/ 11 h 154"/>
                <a:gd name="T36" fmla="*/ 176 w 215"/>
                <a:gd name="T37" fmla="*/ 0 h 154"/>
                <a:gd name="T38" fmla="*/ 194 w 215"/>
                <a:gd name="T39" fmla="*/ 0 h 154"/>
                <a:gd name="T40" fmla="*/ 211 w 215"/>
                <a:gd name="T41" fmla="*/ 7 h 154"/>
                <a:gd name="T42" fmla="*/ 215 w 215"/>
                <a:gd name="T43" fmla="*/ 18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5"/>
                <a:gd name="T67" fmla="*/ 0 h 154"/>
                <a:gd name="T68" fmla="*/ 215 w 215"/>
                <a:gd name="T69" fmla="*/ 154 h 1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5" h="154">
                  <a:moveTo>
                    <a:pt x="215" y="18"/>
                  </a:moveTo>
                  <a:lnTo>
                    <a:pt x="211" y="50"/>
                  </a:lnTo>
                  <a:lnTo>
                    <a:pt x="198" y="79"/>
                  </a:lnTo>
                  <a:lnTo>
                    <a:pt x="181" y="104"/>
                  </a:lnTo>
                  <a:lnTo>
                    <a:pt x="151" y="118"/>
                  </a:lnTo>
                  <a:lnTo>
                    <a:pt x="112" y="133"/>
                  </a:lnTo>
                  <a:lnTo>
                    <a:pt x="78" y="140"/>
                  </a:lnTo>
                  <a:lnTo>
                    <a:pt x="17" y="154"/>
                  </a:lnTo>
                  <a:lnTo>
                    <a:pt x="0" y="154"/>
                  </a:lnTo>
                  <a:lnTo>
                    <a:pt x="17" y="147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26" y="133"/>
                  </a:lnTo>
                  <a:lnTo>
                    <a:pt x="35" y="125"/>
                  </a:lnTo>
                  <a:lnTo>
                    <a:pt x="56" y="115"/>
                  </a:lnTo>
                  <a:lnTo>
                    <a:pt x="129" y="50"/>
                  </a:lnTo>
                  <a:lnTo>
                    <a:pt x="142" y="25"/>
                  </a:lnTo>
                  <a:lnTo>
                    <a:pt x="159" y="11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7"/>
                  </a:lnTo>
                  <a:lnTo>
                    <a:pt x="215" y="18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6" name="Freeform 106"/>
            <p:cNvSpPr>
              <a:spLocks/>
            </p:cNvSpPr>
            <p:nvPr/>
          </p:nvSpPr>
          <p:spPr bwMode="auto">
            <a:xfrm>
              <a:off x="125" y="3346"/>
              <a:ext cx="167" cy="108"/>
            </a:xfrm>
            <a:custGeom>
              <a:avLst/>
              <a:gdLst>
                <a:gd name="T0" fmla="*/ 167 w 167"/>
                <a:gd name="T1" fmla="*/ 100 h 108"/>
                <a:gd name="T2" fmla="*/ 154 w 167"/>
                <a:gd name="T3" fmla="*/ 100 h 108"/>
                <a:gd name="T4" fmla="*/ 128 w 167"/>
                <a:gd name="T5" fmla="*/ 108 h 108"/>
                <a:gd name="T6" fmla="*/ 111 w 167"/>
                <a:gd name="T7" fmla="*/ 108 h 108"/>
                <a:gd name="T8" fmla="*/ 73 w 167"/>
                <a:gd name="T9" fmla="*/ 104 h 108"/>
                <a:gd name="T10" fmla="*/ 60 w 167"/>
                <a:gd name="T11" fmla="*/ 100 h 108"/>
                <a:gd name="T12" fmla="*/ 34 w 167"/>
                <a:gd name="T13" fmla="*/ 90 h 108"/>
                <a:gd name="T14" fmla="*/ 12 w 167"/>
                <a:gd name="T15" fmla="*/ 79 h 108"/>
                <a:gd name="T16" fmla="*/ 4 w 167"/>
                <a:gd name="T17" fmla="*/ 61 h 108"/>
                <a:gd name="T18" fmla="*/ 0 w 167"/>
                <a:gd name="T19" fmla="*/ 32 h 108"/>
                <a:gd name="T20" fmla="*/ 8 w 167"/>
                <a:gd name="T21" fmla="*/ 0 h 108"/>
                <a:gd name="T22" fmla="*/ 21 w 167"/>
                <a:gd name="T23" fmla="*/ 22 h 108"/>
                <a:gd name="T24" fmla="*/ 25 w 167"/>
                <a:gd name="T25" fmla="*/ 36 h 108"/>
                <a:gd name="T26" fmla="*/ 38 w 167"/>
                <a:gd name="T27" fmla="*/ 54 h 108"/>
                <a:gd name="T28" fmla="*/ 55 w 167"/>
                <a:gd name="T29" fmla="*/ 65 h 108"/>
                <a:gd name="T30" fmla="*/ 68 w 167"/>
                <a:gd name="T31" fmla="*/ 68 h 108"/>
                <a:gd name="T32" fmla="*/ 98 w 167"/>
                <a:gd name="T33" fmla="*/ 75 h 108"/>
                <a:gd name="T34" fmla="*/ 120 w 167"/>
                <a:gd name="T35" fmla="*/ 86 h 108"/>
                <a:gd name="T36" fmla="*/ 133 w 167"/>
                <a:gd name="T37" fmla="*/ 90 h 108"/>
                <a:gd name="T38" fmla="*/ 154 w 167"/>
                <a:gd name="T39" fmla="*/ 97 h 108"/>
                <a:gd name="T40" fmla="*/ 167 w 167"/>
                <a:gd name="T41" fmla="*/ 100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08"/>
                <a:gd name="T65" fmla="*/ 167 w 167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08">
                  <a:moveTo>
                    <a:pt x="167" y="100"/>
                  </a:moveTo>
                  <a:lnTo>
                    <a:pt x="154" y="100"/>
                  </a:lnTo>
                  <a:lnTo>
                    <a:pt x="128" y="108"/>
                  </a:lnTo>
                  <a:lnTo>
                    <a:pt x="111" y="108"/>
                  </a:lnTo>
                  <a:lnTo>
                    <a:pt x="73" y="104"/>
                  </a:lnTo>
                  <a:lnTo>
                    <a:pt x="60" y="100"/>
                  </a:lnTo>
                  <a:lnTo>
                    <a:pt x="34" y="90"/>
                  </a:lnTo>
                  <a:lnTo>
                    <a:pt x="12" y="79"/>
                  </a:lnTo>
                  <a:lnTo>
                    <a:pt x="4" y="61"/>
                  </a:lnTo>
                  <a:lnTo>
                    <a:pt x="0" y="32"/>
                  </a:lnTo>
                  <a:lnTo>
                    <a:pt x="8" y="0"/>
                  </a:lnTo>
                  <a:lnTo>
                    <a:pt x="21" y="22"/>
                  </a:lnTo>
                  <a:lnTo>
                    <a:pt x="25" y="36"/>
                  </a:lnTo>
                  <a:lnTo>
                    <a:pt x="38" y="54"/>
                  </a:lnTo>
                  <a:lnTo>
                    <a:pt x="55" y="65"/>
                  </a:lnTo>
                  <a:lnTo>
                    <a:pt x="68" y="68"/>
                  </a:lnTo>
                  <a:lnTo>
                    <a:pt x="98" y="75"/>
                  </a:lnTo>
                  <a:lnTo>
                    <a:pt x="120" y="86"/>
                  </a:lnTo>
                  <a:lnTo>
                    <a:pt x="133" y="90"/>
                  </a:lnTo>
                  <a:lnTo>
                    <a:pt x="154" y="97"/>
                  </a:lnTo>
                  <a:lnTo>
                    <a:pt x="167" y="100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7" name="Freeform 107"/>
            <p:cNvSpPr>
              <a:spLocks/>
            </p:cNvSpPr>
            <p:nvPr/>
          </p:nvSpPr>
          <p:spPr bwMode="auto">
            <a:xfrm>
              <a:off x="309" y="3518"/>
              <a:ext cx="700" cy="150"/>
            </a:xfrm>
            <a:custGeom>
              <a:avLst/>
              <a:gdLst>
                <a:gd name="T0" fmla="*/ 5 w 700"/>
                <a:gd name="T1" fmla="*/ 0 h 150"/>
                <a:gd name="T2" fmla="*/ 9 w 700"/>
                <a:gd name="T3" fmla="*/ 0 h 150"/>
                <a:gd name="T4" fmla="*/ 22 w 700"/>
                <a:gd name="T5" fmla="*/ 4 h 150"/>
                <a:gd name="T6" fmla="*/ 82 w 700"/>
                <a:gd name="T7" fmla="*/ 11 h 150"/>
                <a:gd name="T8" fmla="*/ 146 w 700"/>
                <a:gd name="T9" fmla="*/ 29 h 150"/>
                <a:gd name="T10" fmla="*/ 202 w 700"/>
                <a:gd name="T11" fmla="*/ 46 h 150"/>
                <a:gd name="T12" fmla="*/ 245 w 700"/>
                <a:gd name="T13" fmla="*/ 61 h 150"/>
                <a:gd name="T14" fmla="*/ 279 w 700"/>
                <a:gd name="T15" fmla="*/ 68 h 150"/>
                <a:gd name="T16" fmla="*/ 305 w 700"/>
                <a:gd name="T17" fmla="*/ 75 h 150"/>
                <a:gd name="T18" fmla="*/ 348 w 700"/>
                <a:gd name="T19" fmla="*/ 86 h 150"/>
                <a:gd name="T20" fmla="*/ 391 w 700"/>
                <a:gd name="T21" fmla="*/ 100 h 150"/>
                <a:gd name="T22" fmla="*/ 438 w 700"/>
                <a:gd name="T23" fmla="*/ 111 h 150"/>
                <a:gd name="T24" fmla="*/ 499 w 700"/>
                <a:gd name="T25" fmla="*/ 125 h 150"/>
                <a:gd name="T26" fmla="*/ 567 w 700"/>
                <a:gd name="T27" fmla="*/ 136 h 150"/>
                <a:gd name="T28" fmla="*/ 597 w 700"/>
                <a:gd name="T29" fmla="*/ 140 h 150"/>
                <a:gd name="T30" fmla="*/ 623 w 700"/>
                <a:gd name="T31" fmla="*/ 140 h 150"/>
                <a:gd name="T32" fmla="*/ 640 w 700"/>
                <a:gd name="T33" fmla="*/ 143 h 150"/>
                <a:gd name="T34" fmla="*/ 649 w 700"/>
                <a:gd name="T35" fmla="*/ 143 h 150"/>
                <a:gd name="T36" fmla="*/ 657 w 700"/>
                <a:gd name="T37" fmla="*/ 143 h 150"/>
                <a:gd name="T38" fmla="*/ 666 w 700"/>
                <a:gd name="T39" fmla="*/ 147 h 150"/>
                <a:gd name="T40" fmla="*/ 700 w 700"/>
                <a:gd name="T41" fmla="*/ 150 h 150"/>
                <a:gd name="T42" fmla="*/ 688 w 700"/>
                <a:gd name="T43" fmla="*/ 150 h 150"/>
                <a:gd name="T44" fmla="*/ 657 w 700"/>
                <a:gd name="T45" fmla="*/ 150 h 150"/>
                <a:gd name="T46" fmla="*/ 623 w 700"/>
                <a:gd name="T47" fmla="*/ 150 h 150"/>
                <a:gd name="T48" fmla="*/ 584 w 700"/>
                <a:gd name="T49" fmla="*/ 150 h 150"/>
                <a:gd name="T50" fmla="*/ 503 w 700"/>
                <a:gd name="T51" fmla="*/ 143 h 150"/>
                <a:gd name="T52" fmla="*/ 464 w 700"/>
                <a:gd name="T53" fmla="*/ 140 h 150"/>
                <a:gd name="T54" fmla="*/ 434 w 700"/>
                <a:gd name="T55" fmla="*/ 132 h 150"/>
                <a:gd name="T56" fmla="*/ 365 w 700"/>
                <a:gd name="T57" fmla="*/ 115 h 150"/>
                <a:gd name="T58" fmla="*/ 318 w 700"/>
                <a:gd name="T59" fmla="*/ 100 h 150"/>
                <a:gd name="T60" fmla="*/ 279 w 700"/>
                <a:gd name="T61" fmla="*/ 86 h 150"/>
                <a:gd name="T62" fmla="*/ 262 w 700"/>
                <a:gd name="T63" fmla="*/ 82 h 150"/>
                <a:gd name="T64" fmla="*/ 219 w 700"/>
                <a:gd name="T65" fmla="*/ 72 h 150"/>
                <a:gd name="T66" fmla="*/ 189 w 700"/>
                <a:gd name="T67" fmla="*/ 61 h 150"/>
                <a:gd name="T68" fmla="*/ 146 w 700"/>
                <a:gd name="T69" fmla="*/ 50 h 150"/>
                <a:gd name="T70" fmla="*/ 56 w 700"/>
                <a:gd name="T71" fmla="*/ 25 h 150"/>
                <a:gd name="T72" fmla="*/ 39 w 700"/>
                <a:gd name="T73" fmla="*/ 21 h 150"/>
                <a:gd name="T74" fmla="*/ 30 w 700"/>
                <a:gd name="T75" fmla="*/ 21 h 150"/>
                <a:gd name="T76" fmla="*/ 17 w 700"/>
                <a:gd name="T77" fmla="*/ 21 h 150"/>
                <a:gd name="T78" fmla="*/ 0 w 700"/>
                <a:gd name="T79" fmla="*/ 14 h 150"/>
                <a:gd name="T80" fmla="*/ 5 w 700"/>
                <a:gd name="T81" fmla="*/ 0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0"/>
                <a:gd name="T124" fmla="*/ 0 h 150"/>
                <a:gd name="T125" fmla="*/ 700 w 700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0" h="150">
                  <a:moveTo>
                    <a:pt x="5" y="0"/>
                  </a:moveTo>
                  <a:lnTo>
                    <a:pt x="9" y="0"/>
                  </a:lnTo>
                  <a:lnTo>
                    <a:pt x="22" y="4"/>
                  </a:lnTo>
                  <a:lnTo>
                    <a:pt x="82" y="11"/>
                  </a:lnTo>
                  <a:lnTo>
                    <a:pt x="146" y="29"/>
                  </a:lnTo>
                  <a:lnTo>
                    <a:pt x="202" y="46"/>
                  </a:lnTo>
                  <a:lnTo>
                    <a:pt x="245" y="61"/>
                  </a:lnTo>
                  <a:lnTo>
                    <a:pt x="279" y="68"/>
                  </a:lnTo>
                  <a:lnTo>
                    <a:pt x="305" y="75"/>
                  </a:lnTo>
                  <a:lnTo>
                    <a:pt x="348" y="86"/>
                  </a:lnTo>
                  <a:lnTo>
                    <a:pt x="391" y="100"/>
                  </a:lnTo>
                  <a:lnTo>
                    <a:pt x="438" y="111"/>
                  </a:lnTo>
                  <a:lnTo>
                    <a:pt x="499" y="125"/>
                  </a:lnTo>
                  <a:lnTo>
                    <a:pt x="567" y="136"/>
                  </a:lnTo>
                  <a:lnTo>
                    <a:pt x="597" y="140"/>
                  </a:lnTo>
                  <a:lnTo>
                    <a:pt x="623" y="140"/>
                  </a:lnTo>
                  <a:lnTo>
                    <a:pt x="640" y="143"/>
                  </a:lnTo>
                  <a:lnTo>
                    <a:pt x="649" y="143"/>
                  </a:lnTo>
                  <a:lnTo>
                    <a:pt x="657" y="143"/>
                  </a:lnTo>
                  <a:lnTo>
                    <a:pt x="666" y="147"/>
                  </a:lnTo>
                  <a:lnTo>
                    <a:pt x="700" y="150"/>
                  </a:lnTo>
                  <a:lnTo>
                    <a:pt x="688" y="150"/>
                  </a:lnTo>
                  <a:lnTo>
                    <a:pt x="657" y="150"/>
                  </a:lnTo>
                  <a:lnTo>
                    <a:pt x="623" y="150"/>
                  </a:lnTo>
                  <a:lnTo>
                    <a:pt x="584" y="150"/>
                  </a:lnTo>
                  <a:lnTo>
                    <a:pt x="503" y="143"/>
                  </a:lnTo>
                  <a:lnTo>
                    <a:pt x="464" y="140"/>
                  </a:lnTo>
                  <a:lnTo>
                    <a:pt x="434" y="132"/>
                  </a:lnTo>
                  <a:lnTo>
                    <a:pt x="365" y="115"/>
                  </a:lnTo>
                  <a:lnTo>
                    <a:pt x="318" y="100"/>
                  </a:lnTo>
                  <a:lnTo>
                    <a:pt x="279" y="86"/>
                  </a:lnTo>
                  <a:lnTo>
                    <a:pt x="262" y="82"/>
                  </a:lnTo>
                  <a:lnTo>
                    <a:pt x="219" y="72"/>
                  </a:lnTo>
                  <a:lnTo>
                    <a:pt x="189" y="61"/>
                  </a:lnTo>
                  <a:lnTo>
                    <a:pt x="146" y="50"/>
                  </a:lnTo>
                  <a:lnTo>
                    <a:pt x="56" y="25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17" y="21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8" name="Freeform 108"/>
            <p:cNvSpPr>
              <a:spLocks/>
            </p:cNvSpPr>
            <p:nvPr/>
          </p:nvSpPr>
          <p:spPr bwMode="auto">
            <a:xfrm>
              <a:off x="43" y="3418"/>
              <a:ext cx="275" cy="150"/>
            </a:xfrm>
            <a:custGeom>
              <a:avLst/>
              <a:gdLst>
                <a:gd name="T0" fmla="*/ 51 w 275"/>
                <a:gd name="T1" fmla="*/ 93 h 150"/>
                <a:gd name="T2" fmla="*/ 107 w 275"/>
                <a:gd name="T3" fmla="*/ 143 h 150"/>
                <a:gd name="T4" fmla="*/ 120 w 275"/>
                <a:gd name="T5" fmla="*/ 146 h 150"/>
                <a:gd name="T6" fmla="*/ 133 w 275"/>
                <a:gd name="T7" fmla="*/ 150 h 150"/>
                <a:gd name="T8" fmla="*/ 232 w 275"/>
                <a:gd name="T9" fmla="*/ 139 h 150"/>
                <a:gd name="T10" fmla="*/ 258 w 275"/>
                <a:gd name="T11" fmla="*/ 129 h 150"/>
                <a:gd name="T12" fmla="*/ 275 w 275"/>
                <a:gd name="T13" fmla="*/ 107 h 150"/>
                <a:gd name="T14" fmla="*/ 275 w 275"/>
                <a:gd name="T15" fmla="*/ 96 h 150"/>
                <a:gd name="T16" fmla="*/ 271 w 275"/>
                <a:gd name="T17" fmla="*/ 82 h 150"/>
                <a:gd name="T18" fmla="*/ 253 w 275"/>
                <a:gd name="T19" fmla="*/ 50 h 150"/>
                <a:gd name="T20" fmla="*/ 258 w 275"/>
                <a:gd name="T21" fmla="*/ 39 h 150"/>
                <a:gd name="T22" fmla="*/ 262 w 275"/>
                <a:gd name="T23" fmla="*/ 32 h 150"/>
                <a:gd name="T24" fmla="*/ 258 w 275"/>
                <a:gd name="T25" fmla="*/ 28 h 150"/>
                <a:gd name="T26" fmla="*/ 245 w 275"/>
                <a:gd name="T27" fmla="*/ 21 h 150"/>
                <a:gd name="T28" fmla="*/ 228 w 275"/>
                <a:gd name="T29" fmla="*/ 21 h 150"/>
                <a:gd name="T30" fmla="*/ 193 w 275"/>
                <a:gd name="T31" fmla="*/ 28 h 150"/>
                <a:gd name="T32" fmla="*/ 167 w 275"/>
                <a:gd name="T33" fmla="*/ 28 h 150"/>
                <a:gd name="T34" fmla="*/ 146 w 275"/>
                <a:gd name="T35" fmla="*/ 25 h 150"/>
                <a:gd name="T36" fmla="*/ 103 w 275"/>
                <a:gd name="T37" fmla="*/ 10 h 150"/>
                <a:gd name="T38" fmla="*/ 60 w 275"/>
                <a:gd name="T39" fmla="*/ 0 h 150"/>
                <a:gd name="T40" fmla="*/ 34 w 275"/>
                <a:gd name="T41" fmla="*/ 0 h 150"/>
                <a:gd name="T42" fmla="*/ 9 w 275"/>
                <a:gd name="T43" fmla="*/ 3 h 150"/>
                <a:gd name="T44" fmla="*/ 4 w 275"/>
                <a:gd name="T45" fmla="*/ 7 h 150"/>
                <a:gd name="T46" fmla="*/ 9 w 275"/>
                <a:gd name="T47" fmla="*/ 10 h 150"/>
                <a:gd name="T48" fmla="*/ 34 w 275"/>
                <a:gd name="T49" fmla="*/ 18 h 150"/>
                <a:gd name="T50" fmla="*/ 60 w 275"/>
                <a:gd name="T51" fmla="*/ 21 h 150"/>
                <a:gd name="T52" fmla="*/ 60 w 275"/>
                <a:gd name="T53" fmla="*/ 25 h 150"/>
                <a:gd name="T54" fmla="*/ 56 w 275"/>
                <a:gd name="T55" fmla="*/ 25 h 150"/>
                <a:gd name="T56" fmla="*/ 47 w 275"/>
                <a:gd name="T57" fmla="*/ 25 h 150"/>
                <a:gd name="T58" fmla="*/ 30 w 275"/>
                <a:gd name="T59" fmla="*/ 25 h 150"/>
                <a:gd name="T60" fmla="*/ 13 w 275"/>
                <a:gd name="T61" fmla="*/ 25 h 150"/>
                <a:gd name="T62" fmla="*/ 4 w 275"/>
                <a:gd name="T63" fmla="*/ 25 h 150"/>
                <a:gd name="T64" fmla="*/ 0 w 275"/>
                <a:gd name="T65" fmla="*/ 36 h 150"/>
                <a:gd name="T66" fmla="*/ 4 w 275"/>
                <a:gd name="T67" fmla="*/ 43 h 150"/>
                <a:gd name="T68" fmla="*/ 26 w 275"/>
                <a:gd name="T69" fmla="*/ 71 h 150"/>
                <a:gd name="T70" fmla="*/ 51 w 275"/>
                <a:gd name="T71" fmla="*/ 93 h 1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5"/>
                <a:gd name="T109" fmla="*/ 0 h 150"/>
                <a:gd name="T110" fmla="*/ 275 w 275"/>
                <a:gd name="T111" fmla="*/ 150 h 1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5" h="150">
                  <a:moveTo>
                    <a:pt x="51" y="93"/>
                  </a:moveTo>
                  <a:lnTo>
                    <a:pt x="107" y="143"/>
                  </a:lnTo>
                  <a:lnTo>
                    <a:pt x="120" y="146"/>
                  </a:lnTo>
                  <a:lnTo>
                    <a:pt x="133" y="150"/>
                  </a:lnTo>
                  <a:lnTo>
                    <a:pt x="232" y="139"/>
                  </a:lnTo>
                  <a:lnTo>
                    <a:pt x="258" y="129"/>
                  </a:lnTo>
                  <a:lnTo>
                    <a:pt x="275" y="107"/>
                  </a:lnTo>
                  <a:lnTo>
                    <a:pt x="275" y="96"/>
                  </a:lnTo>
                  <a:lnTo>
                    <a:pt x="271" y="82"/>
                  </a:lnTo>
                  <a:lnTo>
                    <a:pt x="253" y="50"/>
                  </a:lnTo>
                  <a:lnTo>
                    <a:pt x="258" y="39"/>
                  </a:lnTo>
                  <a:lnTo>
                    <a:pt x="262" y="32"/>
                  </a:lnTo>
                  <a:lnTo>
                    <a:pt x="258" y="28"/>
                  </a:lnTo>
                  <a:lnTo>
                    <a:pt x="245" y="21"/>
                  </a:lnTo>
                  <a:lnTo>
                    <a:pt x="228" y="21"/>
                  </a:lnTo>
                  <a:lnTo>
                    <a:pt x="193" y="28"/>
                  </a:lnTo>
                  <a:lnTo>
                    <a:pt x="167" y="28"/>
                  </a:lnTo>
                  <a:lnTo>
                    <a:pt x="146" y="25"/>
                  </a:lnTo>
                  <a:lnTo>
                    <a:pt x="103" y="10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9" y="3"/>
                  </a:lnTo>
                  <a:lnTo>
                    <a:pt x="4" y="7"/>
                  </a:lnTo>
                  <a:lnTo>
                    <a:pt x="9" y="10"/>
                  </a:lnTo>
                  <a:lnTo>
                    <a:pt x="34" y="18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56" y="25"/>
                  </a:lnTo>
                  <a:lnTo>
                    <a:pt x="47" y="25"/>
                  </a:lnTo>
                  <a:lnTo>
                    <a:pt x="30" y="25"/>
                  </a:lnTo>
                  <a:lnTo>
                    <a:pt x="13" y="25"/>
                  </a:lnTo>
                  <a:lnTo>
                    <a:pt x="4" y="25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26" y="71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9" name="Freeform 109"/>
            <p:cNvSpPr>
              <a:spLocks/>
            </p:cNvSpPr>
            <p:nvPr/>
          </p:nvSpPr>
          <p:spPr bwMode="auto">
            <a:xfrm>
              <a:off x="52" y="3496"/>
              <a:ext cx="274" cy="83"/>
            </a:xfrm>
            <a:custGeom>
              <a:avLst/>
              <a:gdLst>
                <a:gd name="T0" fmla="*/ 266 w 274"/>
                <a:gd name="T1" fmla="*/ 36 h 83"/>
                <a:gd name="T2" fmla="*/ 244 w 274"/>
                <a:gd name="T3" fmla="*/ 58 h 83"/>
                <a:gd name="T4" fmla="*/ 214 w 274"/>
                <a:gd name="T5" fmla="*/ 72 h 83"/>
                <a:gd name="T6" fmla="*/ 180 w 274"/>
                <a:gd name="T7" fmla="*/ 83 h 83"/>
                <a:gd name="T8" fmla="*/ 146 w 274"/>
                <a:gd name="T9" fmla="*/ 83 h 83"/>
                <a:gd name="T10" fmla="*/ 103 w 274"/>
                <a:gd name="T11" fmla="*/ 72 h 83"/>
                <a:gd name="T12" fmla="*/ 68 w 274"/>
                <a:gd name="T13" fmla="*/ 61 h 83"/>
                <a:gd name="T14" fmla="*/ 12 w 274"/>
                <a:gd name="T15" fmla="*/ 40 h 83"/>
                <a:gd name="T16" fmla="*/ 0 w 274"/>
                <a:gd name="T17" fmla="*/ 33 h 83"/>
                <a:gd name="T18" fmla="*/ 17 w 274"/>
                <a:gd name="T19" fmla="*/ 33 h 83"/>
                <a:gd name="T20" fmla="*/ 21 w 274"/>
                <a:gd name="T21" fmla="*/ 33 h 83"/>
                <a:gd name="T22" fmla="*/ 25 w 274"/>
                <a:gd name="T23" fmla="*/ 26 h 83"/>
                <a:gd name="T24" fmla="*/ 34 w 274"/>
                <a:gd name="T25" fmla="*/ 29 h 83"/>
                <a:gd name="T26" fmla="*/ 47 w 274"/>
                <a:gd name="T27" fmla="*/ 26 h 83"/>
                <a:gd name="T28" fmla="*/ 73 w 274"/>
                <a:gd name="T29" fmla="*/ 29 h 83"/>
                <a:gd name="T30" fmla="*/ 176 w 274"/>
                <a:gd name="T31" fmla="*/ 18 h 83"/>
                <a:gd name="T32" fmla="*/ 206 w 274"/>
                <a:gd name="T33" fmla="*/ 4 h 83"/>
                <a:gd name="T34" fmla="*/ 227 w 274"/>
                <a:gd name="T35" fmla="*/ 0 h 83"/>
                <a:gd name="T36" fmla="*/ 253 w 274"/>
                <a:gd name="T37" fmla="*/ 0 h 83"/>
                <a:gd name="T38" fmla="*/ 266 w 274"/>
                <a:gd name="T39" fmla="*/ 8 h 83"/>
                <a:gd name="T40" fmla="*/ 274 w 274"/>
                <a:gd name="T41" fmla="*/ 22 h 83"/>
                <a:gd name="T42" fmla="*/ 266 w 274"/>
                <a:gd name="T43" fmla="*/ 36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4"/>
                <a:gd name="T67" fmla="*/ 0 h 83"/>
                <a:gd name="T68" fmla="*/ 274 w 274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4" h="83">
                  <a:moveTo>
                    <a:pt x="266" y="36"/>
                  </a:moveTo>
                  <a:lnTo>
                    <a:pt x="244" y="58"/>
                  </a:lnTo>
                  <a:lnTo>
                    <a:pt x="214" y="72"/>
                  </a:lnTo>
                  <a:lnTo>
                    <a:pt x="180" y="83"/>
                  </a:lnTo>
                  <a:lnTo>
                    <a:pt x="146" y="83"/>
                  </a:lnTo>
                  <a:lnTo>
                    <a:pt x="103" y="72"/>
                  </a:lnTo>
                  <a:lnTo>
                    <a:pt x="68" y="61"/>
                  </a:lnTo>
                  <a:lnTo>
                    <a:pt x="12" y="40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21" y="33"/>
                  </a:lnTo>
                  <a:lnTo>
                    <a:pt x="25" y="26"/>
                  </a:lnTo>
                  <a:lnTo>
                    <a:pt x="34" y="29"/>
                  </a:lnTo>
                  <a:lnTo>
                    <a:pt x="47" y="26"/>
                  </a:lnTo>
                  <a:lnTo>
                    <a:pt x="73" y="29"/>
                  </a:lnTo>
                  <a:lnTo>
                    <a:pt x="176" y="18"/>
                  </a:lnTo>
                  <a:lnTo>
                    <a:pt x="206" y="4"/>
                  </a:lnTo>
                  <a:lnTo>
                    <a:pt x="227" y="0"/>
                  </a:lnTo>
                  <a:lnTo>
                    <a:pt x="253" y="0"/>
                  </a:lnTo>
                  <a:lnTo>
                    <a:pt x="266" y="8"/>
                  </a:lnTo>
                  <a:lnTo>
                    <a:pt x="274" y="22"/>
                  </a:lnTo>
                  <a:lnTo>
                    <a:pt x="266" y="36"/>
                  </a:lnTo>
                  <a:close/>
                </a:path>
              </a:pathLst>
            </a:custGeom>
            <a:solidFill>
              <a:srgbClr val="FF80C0"/>
            </a:solidFill>
            <a:ln w="6350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0" name="Freeform 110"/>
            <p:cNvSpPr>
              <a:spLocks/>
            </p:cNvSpPr>
            <p:nvPr/>
          </p:nvSpPr>
          <p:spPr bwMode="auto">
            <a:xfrm>
              <a:off x="387" y="3371"/>
              <a:ext cx="159" cy="93"/>
            </a:xfrm>
            <a:custGeom>
              <a:avLst/>
              <a:gdLst>
                <a:gd name="T0" fmla="*/ 159 w 159"/>
                <a:gd name="T1" fmla="*/ 86 h 93"/>
                <a:gd name="T2" fmla="*/ 154 w 159"/>
                <a:gd name="T3" fmla="*/ 79 h 93"/>
                <a:gd name="T4" fmla="*/ 146 w 159"/>
                <a:gd name="T5" fmla="*/ 65 h 93"/>
                <a:gd name="T6" fmla="*/ 124 w 159"/>
                <a:gd name="T7" fmla="*/ 50 h 93"/>
                <a:gd name="T8" fmla="*/ 103 w 159"/>
                <a:gd name="T9" fmla="*/ 32 h 93"/>
                <a:gd name="T10" fmla="*/ 47 w 159"/>
                <a:gd name="T11" fmla="*/ 7 h 93"/>
                <a:gd name="T12" fmla="*/ 25 w 159"/>
                <a:gd name="T13" fmla="*/ 0 h 93"/>
                <a:gd name="T14" fmla="*/ 0 w 159"/>
                <a:gd name="T15" fmla="*/ 0 h 93"/>
                <a:gd name="T16" fmla="*/ 38 w 159"/>
                <a:gd name="T17" fmla="*/ 18 h 93"/>
                <a:gd name="T18" fmla="*/ 55 w 159"/>
                <a:gd name="T19" fmla="*/ 32 h 93"/>
                <a:gd name="T20" fmla="*/ 68 w 159"/>
                <a:gd name="T21" fmla="*/ 43 h 93"/>
                <a:gd name="T22" fmla="*/ 90 w 159"/>
                <a:gd name="T23" fmla="*/ 61 h 93"/>
                <a:gd name="T24" fmla="*/ 111 w 159"/>
                <a:gd name="T25" fmla="*/ 79 h 93"/>
                <a:gd name="T26" fmla="*/ 137 w 159"/>
                <a:gd name="T27" fmla="*/ 93 h 93"/>
                <a:gd name="T28" fmla="*/ 150 w 159"/>
                <a:gd name="T29" fmla="*/ 93 h 93"/>
                <a:gd name="T30" fmla="*/ 159 w 159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9"/>
                <a:gd name="T49" fmla="*/ 0 h 93"/>
                <a:gd name="T50" fmla="*/ 159 w 159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9" h="93">
                  <a:moveTo>
                    <a:pt x="159" y="86"/>
                  </a:moveTo>
                  <a:lnTo>
                    <a:pt x="154" y="79"/>
                  </a:lnTo>
                  <a:lnTo>
                    <a:pt x="146" y="65"/>
                  </a:lnTo>
                  <a:lnTo>
                    <a:pt x="124" y="50"/>
                  </a:lnTo>
                  <a:lnTo>
                    <a:pt x="103" y="32"/>
                  </a:lnTo>
                  <a:lnTo>
                    <a:pt x="47" y="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5" y="32"/>
                  </a:lnTo>
                  <a:lnTo>
                    <a:pt x="68" y="43"/>
                  </a:lnTo>
                  <a:lnTo>
                    <a:pt x="90" y="61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50" y="93"/>
                  </a:lnTo>
                  <a:lnTo>
                    <a:pt x="159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1" name="Freeform 111"/>
            <p:cNvSpPr>
              <a:spLocks/>
            </p:cNvSpPr>
            <p:nvPr/>
          </p:nvSpPr>
          <p:spPr bwMode="auto">
            <a:xfrm>
              <a:off x="322" y="3550"/>
              <a:ext cx="129" cy="161"/>
            </a:xfrm>
            <a:custGeom>
              <a:avLst/>
              <a:gdLst>
                <a:gd name="T0" fmla="*/ 30 w 129"/>
                <a:gd name="T1" fmla="*/ 161 h 161"/>
                <a:gd name="T2" fmla="*/ 56 w 129"/>
                <a:gd name="T3" fmla="*/ 151 h 161"/>
                <a:gd name="T4" fmla="*/ 77 w 129"/>
                <a:gd name="T5" fmla="*/ 133 h 161"/>
                <a:gd name="T6" fmla="*/ 103 w 129"/>
                <a:gd name="T7" fmla="*/ 111 h 161"/>
                <a:gd name="T8" fmla="*/ 120 w 129"/>
                <a:gd name="T9" fmla="*/ 90 h 161"/>
                <a:gd name="T10" fmla="*/ 129 w 129"/>
                <a:gd name="T11" fmla="*/ 65 h 161"/>
                <a:gd name="T12" fmla="*/ 125 w 129"/>
                <a:gd name="T13" fmla="*/ 40 h 161"/>
                <a:gd name="T14" fmla="*/ 108 w 129"/>
                <a:gd name="T15" fmla="*/ 22 h 161"/>
                <a:gd name="T16" fmla="*/ 90 w 129"/>
                <a:gd name="T17" fmla="*/ 11 h 161"/>
                <a:gd name="T18" fmla="*/ 73 w 129"/>
                <a:gd name="T19" fmla="*/ 4 h 161"/>
                <a:gd name="T20" fmla="*/ 56 w 129"/>
                <a:gd name="T21" fmla="*/ 0 h 161"/>
                <a:gd name="T22" fmla="*/ 39 w 129"/>
                <a:gd name="T23" fmla="*/ 0 h 161"/>
                <a:gd name="T24" fmla="*/ 17 w 129"/>
                <a:gd name="T25" fmla="*/ 11 h 161"/>
                <a:gd name="T26" fmla="*/ 4 w 129"/>
                <a:gd name="T27" fmla="*/ 29 h 161"/>
                <a:gd name="T28" fmla="*/ 0 w 129"/>
                <a:gd name="T29" fmla="*/ 57 h 161"/>
                <a:gd name="T30" fmla="*/ 0 w 129"/>
                <a:gd name="T31" fmla="*/ 86 h 161"/>
                <a:gd name="T32" fmla="*/ 4 w 129"/>
                <a:gd name="T33" fmla="*/ 118 h 161"/>
                <a:gd name="T34" fmla="*/ 13 w 129"/>
                <a:gd name="T35" fmla="*/ 143 h 161"/>
                <a:gd name="T36" fmla="*/ 30 w 129"/>
                <a:gd name="T37" fmla="*/ 161 h 1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161"/>
                <a:gd name="T59" fmla="*/ 129 w 129"/>
                <a:gd name="T60" fmla="*/ 161 h 1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161">
                  <a:moveTo>
                    <a:pt x="30" y="161"/>
                  </a:moveTo>
                  <a:lnTo>
                    <a:pt x="56" y="151"/>
                  </a:lnTo>
                  <a:lnTo>
                    <a:pt x="77" y="133"/>
                  </a:lnTo>
                  <a:lnTo>
                    <a:pt x="103" y="111"/>
                  </a:lnTo>
                  <a:lnTo>
                    <a:pt x="120" y="90"/>
                  </a:lnTo>
                  <a:lnTo>
                    <a:pt x="129" y="65"/>
                  </a:lnTo>
                  <a:lnTo>
                    <a:pt x="125" y="40"/>
                  </a:lnTo>
                  <a:lnTo>
                    <a:pt x="108" y="22"/>
                  </a:lnTo>
                  <a:lnTo>
                    <a:pt x="90" y="11"/>
                  </a:lnTo>
                  <a:lnTo>
                    <a:pt x="73" y="4"/>
                  </a:lnTo>
                  <a:lnTo>
                    <a:pt x="56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4" y="29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4" y="118"/>
                  </a:lnTo>
                  <a:lnTo>
                    <a:pt x="13" y="143"/>
                  </a:lnTo>
                  <a:lnTo>
                    <a:pt x="30" y="1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2" name="Freeform 112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w 43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82"/>
                <a:gd name="T20" fmla="*/ 43 w 43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3" name="Freeform 113"/>
            <p:cNvSpPr>
              <a:spLocks/>
            </p:cNvSpPr>
            <p:nvPr/>
          </p:nvSpPr>
          <p:spPr bwMode="auto">
            <a:xfrm>
              <a:off x="361" y="3590"/>
              <a:ext cx="43" cy="82"/>
            </a:xfrm>
            <a:custGeom>
              <a:avLst/>
              <a:gdLst>
                <a:gd name="T0" fmla="*/ 0 w 43"/>
                <a:gd name="T1" fmla="*/ 82 h 82"/>
                <a:gd name="T2" fmla="*/ 34 w 43"/>
                <a:gd name="T3" fmla="*/ 46 h 82"/>
                <a:gd name="T4" fmla="*/ 43 w 43"/>
                <a:gd name="T5" fmla="*/ 28 h 82"/>
                <a:gd name="T6" fmla="*/ 43 w 43"/>
                <a:gd name="T7" fmla="*/ 14 h 82"/>
                <a:gd name="T8" fmla="*/ 34 w 4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2"/>
                <a:gd name="T17" fmla="*/ 43 w 4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2">
                  <a:moveTo>
                    <a:pt x="0" y="82"/>
                  </a:moveTo>
                  <a:lnTo>
                    <a:pt x="34" y="46"/>
                  </a:lnTo>
                  <a:lnTo>
                    <a:pt x="43" y="28"/>
                  </a:lnTo>
                  <a:lnTo>
                    <a:pt x="43" y="14"/>
                  </a:lnTo>
                  <a:lnTo>
                    <a:pt x="34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4" name="Freeform 114"/>
            <p:cNvSpPr>
              <a:spLocks/>
            </p:cNvSpPr>
            <p:nvPr/>
          </p:nvSpPr>
          <p:spPr bwMode="auto">
            <a:xfrm>
              <a:off x="674" y="3690"/>
              <a:ext cx="48" cy="132"/>
            </a:xfrm>
            <a:custGeom>
              <a:avLst/>
              <a:gdLst>
                <a:gd name="T0" fmla="*/ 18 w 48"/>
                <a:gd name="T1" fmla="*/ 0 h 132"/>
                <a:gd name="T2" fmla="*/ 13 w 48"/>
                <a:gd name="T3" fmla="*/ 0 h 132"/>
                <a:gd name="T4" fmla="*/ 5 w 48"/>
                <a:gd name="T5" fmla="*/ 11 h 132"/>
                <a:gd name="T6" fmla="*/ 0 w 48"/>
                <a:gd name="T7" fmla="*/ 21 h 132"/>
                <a:gd name="T8" fmla="*/ 0 w 48"/>
                <a:gd name="T9" fmla="*/ 39 h 132"/>
                <a:gd name="T10" fmla="*/ 0 w 48"/>
                <a:gd name="T11" fmla="*/ 57 h 132"/>
                <a:gd name="T12" fmla="*/ 9 w 48"/>
                <a:gd name="T13" fmla="*/ 79 h 132"/>
                <a:gd name="T14" fmla="*/ 22 w 48"/>
                <a:gd name="T15" fmla="*/ 107 h 132"/>
                <a:gd name="T16" fmla="*/ 43 w 48"/>
                <a:gd name="T17" fmla="*/ 132 h 132"/>
                <a:gd name="T18" fmla="*/ 48 w 48"/>
                <a:gd name="T19" fmla="*/ 118 h 132"/>
                <a:gd name="T20" fmla="*/ 48 w 48"/>
                <a:gd name="T21" fmla="*/ 96 h 132"/>
                <a:gd name="T22" fmla="*/ 43 w 48"/>
                <a:gd name="T23" fmla="*/ 54 h 132"/>
                <a:gd name="T24" fmla="*/ 39 w 48"/>
                <a:gd name="T25" fmla="*/ 32 h 132"/>
                <a:gd name="T26" fmla="*/ 35 w 48"/>
                <a:gd name="T27" fmla="*/ 14 h 132"/>
                <a:gd name="T28" fmla="*/ 26 w 48"/>
                <a:gd name="T29" fmla="*/ 3 h 132"/>
                <a:gd name="T30" fmla="*/ 18 w 48"/>
                <a:gd name="T31" fmla="*/ 0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8"/>
                <a:gd name="T49" fmla="*/ 0 h 132"/>
                <a:gd name="T50" fmla="*/ 48 w 48"/>
                <a:gd name="T51" fmla="*/ 132 h 1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8" h="132">
                  <a:moveTo>
                    <a:pt x="18" y="0"/>
                  </a:moveTo>
                  <a:lnTo>
                    <a:pt x="13" y="0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7"/>
                  </a:lnTo>
                  <a:lnTo>
                    <a:pt x="9" y="79"/>
                  </a:lnTo>
                  <a:lnTo>
                    <a:pt x="22" y="107"/>
                  </a:lnTo>
                  <a:lnTo>
                    <a:pt x="43" y="132"/>
                  </a:lnTo>
                  <a:lnTo>
                    <a:pt x="48" y="118"/>
                  </a:lnTo>
                  <a:lnTo>
                    <a:pt x="48" y="96"/>
                  </a:lnTo>
                  <a:lnTo>
                    <a:pt x="43" y="54"/>
                  </a:lnTo>
                  <a:lnTo>
                    <a:pt x="39" y="32"/>
                  </a:lnTo>
                  <a:lnTo>
                    <a:pt x="35" y="14"/>
                  </a:lnTo>
                  <a:lnTo>
                    <a:pt x="26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5" name="Freeform 115"/>
            <p:cNvSpPr>
              <a:spLocks/>
            </p:cNvSpPr>
            <p:nvPr/>
          </p:nvSpPr>
          <p:spPr bwMode="auto">
            <a:xfrm>
              <a:off x="692" y="3686"/>
              <a:ext cx="103" cy="129"/>
            </a:xfrm>
            <a:custGeom>
              <a:avLst/>
              <a:gdLst>
                <a:gd name="T0" fmla="*/ 4 w 103"/>
                <a:gd name="T1" fmla="*/ 0 h 129"/>
                <a:gd name="T2" fmla="*/ 0 w 103"/>
                <a:gd name="T3" fmla="*/ 11 h 129"/>
                <a:gd name="T4" fmla="*/ 0 w 103"/>
                <a:gd name="T5" fmla="*/ 22 h 129"/>
                <a:gd name="T6" fmla="*/ 8 w 103"/>
                <a:gd name="T7" fmla="*/ 43 h 129"/>
                <a:gd name="T8" fmla="*/ 25 w 103"/>
                <a:gd name="T9" fmla="*/ 61 h 129"/>
                <a:gd name="T10" fmla="*/ 64 w 103"/>
                <a:gd name="T11" fmla="*/ 100 h 129"/>
                <a:gd name="T12" fmla="*/ 85 w 103"/>
                <a:gd name="T13" fmla="*/ 118 h 129"/>
                <a:gd name="T14" fmla="*/ 103 w 103"/>
                <a:gd name="T15" fmla="*/ 129 h 129"/>
                <a:gd name="T16" fmla="*/ 90 w 103"/>
                <a:gd name="T17" fmla="*/ 86 h 129"/>
                <a:gd name="T18" fmla="*/ 64 w 103"/>
                <a:gd name="T19" fmla="*/ 40 h 129"/>
                <a:gd name="T20" fmla="*/ 51 w 103"/>
                <a:gd name="T21" fmla="*/ 22 h 129"/>
                <a:gd name="T22" fmla="*/ 34 w 103"/>
                <a:gd name="T23" fmla="*/ 7 h 129"/>
                <a:gd name="T24" fmla="*/ 21 w 103"/>
                <a:gd name="T25" fmla="*/ 0 h 129"/>
                <a:gd name="T26" fmla="*/ 4 w 103"/>
                <a:gd name="T27" fmla="*/ 0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129"/>
                <a:gd name="T44" fmla="*/ 103 w 103"/>
                <a:gd name="T45" fmla="*/ 129 h 1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129">
                  <a:moveTo>
                    <a:pt x="4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8" y="43"/>
                  </a:lnTo>
                  <a:lnTo>
                    <a:pt x="25" y="61"/>
                  </a:lnTo>
                  <a:lnTo>
                    <a:pt x="64" y="100"/>
                  </a:lnTo>
                  <a:lnTo>
                    <a:pt x="85" y="118"/>
                  </a:lnTo>
                  <a:lnTo>
                    <a:pt x="103" y="129"/>
                  </a:lnTo>
                  <a:lnTo>
                    <a:pt x="90" y="86"/>
                  </a:lnTo>
                  <a:lnTo>
                    <a:pt x="64" y="40"/>
                  </a:lnTo>
                  <a:lnTo>
                    <a:pt x="51" y="2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" name="Freeform 116"/>
            <p:cNvSpPr>
              <a:spLocks/>
            </p:cNvSpPr>
            <p:nvPr/>
          </p:nvSpPr>
          <p:spPr bwMode="auto">
            <a:xfrm>
              <a:off x="704" y="3668"/>
              <a:ext cx="202" cy="54"/>
            </a:xfrm>
            <a:custGeom>
              <a:avLst/>
              <a:gdLst>
                <a:gd name="T0" fmla="*/ 5 w 202"/>
                <a:gd name="T1" fmla="*/ 25 h 54"/>
                <a:gd name="T2" fmla="*/ 0 w 202"/>
                <a:gd name="T3" fmla="*/ 11 h 54"/>
                <a:gd name="T4" fmla="*/ 5 w 202"/>
                <a:gd name="T5" fmla="*/ 4 h 54"/>
                <a:gd name="T6" fmla="*/ 22 w 202"/>
                <a:gd name="T7" fmla="*/ 0 h 54"/>
                <a:gd name="T8" fmla="*/ 52 w 202"/>
                <a:gd name="T9" fmla="*/ 0 h 54"/>
                <a:gd name="T10" fmla="*/ 86 w 202"/>
                <a:gd name="T11" fmla="*/ 7 h 54"/>
                <a:gd name="T12" fmla="*/ 159 w 202"/>
                <a:gd name="T13" fmla="*/ 29 h 54"/>
                <a:gd name="T14" fmla="*/ 185 w 202"/>
                <a:gd name="T15" fmla="*/ 33 h 54"/>
                <a:gd name="T16" fmla="*/ 202 w 202"/>
                <a:gd name="T17" fmla="*/ 33 h 54"/>
                <a:gd name="T18" fmla="*/ 189 w 202"/>
                <a:gd name="T19" fmla="*/ 36 h 54"/>
                <a:gd name="T20" fmla="*/ 168 w 202"/>
                <a:gd name="T21" fmla="*/ 43 h 54"/>
                <a:gd name="T22" fmla="*/ 121 w 202"/>
                <a:gd name="T23" fmla="*/ 54 h 54"/>
                <a:gd name="T24" fmla="*/ 91 w 202"/>
                <a:gd name="T25" fmla="*/ 54 h 54"/>
                <a:gd name="T26" fmla="*/ 61 w 202"/>
                <a:gd name="T27" fmla="*/ 50 h 54"/>
                <a:gd name="T28" fmla="*/ 30 w 202"/>
                <a:gd name="T29" fmla="*/ 40 h 54"/>
                <a:gd name="T30" fmla="*/ 5 w 202"/>
                <a:gd name="T31" fmla="*/ 25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2"/>
                <a:gd name="T49" fmla="*/ 0 h 54"/>
                <a:gd name="T50" fmla="*/ 202 w 202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2" h="54">
                  <a:moveTo>
                    <a:pt x="5" y="25"/>
                  </a:moveTo>
                  <a:lnTo>
                    <a:pt x="0" y="1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52" y="0"/>
                  </a:lnTo>
                  <a:lnTo>
                    <a:pt x="86" y="7"/>
                  </a:lnTo>
                  <a:lnTo>
                    <a:pt x="159" y="29"/>
                  </a:lnTo>
                  <a:lnTo>
                    <a:pt x="185" y="33"/>
                  </a:lnTo>
                  <a:lnTo>
                    <a:pt x="202" y="33"/>
                  </a:lnTo>
                  <a:lnTo>
                    <a:pt x="189" y="36"/>
                  </a:lnTo>
                  <a:lnTo>
                    <a:pt x="168" y="43"/>
                  </a:lnTo>
                  <a:lnTo>
                    <a:pt x="121" y="54"/>
                  </a:lnTo>
                  <a:lnTo>
                    <a:pt x="91" y="54"/>
                  </a:lnTo>
                  <a:lnTo>
                    <a:pt x="61" y="50"/>
                  </a:lnTo>
                  <a:lnTo>
                    <a:pt x="30" y="40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" name="Freeform 117"/>
            <p:cNvSpPr>
              <a:spLocks/>
            </p:cNvSpPr>
            <p:nvPr/>
          </p:nvSpPr>
          <p:spPr bwMode="auto">
            <a:xfrm>
              <a:off x="1800" y="3708"/>
              <a:ext cx="56" cy="132"/>
            </a:xfrm>
            <a:custGeom>
              <a:avLst/>
              <a:gdLst>
                <a:gd name="T0" fmla="*/ 8 w 56"/>
                <a:gd name="T1" fmla="*/ 132 h 132"/>
                <a:gd name="T2" fmla="*/ 17 w 56"/>
                <a:gd name="T3" fmla="*/ 132 h 132"/>
                <a:gd name="T4" fmla="*/ 26 w 56"/>
                <a:gd name="T5" fmla="*/ 129 h 132"/>
                <a:gd name="T6" fmla="*/ 38 w 56"/>
                <a:gd name="T7" fmla="*/ 118 h 132"/>
                <a:gd name="T8" fmla="*/ 47 w 56"/>
                <a:gd name="T9" fmla="*/ 104 h 132"/>
                <a:gd name="T10" fmla="*/ 56 w 56"/>
                <a:gd name="T11" fmla="*/ 86 h 132"/>
                <a:gd name="T12" fmla="*/ 56 w 56"/>
                <a:gd name="T13" fmla="*/ 61 h 132"/>
                <a:gd name="T14" fmla="*/ 56 w 56"/>
                <a:gd name="T15" fmla="*/ 32 h 132"/>
                <a:gd name="T16" fmla="*/ 47 w 56"/>
                <a:gd name="T17" fmla="*/ 0 h 132"/>
                <a:gd name="T18" fmla="*/ 30 w 56"/>
                <a:gd name="T19" fmla="*/ 32 h 132"/>
                <a:gd name="T20" fmla="*/ 13 w 56"/>
                <a:gd name="T21" fmla="*/ 75 h 132"/>
                <a:gd name="T22" fmla="*/ 0 w 56"/>
                <a:gd name="T23" fmla="*/ 111 h 132"/>
                <a:gd name="T24" fmla="*/ 0 w 56"/>
                <a:gd name="T25" fmla="*/ 125 h 132"/>
                <a:gd name="T26" fmla="*/ 8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8" y="132"/>
                  </a:moveTo>
                  <a:lnTo>
                    <a:pt x="17" y="132"/>
                  </a:lnTo>
                  <a:lnTo>
                    <a:pt x="26" y="129"/>
                  </a:lnTo>
                  <a:lnTo>
                    <a:pt x="38" y="118"/>
                  </a:lnTo>
                  <a:lnTo>
                    <a:pt x="47" y="104"/>
                  </a:lnTo>
                  <a:lnTo>
                    <a:pt x="56" y="86"/>
                  </a:lnTo>
                  <a:lnTo>
                    <a:pt x="56" y="61"/>
                  </a:lnTo>
                  <a:lnTo>
                    <a:pt x="56" y="32"/>
                  </a:lnTo>
                  <a:lnTo>
                    <a:pt x="47" y="0"/>
                  </a:lnTo>
                  <a:lnTo>
                    <a:pt x="30" y="32"/>
                  </a:lnTo>
                  <a:lnTo>
                    <a:pt x="13" y="75"/>
                  </a:lnTo>
                  <a:lnTo>
                    <a:pt x="0" y="111"/>
                  </a:lnTo>
                  <a:lnTo>
                    <a:pt x="0" y="125"/>
                  </a:lnTo>
                  <a:lnTo>
                    <a:pt x="8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" name="Freeform 118"/>
            <p:cNvSpPr>
              <a:spLocks/>
            </p:cNvSpPr>
            <p:nvPr/>
          </p:nvSpPr>
          <p:spPr bwMode="auto">
            <a:xfrm>
              <a:off x="1770" y="3690"/>
              <a:ext cx="51" cy="150"/>
            </a:xfrm>
            <a:custGeom>
              <a:avLst/>
              <a:gdLst>
                <a:gd name="T0" fmla="*/ 34 w 51"/>
                <a:gd name="T1" fmla="*/ 150 h 150"/>
                <a:gd name="T2" fmla="*/ 47 w 51"/>
                <a:gd name="T3" fmla="*/ 143 h 150"/>
                <a:gd name="T4" fmla="*/ 51 w 51"/>
                <a:gd name="T5" fmla="*/ 132 h 150"/>
                <a:gd name="T6" fmla="*/ 51 w 51"/>
                <a:gd name="T7" fmla="*/ 111 h 150"/>
                <a:gd name="T8" fmla="*/ 47 w 51"/>
                <a:gd name="T9" fmla="*/ 89 h 150"/>
                <a:gd name="T10" fmla="*/ 30 w 51"/>
                <a:gd name="T11" fmla="*/ 39 h 150"/>
                <a:gd name="T12" fmla="*/ 17 w 51"/>
                <a:gd name="T13" fmla="*/ 18 h 150"/>
                <a:gd name="T14" fmla="*/ 0 w 51"/>
                <a:gd name="T15" fmla="*/ 0 h 150"/>
                <a:gd name="T16" fmla="*/ 0 w 51"/>
                <a:gd name="T17" fmla="*/ 46 h 150"/>
                <a:gd name="T18" fmla="*/ 0 w 51"/>
                <a:gd name="T19" fmla="*/ 96 h 150"/>
                <a:gd name="T20" fmla="*/ 4 w 51"/>
                <a:gd name="T21" fmla="*/ 118 h 150"/>
                <a:gd name="T22" fmla="*/ 8 w 51"/>
                <a:gd name="T23" fmla="*/ 136 h 150"/>
                <a:gd name="T24" fmla="*/ 21 w 51"/>
                <a:gd name="T25" fmla="*/ 147 h 150"/>
                <a:gd name="T26" fmla="*/ 34 w 51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50"/>
                <a:gd name="T44" fmla="*/ 51 w 51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50">
                  <a:moveTo>
                    <a:pt x="34" y="150"/>
                  </a:moveTo>
                  <a:lnTo>
                    <a:pt x="47" y="143"/>
                  </a:lnTo>
                  <a:lnTo>
                    <a:pt x="51" y="132"/>
                  </a:lnTo>
                  <a:lnTo>
                    <a:pt x="51" y="111"/>
                  </a:lnTo>
                  <a:lnTo>
                    <a:pt x="47" y="89"/>
                  </a:lnTo>
                  <a:lnTo>
                    <a:pt x="30" y="39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96"/>
                  </a:lnTo>
                  <a:lnTo>
                    <a:pt x="4" y="118"/>
                  </a:lnTo>
                  <a:lnTo>
                    <a:pt x="8" y="136"/>
                  </a:lnTo>
                  <a:lnTo>
                    <a:pt x="21" y="147"/>
                  </a:lnTo>
                  <a:lnTo>
                    <a:pt x="34" y="1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" name="Freeform 119"/>
            <p:cNvSpPr>
              <a:spLocks/>
            </p:cNvSpPr>
            <p:nvPr/>
          </p:nvSpPr>
          <p:spPr bwMode="auto">
            <a:xfrm>
              <a:off x="1619" y="3761"/>
              <a:ext cx="176" cy="86"/>
            </a:xfrm>
            <a:custGeom>
              <a:avLst/>
              <a:gdLst>
                <a:gd name="T0" fmla="*/ 176 w 176"/>
                <a:gd name="T1" fmla="*/ 72 h 86"/>
                <a:gd name="T2" fmla="*/ 172 w 176"/>
                <a:gd name="T3" fmla="*/ 83 h 86"/>
                <a:gd name="T4" fmla="*/ 168 w 176"/>
                <a:gd name="T5" fmla="*/ 86 h 86"/>
                <a:gd name="T6" fmla="*/ 146 w 176"/>
                <a:gd name="T7" fmla="*/ 86 h 86"/>
                <a:gd name="T8" fmla="*/ 121 w 176"/>
                <a:gd name="T9" fmla="*/ 76 h 86"/>
                <a:gd name="T10" fmla="*/ 95 w 176"/>
                <a:gd name="T11" fmla="*/ 58 h 86"/>
                <a:gd name="T12" fmla="*/ 35 w 176"/>
                <a:gd name="T13" fmla="*/ 18 h 86"/>
                <a:gd name="T14" fmla="*/ 13 w 176"/>
                <a:gd name="T15" fmla="*/ 8 h 86"/>
                <a:gd name="T16" fmla="*/ 0 w 176"/>
                <a:gd name="T17" fmla="*/ 4 h 86"/>
                <a:gd name="T18" fmla="*/ 13 w 176"/>
                <a:gd name="T19" fmla="*/ 4 h 86"/>
                <a:gd name="T20" fmla="*/ 35 w 176"/>
                <a:gd name="T21" fmla="*/ 0 h 86"/>
                <a:gd name="T22" fmla="*/ 86 w 176"/>
                <a:gd name="T23" fmla="*/ 8 h 86"/>
                <a:gd name="T24" fmla="*/ 112 w 176"/>
                <a:gd name="T25" fmla="*/ 18 h 86"/>
                <a:gd name="T26" fmla="*/ 138 w 176"/>
                <a:gd name="T27" fmla="*/ 29 h 86"/>
                <a:gd name="T28" fmla="*/ 159 w 176"/>
                <a:gd name="T29" fmla="*/ 47 h 86"/>
                <a:gd name="T30" fmla="*/ 176 w 176"/>
                <a:gd name="T31" fmla="*/ 72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"/>
                <a:gd name="T49" fmla="*/ 0 h 86"/>
                <a:gd name="T50" fmla="*/ 176 w 17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" h="86">
                  <a:moveTo>
                    <a:pt x="176" y="72"/>
                  </a:moveTo>
                  <a:lnTo>
                    <a:pt x="172" y="83"/>
                  </a:lnTo>
                  <a:lnTo>
                    <a:pt x="168" y="86"/>
                  </a:lnTo>
                  <a:lnTo>
                    <a:pt x="146" y="86"/>
                  </a:lnTo>
                  <a:lnTo>
                    <a:pt x="121" y="76"/>
                  </a:lnTo>
                  <a:lnTo>
                    <a:pt x="95" y="58"/>
                  </a:lnTo>
                  <a:lnTo>
                    <a:pt x="35" y="18"/>
                  </a:lnTo>
                  <a:lnTo>
                    <a:pt x="13" y="8"/>
                  </a:lnTo>
                  <a:lnTo>
                    <a:pt x="0" y="4"/>
                  </a:lnTo>
                  <a:lnTo>
                    <a:pt x="13" y="4"/>
                  </a:lnTo>
                  <a:lnTo>
                    <a:pt x="35" y="0"/>
                  </a:lnTo>
                  <a:lnTo>
                    <a:pt x="86" y="8"/>
                  </a:lnTo>
                  <a:lnTo>
                    <a:pt x="112" y="18"/>
                  </a:lnTo>
                  <a:lnTo>
                    <a:pt x="138" y="29"/>
                  </a:lnTo>
                  <a:lnTo>
                    <a:pt x="159" y="47"/>
                  </a:lnTo>
                  <a:lnTo>
                    <a:pt x="176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" name="Freeform 120"/>
            <p:cNvSpPr>
              <a:spLocks/>
            </p:cNvSpPr>
            <p:nvPr/>
          </p:nvSpPr>
          <p:spPr bwMode="auto">
            <a:xfrm>
              <a:off x="1340" y="3701"/>
              <a:ext cx="99" cy="89"/>
            </a:xfrm>
            <a:custGeom>
              <a:avLst/>
              <a:gdLst>
                <a:gd name="T0" fmla="*/ 99 w 99"/>
                <a:gd name="T1" fmla="*/ 89 h 89"/>
                <a:gd name="T2" fmla="*/ 82 w 99"/>
                <a:gd name="T3" fmla="*/ 85 h 89"/>
                <a:gd name="T4" fmla="*/ 60 w 99"/>
                <a:gd name="T5" fmla="*/ 71 h 89"/>
                <a:gd name="T6" fmla="*/ 47 w 99"/>
                <a:gd name="T7" fmla="*/ 60 h 89"/>
                <a:gd name="T8" fmla="*/ 34 w 99"/>
                <a:gd name="T9" fmla="*/ 43 h 89"/>
                <a:gd name="T10" fmla="*/ 17 w 99"/>
                <a:gd name="T11" fmla="*/ 25 h 89"/>
                <a:gd name="T12" fmla="*/ 0 w 99"/>
                <a:gd name="T13" fmla="*/ 0 h 89"/>
                <a:gd name="T14" fmla="*/ 39 w 99"/>
                <a:gd name="T15" fmla="*/ 21 h 89"/>
                <a:gd name="T16" fmla="*/ 73 w 99"/>
                <a:gd name="T17" fmla="*/ 43 h 89"/>
                <a:gd name="T18" fmla="*/ 99 w 99"/>
                <a:gd name="T19" fmla="*/ 64 h 89"/>
                <a:gd name="T20" fmla="*/ 99 w 99"/>
                <a:gd name="T21" fmla="*/ 78 h 89"/>
                <a:gd name="T22" fmla="*/ 99 w 99"/>
                <a:gd name="T23" fmla="*/ 89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89"/>
                <a:gd name="T38" fmla="*/ 99 w 99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89">
                  <a:moveTo>
                    <a:pt x="99" y="89"/>
                  </a:moveTo>
                  <a:lnTo>
                    <a:pt x="82" y="85"/>
                  </a:lnTo>
                  <a:lnTo>
                    <a:pt x="60" y="71"/>
                  </a:lnTo>
                  <a:lnTo>
                    <a:pt x="47" y="60"/>
                  </a:lnTo>
                  <a:lnTo>
                    <a:pt x="34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39" y="21"/>
                  </a:lnTo>
                  <a:lnTo>
                    <a:pt x="73" y="43"/>
                  </a:lnTo>
                  <a:lnTo>
                    <a:pt x="99" y="64"/>
                  </a:lnTo>
                  <a:lnTo>
                    <a:pt x="99" y="78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" name="Freeform 121"/>
            <p:cNvSpPr>
              <a:spLocks/>
            </p:cNvSpPr>
            <p:nvPr/>
          </p:nvSpPr>
          <p:spPr bwMode="auto">
            <a:xfrm>
              <a:off x="301" y="2759"/>
              <a:ext cx="154" cy="93"/>
            </a:xfrm>
            <a:custGeom>
              <a:avLst/>
              <a:gdLst>
                <a:gd name="T0" fmla="*/ 154 w 154"/>
                <a:gd name="T1" fmla="*/ 86 h 93"/>
                <a:gd name="T2" fmla="*/ 154 w 154"/>
                <a:gd name="T3" fmla="*/ 79 h 93"/>
                <a:gd name="T4" fmla="*/ 141 w 154"/>
                <a:gd name="T5" fmla="*/ 64 h 93"/>
                <a:gd name="T6" fmla="*/ 124 w 154"/>
                <a:gd name="T7" fmla="*/ 50 h 93"/>
                <a:gd name="T8" fmla="*/ 98 w 154"/>
                <a:gd name="T9" fmla="*/ 32 h 93"/>
                <a:gd name="T10" fmla="*/ 47 w 154"/>
                <a:gd name="T11" fmla="*/ 4 h 93"/>
                <a:gd name="T12" fmla="*/ 21 w 154"/>
                <a:gd name="T13" fmla="*/ 0 h 93"/>
                <a:gd name="T14" fmla="*/ 0 w 154"/>
                <a:gd name="T15" fmla="*/ 0 h 93"/>
                <a:gd name="T16" fmla="*/ 38 w 154"/>
                <a:gd name="T17" fmla="*/ 18 h 93"/>
                <a:gd name="T18" fmla="*/ 56 w 154"/>
                <a:gd name="T19" fmla="*/ 29 h 93"/>
                <a:gd name="T20" fmla="*/ 68 w 154"/>
                <a:gd name="T21" fmla="*/ 43 h 93"/>
                <a:gd name="T22" fmla="*/ 86 w 154"/>
                <a:gd name="T23" fmla="*/ 57 h 93"/>
                <a:gd name="T24" fmla="*/ 111 w 154"/>
                <a:gd name="T25" fmla="*/ 79 h 93"/>
                <a:gd name="T26" fmla="*/ 137 w 154"/>
                <a:gd name="T27" fmla="*/ 93 h 93"/>
                <a:gd name="T28" fmla="*/ 146 w 154"/>
                <a:gd name="T29" fmla="*/ 93 h 93"/>
                <a:gd name="T30" fmla="*/ 154 w 154"/>
                <a:gd name="T31" fmla="*/ 86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"/>
                <a:gd name="T49" fmla="*/ 0 h 93"/>
                <a:gd name="T50" fmla="*/ 154 w 154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" h="93">
                  <a:moveTo>
                    <a:pt x="154" y="86"/>
                  </a:moveTo>
                  <a:lnTo>
                    <a:pt x="154" y="79"/>
                  </a:lnTo>
                  <a:lnTo>
                    <a:pt x="141" y="64"/>
                  </a:lnTo>
                  <a:lnTo>
                    <a:pt x="124" y="50"/>
                  </a:lnTo>
                  <a:lnTo>
                    <a:pt x="98" y="32"/>
                  </a:lnTo>
                  <a:lnTo>
                    <a:pt x="47" y="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38" y="18"/>
                  </a:lnTo>
                  <a:lnTo>
                    <a:pt x="56" y="29"/>
                  </a:lnTo>
                  <a:lnTo>
                    <a:pt x="68" y="43"/>
                  </a:lnTo>
                  <a:lnTo>
                    <a:pt x="86" y="57"/>
                  </a:lnTo>
                  <a:lnTo>
                    <a:pt x="111" y="79"/>
                  </a:lnTo>
                  <a:lnTo>
                    <a:pt x="137" y="93"/>
                  </a:lnTo>
                  <a:lnTo>
                    <a:pt x="146" y="93"/>
                  </a:lnTo>
                  <a:lnTo>
                    <a:pt x="154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" name="Freeform 122"/>
            <p:cNvSpPr>
              <a:spLocks/>
            </p:cNvSpPr>
            <p:nvPr/>
          </p:nvSpPr>
          <p:spPr bwMode="auto">
            <a:xfrm>
              <a:off x="460" y="3249"/>
              <a:ext cx="73" cy="136"/>
            </a:xfrm>
            <a:custGeom>
              <a:avLst/>
              <a:gdLst>
                <a:gd name="T0" fmla="*/ 30 w 73"/>
                <a:gd name="T1" fmla="*/ 136 h 136"/>
                <a:gd name="T2" fmla="*/ 21 w 73"/>
                <a:gd name="T3" fmla="*/ 133 h 136"/>
                <a:gd name="T4" fmla="*/ 12 w 73"/>
                <a:gd name="T5" fmla="*/ 122 h 136"/>
                <a:gd name="T6" fmla="*/ 4 w 73"/>
                <a:gd name="T7" fmla="*/ 108 h 136"/>
                <a:gd name="T8" fmla="*/ 0 w 73"/>
                <a:gd name="T9" fmla="*/ 94 h 136"/>
                <a:gd name="T10" fmla="*/ 4 w 73"/>
                <a:gd name="T11" fmla="*/ 72 h 136"/>
                <a:gd name="T12" fmla="*/ 17 w 73"/>
                <a:gd name="T13" fmla="*/ 51 h 136"/>
                <a:gd name="T14" fmla="*/ 38 w 73"/>
                <a:gd name="T15" fmla="*/ 26 h 136"/>
                <a:gd name="T16" fmla="*/ 73 w 73"/>
                <a:gd name="T17" fmla="*/ 0 h 136"/>
                <a:gd name="T18" fmla="*/ 64 w 73"/>
                <a:gd name="T19" fmla="*/ 51 h 136"/>
                <a:gd name="T20" fmla="*/ 51 w 73"/>
                <a:gd name="T21" fmla="*/ 90 h 136"/>
                <a:gd name="T22" fmla="*/ 43 w 73"/>
                <a:gd name="T23" fmla="*/ 119 h 136"/>
                <a:gd name="T24" fmla="*/ 30 w 73"/>
                <a:gd name="T25" fmla="*/ 136 h 1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136"/>
                <a:gd name="T41" fmla="*/ 73 w 73"/>
                <a:gd name="T42" fmla="*/ 136 h 1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136">
                  <a:moveTo>
                    <a:pt x="30" y="136"/>
                  </a:moveTo>
                  <a:lnTo>
                    <a:pt x="21" y="133"/>
                  </a:lnTo>
                  <a:lnTo>
                    <a:pt x="12" y="122"/>
                  </a:lnTo>
                  <a:lnTo>
                    <a:pt x="4" y="108"/>
                  </a:lnTo>
                  <a:lnTo>
                    <a:pt x="0" y="94"/>
                  </a:lnTo>
                  <a:lnTo>
                    <a:pt x="4" y="72"/>
                  </a:lnTo>
                  <a:lnTo>
                    <a:pt x="17" y="51"/>
                  </a:lnTo>
                  <a:lnTo>
                    <a:pt x="38" y="26"/>
                  </a:lnTo>
                  <a:lnTo>
                    <a:pt x="73" y="0"/>
                  </a:lnTo>
                  <a:lnTo>
                    <a:pt x="64" y="51"/>
                  </a:lnTo>
                  <a:lnTo>
                    <a:pt x="51" y="90"/>
                  </a:lnTo>
                  <a:lnTo>
                    <a:pt x="43" y="119"/>
                  </a:lnTo>
                  <a:lnTo>
                    <a:pt x="30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" name="Freeform 123"/>
            <p:cNvSpPr>
              <a:spLocks/>
            </p:cNvSpPr>
            <p:nvPr/>
          </p:nvSpPr>
          <p:spPr bwMode="auto">
            <a:xfrm>
              <a:off x="2530" y="3718"/>
              <a:ext cx="112" cy="79"/>
            </a:xfrm>
            <a:custGeom>
              <a:avLst/>
              <a:gdLst>
                <a:gd name="T0" fmla="*/ 0 w 112"/>
                <a:gd name="T1" fmla="*/ 4 h 79"/>
                <a:gd name="T2" fmla="*/ 17 w 112"/>
                <a:gd name="T3" fmla="*/ 0 h 79"/>
                <a:gd name="T4" fmla="*/ 43 w 112"/>
                <a:gd name="T5" fmla="*/ 4 h 79"/>
                <a:gd name="T6" fmla="*/ 60 w 112"/>
                <a:gd name="T7" fmla="*/ 15 h 79"/>
                <a:gd name="T8" fmla="*/ 73 w 112"/>
                <a:gd name="T9" fmla="*/ 29 h 79"/>
                <a:gd name="T10" fmla="*/ 90 w 112"/>
                <a:gd name="T11" fmla="*/ 51 h 79"/>
                <a:gd name="T12" fmla="*/ 112 w 112"/>
                <a:gd name="T13" fmla="*/ 79 h 79"/>
                <a:gd name="T14" fmla="*/ 34 w 112"/>
                <a:gd name="T15" fmla="*/ 43 h 79"/>
                <a:gd name="T16" fmla="*/ 9 w 112"/>
                <a:gd name="T17" fmla="*/ 22 h 79"/>
                <a:gd name="T18" fmla="*/ 0 w 112"/>
                <a:gd name="T19" fmla="*/ 15 h 79"/>
                <a:gd name="T20" fmla="*/ 0 w 112"/>
                <a:gd name="T21" fmla="*/ 4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79"/>
                <a:gd name="T35" fmla="*/ 112 w 112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79">
                  <a:moveTo>
                    <a:pt x="0" y="4"/>
                  </a:moveTo>
                  <a:lnTo>
                    <a:pt x="17" y="0"/>
                  </a:lnTo>
                  <a:lnTo>
                    <a:pt x="43" y="4"/>
                  </a:lnTo>
                  <a:lnTo>
                    <a:pt x="60" y="15"/>
                  </a:lnTo>
                  <a:lnTo>
                    <a:pt x="73" y="29"/>
                  </a:lnTo>
                  <a:lnTo>
                    <a:pt x="90" y="51"/>
                  </a:lnTo>
                  <a:lnTo>
                    <a:pt x="112" y="79"/>
                  </a:lnTo>
                  <a:lnTo>
                    <a:pt x="34" y="43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4" name="Freeform 124"/>
            <p:cNvSpPr>
              <a:spLocks/>
            </p:cNvSpPr>
            <p:nvPr/>
          </p:nvSpPr>
          <p:spPr bwMode="auto">
            <a:xfrm>
              <a:off x="859" y="3675"/>
              <a:ext cx="56" cy="151"/>
            </a:xfrm>
            <a:custGeom>
              <a:avLst/>
              <a:gdLst>
                <a:gd name="T0" fmla="*/ 34 w 56"/>
                <a:gd name="T1" fmla="*/ 0 h 151"/>
                <a:gd name="T2" fmla="*/ 47 w 56"/>
                <a:gd name="T3" fmla="*/ 4 h 151"/>
                <a:gd name="T4" fmla="*/ 52 w 56"/>
                <a:gd name="T5" fmla="*/ 15 h 151"/>
                <a:gd name="T6" fmla="*/ 56 w 56"/>
                <a:gd name="T7" fmla="*/ 36 h 151"/>
                <a:gd name="T8" fmla="*/ 56 w 56"/>
                <a:gd name="T9" fmla="*/ 58 h 151"/>
                <a:gd name="T10" fmla="*/ 43 w 56"/>
                <a:gd name="T11" fmla="*/ 111 h 151"/>
                <a:gd name="T12" fmla="*/ 34 w 56"/>
                <a:gd name="T13" fmla="*/ 137 h 151"/>
                <a:gd name="T14" fmla="*/ 22 w 56"/>
                <a:gd name="T15" fmla="*/ 151 h 151"/>
                <a:gd name="T16" fmla="*/ 9 w 56"/>
                <a:gd name="T17" fmla="*/ 111 h 151"/>
                <a:gd name="T18" fmla="*/ 0 w 56"/>
                <a:gd name="T19" fmla="*/ 69 h 151"/>
                <a:gd name="T20" fmla="*/ 4 w 56"/>
                <a:gd name="T21" fmla="*/ 47 h 151"/>
                <a:gd name="T22" fmla="*/ 9 w 56"/>
                <a:gd name="T23" fmla="*/ 29 h 151"/>
                <a:gd name="T24" fmla="*/ 17 w 56"/>
                <a:gd name="T25" fmla="*/ 11 h 151"/>
                <a:gd name="T26" fmla="*/ 34 w 56"/>
                <a:gd name="T27" fmla="*/ 0 h 1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1"/>
                <a:gd name="T44" fmla="*/ 56 w 56"/>
                <a:gd name="T45" fmla="*/ 151 h 15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1">
                  <a:moveTo>
                    <a:pt x="34" y="0"/>
                  </a:moveTo>
                  <a:lnTo>
                    <a:pt x="47" y="4"/>
                  </a:lnTo>
                  <a:lnTo>
                    <a:pt x="52" y="15"/>
                  </a:lnTo>
                  <a:lnTo>
                    <a:pt x="56" y="36"/>
                  </a:lnTo>
                  <a:lnTo>
                    <a:pt x="56" y="58"/>
                  </a:lnTo>
                  <a:lnTo>
                    <a:pt x="43" y="111"/>
                  </a:lnTo>
                  <a:lnTo>
                    <a:pt x="34" y="137"/>
                  </a:lnTo>
                  <a:lnTo>
                    <a:pt x="22" y="151"/>
                  </a:lnTo>
                  <a:lnTo>
                    <a:pt x="9" y="111"/>
                  </a:lnTo>
                  <a:lnTo>
                    <a:pt x="0" y="69"/>
                  </a:lnTo>
                  <a:lnTo>
                    <a:pt x="4" y="47"/>
                  </a:lnTo>
                  <a:lnTo>
                    <a:pt x="9" y="29"/>
                  </a:lnTo>
                  <a:lnTo>
                    <a:pt x="17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5" name="Freeform 125"/>
            <p:cNvSpPr>
              <a:spLocks/>
            </p:cNvSpPr>
            <p:nvPr/>
          </p:nvSpPr>
          <p:spPr bwMode="auto">
            <a:xfrm>
              <a:off x="451" y="3368"/>
              <a:ext cx="103" cy="75"/>
            </a:xfrm>
            <a:custGeom>
              <a:avLst/>
              <a:gdLst>
                <a:gd name="T0" fmla="*/ 99 w 103"/>
                <a:gd name="T1" fmla="*/ 71 h 75"/>
                <a:gd name="T2" fmla="*/ 90 w 103"/>
                <a:gd name="T3" fmla="*/ 75 h 75"/>
                <a:gd name="T4" fmla="*/ 82 w 103"/>
                <a:gd name="T5" fmla="*/ 75 h 75"/>
                <a:gd name="T6" fmla="*/ 73 w 103"/>
                <a:gd name="T7" fmla="*/ 71 h 75"/>
                <a:gd name="T8" fmla="*/ 60 w 103"/>
                <a:gd name="T9" fmla="*/ 64 h 75"/>
                <a:gd name="T10" fmla="*/ 34 w 103"/>
                <a:gd name="T11" fmla="*/ 39 h 75"/>
                <a:gd name="T12" fmla="*/ 0 w 103"/>
                <a:gd name="T13" fmla="*/ 0 h 75"/>
                <a:gd name="T14" fmla="*/ 34 w 103"/>
                <a:gd name="T15" fmla="*/ 10 h 75"/>
                <a:gd name="T16" fmla="*/ 69 w 103"/>
                <a:gd name="T17" fmla="*/ 32 h 75"/>
                <a:gd name="T18" fmla="*/ 95 w 103"/>
                <a:gd name="T19" fmla="*/ 57 h 75"/>
                <a:gd name="T20" fmla="*/ 103 w 103"/>
                <a:gd name="T21" fmla="*/ 64 h 75"/>
                <a:gd name="T22" fmla="*/ 99 w 103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5"/>
                <a:gd name="T38" fmla="*/ 103 w 10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5">
                  <a:moveTo>
                    <a:pt x="99" y="71"/>
                  </a:moveTo>
                  <a:lnTo>
                    <a:pt x="90" y="75"/>
                  </a:lnTo>
                  <a:lnTo>
                    <a:pt x="82" y="75"/>
                  </a:lnTo>
                  <a:lnTo>
                    <a:pt x="73" y="71"/>
                  </a:lnTo>
                  <a:lnTo>
                    <a:pt x="60" y="64"/>
                  </a:lnTo>
                  <a:lnTo>
                    <a:pt x="34" y="39"/>
                  </a:lnTo>
                  <a:lnTo>
                    <a:pt x="0" y="0"/>
                  </a:lnTo>
                  <a:lnTo>
                    <a:pt x="34" y="10"/>
                  </a:lnTo>
                  <a:lnTo>
                    <a:pt x="69" y="32"/>
                  </a:lnTo>
                  <a:lnTo>
                    <a:pt x="95" y="57"/>
                  </a:lnTo>
                  <a:lnTo>
                    <a:pt x="103" y="64"/>
                  </a:lnTo>
                  <a:lnTo>
                    <a:pt x="99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6" name="Freeform 126"/>
            <p:cNvSpPr>
              <a:spLocks/>
            </p:cNvSpPr>
            <p:nvPr/>
          </p:nvSpPr>
          <p:spPr bwMode="auto">
            <a:xfrm>
              <a:off x="236" y="3171"/>
              <a:ext cx="90" cy="43"/>
            </a:xfrm>
            <a:custGeom>
              <a:avLst/>
              <a:gdLst>
                <a:gd name="T0" fmla="*/ 90 w 90"/>
                <a:gd name="T1" fmla="*/ 28 h 43"/>
                <a:gd name="T2" fmla="*/ 73 w 90"/>
                <a:gd name="T3" fmla="*/ 10 h 43"/>
                <a:gd name="T4" fmla="*/ 52 w 90"/>
                <a:gd name="T5" fmla="*/ 0 h 43"/>
                <a:gd name="T6" fmla="*/ 26 w 90"/>
                <a:gd name="T7" fmla="*/ 0 h 43"/>
                <a:gd name="T8" fmla="*/ 0 w 90"/>
                <a:gd name="T9" fmla="*/ 3 h 43"/>
                <a:gd name="T10" fmla="*/ 17 w 90"/>
                <a:gd name="T11" fmla="*/ 18 h 43"/>
                <a:gd name="T12" fmla="*/ 39 w 90"/>
                <a:gd name="T13" fmla="*/ 35 h 43"/>
                <a:gd name="T14" fmla="*/ 65 w 90"/>
                <a:gd name="T15" fmla="*/ 43 h 43"/>
                <a:gd name="T16" fmla="*/ 78 w 90"/>
                <a:gd name="T17" fmla="*/ 39 h 43"/>
                <a:gd name="T18" fmla="*/ 90 w 90"/>
                <a:gd name="T19" fmla="*/ 28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43"/>
                <a:gd name="T32" fmla="*/ 90 w 9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43">
                  <a:moveTo>
                    <a:pt x="90" y="28"/>
                  </a:moveTo>
                  <a:lnTo>
                    <a:pt x="73" y="1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3"/>
                  </a:lnTo>
                  <a:lnTo>
                    <a:pt x="17" y="18"/>
                  </a:lnTo>
                  <a:lnTo>
                    <a:pt x="39" y="35"/>
                  </a:lnTo>
                  <a:lnTo>
                    <a:pt x="65" y="43"/>
                  </a:lnTo>
                  <a:lnTo>
                    <a:pt x="78" y="39"/>
                  </a:lnTo>
                  <a:lnTo>
                    <a:pt x="90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7" name="Freeform 127"/>
            <p:cNvSpPr>
              <a:spLocks/>
            </p:cNvSpPr>
            <p:nvPr/>
          </p:nvSpPr>
          <p:spPr bwMode="auto">
            <a:xfrm>
              <a:off x="1224" y="3618"/>
              <a:ext cx="39" cy="86"/>
            </a:xfrm>
            <a:custGeom>
              <a:avLst/>
              <a:gdLst>
                <a:gd name="T0" fmla="*/ 4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47 h 86"/>
                <a:gd name="T8" fmla="*/ 4 w 39"/>
                <a:gd name="T9" fmla="*/ 61 h 86"/>
                <a:gd name="T10" fmla="*/ 17 w 39"/>
                <a:gd name="T11" fmla="*/ 72 h 86"/>
                <a:gd name="T12" fmla="*/ 39 w 39"/>
                <a:gd name="T13" fmla="*/ 86 h 86"/>
                <a:gd name="T14" fmla="*/ 39 w 39"/>
                <a:gd name="T15" fmla="*/ 54 h 86"/>
                <a:gd name="T16" fmla="*/ 30 w 39"/>
                <a:gd name="T17" fmla="*/ 25 h 86"/>
                <a:gd name="T18" fmla="*/ 22 w 39"/>
                <a:gd name="T19" fmla="*/ 11 h 86"/>
                <a:gd name="T20" fmla="*/ 4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4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47"/>
                  </a:lnTo>
                  <a:lnTo>
                    <a:pt x="4" y="61"/>
                  </a:lnTo>
                  <a:lnTo>
                    <a:pt x="17" y="72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0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8" name="Freeform 128"/>
            <p:cNvSpPr>
              <a:spLocks/>
            </p:cNvSpPr>
            <p:nvPr/>
          </p:nvSpPr>
          <p:spPr bwMode="auto">
            <a:xfrm>
              <a:off x="288" y="3364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8 w 94"/>
                <a:gd name="T7" fmla="*/ 32 h 36"/>
                <a:gd name="T8" fmla="*/ 60 w 94"/>
                <a:gd name="T9" fmla="*/ 18 h 36"/>
                <a:gd name="T10" fmla="*/ 73 w 94"/>
                <a:gd name="T11" fmla="*/ 14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8" y="32"/>
                  </a:lnTo>
                  <a:lnTo>
                    <a:pt x="60" y="18"/>
                  </a:lnTo>
                  <a:lnTo>
                    <a:pt x="73" y="14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9" name="Freeform 129"/>
            <p:cNvSpPr>
              <a:spLocks/>
            </p:cNvSpPr>
            <p:nvPr/>
          </p:nvSpPr>
          <p:spPr bwMode="auto">
            <a:xfrm>
              <a:off x="902" y="3675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1 w 60"/>
                <a:gd name="T3" fmla="*/ 58 h 61"/>
                <a:gd name="T4" fmla="*/ 30 w 60"/>
                <a:gd name="T5" fmla="*/ 54 h 61"/>
                <a:gd name="T6" fmla="*/ 34 w 60"/>
                <a:gd name="T7" fmla="*/ 43 h 61"/>
                <a:gd name="T8" fmla="*/ 34 w 60"/>
                <a:gd name="T9" fmla="*/ 18 h 61"/>
                <a:gd name="T10" fmla="*/ 43 w 60"/>
                <a:gd name="T11" fmla="*/ 8 h 61"/>
                <a:gd name="T12" fmla="*/ 60 w 60"/>
                <a:gd name="T13" fmla="*/ 0 h 61"/>
                <a:gd name="T14" fmla="*/ 30 w 60"/>
                <a:gd name="T15" fmla="*/ 8 h 61"/>
                <a:gd name="T16" fmla="*/ 9 w 60"/>
                <a:gd name="T17" fmla="*/ 18 h 61"/>
                <a:gd name="T18" fmla="*/ 0 w 60"/>
                <a:gd name="T19" fmla="*/ 33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1" y="58"/>
                  </a:lnTo>
                  <a:lnTo>
                    <a:pt x="30" y="54"/>
                  </a:lnTo>
                  <a:lnTo>
                    <a:pt x="34" y="43"/>
                  </a:lnTo>
                  <a:lnTo>
                    <a:pt x="34" y="18"/>
                  </a:lnTo>
                  <a:lnTo>
                    <a:pt x="43" y="8"/>
                  </a:lnTo>
                  <a:lnTo>
                    <a:pt x="60" y="0"/>
                  </a:lnTo>
                  <a:lnTo>
                    <a:pt x="30" y="8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0" name="Freeform 130"/>
            <p:cNvSpPr>
              <a:spLocks/>
            </p:cNvSpPr>
            <p:nvPr/>
          </p:nvSpPr>
          <p:spPr bwMode="auto">
            <a:xfrm>
              <a:off x="567" y="3604"/>
              <a:ext cx="77" cy="68"/>
            </a:xfrm>
            <a:custGeom>
              <a:avLst/>
              <a:gdLst>
                <a:gd name="T0" fmla="*/ 4 w 77"/>
                <a:gd name="T1" fmla="*/ 0 h 68"/>
                <a:gd name="T2" fmla="*/ 30 w 77"/>
                <a:gd name="T3" fmla="*/ 0 h 68"/>
                <a:gd name="T4" fmla="*/ 43 w 77"/>
                <a:gd name="T5" fmla="*/ 7 h 68"/>
                <a:gd name="T6" fmla="*/ 52 w 77"/>
                <a:gd name="T7" fmla="*/ 18 h 68"/>
                <a:gd name="T8" fmla="*/ 60 w 77"/>
                <a:gd name="T9" fmla="*/ 50 h 68"/>
                <a:gd name="T10" fmla="*/ 64 w 77"/>
                <a:gd name="T11" fmla="*/ 61 h 68"/>
                <a:gd name="T12" fmla="*/ 77 w 77"/>
                <a:gd name="T13" fmla="*/ 68 h 68"/>
                <a:gd name="T14" fmla="*/ 43 w 77"/>
                <a:gd name="T15" fmla="*/ 57 h 68"/>
                <a:gd name="T16" fmla="*/ 17 w 77"/>
                <a:gd name="T17" fmla="*/ 43 h 68"/>
                <a:gd name="T18" fmla="*/ 4 w 77"/>
                <a:gd name="T19" fmla="*/ 25 h 68"/>
                <a:gd name="T20" fmla="*/ 0 w 77"/>
                <a:gd name="T21" fmla="*/ 14 h 68"/>
                <a:gd name="T22" fmla="*/ 4 w 77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68"/>
                <a:gd name="T38" fmla="*/ 77 w 7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68">
                  <a:moveTo>
                    <a:pt x="4" y="0"/>
                  </a:moveTo>
                  <a:lnTo>
                    <a:pt x="30" y="0"/>
                  </a:lnTo>
                  <a:lnTo>
                    <a:pt x="43" y="7"/>
                  </a:lnTo>
                  <a:lnTo>
                    <a:pt x="52" y="18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7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1" name="Freeform 131"/>
            <p:cNvSpPr>
              <a:spLocks/>
            </p:cNvSpPr>
            <p:nvPr/>
          </p:nvSpPr>
          <p:spPr bwMode="auto">
            <a:xfrm>
              <a:off x="1216" y="3804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8 w 73"/>
                <a:gd name="T3" fmla="*/ 29 h 58"/>
                <a:gd name="T4" fmla="*/ 25 w 73"/>
                <a:gd name="T5" fmla="*/ 47 h 58"/>
                <a:gd name="T6" fmla="*/ 73 w 73"/>
                <a:gd name="T7" fmla="*/ 58 h 58"/>
                <a:gd name="T8" fmla="*/ 64 w 73"/>
                <a:gd name="T9" fmla="*/ 36 h 58"/>
                <a:gd name="T10" fmla="*/ 51 w 73"/>
                <a:gd name="T11" fmla="*/ 18 h 58"/>
                <a:gd name="T12" fmla="*/ 30 w 73"/>
                <a:gd name="T13" fmla="*/ 4 h 58"/>
                <a:gd name="T14" fmla="*/ 17 w 73"/>
                <a:gd name="T15" fmla="*/ 0 h 58"/>
                <a:gd name="T16" fmla="*/ 0 w 73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8"/>
                <a:gd name="T29" fmla="*/ 73 w 7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8">
                  <a:moveTo>
                    <a:pt x="0" y="8"/>
                  </a:moveTo>
                  <a:lnTo>
                    <a:pt x="8" y="29"/>
                  </a:lnTo>
                  <a:lnTo>
                    <a:pt x="25" y="47"/>
                  </a:lnTo>
                  <a:lnTo>
                    <a:pt x="73" y="58"/>
                  </a:lnTo>
                  <a:lnTo>
                    <a:pt x="64" y="36"/>
                  </a:lnTo>
                  <a:lnTo>
                    <a:pt x="51" y="18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2" name="Freeform 132"/>
            <p:cNvSpPr>
              <a:spLocks/>
            </p:cNvSpPr>
            <p:nvPr/>
          </p:nvSpPr>
          <p:spPr bwMode="auto">
            <a:xfrm>
              <a:off x="64" y="3153"/>
              <a:ext cx="91" cy="39"/>
            </a:xfrm>
            <a:custGeom>
              <a:avLst/>
              <a:gdLst>
                <a:gd name="T0" fmla="*/ 91 w 91"/>
                <a:gd name="T1" fmla="*/ 7 h 39"/>
                <a:gd name="T2" fmla="*/ 61 w 91"/>
                <a:gd name="T3" fmla="*/ 0 h 39"/>
                <a:gd name="T4" fmla="*/ 39 w 91"/>
                <a:gd name="T5" fmla="*/ 7 h 39"/>
                <a:gd name="T6" fmla="*/ 18 w 91"/>
                <a:gd name="T7" fmla="*/ 21 h 39"/>
                <a:gd name="T8" fmla="*/ 0 w 91"/>
                <a:gd name="T9" fmla="*/ 39 h 39"/>
                <a:gd name="T10" fmla="*/ 26 w 91"/>
                <a:gd name="T11" fmla="*/ 39 h 39"/>
                <a:gd name="T12" fmla="*/ 56 w 91"/>
                <a:gd name="T13" fmla="*/ 39 h 39"/>
                <a:gd name="T14" fmla="*/ 82 w 91"/>
                <a:gd name="T15" fmla="*/ 28 h 39"/>
                <a:gd name="T16" fmla="*/ 91 w 91"/>
                <a:gd name="T17" fmla="*/ 21 h 39"/>
                <a:gd name="T18" fmla="*/ 91 w 91"/>
                <a:gd name="T19" fmla="*/ 7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39"/>
                <a:gd name="T32" fmla="*/ 91 w 91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39">
                  <a:moveTo>
                    <a:pt x="91" y="7"/>
                  </a:moveTo>
                  <a:lnTo>
                    <a:pt x="61" y="0"/>
                  </a:lnTo>
                  <a:lnTo>
                    <a:pt x="39" y="7"/>
                  </a:lnTo>
                  <a:lnTo>
                    <a:pt x="18" y="21"/>
                  </a:lnTo>
                  <a:lnTo>
                    <a:pt x="0" y="39"/>
                  </a:lnTo>
                  <a:lnTo>
                    <a:pt x="26" y="39"/>
                  </a:lnTo>
                  <a:lnTo>
                    <a:pt x="56" y="39"/>
                  </a:lnTo>
                  <a:lnTo>
                    <a:pt x="82" y="28"/>
                  </a:lnTo>
                  <a:lnTo>
                    <a:pt x="91" y="21"/>
                  </a:lnTo>
                  <a:lnTo>
                    <a:pt x="91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3" name="Freeform 133"/>
            <p:cNvSpPr>
              <a:spLocks/>
            </p:cNvSpPr>
            <p:nvPr/>
          </p:nvSpPr>
          <p:spPr bwMode="auto">
            <a:xfrm>
              <a:off x="382" y="3192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2 h 61"/>
                <a:gd name="T4" fmla="*/ 17 w 26"/>
                <a:gd name="T5" fmla="*/ 14 h 61"/>
                <a:gd name="T6" fmla="*/ 0 w 26"/>
                <a:gd name="T7" fmla="*/ 0 h 61"/>
                <a:gd name="T8" fmla="*/ 0 w 26"/>
                <a:gd name="T9" fmla="*/ 36 h 61"/>
                <a:gd name="T10" fmla="*/ 9 w 26"/>
                <a:gd name="T11" fmla="*/ 50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2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4" name="Freeform 134"/>
            <p:cNvSpPr>
              <a:spLocks/>
            </p:cNvSpPr>
            <p:nvPr/>
          </p:nvSpPr>
          <p:spPr bwMode="auto">
            <a:xfrm>
              <a:off x="2779" y="3708"/>
              <a:ext cx="30" cy="46"/>
            </a:xfrm>
            <a:custGeom>
              <a:avLst/>
              <a:gdLst>
                <a:gd name="T0" fmla="*/ 0 w 30"/>
                <a:gd name="T1" fmla="*/ 0 h 46"/>
                <a:gd name="T2" fmla="*/ 0 w 30"/>
                <a:gd name="T3" fmla="*/ 10 h 46"/>
                <a:gd name="T4" fmla="*/ 0 w 30"/>
                <a:gd name="T5" fmla="*/ 25 h 46"/>
                <a:gd name="T6" fmla="*/ 9 w 30"/>
                <a:gd name="T7" fmla="*/ 36 h 46"/>
                <a:gd name="T8" fmla="*/ 22 w 30"/>
                <a:gd name="T9" fmla="*/ 46 h 46"/>
                <a:gd name="T10" fmla="*/ 30 w 30"/>
                <a:gd name="T11" fmla="*/ 28 h 46"/>
                <a:gd name="T12" fmla="*/ 22 w 30"/>
                <a:gd name="T13" fmla="*/ 14 h 46"/>
                <a:gd name="T14" fmla="*/ 9 w 30"/>
                <a:gd name="T15" fmla="*/ 7 h 46"/>
                <a:gd name="T16" fmla="*/ 0 w 30"/>
                <a:gd name="T17" fmla="*/ 7 h 46"/>
                <a:gd name="T18" fmla="*/ 0 w 3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46"/>
                <a:gd name="T32" fmla="*/ 30 w 3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46">
                  <a:moveTo>
                    <a:pt x="0" y="0"/>
                  </a:moveTo>
                  <a:lnTo>
                    <a:pt x="0" y="10"/>
                  </a:lnTo>
                  <a:lnTo>
                    <a:pt x="0" y="25"/>
                  </a:lnTo>
                  <a:lnTo>
                    <a:pt x="9" y="36"/>
                  </a:lnTo>
                  <a:lnTo>
                    <a:pt x="22" y="46"/>
                  </a:lnTo>
                  <a:lnTo>
                    <a:pt x="30" y="28"/>
                  </a:lnTo>
                  <a:lnTo>
                    <a:pt x="22" y="14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5" name="Freeform 135"/>
            <p:cNvSpPr>
              <a:spLocks/>
            </p:cNvSpPr>
            <p:nvPr/>
          </p:nvSpPr>
          <p:spPr bwMode="auto">
            <a:xfrm>
              <a:off x="606" y="3561"/>
              <a:ext cx="73" cy="21"/>
            </a:xfrm>
            <a:custGeom>
              <a:avLst/>
              <a:gdLst>
                <a:gd name="T0" fmla="*/ 73 w 73"/>
                <a:gd name="T1" fmla="*/ 3 h 21"/>
                <a:gd name="T2" fmla="*/ 38 w 73"/>
                <a:gd name="T3" fmla="*/ 0 h 21"/>
                <a:gd name="T4" fmla="*/ 21 w 73"/>
                <a:gd name="T5" fmla="*/ 3 h 21"/>
                <a:gd name="T6" fmla="*/ 0 w 73"/>
                <a:gd name="T7" fmla="*/ 14 h 21"/>
                <a:gd name="T8" fmla="*/ 38 w 73"/>
                <a:gd name="T9" fmla="*/ 21 h 21"/>
                <a:gd name="T10" fmla="*/ 55 w 73"/>
                <a:gd name="T11" fmla="*/ 18 h 21"/>
                <a:gd name="T12" fmla="*/ 73 w 73"/>
                <a:gd name="T13" fmla="*/ 3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73" y="3"/>
                  </a:moveTo>
                  <a:lnTo>
                    <a:pt x="38" y="0"/>
                  </a:lnTo>
                  <a:lnTo>
                    <a:pt x="21" y="3"/>
                  </a:lnTo>
                  <a:lnTo>
                    <a:pt x="0" y="14"/>
                  </a:lnTo>
                  <a:lnTo>
                    <a:pt x="38" y="21"/>
                  </a:lnTo>
                  <a:lnTo>
                    <a:pt x="55" y="18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6" name="Freeform 136"/>
            <p:cNvSpPr>
              <a:spLocks/>
            </p:cNvSpPr>
            <p:nvPr/>
          </p:nvSpPr>
          <p:spPr bwMode="auto">
            <a:xfrm>
              <a:off x="1353" y="3801"/>
              <a:ext cx="86" cy="39"/>
            </a:xfrm>
            <a:custGeom>
              <a:avLst/>
              <a:gdLst>
                <a:gd name="T0" fmla="*/ 0 w 86"/>
                <a:gd name="T1" fmla="*/ 3 h 39"/>
                <a:gd name="T2" fmla="*/ 9 w 86"/>
                <a:gd name="T3" fmla="*/ 21 h 39"/>
                <a:gd name="T4" fmla="*/ 13 w 86"/>
                <a:gd name="T5" fmla="*/ 25 h 39"/>
                <a:gd name="T6" fmla="*/ 26 w 86"/>
                <a:gd name="T7" fmla="*/ 28 h 39"/>
                <a:gd name="T8" fmla="*/ 56 w 86"/>
                <a:gd name="T9" fmla="*/ 25 h 39"/>
                <a:gd name="T10" fmla="*/ 69 w 86"/>
                <a:gd name="T11" fmla="*/ 28 h 39"/>
                <a:gd name="T12" fmla="*/ 86 w 86"/>
                <a:gd name="T13" fmla="*/ 39 h 39"/>
                <a:gd name="T14" fmla="*/ 69 w 86"/>
                <a:gd name="T15" fmla="*/ 21 h 39"/>
                <a:gd name="T16" fmla="*/ 52 w 86"/>
                <a:gd name="T17" fmla="*/ 3 h 39"/>
                <a:gd name="T18" fmla="*/ 34 w 86"/>
                <a:gd name="T19" fmla="*/ 0 h 39"/>
                <a:gd name="T20" fmla="*/ 21 w 86"/>
                <a:gd name="T21" fmla="*/ 0 h 39"/>
                <a:gd name="T22" fmla="*/ 0 w 86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39"/>
                <a:gd name="T38" fmla="*/ 86 w 86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39">
                  <a:moveTo>
                    <a:pt x="0" y="3"/>
                  </a:moveTo>
                  <a:lnTo>
                    <a:pt x="9" y="21"/>
                  </a:lnTo>
                  <a:lnTo>
                    <a:pt x="13" y="25"/>
                  </a:lnTo>
                  <a:lnTo>
                    <a:pt x="26" y="28"/>
                  </a:lnTo>
                  <a:lnTo>
                    <a:pt x="56" y="25"/>
                  </a:lnTo>
                  <a:lnTo>
                    <a:pt x="69" y="28"/>
                  </a:lnTo>
                  <a:lnTo>
                    <a:pt x="86" y="39"/>
                  </a:lnTo>
                  <a:lnTo>
                    <a:pt x="69" y="21"/>
                  </a:lnTo>
                  <a:lnTo>
                    <a:pt x="52" y="3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7" name="Freeform 137"/>
            <p:cNvSpPr>
              <a:spLocks/>
            </p:cNvSpPr>
            <p:nvPr/>
          </p:nvSpPr>
          <p:spPr bwMode="auto">
            <a:xfrm>
              <a:off x="2938" y="3765"/>
              <a:ext cx="168" cy="72"/>
            </a:xfrm>
            <a:custGeom>
              <a:avLst/>
              <a:gdLst>
                <a:gd name="T0" fmla="*/ 168 w 168"/>
                <a:gd name="T1" fmla="*/ 7 h 72"/>
                <a:gd name="T2" fmla="*/ 168 w 168"/>
                <a:gd name="T3" fmla="*/ 14 h 72"/>
                <a:gd name="T4" fmla="*/ 159 w 168"/>
                <a:gd name="T5" fmla="*/ 25 h 72"/>
                <a:gd name="T6" fmla="*/ 142 w 168"/>
                <a:gd name="T7" fmla="*/ 36 h 72"/>
                <a:gd name="T8" fmla="*/ 116 w 168"/>
                <a:gd name="T9" fmla="*/ 50 h 72"/>
                <a:gd name="T10" fmla="*/ 52 w 168"/>
                <a:gd name="T11" fmla="*/ 68 h 72"/>
                <a:gd name="T12" fmla="*/ 26 w 168"/>
                <a:gd name="T13" fmla="*/ 72 h 72"/>
                <a:gd name="T14" fmla="*/ 0 w 168"/>
                <a:gd name="T15" fmla="*/ 72 h 72"/>
                <a:gd name="T16" fmla="*/ 34 w 168"/>
                <a:gd name="T17" fmla="*/ 43 h 72"/>
                <a:gd name="T18" fmla="*/ 77 w 168"/>
                <a:gd name="T19" fmla="*/ 14 h 72"/>
                <a:gd name="T20" fmla="*/ 103 w 168"/>
                <a:gd name="T21" fmla="*/ 7 h 72"/>
                <a:gd name="T22" fmla="*/ 125 w 168"/>
                <a:gd name="T23" fmla="*/ 0 h 72"/>
                <a:gd name="T24" fmla="*/ 146 w 168"/>
                <a:gd name="T25" fmla="*/ 0 h 72"/>
                <a:gd name="T26" fmla="*/ 168 w 168"/>
                <a:gd name="T27" fmla="*/ 7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72"/>
                <a:gd name="T44" fmla="*/ 168 w 168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72">
                  <a:moveTo>
                    <a:pt x="168" y="7"/>
                  </a:moveTo>
                  <a:lnTo>
                    <a:pt x="168" y="14"/>
                  </a:lnTo>
                  <a:lnTo>
                    <a:pt x="159" y="25"/>
                  </a:lnTo>
                  <a:lnTo>
                    <a:pt x="142" y="36"/>
                  </a:lnTo>
                  <a:lnTo>
                    <a:pt x="116" y="50"/>
                  </a:lnTo>
                  <a:lnTo>
                    <a:pt x="52" y="68"/>
                  </a:lnTo>
                  <a:lnTo>
                    <a:pt x="26" y="72"/>
                  </a:lnTo>
                  <a:lnTo>
                    <a:pt x="0" y="72"/>
                  </a:lnTo>
                  <a:lnTo>
                    <a:pt x="34" y="43"/>
                  </a:lnTo>
                  <a:lnTo>
                    <a:pt x="77" y="14"/>
                  </a:lnTo>
                  <a:lnTo>
                    <a:pt x="103" y="7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8" name="Freeform 138"/>
            <p:cNvSpPr>
              <a:spLocks/>
            </p:cNvSpPr>
            <p:nvPr/>
          </p:nvSpPr>
          <p:spPr bwMode="auto">
            <a:xfrm>
              <a:off x="739" y="3636"/>
              <a:ext cx="107" cy="39"/>
            </a:xfrm>
            <a:custGeom>
              <a:avLst/>
              <a:gdLst>
                <a:gd name="T0" fmla="*/ 0 w 107"/>
                <a:gd name="T1" fmla="*/ 25 h 39"/>
                <a:gd name="T2" fmla="*/ 21 w 107"/>
                <a:gd name="T3" fmla="*/ 39 h 39"/>
                <a:gd name="T4" fmla="*/ 34 w 107"/>
                <a:gd name="T5" fmla="*/ 39 h 39"/>
                <a:gd name="T6" fmla="*/ 51 w 107"/>
                <a:gd name="T7" fmla="*/ 36 h 39"/>
                <a:gd name="T8" fmla="*/ 81 w 107"/>
                <a:gd name="T9" fmla="*/ 18 h 39"/>
                <a:gd name="T10" fmla="*/ 99 w 107"/>
                <a:gd name="T11" fmla="*/ 11 h 39"/>
                <a:gd name="T12" fmla="*/ 107 w 107"/>
                <a:gd name="T13" fmla="*/ 14 h 39"/>
                <a:gd name="T14" fmla="*/ 77 w 107"/>
                <a:gd name="T15" fmla="*/ 4 h 39"/>
                <a:gd name="T16" fmla="*/ 43 w 107"/>
                <a:gd name="T17" fmla="*/ 0 h 39"/>
                <a:gd name="T18" fmla="*/ 17 w 107"/>
                <a:gd name="T19" fmla="*/ 7 h 39"/>
                <a:gd name="T20" fmla="*/ 8 w 107"/>
                <a:gd name="T21" fmla="*/ 14 h 39"/>
                <a:gd name="T22" fmla="*/ 0 w 107"/>
                <a:gd name="T23" fmla="*/ 2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39"/>
                <a:gd name="T38" fmla="*/ 107 w 10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39">
                  <a:moveTo>
                    <a:pt x="0" y="25"/>
                  </a:moveTo>
                  <a:lnTo>
                    <a:pt x="21" y="39"/>
                  </a:lnTo>
                  <a:lnTo>
                    <a:pt x="34" y="39"/>
                  </a:lnTo>
                  <a:lnTo>
                    <a:pt x="51" y="36"/>
                  </a:lnTo>
                  <a:lnTo>
                    <a:pt x="81" y="18"/>
                  </a:lnTo>
                  <a:lnTo>
                    <a:pt x="99" y="11"/>
                  </a:lnTo>
                  <a:lnTo>
                    <a:pt x="107" y="14"/>
                  </a:lnTo>
                  <a:lnTo>
                    <a:pt x="77" y="4"/>
                  </a:lnTo>
                  <a:lnTo>
                    <a:pt x="43" y="0"/>
                  </a:lnTo>
                  <a:lnTo>
                    <a:pt x="17" y="7"/>
                  </a:lnTo>
                  <a:lnTo>
                    <a:pt x="8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9" name="Freeform 139"/>
            <p:cNvSpPr>
              <a:spLocks/>
            </p:cNvSpPr>
            <p:nvPr/>
          </p:nvSpPr>
          <p:spPr bwMode="auto">
            <a:xfrm>
              <a:off x="1448" y="3822"/>
              <a:ext cx="103" cy="40"/>
            </a:xfrm>
            <a:custGeom>
              <a:avLst/>
              <a:gdLst>
                <a:gd name="T0" fmla="*/ 103 w 103"/>
                <a:gd name="T1" fmla="*/ 7 h 40"/>
                <a:gd name="T2" fmla="*/ 81 w 103"/>
                <a:gd name="T3" fmla="*/ 0 h 40"/>
                <a:gd name="T4" fmla="*/ 64 w 103"/>
                <a:gd name="T5" fmla="*/ 0 h 40"/>
                <a:gd name="T6" fmla="*/ 51 w 103"/>
                <a:gd name="T7" fmla="*/ 7 h 40"/>
                <a:gd name="T8" fmla="*/ 21 w 103"/>
                <a:gd name="T9" fmla="*/ 29 h 40"/>
                <a:gd name="T10" fmla="*/ 12 w 103"/>
                <a:gd name="T11" fmla="*/ 36 h 40"/>
                <a:gd name="T12" fmla="*/ 0 w 103"/>
                <a:gd name="T13" fmla="*/ 36 h 40"/>
                <a:gd name="T14" fmla="*/ 34 w 103"/>
                <a:gd name="T15" fmla="*/ 40 h 40"/>
                <a:gd name="T16" fmla="*/ 64 w 103"/>
                <a:gd name="T17" fmla="*/ 40 h 40"/>
                <a:gd name="T18" fmla="*/ 90 w 103"/>
                <a:gd name="T19" fmla="*/ 29 h 40"/>
                <a:gd name="T20" fmla="*/ 103 w 103"/>
                <a:gd name="T21" fmla="*/ 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0"/>
                <a:gd name="T35" fmla="*/ 103 w 103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0">
                  <a:moveTo>
                    <a:pt x="103" y="7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9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34" y="40"/>
                  </a:lnTo>
                  <a:lnTo>
                    <a:pt x="64" y="40"/>
                  </a:lnTo>
                  <a:lnTo>
                    <a:pt x="90" y="29"/>
                  </a:lnTo>
                  <a:lnTo>
                    <a:pt x="103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0" name="Freeform 140"/>
            <p:cNvSpPr>
              <a:spLocks/>
            </p:cNvSpPr>
            <p:nvPr/>
          </p:nvSpPr>
          <p:spPr bwMode="auto">
            <a:xfrm>
              <a:off x="288" y="3357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81 w 103"/>
                <a:gd name="T3" fmla="*/ 0 h 43"/>
                <a:gd name="T4" fmla="*/ 64 w 103"/>
                <a:gd name="T5" fmla="*/ 0 h 43"/>
                <a:gd name="T6" fmla="*/ 51 w 103"/>
                <a:gd name="T7" fmla="*/ 7 h 43"/>
                <a:gd name="T8" fmla="*/ 21 w 103"/>
                <a:gd name="T9" fmla="*/ 28 h 43"/>
                <a:gd name="T10" fmla="*/ 13 w 103"/>
                <a:gd name="T11" fmla="*/ 36 h 43"/>
                <a:gd name="T12" fmla="*/ 0 w 103"/>
                <a:gd name="T13" fmla="*/ 36 h 43"/>
                <a:gd name="T14" fmla="*/ 34 w 103"/>
                <a:gd name="T15" fmla="*/ 43 h 43"/>
                <a:gd name="T16" fmla="*/ 64 w 103"/>
                <a:gd name="T17" fmla="*/ 39 h 43"/>
                <a:gd name="T18" fmla="*/ 90 w 103"/>
                <a:gd name="T19" fmla="*/ 32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81" y="0"/>
                  </a:lnTo>
                  <a:lnTo>
                    <a:pt x="64" y="0"/>
                  </a:lnTo>
                  <a:lnTo>
                    <a:pt x="51" y="7"/>
                  </a:lnTo>
                  <a:lnTo>
                    <a:pt x="21" y="28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34" y="43"/>
                  </a:lnTo>
                  <a:lnTo>
                    <a:pt x="64" y="39"/>
                  </a:lnTo>
                  <a:lnTo>
                    <a:pt x="90" y="32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1" name="Freeform 141"/>
            <p:cNvSpPr>
              <a:spLocks/>
            </p:cNvSpPr>
            <p:nvPr/>
          </p:nvSpPr>
          <p:spPr bwMode="auto">
            <a:xfrm>
              <a:off x="228" y="3346"/>
              <a:ext cx="60" cy="43"/>
            </a:xfrm>
            <a:custGeom>
              <a:avLst/>
              <a:gdLst>
                <a:gd name="T0" fmla="*/ 0 w 60"/>
                <a:gd name="T1" fmla="*/ 0 h 43"/>
                <a:gd name="T2" fmla="*/ 4 w 60"/>
                <a:gd name="T3" fmla="*/ 14 h 43"/>
                <a:gd name="T4" fmla="*/ 17 w 60"/>
                <a:gd name="T5" fmla="*/ 25 h 43"/>
                <a:gd name="T6" fmla="*/ 34 w 60"/>
                <a:gd name="T7" fmla="*/ 36 h 43"/>
                <a:gd name="T8" fmla="*/ 60 w 60"/>
                <a:gd name="T9" fmla="*/ 43 h 43"/>
                <a:gd name="T10" fmla="*/ 51 w 60"/>
                <a:gd name="T11" fmla="*/ 18 h 43"/>
                <a:gd name="T12" fmla="*/ 43 w 60"/>
                <a:gd name="T13" fmla="*/ 11 h 43"/>
                <a:gd name="T14" fmla="*/ 34 w 60"/>
                <a:gd name="T15" fmla="*/ 7 h 43"/>
                <a:gd name="T16" fmla="*/ 13 w 60"/>
                <a:gd name="T17" fmla="*/ 7 h 43"/>
                <a:gd name="T18" fmla="*/ 4 w 60"/>
                <a:gd name="T19" fmla="*/ 7 h 43"/>
                <a:gd name="T20" fmla="*/ 0 w 60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3"/>
                <a:gd name="T35" fmla="*/ 60 w 60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3">
                  <a:moveTo>
                    <a:pt x="0" y="0"/>
                  </a:moveTo>
                  <a:lnTo>
                    <a:pt x="4" y="14"/>
                  </a:lnTo>
                  <a:lnTo>
                    <a:pt x="17" y="25"/>
                  </a:lnTo>
                  <a:lnTo>
                    <a:pt x="34" y="36"/>
                  </a:lnTo>
                  <a:lnTo>
                    <a:pt x="60" y="43"/>
                  </a:lnTo>
                  <a:lnTo>
                    <a:pt x="51" y="18"/>
                  </a:lnTo>
                  <a:lnTo>
                    <a:pt x="43" y="11"/>
                  </a:lnTo>
                  <a:lnTo>
                    <a:pt x="34" y="7"/>
                  </a:lnTo>
                  <a:lnTo>
                    <a:pt x="13" y="7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2" name="Freeform 142"/>
            <p:cNvSpPr>
              <a:spLocks/>
            </p:cNvSpPr>
            <p:nvPr/>
          </p:nvSpPr>
          <p:spPr bwMode="auto">
            <a:xfrm>
              <a:off x="322" y="3389"/>
              <a:ext cx="60" cy="136"/>
            </a:xfrm>
            <a:custGeom>
              <a:avLst/>
              <a:gdLst>
                <a:gd name="T0" fmla="*/ 35 w 60"/>
                <a:gd name="T1" fmla="*/ 136 h 136"/>
                <a:gd name="T2" fmla="*/ 39 w 60"/>
                <a:gd name="T3" fmla="*/ 133 h 136"/>
                <a:gd name="T4" fmla="*/ 43 w 60"/>
                <a:gd name="T5" fmla="*/ 122 h 136"/>
                <a:gd name="T6" fmla="*/ 43 w 60"/>
                <a:gd name="T7" fmla="*/ 100 h 136"/>
                <a:gd name="T8" fmla="*/ 47 w 60"/>
                <a:gd name="T9" fmla="*/ 75 h 136"/>
                <a:gd name="T10" fmla="*/ 47 w 60"/>
                <a:gd name="T11" fmla="*/ 29 h 136"/>
                <a:gd name="T12" fmla="*/ 52 w 60"/>
                <a:gd name="T13" fmla="*/ 11 h 136"/>
                <a:gd name="T14" fmla="*/ 60 w 60"/>
                <a:gd name="T15" fmla="*/ 0 h 136"/>
                <a:gd name="T16" fmla="*/ 26 w 60"/>
                <a:gd name="T17" fmla="*/ 39 h 136"/>
                <a:gd name="T18" fmla="*/ 9 w 60"/>
                <a:gd name="T19" fmla="*/ 57 h 136"/>
                <a:gd name="T20" fmla="*/ 4 w 60"/>
                <a:gd name="T21" fmla="*/ 72 h 136"/>
                <a:gd name="T22" fmla="*/ 0 w 60"/>
                <a:gd name="T23" fmla="*/ 86 h 136"/>
                <a:gd name="T24" fmla="*/ 4 w 60"/>
                <a:gd name="T25" fmla="*/ 100 h 136"/>
                <a:gd name="T26" fmla="*/ 17 w 60"/>
                <a:gd name="T27" fmla="*/ 118 h 136"/>
                <a:gd name="T28" fmla="*/ 35 w 60"/>
                <a:gd name="T29" fmla="*/ 136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36"/>
                <a:gd name="T47" fmla="*/ 60 w 6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36">
                  <a:moveTo>
                    <a:pt x="35" y="136"/>
                  </a:moveTo>
                  <a:lnTo>
                    <a:pt x="39" y="133"/>
                  </a:lnTo>
                  <a:lnTo>
                    <a:pt x="43" y="122"/>
                  </a:lnTo>
                  <a:lnTo>
                    <a:pt x="43" y="100"/>
                  </a:lnTo>
                  <a:lnTo>
                    <a:pt x="47" y="75"/>
                  </a:lnTo>
                  <a:lnTo>
                    <a:pt x="47" y="29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26" y="39"/>
                  </a:lnTo>
                  <a:lnTo>
                    <a:pt x="9" y="57"/>
                  </a:lnTo>
                  <a:lnTo>
                    <a:pt x="4" y="72"/>
                  </a:lnTo>
                  <a:lnTo>
                    <a:pt x="0" y="86"/>
                  </a:lnTo>
                  <a:lnTo>
                    <a:pt x="4" y="100"/>
                  </a:lnTo>
                  <a:lnTo>
                    <a:pt x="17" y="118"/>
                  </a:lnTo>
                  <a:lnTo>
                    <a:pt x="35" y="13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3" name="Freeform 143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5 w 17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1"/>
                <a:gd name="T20" fmla="*/ 17 w 17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4" name="Freeform 144"/>
            <p:cNvSpPr>
              <a:spLocks/>
            </p:cNvSpPr>
            <p:nvPr/>
          </p:nvSpPr>
          <p:spPr bwMode="auto">
            <a:xfrm>
              <a:off x="352" y="3403"/>
              <a:ext cx="17" cy="111"/>
            </a:xfrm>
            <a:custGeom>
              <a:avLst/>
              <a:gdLst>
                <a:gd name="T0" fmla="*/ 5 w 17"/>
                <a:gd name="T1" fmla="*/ 111 h 111"/>
                <a:gd name="T2" fmla="*/ 0 w 17"/>
                <a:gd name="T3" fmla="*/ 86 h 111"/>
                <a:gd name="T4" fmla="*/ 0 w 17"/>
                <a:gd name="T5" fmla="*/ 58 h 111"/>
                <a:gd name="T6" fmla="*/ 9 w 17"/>
                <a:gd name="T7" fmla="*/ 25 h 111"/>
                <a:gd name="T8" fmla="*/ 17 w 17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11"/>
                <a:gd name="T17" fmla="*/ 17 w 17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11">
                  <a:moveTo>
                    <a:pt x="5" y="111"/>
                  </a:moveTo>
                  <a:lnTo>
                    <a:pt x="0" y="86"/>
                  </a:lnTo>
                  <a:lnTo>
                    <a:pt x="0" y="58"/>
                  </a:lnTo>
                  <a:lnTo>
                    <a:pt x="9" y="25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5" name="Freeform 145"/>
            <p:cNvSpPr>
              <a:spLocks/>
            </p:cNvSpPr>
            <p:nvPr/>
          </p:nvSpPr>
          <p:spPr bwMode="auto">
            <a:xfrm>
              <a:off x="1658" y="3607"/>
              <a:ext cx="69" cy="58"/>
            </a:xfrm>
            <a:custGeom>
              <a:avLst/>
              <a:gdLst>
                <a:gd name="T0" fmla="*/ 0 w 69"/>
                <a:gd name="T1" fmla="*/ 8 h 58"/>
                <a:gd name="T2" fmla="*/ 4 w 69"/>
                <a:gd name="T3" fmla="*/ 29 h 58"/>
                <a:gd name="T4" fmla="*/ 21 w 69"/>
                <a:gd name="T5" fmla="*/ 43 h 58"/>
                <a:gd name="T6" fmla="*/ 69 w 69"/>
                <a:gd name="T7" fmla="*/ 58 h 58"/>
                <a:gd name="T8" fmla="*/ 64 w 69"/>
                <a:gd name="T9" fmla="*/ 40 h 58"/>
                <a:gd name="T10" fmla="*/ 47 w 69"/>
                <a:gd name="T11" fmla="*/ 15 h 58"/>
                <a:gd name="T12" fmla="*/ 26 w 69"/>
                <a:gd name="T13" fmla="*/ 0 h 58"/>
                <a:gd name="T14" fmla="*/ 13 w 69"/>
                <a:gd name="T15" fmla="*/ 0 h 58"/>
                <a:gd name="T16" fmla="*/ 0 w 69"/>
                <a:gd name="T17" fmla="*/ 8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58"/>
                <a:gd name="T29" fmla="*/ 69 w 69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58">
                  <a:moveTo>
                    <a:pt x="0" y="8"/>
                  </a:moveTo>
                  <a:lnTo>
                    <a:pt x="4" y="29"/>
                  </a:lnTo>
                  <a:lnTo>
                    <a:pt x="21" y="43"/>
                  </a:lnTo>
                  <a:lnTo>
                    <a:pt x="69" y="58"/>
                  </a:lnTo>
                  <a:lnTo>
                    <a:pt x="64" y="40"/>
                  </a:lnTo>
                  <a:lnTo>
                    <a:pt x="47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6" name="Freeform 146"/>
            <p:cNvSpPr>
              <a:spLocks/>
            </p:cNvSpPr>
            <p:nvPr/>
          </p:nvSpPr>
          <p:spPr bwMode="auto">
            <a:xfrm>
              <a:off x="1679" y="3683"/>
              <a:ext cx="39" cy="86"/>
            </a:xfrm>
            <a:custGeom>
              <a:avLst/>
              <a:gdLst>
                <a:gd name="T0" fmla="*/ 5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5 w 39"/>
                <a:gd name="T9" fmla="*/ 61 h 86"/>
                <a:gd name="T10" fmla="*/ 18 w 39"/>
                <a:gd name="T11" fmla="*/ 75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8 h 86"/>
                <a:gd name="T18" fmla="*/ 22 w 39"/>
                <a:gd name="T19" fmla="*/ 14 h 86"/>
                <a:gd name="T20" fmla="*/ 5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5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8" y="75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8"/>
                  </a:lnTo>
                  <a:lnTo>
                    <a:pt x="22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7" name="Freeform 147"/>
            <p:cNvSpPr>
              <a:spLocks/>
            </p:cNvSpPr>
            <p:nvPr/>
          </p:nvSpPr>
          <p:spPr bwMode="auto">
            <a:xfrm>
              <a:off x="945" y="3686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30 w 94"/>
                <a:gd name="T5" fmla="*/ 36 h 36"/>
                <a:gd name="T6" fmla="*/ 39 w 94"/>
                <a:gd name="T7" fmla="*/ 32 h 36"/>
                <a:gd name="T8" fmla="*/ 64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4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7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30" y="36"/>
                  </a:lnTo>
                  <a:lnTo>
                    <a:pt x="39" y="32"/>
                  </a:lnTo>
                  <a:lnTo>
                    <a:pt x="64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4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7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8" name="Freeform 148"/>
            <p:cNvSpPr>
              <a:spLocks/>
            </p:cNvSpPr>
            <p:nvPr/>
          </p:nvSpPr>
          <p:spPr bwMode="auto">
            <a:xfrm>
              <a:off x="554" y="3479"/>
              <a:ext cx="43" cy="85"/>
            </a:xfrm>
            <a:custGeom>
              <a:avLst/>
              <a:gdLst>
                <a:gd name="T0" fmla="*/ 9 w 43"/>
                <a:gd name="T1" fmla="*/ 0 h 85"/>
                <a:gd name="T2" fmla="*/ 4 w 43"/>
                <a:gd name="T3" fmla="*/ 14 h 85"/>
                <a:gd name="T4" fmla="*/ 0 w 43"/>
                <a:gd name="T5" fmla="*/ 39 h 85"/>
                <a:gd name="T6" fmla="*/ 4 w 43"/>
                <a:gd name="T7" fmla="*/ 50 h 85"/>
                <a:gd name="T8" fmla="*/ 9 w 43"/>
                <a:gd name="T9" fmla="*/ 60 h 85"/>
                <a:gd name="T10" fmla="*/ 22 w 43"/>
                <a:gd name="T11" fmla="*/ 75 h 85"/>
                <a:gd name="T12" fmla="*/ 39 w 43"/>
                <a:gd name="T13" fmla="*/ 85 h 85"/>
                <a:gd name="T14" fmla="*/ 43 w 43"/>
                <a:gd name="T15" fmla="*/ 53 h 85"/>
                <a:gd name="T16" fmla="*/ 34 w 43"/>
                <a:gd name="T17" fmla="*/ 25 h 85"/>
                <a:gd name="T18" fmla="*/ 26 w 43"/>
                <a:gd name="T19" fmla="*/ 10 h 85"/>
                <a:gd name="T20" fmla="*/ 9 w 43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5"/>
                <a:gd name="T35" fmla="*/ 43 w 43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5">
                  <a:moveTo>
                    <a:pt x="9" y="0"/>
                  </a:moveTo>
                  <a:lnTo>
                    <a:pt x="4" y="14"/>
                  </a:lnTo>
                  <a:lnTo>
                    <a:pt x="0" y="39"/>
                  </a:lnTo>
                  <a:lnTo>
                    <a:pt x="4" y="50"/>
                  </a:lnTo>
                  <a:lnTo>
                    <a:pt x="9" y="60"/>
                  </a:lnTo>
                  <a:lnTo>
                    <a:pt x="22" y="75"/>
                  </a:lnTo>
                  <a:lnTo>
                    <a:pt x="39" y="85"/>
                  </a:lnTo>
                  <a:lnTo>
                    <a:pt x="43" y="53"/>
                  </a:lnTo>
                  <a:lnTo>
                    <a:pt x="34" y="25"/>
                  </a:lnTo>
                  <a:lnTo>
                    <a:pt x="2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9" name="Freeform 149"/>
            <p:cNvSpPr>
              <a:spLocks/>
            </p:cNvSpPr>
            <p:nvPr/>
          </p:nvSpPr>
          <p:spPr bwMode="auto">
            <a:xfrm>
              <a:off x="3398" y="3704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2 h 79"/>
                <a:gd name="T6" fmla="*/ 4 w 43"/>
                <a:gd name="T7" fmla="*/ 29 h 79"/>
                <a:gd name="T8" fmla="*/ 21 w 43"/>
                <a:gd name="T9" fmla="*/ 50 h 79"/>
                <a:gd name="T10" fmla="*/ 25 w 43"/>
                <a:gd name="T11" fmla="*/ 65 h 79"/>
                <a:gd name="T12" fmla="*/ 21 w 43"/>
                <a:gd name="T13" fmla="*/ 79 h 79"/>
                <a:gd name="T14" fmla="*/ 34 w 43"/>
                <a:gd name="T15" fmla="*/ 54 h 79"/>
                <a:gd name="T16" fmla="*/ 43 w 43"/>
                <a:gd name="T17" fmla="*/ 36 h 79"/>
                <a:gd name="T18" fmla="*/ 43 w 43"/>
                <a:gd name="T19" fmla="*/ 22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2"/>
                  </a:lnTo>
                  <a:lnTo>
                    <a:pt x="4" y="29"/>
                  </a:lnTo>
                  <a:lnTo>
                    <a:pt x="21" y="50"/>
                  </a:lnTo>
                  <a:lnTo>
                    <a:pt x="25" y="65"/>
                  </a:lnTo>
                  <a:lnTo>
                    <a:pt x="21" y="79"/>
                  </a:lnTo>
                  <a:lnTo>
                    <a:pt x="34" y="54"/>
                  </a:lnTo>
                  <a:lnTo>
                    <a:pt x="43" y="36"/>
                  </a:lnTo>
                  <a:lnTo>
                    <a:pt x="43" y="22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0" name="Freeform 150"/>
            <p:cNvSpPr>
              <a:spLocks/>
            </p:cNvSpPr>
            <p:nvPr/>
          </p:nvSpPr>
          <p:spPr bwMode="auto">
            <a:xfrm>
              <a:off x="275" y="2831"/>
              <a:ext cx="39" cy="85"/>
            </a:xfrm>
            <a:custGeom>
              <a:avLst/>
              <a:gdLst>
                <a:gd name="T0" fmla="*/ 4 w 39"/>
                <a:gd name="T1" fmla="*/ 0 h 85"/>
                <a:gd name="T2" fmla="*/ 0 w 39"/>
                <a:gd name="T3" fmla="*/ 14 h 85"/>
                <a:gd name="T4" fmla="*/ 0 w 39"/>
                <a:gd name="T5" fmla="*/ 35 h 85"/>
                <a:gd name="T6" fmla="*/ 0 w 39"/>
                <a:gd name="T7" fmla="*/ 46 h 85"/>
                <a:gd name="T8" fmla="*/ 4 w 39"/>
                <a:gd name="T9" fmla="*/ 60 h 85"/>
                <a:gd name="T10" fmla="*/ 17 w 39"/>
                <a:gd name="T11" fmla="*/ 71 h 85"/>
                <a:gd name="T12" fmla="*/ 34 w 39"/>
                <a:gd name="T13" fmla="*/ 85 h 85"/>
                <a:gd name="T14" fmla="*/ 39 w 39"/>
                <a:gd name="T15" fmla="*/ 53 h 85"/>
                <a:gd name="T16" fmla="*/ 30 w 39"/>
                <a:gd name="T17" fmla="*/ 25 h 85"/>
                <a:gd name="T18" fmla="*/ 21 w 39"/>
                <a:gd name="T19" fmla="*/ 10 h 85"/>
                <a:gd name="T20" fmla="*/ 4 w 39"/>
                <a:gd name="T21" fmla="*/ 0 h 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5"/>
                <a:gd name="T35" fmla="*/ 39 w 39"/>
                <a:gd name="T36" fmla="*/ 85 h 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5">
                  <a:moveTo>
                    <a:pt x="4" y="0"/>
                  </a:moveTo>
                  <a:lnTo>
                    <a:pt x="0" y="14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4" y="60"/>
                  </a:lnTo>
                  <a:lnTo>
                    <a:pt x="17" y="71"/>
                  </a:lnTo>
                  <a:lnTo>
                    <a:pt x="34" y="85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1" name="Freeform 151"/>
            <p:cNvSpPr>
              <a:spLocks/>
            </p:cNvSpPr>
            <p:nvPr/>
          </p:nvSpPr>
          <p:spPr bwMode="auto">
            <a:xfrm>
              <a:off x="3264" y="3883"/>
              <a:ext cx="43" cy="79"/>
            </a:xfrm>
            <a:custGeom>
              <a:avLst/>
              <a:gdLst>
                <a:gd name="T0" fmla="*/ 18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5 w 43"/>
                <a:gd name="T7" fmla="*/ 32 h 79"/>
                <a:gd name="T8" fmla="*/ 22 w 43"/>
                <a:gd name="T9" fmla="*/ 54 h 79"/>
                <a:gd name="T10" fmla="*/ 26 w 43"/>
                <a:gd name="T11" fmla="*/ 65 h 79"/>
                <a:gd name="T12" fmla="*/ 18 w 43"/>
                <a:gd name="T13" fmla="*/ 79 h 79"/>
                <a:gd name="T14" fmla="*/ 35 w 43"/>
                <a:gd name="T15" fmla="*/ 57 h 79"/>
                <a:gd name="T16" fmla="*/ 43 w 43"/>
                <a:gd name="T17" fmla="*/ 40 h 79"/>
                <a:gd name="T18" fmla="*/ 39 w 43"/>
                <a:gd name="T19" fmla="*/ 22 h 79"/>
                <a:gd name="T20" fmla="*/ 30 w 43"/>
                <a:gd name="T21" fmla="*/ 14 h 79"/>
                <a:gd name="T22" fmla="*/ 18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8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5" y="32"/>
                  </a:lnTo>
                  <a:lnTo>
                    <a:pt x="22" y="54"/>
                  </a:lnTo>
                  <a:lnTo>
                    <a:pt x="26" y="65"/>
                  </a:lnTo>
                  <a:lnTo>
                    <a:pt x="18" y="79"/>
                  </a:lnTo>
                  <a:lnTo>
                    <a:pt x="35" y="57"/>
                  </a:lnTo>
                  <a:lnTo>
                    <a:pt x="43" y="40"/>
                  </a:lnTo>
                  <a:lnTo>
                    <a:pt x="39" y="22"/>
                  </a:lnTo>
                  <a:lnTo>
                    <a:pt x="3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2" name="Freeform 152"/>
            <p:cNvSpPr>
              <a:spLocks/>
            </p:cNvSpPr>
            <p:nvPr/>
          </p:nvSpPr>
          <p:spPr bwMode="auto">
            <a:xfrm>
              <a:off x="2070" y="3733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4 h 86"/>
                <a:gd name="T4" fmla="*/ 0 w 39"/>
                <a:gd name="T5" fmla="*/ 36 h 86"/>
                <a:gd name="T6" fmla="*/ 0 w 39"/>
                <a:gd name="T7" fmla="*/ 46 h 86"/>
                <a:gd name="T8" fmla="*/ 9 w 39"/>
                <a:gd name="T9" fmla="*/ 61 h 86"/>
                <a:gd name="T10" fmla="*/ 18 w 39"/>
                <a:gd name="T11" fmla="*/ 71 h 86"/>
                <a:gd name="T12" fmla="*/ 39 w 39"/>
                <a:gd name="T13" fmla="*/ 86 h 86"/>
                <a:gd name="T14" fmla="*/ 39 w 39"/>
                <a:gd name="T15" fmla="*/ 53 h 86"/>
                <a:gd name="T16" fmla="*/ 35 w 39"/>
                <a:gd name="T17" fmla="*/ 25 h 86"/>
                <a:gd name="T18" fmla="*/ 26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9" y="61"/>
                  </a:lnTo>
                  <a:lnTo>
                    <a:pt x="18" y="71"/>
                  </a:lnTo>
                  <a:lnTo>
                    <a:pt x="39" y="86"/>
                  </a:lnTo>
                  <a:lnTo>
                    <a:pt x="39" y="53"/>
                  </a:lnTo>
                  <a:lnTo>
                    <a:pt x="35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3" name="Freeform 153"/>
            <p:cNvSpPr>
              <a:spLocks/>
            </p:cNvSpPr>
            <p:nvPr/>
          </p:nvSpPr>
          <p:spPr bwMode="auto">
            <a:xfrm>
              <a:off x="2964" y="3636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0 w 43"/>
                <a:gd name="T3" fmla="*/ 14 h 79"/>
                <a:gd name="T4" fmla="*/ 0 w 43"/>
                <a:gd name="T5" fmla="*/ 22 h 79"/>
                <a:gd name="T6" fmla="*/ 4 w 43"/>
                <a:gd name="T7" fmla="*/ 32 h 79"/>
                <a:gd name="T8" fmla="*/ 21 w 43"/>
                <a:gd name="T9" fmla="*/ 54 h 79"/>
                <a:gd name="T10" fmla="*/ 26 w 43"/>
                <a:gd name="T11" fmla="*/ 65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9 h 79"/>
                <a:gd name="T18" fmla="*/ 38 w 43"/>
                <a:gd name="T19" fmla="*/ 22 h 79"/>
                <a:gd name="T20" fmla="*/ 30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0" y="14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21" y="54"/>
                  </a:lnTo>
                  <a:lnTo>
                    <a:pt x="26" y="65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9"/>
                  </a:lnTo>
                  <a:lnTo>
                    <a:pt x="38" y="22"/>
                  </a:lnTo>
                  <a:lnTo>
                    <a:pt x="30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4" name="Freeform 154"/>
            <p:cNvSpPr>
              <a:spLocks/>
            </p:cNvSpPr>
            <p:nvPr/>
          </p:nvSpPr>
          <p:spPr bwMode="auto">
            <a:xfrm>
              <a:off x="1070" y="3654"/>
              <a:ext cx="42" cy="86"/>
            </a:xfrm>
            <a:custGeom>
              <a:avLst/>
              <a:gdLst>
                <a:gd name="T0" fmla="*/ 8 w 42"/>
                <a:gd name="T1" fmla="*/ 0 h 86"/>
                <a:gd name="T2" fmla="*/ 4 w 42"/>
                <a:gd name="T3" fmla="*/ 18 h 86"/>
                <a:gd name="T4" fmla="*/ 0 w 42"/>
                <a:gd name="T5" fmla="*/ 36 h 86"/>
                <a:gd name="T6" fmla="*/ 4 w 42"/>
                <a:gd name="T7" fmla="*/ 50 h 86"/>
                <a:gd name="T8" fmla="*/ 8 w 42"/>
                <a:gd name="T9" fmla="*/ 61 h 86"/>
                <a:gd name="T10" fmla="*/ 21 w 42"/>
                <a:gd name="T11" fmla="*/ 75 h 86"/>
                <a:gd name="T12" fmla="*/ 38 w 42"/>
                <a:gd name="T13" fmla="*/ 86 h 86"/>
                <a:gd name="T14" fmla="*/ 42 w 42"/>
                <a:gd name="T15" fmla="*/ 54 h 86"/>
                <a:gd name="T16" fmla="*/ 34 w 42"/>
                <a:gd name="T17" fmla="*/ 29 h 86"/>
                <a:gd name="T18" fmla="*/ 25 w 42"/>
                <a:gd name="T19" fmla="*/ 14 h 86"/>
                <a:gd name="T20" fmla="*/ 8 w 42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86"/>
                <a:gd name="T35" fmla="*/ 42 w 4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4" y="50"/>
                  </a:lnTo>
                  <a:lnTo>
                    <a:pt x="8" y="61"/>
                  </a:lnTo>
                  <a:lnTo>
                    <a:pt x="21" y="75"/>
                  </a:lnTo>
                  <a:lnTo>
                    <a:pt x="38" y="86"/>
                  </a:lnTo>
                  <a:lnTo>
                    <a:pt x="42" y="54"/>
                  </a:lnTo>
                  <a:lnTo>
                    <a:pt x="34" y="29"/>
                  </a:lnTo>
                  <a:lnTo>
                    <a:pt x="25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5" name="Freeform 155"/>
            <p:cNvSpPr>
              <a:spLocks/>
            </p:cNvSpPr>
            <p:nvPr/>
          </p:nvSpPr>
          <p:spPr bwMode="auto">
            <a:xfrm>
              <a:off x="275" y="2766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9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9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6" name="Freeform 156"/>
            <p:cNvSpPr>
              <a:spLocks/>
            </p:cNvSpPr>
            <p:nvPr/>
          </p:nvSpPr>
          <p:spPr bwMode="auto">
            <a:xfrm>
              <a:off x="2624" y="3686"/>
              <a:ext cx="104" cy="32"/>
            </a:xfrm>
            <a:custGeom>
              <a:avLst/>
              <a:gdLst>
                <a:gd name="T0" fmla="*/ 104 w 104"/>
                <a:gd name="T1" fmla="*/ 7 h 32"/>
                <a:gd name="T2" fmla="*/ 86 w 104"/>
                <a:gd name="T3" fmla="*/ 7 h 32"/>
                <a:gd name="T4" fmla="*/ 61 w 104"/>
                <a:gd name="T5" fmla="*/ 0 h 32"/>
                <a:gd name="T6" fmla="*/ 30 w 104"/>
                <a:gd name="T7" fmla="*/ 4 h 32"/>
                <a:gd name="T8" fmla="*/ 13 w 104"/>
                <a:gd name="T9" fmla="*/ 15 h 32"/>
                <a:gd name="T10" fmla="*/ 0 w 104"/>
                <a:gd name="T11" fmla="*/ 29 h 32"/>
                <a:gd name="T12" fmla="*/ 39 w 104"/>
                <a:gd name="T13" fmla="*/ 32 h 32"/>
                <a:gd name="T14" fmla="*/ 52 w 104"/>
                <a:gd name="T15" fmla="*/ 32 h 32"/>
                <a:gd name="T16" fmla="*/ 69 w 104"/>
                <a:gd name="T17" fmla="*/ 29 h 32"/>
                <a:gd name="T18" fmla="*/ 91 w 104"/>
                <a:gd name="T19" fmla="*/ 22 h 32"/>
                <a:gd name="T20" fmla="*/ 104 w 104"/>
                <a:gd name="T21" fmla="*/ 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32"/>
                <a:gd name="T35" fmla="*/ 104 w 104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32">
                  <a:moveTo>
                    <a:pt x="104" y="7"/>
                  </a:moveTo>
                  <a:lnTo>
                    <a:pt x="86" y="7"/>
                  </a:lnTo>
                  <a:lnTo>
                    <a:pt x="61" y="0"/>
                  </a:lnTo>
                  <a:lnTo>
                    <a:pt x="30" y="4"/>
                  </a:lnTo>
                  <a:lnTo>
                    <a:pt x="13" y="15"/>
                  </a:lnTo>
                  <a:lnTo>
                    <a:pt x="0" y="29"/>
                  </a:lnTo>
                  <a:lnTo>
                    <a:pt x="39" y="32"/>
                  </a:lnTo>
                  <a:lnTo>
                    <a:pt x="52" y="32"/>
                  </a:lnTo>
                  <a:lnTo>
                    <a:pt x="69" y="29"/>
                  </a:lnTo>
                  <a:lnTo>
                    <a:pt x="91" y="22"/>
                  </a:lnTo>
                  <a:lnTo>
                    <a:pt x="104" y="7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7" name="Freeform 157"/>
            <p:cNvSpPr>
              <a:spLocks/>
            </p:cNvSpPr>
            <p:nvPr/>
          </p:nvSpPr>
          <p:spPr bwMode="auto">
            <a:xfrm>
              <a:off x="322" y="2809"/>
              <a:ext cx="47" cy="93"/>
            </a:xfrm>
            <a:custGeom>
              <a:avLst/>
              <a:gdLst>
                <a:gd name="T0" fmla="*/ 22 w 47"/>
                <a:gd name="T1" fmla="*/ 93 h 93"/>
                <a:gd name="T2" fmla="*/ 43 w 47"/>
                <a:gd name="T3" fmla="*/ 79 h 93"/>
                <a:gd name="T4" fmla="*/ 47 w 47"/>
                <a:gd name="T5" fmla="*/ 68 h 93"/>
                <a:gd name="T6" fmla="*/ 47 w 47"/>
                <a:gd name="T7" fmla="*/ 54 h 93"/>
                <a:gd name="T8" fmla="*/ 35 w 47"/>
                <a:gd name="T9" fmla="*/ 22 h 93"/>
                <a:gd name="T10" fmla="*/ 30 w 47"/>
                <a:gd name="T11" fmla="*/ 11 h 93"/>
                <a:gd name="T12" fmla="*/ 35 w 47"/>
                <a:gd name="T13" fmla="*/ 0 h 93"/>
                <a:gd name="T14" fmla="*/ 13 w 47"/>
                <a:gd name="T15" fmla="*/ 25 h 93"/>
                <a:gd name="T16" fmla="*/ 0 w 47"/>
                <a:gd name="T17" fmla="*/ 50 h 93"/>
                <a:gd name="T18" fmla="*/ 4 w 47"/>
                <a:gd name="T19" fmla="*/ 72 h 93"/>
                <a:gd name="T20" fmla="*/ 9 w 47"/>
                <a:gd name="T21" fmla="*/ 82 h 93"/>
                <a:gd name="T22" fmla="*/ 22 w 4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93"/>
                <a:gd name="T38" fmla="*/ 47 w 4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93">
                  <a:moveTo>
                    <a:pt x="22" y="93"/>
                  </a:moveTo>
                  <a:lnTo>
                    <a:pt x="43" y="79"/>
                  </a:lnTo>
                  <a:lnTo>
                    <a:pt x="47" y="68"/>
                  </a:lnTo>
                  <a:lnTo>
                    <a:pt x="47" y="54"/>
                  </a:lnTo>
                  <a:lnTo>
                    <a:pt x="35" y="22"/>
                  </a:lnTo>
                  <a:lnTo>
                    <a:pt x="30" y="11"/>
                  </a:lnTo>
                  <a:lnTo>
                    <a:pt x="35" y="0"/>
                  </a:lnTo>
                  <a:lnTo>
                    <a:pt x="13" y="25"/>
                  </a:lnTo>
                  <a:lnTo>
                    <a:pt x="0" y="50"/>
                  </a:lnTo>
                  <a:lnTo>
                    <a:pt x="4" y="72"/>
                  </a:lnTo>
                  <a:lnTo>
                    <a:pt x="9" y="82"/>
                  </a:lnTo>
                  <a:lnTo>
                    <a:pt x="22" y="9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8" name="Freeform 158"/>
            <p:cNvSpPr>
              <a:spLocks/>
            </p:cNvSpPr>
            <p:nvPr/>
          </p:nvSpPr>
          <p:spPr bwMode="auto">
            <a:xfrm>
              <a:off x="2324" y="3804"/>
              <a:ext cx="56" cy="43"/>
            </a:xfrm>
            <a:custGeom>
              <a:avLst/>
              <a:gdLst>
                <a:gd name="T0" fmla="*/ 56 w 56"/>
                <a:gd name="T1" fmla="*/ 43 h 43"/>
                <a:gd name="T2" fmla="*/ 38 w 56"/>
                <a:gd name="T3" fmla="*/ 18 h 43"/>
                <a:gd name="T4" fmla="*/ 21 w 56"/>
                <a:gd name="T5" fmla="*/ 8 h 43"/>
                <a:gd name="T6" fmla="*/ 0 w 56"/>
                <a:gd name="T7" fmla="*/ 0 h 43"/>
                <a:gd name="T8" fmla="*/ 17 w 56"/>
                <a:gd name="T9" fmla="*/ 29 h 43"/>
                <a:gd name="T10" fmla="*/ 30 w 56"/>
                <a:gd name="T11" fmla="*/ 40 h 43"/>
                <a:gd name="T12" fmla="*/ 56 w 56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3"/>
                <a:gd name="T23" fmla="*/ 56 w 5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3">
                  <a:moveTo>
                    <a:pt x="56" y="43"/>
                  </a:moveTo>
                  <a:lnTo>
                    <a:pt x="38" y="18"/>
                  </a:lnTo>
                  <a:lnTo>
                    <a:pt x="21" y="8"/>
                  </a:lnTo>
                  <a:lnTo>
                    <a:pt x="0" y="0"/>
                  </a:lnTo>
                  <a:lnTo>
                    <a:pt x="17" y="29"/>
                  </a:lnTo>
                  <a:lnTo>
                    <a:pt x="30" y="4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9" name="Freeform 159"/>
            <p:cNvSpPr>
              <a:spLocks/>
            </p:cNvSpPr>
            <p:nvPr/>
          </p:nvSpPr>
          <p:spPr bwMode="auto">
            <a:xfrm>
              <a:off x="782" y="3769"/>
              <a:ext cx="68" cy="71"/>
            </a:xfrm>
            <a:custGeom>
              <a:avLst/>
              <a:gdLst>
                <a:gd name="T0" fmla="*/ 64 w 68"/>
                <a:gd name="T1" fmla="*/ 71 h 71"/>
                <a:gd name="T2" fmla="*/ 68 w 68"/>
                <a:gd name="T3" fmla="*/ 50 h 71"/>
                <a:gd name="T4" fmla="*/ 64 w 68"/>
                <a:gd name="T5" fmla="*/ 39 h 71"/>
                <a:gd name="T6" fmla="*/ 51 w 68"/>
                <a:gd name="T7" fmla="*/ 28 h 71"/>
                <a:gd name="T8" fmla="*/ 17 w 68"/>
                <a:gd name="T9" fmla="*/ 14 h 71"/>
                <a:gd name="T10" fmla="*/ 4 w 68"/>
                <a:gd name="T11" fmla="*/ 7 h 71"/>
                <a:gd name="T12" fmla="*/ 0 w 68"/>
                <a:gd name="T13" fmla="*/ 0 h 71"/>
                <a:gd name="T14" fmla="*/ 4 w 68"/>
                <a:gd name="T15" fmla="*/ 28 h 71"/>
                <a:gd name="T16" fmla="*/ 17 w 68"/>
                <a:gd name="T17" fmla="*/ 50 h 71"/>
                <a:gd name="T18" fmla="*/ 34 w 68"/>
                <a:gd name="T19" fmla="*/ 68 h 71"/>
                <a:gd name="T20" fmla="*/ 64 w 68"/>
                <a:gd name="T21" fmla="*/ 71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71"/>
                <a:gd name="T35" fmla="*/ 68 w 6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71">
                  <a:moveTo>
                    <a:pt x="64" y="71"/>
                  </a:moveTo>
                  <a:lnTo>
                    <a:pt x="68" y="50"/>
                  </a:lnTo>
                  <a:lnTo>
                    <a:pt x="64" y="39"/>
                  </a:lnTo>
                  <a:lnTo>
                    <a:pt x="51" y="28"/>
                  </a:lnTo>
                  <a:lnTo>
                    <a:pt x="1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28"/>
                  </a:lnTo>
                  <a:lnTo>
                    <a:pt x="17" y="50"/>
                  </a:lnTo>
                  <a:lnTo>
                    <a:pt x="34" y="68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0" name="Freeform 160"/>
            <p:cNvSpPr>
              <a:spLocks/>
            </p:cNvSpPr>
            <p:nvPr/>
          </p:nvSpPr>
          <p:spPr bwMode="auto">
            <a:xfrm>
              <a:off x="936" y="3819"/>
              <a:ext cx="61" cy="43"/>
            </a:xfrm>
            <a:custGeom>
              <a:avLst/>
              <a:gdLst>
                <a:gd name="T0" fmla="*/ 0 w 61"/>
                <a:gd name="T1" fmla="*/ 0 h 43"/>
                <a:gd name="T2" fmla="*/ 5 w 61"/>
                <a:gd name="T3" fmla="*/ 14 h 43"/>
                <a:gd name="T4" fmla="*/ 18 w 61"/>
                <a:gd name="T5" fmla="*/ 25 h 43"/>
                <a:gd name="T6" fmla="*/ 39 w 61"/>
                <a:gd name="T7" fmla="*/ 35 h 43"/>
                <a:gd name="T8" fmla="*/ 61 w 61"/>
                <a:gd name="T9" fmla="*/ 43 h 43"/>
                <a:gd name="T10" fmla="*/ 52 w 61"/>
                <a:gd name="T11" fmla="*/ 18 h 43"/>
                <a:gd name="T12" fmla="*/ 48 w 61"/>
                <a:gd name="T13" fmla="*/ 10 h 43"/>
                <a:gd name="T14" fmla="*/ 35 w 61"/>
                <a:gd name="T15" fmla="*/ 7 h 43"/>
                <a:gd name="T16" fmla="*/ 13 w 61"/>
                <a:gd name="T17" fmla="*/ 7 h 43"/>
                <a:gd name="T18" fmla="*/ 5 w 61"/>
                <a:gd name="T19" fmla="*/ 7 h 43"/>
                <a:gd name="T20" fmla="*/ 0 w 61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3"/>
                <a:gd name="T35" fmla="*/ 61 w 61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3">
                  <a:moveTo>
                    <a:pt x="0" y="0"/>
                  </a:moveTo>
                  <a:lnTo>
                    <a:pt x="5" y="14"/>
                  </a:lnTo>
                  <a:lnTo>
                    <a:pt x="18" y="25"/>
                  </a:lnTo>
                  <a:lnTo>
                    <a:pt x="39" y="35"/>
                  </a:lnTo>
                  <a:lnTo>
                    <a:pt x="61" y="43"/>
                  </a:lnTo>
                  <a:lnTo>
                    <a:pt x="52" y="18"/>
                  </a:lnTo>
                  <a:lnTo>
                    <a:pt x="48" y="10"/>
                  </a:lnTo>
                  <a:lnTo>
                    <a:pt x="35" y="7"/>
                  </a:lnTo>
                  <a:lnTo>
                    <a:pt x="13" y="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1" name="Freeform 161"/>
            <p:cNvSpPr>
              <a:spLocks/>
            </p:cNvSpPr>
            <p:nvPr/>
          </p:nvSpPr>
          <p:spPr bwMode="auto">
            <a:xfrm>
              <a:off x="885" y="3819"/>
              <a:ext cx="43" cy="89"/>
            </a:xfrm>
            <a:custGeom>
              <a:avLst/>
              <a:gdLst>
                <a:gd name="T0" fmla="*/ 30 w 43"/>
                <a:gd name="T1" fmla="*/ 0 h 89"/>
                <a:gd name="T2" fmla="*/ 8 w 43"/>
                <a:gd name="T3" fmla="*/ 10 h 89"/>
                <a:gd name="T4" fmla="*/ 0 w 43"/>
                <a:gd name="T5" fmla="*/ 21 h 89"/>
                <a:gd name="T6" fmla="*/ 0 w 43"/>
                <a:gd name="T7" fmla="*/ 35 h 89"/>
                <a:gd name="T8" fmla="*/ 8 w 43"/>
                <a:gd name="T9" fmla="*/ 68 h 89"/>
                <a:gd name="T10" fmla="*/ 8 w 43"/>
                <a:gd name="T11" fmla="*/ 78 h 89"/>
                <a:gd name="T12" fmla="*/ 4 w 43"/>
                <a:gd name="T13" fmla="*/ 89 h 89"/>
                <a:gd name="T14" fmla="*/ 26 w 43"/>
                <a:gd name="T15" fmla="*/ 68 h 89"/>
                <a:gd name="T16" fmla="*/ 43 w 43"/>
                <a:gd name="T17" fmla="*/ 43 h 89"/>
                <a:gd name="T18" fmla="*/ 43 w 43"/>
                <a:gd name="T19" fmla="*/ 21 h 89"/>
                <a:gd name="T20" fmla="*/ 43 w 43"/>
                <a:gd name="T21" fmla="*/ 10 h 89"/>
                <a:gd name="T22" fmla="*/ 30 w 43"/>
                <a:gd name="T23" fmla="*/ 0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9"/>
                <a:gd name="T38" fmla="*/ 43 w 43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9">
                  <a:moveTo>
                    <a:pt x="30" y="0"/>
                  </a:moveTo>
                  <a:lnTo>
                    <a:pt x="8" y="10"/>
                  </a:lnTo>
                  <a:lnTo>
                    <a:pt x="0" y="21"/>
                  </a:lnTo>
                  <a:lnTo>
                    <a:pt x="0" y="35"/>
                  </a:lnTo>
                  <a:lnTo>
                    <a:pt x="8" y="68"/>
                  </a:lnTo>
                  <a:lnTo>
                    <a:pt x="8" y="78"/>
                  </a:lnTo>
                  <a:lnTo>
                    <a:pt x="4" y="89"/>
                  </a:lnTo>
                  <a:lnTo>
                    <a:pt x="26" y="68"/>
                  </a:lnTo>
                  <a:lnTo>
                    <a:pt x="43" y="43"/>
                  </a:lnTo>
                  <a:lnTo>
                    <a:pt x="43" y="21"/>
                  </a:lnTo>
                  <a:lnTo>
                    <a:pt x="43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2" name="Freeform 162"/>
            <p:cNvSpPr>
              <a:spLocks/>
            </p:cNvSpPr>
            <p:nvPr/>
          </p:nvSpPr>
          <p:spPr bwMode="auto">
            <a:xfrm>
              <a:off x="271" y="2942"/>
              <a:ext cx="51" cy="89"/>
            </a:xfrm>
            <a:custGeom>
              <a:avLst/>
              <a:gdLst>
                <a:gd name="T0" fmla="*/ 17 w 51"/>
                <a:gd name="T1" fmla="*/ 0 h 89"/>
                <a:gd name="T2" fmla="*/ 0 w 51"/>
                <a:gd name="T3" fmla="*/ 17 h 89"/>
                <a:gd name="T4" fmla="*/ 0 w 51"/>
                <a:gd name="T5" fmla="*/ 32 h 89"/>
                <a:gd name="T6" fmla="*/ 8 w 51"/>
                <a:gd name="T7" fmla="*/ 43 h 89"/>
                <a:gd name="T8" fmla="*/ 34 w 51"/>
                <a:gd name="T9" fmla="*/ 68 h 89"/>
                <a:gd name="T10" fmla="*/ 43 w 51"/>
                <a:gd name="T11" fmla="*/ 78 h 89"/>
                <a:gd name="T12" fmla="*/ 43 w 51"/>
                <a:gd name="T13" fmla="*/ 89 h 89"/>
                <a:gd name="T14" fmla="*/ 47 w 51"/>
                <a:gd name="T15" fmla="*/ 60 h 89"/>
                <a:gd name="T16" fmla="*/ 51 w 51"/>
                <a:gd name="T17" fmla="*/ 35 h 89"/>
                <a:gd name="T18" fmla="*/ 38 w 51"/>
                <a:gd name="T19" fmla="*/ 14 h 89"/>
                <a:gd name="T20" fmla="*/ 17 w 51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89"/>
                <a:gd name="T35" fmla="*/ 51 w 51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89">
                  <a:moveTo>
                    <a:pt x="17" y="0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8" y="43"/>
                  </a:lnTo>
                  <a:lnTo>
                    <a:pt x="34" y="68"/>
                  </a:lnTo>
                  <a:lnTo>
                    <a:pt x="43" y="78"/>
                  </a:lnTo>
                  <a:lnTo>
                    <a:pt x="43" y="89"/>
                  </a:lnTo>
                  <a:lnTo>
                    <a:pt x="47" y="60"/>
                  </a:lnTo>
                  <a:lnTo>
                    <a:pt x="51" y="35"/>
                  </a:lnTo>
                  <a:lnTo>
                    <a:pt x="38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3" name="Freeform 163"/>
            <p:cNvSpPr>
              <a:spLocks/>
            </p:cNvSpPr>
            <p:nvPr/>
          </p:nvSpPr>
          <p:spPr bwMode="auto">
            <a:xfrm>
              <a:off x="941" y="3693"/>
              <a:ext cx="107" cy="93"/>
            </a:xfrm>
            <a:custGeom>
              <a:avLst/>
              <a:gdLst>
                <a:gd name="T0" fmla="*/ 103 w 107"/>
                <a:gd name="T1" fmla="*/ 93 h 93"/>
                <a:gd name="T2" fmla="*/ 90 w 107"/>
                <a:gd name="T3" fmla="*/ 90 h 93"/>
                <a:gd name="T4" fmla="*/ 64 w 107"/>
                <a:gd name="T5" fmla="*/ 76 h 93"/>
                <a:gd name="T6" fmla="*/ 51 w 107"/>
                <a:gd name="T7" fmla="*/ 65 h 93"/>
                <a:gd name="T8" fmla="*/ 38 w 107"/>
                <a:gd name="T9" fmla="*/ 47 h 93"/>
                <a:gd name="T10" fmla="*/ 21 w 107"/>
                <a:gd name="T11" fmla="*/ 25 h 93"/>
                <a:gd name="T12" fmla="*/ 0 w 107"/>
                <a:gd name="T13" fmla="*/ 0 h 93"/>
                <a:gd name="T14" fmla="*/ 43 w 107"/>
                <a:gd name="T15" fmla="*/ 25 h 93"/>
                <a:gd name="T16" fmla="*/ 81 w 107"/>
                <a:gd name="T17" fmla="*/ 47 h 93"/>
                <a:gd name="T18" fmla="*/ 103 w 107"/>
                <a:gd name="T19" fmla="*/ 68 h 93"/>
                <a:gd name="T20" fmla="*/ 107 w 107"/>
                <a:gd name="T21" fmla="*/ 79 h 93"/>
                <a:gd name="T22" fmla="*/ 103 w 107"/>
                <a:gd name="T23" fmla="*/ 9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"/>
                <a:gd name="T37" fmla="*/ 0 h 93"/>
                <a:gd name="T38" fmla="*/ 107 w 107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" h="93">
                  <a:moveTo>
                    <a:pt x="103" y="93"/>
                  </a:moveTo>
                  <a:lnTo>
                    <a:pt x="90" y="90"/>
                  </a:lnTo>
                  <a:lnTo>
                    <a:pt x="64" y="76"/>
                  </a:lnTo>
                  <a:lnTo>
                    <a:pt x="51" y="65"/>
                  </a:lnTo>
                  <a:lnTo>
                    <a:pt x="38" y="47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81" y="47"/>
                  </a:lnTo>
                  <a:lnTo>
                    <a:pt x="103" y="68"/>
                  </a:lnTo>
                  <a:lnTo>
                    <a:pt x="107" y="79"/>
                  </a:lnTo>
                  <a:lnTo>
                    <a:pt x="103" y="9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4" name="Freeform 164"/>
            <p:cNvSpPr>
              <a:spLocks/>
            </p:cNvSpPr>
            <p:nvPr/>
          </p:nvSpPr>
          <p:spPr bwMode="auto">
            <a:xfrm>
              <a:off x="455" y="3568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5 w 39"/>
                <a:gd name="T3" fmla="*/ 18 h 86"/>
                <a:gd name="T4" fmla="*/ 0 w 39"/>
                <a:gd name="T5" fmla="*/ 39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5 w 39"/>
                <a:gd name="T17" fmla="*/ 29 h 86"/>
                <a:gd name="T18" fmla="*/ 26 w 39"/>
                <a:gd name="T19" fmla="*/ 14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5" y="18"/>
                  </a:lnTo>
                  <a:lnTo>
                    <a:pt x="0" y="39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5" y="29"/>
                  </a:lnTo>
                  <a:lnTo>
                    <a:pt x="26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5" name="Freeform 165"/>
            <p:cNvSpPr>
              <a:spLocks/>
            </p:cNvSpPr>
            <p:nvPr/>
          </p:nvSpPr>
          <p:spPr bwMode="auto">
            <a:xfrm>
              <a:off x="318" y="3378"/>
              <a:ext cx="103" cy="43"/>
            </a:xfrm>
            <a:custGeom>
              <a:avLst/>
              <a:gdLst>
                <a:gd name="T0" fmla="*/ 103 w 103"/>
                <a:gd name="T1" fmla="*/ 11 h 43"/>
                <a:gd name="T2" fmla="*/ 77 w 103"/>
                <a:gd name="T3" fmla="*/ 0 h 43"/>
                <a:gd name="T4" fmla="*/ 64 w 103"/>
                <a:gd name="T5" fmla="*/ 0 h 43"/>
                <a:gd name="T6" fmla="*/ 47 w 103"/>
                <a:gd name="T7" fmla="*/ 7 h 43"/>
                <a:gd name="T8" fmla="*/ 21 w 103"/>
                <a:gd name="T9" fmla="*/ 29 h 43"/>
                <a:gd name="T10" fmla="*/ 8 w 103"/>
                <a:gd name="T11" fmla="*/ 36 h 43"/>
                <a:gd name="T12" fmla="*/ 0 w 103"/>
                <a:gd name="T13" fmla="*/ 40 h 43"/>
                <a:gd name="T14" fmla="*/ 34 w 103"/>
                <a:gd name="T15" fmla="*/ 43 h 43"/>
                <a:gd name="T16" fmla="*/ 64 w 103"/>
                <a:gd name="T17" fmla="*/ 40 h 43"/>
                <a:gd name="T18" fmla="*/ 86 w 103"/>
                <a:gd name="T19" fmla="*/ 33 h 43"/>
                <a:gd name="T20" fmla="*/ 103 w 103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43"/>
                <a:gd name="T35" fmla="*/ 103 w 103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43">
                  <a:moveTo>
                    <a:pt x="103" y="11"/>
                  </a:moveTo>
                  <a:lnTo>
                    <a:pt x="77" y="0"/>
                  </a:lnTo>
                  <a:lnTo>
                    <a:pt x="64" y="0"/>
                  </a:lnTo>
                  <a:lnTo>
                    <a:pt x="47" y="7"/>
                  </a:lnTo>
                  <a:lnTo>
                    <a:pt x="21" y="29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34" y="43"/>
                  </a:lnTo>
                  <a:lnTo>
                    <a:pt x="64" y="40"/>
                  </a:lnTo>
                  <a:lnTo>
                    <a:pt x="86" y="33"/>
                  </a:lnTo>
                  <a:lnTo>
                    <a:pt x="103" y="1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6" name="Freeform 166"/>
            <p:cNvSpPr>
              <a:spLocks/>
            </p:cNvSpPr>
            <p:nvPr/>
          </p:nvSpPr>
          <p:spPr bwMode="auto">
            <a:xfrm>
              <a:off x="1521" y="3722"/>
              <a:ext cx="38" cy="86"/>
            </a:xfrm>
            <a:custGeom>
              <a:avLst/>
              <a:gdLst>
                <a:gd name="T0" fmla="*/ 8 w 38"/>
                <a:gd name="T1" fmla="*/ 0 h 86"/>
                <a:gd name="T2" fmla="*/ 4 w 38"/>
                <a:gd name="T3" fmla="*/ 18 h 86"/>
                <a:gd name="T4" fmla="*/ 0 w 38"/>
                <a:gd name="T5" fmla="*/ 36 h 86"/>
                <a:gd name="T6" fmla="*/ 0 w 38"/>
                <a:gd name="T7" fmla="*/ 50 h 86"/>
                <a:gd name="T8" fmla="*/ 8 w 38"/>
                <a:gd name="T9" fmla="*/ 61 h 86"/>
                <a:gd name="T10" fmla="*/ 17 w 38"/>
                <a:gd name="T11" fmla="*/ 75 h 86"/>
                <a:gd name="T12" fmla="*/ 38 w 38"/>
                <a:gd name="T13" fmla="*/ 86 h 86"/>
                <a:gd name="T14" fmla="*/ 38 w 38"/>
                <a:gd name="T15" fmla="*/ 54 h 86"/>
                <a:gd name="T16" fmla="*/ 34 w 38"/>
                <a:gd name="T17" fmla="*/ 29 h 86"/>
                <a:gd name="T18" fmla="*/ 21 w 38"/>
                <a:gd name="T19" fmla="*/ 14 h 86"/>
                <a:gd name="T20" fmla="*/ 8 w 38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86"/>
                <a:gd name="T35" fmla="*/ 38 w 38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86">
                  <a:moveTo>
                    <a:pt x="8" y="0"/>
                  </a:moveTo>
                  <a:lnTo>
                    <a:pt x="4" y="18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8" y="61"/>
                  </a:lnTo>
                  <a:lnTo>
                    <a:pt x="17" y="75"/>
                  </a:lnTo>
                  <a:lnTo>
                    <a:pt x="38" y="86"/>
                  </a:lnTo>
                  <a:lnTo>
                    <a:pt x="38" y="54"/>
                  </a:lnTo>
                  <a:lnTo>
                    <a:pt x="34" y="29"/>
                  </a:lnTo>
                  <a:lnTo>
                    <a:pt x="21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7" name="Freeform 167"/>
            <p:cNvSpPr>
              <a:spLocks/>
            </p:cNvSpPr>
            <p:nvPr/>
          </p:nvSpPr>
          <p:spPr bwMode="auto">
            <a:xfrm>
              <a:off x="1112" y="3643"/>
              <a:ext cx="108" cy="90"/>
            </a:xfrm>
            <a:custGeom>
              <a:avLst/>
              <a:gdLst>
                <a:gd name="T0" fmla="*/ 104 w 108"/>
                <a:gd name="T1" fmla="*/ 90 h 90"/>
                <a:gd name="T2" fmla="*/ 86 w 108"/>
                <a:gd name="T3" fmla="*/ 86 h 90"/>
                <a:gd name="T4" fmla="*/ 65 w 108"/>
                <a:gd name="T5" fmla="*/ 72 h 90"/>
                <a:gd name="T6" fmla="*/ 52 w 108"/>
                <a:gd name="T7" fmla="*/ 61 h 90"/>
                <a:gd name="T8" fmla="*/ 35 w 108"/>
                <a:gd name="T9" fmla="*/ 43 h 90"/>
                <a:gd name="T10" fmla="*/ 18 w 108"/>
                <a:gd name="T11" fmla="*/ 25 h 90"/>
                <a:gd name="T12" fmla="*/ 0 w 108"/>
                <a:gd name="T13" fmla="*/ 0 h 90"/>
                <a:gd name="T14" fmla="*/ 43 w 108"/>
                <a:gd name="T15" fmla="*/ 22 h 90"/>
                <a:gd name="T16" fmla="*/ 78 w 108"/>
                <a:gd name="T17" fmla="*/ 43 h 90"/>
                <a:gd name="T18" fmla="*/ 104 w 108"/>
                <a:gd name="T19" fmla="*/ 65 h 90"/>
                <a:gd name="T20" fmla="*/ 108 w 108"/>
                <a:gd name="T21" fmla="*/ 75 h 90"/>
                <a:gd name="T22" fmla="*/ 104 w 108"/>
                <a:gd name="T23" fmla="*/ 90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90"/>
                <a:gd name="T38" fmla="*/ 108 w 108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90">
                  <a:moveTo>
                    <a:pt x="104" y="90"/>
                  </a:moveTo>
                  <a:lnTo>
                    <a:pt x="86" y="86"/>
                  </a:lnTo>
                  <a:lnTo>
                    <a:pt x="65" y="72"/>
                  </a:lnTo>
                  <a:lnTo>
                    <a:pt x="52" y="61"/>
                  </a:lnTo>
                  <a:lnTo>
                    <a:pt x="35" y="43"/>
                  </a:lnTo>
                  <a:lnTo>
                    <a:pt x="18" y="25"/>
                  </a:lnTo>
                  <a:lnTo>
                    <a:pt x="0" y="0"/>
                  </a:lnTo>
                  <a:lnTo>
                    <a:pt x="43" y="22"/>
                  </a:lnTo>
                  <a:lnTo>
                    <a:pt x="78" y="43"/>
                  </a:lnTo>
                  <a:lnTo>
                    <a:pt x="104" y="65"/>
                  </a:lnTo>
                  <a:lnTo>
                    <a:pt x="108" y="7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8" name="Freeform 168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86 w 86"/>
                <a:gd name="T11" fmla="*/ 76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76"/>
                <a:gd name="T20" fmla="*/ 86 w 86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86" y="7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9" name="Freeform 169"/>
            <p:cNvSpPr>
              <a:spLocks/>
            </p:cNvSpPr>
            <p:nvPr/>
          </p:nvSpPr>
          <p:spPr bwMode="auto">
            <a:xfrm>
              <a:off x="1125" y="3650"/>
              <a:ext cx="86" cy="76"/>
            </a:xfrm>
            <a:custGeom>
              <a:avLst/>
              <a:gdLst>
                <a:gd name="T0" fmla="*/ 86 w 86"/>
                <a:gd name="T1" fmla="*/ 76 h 76"/>
                <a:gd name="T2" fmla="*/ 69 w 86"/>
                <a:gd name="T3" fmla="*/ 61 h 76"/>
                <a:gd name="T4" fmla="*/ 43 w 86"/>
                <a:gd name="T5" fmla="*/ 40 h 76"/>
                <a:gd name="T6" fmla="*/ 18 w 86"/>
                <a:gd name="T7" fmla="*/ 18 h 76"/>
                <a:gd name="T8" fmla="*/ 0 w 86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76"/>
                <a:gd name="T17" fmla="*/ 86 w 8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76">
                  <a:moveTo>
                    <a:pt x="86" y="76"/>
                  </a:moveTo>
                  <a:lnTo>
                    <a:pt x="69" y="61"/>
                  </a:lnTo>
                  <a:lnTo>
                    <a:pt x="43" y="40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0" name="Freeform 170"/>
            <p:cNvSpPr>
              <a:spLocks/>
            </p:cNvSpPr>
            <p:nvPr/>
          </p:nvSpPr>
          <p:spPr bwMode="auto">
            <a:xfrm>
              <a:off x="988" y="3751"/>
              <a:ext cx="43" cy="75"/>
            </a:xfrm>
            <a:custGeom>
              <a:avLst/>
              <a:gdLst>
                <a:gd name="T0" fmla="*/ 9 w 43"/>
                <a:gd name="T1" fmla="*/ 0 h 75"/>
                <a:gd name="T2" fmla="*/ 0 w 43"/>
                <a:gd name="T3" fmla="*/ 14 h 75"/>
                <a:gd name="T4" fmla="*/ 0 w 43"/>
                <a:gd name="T5" fmla="*/ 25 h 75"/>
                <a:gd name="T6" fmla="*/ 4 w 43"/>
                <a:gd name="T7" fmla="*/ 32 h 75"/>
                <a:gd name="T8" fmla="*/ 30 w 43"/>
                <a:gd name="T9" fmla="*/ 50 h 75"/>
                <a:gd name="T10" fmla="*/ 34 w 43"/>
                <a:gd name="T11" fmla="*/ 61 h 75"/>
                <a:gd name="T12" fmla="*/ 34 w 43"/>
                <a:gd name="T13" fmla="*/ 75 h 75"/>
                <a:gd name="T14" fmla="*/ 43 w 43"/>
                <a:gd name="T15" fmla="*/ 50 h 75"/>
                <a:gd name="T16" fmla="*/ 43 w 43"/>
                <a:gd name="T17" fmla="*/ 32 h 75"/>
                <a:gd name="T18" fmla="*/ 39 w 43"/>
                <a:gd name="T19" fmla="*/ 18 h 75"/>
                <a:gd name="T20" fmla="*/ 26 w 43"/>
                <a:gd name="T21" fmla="*/ 7 h 75"/>
                <a:gd name="T22" fmla="*/ 9 w 43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5"/>
                <a:gd name="T38" fmla="*/ 43 w 43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5">
                  <a:moveTo>
                    <a:pt x="9" y="0"/>
                  </a:moveTo>
                  <a:lnTo>
                    <a:pt x="0" y="14"/>
                  </a:lnTo>
                  <a:lnTo>
                    <a:pt x="0" y="25"/>
                  </a:lnTo>
                  <a:lnTo>
                    <a:pt x="4" y="32"/>
                  </a:lnTo>
                  <a:lnTo>
                    <a:pt x="30" y="50"/>
                  </a:lnTo>
                  <a:lnTo>
                    <a:pt x="34" y="61"/>
                  </a:lnTo>
                  <a:lnTo>
                    <a:pt x="34" y="75"/>
                  </a:lnTo>
                  <a:lnTo>
                    <a:pt x="43" y="50"/>
                  </a:lnTo>
                  <a:lnTo>
                    <a:pt x="43" y="32"/>
                  </a:lnTo>
                  <a:lnTo>
                    <a:pt x="39" y="18"/>
                  </a:lnTo>
                  <a:lnTo>
                    <a:pt x="2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1" name="Freeform 171"/>
            <p:cNvSpPr>
              <a:spLocks/>
            </p:cNvSpPr>
            <p:nvPr/>
          </p:nvSpPr>
          <p:spPr bwMode="auto">
            <a:xfrm>
              <a:off x="1482" y="3654"/>
              <a:ext cx="64" cy="61"/>
            </a:xfrm>
            <a:custGeom>
              <a:avLst/>
              <a:gdLst>
                <a:gd name="T0" fmla="*/ 0 w 64"/>
                <a:gd name="T1" fmla="*/ 61 h 61"/>
                <a:gd name="T2" fmla="*/ 21 w 64"/>
                <a:gd name="T3" fmla="*/ 61 h 61"/>
                <a:gd name="T4" fmla="*/ 30 w 64"/>
                <a:gd name="T5" fmla="*/ 54 h 61"/>
                <a:gd name="T6" fmla="*/ 34 w 64"/>
                <a:gd name="T7" fmla="*/ 47 h 61"/>
                <a:gd name="T8" fmla="*/ 39 w 64"/>
                <a:gd name="T9" fmla="*/ 21 h 61"/>
                <a:gd name="T10" fmla="*/ 47 w 64"/>
                <a:gd name="T11" fmla="*/ 11 h 61"/>
                <a:gd name="T12" fmla="*/ 64 w 64"/>
                <a:gd name="T13" fmla="*/ 0 h 61"/>
                <a:gd name="T14" fmla="*/ 34 w 64"/>
                <a:gd name="T15" fmla="*/ 11 h 61"/>
                <a:gd name="T16" fmla="*/ 13 w 64"/>
                <a:gd name="T17" fmla="*/ 18 h 61"/>
                <a:gd name="T18" fmla="*/ 0 w 64"/>
                <a:gd name="T19" fmla="*/ 32 h 61"/>
                <a:gd name="T20" fmla="*/ 0 w 64"/>
                <a:gd name="T21" fmla="*/ 43 h 61"/>
                <a:gd name="T22" fmla="*/ 0 w 64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61"/>
                <a:gd name="T38" fmla="*/ 64 w 6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61">
                  <a:moveTo>
                    <a:pt x="0" y="61"/>
                  </a:moveTo>
                  <a:lnTo>
                    <a:pt x="21" y="61"/>
                  </a:lnTo>
                  <a:lnTo>
                    <a:pt x="30" y="54"/>
                  </a:lnTo>
                  <a:lnTo>
                    <a:pt x="34" y="47"/>
                  </a:lnTo>
                  <a:lnTo>
                    <a:pt x="39" y="21"/>
                  </a:lnTo>
                  <a:lnTo>
                    <a:pt x="47" y="11"/>
                  </a:lnTo>
                  <a:lnTo>
                    <a:pt x="64" y="0"/>
                  </a:lnTo>
                  <a:lnTo>
                    <a:pt x="34" y="11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2" name="Freeform 172"/>
            <p:cNvSpPr>
              <a:spLocks/>
            </p:cNvSpPr>
            <p:nvPr/>
          </p:nvSpPr>
          <p:spPr bwMode="auto">
            <a:xfrm>
              <a:off x="1022" y="3686"/>
              <a:ext cx="60" cy="61"/>
            </a:xfrm>
            <a:custGeom>
              <a:avLst/>
              <a:gdLst>
                <a:gd name="T0" fmla="*/ 0 w 60"/>
                <a:gd name="T1" fmla="*/ 61 h 61"/>
                <a:gd name="T2" fmla="*/ 22 w 60"/>
                <a:gd name="T3" fmla="*/ 58 h 61"/>
                <a:gd name="T4" fmla="*/ 30 w 60"/>
                <a:gd name="T5" fmla="*/ 54 h 61"/>
                <a:gd name="T6" fmla="*/ 35 w 60"/>
                <a:gd name="T7" fmla="*/ 43 h 61"/>
                <a:gd name="T8" fmla="*/ 39 w 60"/>
                <a:gd name="T9" fmla="*/ 22 h 61"/>
                <a:gd name="T10" fmla="*/ 43 w 60"/>
                <a:gd name="T11" fmla="*/ 11 h 61"/>
                <a:gd name="T12" fmla="*/ 60 w 60"/>
                <a:gd name="T13" fmla="*/ 0 h 61"/>
                <a:gd name="T14" fmla="*/ 35 w 60"/>
                <a:gd name="T15" fmla="*/ 11 h 61"/>
                <a:gd name="T16" fmla="*/ 13 w 60"/>
                <a:gd name="T17" fmla="*/ 18 h 61"/>
                <a:gd name="T18" fmla="*/ 5 w 60"/>
                <a:gd name="T19" fmla="*/ 32 h 61"/>
                <a:gd name="T20" fmla="*/ 0 w 60"/>
                <a:gd name="T21" fmla="*/ 43 h 61"/>
                <a:gd name="T22" fmla="*/ 0 w 60"/>
                <a:gd name="T23" fmla="*/ 6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61"/>
                <a:gd name="T38" fmla="*/ 60 w 60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61">
                  <a:moveTo>
                    <a:pt x="0" y="61"/>
                  </a:moveTo>
                  <a:lnTo>
                    <a:pt x="22" y="58"/>
                  </a:lnTo>
                  <a:lnTo>
                    <a:pt x="30" y="54"/>
                  </a:lnTo>
                  <a:lnTo>
                    <a:pt x="35" y="43"/>
                  </a:lnTo>
                  <a:lnTo>
                    <a:pt x="39" y="22"/>
                  </a:lnTo>
                  <a:lnTo>
                    <a:pt x="43" y="11"/>
                  </a:lnTo>
                  <a:lnTo>
                    <a:pt x="60" y="0"/>
                  </a:lnTo>
                  <a:lnTo>
                    <a:pt x="35" y="11"/>
                  </a:lnTo>
                  <a:lnTo>
                    <a:pt x="13" y="18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3" name="Freeform 173"/>
            <p:cNvSpPr>
              <a:spLocks/>
            </p:cNvSpPr>
            <p:nvPr/>
          </p:nvSpPr>
          <p:spPr bwMode="auto">
            <a:xfrm>
              <a:off x="829" y="3872"/>
              <a:ext cx="94" cy="133"/>
            </a:xfrm>
            <a:custGeom>
              <a:avLst/>
              <a:gdLst>
                <a:gd name="T0" fmla="*/ 9 w 94"/>
                <a:gd name="T1" fmla="*/ 0 h 133"/>
                <a:gd name="T2" fmla="*/ 17 w 94"/>
                <a:gd name="T3" fmla="*/ 0 h 133"/>
                <a:gd name="T4" fmla="*/ 30 w 94"/>
                <a:gd name="T5" fmla="*/ 8 h 133"/>
                <a:gd name="T6" fmla="*/ 43 w 94"/>
                <a:gd name="T7" fmla="*/ 22 h 133"/>
                <a:gd name="T8" fmla="*/ 60 w 94"/>
                <a:gd name="T9" fmla="*/ 43 h 133"/>
                <a:gd name="T10" fmla="*/ 86 w 94"/>
                <a:gd name="T11" fmla="*/ 93 h 133"/>
                <a:gd name="T12" fmla="*/ 94 w 94"/>
                <a:gd name="T13" fmla="*/ 115 h 133"/>
                <a:gd name="T14" fmla="*/ 94 w 94"/>
                <a:gd name="T15" fmla="*/ 133 h 133"/>
                <a:gd name="T16" fmla="*/ 56 w 94"/>
                <a:gd name="T17" fmla="*/ 108 h 133"/>
                <a:gd name="T18" fmla="*/ 17 w 94"/>
                <a:gd name="T19" fmla="*/ 72 h 133"/>
                <a:gd name="T20" fmla="*/ 9 w 94"/>
                <a:gd name="T21" fmla="*/ 54 h 133"/>
                <a:gd name="T22" fmla="*/ 0 w 94"/>
                <a:gd name="T23" fmla="*/ 36 h 133"/>
                <a:gd name="T24" fmla="*/ 0 w 94"/>
                <a:gd name="T25" fmla="*/ 18 h 133"/>
                <a:gd name="T26" fmla="*/ 9 w 94"/>
                <a:gd name="T27" fmla="*/ 0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4"/>
                <a:gd name="T43" fmla="*/ 0 h 133"/>
                <a:gd name="T44" fmla="*/ 94 w 94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4" h="133">
                  <a:moveTo>
                    <a:pt x="9" y="0"/>
                  </a:moveTo>
                  <a:lnTo>
                    <a:pt x="17" y="0"/>
                  </a:lnTo>
                  <a:lnTo>
                    <a:pt x="30" y="8"/>
                  </a:lnTo>
                  <a:lnTo>
                    <a:pt x="43" y="22"/>
                  </a:lnTo>
                  <a:lnTo>
                    <a:pt x="60" y="43"/>
                  </a:lnTo>
                  <a:lnTo>
                    <a:pt x="86" y="93"/>
                  </a:lnTo>
                  <a:lnTo>
                    <a:pt x="94" y="115"/>
                  </a:lnTo>
                  <a:lnTo>
                    <a:pt x="94" y="133"/>
                  </a:lnTo>
                  <a:lnTo>
                    <a:pt x="56" y="108"/>
                  </a:lnTo>
                  <a:lnTo>
                    <a:pt x="17" y="72"/>
                  </a:lnTo>
                  <a:lnTo>
                    <a:pt x="9" y="54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4" name="Freeform 174"/>
            <p:cNvSpPr>
              <a:spLocks/>
            </p:cNvSpPr>
            <p:nvPr/>
          </p:nvSpPr>
          <p:spPr bwMode="auto">
            <a:xfrm>
              <a:off x="580" y="3572"/>
              <a:ext cx="73" cy="68"/>
            </a:xfrm>
            <a:custGeom>
              <a:avLst/>
              <a:gdLst>
                <a:gd name="T0" fmla="*/ 0 w 73"/>
                <a:gd name="T1" fmla="*/ 0 h 68"/>
                <a:gd name="T2" fmla="*/ 26 w 73"/>
                <a:gd name="T3" fmla="*/ 0 h 68"/>
                <a:gd name="T4" fmla="*/ 39 w 73"/>
                <a:gd name="T5" fmla="*/ 7 h 68"/>
                <a:gd name="T6" fmla="*/ 47 w 73"/>
                <a:gd name="T7" fmla="*/ 21 h 68"/>
                <a:gd name="T8" fmla="*/ 60 w 73"/>
                <a:gd name="T9" fmla="*/ 50 h 68"/>
                <a:gd name="T10" fmla="*/ 64 w 73"/>
                <a:gd name="T11" fmla="*/ 61 h 68"/>
                <a:gd name="T12" fmla="*/ 73 w 73"/>
                <a:gd name="T13" fmla="*/ 68 h 68"/>
                <a:gd name="T14" fmla="*/ 43 w 73"/>
                <a:gd name="T15" fmla="*/ 57 h 68"/>
                <a:gd name="T16" fmla="*/ 17 w 73"/>
                <a:gd name="T17" fmla="*/ 43 h 68"/>
                <a:gd name="T18" fmla="*/ 0 w 73"/>
                <a:gd name="T19" fmla="*/ 25 h 68"/>
                <a:gd name="T20" fmla="*/ 0 w 73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68"/>
                <a:gd name="T35" fmla="*/ 73 w 73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68">
                  <a:moveTo>
                    <a:pt x="0" y="0"/>
                  </a:moveTo>
                  <a:lnTo>
                    <a:pt x="26" y="0"/>
                  </a:lnTo>
                  <a:lnTo>
                    <a:pt x="39" y="7"/>
                  </a:lnTo>
                  <a:lnTo>
                    <a:pt x="47" y="21"/>
                  </a:lnTo>
                  <a:lnTo>
                    <a:pt x="60" y="50"/>
                  </a:lnTo>
                  <a:lnTo>
                    <a:pt x="64" y="61"/>
                  </a:lnTo>
                  <a:lnTo>
                    <a:pt x="73" y="68"/>
                  </a:lnTo>
                  <a:lnTo>
                    <a:pt x="43" y="57"/>
                  </a:lnTo>
                  <a:lnTo>
                    <a:pt x="17" y="43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5" name="Freeform 175"/>
            <p:cNvSpPr>
              <a:spLocks/>
            </p:cNvSpPr>
            <p:nvPr/>
          </p:nvSpPr>
          <p:spPr bwMode="auto">
            <a:xfrm>
              <a:off x="378" y="2752"/>
              <a:ext cx="99" cy="75"/>
            </a:xfrm>
            <a:custGeom>
              <a:avLst/>
              <a:gdLst>
                <a:gd name="T0" fmla="*/ 94 w 99"/>
                <a:gd name="T1" fmla="*/ 71 h 75"/>
                <a:gd name="T2" fmla="*/ 90 w 99"/>
                <a:gd name="T3" fmla="*/ 75 h 75"/>
                <a:gd name="T4" fmla="*/ 77 w 99"/>
                <a:gd name="T5" fmla="*/ 75 h 75"/>
                <a:gd name="T6" fmla="*/ 69 w 99"/>
                <a:gd name="T7" fmla="*/ 71 h 75"/>
                <a:gd name="T8" fmla="*/ 60 w 99"/>
                <a:gd name="T9" fmla="*/ 64 h 75"/>
                <a:gd name="T10" fmla="*/ 30 w 99"/>
                <a:gd name="T11" fmla="*/ 39 h 75"/>
                <a:gd name="T12" fmla="*/ 0 w 99"/>
                <a:gd name="T13" fmla="*/ 0 h 75"/>
                <a:gd name="T14" fmla="*/ 34 w 99"/>
                <a:gd name="T15" fmla="*/ 14 h 75"/>
                <a:gd name="T16" fmla="*/ 69 w 99"/>
                <a:gd name="T17" fmla="*/ 32 h 75"/>
                <a:gd name="T18" fmla="*/ 94 w 99"/>
                <a:gd name="T19" fmla="*/ 57 h 75"/>
                <a:gd name="T20" fmla="*/ 99 w 99"/>
                <a:gd name="T21" fmla="*/ 64 h 75"/>
                <a:gd name="T22" fmla="*/ 94 w 99"/>
                <a:gd name="T23" fmla="*/ 7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75"/>
                <a:gd name="T38" fmla="*/ 99 w 99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75">
                  <a:moveTo>
                    <a:pt x="94" y="71"/>
                  </a:moveTo>
                  <a:lnTo>
                    <a:pt x="90" y="75"/>
                  </a:lnTo>
                  <a:lnTo>
                    <a:pt x="77" y="75"/>
                  </a:lnTo>
                  <a:lnTo>
                    <a:pt x="69" y="71"/>
                  </a:lnTo>
                  <a:lnTo>
                    <a:pt x="60" y="64"/>
                  </a:lnTo>
                  <a:lnTo>
                    <a:pt x="30" y="39"/>
                  </a:lnTo>
                  <a:lnTo>
                    <a:pt x="0" y="0"/>
                  </a:lnTo>
                  <a:lnTo>
                    <a:pt x="34" y="14"/>
                  </a:lnTo>
                  <a:lnTo>
                    <a:pt x="69" y="32"/>
                  </a:lnTo>
                  <a:lnTo>
                    <a:pt x="94" y="57"/>
                  </a:lnTo>
                  <a:lnTo>
                    <a:pt x="99" y="64"/>
                  </a:lnTo>
                  <a:lnTo>
                    <a:pt x="94" y="7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" name="Freeform 176"/>
            <p:cNvSpPr>
              <a:spLocks/>
            </p:cNvSpPr>
            <p:nvPr/>
          </p:nvSpPr>
          <p:spPr bwMode="auto">
            <a:xfrm>
              <a:off x="73" y="3214"/>
              <a:ext cx="64" cy="71"/>
            </a:xfrm>
            <a:custGeom>
              <a:avLst/>
              <a:gdLst>
                <a:gd name="T0" fmla="*/ 0 w 64"/>
                <a:gd name="T1" fmla="*/ 0 h 71"/>
                <a:gd name="T2" fmla="*/ 4 w 64"/>
                <a:gd name="T3" fmla="*/ 14 h 71"/>
                <a:gd name="T4" fmla="*/ 9 w 64"/>
                <a:gd name="T5" fmla="*/ 35 h 71"/>
                <a:gd name="T6" fmla="*/ 26 w 64"/>
                <a:gd name="T7" fmla="*/ 53 h 71"/>
                <a:gd name="T8" fmla="*/ 39 w 64"/>
                <a:gd name="T9" fmla="*/ 64 h 71"/>
                <a:gd name="T10" fmla="*/ 64 w 64"/>
                <a:gd name="T11" fmla="*/ 71 h 71"/>
                <a:gd name="T12" fmla="*/ 52 w 64"/>
                <a:gd name="T13" fmla="*/ 39 h 71"/>
                <a:gd name="T14" fmla="*/ 47 w 64"/>
                <a:gd name="T15" fmla="*/ 28 h 71"/>
                <a:gd name="T16" fmla="*/ 34 w 64"/>
                <a:gd name="T17" fmla="*/ 14 h 71"/>
                <a:gd name="T18" fmla="*/ 21 w 64"/>
                <a:gd name="T19" fmla="*/ 3 h 71"/>
                <a:gd name="T20" fmla="*/ 0 w 64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71"/>
                <a:gd name="T35" fmla="*/ 64 w 64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71">
                  <a:moveTo>
                    <a:pt x="0" y="0"/>
                  </a:moveTo>
                  <a:lnTo>
                    <a:pt x="4" y="14"/>
                  </a:lnTo>
                  <a:lnTo>
                    <a:pt x="9" y="35"/>
                  </a:lnTo>
                  <a:lnTo>
                    <a:pt x="26" y="53"/>
                  </a:lnTo>
                  <a:lnTo>
                    <a:pt x="39" y="64"/>
                  </a:lnTo>
                  <a:lnTo>
                    <a:pt x="64" y="71"/>
                  </a:lnTo>
                  <a:lnTo>
                    <a:pt x="52" y="39"/>
                  </a:lnTo>
                  <a:lnTo>
                    <a:pt x="47" y="28"/>
                  </a:lnTo>
                  <a:lnTo>
                    <a:pt x="34" y="14"/>
                  </a:lnTo>
                  <a:lnTo>
                    <a:pt x="2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7" name="Freeform 177"/>
            <p:cNvSpPr>
              <a:spLocks/>
            </p:cNvSpPr>
            <p:nvPr/>
          </p:nvSpPr>
          <p:spPr bwMode="auto">
            <a:xfrm>
              <a:off x="146" y="3160"/>
              <a:ext cx="43" cy="86"/>
            </a:xfrm>
            <a:custGeom>
              <a:avLst/>
              <a:gdLst>
                <a:gd name="T0" fmla="*/ 9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6 h 86"/>
                <a:gd name="T8" fmla="*/ 9 w 43"/>
                <a:gd name="T9" fmla="*/ 57 h 86"/>
                <a:gd name="T10" fmla="*/ 22 w 43"/>
                <a:gd name="T11" fmla="*/ 72 h 86"/>
                <a:gd name="T12" fmla="*/ 39 w 43"/>
                <a:gd name="T13" fmla="*/ 86 h 86"/>
                <a:gd name="T14" fmla="*/ 39 w 43"/>
                <a:gd name="T15" fmla="*/ 68 h 86"/>
                <a:gd name="T16" fmla="*/ 43 w 43"/>
                <a:gd name="T17" fmla="*/ 50 h 86"/>
                <a:gd name="T18" fmla="*/ 34 w 43"/>
                <a:gd name="T19" fmla="*/ 25 h 86"/>
                <a:gd name="T20" fmla="*/ 26 w 43"/>
                <a:gd name="T21" fmla="*/ 11 h 86"/>
                <a:gd name="T22" fmla="*/ 9 w 43"/>
                <a:gd name="T23" fmla="*/ 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86"/>
                <a:gd name="T38" fmla="*/ 43 w 43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86">
                  <a:moveTo>
                    <a:pt x="9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6"/>
                  </a:lnTo>
                  <a:lnTo>
                    <a:pt x="9" y="57"/>
                  </a:lnTo>
                  <a:lnTo>
                    <a:pt x="22" y="72"/>
                  </a:lnTo>
                  <a:lnTo>
                    <a:pt x="39" y="86"/>
                  </a:lnTo>
                  <a:lnTo>
                    <a:pt x="39" y="68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8" name="Freeform 178"/>
            <p:cNvSpPr>
              <a:spLocks/>
            </p:cNvSpPr>
            <p:nvPr/>
          </p:nvSpPr>
          <p:spPr bwMode="auto">
            <a:xfrm>
              <a:off x="3350" y="3733"/>
              <a:ext cx="39" cy="79"/>
            </a:xfrm>
            <a:custGeom>
              <a:avLst/>
              <a:gdLst>
                <a:gd name="T0" fmla="*/ 18 w 39"/>
                <a:gd name="T1" fmla="*/ 0 h 79"/>
                <a:gd name="T2" fmla="*/ 0 w 39"/>
                <a:gd name="T3" fmla="*/ 14 h 79"/>
                <a:gd name="T4" fmla="*/ 0 w 39"/>
                <a:gd name="T5" fmla="*/ 21 h 79"/>
                <a:gd name="T6" fmla="*/ 5 w 39"/>
                <a:gd name="T7" fmla="*/ 28 h 79"/>
                <a:gd name="T8" fmla="*/ 22 w 39"/>
                <a:gd name="T9" fmla="*/ 50 h 79"/>
                <a:gd name="T10" fmla="*/ 22 w 39"/>
                <a:gd name="T11" fmla="*/ 64 h 79"/>
                <a:gd name="T12" fmla="*/ 18 w 39"/>
                <a:gd name="T13" fmla="*/ 79 h 79"/>
                <a:gd name="T14" fmla="*/ 30 w 39"/>
                <a:gd name="T15" fmla="*/ 57 h 79"/>
                <a:gd name="T16" fmla="*/ 39 w 39"/>
                <a:gd name="T17" fmla="*/ 39 h 79"/>
                <a:gd name="T18" fmla="*/ 39 w 39"/>
                <a:gd name="T19" fmla="*/ 21 h 79"/>
                <a:gd name="T20" fmla="*/ 30 w 39"/>
                <a:gd name="T21" fmla="*/ 11 h 79"/>
                <a:gd name="T22" fmla="*/ 18 w 39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79"/>
                <a:gd name="T38" fmla="*/ 39 w 39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79">
                  <a:moveTo>
                    <a:pt x="18" y="0"/>
                  </a:moveTo>
                  <a:lnTo>
                    <a:pt x="0" y="14"/>
                  </a:lnTo>
                  <a:lnTo>
                    <a:pt x="0" y="21"/>
                  </a:lnTo>
                  <a:lnTo>
                    <a:pt x="5" y="28"/>
                  </a:lnTo>
                  <a:lnTo>
                    <a:pt x="22" y="50"/>
                  </a:lnTo>
                  <a:lnTo>
                    <a:pt x="22" y="64"/>
                  </a:lnTo>
                  <a:lnTo>
                    <a:pt x="18" y="79"/>
                  </a:lnTo>
                  <a:lnTo>
                    <a:pt x="30" y="57"/>
                  </a:lnTo>
                  <a:lnTo>
                    <a:pt x="39" y="39"/>
                  </a:lnTo>
                  <a:lnTo>
                    <a:pt x="39" y="21"/>
                  </a:lnTo>
                  <a:lnTo>
                    <a:pt x="3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9" name="Freeform 179"/>
            <p:cNvSpPr>
              <a:spLocks/>
            </p:cNvSpPr>
            <p:nvPr/>
          </p:nvSpPr>
          <p:spPr bwMode="auto">
            <a:xfrm>
              <a:off x="421" y="3178"/>
              <a:ext cx="90" cy="39"/>
            </a:xfrm>
            <a:custGeom>
              <a:avLst/>
              <a:gdLst>
                <a:gd name="T0" fmla="*/ 0 w 90"/>
                <a:gd name="T1" fmla="*/ 32 h 39"/>
                <a:gd name="T2" fmla="*/ 21 w 90"/>
                <a:gd name="T3" fmla="*/ 39 h 39"/>
                <a:gd name="T4" fmla="*/ 30 w 90"/>
                <a:gd name="T5" fmla="*/ 39 h 39"/>
                <a:gd name="T6" fmla="*/ 39 w 90"/>
                <a:gd name="T7" fmla="*/ 32 h 39"/>
                <a:gd name="T8" fmla="*/ 56 w 90"/>
                <a:gd name="T9" fmla="*/ 11 h 39"/>
                <a:gd name="T10" fmla="*/ 69 w 90"/>
                <a:gd name="T11" fmla="*/ 3 h 39"/>
                <a:gd name="T12" fmla="*/ 90 w 90"/>
                <a:gd name="T13" fmla="*/ 3 h 39"/>
                <a:gd name="T14" fmla="*/ 60 w 90"/>
                <a:gd name="T15" fmla="*/ 0 h 39"/>
                <a:gd name="T16" fmla="*/ 39 w 90"/>
                <a:gd name="T17" fmla="*/ 0 h 39"/>
                <a:gd name="T18" fmla="*/ 17 w 90"/>
                <a:gd name="T19" fmla="*/ 7 h 39"/>
                <a:gd name="T20" fmla="*/ 9 w 90"/>
                <a:gd name="T21" fmla="*/ 18 h 39"/>
                <a:gd name="T22" fmla="*/ 0 w 90"/>
                <a:gd name="T23" fmla="*/ 32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39"/>
                <a:gd name="T38" fmla="*/ 90 w 90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39">
                  <a:moveTo>
                    <a:pt x="0" y="32"/>
                  </a:moveTo>
                  <a:lnTo>
                    <a:pt x="21" y="39"/>
                  </a:lnTo>
                  <a:lnTo>
                    <a:pt x="30" y="39"/>
                  </a:lnTo>
                  <a:lnTo>
                    <a:pt x="39" y="32"/>
                  </a:lnTo>
                  <a:lnTo>
                    <a:pt x="56" y="11"/>
                  </a:lnTo>
                  <a:lnTo>
                    <a:pt x="69" y="3"/>
                  </a:lnTo>
                  <a:lnTo>
                    <a:pt x="90" y="3"/>
                  </a:lnTo>
                  <a:lnTo>
                    <a:pt x="60" y="0"/>
                  </a:lnTo>
                  <a:lnTo>
                    <a:pt x="39" y="0"/>
                  </a:lnTo>
                  <a:lnTo>
                    <a:pt x="17" y="7"/>
                  </a:lnTo>
                  <a:lnTo>
                    <a:pt x="9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0" name="Freeform 180"/>
            <p:cNvSpPr>
              <a:spLocks/>
            </p:cNvSpPr>
            <p:nvPr/>
          </p:nvSpPr>
          <p:spPr bwMode="auto">
            <a:xfrm>
              <a:off x="421" y="3217"/>
              <a:ext cx="94" cy="36"/>
            </a:xfrm>
            <a:custGeom>
              <a:avLst/>
              <a:gdLst>
                <a:gd name="T0" fmla="*/ 0 w 94"/>
                <a:gd name="T1" fmla="*/ 25 h 36"/>
                <a:gd name="T2" fmla="*/ 17 w 94"/>
                <a:gd name="T3" fmla="*/ 36 h 36"/>
                <a:gd name="T4" fmla="*/ 26 w 94"/>
                <a:gd name="T5" fmla="*/ 36 h 36"/>
                <a:gd name="T6" fmla="*/ 39 w 94"/>
                <a:gd name="T7" fmla="*/ 32 h 36"/>
                <a:gd name="T8" fmla="*/ 60 w 94"/>
                <a:gd name="T9" fmla="*/ 18 h 36"/>
                <a:gd name="T10" fmla="*/ 77 w 94"/>
                <a:gd name="T11" fmla="*/ 15 h 36"/>
                <a:gd name="T12" fmla="*/ 94 w 94"/>
                <a:gd name="T13" fmla="*/ 18 h 36"/>
                <a:gd name="T14" fmla="*/ 69 w 94"/>
                <a:gd name="T15" fmla="*/ 7 h 36"/>
                <a:gd name="T16" fmla="*/ 47 w 94"/>
                <a:gd name="T17" fmla="*/ 0 h 36"/>
                <a:gd name="T18" fmla="*/ 26 w 94"/>
                <a:gd name="T19" fmla="*/ 4 h 36"/>
                <a:gd name="T20" fmla="*/ 13 w 94"/>
                <a:gd name="T21" fmla="*/ 11 h 36"/>
                <a:gd name="T22" fmla="*/ 0 w 94"/>
                <a:gd name="T23" fmla="*/ 25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6"/>
                <a:gd name="T38" fmla="*/ 94 w 94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6">
                  <a:moveTo>
                    <a:pt x="0" y="25"/>
                  </a:moveTo>
                  <a:lnTo>
                    <a:pt x="17" y="36"/>
                  </a:lnTo>
                  <a:lnTo>
                    <a:pt x="26" y="36"/>
                  </a:lnTo>
                  <a:lnTo>
                    <a:pt x="39" y="32"/>
                  </a:lnTo>
                  <a:lnTo>
                    <a:pt x="60" y="18"/>
                  </a:lnTo>
                  <a:lnTo>
                    <a:pt x="77" y="15"/>
                  </a:lnTo>
                  <a:lnTo>
                    <a:pt x="94" y="18"/>
                  </a:lnTo>
                  <a:lnTo>
                    <a:pt x="69" y="7"/>
                  </a:lnTo>
                  <a:lnTo>
                    <a:pt x="47" y="0"/>
                  </a:lnTo>
                  <a:lnTo>
                    <a:pt x="26" y="4"/>
                  </a:lnTo>
                  <a:lnTo>
                    <a:pt x="13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1" name="Freeform 181"/>
            <p:cNvSpPr>
              <a:spLocks/>
            </p:cNvSpPr>
            <p:nvPr/>
          </p:nvSpPr>
          <p:spPr bwMode="auto">
            <a:xfrm>
              <a:off x="399" y="3185"/>
              <a:ext cx="31" cy="57"/>
            </a:xfrm>
            <a:custGeom>
              <a:avLst/>
              <a:gdLst>
                <a:gd name="T0" fmla="*/ 31 w 31"/>
                <a:gd name="T1" fmla="*/ 57 h 57"/>
                <a:gd name="T2" fmla="*/ 26 w 31"/>
                <a:gd name="T3" fmla="*/ 29 h 57"/>
                <a:gd name="T4" fmla="*/ 18 w 31"/>
                <a:gd name="T5" fmla="*/ 14 h 57"/>
                <a:gd name="T6" fmla="*/ 0 w 31"/>
                <a:gd name="T7" fmla="*/ 0 h 57"/>
                <a:gd name="T8" fmla="*/ 0 w 31"/>
                <a:gd name="T9" fmla="*/ 32 h 57"/>
                <a:gd name="T10" fmla="*/ 13 w 31"/>
                <a:gd name="T11" fmla="*/ 47 h 57"/>
                <a:gd name="T12" fmla="*/ 31 w 31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57"/>
                <a:gd name="T23" fmla="*/ 31 w 3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57">
                  <a:moveTo>
                    <a:pt x="31" y="57"/>
                  </a:moveTo>
                  <a:lnTo>
                    <a:pt x="26" y="29"/>
                  </a:lnTo>
                  <a:lnTo>
                    <a:pt x="18" y="14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47"/>
                  </a:lnTo>
                  <a:lnTo>
                    <a:pt x="31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2" name="Freeform 182"/>
            <p:cNvSpPr>
              <a:spLocks/>
            </p:cNvSpPr>
            <p:nvPr/>
          </p:nvSpPr>
          <p:spPr bwMode="auto">
            <a:xfrm>
              <a:off x="133" y="3106"/>
              <a:ext cx="35" cy="61"/>
            </a:xfrm>
            <a:custGeom>
              <a:avLst/>
              <a:gdLst>
                <a:gd name="T0" fmla="*/ 35 w 35"/>
                <a:gd name="T1" fmla="*/ 61 h 61"/>
                <a:gd name="T2" fmla="*/ 26 w 35"/>
                <a:gd name="T3" fmla="*/ 32 h 61"/>
                <a:gd name="T4" fmla="*/ 17 w 35"/>
                <a:gd name="T5" fmla="*/ 15 h 61"/>
                <a:gd name="T6" fmla="*/ 0 w 35"/>
                <a:gd name="T7" fmla="*/ 0 h 61"/>
                <a:gd name="T8" fmla="*/ 0 w 35"/>
                <a:gd name="T9" fmla="*/ 36 h 61"/>
                <a:gd name="T10" fmla="*/ 13 w 35"/>
                <a:gd name="T11" fmla="*/ 50 h 61"/>
                <a:gd name="T12" fmla="*/ 35 w 35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61"/>
                <a:gd name="T23" fmla="*/ 35 w 3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61">
                  <a:moveTo>
                    <a:pt x="35" y="61"/>
                  </a:moveTo>
                  <a:lnTo>
                    <a:pt x="26" y="32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3" y="50"/>
                  </a:lnTo>
                  <a:lnTo>
                    <a:pt x="35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3" name="Freeform 183"/>
            <p:cNvSpPr>
              <a:spLocks/>
            </p:cNvSpPr>
            <p:nvPr/>
          </p:nvSpPr>
          <p:spPr bwMode="auto">
            <a:xfrm>
              <a:off x="168" y="3246"/>
              <a:ext cx="47" cy="86"/>
            </a:xfrm>
            <a:custGeom>
              <a:avLst/>
              <a:gdLst>
                <a:gd name="T0" fmla="*/ 8 w 47"/>
                <a:gd name="T1" fmla="*/ 86 h 86"/>
                <a:gd name="T2" fmla="*/ 17 w 47"/>
                <a:gd name="T3" fmla="*/ 75 h 86"/>
                <a:gd name="T4" fmla="*/ 38 w 47"/>
                <a:gd name="T5" fmla="*/ 57 h 86"/>
                <a:gd name="T6" fmla="*/ 47 w 47"/>
                <a:gd name="T7" fmla="*/ 36 h 86"/>
                <a:gd name="T8" fmla="*/ 47 w 47"/>
                <a:gd name="T9" fmla="*/ 18 h 86"/>
                <a:gd name="T10" fmla="*/ 38 w 47"/>
                <a:gd name="T11" fmla="*/ 0 h 86"/>
                <a:gd name="T12" fmla="*/ 17 w 47"/>
                <a:gd name="T13" fmla="*/ 29 h 86"/>
                <a:gd name="T14" fmla="*/ 8 w 47"/>
                <a:gd name="T15" fmla="*/ 36 h 86"/>
                <a:gd name="T16" fmla="*/ 4 w 47"/>
                <a:gd name="T17" fmla="*/ 50 h 86"/>
                <a:gd name="T18" fmla="*/ 0 w 47"/>
                <a:gd name="T19" fmla="*/ 68 h 86"/>
                <a:gd name="T20" fmla="*/ 8 w 47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86"/>
                <a:gd name="T35" fmla="*/ 47 w 47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86">
                  <a:moveTo>
                    <a:pt x="8" y="86"/>
                  </a:moveTo>
                  <a:lnTo>
                    <a:pt x="17" y="75"/>
                  </a:lnTo>
                  <a:lnTo>
                    <a:pt x="38" y="57"/>
                  </a:lnTo>
                  <a:lnTo>
                    <a:pt x="47" y="36"/>
                  </a:lnTo>
                  <a:lnTo>
                    <a:pt x="47" y="18"/>
                  </a:lnTo>
                  <a:lnTo>
                    <a:pt x="38" y="0"/>
                  </a:lnTo>
                  <a:lnTo>
                    <a:pt x="17" y="29"/>
                  </a:lnTo>
                  <a:lnTo>
                    <a:pt x="8" y="36"/>
                  </a:lnTo>
                  <a:lnTo>
                    <a:pt x="4" y="50"/>
                  </a:lnTo>
                  <a:lnTo>
                    <a:pt x="0" y="68"/>
                  </a:lnTo>
                  <a:lnTo>
                    <a:pt x="8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4" name="Freeform 184"/>
            <p:cNvSpPr>
              <a:spLocks/>
            </p:cNvSpPr>
            <p:nvPr/>
          </p:nvSpPr>
          <p:spPr bwMode="auto">
            <a:xfrm>
              <a:off x="189" y="3131"/>
              <a:ext cx="26" cy="65"/>
            </a:xfrm>
            <a:custGeom>
              <a:avLst/>
              <a:gdLst>
                <a:gd name="T0" fmla="*/ 13 w 26"/>
                <a:gd name="T1" fmla="*/ 65 h 65"/>
                <a:gd name="T2" fmla="*/ 26 w 26"/>
                <a:gd name="T3" fmla="*/ 36 h 65"/>
                <a:gd name="T4" fmla="*/ 26 w 26"/>
                <a:gd name="T5" fmla="*/ 22 h 65"/>
                <a:gd name="T6" fmla="*/ 17 w 26"/>
                <a:gd name="T7" fmla="*/ 0 h 65"/>
                <a:gd name="T8" fmla="*/ 0 w 26"/>
                <a:gd name="T9" fmla="*/ 33 h 65"/>
                <a:gd name="T10" fmla="*/ 4 w 26"/>
                <a:gd name="T11" fmla="*/ 50 h 65"/>
                <a:gd name="T12" fmla="*/ 13 w 26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5"/>
                <a:gd name="T23" fmla="*/ 26 w 26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5">
                  <a:moveTo>
                    <a:pt x="13" y="65"/>
                  </a:moveTo>
                  <a:lnTo>
                    <a:pt x="26" y="36"/>
                  </a:lnTo>
                  <a:lnTo>
                    <a:pt x="26" y="22"/>
                  </a:lnTo>
                  <a:lnTo>
                    <a:pt x="17" y="0"/>
                  </a:lnTo>
                  <a:lnTo>
                    <a:pt x="0" y="33"/>
                  </a:lnTo>
                  <a:lnTo>
                    <a:pt x="4" y="50"/>
                  </a:lnTo>
                  <a:lnTo>
                    <a:pt x="13" y="6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5" name="Freeform 185"/>
            <p:cNvSpPr>
              <a:spLocks/>
            </p:cNvSpPr>
            <p:nvPr/>
          </p:nvSpPr>
          <p:spPr bwMode="auto">
            <a:xfrm>
              <a:off x="1061" y="3769"/>
              <a:ext cx="60" cy="64"/>
            </a:xfrm>
            <a:custGeom>
              <a:avLst/>
              <a:gdLst>
                <a:gd name="T0" fmla="*/ 60 w 60"/>
                <a:gd name="T1" fmla="*/ 64 h 64"/>
                <a:gd name="T2" fmla="*/ 56 w 60"/>
                <a:gd name="T3" fmla="*/ 39 h 64"/>
                <a:gd name="T4" fmla="*/ 43 w 60"/>
                <a:gd name="T5" fmla="*/ 21 h 64"/>
                <a:gd name="T6" fmla="*/ 0 w 60"/>
                <a:gd name="T7" fmla="*/ 0 h 64"/>
                <a:gd name="T8" fmla="*/ 4 w 60"/>
                <a:gd name="T9" fmla="*/ 21 h 64"/>
                <a:gd name="T10" fmla="*/ 13 w 60"/>
                <a:gd name="T11" fmla="*/ 46 h 64"/>
                <a:gd name="T12" fmla="*/ 30 w 60"/>
                <a:gd name="T13" fmla="*/ 60 h 64"/>
                <a:gd name="T14" fmla="*/ 43 w 60"/>
                <a:gd name="T15" fmla="*/ 64 h 64"/>
                <a:gd name="T16" fmla="*/ 60 w 60"/>
                <a:gd name="T17" fmla="*/ 64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64"/>
                <a:gd name="T29" fmla="*/ 60 w 60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64">
                  <a:moveTo>
                    <a:pt x="60" y="64"/>
                  </a:moveTo>
                  <a:lnTo>
                    <a:pt x="56" y="39"/>
                  </a:lnTo>
                  <a:lnTo>
                    <a:pt x="43" y="2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3" y="46"/>
                  </a:lnTo>
                  <a:lnTo>
                    <a:pt x="30" y="60"/>
                  </a:lnTo>
                  <a:lnTo>
                    <a:pt x="43" y="64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6" name="Freeform 186"/>
            <p:cNvSpPr>
              <a:spLocks/>
            </p:cNvSpPr>
            <p:nvPr/>
          </p:nvSpPr>
          <p:spPr bwMode="auto">
            <a:xfrm>
              <a:off x="1641" y="3794"/>
              <a:ext cx="73" cy="150"/>
            </a:xfrm>
            <a:custGeom>
              <a:avLst/>
              <a:gdLst>
                <a:gd name="T0" fmla="*/ 60 w 73"/>
                <a:gd name="T1" fmla="*/ 0 h 150"/>
                <a:gd name="T2" fmla="*/ 51 w 73"/>
                <a:gd name="T3" fmla="*/ 3 h 150"/>
                <a:gd name="T4" fmla="*/ 38 w 73"/>
                <a:gd name="T5" fmla="*/ 18 h 150"/>
                <a:gd name="T6" fmla="*/ 26 w 73"/>
                <a:gd name="T7" fmla="*/ 35 h 150"/>
                <a:gd name="T8" fmla="*/ 17 w 73"/>
                <a:gd name="T9" fmla="*/ 60 h 150"/>
                <a:gd name="T10" fmla="*/ 0 w 73"/>
                <a:gd name="T11" fmla="*/ 111 h 150"/>
                <a:gd name="T12" fmla="*/ 0 w 73"/>
                <a:gd name="T13" fmla="*/ 132 h 150"/>
                <a:gd name="T14" fmla="*/ 8 w 73"/>
                <a:gd name="T15" fmla="*/ 150 h 150"/>
                <a:gd name="T16" fmla="*/ 17 w 73"/>
                <a:gd name="T17" fmla="*/ 114 h 150"/>
                <a:gd name="T18" fmla="*/ 26 w 73"/>
                <a:gd name="T19" fmla="*/ 96 h 150"/>
                <a:gd name="T20" fmla="*/ 34 w 73"/>
                <a:gd name="T21" fmla="*/ 82 h 150"/>
                <a:gd name="T22" fmla="*/ 47 w 73"/>
                <a:gd name="T23" fmla="*/ 64 h 150"/>
                <a:gd name="T24" fmla="*/ 64 w 73"/>
                <a:gd name="T25" fmla="*/ 39 h 150"/>
                <a:gd name="T26" fmla="*/ 73 w 73"/>
                <a:gd name="T27" fmla="*/ 14 h 150"/>
                <a:gd name="T28" fmla="*/ 69 w 73"/>
                <a:gd name="T29" fmla="*/ 3 h 150"/>
                <a:gd name="T30" fmla="*/ 60 w 73"/>
                <a:gd name="T31" fmla="*/ 0 h 1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150"/>
                <a:gd name="T50" fmla="*/ 73 w 73"/>
                <a:gd name="T51" fmla="*/ 150 h 1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150">
                  <a:moveTo>
                    <a:pt x="60" y="0"/>
                  </a:moveTo>
                  <a:lnTo>
                    <a:pt x="51" y="3"/>
                  </a:lnTo>
                  <a:lnTo>
                    <a:pt x="38" y="18"/>
                  </a:lnTo>
                  <a:lnTo>
                    <a:pt x="26" y="35"/>
                  </a:lnTo>
                  <a:lnTo>
                    <a:pt x="17" y="60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8" y="150"/>
                  </a:lnTo>
                  <a:lnTo>
                    <a:pt x="17" y="114"/>
                  </a:lnTo>
                  <a:lnTo>
                    <a:pt x="26" y="96"/>
                  </a:lnTo>
                  <a:lnTo>
                    <a:pt x="34" y="82"/>
                  </a:lnTo>
                  <a:lnTo>
                    <a:pt x="47" y="64"/>
                  </a:lnTo>
                  <a:lnTo>
                    <a:pt x="64" y="39"/>
                  </a:lnTo>
                  <a:lnTo>
                    <a:pt x="73" y="14"/>
                  </a:lnTo>
                  <a:lnTo>
                    <a:pt x="69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7" name="Freeform 187"/>
            <p:cNvSpPr>
              <a:spLocks/>
            </p:cNvSpPr>
            <p:nvPr/>
          </p:nvSpPr>
          <p:spPr bwMode="auto">
            <a:xfrm>
              <a:off x="3131" y="3880"/>
              <a:ext cx="73" cy="21"/>
            </a:xfrm>
            <a:custGeom>
              <a:avLst/>
              <a:gdLst>
                <a:gd name="T0" fmla="*/ 0 w 73"/>
                <a:gd name="T1" fmla="*/ 21 h 21"/>
                <a:gd name="T2" fmla="*/ 35 w 73"/>
                <a:gd name="T3" fmla="*/ 21 h 21"/>
                <a:gd name="T4" fmla="*/ 56 w 73"/>
                <a:gd name="T5" fmla="*/ 14 h 21"/>
                <a:gd name="T6" fmla="*/ 73 w 73"/>
                <a:gd name="T7" fmla="*/ 0 h 21"/>
                <a:gd name="T8" fmla="*/ 30 w 73"/>
                <a:gd name="T9" fmla="*/ 0 h 21"/>
                <a:gd name="T10" fmla="*/ 13 w 73"/>
                <a:gd name="T11" fmla="*/ 7 h 21"/>
                <a:gd name="T12" fmla="*/ 0 w 73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0" y="21"/>
                  </a:moveTo>
                  <a:lnTo>
                    <a:pt x="35" y="21"/>
                  </a:lnTo>
                  <a:lnTo>
                    <a:pt x="56" y="14"/>
                  </a:lnTo>
                  <a:lnTo>
                    <a:pt x="73" y="0"/>
                  </a:lnTo>
                  <a:lnTo>
                    <a:pt x="30" y="0"/>
                  </a:lnTo>
                  <a:lnTo>
                    <a:pt x="13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8" name="Freeform 188"/>
            <p:cNvSpPr>
              <a:spLocks/>
            </p:cNvSpPr>
            <p:nvPr/>
          </p:nvSpPr>
          <p:spPr bwMode="auto">
            <a:xfrm>
              <a:off x="404" y="3514"/>
              <a:ext cx="26" cy="61"/>
            </a:xfrm>
            <a:custGeom>
              <a:avLst/>
              <a:gdLst>
                <a:gd name="T0" fmla="*/ 26 w 26"/>
                <a:gd name="T1" fmla="*/ 61 h 61"/>
                <a:gd name="T2" fmla="*/ 26 w 26"/>
                <a:gd name="T3" fmla="*/ 33 h 61"/>
                <a:gd name="T4" fmla="*/ 21 w 26"/>
                <a:gd name="T5" fmla="*/ 15 h 61"/>
                <a:gd name="T6" fmla="*/ 8 w 26"/>
                <a:gd name="T7" fmla="*/ 0 h 61"/>
                <a:gd name="T8" fmla="*/ 0 w 26"/>
                <a:gd name="T9" fmla="*/ 33 h 61"/>
                <a:gd name="T10" fmla="*/ 8 w 26"/>
                <a:gd name="T11" fmla="*/ 47 h 61"/>
                <a:gd name="T12" fmla="*/ 26 w 26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61"/>
                <a:gd name="T23" fmla="*/ 26 w 26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61">
                  <a:moveTo>
                    <a:pt x="26" y="61"/>
                  </a:moveTo>
                  <a:lnTo>
                    <a:pt x="26" y="33"/>
                  </a:lnTo>
                  <a:lnTo>
                    <a:pt x="21" y="15"/>
                  </a:lnTo>
                  <a:lnTo>
                    <a:pt x="8" y="0"/>
                  </a:lnTo>
                  <a:lnTo>
                    <a:pt x="0" y="33"/>
                  </a:lnTo>
                  <a:lnTo>
                    <a:pt x="8" y="47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9" name="Freeform 189"/>
            <p:cNvSpPr>
              <a:spLocks/>
            </p:cNvSpPr>
            <p:nvPr/>
          </p:nvSpPr>
          <p:spPr bwMode="auto">
            <a:xfrm>
              <a:off x="722" y="3790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4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57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0 h 86"/>
                <a:gd name="T16" fmla="*/ 34 w 43"/>
                <a:gd name="T17" fmla="*/ 25 h 86"/>
                <a:gd name="T18" fmla="*/ 25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57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0"/>
                  </a:lnTo>
                  <a:lnTo>
                    <a:pt x="34" y="25"/>
                  </a:lnTo>
                  <a:lnTo>
                    <a:pt x="25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0" name="Freeform 190"/>
            <p:cNvSpPr>
              <a:spLocks/>
            </p:cNvSpPr>
            <p:nvPr/>
          </p:nvSpPr>
          <p:spPr bwMode="auto">
            <a:xfrm>
              <a:off x="567" y="3436"/>
              <a:ext cx="69" cy="57"/>
            </a:xfrm>
            <a:custGeom>
              <a:avLst/>
              <a:gdLst>
                <a:gd name="T0" fmla="*/ 69 w 69"/>
                <a:gd name="T1" fmla="*/ 57 h 57"/>
                <a:gd name="T2" fmla="*/ 64 w 69"/>
                <a:gd name="T3" fmla="*/ 39 h 57"/>
                <a:gd name="T4" fmla="*/ 60 w 69"/>
                <a:gd name="T5" fmla="*/ 32 h 57"/>
                <a:gd name="T6" fmla="*/ 47 w 69"/>
                <a:gd name="T7" fmla="*/ 28 h 57"/>
                <a:gd name="T8" fmla="*/ 21 w 69"/>
                <a:gd name="T9" fmla="*/ 21 h 57"/>
                <a:gd name="T10" fmla="*/ 9 w 69"/>
                <a:gd name="T11" fmla="*/ 14 h 57"/>
                <a:gd name="T12" fmla="*/ 0 w 69"/>
                <a:gd name="T13" fmla="*/ 0 h 57"/>
                <a:gd name="T14" fmla="*/ 9 w 69"/>
                <a:gd name="T15" fmla="*/ 25 h 57"/>
                <a:gd name="T16" fmla="*/ 17 w 69"/>
                <a:gd name="T17" fmla="*/ 43 h 57"/>
                <a:gd name="T18" fmla="*/ 30 w 69"/>
                <a:gd name="T19" fmla="*/ 53 h 57"/>
                <a:gd name="T20" fmla="*/ 47 w 69"/>
                <a:gd name="T21" fmla="*/ 57 h 57"/>
                <a:gd name="T22" fmla="*/ 69 w 69"/>
                <a:gd name="T23" fmla="*/ 57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57"/>
                  </a:moveTo>
                  <a:lnTo>
                    <a:pt x="64" y="39"/>
                  </a:lnTo>
                  <a:lnTo>
                    <a:pt x="60" y="32"/>
                  </a:lnTo>
                  <a:lnTo>
                    <a:pt x="47" y="28"/>
                  </a:lnTo>
                  <a:lnTo>
                    <a:pt x="21" y="21"/>
                  </a:lnTo>
                  <a:lnTo>
                    <a:pt x="9" y="14"/>
                  </a:lnTo>
                  <a:lnTo>
                    <a:pt x="0" y="0"/>
                  </a:lnTo>
                  <a:lnTo>
                    <a:pt x="9" y="25"/>
                  </a:lnTo>
                  <a:lnTo>
                    <a:pt x="17" y="43"/>
                  </a:lnTo>
                  <a:lnTo>
                    <a:pt x="30" y="53"/>
                  </a:lnTo>
                  <a:lnTo>
                    <a:pt x="47" y="57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1" name="Freeform 191"/>
            <p:cNvSpPr>
              <a:spLocks/>
            </p:cNvSpPr>
            <p:nvPr/>
          </p:nvSpPr>
          <p:spPr bwMode="auto">
            <a:xfrm>
              <a:off x="541" y="3643"/>
              <a:ext cx="30" cy="61"/>
            </a:xfrm>
            <a:custGeom>
              <a:avLst/>
              <a:gdLst>
                <a:gd name="T0" fmla="*/ 30 w 30"/>
                <a:gd name="T1" fmla="*/ 61 h 61"/>
                <a:gd name="T2" fmla="*/ 26 w 30"/>
                <a:gd name="T3" fmla="*/ 32 h 61"/>
                <a:gd name="T4" fmla="*/ 17 w 30"/>
                <a:gd name="T5" fmla="*/ 18 h 61"/>
                <a:gd name="T6" fmla="*/ 0 w 30"/>
                <a:gd name="T7" fmla="*/ 0 h 61"/>
                <a:gd name="T8" fmla="*/ 0 w 30"/>
                <a:gd name="T9" fmla="*/ 36 h 61"/>
                <a:gd name="T10" fmla="*/ 9 w 30"/>
                <a:gd name="T11" fmla="*/ 50 h 61"/>
                <a:gd name="T12" fmla="*/ 30 w 30"/>
                <a:gd name="T13" fmla="*/ 61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1"/>
                <a:gd name="T23" fmla="*/ 30 w 30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1">
                  <a:moveTo>
                    <a:pt x="30" y="61"/>
                  </a:moveTo>
                  <a:lnTo>
                    <a:pt x="26" y="32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6"/>
                  </a:lnTo>
                  <a:lnTo>
                    <a:pt x="9" y="5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2" name="Freeform 192"/>
            <p:cNvSpPr>
              <a:spLocks/>
            </p:cNvSpPr>
            <p:nvPr/>
          </p:nvSpPr>
          <p:spPr bwMode="auto">
            <a:xfrm>
              <a:off x="730" y="3869"/>
              <a:ext cx="39" cy="82"/>
            </a:xfrm>
            <a:custGeom>
              <a:avLst/>
              <a:gdLst>
                <a:gd name="T0" fmla="*/ 4 w 39"/>
                <a:gd name="T1" fmla="*/ 0 h 82"/>
                <a:gd name="T2" fmla="*/ 4 w 39"/>
                <a:gd name="T3" fmla="*/ 14 h 82"/>
                <a:gd name="T4" fmla="*/ 0 w 39"/>
                <a:gd name="T5" fmla="*/ 36 h 82"/>
                <a:gd name="T6" fmla="*/ 0 w 39"/>
                <a:gd name="T7" fmla="*/ 46 h 82"/>
                <a:gd name="T8" fmla="*/ 4 w 39"/>
                <a:gd name="T9" fmla="*/ 57 h 82"/>
                <a:gd name="T10" fmla="*/ 17 w 39"/>
                <a:gd name="T11" fmla="*/ 71 h 82"/>
                <a:gd name="T12" fmla="*/ 39 w 39"/>
                <a:gd name="T13" fmla="*/ 82 h 82"/>
                <a:gd name="T14" fmla="*/ 39 w 39"/>
                <a:gd name="T15" fmla="*/ 50 h 82"/>
                <a:gd name="T16" fmla="*/ 35 w 39"/>
                <a:gd name="T17" fmla="*/ 25 h 82"/>
                <a:gd name="T18" fmla="*/ 22 w 39"/>
                <a:gd name="T19" fmla="*/ 11 h 82"/>
                <a:gd name="T20" fmla="*/ 4 w 39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2"/>
                <a:gd name="T35" fmla="*/ 39 w 39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2">
                  <a:moveTo>
                    <a:pt x="4" y="0"/>
                  </a:moveTo>
                  <a:lnTo>
                    <a:pt x="4" y="14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4" y="57"/>
                  </a:lnTo>
                  <a:lnTo>
                    <a:pt x="17" y="71"/>
                  </a:lnTo>
                  <a:lnTo>
                    <a:pt x="39" y="82"/>
                  </a:lnTo>
                  <a:lnTo>
                    <a:pt x="39" y="50"/>
                  </a:lnTo>
                  <a:lnTo>
                    <a:pt x="35" y="25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3" name="Freeform 193"/>
            <p:cNvSpPr>
              <a:spLocks/>
            </p:cNvSpPr>
            <p:nvPr/>
          </p:nvSpPr>
          <p:spPr bwMode="auto">
            <a:xfrm>
              <a:off x="3557" y="3758"/>
              <a:ext cx="47" cy="75"/>
            </a:xfrm>
            <a:custGeom>
              <a:avLst/>
              <a:gdLst>
                <a:gd name="T0" fmla="*/ 4 w 47"/>
                <a:gd name="T1" fmla="*/ 0 h 75"/>
                <a:gd name="T2" fmla="*/ 0 w 47"/>
                <a:gd name="T3" fmla="*/ 18 h 75"/>
                <a:gd name="T4" fmla="*/ 0 w 47"/>
                <a:gd name="T5" fmla="*/ 28 h 75"/>
                <a:gd name="T6" fmla="*/ 4 w 47"/>
                <a:gd name="T7" fmla="*/ 36 h 75"/>
                <a:gd name="T8" fmla="*/ 30 w 47"/>
                <a:gd name="T9" fmla="*/ 50 h 75"/>
                <a:gd name="T10" fmla="*/ 38 w 47"/>
                <a:gd name="T11" fmla="*/ 61 h 75"/>
                <a:gd name="T12" fmla="*/ 38 w 47"/>
                <a:gd name="T13" fmla="*/ 75 h 75"/>
                <a:gd name="T14" fmla="*/ 42 w 47"/>
                <a:gd name="T15" fmla="*/ 50 h 75"/>
                <a:gd name="T16" fmla="*/ 47 w 47"/>
                <a:gd name="T17" fmla="*/ 32 h 75"/>
                <a:gd name="T18" fmla="*/ 38 w 47"/>
                <a:gd name="T19" fmla="*/ 18 h 75"/>
                <a:gd name="T20" fmla="*/ 25 w 47"/>
                <a:gd name="T21" fmla="*/ 11 h 75"/>
                <a:gd name="T22" fmla="*/ 4 w 47"/>
                <a:gd name="T23" fmla="*/ 0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75"/>
                <a:gd name="T38" fmla="*/ 47 w 47"/>
                <a:gd name="T39" fmla="*/ 75 h 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75">
                  <a:moveTo>
                    <a:pt x="4" y="0"/>
                  </a:moveTo>
                  <a:lnTo>
                    <a:pt x="0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30" y="50"/>
                  </a:lnTo>
                  <a:lnTo>
                    <a:pt x="38" y="61"/>
                  </a:lnTo>
                  <a:lnTo>
                    <a:pt x="38" y="75"/>
                  </a:lnTo>
                  <a:lnTo>
                    <a:pt x="42" y="50"/>
                  </a:lnTo>
                  <a:lnTo>
                    <a:pt x="47" y="32"/>
                  </a:lnTo>
                  <a:lnTo>
                    <a:pt x="38" y="18"/>
                  </a:lnTo>
                  <a:lnTo>
                    <a:pt x="25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4" name="Freeform 194"/>
            <p:cNvSpPr>
              <a:spLocks/>
            </p:cNvSpPr>
            <p:nvPr/>
          </p:nvSpPr>
          <p:spPr bwMode="auto">
            <a:xfrm>
              <a:off x="3483" y="3758"/>
              <a:ext cx="69" cy="57"/>
            </a:xfrm>
            <a:custGeom>
              <a:avLst/>
              <a:gdLst>
                <a:gd name="T0" fmla="*/ 69 w 69"/>
                <a:gd name="T1" fmla="*/ 0 h 57"/>
                <a:gd name="T2" fmla="*/ 43 w 69"/>
                <a:gd name="T3" fmla="*/ 0 h 57"/>
                <a:gd name="T4" fmla="*/ 35 w 69"/>
                <a:gd name="T5" fmla="*/ 3 h 57"/>
                <a:gd name="T6" fmla="*/ 31 w 69"/>
                <a:gd name="T7" fmla="*/ 14 h 57"/>
                <a:gd name="T8" fmla="*/ 26 w 69"/>
                <a:gd name="T9" fmla="*/ 39 h 57"/>
                <a:gd name="T10" fmla="*/ 18 w 69"/>
                <a:gd name="T11" fmla="*/ 50 h 57"/>
                <a:gd name="T12" fmla="*/ 0 w 69"/>
                <a:gd name="T13" fmla="*/ 57 h 57"/>
                <a:gd name="T14" fmla="*/ 31 w 69"/>
                <a:gd name="T15" fmla="*/ 50 h 57"/>
                <a:gd name="T16" fmla="*/ 48 w 69"/>
                <a:gd name="T17" fmla="*/ 43 h 57"/>
                <a:gd name="T18" fmla="*/ 61 w 69"/>
                <a:gd name="T19" fmla="*/ 28 h 57"/>
                <a:gd name="T20" fmla="*/ 65 w 69"/>
                <a:gd name="T21" fmla="*/ 18 h 57"/>
                <a:gd name="T22" fmla="*/ 69 w 69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57"/>
                <a:gd name="T38" fmla="*/ 69 w 69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57">
                  <a:moveTo>
                    <a:pt x="69" y="0"/>
                  </a:moveTo>
                  <a:lnTo>
                    <a:pt x="43" y="0"/>
                  </a:lnTo>
                  <a:lnTo>
                    <a:pt x="35" y="3"/>
                  </a:lnTo>
                  <a:lnTo>
                    <a:pt x="31" y="14"/>
                  </a:lnTo>
                  <a:lnTo>
                    <a:pt x="26" y="39"/>
                  </a:lnTo>
                  <a:lnTo>
                    <a:pt x="18" y="50"/>
                  </a:lnTo>
                  <a:lnTo>
                    <a:pt x="0" y="57"/>
                  </a:lnTo>
                  <a:lnTo>
                    <a:pt x="31" y="50"/>
                  </a:lnTo>
                  <a:lnTo>
                    <a:pt x="48" y="43"/>
                  </a:lnTo>
                  <a:lnTo>
                    <a:pt x="61" y="28"/>
                  </a:lnTo>
                  <a:lnTo>
                    <a:pt x="65" y="1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5" name="Freeform 195"/>
            <p:cNvSpPr>
              <a:spLocks/>
            </p:cNvSpPr>
            <p:nvPr/>
          </p:nvSpPr>
          <p:spPr bwMode="auto">
            <a:xfrm>
              <a:off x="3561" y="3736"/>
              <a:ext cx="69" cy="22"/>
            </a:xfrm>
            <a:custGeom>
              <a:avLst/>
              <a:gdLst>
                <a:gd name="T0" fmla="*/ 0 w 69"/>
                <a:gd name="T1" fmla="*/ 22 h 22"/>
                <a:gd name="T2" fmla="*/ 34 w 69"/>
                <a:gd name="T3" fmla="*/ 22 h 22"/>
                <a:gd name="T4" fmla="*/ 51 w 69"/>
                <a:gd name="T5" fmla="*/ 15 h 22"/>
                <a:gd name="T6" fmla="*/ 69 w 69"/>
                <a:gd name="T7" fmla="*/ 4 h 22"/>
                <a:gd name="T8" fmla="*/ 30 w 69"/>
                <a:gd name="T9" fmla="*/ 0 h 22"/>
                <a:gd name="T10" fmla="*/ 13 w 69"/>
                <a:gd name="T11" fmla="*/ 8 h 22"/>
                <a:gd name="T12" fmla="*/ 0 w 69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22"/>
                <a:gd name="T23" fmla="*/ 69 w 69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22">
                  <a:moveTo>
                    <a:pt x="0" y="22"/>
                  </a:moveTo>
                  <a:lnTo>
                    <a:pt x="34" y="22"/>
                  </a:lnTo>
                  <a:lnTo>
                    <a:pt x="51" y="15"/>
                  </a:lnTo>
                  <a:lnTo>
                    <a:pt x="69" y="4"/>
                  </a:lnTo>
                  <a:lnTo>
                    <a:pt x="30" y="0"/>
                  </a:lnTo>
                  <a:lnTo>
                    <a:pt x="13" y="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6" name="Freeform 196"/>
            <p:cNvSpPr>
              <a:spLocks/>
            </p:cNvSpPr>
            <p:nvPr/>
          </p:nvSpPr>
          <p:spPr bwMode="auto">
            <a:xfrm>
              <a:off x="3221" y="3708"/>
              <a:ext cx="61" cy="75"/>
            </a:xfrm>
            <a:custGeom>
              <a:avLst/>
              <a:gdLst>
                <a:gd name="T0" fmla="*/ 56 w 61"/>
                <a:gd name="T1" fmla="*/ 0 h 75"/>
                <a:gd name="T2" fmla="*/ 43 w 61"/>
                <a:gd name="T3" fmla="*/ 7 h 75"/>
                <a:gd name="T4" fmla="*/ 22 w 61"/>
                <a:gd name="T5" fmla="*/ 18 h 75"/>
                <a:gd name="T6" fmla="*/ 5 w 61"/>
                <a:gd name="T7" fmla="*/ 39 h 75"/>
                <a:gd name="T8" fmla="*/ 0 w 61"/>
                <a:gd name="T9" fmla="*/ 57 h 75"/>
                <a:gd name="T10" fmla="*/ 0 w 61"/>
                <a:gd name="T11" fmla="*/ 75 h 75"/>
                <a:gd name="T12" fmla="*/ 31 w 61"/>
                <a:gd name="T13" fmla="*/ 53 h 75"/>
                <a:gd name="T14" fmla="*/ 43 w 61"/>
                <a:gd name="T15" fmla="*/ 46 h 75"/>
                <a:gd name="T16" fmla="*/ 52 w 61"/>
                <a:gd name="T17" fmla="*/ 32 h 75"/>
                <a:gd name="T18" fmla="*/ 61 w 61"/>
                <a:gd name="T19" fmla="*/ 18 h 75"/>
                <a:gd name="T20" fmla="*/ 56 w 61"/>
                <a:gd name="T21" fmla="*/ 0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75"/>
                <a:gd name="T35" fmla="*/ 61 w 61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75">
                  <a:moveTo>
                    <a:pt x="56" y="0"/>
                  </a:moveTo>
                  <a:lnTo>
                    <a:pt x="43" y="7"/>
                  </a:lnTo>
                  <a:lnTo>
                    <a:pt x="22" y="18"/>
                  </a:lnTo>
                  <a:lnTo>
                    <a:pt x="5" y="39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31" y="53"/>
                  </a:lnTo>
                  <a:lnTo>
                    <a:pt x="43" y="46"/>
                  </a:lnTo>
                  <a:lnTo>
                    <a:pt x="52" y="32"/>
                  </a:lnTo>
                  <a:lnTo>
                    <a:pt x="61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7" name="Freeform 197"/>
            <p:cNvSpPr>
              <a:spLocks/>
            </p:cNvSpPr>
            <p:nvPr/>
          </p:nvSpPr>
          <p:spPr bwMode="auto">
            <a:xfrm>
              <a:off x="361" y="3454"/>
              <a:ext cx="142" cy="93"/>
            </a:xfrm>
            <a:custGeom>
              <a:avLst/>
              <a:gdLst>
                <a:gd name="T0" fmla="*/ 137 w 142"/>
                <a:gd name="T1" fmla="*/ 32 h 93"/>
                <a:gd name="T2" fmla="*/ 142 w 142"/>
                <a:gd name="T3" fmla="*/ 46 h 93"/>
                <a:gd name="T4" fmla="*/ 142 w 142"/>
                <a:gd name="T5" fmla="*/ 60 h 93"/>
                <a:gd name="T6" fmla="*/ 137 w 142"/>
                <a:gd name="T7" fmla="*/ 71 h 93"/>
                <a:gd name="T8" fmla="*/ 129 w 142"/>
                <a:gd name="T9" fmla="*/ 82 h 93"/>
                <a:gd name="T10" fmla="*/ 107 w 142"/>
                <a:gd name="T11" fmla="*/ 89 h 93"/>
                <a:gd name="T12" fmla="*/ 81 w 142"/>
                <a:gd name="T13" fmla="*/ 93 h 93"/>
                <a:gd name="T14" fmla="*/ 47 w 142"/>
                <a:gd name="T15" fmla="*/ 93 h 93"/>
                <a:gd name="T16" fmla="*/ 0 w 142"/>
                <a:gd name="T17" fmla="*/ 89 h 93"/>
                <a:gd name="T18" fmla="*/ 8 w 142"/>
                <a:gd name="T19" fmla="*/ 68 h 93"/>
                <a:gd name="T20" fmla="*/ 21 w 142"/>
                <a:gd name="T21" fmla="*/ 46 h 93"/>
                <a:gd name="T22" fmla="*/ 38 w 142"/>
                <a:gd name="T23" fmla="*/ 25 h 93"/>
                <a:gd name="T24" fmla="*/ 56 w 142"/>
                <a:gd name="T25" fmla="*/ 10 h 93"/>
                <a:gd name="T26" fmla="*/ 77 w 142"/>
                <a:gd name="T27" fmla="*/ 0 h 93"/>
                <a:gd name="T28" fmla="*/ 99 w 142"/>
                <a:gd name="T29" fmla="*/ 0 h 93"/>
                <a:gd name="T30" fmla="*/ 120 w 142"/>
                <a:gd name="T31" fmla="*/ 10 h 93"/>
                <a:gd name="T32" fmla="*/ 137 w 142"/>
                <a:gd name="T33" fmla="*/ 32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93"/>
                <a:gd name="T53" fmla="*/ 142 w 142"/>
                <a:gd name="T54" fmla="*/ 93 h 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93">
                  <a:moveTo>
                    <a:pt x="137" y="32"/>
                  </a:moveTo>
                  <a:lnTo>
                    <a:pt x="142" y="46"/>
                  </a:lnTo>
                  <a:lnTo>
                    <a:pt x="142" y="60"/>
                  </a:lnTo>
                  <a:lnTo>
                    <a:pt x="137" y="71"/>
                  </a:lnTo>
                  <a:lnTo>
                    <a:pt x="129" y="82"/>
                  </a:lnTo>
                  <a:lnTo>
                    <a:pt x="107" y="89"/>
                  </a:lnTo>
                  <a:lnTo>
                    <a:pt x="81" y="93"/>
                  </a:lnTo>
                  <a:lnTo>
                    <a:pt x="47" y="93"/>
                  </a:lnTo>
                  <a:lnTo>
                    <a:pt x="0" y="89"/>
                  </a:lnTo>
                  <a:lnTo>
                    <a:pt x="8" y="68"/>
                  </a:lnTo>
                  <a:lnTo>
                    <a:pt x="21" y="46"/>
                  </a:lnTo>
                  <a:lnTo>
                    <a:pt x="38" y="25"/>
                  </a:lnTo>
                  <a:lnTo>
                    <a:pt x="56" y="10"/>
                  </a:lnTo>
                  <a:lnTo>
                    <a:pt x="77" y="0"/>
                  </a:lnTo>
                  <a:lnTo>
                    <a:pt x="99" y="0"/>
                  </a:lnTo>
                  <a:lnTo>
                    <a:pt x="120" y="10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8" name="Freeform 198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w 86"/>
                <a:gd name="T11" fmla="*/ 18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22"/>
                <a:gd name="T20" fmla="*/ 86 w 86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9" name="Freeform 199"/>
            <p:cNvSpPr>
              <a:spLocks/>
            </p:cNvSpPr>
            <p:nvPr/>
          </p:nvSpPr>
          <p:spPr bwMode="auto">
            <a:xfrm>
              <a:off x="378" y="3514"/>
              <a:ext cx="86" cy="22"/>
            </a:xfrm>
            <a:custGeom>
              <a:avLst/>
              <a:gdLst>
                <a:gd name="T0" fmla="*/ 0 w 86"/>
                <a:gd name="T1" fmla="*/ 18 h 22"/>
                <a:gd name="T2" fmla="*/ 39 w 86"/>
                <a:gd name="T3" fmla="*/ 22 h 22"/>
                <a:gd name="T4" fmla="*/ 60 w 86"/>
                <a:gd name="T5" fmla="*/ 22 h 22"/>
                <a:gd name="T6" fmla="*/ 77 w 86"/>
                <a:gd name="T7" fmla="*/ 15 h 22"/>
                <a:gd name="T8" fmla="*/ 86 w 8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2"/>
                <a:gd name="T17" fmla="*/ 86 w 8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2">
                  <a:moveTo>
                    <a:pt x="0" y="18"/>
                  </a:moveTo>
                  <a:lnTo>
                    <a:pt x="39" y="22"/>
                  </a:lnTo>
                  <a:lnTo>
                    <a:pt x="60" y="22"/>
                  </a:lnTo>
                  <a:lnTo>
                    <a:pt x="77" y="15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0" name="Freeform 200"/>
            <p:cNvSpPr>
              <a:spLocks/>
            </p:cNvSpPr>
            <p:nvPr/>
          </p:nvSpPr>
          <p:spPr bwMode="auto">
            <a:xfrm>
              <a:off x="309" y="3214"/>
              <a:ext cx="151" cy="150"/>
            </a:xfrm>
            <a:custGeom>
              <a:avLst/>
              <a:gdLst>
                <a:gd name="T0" fmla="*/ 9 w 151"/>
                <a:gd name="T1" fmla="*/ 0 h 150"/>
                <a:gd name="T2" fmla="*/ 0 w 151"/>
                <a:gd name="T3" fmla="*/ 21 h 150"/>
                <a:gd name="T4" fmla="*/ 0 w 151"/>
                <a:gd name="T5" fmla="*/ 50 h 150"/>
                <a:gd name="T6" fmla="*/ 0 w 151"/>
                <a:gd name="T7" fmla="*/ 82 h 150"/>
                <a:gd name="T8" fmla="*/ 9 w 151"/>
                <a:gd name="T9" fmla="*/ 107 h 150"/>
                <a:gd name="T10" fmla="*/ 22 w 151"/>
                <a:gd name="T11" fmla="*/ 132 h 150"/>
                <a:gd name="T12" fmla="*/ 48 w 151"/>
                <a:gd name="T13" fmla="*/ 146 h 150"/>
                <a:gd name="T14" fmla="*/ 78 w 151"/>
                <a:gd name="T15" fmla="*/ 150 h 150"/>
                <a:gd name="T16" fmla="*/ 95 w 151"/>
                <a:gd name="T17" fmla="*/ 150 h 150"/>
                <a:gd name="T18" fmla="*/ 121 w 151"/>
                <a:gd name="T19" fmla="*/ 143 h 150"/>
                <a:gd name="T20" fmla="*/ 133 w 151"/>
                <a:gd name="T21" fmla="*/ 132 h 150"/>
                <a:gd name="T22" fmla="*/ 146 w 151"/>
                <a:gd name="T23" fmla="*/ 125 h 150"/>
                <a:gd name="T24" fmla="*/ 151 w 151"/>
                <a:gd name="T25" fmla="*/ 114 h 150"/>
                <a:gd name="T26" fmla="*/ 151 w 151"/>
                <a:gd name="T27" fmla="*/ 103 h 150"/>
                <a:gd name="T28" fmla="*/ 146 w 151"/>
                <a:gd name="T29" fmla="*/ 82 h 150"/>
                <a:gd name="T30" fmla="*/ 125 w 151"/>
                <a:gd name="T31" fmla="*/ 57 h 150"/>
                <a:gd name="T32" fmla="*/ 65 w 151"/>
                <a:gd name="T33" fmla="*/ 18 h 150"/>
                <a:gd name="T34" fmla="*/ 35 w 151"/>
                <a:gd name="T35" fmla="*/ 3 h 150"/>
                <a:gd name="T36" fmla="*/ 9 w 151"/>
                <a:gd name="T37" fmla="*/ 0 h 1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1"/>
                <a:gd name="T58" fmla="*/ 0 h 150"/>
                <a:gd name="T59" fmla="*/ 151 w 151"/>
                <a:gd name="T60" fmla="*/ 150 h 1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1" h="150">
                  <a:moveTo>
                    <a:pt x="9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82"/>
                  </a:lnTo>
                  <a:lnTo>
                    <a:pt x="9" y="107"/>
                  </a:lnTo>
                  <a:lnTo>
                    <a:pt x="22" y="132"/>
                  </a:lnTo>
                  <a:lnTo>
                    <a:pt x="48" y="146"/>
                  </a:lnTo>
                  <a:lnTo>
                    <a:pt x="78" y="150"/>
                  </a:lnTo>
                  <a:lnTo>
                    <a:pt x="95" y="150"/>
                  </a:lnTo>
                  <a:lnTo>
                    <a:pt x="121" y="143"/>
                  </a:lnTo>
                  <a:lnTo>
                    <a:pt x="133" y="132"/>
                  </a:lnTo>
                  <a:lnTo>
                    <a:pt x="146" y="125"/>
                  </a:lnTo>
                  <a:lnTo>
                    <a:pt x="151" y="114"/>
                  </a:lnTo>
                  <a:lnTo>
                    <a:pt x="151" y="103"/>
                  </a:lnTo>
                  <a:lnTo>
                    <a:pt x="146" y="82"/>
                  </a:lnTo>
                  <a:lnTo>
                    <a:pt x="125" y="57"/>
                  </a:lnTo>
                  <a:lnTo>
                    <a:pt x="65" y="18"/>
                  </a:lnTo>
                  <a:lnTo>
                    <a:pt x="3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1" name="Freeform 201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w 4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3"/>
                <a:gd name="T20" fmla="*/ 47 w 4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2" name="Freeform 202"/>
            <p:cNvSpPr>
              <a:spLocks/>
            </p:cNvSpPr>
            <p:nvPr/>
          </p:nvSpPr>
          <p:spPr bwMode="auto">
            <a:xfrm>
              <a:off x="348" y="3249"/>
              <a:ext cx="47" cy="83"/>
            </a:xfrm>
            <a:custGeom>
              <a:avLst/>
              <a:gdLst>
                <a:gd name="T0" fmla="*/ 0 w 47"/>
                <a:gd name="T1" fmla="*/ 0 h 83"/>
                <a:gd name="T2" fmla="*/ 9 w 47"/>
                <a:gd name="T3" fmla="*/ 47 h 83"/>
                <a:gd name="T4" fmla="*/ 17 w 47"/>
                <a:gd name="T5" fmla="*/ 68 h 83"/>
                <a:gd name="T6" fmla="*/ 30 w 47"/>
                <a:gd name="T7" fmla="*/ 76 h 83"/>
                <a:gd name="T8" fmla="*/ 47 w 47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83"/>
                <a:gd name="T17" fmla="*/ 47 w 47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83">
                  <a:moveTo>
                    <a:pt x="0" y="0"/>
                  </a:moveTo>
                  <a:lnTo>
                    <a:pt x="9" y="47"/>
                  </a:lnTo>
                  <a:lnTo>
                    <a:pt x="17" y="68"/>
                  </a:lnTo>
                  <a:lnTo>
                    <a:pt x="30" y="76"/>
                  </a:lnTo>
                  <a:lnTo>
                    <a:pt x="47" y="83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3" name="Freeform 203"/>
            <p:cNvSpPr>
              <a:spLocks/>
            </p:cNvSpPr>
            <p:nvPr/>
          </p:nvSpPr>
          <p:spPr bwMode="auto">
            <a:xfrm>
              <a:off x="1890" y="3744"/>
              <a:ext cx="185" cy="42"/>
            </a:xfrm>
            <a:custGeom>
              <a:avLst/>
              <a:gdLst>
                <a:gd name="T0" fmla="*/ 185 w 185"/>
                <a:gd name="T1" fmla="*/ 25 h 42"/>
                <a:gd name="T2" fmla="*/ 180 w 185"/>
                <a:gd name="T3" fmla="*/ 32 h 42"/>
                <a:gd name="T4" fmla="*/ 167 w 185"/>
                <a:gd name="T5" fmla="*/ 39 h 42"/>
                <a:gd name="T6" fmla="*/ 142 w 185"/>
                <a:gd name="T7" fmla="*/ 42 h 42"/>
                <a:gd name="T8" fmla="*/ 116 w 185"/>
                <a:gd name="T9" fmla="*/ 42 h 42"/>
                <a:gd name="T10" fmla="*/ 51 w 185"/>
                <a:gd name="T11" fmla="*/ 39 h 42"/>
                <a:gd name="T12" fmla="*/ 21 w 185"/>
                <a:gd name="T13" fmla="*/ 32 h 42"/>
                <a:gd name="T14" fmla="*/ 0 w 185"/>
                <a:gd name="T15" fmla="*/ 25 h 42"/>
                <a:gd name="T16" fmla="*/ 47 w 185"/>
                <a:gd name="T17" fmla="*/ 10 h 42"/>
                <a:gd name="T18" fmla="*/ 103 w 185"/>
                <a:gd name="T19" fmla="*/ 3 h 42"/>
                <a:gd name="T20" fmla="*/ 124 w 185"/>
                <a:gd name="T21" fmla="*/ 0 h 42"/>
                <a:gd name="T22" fmla="*/ 150 w 185"/>
                <a:gd name="T23" fmla="*/ 3 h 42"/>
                <a:gd name="T24" fmla="*/ 167 w 185"/>
                <a:gd name="T25" fmla="*/ 10 h 42"/>
                <a:gd name="T26" fmla="*/ 185 w 185"/>
                <a:gd name="T27" fmla="*/ 25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42"/>
                <a:gd name="T44" fmla="*/ 185 w 18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42">
                  <a:moveTo>
                    <a:pt x="185" y="25"/>
                  </a:moveTo>
                  <a:lnTo>
                    <a:pt x="180" y="32"/>
                  </a:lnTo>
                  <a:lnTo>
                    <a:pt x="167" y="39"/>
                  </a:lnTo>
                  <a:lnTo>
                    <a:pt x="142" y="42"/>
                  </a:lnTo>
                  <a:lnTo>
                    <a:pt x="116" y="42"/>
                  </a:lnTo>
                  <a:lnTo>
                    <a:pt x="51" y="39"/>
                  </a:lnTo>
                  <a:lnTo>
                    <a:pt x="21" y="32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103" y="3"/>
                  </a:lnTo>
                  <a:lnTo>
                    <a:pt x="124" y="0"/>
                  </a:lnTo>
                  <a:lnTo>
                    <a:pt x="150" y="3"/>
                  </a:lnTo>
                  <a:lnTo>
                    <a:pt x="167" y="10"/>
                  </a:lnTo>
                  <a:lnTo>
                    <a:pt x="185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4" name="Freeform 204"/>
            <p:cNvSpPr>
              <a:spLocks/>
            </p:cNvSpPr>
            <p:nvPr/>
          </p:nvSpPr>
          <p:spPr bwMode="auto">
            <a:xfrm>
              <a:off x="1868" y="3783"/>
              <a:ext cx="164" cy="86"/>
            </a:xfrm>
            <a:custGeom>
              <a:avLst/>
              <a:gdLst>
                <a:gd name="T0" fmla="*/ 159 w 164"/>
                <a:gd name="T1" fmla="*/ 7 h 86"/>
                <a:gd name="T2" fmla="*/ 164 w 164"/>
                <a:gd name="T3" fmla="*/ 14 h 86"/>
                <a:gd name="T4" fmla="*/ 155 w 164"/>
                <a:gd name="T5" fmla="*/ 25 h 86"/>
                <a:gd name="T6" fmla="*/ 138 w 164"/>
                <a:gd name="T7" fmla="*/ 39 h 86"/>
                <a:gd name="T8" fmla="*/ 112 w 164"/>
                <a:gd name="T9" fmla="*/ 54 h 86"/>
                <a:gd name="T10" fmla="*/ 56 w 164"/>
                <a:gd name="T11" fmla="*/ 79 h 86"/>
                <a:gd name="T12" fmla="*/ 26 w 164"/>
                <a:gd name="T13" fmla="*/ 86 h 86"/>
                <a:gd name="T14" fmla="*/ 0 w 164"/>
                <a:gd name="T15" fmla="*/ 86 h 86"/>
                <a:gd name="T16" fmla="*/ 35 w 164"/>
                <a:gd name="T17" fmla="*/ 54 h 86"/>
                <a:gd name="T18" fmla="*/ 73 w 164"/>
                <a:gd name="T19" fmla="*/ 21 h 86"/>
                <a:gd name="T20" fmla="*/ 95 w 164"/>
                <a:gd name="T21" fmla="*/ 11 h 86"/>
                <a:gd name="T22" fmla="*/ 116 w 164"/>
                <a:gd name="T23" fmla="*/ 3 h 86"/>
                <a:gd name="T24" fmla="*/ 138 w 164"/>
                <a:gd name="T25" fmla="*/ 0 h 86"/>
                <a:gd name="T26" fmla="*/ 159 w 164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4"/>
                <a:gd name="T43" fmla="*/ 0 h 86"/>
                <a:gd name="T44" fmla="*/ 164 w 164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4" h="86">
                  <a:moveTo>
                    <a:pt x="159" y="7"/>
                  </a:moveTo>
                  <a:lnTo>
                    <a:pt x="164" y="14"/>
                  </a:lnTo>
                  <a:lnTo>
                    <a:pt x="155" y="25"/>
                  </a:lnTo>
                  <a:lnTo>
                    <a:pt x="138" y="39"/>
                  </a:lnTo>
                  <a:lnTo>
                    <a:pt x="112" y="54"/>
                  </a:lnTo>
                  <a:lnTo>
                    <a:pt x="56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5" y="54"/>
                  </a:lnTo>
                  <a:lnTo>
                    <a:pt x="73" y="21"/>
                  </a:lnTo>
                  <a:lnTo>
                    <a:pt x="95" y="11"/>
                  </a:lnTo>
                  <a:lnTo>
                    <a:pt x="116" y="3"/>
                  </a:lnTo>
                  <a:lnTo>
                    <a:pt x="138" y="0"/>
                  </a:lnTo>
                  <a:lnTo>
                    <a:pt x="159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5" name="Freeform 205"/>
            <p:cNvSpPr>
              <a:spLocks/>
            </p:cNvSpPr>
            <p:nvPr/>
          </p:nvSpPr>
          <p:spPr bwMode="auto">
            <a:xfrm>
              <a:off x="2113" y="3854"/>
              <a:ext cx="52" cy="69"/>
            </a:xfrm>
            <a:custGeom>
              <a:avLst/>
              <a:gdLst>
                <a:gd name="T0" fmla="*/ 5 w 52"/>
                <a:gd name="T1" fmla="*/ 0 h 69"/>
                <a:gd name="T2" fmla="*/ 0 w 52"/>
                <a:gd name="T3" fmla="*/ 18 h 69"/>
                <a:gd name="T4" fmla="*/ 5 w 52"/>
                <a:gd name="T5" fmla="*/ 26 h 69"/>
                <a:gd name="T6" fmla="*/ 13 w 52"/>
                <a:gd name="T7" fmla="*/ 33 h 69"/>
                <a:gd name="T8" fmla="*/ 39 w 52"/>
                <a:gd name="T9" fmla="*/ 43 h 69"/>
                <a:gd name="T10" fmla="*/ 48 w 52"/>
                <a:gd name="T11" fmla="*/ 54 h 69"/>
                <a:gd name="T12" fmla="*/ 52 w 52"/>
                <a:gd name="T13" fmla="*/ 69 h 69"/>
                <a:gd name="T14" fmla="*/ 52 w 52"/>
                <a:gd name="T15" fmla="*/ 43 h 69"/>
                <a:gd name="T16" fmla="*/ 52 w 52"/>
                <a:gd name="T17" fmla="*/ 26 h 69"/>
                <a:gd name="T18" fmla="*/ 39 w 52"/>
                <a:gd name="T19" fmla="*/ 11 h 69"/>
                <a:gd name="T20" fmla="*/ 26 w 52"/>
                <a:gd name="T21" fmla="*/ 4 h 69"/>
                <a:gd name="T22" fmla="*/ 5 w 52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69"/>
                <a:gd name="T38" fmla="*/ 52 w 52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69">
                  <a:moveTo>
                    <a:pt x="5" y="0"/>
                  </a:moveTo>
                  <a:lnTo>
                    <a:pt x="0" y="18"/>
                  </a:lnTo>
                  <a:lnTo>
                    <a:pt x="5" y="26"/>
                  </a:lnTo>
                  <a:lnTo>
                    <a:pt x="13" y="33"/>
                  </a:lnTo>
                  <a:lnTo>
                    <a:pt x="39" y="43"/>
                  </a:lnTo>
                  <a:lnTo>
                    <a:pt x="48" y="54"/>
                  </a:lnTo>
                  <a:lnTo>
                    <a:pt x="52" y="69"/>
                  </a:lnTo>
                  <a:lnTo>
                    <a:pt x="52" y="43"/>
                  </a:lnTo>
                  <a:lnTo>
                    <a:pt x="52" y="26"/>
                  </a:lnTo>
                  <a:lnTo>
                    <a:pt x="39" y="11"/>
                  </a:lnTo>
                  <a:lnTo>
                    <a:pt x="26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6" name="Freeform 206"/>
            <p:cNvSpPr>
              <a:spLocks/>
            </p:cNvSpPr>
            <p:nvPr/>
          </p:nvSpPr>
          <p:spPr bwMode="auto">
            <a:xfrm>
              <a:off x="2165" y="3679"/>
              <a:ext cx="47" cy="72"/>
            </a:xfrm>
            <a:custGeom>
              <a:avLst/>
              <a:gdLst>
                <a:gd name="T0" fmla="*/ 47 w 47"/>
                <a:gd name="T1" fmla="*/ 72 h 72"/>
                <a:gd name="T2" fmla="*/ 47 w 47"/>
                <a:gd name="T3" fmla="*/ 47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4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7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7" y="72"/>
                  </a:moveTo>
                  <a:lnTo>
                    <a:pt x="47" y="47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4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7" name="Freeform 207"/>
            <p:cNvSpPr>
              <a:spLocks/>
            </p:cNvSpPr>
            <p:nvPr/>
          </p:nvSpPr>
          <p:spPr bwMode="auto">
            <a:xfrm>
              <a:off x="2629" y="3575"/>
              <a:ext cx="56" cy="83"/>
            </a:xfrm>
            <a:custGeom>
              <a:avLst/>
              <a:gdLst>
                <a:gd name="T0" fmla="*/ 43 w 56"/>
                <a:gd name="T1" fmla="*/ 83 h 83"/>
                <a:gd name="T2" fmla="*/ 56 w 56"/>
                <a:gd name="T3" fmla="*/ 61 h 83"/>
                <a:gd name="T4" fmla="*/ 51 w 56"/>
                <a:gd name="T5" fmla="*/ 50 h 83"/>
                <a:gd name="T6" fmla="*/ 43 w 56"/>
                <a:gd name="T7" fmla="*/ 40 h 83"/>
                <a:gd name="T8" fmla="*/ 13 w 56"/>
                <a:gd name="T9" fmla="*/ 18 h 83"/>
                <a:gd name="T10" fmla="*/ 4 w 56"/>
                <a:gd name="T11" fmla="*/ 7 h 83"/>
                <a:gd name="T12" fmla="*/ 4 w 56"/>
                <a:gd name="T13" fmla="*/ 0 h 83"/>
                <a:gd name="T14" fmla="*/ 0 w 56"/>
                <a:gd name="T15" fmla="*/ 29 h 83"/>
                <a:gd name="T16" fmla="*/ 4 w 56"/>
                <a:gd name="T17" fmla="*/ 54 h 83"/>
                <a:gd name="T18" fmla="*/ 17 w 56"/>
                <a:gd name="T19" fmla="*/ 72 h 83"/>
                <a:gd name="T20" fmla="*/ 43 w 56"/>
                <a:gd name="T21" fmla="*/ 83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3"/>
                <a:gd name="T35" fmla="*/ 56 w 56"/>
                <a:gd name="T36" fmla="*/ 83 h 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3">
                  <a:moveTo>
                    <a:pt x="43" y="83"/>
                  </a:moveTo>
                  <a:lnTo>
                    <a:pt x="56" y="61"/>
                  </a:lnTo>
                  <a:lnTo>
                    <a:pt x="51" y="50"/>
                  </a:lnTo>
                  <a:lnTo>
                    <a:pt x="43" y="40"/>
                  </a:lnTo>
                  <a:lnTo>
                    <a:pt x="13" y="18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4"/>
                  </a:lnTo>
                  <a:lnTo>
                    <a:pt x="17" y="72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8" name="Freeform 208"/>
            <p:cNvSpPr>
              <a:spLocks/>
            </p:cNvSpPr>
            <p:nvPr/>
          </p:nvSpPr>
          <p:spPr bwMode="auto">
            <a:xfrm>
              <a:off x="163" y="2730"/>
              <a:ext cx="155" cy="54"/>
            </a:xfrm>
            <a:custGeom>
              <a:avLst/>
              <a:gdLst>
                <a:gd name="T0" fmla="*/ 155 w 155"/>
                <a:gd name="T1" fmla="*/ 50 h 54"/>
                <a:gd name="T2" fmla="*/ 155 w 155"/>
                <a:gd name="T3" fmla="*/ 43 h 54"/>
                <a:gd name="T4" fmla="*/ 151 w 155"/>
                <a:gd name="T5" fmla="*/ 33 h 54"/>
                <a:gd name="T6" fmla="*/ 142 w 155"/>
                <a:gd name="T7" fmla="*/ 25 h 54"/>
                <a:gd name="T8" fmla="*/ 125 w 155"/>
                <a:gd name="T9" fmla="*/ 15 h 54"/>
                <a:gd name="T10" fmla="*/ 103 w 155"/>
                <a:gd name="T11" fmla="*/ 7 h 54"/>
                <a:gd name="T12" fmla="*/ 73 w 155"/>
                <a:gd name="T13" fmla="*/ 4 h 54"/>
                <a:gd name="T14" fmla="*/ 39 w 155"/>
                <a:gd name="T15" fmla="*/ 0 h 54"/>
                <a:gd name="T16" fmla="*/ 0 w 155"/>
                <a:gd name="T17" fmla="*/ 7 h 54"/>
                <a:gd name="T18" fmla="*/ 39 w 155"/>
                <a:gd name="T19" fmla="*/ 22 h 54"/>
                <a:gd name="T20" fmla="*/ 90 w 155"/>
                <a:gd name="T21" fmla="*/ 43 h 54"/>
                <a:gd name="T22" fmla="*/ 133 w 155"/>
                <a:gd name="T23" fmla="*/ 54 h 54"/>
                <a:gd name="T24" fmla="*/ 146 w 155"/>
                <a:gd name="T25" fmla="*/ 54 h 54"/>
                <a:gd name="T26" fmla="*/ 155 w 155"/>
                <a:gd name="T27" fmla="*/ 5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5"/>
                <a:gd name="T43" fmla="*/ 0 h 54"/>
                <a:gd name="T44" fmla="*/ 155 w 155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5" h="54">
                  <a:moveTo>
                    <a:pt x="155" y="50"/>
                  </a:moveTo>
                  <a:lnTo>
                    <a:pt x="155" y="43"/>
                  </a:lnTo>
                  <a:lnTo>
                    <a:pt x="151" y="33"/>
                  </a:lnTo>
                  <a:lnTo>
                    <a:pt x="142" y="25"/>
                  </a:lnTo>
                  <a:lnTo>
                    <a:pt x="125" y="15"/>
                  </a:lnTo>
                  <a:lnTo>
                    <a:pt x="103" y="7"/>
                  </a:lnTo>
                  <a:lnTo>
                    <a:pt x="73" y="4"/>
                  </a:lnTo>
                  <a:lnTo>
                    <a:pt x="39" y="0"/>
                  </a:lnTo>
                  <a:lnTo>
                    <a:pt x="0" y="7"/>
                  </a:lnTo>
                  <a:lnTo>
                    <a:pt x="39" y="22"/>
                  </a:lnTo>
                  <a:lnTo>
                    <a:pt x="90" y="43"/>
                  </a:lnTo>
                  <a:lnTo>
                    <a:pt x="133" y="54"/>
                  </a:lnTo>
                  <a:lnTo>
                    <a:pt x="146" y="54"/>
                  </a:lnTo>
                  <a:lnTo>
                    <a:pt x="155" y="5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9" name="Freeform 209"/>
            <p:cNvSpPr>
              <a:spLocks/>
            </p:cNvSpPr>
            <p:nvPr/>
          </p:nvSpPr>
          <p:spPr bwMode="auto">
            <a:xfrm>
              <a:off x="137" y="2766"/>
              <a:ext cx="181" cy="43"/>
            </a:xfrm>
            <a:custGeom>
              <a:avLst/>
              <a:gdLst>
                <a:gd name="T0" fmla="*/ 181 w 181"/>
                <a:gd name="T1" fmla="*/ 18 h 43"/>
                <a:gd name="T2" fmla="*/ 177 w 181"/>
                <a:gd name="T3" fmla="*/ 7 h 43"/>
                <a:gd name="T4" fmla="*/ 159 w 181"/>
                <a:gd name="T5" fmla="*/ 4 h 43"/>
                <a:gd name="T6" fmla="*/ 138 w 181"/>
                <a:gd name="T7" fmla="*/ 0 h 43"/>
                <a:gd name="T8" fmla="*/ 108 w 181"/>
                <a:gd name="T9" fmla="*/ 4 h 43"/>
                <a:gd name="T10" fmla="*/ 48 w 181"/>
                <a:gd name="T11" fmla="*/ 14 h 43"/>
                <a:gd name="T12" fmla="*/ 22 w 181"/>
                <a:gd name="T13" fmla="*/ 22 h 43"/>
                <a:gd name="T14" fmla="*/ 0 w 181"/>
                <a:gd name="T15" fmla="*/ 32 h 43"/>
                <a:gd name="T16" fmla="*/ 56 w 181"/>
                <a:gd name="T17" fmla="*/ 40 h 43"/>
                <a:gd name="T18" fmla="*/ 112 w 181"/>
                <a:gd name="T19" fmla="*/ 43 h 43"/>
                <a:gd name="T20" fmla="*/ 142 w 181"/>
                <a:gd name="T21" fmla="*/ 40 h 43"/>
                <a:gd name="T22" fmla="*/ 159 w 181"/>
                <a:gd name="T23" fmla="*/ 36 h 43"/>
                <a:gd name="T24" fmla="*/ 177 w 181"/>
                <a:gd name="T25" fmla="*/ 29 h 43"/>
                <a:gd name="T26" fmla="*/ 181 w 181"/>
                <a:gd name="T27" fmla="*/ 18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3"/>
                <a:gd name="T44" fmla="*/ 181 w 181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3">
                  <a:moveTo>
                    <a:pt x="181" y="18"/>
                  </a:moveTo>
                  <a:lnTo>
                    <a:pt x="177" y="7"/>
                  </a:lnTo>
                  <a:lnTo>
                    <a:pt x="159" y="4"/>
                  </a:lnTo>
                  <a:lnTo>
                    <a:pt x="138" y="0"/>
                  </a:lnTo>
                  <a:lnTo>
                    <a:pt x="108" y="4"/>
                  </a:lnTo>
                  <a:lnTo>
                    <a:pt x="48" y="14"/>
                  </a:lnTo>
                  <a:lnTo>
                    <a:pt x="22" y="22"/>
                  </a:lnTo>
                  <a:lnTo>
                    <a:pt x="0" y="32"/>
                  </a:lnTo>
                  <a:lnTo>
                    <a:pt x="56" y="40"/>
                  </a:lnTo>
                  <a:lnTo>
                    <a:pt x="112" y="43"/>
                  </a:lnTo>
                  <a:lnTo>
                    <a:pt x="142" y="40"/>
                  </a:lnTo>
                  <a:lnTo>
                    <a:pt x="159" y="36"/>
                  </a:lnTo>
                  <a:lnTo>
                    <a:pt x="177" y="29"/>
                  </a:lnTo>
                  <a:lnTo>
                    <a:pt x="181" y="1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0" name="Freeform 210"/>
            <p:cNvSpPr>
              <a:spLocks/>
            </p:cNvSpPr>
            <p:nvPr/>
          </p:nvSpPr>
          <p:spPr bwMode="auto">
            <a:xfrm>
              <a:off x="215" y="2788"/>
              <a:ext cx="116" cy="143"/>
            </a:xfrm>
            <a:custGeom>
              <a:avLst/>
              <a:gdLst>
                <a:gd name="T0" fmla="*/ 94 w 116"/>
                <a:gd name="T1" fmla="*/ 0 h 143"/>
                <a:gd name="T2" fmla="*/ 107 w 116"/>
                <a:gd name="T3" fmla="*/ 3 h 143"/>
                <a:gd name="T4" fmla="*/ 111 w 116"/>
                <a:gd name="T5" fmla="*/ 10 h 143"/>
                <a:gd name="T6" fmla="*/ 116 w 116"/>
                <a:gd name="T7" fmla="*/ 18 h 143"/>
                <a:gd name="T8" fmla="*/ 111 w 116"/>
                <a:gd name="T9" fmla="*/ 28 h 143"/>
                <a:gd name="T10" fmla="*/ 99 w 116"/>
                <a:gd name="T11" fmla="*/ 46 h 143"/>
                <a:gd name="T12" fmla="*/ 73 w 116"/>
                <a:gd name="T13" fmla="*/ 71 h 143"/>
                <a:gd name="T14" fmla="*/ 21 w 116"/>
                <a:gd name="T15" fmla="*/ 114 h 143"/>
                <a:gd name="T16" fmla="*/ 4 w 116"/>
                <a:gd name="T17" fmla="*/ 132 h 143"/>
                <a:gd name="T18" fmla="*/ 0 w 116"/>
                <a:gd name="T19" fmla="*/ 143 h 143"/>
                <a:gd name="T20" fmla="*/ 0 w 116"/>
                <a:gd name="T21" fmla="*/ 132 h 143"/>
                <a:gd name="T22" fmla="*/ 4 w 116"/>
                <a:gd name="T23" fmla="*/ 114 h 143"/>
                <a:gd name="T24" fmla="*/ 13 w 116"/>
                <a:gd name="T25" fmla="*/ 71 h 143"/>
                <a:gd name="T26" fmla="*/ 26 w 116"/>
                <a:gd name="T27" fmla="*/ 50 h 143"/>
                <a:gd name="T28" fmla="*/ 43 w 116"/>
                <a:gd name="T29" fmla="*/ 28 h 143"/>
                <a:gd name="T30" fmla="*/ 64 w 116"/>
                <a:gd name="T31" fmla="*/ 14 h 143"/>
                <a:gd name="T32" fmla="*/ 94 w 116"/>
                <a:gd name="T33" fmla="*/ 0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"/>
                <a:gd name="T52" fmla="*/ 0 h 143"/>
                <a:gd name="T53" fmla="*/ 116 w 116"/>
                <a:gd name="T54" fmla="*/ 143 h 1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" h="143">
                  <a:moveTo>
                    <a:pt x="94" y="0"/>
                  </a:moveTo>
                  <a:lnTo>
                    <a:pt x="107" y="3"/>
                  </a:lnTo>
                  <a:lnTo>
                    <a:pt x="111" y="10"/>
                  </a:lnTo>
                  <a:lnTo>
                    <a:pt x="116" y="18"/>
                  </a:lnTo>
                  <a:lnTo>
                    <a:pt x="111" y="28"/>
                  </a:lnTo>
                  <a:lnTo>
                    <a:pt x="99" y="46"/>
                  </a:lnTo>
                  <a:lnTo>
                    <a:pt x="73" y="71"/>
                  </a:lnTo>
                  <a:lnTo>
                    <a:pt x="21" y="114"/>
                  </a:lnTo>
                  <a:lnTo>
                    <a:pt x="4" y="132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4" y="114"/>
                  </a:lnTo>
                  <a:lnTo>
                    <a:pt x="13" y="71"/>
                  </a:lnTo>
                  <a:lnTo>
                    <a:pt x="26" y="50"/>
                  </a:lnTo>
                  <a:lnTo>
                    <a:pt x="43" y="28"/>
                  </a:lnTo>
                  <a:lnTo>
                    <a:pt x="64" y="1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1" name="Freeform 211"/>
            <p:cNvSpPr>
              <a:spLocks/>
            </p:cNvSpPr>
            <p:nvPr/>
          </p:nvSpPr>
          <p:spPr bwMode="auto">
            <a:xfrm>
              <a:off x="3535" y="3822"/>
              <a:ext cx="39" cy="86"/>
            </a:xfrm>
            <a:custGeom>
              <a:avLst/>
              <a:gdLst>
                <a:gd name="T0" fmla="*/ 9 w 39"/>
                <a:gd name="T1" fmla="*/ 0 h 86"/>
                <a:gd name="T2" fmla="*/ 4 w 39"/>
                <a:gd name="T3" fmla="*/ 15 h 86"/>
                <a:gd name="T4" fmla="*/ 0 w 39"/>
                <a:gd name="T5" fmla="*/ 36 h 86"/>
                <a:gd name="T6" fmla="*/ 0 w 39"/>
                <a:gd name="T7" fmla="*/ 50 h 86"/>
                <a:gd name="T8" fmla="*/ 9 w 39"/>
                <a:gd name="T9" fmla="*/ 61 h 86"/>
                <a:gd name="T10" fmla="*/ 17 w 39"/>
                <a:gd name="T11" fmla="*/ 75 h 86"/>
                <a:gd name="T12" fmla="*/ 39 w 39"/>
                <a:gd name="T13" fmla="*/ 86 h 86"/>
                <a:gd name="T14" fmla="*/ 39 w 39"/>
                <a:gd name="T15" fmla="*/ 54 h 86"/>
                <a:gd name="T16" fmla="*/ 34 w 39"/>
                <a:gd name="T17" fmla="*/ 29 h 86"/>
                <a:gd name="T18" fmla="*/ 22 w 39"/>
                <a:gd name="T19" fmla="*/ 11 h 86"/>
                <a:gd name="T20" fmla="*/ 9 w 3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86"/>
                <a:gd name="T35" fmla="*/ 39 w 3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86">
                  <a:moveTo>
                    <a:pt x="9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1"/>
                  </a:lnTo>
                  <a:lnTo>
                    <a:pt x="17" y="75"/>
                  </a:lnTo>
                  <a:lnTo>
                    <a:pt x="39" y="86"/>
                  </a:lnTo>
                  <a:lnTo>
                    <a:pt x="39" y="54"/>
                  </a:lnTo>
                  <a:lnTo>
                    <a:pt x="34" y="29"/>
                  </a:lnTo>
                  <a:lnTo>
                    <a:pt x="22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2" name="Freeform 212"/>
            <p:cNvSpPr>
              <a:spLocks/>
            </p:cNvSpPr>
            <p:nvPr/>
          </p:nvSpPr>
          <p:spPr bwMode="auto">
            <a:xfrm>
              <a:off x="3634" y="3761"/>
              <a:ext cx="43" cy="86"/>
            </a:xfrm>
            <a:custGeom>
              <a:avLst/>
              <a:gdLst>
                <a:gd name="T0" fmla="*/ 8 w 43"/>
                <a:gd name="T1" fmla="*/ 0 h 86"/>
                <a:gd name="T2" fmla="*/ 4 w 43"/>
                <a:gd name="T3" fmla="*/ 15 h 86"/>
                <a:gd name="T4" fmla="*/ 0 w 43"/>
                <a:gd name="T5" fmla="*/ 36 h 86"/>
                <a:gd name="T6" fmla="*/ 4 w 43"/>
                <a:gd name="T7" fmla="*/ 47 h 86"/>
                <a:gd name="T8" fmla="*/ 8 w 43"/>
                <a:gd name="T9" fmla="*/ 61 h 86"/>
                <a:gd name="T10" fmla="*/ 21 w 43"/>
                <a:gd name="T11" fmla="*/ 72 h 86"/>
                <a:gd name="T12" fmla="*/ 38 w 43"/>
                <a:gd name="T13" fmla="*/ 86 h 86"/>
                <a:gd name="T14" fmla="*/ 43 w 43"/>
                <a:gd name="T15" fmla="*/ 54 h 86"/>
                <a:gd name="T16" fmla="*/ 34 w 43"/>
                <a:gd name="T17" fmla="*/ 25 h 86"/>
                <a:gd name="T18" fmla="*/ 26 w 43"/>
                <a:gd name="T19" fmla="*/ 11 h 86"/>
                <a:gd name="T20" fmla="*/ 8 w 43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86"/>
                <a:gd name="T35" fmla="*/ 43 w 43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86">
                  <a:moveTo>
                    <a:pt x="8" y="0"/>
                  </a:moveTo>
                  <a:lnTo>
                    <a:pt x="4" y="15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8" y="61"/>
                  </a:lnTo>
                  <a:lnTo>
                    <a:pt x="21" y="72"/>
                  </a:lnTo>
                  <a:lnTo>
                    <a:pt x="38" y="86"/>
                  </a:lnTo>
                  <a:lnTo>
                    <a:pt x="43" y="54"/>
                  </a:lnTo>
                  <a:lnTo>
                    <a:pt x="34" y="25"/>
                  </a:lnTo>
                  <a:lnTo>
                    <a:pt x="26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3" name="Freeform 213"/>
            <p:cNvSpPr>
              <a:spLocks/>
            </p:cNvSpPr>
            <p:nvPr/>
          </p:nvSpPr>
          <p:spPr bwMode="auto">
            <a:xfrm>
              <a:off x="2637" y="3665"/>
              <a:ext cx="271" cy="229"/>
            </a:xfrm>
            <a:custGeom>
              <a:avLst/>
              <a:gdLst>
                <a:gd name="T0" fmla="*/ 245 w 271"/>
                <a:gd name="T1" fmla="*/ 46 h 229"/>
                <a:gd name="T2" fmla="*/ 215 w 271"/>
                <a:gd name="T3" fmla="*/ 21 h 229"/>
                <a:gd name="T4" fmla="*/ 176 w 271"/>
                <a:gd name="T5" fmla="*/ 7 h 229"/>
                <a:gd name="T6" fmla="*/ 146 w 271"/>
                <a:gd name="T7" fmla="*/ 0 h 229"/>
                <a:gd name="T8" fmla="*/ 129 w 271"/>
                <a:gd name="T9" fmla="*/ 3 h 229"/>
                <a:gd name="T10" fmla="*/ 112 w 271"/>
                <a:gd name="T11" fmla="*/ 10 h 229"/>
                <a:gd name="T12" fmla="*/ 99 w 271"/>
                <a:gd name="T13" fmla="*/ 18 h 229"/>
                <a:gd name="T14" fmla="*/ 86 w 271"/>
                <a:gd name="T15" fmla="*/ 32 h 229"/>
                <a:gd name="T16" fmla="*/ 73 w 271"/>
                <a:gd name="T17" fmla="*/ 53 h 229"/>
                <a:gd name="T18" fmla="*/ 56 w 271"/>
                <a:gd name="T19" fmla="*/ 75 h 229"/>
                <a:gd name="T20" fmla="*/ 43 w 271"/>
                <a:gd name="T21" fmla="*/ 107 h 229"/>
                <a:gd name="T22" fmla="*/ 30 w 271"/>
                <a:gd name="T23" fmla="*/ 139 h 229"/>
                <a:gd name="T24" fmla="*/ 13 w 271"/>
                <a:gd name="T25" fmla="*/ 182 h 229"/>
                <a:gd name="T26" fmla="*/ 0 w 271"/>
                <a:gd name="T27" fmla="*/ 229 h 229"/>
                <a:gd name="T28" fmla="*/ 73 w 271"/>
                <a:gd name="T29" fmla="*/ 211 h 229"/>
                <a:gd name="T30" fmla="*/ 138 w 271"/>
                <a:gd name="T31" fmla="*/ 197 h 229"/>
                <a:gd name="T32" fmla="*/ 189 w 271"/>
                <a:gd name="T33" fmla="*/ 179 h 229"/>
                <a:gd name="T34" fmla="*/ 232 w 271"/>
                <a:gd name="T35" fmla="*/ 164 h 229"/>
                <a:gd name="T36" fmla="*/ 258 w 271"/>
                <a:gd name="T37" fmla="*/ 143 h 229"/>
                <a:gd name="T38" fmla="*/ 271 w 271"/>
                <a:gd name="T39" fmla="*/ 118 h 229"/>
                <a:gd name="T40" fmla="*/ 271 w 271"/>
                <a:gd name="T41" fmla="*/ 104 h 229"/>
                <a:gd name="T42" fmla="*/ 271 w 271"/>
                <a:gd name="T43" fmla="*/ 86 h 229"/>
                <a:gd name="T44" fmla="*/ 258 w 271"/>
                <a:gd name="T45" fmla="*/ 68 h 229"/>
                <a:gd name="T46" fmla="*/ 245 w 271"/>
                <a:gd name="T47" fmla="*/ 46 h 2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1"/>
                <a:gd name="T73" fmla="*/ 0 h 229"/>
                <a:gd name="T74" fmla="*/ 271 w 271"/>
                <a:gd name="T75" fmla="*/ 229 h 2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1" h="229">
                  <a:moveTo>
                    <a:pt x="245" y="46"/>
                  </a:moveTo>
                  <a:lnTo>
                    <a:pt x="215" y="21"/>
                  </a:lnTo>
                  <a:lnTo>
                    <a:pt x="176" y="7"/>
                  </a:lnTo>
                  <a:lnTo>
                    <a:pt x="146" y="0"/>
                  </a:lnTo>
                  <a:lnTo>
                    <a:pt x="129" y="3"/>
                  </a:lnTo>
                  <a:lnTo>
                    <a:pt x="112" y="10"/>
                  </a:lnTo>
                  <a:lnTo>
                    <a:pt x="99" y="18"/>
                  </a:lnTo>
                  <a:lnTo>
                    <a:pt x="86" y="32"/>
                  </a:lnTo>
                  <a:lnTo>
                    <a:pt x="73" y="53"/>
                  </a:lnTo>
                  <a:lnTo>
                    <a:pt x="56" y="75"/>
                  </a:lnTo>
                  <a:lnTo>
                    <a:pt x="43" y="107"/>
                  </a:lnTo>
                  <a:lnTo>
                    <a:pt x="30" y="139"/>
                  </a:lnTo>
                  <a:lnTo>
                    <a:pt x="13" y="182"/>
                  </a:lnTo>
                  <a:lnTo>
                    <a:pt x="0" y="229"/>
                  </a:lnTo>
                  <a:lnTo>
                    <a:pt x="73" y="211"/>
                  </a:lnTo>
                  <a:lnTo>
                    <a:pt x="138" y="197"/>
                  </a:lnTo>
                  <a:lnTo>
                    <a:pt x="189" y="179"/>
                  </a:lnTo>
                  <a:lnTo>
                    <a:pt x="232" y="164"/>
                  </a:lnTo>
                  <a:lnTo>
                    <a:pt x="258" y="143"/>
                  </a:lnTo>
                  <a:lnTo>
                    <a:pt x="271" y="118"/>
                  </a:lnTo>
                  <a:lnTo>
                    <a:pt x="271" y="104"/>
                  </a:lnTo>
                  <a:lnTo>
                    <a:pt x="271" y="86"/>
                  </a:lnTo>
                  <a:lnTo>
                    <a:pt x="258" y="68"/>
                  </a:lnTo>
                  <a:lnTo>
                    <a:pt x="245" y="4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4" name="Freeform 214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155 w 155"/>
                <a:gd name="T19" fmla="*/ 14 h 1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132"/>
                <a:gd name="T32" fmla="*/ 155 w 155"/>
                <a:gd name="T33" fmla="*/ 132 h 1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  <a:lnTo>
                    <a:pt x="155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5" name="Freeform 215"/>
            <p:cNvSpPr>
              <a:spLocks/>
            </p:cNvSpPr>
            <p:nvPr/>
          </p:nvSpPr>
          <p:spPr bwMode="auto">
            <a:xfrm>
              <a:off x="2693" y="3715"/>
              <a:ext cx="155" cy="132"/>
            </a:xfrm>
            <a:custGeom>
              <a:avLst/>
              <a:gdLst>
                <a:gd name="T0" fmla="*/ 155 w 155"/>
                <a:gd name="T1" fmla="*/ 14 h 132"/>
                <a:gd name="T2" fmla="*/ 138 w 155"/>
                <a:gd name="T3" fmla="*/ 3 h 132"/>
                <a:gd name="T4" fmla="*/ 112 w 155"/>
                <a:gd name="T5" fmla="*/ 0 h 132"/>
                <a:gd name="T6" fmla="*/ 90 w 155"/>
                <a:gd name="T7" fmla="*/ 3 h 132"/>
                <a:gd name="T8" fmla="*/ 65 w 155"/>
                <a:gd name="T9" fmla="*/ 14 h 132"/>
                <a:gd name="T10" fmla="*/ 43 w 155"/>
                <a:gd name="T11" fmla="*/ 32 h 132"/>
                <a:gd name="T12" fmla="*/ 22 w 155"/>
                <a:gd name="T13" fmla="*/ 57 h 132"/>
                <a:gd name="T14" fmla="*/ 9 w 155"/>
                <a:gd name="T15" fmla="*/ 93 h 132"/>
                <a:gd name="T16" fmla="*/ 0 w 155"/>
                <a:gd name="T17" fmla="*/ 13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32"/>
                <a:gd name="T29" fmla="*/ 155 w 155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32">
                  <a:moveTo>
                    <a:pt x="155" y="14"/>
                  </a:moveTo>
                  <a:lnTo>
                    <a:pt x="138" y="3"/>
                  </a:lnTo>
                  <a:lnTo>
                    <a:pt x="112" y="0"/>
                  </a:lnTo>
                  <a:lnTo>
                    <a:pt x="90" y="3"/>
                  </a:lnTo>
                  <a:lnTo>
                    <a:pt x="65" y="14"/>
                  </a:lnTo>
                  <a:lnTo>
                    <a:pt x="43" y="32"/>
                  </a:lnTo>
                  <a:lnTo>
                    <a:pt x="22" y="57"/>
                  </a:lnTo>
                  <a:lnTo>
                    <a:pt x="9" y="93"/>
                  </a:lnTo>
                  <a:lnTo>
                    <a:pt x="0" y="13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6" name="Freeform 216"/>
            <p:cNvSpPr>
              <a:spLocks/>
            </p:cNvSpPr>
            <p:nvPr/>
          </p:nvSpPr>
          <p:spPr bwMode="auto">
            <a:xfrm>
              <a:off x="3737" y="3629"/>
              <a:ext cx="56" cy="132"/>
            </a:xfrm>
            <a:custGeom>
              <a:avLst/>
              <a:gdLst>
                <a:gd name="T0" fmla="*/ 4 w 56"/>
                <a:gd name="T1" fmla="*/ 132 h 132"/>
                <a:gd name="T2" fmla="*/ 13 w 56"/>
                <a:gd name="T3" fmla="*/ 132 h 132"/>
                <a:gd name="T4" fmla="*/ 26 w 56"/>
                <a:gd name="T5" fmla="*/ 129 h 132"/>
                <a:gd name="T6" fmla="*/ 34 w 56"/>
                <a:gd name="T7" fmla="*/ 118 h 132"/>
                <a:gd name="T8" fmla="*/ 43 w 56"/>
                <a:gd name="T9" fmla="*/ 104 h 132"/>
                <a:gd name="T10" fmla="*/ 51 w 56"/>
                <a:gd name="T11" fmla="*/ 86 h 132"/>
                <a:gd name="T12" fmla="*/ 56 w 56"/>
                <a:gd name="T13" fmla="*/ 61 h 132"/>
                <a:gd name="T14" fmla="*/ 51 w 56"/>
                <a:gd name="T15" fmla="*/ 32 h 132"/>
                <a:gd name="T16" fmla="*/ 43 w 56"/>
                <a:gd name="T17" fmla="*/ 0 h 132"/>
                <a:gd name="T18" fmla="*/ 26 w 56"/>
                <a:gd name="T19" fmla="*/ 36 h 132"/>
                <a:gd name="T20" fmla="*/ 9 w 56"/>
                <a:gd name="T21" fmla="*/ 79 h 132"/>
                <a:gd name="T22" fmla="*/ 0 w 56"/>
                <a:gd name="T23" fmla="*/ 115 h 132"/>
                <a:gd name="T24" fmla="*/ 0 w 56"/>
                <a:gd name="T25" fmla="*/ 129 h 132"/>
                <a:gd name="T26" fmla="*/ 4 w 56"/>
                <a:gd name="T27" fmla="*/ 132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32"/>
                <a:gd name="T44" fmla="*/ 56 w 56"/>
                <a:gd name="T45" fmla="*/ 132 h 1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32">
                  <a:moveTo>
                    <a:pt x="4" y="132"/>
                  </a:moveTo>
                  <a:lnTo>
                    <a:pt x="13" y="132"/>
                  </a:lnTo>
                  <a:lnTo>
                    <a:pt x="26" y="129"/>
                  </a:lnTo>
                  <a:lnTo>
                    <a:pt x="34" y="118"/>
                  </a:lnTo>
                  <a:lnTo>
                    <a:pt x="43" y="104"/>
                  </a:lnTo>
                  <a:lnTo>
                    <a:pt x="51" y="86"/>
                  </a:lnTo>
                  <a:lnTo>
                    <a:pt x="56" y="61"/>
                  </a:lnTo>
                  <a:lnTo>
                    <a:pt x="51" y="32"/>
                  </a:lnTo>
                  <a:lnTo>
                    <a:pt x="43" y="0"/>
                  </a:lnTo>
                  <a:lnTo>
                    <a:pt x="26" y="36"/>
                  </a:lnTo>
                  <a:lnTo>
                    <a:pt x="9" y="79"/>
                  </a:lnTo>
                  <a:lnTo>
                    <a:pt x="0" y="115"/>
                  </a:lnTo>
                  <a:lnTo>
                    <a:pt x="0" y="129"/>
                  </a:lnTo>
                  <a:lnTo>
                    <a:pt x="4" y="13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7" name="Freeform 217"/>
            <p:cNvSpPr>
              <a:spLocks/>
            </p:cNvSpPr>
            <p:nvPr/>
          </p:nvSpPr>
          <p:spPr bwMode="auto">
            <a:xfrm>
              <a:off x="3672" y="3597"/>
              <a:ext cx="56" cy="150"/>
            </a:xfrm>
            <a:custGeom>
              <a:avLst/>
              <a:gdLst>
                <a:gd name="T0" fmla="*/ 39 w 56"/>
                <a:gd name="T1" fmla="*/ 150 h 150"/>
                <a:gd name="T2" fmla="*/ 52 w 56"/>
                <a:gd name="T3" fmla="*/ 147 h 150"/>
                <a:gd name="T4" fmla="*/ 56 w 56"/>
                <a:gd name="T5" fmla="*/ 132 h 150"/>
                <a:gd name="T6" fmla="*/ 56 w 56"/>
                <a:gd name="T7" fmla="*/ 111 h 150"/>
                <a:gd name="T8" fmla="*/ 52 w 56"/>
                <a:gd name="T9" fmla="*/ 89 h 150"/>
                <a:gd name="T10" fmla="*/ 31 w 56"/>
                <a:gd name="T11" fmla="*/ 39 h 150"/>
                <a:gd name="T12" fmla="*/ 18 w 56"/>
                <a:gd name="T13" fmla="*/ 18 h 150"/>
                <a:gd name="T14" fmla="*/ 5 w 56"/>
                <a:gd name="T15" fmla="*/ 0 h 150"/>
                <a:gd name="T16" fmla="*/ 0 w 56"/>
                <a:gd name="T17" fmla="*/ 46 h 150"/>
                <a:gd name="T18" fmla="*/ 5 w 56"/>
                <a:gd name="T19" fmla="*/ 96 h 150"/>
                <a:gd name="T20" fmla="*/ 9 w 56"/>
                <a:gd name="T21" fmla="*/ 118 h 150"/>
                <a:gd name="T22" fmla="*/ 13 w 56"/>
                <a:gd name="T23" fmla="*/ 136 h 150"/>
                <a:gd name="T24" fmla="*/ 26 w 56"/>
                <a:gd name="T25" fmla="*/ 147 h 150"/>
                <a:gd name="T26" fmla="*/ 39 w 56"/>
                <a:gd name="T27" fmla="*/ 15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50"/>
                <a:gd name="T44" fmla="*/ 56 w 56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50">
                  <a:moveTo>
                    <a:pt x="39" y="150"/>
                  </a:moveTo>
                  <a:lnTo>
                    <a:pt x="52" y="147"/>
                  </a:lnTo>
                  <a:lnTo>
                    <a:pt x="56" y="132"/>
                  </a:lnTo>
                  <a:lnTo>
                    <a:pt x="56" y="111"/>
                  </a:lnTo>
                  <a:lnTo>
                    <a:pt x="52" y="89"/>
                  </a:lnTo>
                  <a:lnTo>
                    <a:pt x="31" y="39"/>
                  </a:lnTo>
                  <a:lnTo>
                    <a:pt x="18" y="18"/>
                  </a:lnTo>
                  <a:lnTo>
                    <a:pt x="5" y="0"/>
                  </a:lnTo>
                  <a:lnTo>
                    <a:pt x="0" y="46"/>
                  </a:lnTo>
                  <a:lnTo>
                    <a:pt x="5" y="96"/>
                  </a:lnTo>
                  <a:lnTo>
                    <a:pt x="9" y="118"/>
                  </a:lnTo>
                  <a:lnTo>
                    <a:pt x="13" y="136"/>
                  </a:lnTo>
                  <a:lnTo>
                    <a:pt x="26" y="147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" name="Freeform 218"/>
            <p:cNvSpPr>
              <a:spLocks/>
            </p:cNvSpPr>
            <p:nvPr/>
          </p:nvSpPr>
          <p:spPr bwMode="auto">
            <a:xfrm>
              <a:off x="4532" y="3826"/>
              <a:ext cx="111" cy="79"/>
            </a:xfrm>
            <a:custGeom>
              <a:avLst/>
              <a:gdLst>
                <a:gd name="T0" fmla="*/ 0 w 111"/>
                <a:gd name="T1" fmla="*/ 3 h 79"/>
                <a:gd name="T2" fmla="*/ 21 w 111"/>
                <a:gd name="T3" fmla="*/ 0 h 79"/>
                <a:gd name="T4" fmla="*/ 47 w 111"/>
                <a:gd name="T5" fmla="*/ 3 h 79"/>
                <a:gd name="T6" fmla="*/ 60 w 111"/>
                <a:gd name="T7" fmla="*/ 14 h 79"/>
                <a:gd name="T8" fmla="*/ 77 w 111"/>
                <a:gd name="T9" fmla="*/ 28 h 79"/>
                <a:gd name="T10" fmla="*/ 94 w 111"/>
                <a:gd name="T11" fmla="*/ 50 h 79"/>
                <a:gd name="T12" fmla="*/ 111 w 111"/>
                <a:gd name="T13" fmla="*/ 79 h 79"/>
                <a:gd name="T14" fmla="*/ 38 w 111"/>
                <a:gd name="T15" fmla="*/ 43 h 79"/>
                <a:gd name="T16" fmla="*/ 8 w 111"/>
                <a:gd name="T17" fmla="*/ 21 h 79"/>
                <a:gd name="T18" fmla="*/ 0 w 111"/>
                <a:gd name="T19" fmla="*/ 14 h 79"/>
                <a:gd name="T20" fmla="*/ 0 w 111"/>
                <a:gd name="T21" fmla="*/ 3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79"/>
                <a:gd name="T35" fmla="*/ 111 w 111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79">
                  <a:moveTo>
                    <a:pt x="0" y="3"/>
                  </a:moveTo>
                  <a:lnTo>
                    <a:pt x="21" y="0"/>
                  </a:lnTo>
                  <a:lnTo>
                    <a:pt x="47" y="3"/>
                  </a:lnTo>
                  <a:lnTo>
                    <a:pt x="60" y="14"/>
                  </a:lnTo>
                  <a:lnTo>
                    <a:pt x="77" y="28"/>
                  </a:lnTo>
                  <a:lnTo>
                    <a:pt x="94" y="50"/>
                  </a:lnTo>
                  <a:lnTo>
                    <a:pt x="111" y="79"/>
                  </a:lnTo>
                  <a:lnTo>
                    <a:pt x="38" y="43"/>
                  </a:lnTo>
                  <a:lnTo>
                    <a:pt x="8" y="21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" name="Freeform 219"/>
            <p:cNvSpPr>
              <a:spLocks/>
            </p:cNvSpPr>
            <p:nvPr/>
          </p:nvSpPr>
          <p:spPr bwMode="auto">
            <a:xfrm>
              <a:off x="4519" y="3837"/>
              <a:ext cx="30" cy="50"/>
            </a:xfrm>
            <a:custGeom>
              <a:avLst/>
              <a:gdLst>
                <a:gd name="T0" fmla="*/ 0 w 30"/>
                <a:gd name="T1" fmla="*/ 0 h 50"/>
                <a:gd name="T2" fmla="*/ 0 w 30"/>
                <a:gd name="T3" fmla="*/ 10 h 50"/>
                <a:gd name="T4" fmla="*/ 4 w 30"/>
                <a:gd name="T5" fmla="*/ 25 h 50"/>
                <a:gd name="T6" fmla="*/ 13 w 30"/>
                <a:gd name="T7" fmla="*/ 39 h 50"/>
                <a:gd name="T8" fmla="*/ 25 w 30"/>
                <a:gd name="T9" fmla="*/ 50 h 50"/>
                <a:gd name="T10" fmla="*/ 30 w 30"/>
                <a:gd name="T11" fmla="*/ 32 h 50"/>
                <a:gd name="T12" fmla="*/ 30 w 30"/>
                <a:gd name="T13" fmla="*/ 21 h 50"/>
                <a:gd name="T14" fmla="*/ 21 w 30"/>
                <a:gd name="T15" fmla="*/ 14 h 50"/>
                <a:gd name="T16" fmla="*/ 8 w 30"/>
                <a:gd name="T17" fmla="*/ 10 h 50"/>
                <a:gd name="T18" fmla="*/ 4 w 30"/>
                <a:gd name="T19" fmla="*/ 7 h 50"/>
                <a:gd name="T20" fmla="*/ 0 w 30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50"/>
                <a:gd name="T35" fmla="*/ 30 w 3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50">
                  <a:moveTo>
                    <a:pt x="0" y="0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3" y="39"/>
                  </a:lnTo>
                  <a:lnTo>
                    <a:pt x="25" y="50"/>
                  </a:lnTo>
                  <a:lnTo>
                    <a:pt x="30" y="32"/>
                  </a:lnTo>
                  <a:lnTo>
                    <a:pt x="30" y="21"/>
                  </a:lnTo>
                  <a:lnTo>
                    <a:pt x="21" y="14"/>
                  </a:lnTo>
                  <a:lnTo>
                    <a:pt x="8" y="10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6" name="Group 220"/>
          <p:cNvGrpSpPr>
            <a:grpSpLocks/>
          </p:cNvGrpSpPr>
          <p:nvPr/>
        </p:nvGrpSpPr>
        <p:grpSpPr bwMode="auto">
          <a:xfrm>
            <a:off x="1963738" y="76200"/>
            <a:ext cx="8704262" cy="6477000"/>
            <a:chOff x="271" y="203"/>
            <a:chExt cx="5459" cy="3795"/>
          </a:xfrm>
        </p:grpSpPr>
        <p:sp>
          <p:nvSpPr>
            <p:cNvPr id="2060" name="Freeform 221"/>
            <p:cNvSpPr>
              <a:spLocks/>
            </p:cNvSpPr>
            <p:nvPr/>
          </p:nvSpPr>
          <p:spPr bwMode="auto">
            <a:xfrm>
              <a:off x="5313" y="357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18 h 46"/>
                <a:gd name="T4" fmla="*/ 168 w 181"/>
                <a:gd name="T5" fmla="*/ 10 h 46"/>
                <a:gd name="T6" fmla="*/ 146 w 181"/>
                <a:gd name="T7" fmla="*/ 7 h 46"/>
                <a:gd name="T8" fmla="*/ 116 w 181"/>
                <a:gd name="T9" fmla="*/ 0 h 46"/>
                <a:gd name="T10" fmla="*/ 52 w 181"/>
                <a:gd name="T11" fmla="*/ 0 h 46"/>
                <a:gd name="T12" fmla="*/ 22 w 181"/>
                <a:gd name="T13" fmla="*/ 3 h 46"/>
                <a:gd name="T14" fmla="*/ 0 w 181"/>
                <a:gd name="T15" fmla="*/ 10 h 46"/>
                <a:gd name="T16" fmla="*/ 43 w 181"/>
                <a:gd name="T17" fmla="*/ 28 h 46"/>
                <a:gd name="T18" fmla="*/ 95 w 181"/>
                <a:gd name="T19" fmla="*/ 43 h 46"/>
                <a:gd name="T20" fmla="*/ 121 w 181"/>
                <a:gd name="T21" fmla="*/ 46 h 46"/>
                <a:gd name="T22" fmla="*/ 146 w 181"/>
                <a:gd name="T23" fmla="*/ 46 h 46"/>
                <a:gd name="T24" fmla="*/ 164 w 181"/>
                <a:gd name="T25" fmla="*/ 39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6"/>
                <a:gd name="T44" fmla="*/ 181 w 18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6">
                  <a:moveTo>
                    <a:pt x="181" y="28"/>
                  </a:moveTo>
                  <a:lnTo>
                    <a:pt x="181" y="18"/>
                  </a:lnTo>
                  <a:lnTo>
                    <a:pt x="168" y="10"/>
                  </a:lnTo>
                  <a:lnTo>
                    <a:pt x="146" y="7"/>
                  </a:lnTo>
                  <a:lnTo>
                    <a:pt x="116" y="0"/>
                  </a:lnTo>
                  <a:lnTo>
                    <a:pt x="52" y="0"/>
                  </a:lnTo>
                  <a:lnTo>
                    <a:pt x="22" y="3"/>
                  </a:lnTo>
                  <a:lnTo>
                    <a:pt x="0" y="10"/>
                  </a:lnTo>
                  <a:lnTo>
                    <a:pt x="43" y="28"/>
                  </a:lnTo>
                  <a:lnTo>
                    <a:pt x="95" y="43"/>
                  </a:lnTo>
                  <a:lnTo>
                    <a:pt x="121" y="46"/>
                  </a:lnTo>
                  <a:lnTo>
                    <a:pt x="146" y="46"/>
                  </a:lnTo>
                  <a:lnTo>
                    <a:pt x="164" y="39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1" name="Freeform 222"/>
            <p:cNvSpPr>
              <a:spLocks/>
            </p:cNvSpPr>
            <p:nvPr/>
          </p:nvSpPr>
          <p:spPr bwMode="auto">
            <a:xfrm>
              <a:off x="3741" y="3761"/>
              <a:ext cx="73" cy="58"/>
            </a:xfrm>
            <a:custGeom>
              <a:avLst/>
              <a:gdLst>
                <a:gd name="T0" fmla="*/ 0 w 73"/>
                <a:gd name="T1" fmla="*/ 8 h 58"/>
                <a:gd name="T2" fmla="*/ 9 w 73"/>
                <a:gd name="T3" fmla="*/ 33 h 58"/>
                <a:gd name="T4" fmla="*/ 26 w 73"/>
                <a:gd name="T5" fmla="*/ 47 h 58"/>
                <a:gd name="T6" fmla="*/ 47 w 73"/>
                <a:gd name="T7" fmla="*/ 54 h 58"/>
                <a:gd name="T8" fmla="*/ 73 w 73"/>
                <a:gd name="T9" fmla="*/ 58 h 58"/>
                <a:gd name="T10" fmla="*/ 65 w 73"/>
                <a:gd name="T11" fmla="*/ 36 h 58"/>
                <a:gd name="T12" fmla="*/ 52 w 73"/>
                <a:gd name="T13" fmla="*/ 15 h 58"/>
                <a:gd name="T14" fmla="*/ 30 w 73"/>
                <a:gd name="T15" fmla="*/ 4 h 58"/>
                <a:gd name="T16" fmla="*/ 17 w 73"/>
                <a:gd name="T17" fmla="*/ 0 h 58"/>
                <a:gd name="T18" fmla="*/ 0 w 73"/>
                <a:gd name="T19" fmla="*/ 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8"/>
                <a:gd name="T32" fmla="*/ 73 w 7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8">
                  <a:moveTo>
                    <a:pt x="0" y="8"/>
                  </a:moveTo>
                  <a:lnTo>
                    <a:pt x="9" y="33"/>
                  </a:lnTo>
                  <a:lnTo>
                    <a:pt x="26" y="47"/>
                  </a:lnTo>
                  <a:lnTo>
                    <a:pt x="47" y="54"/>
                  </a:lnTo>
                  <a:lnTo>
                    <a:pt x="73" y="58"/>
                  </a:lnTo>
                  <a:lnTo>
                    <a:pt x="65" y="36"/>
                  </a:lnTo>
                  <a:lnTo>
                    <a:pt x="52" y="15"/>
                  </a:lnTo>
                  <a:lnTo>
                    <a:pt x="30" y="4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2" name="Freeform 223"/>
            <p:cNvSpPr>
              <a:spLocks/>
            </p:cNvSpPr>
            <p:nvPr/>
          </p:nvSpPr>
          <p:spPr bwMode="auto">
            <a:xfrm>
              <a:off x="5511" y="371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4 h 79"/>
                <a:gd name="T4" fmla="*/ 0 w 43"/>
                <a:gd name="T5" fmla="*/ 21 h 79"/>
                <a:gd name="T6" fmla="*/ 8 w 43"/>
                <a:gd name="T7" fmla="*/ 29 h 79"/>
                <a:gd name="T8" fmla="*/ 21 w 43"/>
                <a:gd name="T9" fmla="*/ 50 h 79"/>
                <a:gd name="T10" fmla="*/ 26 w 43"/>
                <a:gd name="T11" fmla="*/ 64 h 79"/>
                <a:gd name="T12" fmla="*/ 21 w 43"/>
                <a:gd name="T13" fmla="*/ 79 h 79"/>
                <a:gd name="T14" fmla="*/ 34 w 43"/>
                <a:gd name="T15" fmla="*/ 57 h 79"/>
                <a:gd name="T16" fmla="*/ 43 w 43"/>
                <a:gd name="T17" fmla="*/ 36 h 79"/>
                <a:gd name="T18" fmla="*/ 43 w 43"/>
                <a:gd name="T19" fmla="*/ 21 h 79"/>
                <a:gd name="T20" fmla="*/ 34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4"/>
                  </a:lnTo>
                  <a:lnTo>
                    <a:pt x="0" y="21"/>
                  </a:lnTo>
                  <a:lnTo>
                    <a:pt x="8" y="29"/>
                  </a:lnTo>
                  <a:lnTo>
                    <a:pt x="21" y="50"/>
                  </a:lnTo>
                  <a:lnTo>
                    <a:pt x="26" y="64"/>
                  </a:lnTo>
                  <a:lnTo>
                    <a:pt x="21" y="79"/>
                  </a:lnTo>
                  <a:lnTo>
                    <a:pt x="34" y="57"/>
                  </a:lnTo>
                  <a:lnTo>
                    <a:pt x="43" y="36"/>
                  </a:lnTo>
                  <a:lnTo>
                    <a:pt x="43" y="21"/>
                  </a:lnTo>
                  <a:lnTo>
                    <a:pt x="34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3" name="Freeform 224"/>
            <p:cNvSpPr>
              <a:spLocks/>
            </p:cNvSpPr>
            <p:nvPr/>
          </p:nvSpPr>
          <p:spPr bwMode="auto">
            <a:xfrm>
              <a:off x="4630" y="3815"/>
              <a:ext cx="108" cy="32"/>
            </a:xfrm>
            <a:custGeom>
              <a:avLst/>
              <a:gdLst>
                <a:gd name="T0" fmla="*/ 108 w 108"/>
                <a:gd name="T1" fmla="*/ 7 h 32"/>
                <a:gd name="T2" fmla="*/ 91 w 108"/>
                <a:gd name="T3" fmla="*/ 4 h 32"/>
                <a:gd name="T4" fmla="*/ 65 w 108"/>
                <a:gd name="T5" fmla="*/ 0 h 32"/>
                <a:gd name="T6" fmla="*/ 35 w 108"/>
                <a:gd name="T7" fmla="*/ 4 h 32"/>
                <a:gd name="T8" fmla="*/ 18 w 108"/>
                <a:gd name="T9" fmla="*/ 11 h 32"/>
                <a:gd name="T10" fmla="*/ 0 w 108"/>
                <a:gd name="T11" fmla="*/ 29 h 32"/>
                <a:gd name="T12" fmla="*/ 22 w 108"/>
                <a:gd name="T13" fmla="*/ 29 h 32"/>
                <a:gd name="T14" fmla="*/ 43 w 108"/>
                <a:gd name="T15" fmla="*/ 32 h 32"/>
                <a:gd name="T16" fmla="*/ 56 w 108"/>
                <a:gd name="T17" fmla="*/ 32 h 32"/>
                <a:gd name="T18" fmla="*/ 73 w 108"/>
                <a:gd name="T19" fmla="*/ 29 h 32"/>
                <a:gd name="T20" fmla="*/ 91 w 108"/>
                <a:gd name="T21" fmla="*/ 22 h 32"/>
                <a:gd name="T22" fmla="*/ 108 w 108"/>
                <a:gd name="T23" fmla="*/ 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8"/>
                <a:gd name="T37" fmla="*/ 0 h 32"/>
                <a:gd name="T38" fmla="*/ 108 w 108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8" h="32">
                  <a:moveTo>
                    <a:pt x="108" y="7"/>
                  </a:moveTo>
                  <a:lnTo>
                    <a:pt x="91" y="4"/>
                  </a:lnTo>
                  <a:lnTo>
                    <a:pt x="65" y="0"/>
                  </a:lnTo>
                  <a:lnTo>
                    <a:pt x="35" y="4"/>
                  </a:lnTo>
                  <a:lnTo>
                    <a:pt x="18" y="11"/>
                  </a:lnTo>
                  <a:lnTo>
                    <a:pt x="0" y="29"/>
                  </a:lnTo>
                  <a:lnTo>
                    <a:pt x="22" y="29"/>
                  </a:lnTo>
                  <a:lnTo>
                    <a:pt x="43" y="32"/>
                  </a:lnTo>
                  <a:lnTo>
                    <a:pt x="56" y="32"/>
                  </a:lnTo>
                  <a:lnTo>
                    <a:pt x="73" y="29"/>
                  </a:lnTo>
                  <a:lnTo>
                    <a:pt x="91" y="22"/>
                  </a:lnTo>
                  <a:lnTo>
                    <a:pt x="108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4" name="Freeform 225"/>
            <p:cNvSpPr>
              <a:spLocks/>
            </p:cNvSpPr>
            <p:nvPr/>
          </p:nvSpPr>
          <p:spPr bwMode="auto">
            <a:xfrm>
              <a:off x="4334" y="3822"/>
              <a:ext cx="56" cy="47"/>
            </a:xfrm>
            <a:custGeom>
              <a:avLst/>
              <a:gdLst>
                <a:gd name="T0" fmla="*/ 56 w 56"/>
                <a:gd name="T1" fmla="*/ 47 h 47"/>
                <a:gd name="T2" fmla="*/ 39 w 56"/>
                <a:gd name="T3" fmla="*/ 18 h 47"/>
                <a:gd name="T4" fmla="*/ 26 w 56"/>
                <a:gd name="T5" fmla="*/ 7 h 47"/>
                <a:gd name="T6" fmla="*/ 0 w 56"/>
                <a:gd name="T7" fmla="*/ 0 h 47"/>
                <a:gd name="T8" fmla="*/ 17 w 56"/>
                <a:gd name="T9" fmla="*/ 32 h 47"/>
                <a:gd name="T10" fmla="*/ 34 w 56"/>
                <a:gd name="T11" fmla="*/ 43 h 47"/>
                <a:gd name="T12" fmla="*/ 56 w 56"/>
                <a:gd name="T13" fmla="*/ 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47"/>
                <a:gd name="T23" fmla="*/ 56 w 56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47">
                  <a:moveTo>
                    <a:pt x="56" y="47"/>
                  </a:moveTo>
                  <a:lnTo>
                    <a:pt x="39" y="18"/>
                  </a:lnTo>
                  <a:lnTo>
                    <a:pt x="26" y="7"/>
                  </a:lnTo>
                  <a:lnTo>
                    <a:pt x="0" y="0"/>
                  </a:lnTo>
                  <a:lnTo>
                    <a:pt x="17" y="32"/>
                  </a:lnTo>
                  <a:lnTo>
                    <a:pt x="34" y="43"/>
                  </a:lnTo>
                  <a:lnTo>
                    <a:pt x="56" y="4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5" name="Freeform 226"/>
            <p:cNvSpPr>
              <a:spLocks/>
            </p:cNvSpPr>
            <p:nvPr/>
          </p:nvSpPr>
          <p:spPr bwMode="auto">
            <a:xfrm>
              <a:off x="4686" y="3897"/>
              <a:ext cx="43" cy="79"/>
            </a:xfrm>
            <a:custGeom>
              <a:avLst/>
              <a:gdLst>
                <a:gd name="T0" fmla="*/ 17 w 43"/>
                <a:gd name="T1" fmla="*/ 0 h 79"/>
                <a:gd name="T2" fmla="*/ 4 w 43"/>
                <a:gd name="T3" fmla="*/ 15 h 79"/>
                <a:gd name="T4" fmla="*/ 0 w 43"/>
                <a:gd name="T5" fmla="*/ 22 h 79"/>
                <a:gd name="T6" fmla="*/ 4 w 43"/>
                <a:gd name="T7" fmla="*/ 33 h 79"/>
                <a:gd name="T8" fmla="*/ 22 w 43"/>
                <a:gd name="T9" fmla="*/ 51 h 79"/>
                <a:gd name="T10" fmla="*/ 30 w 43"/>
                <a:gd name="T11" fmla="*/ 65 h 79"/>
                <a:gd name="T12" fmla="*/ 22 w 43"/>
                <a:gd name="T13" fmla="*/ 79 h 79"/>
                <a:gd name="T14" fmla="*/ 35 w 43"/>
                <a:gd name="T15" fmla="*/ 58 h 79"/>
                <a:gd name="T16" fmla="*/ 43 w 43"/>
                <a:gd name="T17" fmla="*/ 40 h 79"/>
                <a:gd name="T18" fmla="*/ 43 w 43"/>
                <a:gd name="T19" fmla="*/ 22 h 79"/>
                <a:gd name="T20" fmla="*/ 35 w 43"/>
                <a:gd name="T21" fmla="*/ 11 h 79"/>
                <a:gd name="T22" fmla="*/ 17 w 43"/>
                <a:gd name="T23" fmla="*/ 0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79"/>
                <a:gd name="T38" fmla="*/ 43 w 43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79">
                  <a:moveTo>
                    <a:pt x="17" y="0"/>
                  </a:moveTo>
                  <a:lnTo>
                    <a:pt x="4" y="15"/>
                  </a:lnTo>
                  <a:lnTo>
                    <a:pt x="0" y="22"/>
                  </a:lnTo>
                  <a:lnTo>
                    <a:pt x="4" y="33"/>
                  </a:lnTo>
                  <a:lnTo>
                    <a:pt x="22" y="51"/>
                  </a:lnTo>
                  <a:lnTo>
                    <a:pt x="30" y="65"/>
                  </a:lnTo>
                  <a:lnTo>
                    <a:pt x="22" y="79"/>
                  </a:lnTo>
                  <a:lnTo>
                    <a:pt x="35" y="58"/>
                  </a:lnTo>
                  <a:lnTo>
                    <a:pt x="43" y="40"/>
                  </a:lnTo>
                  <a:lnTo>
                    <a:pt x="43" y="22"/>
                  </a:lnTo>
                  <a:lnTo>
                    <a:pt x="35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6" name="Freeform 227"/>
            <p:cNvSpPr>
              <a:spLocks/>
            </p:cNvSpPr>
            <p:nvPr/>
          </p:nvSpPr>
          <p:spPr bwMode="auto">
            <a:xfrm>
              <a:off x="4832" y="3740"/>
              <a:ext cx="78" cy="36"/>
            </a:xfrm>
            <a:custGeom>
              <a:avLst/>
              <a:gdLst>
                <a:gd name="T0" fmla="*/ 78 w 78"/>
                <a:gd name="T1" fmla="*/ 0 h 36"/>
                <a:gd name="T2" fmla="*/ 60 w 78"/>
                <a:gd name="T3" fmla="*/ 0 h 36"/>
                <a:gd name="T4" fmla="*/ 39 w 78"/>
                <a:gd name="T5" fmla="*/ 0 h 36"/>
                <a:gd name="T6" fmla="*/ 17 w 78"/>
                <a:gd name="T7" fmla="*/ 11 h 36"/>
                <a:gd name="T8" fmla="*/ 9 w 78"/>
                <a:gd name="T9" fmla="*/ 21 h 36"/>
                <a:gd name="T10" fmla="*/ 0 w 78"/>
                <a:gd name="T11" fmla="*/ 36 h 36"/>
                <a:gd name="T12" fmla="*/ 30 w 78"/>
                <a:gd name="T13" fmla="*/ 29 h 36"/>
                <a:gd name="T14" fmla="*/ 56 w 78"/>
                <a:gd name="T15" fmla="*/ 21 h 36"/>
                <a:gd name="T16" fmla="*/ 69 w 78"/>
                <a:gd name="T17" fmla="*/ 11 h 36"/>
                <a:gd name="T18" fmla="*/ 78 w 78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36"/>
                <a:gd name="T32" fmla="*/ 78 w 78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36">
                  <a:moveTo>
                    <a:pt x="78" y="0"/>
                  </a:moveTo>
                  <a:lnTo>
                    <a:pt x="60" y="0"/>
                  </a:lnTo>
                  <a:lnTo>
                    <a:pt x="39" y="0"/>
                  </a:lnTo>
                  <a:lnTo>
                    <a:pt x="17" y="11"/>
                  </a:lnTo>
                  <a:lnTo>
                    <a:pt x="9" y="21"/>
                  </a:lnTo>
                  <a:lnTo>
                    <a:pt x="0" y="36"/>
                  </a:lnTo>
                  <a:lnTo>
                    <a:pt x="30" y="29"/>
                  </a:lnTo>
                  <a:lnTo>
                    <a:pt x="56" y="21"/>
                  </a:lnTo>
                  <a:lnTo>
                    <a:pt x="69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7" name="Freeform 228"/>
            <p:cNvSpPr>
              <a:spLocks/>
            </p:cNvSpPr>
            <p:nvPr/>
          </p:nvSpPr>
          <p:spPr bwMode="auto">
            <a:xfrm>
              <a:off x="5386" y="475"/>
              <a:ext cx="56" cy="79"/>
            </a:xfrm>
            <a:custGeom>
              <a:avLst/>
              <a:gdLst>
                <a:gd name="T0" fmla="*/ 56 w 56"/>
                <a:gd name="T1" fmla="*/ 0 h 79"/>
                <a:gd name="T2" fmla="*/ 39 w 56"/>
                <a:gd name="T3" fmla="*/ 11 h 79"/>
                <a:gd name="T4" fmla="*/ 17 w 56"/>
                <a:gd name="T5" fmla="*/ 21 h 79"/>
                <a:gd name="T6" fmla="*/ 0 w 56"/>
                <a:gd name="T7" fmla="*/ 43 h 79"/>
                <a:gd name="T8" fmla="*/ 0 w 56"/>
                <a:gd name="T9" fmla="*/ 57 h 79"/>
                <a:gd name="T10" fmla="*/ 0 w 56"/>
                <a:gd name="T11" fmla="*/ 79 h 79"/>
                <a:gd name="T12" fmla="*/ 30 w 56"/>
                <a:gd name="T13" fmla="*/ 57 h 79"/>
                <a:gd name="T14" fmla="*/ 39 w 56"/>
                <a:gd name="T15" fmla="*/ 50 h 79"/>
                <a:gd name="T16" fmla="*/ 52 w 56"/>
                <a:gd name="T17" fmla="*/ 36 h 79"/>
                <a:gd name="T18" fmla="*/ 56 w 56"/>
                <a:gd name="T19" fmla="*/ 18 h 79"/>
                <a:gd name="T20" fmla="*/ 56 w 56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79"/>
                <a:gd name="T35" fmla="*/ 56 w 56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79">
                  <a:moveTo>
                    <a:pt x="56" y="0"/>
                  </a:moveTo>
                  <a:lnTo>
                    <a:pt x="39" y="11"/>
                  </a:lnTo>
                  <a:lnTo>
                    <a:pt x="17" y="21"/>
                  </a:lnTo>
                  <a:lnTo>
                    <a:pt x="0" y="43"/>
                  </a:lnTo>
                  <a:lnTo>
                    <a:pt x="0" y="57"/>
                  </a:lnTo>
                  <a:lnTo>
                    <a:pt x="0" y="79"/>
                  </a:lnTo>
                  <a:lnTo>
                    <a:pt x="30" y="57"/>
                  </a:lnTo>
                  <a:lnTo>
                    <a:pt x="39" y="50"/>
                  </a:lnTo>
                  <a:lnTo>
                    <a:pt x="52" y="36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8" name="Freeform 229"/>
            <p:cNvSpPr>
              <a:spLocks/>
            </p:cNvSpPr>
            <p:nvPr/>
          </p:nvSpPr>
          <p:spPr bwMode="auto">
            <a:xfrm>
              <a:off x="3849" y="3654"/>
              <a:ext cx="150" cy="143"/>
            </a:xfrm>
            <a:custGeom>
              <a:avLst/>
              <a:gdLst>
                <a:gd name="T0" fmla="*/ 4 w 150"/>
                <a:gd name="T1" fmla="*/ 0 h 143"/>
                <a:gd name="T2" fmla="*/ 0 w 150"/>
                <a:gd name="T3" fmla="*/ 21 h 143"/>
                <a:gd name="T4" fmla="*/ 0 w 150"/>
                <a:gd name="T5" fmla="*/ 50 h 143"/>
                <a:gd name="T6" fmla="*/ 0 w 150"/>
                <a:gd name="T7" fmla="*/ 79 h 143"/>
                <a:gd name="T8" fmla="*/ 8 w 150"/>
                <a:gd name="T9" fmla="*/ 104 h 143"/>
                <a:gd name="T10" fmla="*/ 25 w 150"/>
                <a:gd name="T11" fmla="*/ 125 h 143"/>
                <a:gd name="T12" fmla="*/ 47 w 150"/>
                <a:gd name="T13" fmla="*/ 140 h 143"/>
                <a:gd name="T14" fmla="*/ 77 w 150"/>
                <a:gd name="T15" fmla="*/ 143 h 143"/>
                <a:gd name="T16" fmla="*/ 98 w 150"/>
                <a:gd name="T17" fmla="*/ 140 h 143"/>
                <a:gd name="T18" fmla="*/ 116 w 150"/>
                <a:gd name="T19" fmla="*/ 132 h 143"/>
                <a:gd name="T20" fmla="*/ 133 w 150"/>
                <a:gd name="T21" fmla="*/ 125 h 143"/>
                <a:gd name="T22" fmla="*/ 141 w 150"/>
                <a:gd name="T23" fmla="*/ 118 h 143"/>
                <a:gd name="T24" fmla="*/ 150 w 150"/>
                <a:gd name="T25" fmla="*/ 97 h 143"/>
                <a:gd name="T26" fmla="*/ 141 w 150"/>
                <a:gd name="T27" fmla="*/ 75 h 143"/>
                <a:gd name="T28" fmla="*/ 120 w 150"/>
                <a:gd name="T29" fmla="*/ 54 h 143"/>
                <a:gd name="T30" fmla="*/ 60 w 150"/>
                <a:gd name="T31" fmla="*/ 14 h 143"/>
                <a:gd name="T32" fmla="*/ 30 w 150"/>
                <a:gd name="T33" fmla="*/ 4 h 143"/>
                <a:gd name="T34" fmla="*/ 4 w 150"/>
                <a:gd name="T35" fmla="*/ 0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"/>
                <a:gd name="T55" fmla="*/ 0 h 143"/>
                <a:gd name="T56" fmla="*/ 150 w 150"/>
                <a:gd name="T57" fmla="*/ 143 h 1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" h="143">
                  <a:moveTo>
                    <a:pt x="4" y="0"/>
                  </a:moveTo>
                  <a:lnTo>
                    <a:pt x="0" y="21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8" y="104"/>
                  </a:lnTo>
                  <a:lnTo>
                    <a:pt x="25" y="125"/>
                  </a:lnTo>
                  <a:lnTo>
                    <a:pt x="47" y="140"/>
                  </a:lnTo>
                  <a:lnTo>
                    <a:pt x="77" y="143"/>
                  </a:lnTo>
                  <a:lnTo>
                    <a:pt x="98" y="140"/>
                  </a:lnTo>
                  <a:lnTo>
                    <a:pt x="116" y="132"/>
                  </a:lnTo>
                  <a:lnTo>
                    <a:pt x="133" y="125"/>
                  </a:lnTo>
                  <a:lnTo>
                    <a:pt x="141" y="118"/>
                  </a:lnTo>
                  <a:lnTo>
                    <a:pt x="150" y="97"/>
                  </a:lnTo>
                  <a:lnTo>
                    <a:pt x="141" y="75"/>
                  </a:lnTo>
                  <a:lnTo>
                    <a:pt x="120" y="54"/>
                  </a:lnTo>
                  <a:lnTo>
                    <a:pt x="60" y="14"/>
                  </a:lnTo>
                  <a:lnTo>
                    <a:pt x="3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9" name="Freeform 230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w 47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79"/>
                <a:gd name="T20" fmla="*/ 47 w 47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0" name="Freeform 231"/>
            <p:cNvSpPr>
              <a:spLocks/>
            </p:cNvSpPr>
            <p:nvPr/>
          </p:nvSpPr>
          <p:spPr bwMode="auto">
            <a:xfrm>
              <a:off x="3887" y="3686"/>
              <a:ext cx="47" cy="79"/>
            </a:xfrm>
            <a:custGeom>
              <a:avLst/>
              <a:gdLst>
                <a:gd name="T0" fmla="*/ 0 w 47"/>
                <a:gd name="T1" fmla="*/ 0 h 79"/>
                <a:gd name="T2" fmla="*/ 9 w 47"/>
                <a:gd name="T3" fmla="*/ 47 h 79"/>
                <a:gd name="T4" fmla="*/ 17 w 47"/>
                <a:gd name="T5" fmla="*/ 65 h 79"/>
                <a:gd name="T6" fmla="*/ 30 w 47"/>
                <a:gd name="T7" fmla="*/ 72 h 79"/>
                <a:gd name="T8" fmla="*/ 47 w 47"/>
                <a:gd name="T9" fmla="*/ 79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79"/>
                <a:gd name="T17" fmla="*/ 47 w 47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79">
                  <a:moveTo>
                    <a:pt x="0" y="0"/>
                  </a:moveTo>
                  <a:lnTo>
                    <a:pt x="9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7" y="79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1" name="Freeform 232"/>
            <p:cNvSpPr>
              <a:spLocks/>
            </p:cNvSpPr>
            <p:nvPr/>
          </p:nvSpPr>
          <p:spPr bwMode="auto">
            <a:xfrm>
              <a:off x="3668" y="3812"/>
              <a:ext cx="181" cy="46"/>
            </a:xfrm>
            <a:custGeom>
              <a:avLst/>
              <a:gdLst>
                <a:gd name="T0" fmla="*/ 181 w 181"/>
                <a:gd name="T1" fmla="*/ 28 h 46"/>
                <a:gd name="T2" fmla="*/ 181 w 181"/>
                <a:gd name="T3" fmla="*/ 35 h 46"/>
                <a:gd name="T4" fmla="*/ 163 w 181"/>
                <a:gd name="T5" fmla="*/ 39 h 46"/>
                <a:gd name="T6" fmla="*/ 142 w 181"/>
                <a:gd name="T7" fmla="*/ 42 h 46"/>
                <a:gd name="T8" fmla="*/ 112 w 181"/>
                <a:gd name="T9" fmla="*/ 46 h 46"/>
                <a:gd name="T10" fmla="*/ 47 w 181"/>
                <a:gd name="T11" fmla="*/ 42 h 46"/>
                <a:gd name="T12" fmla="*/ 22 w 181"/>
                <a:gd name="T13" fmla="*/ 35 h 46"/>
                <a:gd name="T14" fmla="*/ 0 w 181"/>
                <a:gd name="T15" fmla="*/ 25 h 46"/>
                <a:gd name="T16" fmla="*/ 47 w 181"/>
                <a:gd name="T17" fmla="*/ 10 h 46"/>
                <a:gd name="T18" fmla="*/ 99 w 181"/>
                <a:gd name="T19" fmla="*/ 3 h 46"/>
                <a:gd name="T20" fmla="*/ 125 w 181"/>
                <a:gd name="T21" fmla="*/ 0 h 46"/>
                <a:gd name="T22" fmla="*/ 146 w 181"/>
                <a:gd name="T23" fmla="*/ 3 h 46"/>
                <a:gd name="T24" fmla="*/ 168 w 181"/>
                <a:gd name="T25" fmla="*/ 14 h 46"/>
                <a:gd name="T26" fmla="*/ 181 w 181"/>
                <a:gd name="T27" fmla="*/ 28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1"/>
                <a:gd name="T43" fmla="*/ 0 h 46"/>
                <a:gd name="T44" fmla="*/ 181 w 181"/>
                <a:gd name="T45" fmla="*/ 46 h 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1" h="46">
                  <a:moveTo>
                    <a:pt x="181" y="28"/>
                  </a:moveTo>
                  <a:lnTo>
                    <a:pt x="181" y="35"/>
                  </a:lnTo>
                  <a:lnTo>
                    <a:pt x="163" y="39"/>
                  </a:lnTo>
                  <a:lnTo>
                    <a:pt x="142" y="42"/>
                  </a:lnTo>
                  <a:lnTo>
                    <a:pt x="112" y="46"/>
                  </a:lnTo>
                  <a:lnTo>
                    <a:pt x="47" y="42"/>
                  </a:lnTo>
                  <a:lnTo>
                    <a:pt x="22" y="35"/>
                  </a:lnTo>
                  <a:lnTo>
                    <a:pt x="0" y="25"/>
                  </a:lnTo>
                  <a:lnTo>
                    <a:pt x="47" y="10"/>
                  </a:lnTo>
                  <a:lnTo>
                    <a:pt x="99" y="3"/>
                  </a:lnTo>
                  <a:lnTo>
                    <a:pt x="125" y="0"/>
                  </a:lnTo>
                  <a:lnTo>
                    <a:pt x="146" y="3"/>
                  </a:lnTo>
                  <a:lnTo>
                    <a:pt x="168" y="14"/>
                  </a:lnTo>
                  <a:lnTo>
                    <a:pt x="181" y="28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2" name="Freeform 233"/>
            <p:cNvSpPr>
              <a:spLocks/>
            </p:cNvSpPr>
            <p:nvPr/>
          </p:nvSpPr>
          <p:spPr bwMode="auto">
            <a:xfrm>
              <a:off x="3823" y="3801"/>
              <a:ext cx="159" cy="86"/>
            </a:xfrm>
            <a:custGeom>
              <a:avLst/>
              <a:gdLst>
                <a:gd name="T0" fmla="*/ 154 w 159"/>
                <a:gd name="T1" fmla="*/ 7 h 86"/>
                <a:gd name="T2" fmla="*/ 159 w 159"/>
                <a:gd name="T3" fmla="*/ 14 h 86"/>
                <a:gd name="T4" fmla="*/ 150 w 159"/>
                <a:gd name="T5" fmla="*/ 25 h 86"/>
                <a:gd name="T6" fmla="*/ 133 w 159"/>
                <a:gd name="T7" fmla="*/ 39 h 86"/>
                <a:gd name="T8" fmla="*/ 111 w 159"/>
                <a:gd name="T9" fmla="*/ 53 h 86"/>
                <a:gd name="T10" fmla="*/ 51 w 159"/>
                <a:gd name="T11" fmla="*/ 79 h 86"/>
                <a:gd name="T12" fmla="*/ 26 w 159"/>
                <a:gd name="T13" fmla="*/ 86 h 86"/>
                <a:gd name="T14" fmla="*/ 0 w 159"/>
                <a:gd name="T15" fmla="*/ 86 h 86"/>
                <a:gd name="T16" fmla="*/ 30 w 159"/>
                <a:gd name="T17" fmla="*/ 53 h 86"/>
                <a:gd name="T18" fmla="*/ 69 w 159"/>
                <a:gd name="T19" fmla="*/ 21 h 86"/>
                <a:gd name="T20" fmla="*/ 90 w 159"/>
                <a:gd name="T21" fmla="*/ 11 h 86"/>
                <a:gd name="T22" fmla="*/ 111 w 159"/>
                <a:gd name="T23" fmla="*/ 3 h 86"/>
                <a:gd name="T24" fmla="*/ 133 w 159"/>
                <a:gd name="T25" fmla="*/ 0 h 86"/>
                <a:gd name="T26" fmla="*/ 154 w 159"/>
                <a:gd name="T27" fmla="*/ 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86"/>
                <a:gd name="T44" fmla="*/ 159 w 159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86">
                  <a:moveTo>
                    <a:pt x="154" y="7"/>
                  </a:moveTo>
                  <a:lnTo>
                    <a:pt x="159" y="14"/>
                  </a:lnTo>
                  <a:lnTo>
                    <a:pt x="150" y="25"/>
                  </a:lnTo>
                  <a:lnTo>
                    <a:pt x="133" y="39"/>
                  </a:lnTo>
                  <a:lnTo>
                    <a:pt x="111" y="53"/>
                  </a:lnTo>
                  <a:lnTo>
                    <a:pt x="51" y="79"/>
                  </a:lnTo>
                  <a:lnTo>
                    <a:pt x="26" y="86"/>
                  </a:lnTo>
                  <a:lnTo>
                    <a:pt x="0" y="86"/>
                  </a:lnTo>
                  <a:lnTo>
                    <a:pt x="30" y="53"/>
                  </a:lnTo>
                  <a:lnTo>
                    <a:pt x="69" y="21"/>
                  </a:lnTo>
                  <a:lnTo>
                    <a:pt x="90" y="11"/>
                  </a:lnTo>
                  <a:lnTo>
                    <a:pt x="111" y="3"/>
                  </a:lnTo>
                  <a:lnTo>
                    <a:pt x="133" y="0"/>
                  </a:lnTo>
                  <a:lnTo>
                    <a:pt x="154" y="7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3" name="Freeform 234"/>
            <p:cNvSpPr>
              <a:spLocks/>
            </p:cNvSpPr>
            <p:nvPr/>
          </p:nvSpPr>
          <p:spPr bwMode="auto">
            <a:xfrm>
              <a:off x="4355" y="3747"/>
              <a:ext cx="48" cy="68"/>
            </a:xfrm>
            <a:custGeom>
              <a:avLst/>
              <a:gdLst>
                <a:gd name="T0" fmla="*/ 5 w 48"/>
                <a:gd name="T1" fmla="*/ 0 h 68"/>
                <a:gd name="T2" fmla="*/ 0 w 48"/>
                <a:gd name="T3" fmla="*/ 18 h 68"/>
                <a:gd name="T4" fmla="*/ 0 w 48"/>
                <a:gd name="T5" fmla="*/ 25 h 68"/>
                <a:gd name="T6" fmla="*/ 9 w 48"/>
                <a:gd name="T7" fmla="*/ 32 h 68"/>
                <a:gd name="T8" fmla="*/ 35 w 48"/>
                <a:gd name="T9" fmla="*/ 43 h 68"/>
                <a:gd name="T10" fmla="*/ 43 w 48"/>
                <a:gd name="T11" fmla="*/ 54 h 68"/>
                <a:gd name="T12" fmla="*/ 48 w 48"/>
                <a:gd name="T13" fmla="*/ 68 h 68"/>
                <a:gd name="T14" fmla="*/ 48 w 48"/>
                <a:gd name="T15" fmla="*/ 43 h 68"/>
                <a:gd name="T16" fmla="*/ 48 w 48"/>
                <a:gd name="T17" fmla="*/ 25 h 68"/>
                <a:gd name="T18" fmla="*/ 35 w 48"/>
                <a:gd name="T19" fmla="*/ 11 h 68"/>
                <a:gd name="T20" fmla="*/ 22 w 48"/>
                <a:gd name="T21" fmla="*/ 4 h 68"/>
                <a:gd name="T22" fmla="*/ 5 w 48"/>
                <a:gd name="T23" fmla="*/ 0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68"/>
                <a:gd name="T38" fmla="*/ 48 w 48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68">
                  <a:moveTo>
                    <a:pt x="5" y="0"/>
                  </a:moveTo>
                  <a:lnTo>
                    <a:pt x="0" y="18"/>
                  </a:lnTo>
                  <a:lnTo>
                    <a:pt x="0" y="25"/>
                  </a:lnTo>
                  <a:lnTo>
                    <a:pt x="9" y="32"/>
                  </a:lnTo>
                  <a:lnTo>
                    <a:pt x="35" y="43"/>
                  </a:lnTo>
                  <a:lnTo>
                    <a:pt x="43" y="54"/>
                  </a:lnTo>
                  <a:lnTo>
                    <a:pt x="48" y="68"/>
                  </a:lnTo>
                  <a:lnTo>
                    <a:pt x="48" y="43"/>
                  </a:lnTo>
                  <a:lnTo>
                    <a:pt x="48" y="25"/>
                  </a:lnTo>
                  <a:lnTo>
                    <a:pt x="35" y="11"/>
                  </a:lnTo>
                  <a:lnTo>
                    <a:pt x="22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4" name="Freeform 235"/>
            <p:cNvSpPr>
              <a:spLocks/>
            </p:cNvSpPr>
            <p:nvPr/>
          </p:nvSpPr>
          <p:spPr bwMode="auto">
            <a:xfrm>
              <a:off x="4098" y="3736"/>
              <a:ext cx="47" cy="72"/>
            </a:xfrm>
            <a:custGeom>
              <a:avLst/>
              <a:gdLst>
                <a:gd name="T0" fmla="*/ 43 w 47"/>
                <a:gd name="T1" fmla="*/ 72 h 72"/>
                <a:gd name="T2" fmla="*/ 47 w 47"/>
                <a:gd name="T3" fmla="*/ 43 h 72"/>
                <a:gd name="T4" fmla="*/ 38 w 47"/>
                <a:gd name="T5" fmla="*/ 29 h 72"/>
                <a:gd name="T6" fmla="*/ 21 w 47"/>
                <a:gd name="T7" fmla="*/ 11 h 72"/>
                <a:gd name="T8" fmla="*/ 0 w 47"/>
                <a:gd name="T9" fmla="*/ 0 h 72"/>
                <a:gd name="T10" fmla="*/ 0 w 47"/>
                <a:gd name="T11" fmla="*/ 22 h 72"/>
                <a:gd name="T12" fmla="*/ 0 w 47"/>
                <a:gd name="T13" fmla="*/ 47 h 72"/>
                <a:gd name="T14" fmla="*/ 17 w 47"/>
                <a:gd name="T15" fmla="*/ 65 h 72"/>
                <a:gd name="T16" fmla="*/ 30 w 47"/>
                <a:gd name="T17" fmla="*/ 72 h 72"/>
                <a:gd name="T18" fmla="*/ 43 w 47"/>
                <a:gd name="T19" fmla="*/ 7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72"/>
                <a:gd name="T32" fmla="*/ 47 w 47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72">
                  <a:moveTo>
                    <a:pt x="43" y="72"/>
                  </a:moveTo>
                  <a:lnTo>
                    <a:pt x="47" y="43"/>
                  </a:lnTo>
                  <a:lnTo>
                    <a:pt x="38" y="29"/>
                  </a:lnTo>
                  <a:lnTo>
                    <a:pt x="21" y="11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47"/>
                  </a:lnTo>
                  <a:lnTo>
                    <a:pt x="17" y="65"/>
                  </a:lnTo>
                  <a:lnTo>
                    <a:pt x="30" y="72"/>
                  </a:lnTo>
                  <a:lnTo>
                    <a:pt x="43" y="7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5" name="Freeform 236"/>
            <p:cNvSpPr>
              <a:spLocks/>
            </p:cNvSpPr>
            <p:nvPr/>
          </p:nvSpPr>
          <p:spPr bwMode="auto">
            <a:xfrm>
              <a:off x="3990" y="3815"/>
              <a:ext cx="99" cy="32"/>
            </a:xfrm>
            <a:custGeom>
              <a:avLst/>
              <a:gdLst>
                <a:gd name="T0" fmla="*/ 99 w 99"/>
                <a:gd name="T1" fmla="*/ 4 h 32"/>
                <a:gd name="T2" fmla="*/ 82 w 99"/>
                <a:gd name="T3" fmla="*/ 0 h 32"/>
                <a:gd name="T4" fmla="*/ 56 w 99"/>
                <a:gd name="T5" fmla="*/ 0 h 32"/>
                <a:gd name="T6" fmla="*/ 30 w 99"/>
                <a:gd name="T7" fmla="*/ 7 h 32"/>
                <a:gd name="T8" fmla="*/ 13 w 99"/>
                <a:gd name="T9" fmla="*/ 18 h 32"/>
                <a:gd name="T10" fmla="*/ 0 w 99"/>
                <a:gd name="T11" fmla="*/ 32 h 32"/>
                <a:gd name="T12" fmla="*/ 39 w 99"/>
                <a:gd name="T13" fmla="*/ 32 h 32"/>
                <a:gd name="T14" fmla="*/ 69 w 99"/>
                <a:gd name="T15" fmla="*/ 29 h 32"/>
                <a:gd name="T16" fmla="*/ 86 w 99"/>
                <a:gd name="T17" fmla="*/ 18 h 32"/>
                <a:gd name="T18" fmla="*/ 99 w 99"/>
                <a:gd name="T19" fmla="*/ 4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32"/>
                <a:gd name="T32" fmla="*/ 99 w 9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32">
                  <a:moveTo>
                    <a:pt x="99" y="4"/>
                  </a:moveTo>
                  <a:lnTo>
                    <a:pt x="82" y="0"/>
                  </a:lnTo>
                  <a:lnTo>
                    <a:pt x="56" y="0"/>
                  </a:lnTo>
                  <a:lnTo>
                    <a:pt x="30" y="7"/>
                  </a:lnTo>
                  <a:lnTo>
                    <a:pt x="13" y="18"/>
                  </a:lnTo>
                  <a:lnTo>
                    <a:pt x="0" y="32"/>
                  </a:lnTo>
                  <a:lnTo>
                    <a:pt x="39" y="32"/>
                  </a:lnTo>
                  <a:lnTo>
                    <a:pt x="69" y="29"/>
                  </a:lnTo>
                  <a:lnTo>
                    <a:pt x="86" y="18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237"/>
            <p:cNvSpPr>
              <a:spLocks/>
            </p:cNvSpPr>
            <p:nvPr/>
          </p:nvSpPr>
          <p:spPr bwMode="auto">
            <a:xfrm>
              <a:off x="3604" y="3643"/>
              <a:ext cx="56" cy="86"/>
            </a:xfrm>
            <a:custGeom>
              <a:avLst/>
              <a:gdLst>
                <a:gd name="T0" fmla="*/ 47 w 56"/>
                <a:gd name="T1" fmla="*/ 86 h 86"/>
                <a:gd name="T2" fmla="*/ 56 w 56"/>
                <a:gd name="T3" fmla="*/ 65 h 86"/>
                <a:gd name="T4" fmla="*/ 56 w 56"/>
                <a:gd name="T5" fmla="*/ 54 h 86"/>
                <a:gd name="T6" fmla="*/ 47 w 56"/>
                <a:gd name="T7" fmla="*/ 40 h 86"/>
                <a:gd name="T8" fmla="*/ 17 w 56"/>
                <a:gd name="T9" fmla="*/ 22 h 86"/>
                <a:gd name="T10" fmla="*/ 4 w 56"/>
                <a:gd name="T11" fmla="*/ 11 h 86"/>
                <a:gd name="T12" fmla="*/ 4 w 56"/>
                <a:gd name="T13" fmla="*/ 0 h 86"/>
                <a:gd name="T14" fmla="*/ 0 w 56"/>
                <a:gd name="T15" fmla="*/ 29 h 86"/>
                <a:gd name="T16" fmla="*/ 4 w 56"/>
                <a:gd name="T17" fmla="*/ 58 h 86"/>
                <a:gd name="T18" fmla="*/ 21 w 56"/>
                <a:gd name="T19" fmla="*/ 75 h 86"/>
                <a:gd name="T20" fmla="*/ 47 w 56"/>
                <a:gd name="T21" fmla="*/ 8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86"/>
                <a:gd name="T35" fmla="*/ 56 w 56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86">
                  <a:moveTo>
                    <a:pt x="47" y="86"/>
                  </a:moveTo>
                  <a:lnTo>
                    <a:pt x="56" y="65"/>
                  </a:lnTo>
                  <a:lnTo>
                    <a:pt x="56" y="54"/>
                  </a:lnTo>
                  <a:lnTo>
                    <a:pt x="47" y="40"/>
                  </a:lnTo>
                  <a:lnTo>
                    <a:pt x="17" y="22"/>
                  </a:lnTo>
                  <a:lnTo>
                    <a:pt x="4" y="11"/>
                  </a:lnTo>
                  <a:lnTo>
                    <a:pt x="4" y="0"/>
                  </a:lnTo>
                  <a:lnTo>
                    <a:pt x="0" y="29"/>
                  </a:lnTo>
                  <a:lnTo>
                    <a:pt x="4" y="58"/>
                  </a:lnTo>
                  <a:lnTo>
                    <a:pt x="21" y="75"/>
                  </a:lnTo>
                  <a:lnTo>
                    <a:pt x="47" y="8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238"/>
            <p:cNvSpPr>
              <a:spLocks/>
            </p:cNvSpPr>
            <p:nvPr/>
          </p:nvSpPr>
          <p:spPr bwMode="auto">
            <a:xfrm>
              <a:off x="2328" y="3686"/>
              <a:ext cx="112" cy="126"/>
            </a:xfrm>
            <a:custGeom>
              <a:avLst/>
              <a:gdLst>
                <a:gd name="T0" fmla="*/ 52 w 112"/>
                <a:gd name="T1" fmla="*/ 126 h 126"/>
                <a:gd name="T2" fmla="*/ 17 w 112"/>
                <a:gd name="T3" fmla="*/ 122 h 126"/>
                <a:gd name="T4" fmla="*/ 9 w 112"/>
                <a:gd name="T5" fmla="*/ 111 h 126"/>
                <a:gd name="T6" fmla="*/ 0 w 112"/>
                <a:gd name="T7" fmla="*/ 100 h 126"/>
                <a:gd name="T8" fmla="*/ 0 w 112"/>
                <a:gd name="T9" fmla="*/ 83 h 126"/>
                <a:gd name="T10" fmla="*/ 9 w 112"/>
                <a:gd name="T11" fmla="*/ 61 h 126"/>
                <a:gd name="T12" fmla="*/ 22 w 112"/>
                <a:gd name="T13" fmla="*/ 32 h 126"/>
                <a:gd name="T14" fmla="*/ 43 w 112"/>
                <a:gd name="T15" fmla="*/ 0 h 126"/>
                <a:gd name="T16" fmla="*/ 69 w 112"/>
                <a:gd name="T17" fmla="*/ 15 h 126"/>
                <a:gd name="T18" fmla="*/ 86 w 112"/>
                <a:gd name="T19" fmla="*/ 36 h 126"/>
                <a:gd name="T20" fmla="*/ 99 w 112"/>
                <a:gd name="T21" fmla="*/ 54 h 126"/>
                <a:gd name="T22" fmla="*/ 112 w 112"/>
                <a:gd name="T23" fmla="*/ 75 h 126"/>
                <a:gd name="T24" fmla="*/ 112 w 112"/>
                <a:gd name="T25" fmla="*/ 97 h 126"/>
                <a:gd name="T26" fmla="*/ 103 w 112"/>
                <a:gd name="T27" fmla="*/ 111 h 126"/>
                <a:gd name="T28" fmla="*/ 86 w 112"/>
                <a:gd name="T29" fmla="*/ 122 h 126"/>
                <a:gd name="T30" fmla="*/ 52 w 112"/>
                <a:gd name="T31" fmla="*/ 126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126"/>
                <a:gd name="T50" fmla="*/ 112 w 112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126">
                  <a:moveTo>
                    <a:pt x="52" y="126"/>
                  </a:moveTo>
                  <a:lnTo>
                    <a:pt x="17" y="122"/>
                  </a:lnTo>
                  <a:lnTo>
                    <a:pt x="9" y="11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2" y="32"/>
                  </a:lnTo>
                  <a:lnTo>
                    <a:pt x="43" y="0"/>
                  </a:lnTo>
                  <a:lnTo>
                    <a:pt x="69" y="15"/>
                  </a:lnTo>
                  <a:lnTo>
                    <a:pt x="86" y="36"/>
                  </a:lnTo>
                  <a:lnTo>
                    <a:pt x="99" y="54"/>
                  </a:lnTo>
                  <a:lnTo>
                    <a:pt x="112" y="75"/>
                  </a:lnTo>
                  <a:lnTo>
                    <a:pt x="112" y="97"/>
                  </a:lnTo>
                  <a:lnTo>
                    <a:pt x="103" y="111"/>
                  </a:lnTo>
                  <a:lnTo>
                    <a:pt x="86" y="122"/>
                  </a:lnTo>
                  <a:lnTo>
                    <a:pt x="52" y="12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8" name="Freeform 239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30 w 30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2"/>
                <a:gd name="T20" fmla="*/ 30 w 30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9" name="Freeform 240"/>
            <p:cNvSpPr>
              <a:spLocks/>
            </p:cNvSpPr>
            <p:nvPr/>
          </p:nvSpPr>
          <p:spPr bwMode="auto">
            <a:xfrm>
              <a:off x="2350" y="3704"/>
              <a:ext cx="30" cy="72"/>
            </a:xfrm>
            <a:custGeom>
              <a:avLst/>
              <a:gdLst>
                <a:gd name="T0" fmla="*/ 30 w 30"/>
                <a:gd name="T1" fmla="*/ 0 h 72"/>
                <a:gd name="T2" fmla="*/ 12 w 30"/>
                <a:gd name="T3" fmla="*/ 25 h 72"/>
                <a:gd name="T4" fmla="*/ 0 w 30"/>
                <a:gd name="T5" fmla="*/ 47 h 72"/>
                <a:gd name="T6" fmla="*/ 0 w 30"/>
                <a:gd name="T7" fmla="*/ 61 h 72"/>
                <a:gd name="T8" fmla="*/ 12 w 30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72"/>
                <a:gd name="T17" fmla="*/ 30 w 30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72">
                  <a:moveTo>
                    <a:pt x="30" y="0"/>
                  </a:moveTo>
                  <a:lnTo>
                    <a:pt x="12" y="25"/>
                  </a:lnTo>
                  <a:lnTo>
                    <a:pt x="0" y="47"/>
                  </a:lnTo>
                  <a:lnTo>
                    <a:pt x="0" y="61"/>
                  </a:lnTo>
                  <a:lnTo>
                    <a:pt x="12" y="72"/>
                  </a:lnTo>
                </a:path>
              </a:pathLst>
            </a:custGeom>
            <a:noFill/>
            <a:ln w="0">
              <a:solidFill>
                <a:srgbClr val="BFD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0" name="Freeform 241"/>
            <p:cNvSpPr>
              <a:spLocks/>
            </p:cNvSpPr>
            <p:nvPr/>
          </p:nvSpPr>
          <p:spPr bwMode="auto">
            <a:xfrm>
              <a:off x="4184" y="3812"/>
              <a:ext cx="137" cy="28"/>
            </a:xfrm>
            <a:custGeom>
              <a:avLst/>
              <a:gdLst>
                <a:gd name="T0" fmla="*/ 0 w 137"/>
                <a:gd name="T1" fmla="*/ 0 h 28"/>
                <a:gd name="T2" fmla="*/ 13 w 137"/>
                <a:gd name="T3" fmla="*/ 3 h 28"/>
                <a:gd name="T4" fmla="*/ 77 w 137"/>
                <a:gd name="T5" fmla="*/ 0 h 28"/>
                <a:gd name="T6" fmla="*/ 107 w 137"/>
                <a:gd name="T7" fmla="*/ 7 h 28"/>
                <a:gd name="T8" fmla="*/ 137 w 137"/>
                <a:gd name="T9" fmla="*/ 17 h 28"/>
                <a:gd name="T10" fmla="*/ 103 w 137"/>
                <a:gd name="T11" fmla="*/ 28 h 28"/>
                <a:gd name="T12" fmla="*/ 68 w 137"/>
                <a:gd name="T13" fmla="*/ 28 h 28"/>
                <a:gd name="T14" fmla="*/ 0 w 137"/>
                <a:gd name="T15" fmla="*/ 10 h 28"/>
                <a:gd name="T16" fmla="*/ 0 w 13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28"/>
                <a:gd name="T29" fmla="*/ 137 w 13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28">
                  <a:moveTo>
                    <a:pt x="0" y="0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07" y="7"/>
                  </a:lnTo>
                  <a:lnTo>
                    <a:pt x="137" y="17"/>
                  </a:lnTo>
                  <a:lnTo>
                    <a:pt x="103" y="28"/>
                  </a:lnTo>
                  <a:lnTo>
                    <a:pt x="68" y="2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1" name="Freeform 242"/>
            <p:cNvSpPr>
              <a:spLocks/>
            </p:cNvSpPr>
            <p:nvPr/>
          </p:nvSpPr>
          <p:spPr bwMode="auto">
            <a:xfrm>
              <a:off x="4184" y="3826"/>
              <a:ext cx="133" cy="61"/>
            </a:xfrm>
            <a:custGeom>
              <a:avLst/>
              <a:gdLst>
                <a:gd name="T0" fmla="*/ 43 w 133"/>
                <a:gd name="T1" fmla="*/ 11 h 61"/>
                <a:gd name="T2" fmla="*/ 120 w 133"/>
                <a:gd name="T3" fmla="*/ 39 h 61"/>
                <a:gd name="T4" fmla="*/ 133 w 133"/>
                <a:gd name="T5" fmla="*/ 50 h 61"/>
                <a:gd name="T6" fmla="*/ 128 w 133"/>
                <a:gd name="T7" fmla="*/ 61 h 61"/>
                <a:gd name="T8" fmla="*/ 107 w 133"/>
                <a:gd name="T9" fmla="*/ 61 h 61"/>
                <a:gd name="T10" fmla="*/ 81 w 133"/>
                <a:gd name="T11" fmla="*/ 57 h 61"/>
                <a:gd name="T12" fmla="*/ 60 w 133"/>
                <a:gd name="T13" fmla="*/ 54 h 61"/>
                <a:gd name="T14" fmla="*/ 38 w 133"/>
                <a:gd name="T15" fmla="*/ 43 h 61"/>
                <a:gd name="T16" fmla="*/ 17 w 133"/>
                <a:gd name="T17" fmla="*/ 25 h 61"/>
                <a:gd name="T18" fmla="*/ 0 w 133"/>
                <a:gd name="T19" fmla="*/ 0 h 61"/>
                <a:gd name="T20" fmla="*/ 4 w 133"/>
                <a:gd name="T21" fmla="*/ 0 h 61"/>
                <a:gd name="T22" fmla="*/ 43 w 133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61"/>
                <a:gd name="T38" fmla="*/ 133 w 133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61">
                  <a:moveTo>
                    <a:pt x="43" y="11"/>
                  </a:moveTo>
                  <a:lnTo>
                    <a:pt x="120" y="39"/>
                  </a:lnTo>
                  <a:lnTo>
                    <a:pt x="133" y="50"/>
                  </a:lnTo>
                  <a:lnTo>
                    <a:pt x="128" y="61"/>
                  </a:lnTo>
                  <a:lnTo>
                    <a:pt x="107" y="61"/>
                  </a:lnTo>
                  <a:lnTo>
                    <a:pt x="81" y="57"/>
                  </a:lnTo>
                  <a:lnTo>
                    <a:pt x="60" y="54"/>
                  </a:lnTo>
                  <a:lnTo>
                    <a:pt x="38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2" name="Freeform 243"/>
            <p:cNvSpPr>
              <a:spLocks/>
            </p:cNvSpPr>
            <p:nvPr/>
          </p:nvSpPr>
          <p:spPr bwMode="auto">
            <a:xfrm>
              <a:off x="4175" y="3761"/>
              <a:ext cx="129" cy="54"/>
            </a:xfrm>
            <a:custGeom>
              <a:avLst/>
              <a:gdLst>
                <a:gd name="T0" fmla="*/ 4 w 129"/>
                <a:gd name="T1" fmla="*/ 54 h 54"/>
                <a:gd name="T2" fmla="*/ 56 w 129"/>
                <a:gd name="T3" fmla="*/ 47 h 54"/>
                <a:gd name="T4" fmla="*/ 112 w 129"/>
                <a:gd name="T5" fmla="*/ 25 h 54"/>
                <a:gd name="T6" fmla="*/ 129 w 129"/>
                <a:gd name="T7" fmla="*/ 8 h 54"/>
                <a:gd name="T8" fmla="*/ 125 w 129"/>
                <a:gd name="T9" fmla="*/ 4 h 54"/>
                <a:gd name="T10" fmla="*/ 112 w 129"/>
                <a:gd name="T11" fmla="*/ 0 h 54"/>
                <a:gd name="T12" fmla="*/ 77 w 129"/>
                <a:gd name="T13" fmla="*/ 4 h 54"/>
                <a:gd name="T14" fmla="*/ 39 w 129"/>
                <a:gd name="T15" fmla="*/ 15 h 54"/>
                <a:gd name="T16" fmla="*/ 22 w 129"/>
                <a:gd name="T17" fmla="*/ 22 h 54"/>
                <a:gd name="T18" fmla="*/ 9 w 129"/>
                <a:gd name="T19" fmla="*/ 36 h 54"/>
                <a:gd name="T20" fmla="*/ 0 w 129"/>
                <a:gd name="T21" fmla="*/ 47 h 54"/>
                <a:gd name="T22" fmla="*/ 4 w 129"/>
                <a:gd name="T23" fmla="*/ 54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54"/>
                <a:gd name="T38" fmla="*/ 129 w 129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54">
                  <a:moveTo>
                    <a:pt x="4" y="54"/>
                  </a:moveTo>
                  <a:lnTo>
                    <a:pt x="56" y="47"/>
                  </a:lnTo>
                  <a:lnTo>
                    <a:pt x="112" y="25"/>
                  </a:lnTo>
                  <a:lnTo>
                    <a:pt x="129" y="8"/>
                  </a:lnTo>
                  <a:lnTo>
                    <a:pt x="125" y="4"/>
                  </a:lnTo>
                  <a:lnTo>
                    <a:pt x="112" y="0"/>
                  </a:lnTo>
                  <a:lnTo>
                    <a:pt x="77" y="4"/>
                  </a:lnTo>
                  <a:lnTo>
                    <a:pt x="39" y="15"/>
                  </a:lnTo>
                  <a:lnTo>
                    <a:pt x="22" y="22"/>
                  </a:lnTo>
                  <a:lnTo>
                    <a:pt x="9" y="36"/>
                  </a:lnTo>
                  <a:lnTo>
                    <a:pt x="0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3" name="Freeform 244"/>
            <p:cNvSpPr>
              <a:spLocks/>
            </p:cNvSpPr>
            <p:nvPr/>
          </p:nvSpPr>
          <p:spPr bwMode="auto">
            <a:xfrm>
              <a:off x="4166" y="3711"/>
              <a:ext cx="95" cy="90"/>
            </a:xfrm>
            <a:custGeom>
              <a:avLst/>
              <a:gdLst>
                <a:gd name="T0" fmla="*/ 0 w 95"/>
                <a:gd name="T1" fmla="*/ 86 h 90"/>
                <a:gd name="T2" fmla="*/ 9 w 95"/>
                <a:gd name="T3" fmla="*/ 75 h 90"/>
                <a:gd name="T4" fmla="*/ 43 w 95"/>
                <a:gd name="T5" fmla="*/ 33 h 90"/>
                <a:gd name="T6" fmla="*/ 69 w 95"/>
                <a:gd name="T7" fmla="*/ 15 h 90"/>
                <a:gd name="T8" fmla="*/ 95 w 95"/>
                <a:gd name="T9" fmla="*/ 0 h 90"/>
                <a:gd name="T10" fmla="*/ 86 w 95"/>
                <a:gd name="T11" fmla="*/ 29 h 90"/>
                <a:gd name="T12" fmla="*/ 65 w 95"/>
                <a:gd name="T13" fmla="*/ 54 h 90"/>
                <a:gd name="T14" fmla="*/ 9 w 95"/>
                <a:gd name="T15" fmla="*/ 90 h 90"/>
                <a:gd name="T16" fmla="*/ 0 w 95"/>
                <a:gd name="T17" fmla="*/ 86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90"/>
                <a:gd name="T29" fmla="*/ 95 w 95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90">
                  <a:moveTo>
                    <a:pt x="0" y="86"/>
                  </a:moveTo>
                  <a:lnTo>
                    <a:pt x="9" y="75"/>
                  </a:lnTo>
                  <a:lnTo>
                    <a:pt x="43" y="33"/>
                  </a:lnTo>
                  <a:lnTo>
                    <a:pt x="69" y="15"/>
                  </a:lnTo>
                  <a:lnTo>
                    <a:pt x="95" y="0"/>
                  </a:lnTo>
                  <a:lnTo>
                    <a:pt x="86" y="29"/>
                  </a:lnTo>
                  <a:lnTo>
                    <a:pt x="65" y="54"/>
                  </a:lnTo>
                  <a:lnTo>
                    <a:pt x="9" y="9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4" name="Freeform 245"/>
            <p:cNvSpPr>
              <a:spLocks/>
            </p:cNvSpPr>
            <p:nvPr/>
          </p:nvSpPr>
          <p:spPr bwMode="auto">
            <a:xfrm>
              <a:off x="4158" y="3683"/>
              <a:ext cx="73" cy="111"/>
            </a:xfrm>
            <a:custGeom>
              <a:avLst/>
              <a:gdLst>
                <a:gd name="T0" fmla="*/ 30 w 73"/>
                <a:gd name="T1" fmla="*/ 86 h 111"/>
                <a:gd name="T2" fmla="*/ 56 w 73"/>
                <a:gd name="T3" fmla="*/ 53 h 111"/>
                <a:gd name="T4" fmla="*/ 73 w 73"/>
                <a:gd name="T5" fmla="*/ 25 h 111"/>
                <a:gd name="T6" fmla="*/ 73 w 73"/>
                <a:gd name="T7" fmla="*/ 7 h 111"/>
                <a:gd name="T8" fmla="*/ 69 w 73"/>
                <a:gd name="T9" fmla="*/ 3 h 111"/>
                <a:gd name="T10" fmla="*/ 64 w 73"/>
                <a:gd name="T11" fmla="*/ 0 h 111"/>
                <a:gd name="T12" fmla="*/ 43 w 73"/>
                <a:gd name="T13" fmla="*/ 10 h 111"/>
                <a:gd name="T14" fmla="*/ 26 w 73"/>
                <a:gd name="T15" fmla="*/ 25 h 111"/>
                <a:gd name="T16" fmla="*/ 13 w 73"/>
                <a:gd name="T17" fmla="*/ 43 h 111"/>
                <a:gd name="T18" fmla="*/ 4 w 73"/>
                <a:gd name="T19" fmla="*/ 61 h 111"/>
                <a:gd name="T20" fmla="*/ 0 w 73"/>
                <a:gd name="T21" fmla="*/ 86 h 111"/>
                <a:gd name="T22" fmla="*/ 4 w 73"/>
                <a:gd name="T23" fmla="*/ 111 h 111"/>
                <a:gd name="T24" fmla="*/ 8 w 73"/>
                <a:gd name="T25" fmla="*/ 111 h 111"/>
                <a:gd name="T26" fmla="*/ 30 w 73"/>
                <a:gd name="T27" fmla="*/ 86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111"/>
                <a:gd name="T44" fmla="*/ 73 w 73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111">
                  <a:moveTo>
                    <a:pt x="30" y="86"/>
                  </a:moveTo>
                  <a:lnTo>
                    <a:pt x="56" y="53"/>
                  </a:lnTo>
                  <a:lnTo>
                    <a:pt x="73" y="25"/>
                  </a:lnTo>
                  <a:lnTo>
                    <a:pt x="73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43" y="10"/>
                  </a:lnTo>
                  <a:lnTo>
                    <a:pt x="26" y="25"/>
                  </a:lnTo>
                  <a:lnTo>
                    <a:pt x="13" y="43"/>
                  </a:lnTo>
                  <a:lnTo>
                    <a:pt x="4" y="61"/>
                  </a:lnTo>
                  <a:lnTo>
                    <a:pt x="0" y="86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3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5" name="Freeform 246"/>
            <p:cNvSpPr>
              <a:spLocks/>
            </p:cNvSpPr>
            <p:nvPr/>
          </p:nvSpPr>
          <p:spPr bwMode="auto">
            <a:xfrm>
              <a:off x="4184" y="3840"/>
              <a:ext cx="111" cy="75"/>
            </a:xfrm>
            <a:custGeom>
              <a:avLst/>
              <a:gdLst>
                <a:gd name="T0" fmla="*/ 8 w 111"/>
                <a:gd name="T1" fmla="*/ 0 h 75"/>
                <a:gd name="T2" fmla="*/ 17 w 111"/>
                <a:gd name="T3" fmla="*/ 11 h 75"/>
                <a:gd name="T4" fmla="*/ 73 w 111"/>
                <a:gd name="T5" fmla="*/ 36 h 75"/>
                <a:gd name="T6" fmla="*/ 94 w 111"/>
                <a:gd name="T7" fmla="*/ 54 h 75"/>
                <a:gd name="T8" fmla="*/ 111 w 111"/>
                <a:gd name="T9" fmla="*/ 75 h 75"/>
                <a:gd name="T10" fmla="*/ 77 w 111"/>
                <a:gd name="T11" fmla="*/ 72 h 75"/>
                <a:gd name="T12" fmla="*/ 47 w 111"/>
                <a:gd name="T13" fmla="*/ 54 h 75"/>
                <a:gd name="T14" fmla="*/ 0 w 111"/>
                <a:gd name="T15" fmla="*/ 11 h 75"/>
                <a:gd name="T16" fmla="*/ 8 w 111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75"/>
                <a:gd name="T29" fmla="*/ 111 w 111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75">
                  <a:moveTo>
                    <a:pt x="8" y="0"/>
                  </a:moveTo>
                  <a:lnTo>
                    <a:pt x="17" y="11"/>
                  </a:lnTo>
                  <a:lnTo>
                    <a:pt x="73" y="36"/>
                  </a:lnTo>
                  <a:lnTo>
                    <a:pt x="94" y="54"/>
                  </a:lnTo>
                  <a:lnTo>
                    <a:pt x="111" y="75"/>
                  </a:lnTo>
                  <a:lnTo>
                    <a:pt x="77" y="72"/>
                  </a:lnTo>
                  <a:lnTo>
                    <a:pt x="47" y="54"/>
                  </a:lnTo>
                  <a:lnTo>
                    <a:pt x="0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6" name="Freeform 247"/>
            <p:cNvSpPr>
              <a:spLocks/>
            </p:cNvSpPr>
            <p:nvPr/>
          </p:nvSpPr>
          <p:spPr bwMode="auto">
            <a:xfrm>
              <a:off x="4184" y="3851"/>
              <a:ext cx="73" cy="100"/>
            </a:xfrm>
            <a:custGeom>
              <a:avLst/>
              <a:gdLst>
                <a:gd name="T0" fmla="*/ 0 w 73"/>
                <a:gd name="T1" fmla="*/ 0 h 100"/>
                <a:gd name="T2" fmla="*/ 0 w 73"/>
                <a:gd name="T3" fmla="*/ 14 h 100"/>
                <a:gd name="T4" fmla="*/ 13 w 73"/>
                <a:gd name="T5" fmla="*/ 50 h 100"/>
                <a:gd name="T6" fmla="*/ 21 w 73"/>
                <a:gd name="T7" fmla="*/ 68 h 100"/>
                <a:gd name="T8" fmla="*/ 30 w 73"/>
                <a:gd name="T9" fmla="*/ 79 h 100"/>
                <a:gd name="T10" fmla="*/ 51 w 73"/>
                <a:gd name="T11" fmla="*/ 93 h 100"/>
                <a:gd name="T12" fmla="*/ 73 w 73"/>
                <a:gd name="T13" fmla="*/ 100 h 100"/>
                <a:gd name="T14" fmla="*/ 68 w 73"/>
                <a:gd name="T15" fmla="*/ 75 h 100"/>
                <a:gd name="T16" fmla="*/ 38 w 73"/>
                <a:gd name="T17" fmla="*/ 39 h 100"/>
                <a:gd name="T18" fmla="*/ 8 w 73"/>
                <a:gd name="T19" fmla="*/ 7 h 100"/>
                <a:gd name="T20" fmla="*/ 0 w 73"/>
                <a:gd name="T21" fmla="*/ 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100"/>
                <a:gd name="T35" fmla="*/ 73 w 7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100">
                  <a:moveTo>
                    <a:pt x="0" y="0"/>
                  </a:moveTo>
                  <a:lnTo>
                    <a:pt x="0" y="14"/>
                  </a:lnTo>
                  <a:lnTo>
                    <a:pt x="13" y="50"/>
                  </a:lnTo>
                  <a:lnTo>
                    <a:pt x="21" y="68"/>
                  </a:lnTo>
                  <a:lnTo>
                    <a:pt x="30" y="79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8" y="75"/>
                  </a:lnTo>
                  <a:lnTo>
                    <a:pt x="38" y="39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7" name="Freeform 248"/>
            <p:cNvSpPr>
              <a:spLocks/>
            </p:cNvSpPr>
            <p:nvPr/>
          </p:nvSpPr>
          <p:spPr bwMode="auto">
            <a:xfrm>
              <a:off x="4115" y="3683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6 h 111"/>
                <a:gd name="T4" fmla="*/ 43 w 47"/>
                <a:gd name="T5" fmla="*/ 61 h 111"/>
                <a:gd name="T6" fmla="*/ 34 w 47"/>
                <a:gd name="T7" fmla="*/ 25 h 111"/>
                <a:gd name="T8" fmla="*/ 0 w 47"/>
                <a:gd name="T9" fmla="*/ 0 h 111"/>
                <a:gd name="T10" fmla="*/ 0 w 47"/>
                <a:gd name="T11" fmla="*/ 25 h 111"/>
                <a:gd name="T12" fmla="*/ 13 w 47"/>
                <a:gd name="T13" fmla="*/ 68 h 111"/>
                <a:gd name="T14" fmla="*/ 34 w 47"/>
                <a:gd name="T15" fmla="*/ 103 h 111"/>
                <a:gd name="T16" fmla="*/ 39 w 47"/>
                <a:gd name="T17" fmla="*/ 11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11"/>
                <a:gd name="T29" fmla="*/ 47 w 47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11">
                  <a:moveTo>
                    <a:pt x="39" y="111"/>
                  </a:moveTo>
                  <a:lnTo>
                    <a:pt x="47" y="96"/>
                  </a:lnTo>
                  <a:lnTo>
                    <a:pt x="43" y="61"/>
                  </a:lnTo>
                  <a:lnTo>
                    <a:pt x="34" y="25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8"/>
                  </a:lnTo>
                  <a:lnTo>
                    <a:pt x="34" y="103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8" name="Freeform 249"/>
            <p:cNvSpPr>
              <a:spLocks/>
            </p:cNvSpPr>
            <p:nvPr/>
          </p:nvSpPr>
          <p:spPr bwMode="auto">
            <a:xfrm>
              <a:off x="4136" y="3783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26 w 56"/>
                <a:gd name="T3" fmla="*/ 79 h 86"/>
                <a:gd name="T4" fmla="*/ 35 w 56"/>
                <a:gd name="T5" fmla="*/ 86 h 86"/>
                <a:gd name="T6" fmla="*/ 48 w 56"/>
                <a:gd name="T7" fmla="*/ 86 h 86"/>
                <a:gd name="T8" fmla="*/ 52 w 56"/>
                <a:gd name="T9" fmla="*/ 79 h 86"/>
                <a:gd name="T10" fmla="*/ 56 w 56"/>
                <a:gd name="T11" fmla="*/ 68 h 86"/>
                <a:gd name="T12" fmla="*/ 48 w 56"/>
                <a:gd name="T13" fmla="*/ 36 h 86"/>
                <a:gd name="T14" fmla="*/ 30 w 56"/>
                <a:gd name="T15" fmla="*/ 7 h 86"/>
                <a:gd name="T16" fmla="*/ 18 w 56"/>
                <a:gd name="T17" fmla="*/ 0 h 86"/>
                <a:gd name="T18" fmla="*/ 9 w 56"/>
                <a:gd name="T19" fmla="*/ 0 h 86"/>
                <a:gd name="T20" fmla="*/ 5 w 56"/>
                <a:gd name="T21" fmla="*/ 7 h 86"/>
                <a:gd name="T22" fmla="*/ 0 w 56"/>
                <a:gd name="T23" fmla="*/ 18 h 86"/>
                <a:gd name="T24" fmla="*/ 9 w 56"/>
                <a:gd name="T25" fmla="*/ 5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86"/>
                <a:gd name="T41" fmla="*/ 56 w 56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86">
                  <a:moveTo>
                    <a:pt x="9" y="50"/>
                  </a:moveTo>
                  <a:lnTo>
                    <a:pt x="26" y="7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8" y="36"/>
                  </a:lnTo>
                  <a:lnTo>
                    <a:pt x="30" y="7"/>
                  </a:lnTo>
                  <a:lnTo>
                    <a:pt x="18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9" name="Freeform 250"/>
            <p:cNvSpPr>
              <a:spLocks/>
            </p:cNvSpPr>
            <p:nvPr/>
          </p:nvSpPr>
          <p:spPr bwMode="auto">
            <a:xfrm>
              <a:off x="4093" y="3726"/>
              <a:ext cx="52" cy="71"/>
            </a:xfrm>
            <a:custGeom>
              <a:avLst/>
              <a:gdLst>
                <a:gd name="T0" fmla="*/ 52 w 52"/>
                <a:gd name="T1" fmla="*/ 53 h 71"/>
                <a:gd name="T2" fmla="*/ 26 w 52"/>
                <a:gd name="T3" fmla="*/ 14 h 71"/>
                <a:gd name="T4" fmla="*/ 18 w 52"/>
                <a:gd name="T5" fmla="*/ 3 h 71"/>
                <a:gd name="T6" fmla="*/ 5 w 52"/>
                <a:gd name="T7" fmla="*/ 0 h 71"/>
                <a:gd name="T8" fmla="*/ 0 w 52"/>
                <a:gd name="T9" fmla="*/ 0 h 71"/>
                <a:gd name="T10" fmla="*/ 0 w 52"/>
                <a:gd name="T11" fmla="*/ 3 h 71"/>
                <a:gd name="T12" fmla="*/ 0 w 52"/>
                <a:gd name="T13" fmla="*/ 35 h 71"/>
                <a:gd name="T14" fmla="*/ 18 w 52"/>
                <a:gd name="T15" fmla="*/ 60 h 71"/>
                <a:gd name="T16" fmla="*/ 39 w 52"/>
                <a:gd name="T17" fmla="*/ 71 h 71"/>
                <a:gd name="T18" fmla="*/ 48 w 52"/>
                <a:gd name="T19" fmla="*/ 60 h 71"/>
                <a:gd name="T20" fmla="*/ 52 w 52"/>
                <a:gd name="T21" fmla="*/ 53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1"/>
                <a:gd name="T35" fmla="*/ 52 w 52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1">
                  <a:moveTo>
                    <a:pt x="52" y="53"/>
                  </a:moveTo>
                  <a:lnTo>
                    <a:pt x="26" y="14"/>
                  </a:lnTo>
                  <a:lnTo>
                    <a:pt x="18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5"/>
                  </a:lnTo>
                  <a:lnTo>
                    <a:pt x="18" y="60"/>
                  </a:lnTo>
                  <a:lnTo>
                    <a:pt x="39" y="71"/>
                  </a:lnTo>
                  <a:lnTo>
                    <a:pt x="48" y="60"/>
                  </a:lnTo>
                  <a:lnTo>
                    <a:pt x="52" y="5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0" name="Freeform 251"/>
            <p:cNvSpPr>
              <a:spLocks/>
            </p:cNvSpPr>
            <p:nvPr/>
          </p:nvSpPr>
          <p:spPr bwMode="auto">
            <a:xfrm>
              <a:off x="4089" y="3779"/>
              <a:ext cx="52" cy="43"/>
            </a:xfrm>
            <a:custGeom>
              <a:avLst/>
              <a:gdLst>
                <a:gd name="T0" fmla="*/ 47 w 52"/>
                <a:gd name="T1" fmla="*/ 18 h 43"/>
                <a:gd name="T2" fmla="*/ 26 w 52"/>
                <a:gd name="T3" fmla="*/ 11 h 43"/>
                <a:gd name="T4" fmla="*/ 13 w 52"/>
                <a:gd name="T5" fmla="*/ 4 h 43"/>
                <a:gd name="T6" fmla="*/ 4 w 52"/>
                <a:gd name="T7" fmla="*/ 0 h 43"/>
                <a:gd name="T8" fmla="*/ 0 w 52"/>
                <a:gd name="T9" fmla="*/ 4 h 43"/>
                <a:gd name="T10" fmla="*/ 9 w 52"/>
                <a:gd name="T11" fmla="*/ 22 h 43"/>
                <a:gd name="T12" fmla="*/ 17 w 52"/>
                <a:gd name="T13" fmla="*/ 33 h 43"/>
                <a:gd name="T14" fmla="*/ 26 w 52"/>
                <a:gd name="T15" fmla="*/ 36 h 43"/>
                <a:gd name="T16" fmla="*/ 34 w 52"/>
                <a:gd name="T17" fmla="*/ 40 h 43"/>
                <a:gd name="T18" fmla="*/ 47 w 52"/>
                <a:gd name="T19" fmla="*/ 43 h 43"/>
                <a:gd name="T20" fmla="*/ 52 w 52"/>
                <a:gd name="T21" fmla="*/ 36 h 43"/>
                <a:gd name="T22" fmla="*/ 47 w 52"/>
                <a:gd name="T23" fmla="*/ 18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52 w 52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47" y="18"/>
                  </a:moveTo>
                  <a:lnTo>
                    <a:pt x="26" y="11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9" y="22"/>
                  </a:lnTo>
                  <a:lnTo>
                    <a:pt x="17" y="33"/>
                  </a:lnTo>
                  <a:lnTo>
                    <a:pt x="26" y="36"/>
                  </a:lnTo>
                  <a:lnTo>
                    <a:pt x="34" y="40"/>
                  </a:lnTo>
                  <a:lnTo>
                    <a:pt x="47" y="43"/>
                  </a:lnTo>
                  <a:lnTo>
                    <a:pt x="52" y="36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1" name="Freeform 252"/>
            <p:cNvSpPr>
              <a:spLocks/>
            </p:cNvSpPr>
            <p:nvPr/>
          </p:nvSpPr>
          <p:spPr bwMode="auto">
            <a:xfrm>
              <a:off x="4102" y="3826"/>
              <a:ext cx="52" cy="36"/>
            </a:xfrm>
            <a:custGeom>
              <a:avLst/>
              <a:gdLst>
                <a:gd name="T0" fmla="*/ 39 w 52"/>
                <a:gd name="T1" fmla="*/ 0 h 36"/>
                <a:gd name="T2" fmla="*/ 26 w 52"/>
                <a:gd name="T3" fmla="*/ 0 h 36"/>
                <a:gd name="T4" fmla="*/ 17 w 52"/>
                <a:gd name="T5" fmla="*/ 7 h 36"/>
                <a:gd name="T6" fmla="*/ 13 w 52"/>
                <a:gd name="T7" fmla="*/ 11 h 36"/>
                <a:gd name="T8" fmla="*/ 4 w 52"/>
                <a:gd name="T9" fmla="*/ 18 h 36"/>
                <a:gd name="T10" fmla="*/ 0 w 52"/>
                <a:gd name="T11" fmla="*/ 28 h 36"/>
                <a:gd name="T12" fmla="*/ 4 w 52"/>
                <a:gd name="T13" fmla="*/ 36 h 36"/>
                <a:gd name="T14" fmla="*/ 21 w 52"/>
                <a:gd name="T15" fmla="*/ 36 h 36"/>
                <a:gd name="T16" fmla="*/ 39 w 52"/>
                <a:gd name="T17" fmla="*/ 36 h 36"/>
                <a:gd name="T18" fmla="*/ 52 w 52"/>
                <a:gd name="T19" fmla="*/ 25 h 36"/>
                <a:gd name="T20" fmla="*/ 47 w 52"/>
                <a:gd name="T21" fmla="*/ 14 h 36"/>
                <a:gd name="T22" fmla="*/ 39 w 5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36"/>
                <a:gd name="T38" fmla="*/ 52 w 52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36">
                  <a:moveTo>
                    <a:pt x="39" y="0"/>
                  </a:moveTo>
                  <a:lnTo>
                    <a:pt x="26" y="0"/>
                  </a:lnTo>
                  <a:lnTo>
                    <a:pt x="17" y="7"/>
                  </a:lnTo>
                  <a:lnTo>
                    <a:pt x="13" y="11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21" y="36"/>
                  </a:lnTo>
                  <a:lnTo>
                    <a:pt x="39" y="36"/>
                  </a:lnTo>
                  <a:lnTo>
                    <a:pt x="52" y="25"/>
                  </a:lnTo>
                  <a:lnTo>
                    <a:pt x="47" y="1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2" name="Freeform 253"/>
            <p:cNvSpPr>
              <a:spLocks/>
            </p:cNvSpPr>
            <p:nvPr/>
          </p:nvSpPr>
          <p:spPr bwMode="auto">
            <a:xfrm>
              <a:off x="4136" y="3854"/>
              <a:ext cx="35" cy="43"/>
            </a:xfrm>
            <a:custGeom>
              <a:avLst/>
              <a:gdLst>
                <a:gd name="T0" fmla="*/ 22 w 35"/>
                <a:gd name="T1" fmla="*/ 0 h 43"/>
                <a:gd name="T2" fmla="*/ 18 w 35"/>
                <a:gd name="T3" fmla="*/ 0 h 43"/>
                <a:gd name="T4" fmla="*/ 9 w 35"/>
                <a:gd name="T5" fmla="*/ 8 h 43"/>
                <a:gd name="T6" fmla="*/ 0 w 35"/>
                <a:gd name="T7" fmla="*/ 26 h 43"/>
                <a:gd name="T8" fmla="*/ 0 w 35"/>
                <a:gd name="T9" fmla="*/ 40 h 43"/>
                <a:gd name="T10" fmla="*/ 5 w 35"/>
                <a:gd name="T11" fmla="*/ 43 h 43"/>
                <a:gd name="T12" fmla="*/ 13 w 35"/>
                <a:gd name="T13" fmla="*/ 36 h 43"/>
                <a:gd name="T14" fmla="*/ 35 w 35"/>
                <a:gd name="T15" fmla="*/ 18 h 43"/>
                <a:gd name="T16" fmla="*/ 30 w 35"/>
                <a:gd name="T17" fmla="*/ 4 h 43"/>
                <a:gd name="T18" fmla="*/ 22 w 3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43"/>
                <a:gd name="T32" fmla="*/ 35 w 3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43">
                  <a:moveTo>
                    <a:pt x="22" y="0"/>
                  </a:moveTo>
                  <a:lnTo>
                    <a:pt x="18" y="0"/>
                  </a:lnTo>
                  <a:lnTo>
                    <a:pt x="9" y="8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5" y="43"/>
                  </a:lnTo>
                  <a:lnTo>
                    <a:pt x="13" y="36"/>
                  </a:lnTo>
                  <a:lnTo>
                    <a:pt x="35" y="18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3" name="Freeform 254"/>
            <p:cNvSpPr>
              <a:spLocks/>
            </p:cNvSpPr>
            <p:nvPr/>
          </p:nvSpPr>
          <p:spPr bwMode="auto">
            <a:xfrm>
              <a:off x="4166" y="3869"/>
              <a:ext cx="35" cy="75"/>
            </a:xfrm>
            <a:custGeom>
              <a:avLst/>
              <a:gdLst>
                <a:gd name="T0" fmla="*/ 13 w 35"/>
                <a:gd name="T1" fmla="*/ 0 h 75"/>
                <a:gd name="T2" fmla="*/ 13 w 35"/>
                <a:gd name="T3" fmla="*/ 0 h 75"/>
                <a:gd name="T4" fmla="*/ 9 w 35"/>
                <a:gd name="T5" fmla="*/ 0 h 75"/>
                <a:gd name="T6" fmla="*/ 0 w 35"/>
                <a:gd name="T7" fmla="*/ 14 h 75"/>
                <a:gd name="T8" fmla="*/ 5 w 35"/>
                <a:gd name="T9" fmla="*/ 28 h 75"/>
                <a:gd name="T10" fmla="*/ 5 w 35"/>
                <a:gd name="T11" fmla="*/ 43 h 75"/>
                <a:gd name="T12" fmla="*/ 9 w 35"/>
                <a:gd name="T13" fmla="*/ 54 h 75"/>
                <a:gd name="T14" fmla="*/ 22 w 35"/>
                <a:gd name="T15" fmla="*/ 68 h 75"/>
                <a:gd name="T16" fmla="*/ 35 w 35"/>
                <a:gd name="T17" fmla="*/ 75 h 75"/>
                <a:gd name="T18" fmla="*/ 35 w 35"/>
                <a:gd name="T19" fmla="*/ 75 h 75"/>
                <a:gd name="T20" fmla="*/ 35 w 35"/>
                <a:gd name="T21" fmla="*/ 36 h 75"/>
                <a:gd name="T22" fmla="*/ 13 w 35"/>
                <a:gd name="T23" fmla="*/ 0 h 75"/>
                <a:gd name="T24" fmla="*/ 13 w 35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75"/>
                <a:gd name="T41" fmla="*/ 35 w 35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5" y="43"/>
                  </a:lnTo>
                  <a:lnTo>
                    <a:pt x="9" y="54"/>
                  </a:lnTo>
                  <a:lnTo>
                    <a:pt x="22" y="68"/>
                  </a:lnTo>
                  <a:lnTo>
                    <a:pt x="35" y="75"/>
                  </a:lnTo>
                  <a:lnTo>
                    <a:pt x="35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4" name="Freeform 255"/>
            <p:cNvSpPr>
              <a:spLocks/>
            </p:cNvSpPr>
            <p:nvPr/>
          </p:nvSpPr>
          <p:spPr bwMode="auto">
            <a:xfrm>
              <a:off x="4145" y="3801"/>
              <a:ext cx="9" cy="11"/>
            </a:xfrm>
            <a:custGeom>
              <a:avLst/>
              <a:gdLst>
                <a:gd name="T0" fmla="*/ 0 w 9"/>
                <a:gd name="T1" fmla="*/ 3 h 11"/>
                <a:gd name="T2" fmla="*/ 9 w 9"/>
                <a:gd name="T3" fmla="*/ 11 h 11"/>
                <a:gd name="T4" fmla="*/ 4 w 9"/>
                <a:gd name="T5" fmla="*/ 3 h 11"/>
                <a:gd name="T6" fmla="*/ 0 w 9"/>
                <a:gd name="T7" fmla="*/ 0 h 11"/>
                <a:gd name="T8" fmla="*/ 0 w 9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3"/>
                  </a:moveTo>
                  <a:lnTo>
                    <a:pt x="9" y="1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5" name="Freeform 256"/>
            <p:cNvSpPr>
              <a:spLocks/>
            </p:cNvSpPr>
            <p:nvPr/>
          </p:nvSpPr>
          <p:spPr bwMode="auto">
            <a:xfrm>
              <a:off x="4149" y="3790"/>
              <a:ext cx="9" cy="11"/>
            </a:xfrm>
            <a:custGeom>
              <a:avLst/>
              <a:gdLst>
                <a:gd name="T0" fmla="*/ 5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5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5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6" name="Freeform 257"/>
            <p:cNvSpPr>
              <a:spLocks/>
            </p:cNvSpPr>
            <p:nvPr/>
          </p:nvSpPr>
          <p:spPr bwMode="auto">
            <a:xfrm>
              <a:off x="4149" y="3815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5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7" name="Freeform 258"/>
            <p:cNvSpPr>
              <a:spLocks/>
            </p:cNvSpPr>
            <p:nvPr/>
          </p:nvSpPr>
          <p:spPr bwMode="auto">
            <a:xfrm>
              <a:off x="4162" y="3808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8" name="Freeform 259"/>
            <p:cNvSpPr>
              <a:spLocks/>
            </p:cNvSpPr>
            <p:nvPr/>
          </p:nvSpPr>
          <p:spPr bwMode="auto">
            <a:xfrm>
              <a:off x="4149" y="3833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9" name="Freeform 260"/>
            <p:cNvSpPr>
              <a:spLocks/>
            </p:cNvSpPr>
            <p:nvPr/>
          </p:nvSpPr>
          <p:spPr bwMode="auto">
            <a:xfrm>
              <a:off x="4171" y="3826"/>
              <a:ext cx="13" cy="3"/>
            </a:xfrm>
            <a:custGeom>
              <a:avLst/>
              <a:gdLst>
                <a:gd name="T0" fmla="*/ 4 w 13"/>
                <a:gd name="T1" fmla="*/ 3 h 3"/>
                <a:gd name="T2" fmla="*/ 13 w 13"/>
                <a:gd name="T3" fmla="*/ 3 h 3"/>
                <a:gd name="T4" fmla="*/ 8 w 13"/>
                <a:gd name="T5" fmla="*/ 0 h 3"/>
                <a:gd name="T6" fmla="*/ 0 w 13"/>
                <a:gd name="T7" fmla="*/ 0 h 3"/>
                <a:gd name="T8" fmla="*/ 4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4" y="3"/>
                  </a:moveTo>
                  <a:lnTo>
                    <a:pt x="13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0" name="Freeform 261"/>
            <p:cNvSpPr>
              <a:spLocks/>
            </p:cNvSpPr>
            <p:nvPr/>
          </p:nvSpPr>
          <p:spPr bwMode="auto">
            <a:xfrm>
              <a:off x="4162" y="3840"/>
              <a:ext cx="9" cy="14"/>
            </a:xfrm>
            <a:custGeom>
              <a:avLst/>
              <a:gdLst>
                <a:gd name="T0" fmla="*/ 0 w 9"/>
                <a:gd name="T1" fmla="*/ 7 h 14"/>
                <a:gd name="T2" fmla="*/ 4 w 9"/>
                <a:gd name="T3" fmla="*/ 14 h 14"/>
                <a:gd name="T4" fmla="*/ 9 w 9"/>
                <a:gd name="T5" fmla="*/ 7 h 14"/>
                <a:gd name="T6" fmla="*/ 4 w 9"/>
                <a:gd name="T7" fmla="*/ 0 h 14"/>
                <a:gd name="T8" fmla="*/ 0 w 9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0" y="7"/>
                  </a:moveTo>
                  <a:lnTo>
                    <a:pt x="4" y="14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1" name="Freeform 262"/>
            <p:cNvSpPr>
              <a:spLocks/>
            </p:cNvSpPr>
            <p:nvPr/>
          </p:nvSpPr>
          <p:spPr bwMode="auto">
            <a:xfrm>
              <a:off x="4175" y="3851"/>
              <a:ext cx="9" cy="11"/>
            </a:xfrm>
            <a:custGeom>
              <a:avLst/>
              <a:gdLst>
                <a:gd name="T0" fmla="*/ 4 w 9"/>
                <a:gd name="T1" fmla="*/ 7 h 11"/>
                <a:gd name="T2" fmla="*/ 9 w 9"/>
                <a:gd name="T3" fmla="*/ 11 h 11"/>
                <a:gd name="T4" fmla="*/ 9 w 9"/>
                <a:gd name="T5" fmla="*/ 3 h 11"/>
                <a:gd name="T6" fmla="*/ 0 w 9"/>
                <a:gd name="T7" fmla="*/ 0 h 11"/>
                <a:gd name="T8" fmla="*/ 4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7"/>
                  </a:moveTo>
                  <a:lnTo>
                    <a:pt x="9" y="11"/>
                  </a:lnTo>
                  <a:lnTo>
                    <a:pt x="9" y="3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2" name="Freeform 263"/>
            <p:cNvSpPr>
              <a:spLocks/>
            </p:cNvSpPr>
            <p:nvPr/>
          </p:nvSpPr>
          <p:spPr bwMode="auto">
            <a:xfrm>
              <a:off x="4175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4 w 9"/>
                <a:gd name="T3" fmla="*/ 11 h 11"/>
                <a:gd name="T4" fmla="*/ 9 w 9"/>
                <a:gd name="T5" fmla="*/ 7 h 11"/>
                <a:gd name="T6" fmla="*/ 4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4" y="1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3" name="Freeform 264"/>
            <p:cNvSpPr>
              <a:spLocks/>
            </p:cNvSpPr>
            <p:nvPr/>
          </p:nvSpPr>
          <p:spPr bwMode="auto">
            <a:xfrm>
              <a:off x="1860" y="3607"/>
              <a:ext cx="137" cy="94"/>
            </a:xfrm>
            <a:custGeom>
              <a:avLst/>
              <a:gdLst>
                <a:gd name="T0" fmla="*/ 13 w 137"/>
                <a:gd name="T1" fmla="*/ 0 h 94"/>
                <a:gd name="T2" fmla="*/ 26 w 137"/>
                <a:gd name="T3" fmla="*/ 11 h 94"/>
                <a:gd name="T4" fmla="*/ 90 w 137"/>
                <a:gd name="T5" fmla="*/ 51 h 94"/>
                <a:gd name="T6" fmla="*/ 116 w 137"/>
                <a:gd name="T7" fmla="*/ 72 h 94"/>
                <a:gd name="T8" fmla="*/ 137 w 137"/>
                <a:gd name="T9" fmla="*/ 94 h 94"/>
                <a:gd name="T10" fmla="*/ 86 w 137"/>
                <a:gd name="T11" fmla="*/ 83 h 94"/>
                <a:gd name="T12" fmla="*/ 51 w 137"/>
                <a:gd name="T13" fmla="*/ 61 h 94"/>
                <a:gd name="T14" fmla="*/ 0 w 137"/>
                <a:gd name="T15" fmla="*/ 8 h 94"/>
                <a:gd name="T16" fmla="*/ 13 w 137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94"/>
                <a:gd name="T29" fmla="*/ 137 w 13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94">
                  <a:moveTo>
                    <a:pt x="13" y="0"/>
                  </a:moveTo>
                  <a:lnTo>
                    <a:pt x="26" y="11"/>
                  </a:lnTo>
                  <a:lnTo>
                    <a:pt x="90" y="51"/>
                  </a:lnTo>
                  <a:lnTo>
                    <a:pt x="116" y="72"/>
                  </a:lnTo>
                  <a:lnTo>
                    <a:pt x="137" y="94"/>
                  </a:lnTo>
                  <a:lnTo>
                    <a:pt x="86" y="83"/>
                  </a:lnTo>
                  <a:lnTo>
                    <a:pt x="51" y="6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4" name="Freeform 265"/>
            <p:cNvSpPr>
              <a:spLocks/>
            </p:cNvSpPr>
            <p:nvPr/>
          </p:nvSpPr>
          <p:spPr bwMode="auto">
            <a:xfrm>
              <a:off x="1843" y="3618"/>
              <a:ext cx="90" cy="118"/>
            </a:xfrm>
            <a:custGeom>
              <a:avLst/>
              <a:gdLst>
                <a:gd name="T0" fmla="*/ 47 w 90"/>
                <a:gd name="T1" fmla="*/ 32 h 118"/>
                <a:gd name="T2" fmla="*/ 68 w 90"/>
                <a:gd name="T3" fmla="*/ 65 h 118"/>
                <a:gd name="T4" fmla="*/ 90 w 90"/>
                <a:gd name="T5" fmla="*/ 97 h 118"/>
                <a:gd name="T6" fmla="*/ 90 w 90"/>
                <a:gd name="T7" fmla="*/ 115 h 118"/>
                <a:gd name="T8" fmla="*/ 86 w 90"/>
                <a:gd name="T9" fmla="*/ 118 h 118"/>
                <a:gd name="T10" fmla="*/ 77 w 90"/>
                <a:gd name="T11" fmla="*/ 118 h 118"/>
                <a:gd name="T12" fmla="*/ 47 w 90"/>
                <a:gd name="T13" fmla="*/ 104 h 118"/>
                <a:gd name="T14" fmla="*/ 30 w 90"/>
                <a:gd name="T15" fmla="*/ 86 h 118"/>
                <a:gd name="T16" fmla="*/ 8 w 90"/>
                <a:gd name="T17" fmla="*/ 68 h 118"/>
                <a:gd name="T18" fmla="*/ 0 w 90"/>
                <a:gd name="T19" fmla="*/ 50 h 118"/>
                <a:gd name="T20" fmla="*/ 0 w 90"/>
                <a:gd name="T21" fmla="*/ 25 h 118"/>
                <a:gd name="T22" fmla="*/ 13 w 90"/>
                <a:gd name="T23" fmla="*/ 0 h 118"/>
                <a:gd name="T24" fmla="*/ 21 w 90"/>
                <a:gd name="T25" fmla="*/ 0 h 118"/>
                <a:gd name="T26" fmla="*/ 47 w 90"/>
                <a:gd name="T27" fmla="*/ 32 h 1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118"/>
                <a:gd name="T44" fmla="*/ 90 w 90"/>
                <a:gd name="T45" fmla="*/ 118 h 1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118">
                  <a:moveTo>
                    <a:pt x="47" y="32"/>
                  </a:moveTo>
                  <a:lnTo>
                    <a:pt x="68" y="65"/>
                  </a:lnTo>
                  <a:lnTo>
                    <a:pt x="90" y="97"/>
                  </a:lnTo>
                  <a:lnTo>
                    <a:pt x="90" y="115"/>
                  </a:lnTo>
                  <a:lnTo>
                    <a:pt x="86" y="118"/>
                  </a:lnTo>
                  <a:lnTo>
                    <a:pt x="77" y="118"/>
                  </a:lnTo>
                  <a:lnTo>
                    <a:pt x="47" y="104"/>
                  </a:lnTo>
                  <a:lnTo>
                    <a:pt x="30" y="86"/>
                  </a:lnTo>
                  <a:lnTo>
                    <a:pt x="8" y="68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5" name="Freeform 266"/>
            <p:cNvSpPr>
              <a:spLocks/>
            </p:cNvSpPr>
            <p:nvPr/>
          </p:nvSpPr>
          <p:spPr bwMode="auto">
            <a:xfrm>
              <a:off x="1864" y="3600"/>
              <a:ext cx="185" cy="54"/>
            </a:xfrm>
            <a:custGeom>
              <a:avLst/>
              <a:gdLst>
                <a:gd name="T0" fmla="*/ 0 w 185"/>
                <a:gd name="T1" fmla="*/ 7 h 54"/>
                <a:gd name="T2" fmla="*/ 26 w 185"/>
                <a:gd name="T3" fmla="*/ 22 h 54"/>
                <a:gd name="T4" fmla="*/ 60 w 185"/>
                <a:gd name="T5" fmla="*/ 33 h 54"/>
                <a:gd name="T6" fmla="*/ 146 w 185"/>
                <a:gd name="T7" fmla="*/ 50 h 54"/>
                <a:gd name="T8" fmla="*/ 185 w 185"/>
                <a:gd name="T9" fmla="*/ 54 h 54"/>
                <a:gd name="T10" fmla="*/ 185 w 185"/>
                <a:gd name="T11" fmla="*/ 50 h 54"/>
                <a:gd name="T12" fmla="*/ 185 w 185"/>
                <a:gd name="T13" fmla="*/ 47 h 54"/>
                <a:gd name="T14" fmla="*/ 172 w 185"/>
                <a:gd name="T15" fmla="*/ 36 h 54"/>
                <a:gd name="T16" fmla="*/ 168 w 185"/>
                <a:gd name="T17" fmla="*/ 29 h 54"/>
                <a:gd name="T18" fmla="*/ 155 w 185"/>
                <a:gd name="T19" fmla="*/ 25 h 54"/>
                <a:gd name="T20" fmla="*/ 133 w 185"/>
                <a:gd name="T21" fmla="*/ 18 h 54"/>
                <a:gd name="T22" fmla="*/ 82 w 185"/>
                <a:gd name="T23" fmla="*/ 4 h 54"/>
                <a:gd name="T24" fmla="*/ 56 w 185"/>
                <a:gd name="T25" fmla="*/ 0 h 54"/>
                <a:gd name="T26" fmla="*/ 26 w 185"/>
                <a:gd name="T27" fmla="*/ 0 h 54"/>
                <a:gd name="T28" fmla="*/ 4 w 185"/>
                <a:gd name="T29" fmla="*/ 4 h 54"/>
                <a:gd name="T30" fmla="*/ 0 w 185"/>
                <a:gd name="T31" fmla="*/ 7 h 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5"/>
                <a:gd name="T49" fmla="*/ 0 h 54"/>
                <a:gd name="T50" fmla="*/ 185 w 185"/>
                <a:gd name="T51" fmla="*/ 54 h 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5" h="54">
                  <a:moveTo>
                    <a:pt x="0" y="7"/>
                  </a:moveTo>
                  <a:lnTo>
                    <a:pt x="26" y="22"/>
                  </a:lnTo>
                  <a:lnTo>
                    <a:pt x="60" y="33"/>
                  </a:lnTo>
                  <a:lnTo>
                    <a:pt x="146" y="50"/>
                  </a:lnTo>
                  <a:lnTo>
                    <a:pt x="185" y="54"/>
                  </a:lnTo>
                  <a:lnTo>
                    <a:pt x="185" y="50"/>
                  </a:lnTo>
                  <a:lnTo>
                    <a:pt x="185" y="47"/>
                  </a:lnTo>
                  <a:lnTo>
                    <a:pt x="172" y="36"/>
                  </a:lnTo>
                  <a:lnTo>
                    <a:pt x="168" y="29"/>
                  </a:lnTo>
                  <a:lnTo>
                    <a:pt x="155" y="25"/>
                  </a:lnTo>
                  <a:lnTo>
                    <a:pt x="133" y="18"/>
                  </a:lnTo>
                  <a:lnTo>
                    <a:pt x="82" y="4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4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6" name="Freeform 267"/>
            <p:cNvSpPr>
              <a:spLocks/>
            </p:cNvSpPr>
            <p:nvPr/>
          </p:nvSpPr>
          <p:spPr bwMode="auto">
            <a:xfrm>
              <a:off x="1873" y="3582"/>
              <a:ext cx="197" cy="25"/>
            </a:xfrm>
            <a:custGeom>
              <a:avLst/>
              <a:gdLst>
                <a:gd name="T0" fmla="*/ 0 w 197"/>
                <a:gd name="T1" fmla="*/ 4 h 25"/>
                <a:gd name="T2" fmla="*/ 21 w 197"/>
                <a:gd name="T3" fmla="*/ 8 h 25"/>
                <a:gd name="T4" fmla="*/ 107 w 197"/>
                <a:gd name="T5" fmla="*/ 0 h 25"/>
                <a:gd name="T6" fmla="*/ 150 w 197"/>
                <a:gd name="T7" fmla="*/ 0 h 25"/>
                <a:gd name="T8" fmla="*/ 197 w 197"/>
                <a:gd name="T9" fmla="*/ 8 h 25"/>
                <a:gd name="T10" fmla="*/ 154 w 197"/>
                <a:gd name="T11" fmla="*/ 22 h 25"/>
                <a:gd name="T12" fmla="*/ 103 w 197"/>
                <a:gd name="T13" fmla="*/ 25 h 25"/>
                <a:gd name="T14" fmla="*/ 4 w 197"/>
                <a:gd name="T15" fmla="*/ 15 h 25"/>
                <a:gd name="T16" fmla="*/ 0 w 197"/>
                <a:gd name="T17" fmla="*/ 4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7"/>
                <a:gd name="T28" fmla="*/ 0 h 25"/>
                <a:gd name="T29" fmla="*/ 197 w 19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7" h="25">
                  <a:moveTo>
                    <a:pt x="0" y="4"/>
                  </a:moveTo>
                  <a:lnTo>
                    <a:pt x="21" y="8"/>
                  </a:lnTo>
                  <a:lnTo>
                    <a:pt x="107" y="0"/>
                  </a:lnTo>
                  <a:lnTo>
                    <a:pt x="150" y="0"/>
                  </a:lnTo>
                  <a:lnTo>
                    <a:pt x="197" y="8"/>
                  </a:lnTo>
                  <a:lnTo>
                    <a:pt x="154" y="22"/>
                  </a:lnTo>
                  <a:lnTo>
                    <a:pt x="103" y="25"/>
                  </a:lnTo>
                  <a:lnTo>
                    <a:pt x="4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7" name="Freeform 268"/>
            <p:cNvSpPr>
              <a:spLocks/>
            </p:cNvSpPr>
            <p:nvPr/>
          </p:nvSpPr>
          <p:spPr bwMode="auto">
            <a:xfrm>
              <a:off x="1868" y="3539"/>
              <a:ext cx="198" cy="47"/>
            </a:xfrm>
            <a:custGeom>
              <a:avLst/>
              <a:gdLst>
                <a:gd name="T0" fmla="*/ 65 w 198"/>
                <a:gd name="T1" fmla="*/ 43 h 47"/>
                <a:gd name="T2" fmla="*/ 177 w 198"/>
                <a:gd name="T3" fmla="*/ 29 h 47"/>
                <a:gd name="T4" fmla="*/ 198 w 198"/>
                <a:gd name="T5" fmla="*/ 18 h 47"/>
                <a:gd name="T6" fmla="*/ 198 w 198"/>
                <a:gd name="T7" fmla="*/ 11 h 47"/>
                <a:gd name="T8" fmla="*/ 194 w 198"/>
                <a:gd name="T9" fmla="*/ 8 h 47"/>
                <a:gd name="T10" fmla="*/ 164 w 198"/>
                <a:gd name="T11" fmla="*/ 0 h 47"/>
                <a:gd name="T12" fmla="*/ 125 w 198"/>
                <a:gd name="T13" fmla="*/ 0 h 47"/>
                <a:gd name="T14" fmla="*/ 95 w 198"/>
                <a:gd name="T15" fmla="*/ 4 h 47"/>
                <a:gd name="T16" fmla="*/ 65 w 198"/>
                <a:gd name="T17" fmla="*/ 11 h 47"/>
                <a:gd name="T18" fmla="*/ 31 w 198"/>
                <a:gd name="T19" fmla="*/ 25 h 47"/>
                <a:gd name="T20" fmla="*/ 0 w 198"/>
                <a:gd name="T21" fmla="*/ 43 h 47"/>
                <a:gd name="T22" fmla="*/ 9 w 198"/>
                <a:gd name="T23" fmla="*/ 47 h 47"/>
                <a:gd name="T24" fmla="*/ 65 w 198"/>
                <a:gd name="T25" fmla="*/ 4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8"/>
                <a:gd name="T40" fmla="*/ 0 h 47"/>
                <a:gd name="T41" fmla="*/ 198 w 198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8" h="47">
                  <a:moveTo>
                    <a:pt x="65" y="43"/>
                  </a:moveTo>
                  <a:lnTo>
                    <a:pt x="177" y="29"/>
                  </a:lnTo>
                  <a:lnTo>
                    <a:pt x="198" y="18"/>
                  </a:lnTo>
                  <a:lnTo>
                    <a:pt x="198" y="11"/>
                  </a:lnTo>
                  <a:lnTo>
                    <a:pt x="194" y="8"/>
                  </a:lnTo>
                  <a:lnTo>
                    <a:pt x="164" y="0"/>
                  </a:lnTo>
                  <a:lnTo>
                    <a:pt x="125" y="0"/>
                  </a:lnTo>
                  <a:lnTo>
                    <a:pt x="95" y="4"/>
                  </a:lnTo>
                  <a:lnTo>
                    <a:pt x="65" y="11"/>
                  </a:lnTo>
                  <a:lnTo>
                    <a:pt x="31" y="25"/>
                  </a:lnTo>
                  <a:lnTo>
                    <a:pt x="0" y="43"/>
                  </a:lnTo>
                  <a:lnTo>
                    <a:pt x="9" y="47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8" name="Freeform 269"/>
            <p:cNvSpPr>
              <a:spLocks/>
            </p:cNvSpPr>
            <p:nvPr/>
          </p:nvSpPr>
          <p:spPr bwMode="auto">
            <a:xfrm>
              <a:off x="1826" y="3633"/>
              <a:ext cx="47" cy="114"/>
            </a:xfrm>
            <a:custGeom>
              <a:avLst/>
              <a:gdLst>
                <a:gd name="T0" fmla="*/ 21 w 47"/>
                <a:gd name="T1" fmla="*/ 0 h 114"/>
                <a:gd name="T2" fmla="*/ 21 w 47"/>
                <a:gd name="T3" fmla="*/ 10 h 114"/>
                <a:gd name="T4" fmla="*/ 47 w 47"/>
                <a:gd name="T5" fmla="*/ 60 h 114"/>
                <a:gd name="T6" fmla="*/ 47 w 47"/>
                <a:gd name="T7" fmla="*/ 85 h 114"/>
                <a:gd name="T8" fmla="*/ 38 w 47"/>
                <a:gd name="T9" fmla="*/ 114 h 114"/>
                <a:gd name="T10" fmla="*/ 21 w 47"/>
                <a:gd name="T11" fmla="*/ 100 h 114"/>
                <a:gd name="T12" fmla="*/ 12 w 47"/>
                <a:gd name="T13" fmla="*/ 85 h 114"/>
                <a:gd name="T14" fmla="*/ 0 w 47"/>
                <a:gd name="T15" fmla="*/ 57 h 114"/>
                <a:gd name="T16" fmla="*/ 4 w 47"/>
                <a:gd name="T17" fmla="*/ 0 h 114"/>
                <a:gd name="T18" fmla="*/ 21 w 47"/>
                <a:gd name="T19" fmla="*/ 0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14"/>
                <a:gd name="T32" fmla="*/ 47 w 47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14">
                  <a:moveTo>
                    <a:pt x="21" y="0"/>
                  </a:moveTo>
                  <a:lnTo>
                    <a:pt x="21" y="10"/>
                  </a:lnTo>
                  <a:lnTo>
                    <a:pt x="47" y="60"/>
                  </a:lnTo>
                  <a:lnTo>
                    <a:pt x="47" y="85"/>
                  </a:lnTo>
                  <a:lnTo>
                    <a:pt x="38" y="114"/>
                  </a:lnTo>
                  <a:lnTo>
                    <a:pt x="21" y="100"/>
                  </a:lnTo>
                  <a:lnTo>
                    <a:pt x="12" y="85"/>
                  </a:lnTo>
                  <a:lnTo>
                    <a:pt x="0" y="57"/>
                  </a:lnTo>
                  <a:lnTo>
                    <a:pt x="4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9" name="Freeform 270"/>
            <p:cNvSpPr>
              <a:spLocks/>
            </p:cNvSpPr>
            <p:nvPr/>
          </p:nvSpPr>
          <p:spPr bwMode="auto">
            <a:xfrm>
              <a:off x="1765" y="3633"/>
              <a:ext cx="65" cy="111"/>
            </a:xfrm>
            <a:custGeom>
              <a:avLst/>
              <a:gdLst>
                <a:gd name="T0" fmla="*/ 65 w 65"/>
                <a:gd name="T1" fmla="*/ 0 h 111"/>
                <a:gd name="T2" fmla="*/ 43 w 65"/>
                <a:gd name="T3" fmla="*/ 10 h 111"/>
                <a:gd name="T4" fmla="*/ 13 w 65"/>
                <a:gd name="T5" fmla="*/ 39 h 111"/>
                <a:gd name="T6" fmla="*/ 5 w 65"/>
                <a:gd name="T7" fmla="*/ 57 h 111"/>
                <a:gd name="T8" fmla="*/ 0 w 65"/>
                <a:gd name="T9" fmla="*/ 71 h 111"/>
                <a:gd name="T10" fmla="*/ 5 w 65"/>
                <a:gd name="T11" fmla="*/ 93 h 111"/>
                <a:gd name="T12" fmla="*/ 18 w 65"/>
                <a:gd name="T13" fmla="*/ 111 h 111"/>
                <a:gd name="T14" fmla="*/ 43 w 65"/>
                <a:gd name="T15" fmla="*/ 89 h 111"/>
                <a:gd name="T16" fmla="*/ 56 w 65"/>
                <a:gd name="T17" fmla="*/ 50 h 111"/>
                <a:gd name="T18" fmla="*/ 65 w 65"/>
                <a:gd name="T19" fmla="*/ 10 h 111"/>
                <a:gd name="T20" fmla="*/ 65 w 6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11"/>
                <a:gd name="T35" fmla="*/ 65 w 65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11">
                  <a:moveTo>
                    <a:pt x="65" y="0"/>
                  </a:moveTo>
                  <a:lnTo>
                    <a:pt x="43" y="10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71"/>
                  </a:lnTo>
                  <a:lnTo>
                    <a:pt x="5" y="93"/>
                  </a:lnTo>
                  <a:lnTo>
                    <a:pt x="18" y="111"/>
                  </a:lnTo>
                  <a:lnTo>
                    <a:pt x="43" y="89"/>
                  </a:lnTo>
                  <a:lnTo>
                    <a:pt x="56" y="5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0" name="Freeform 271"/>
            <p:cNvSpPr>
              <a:spLocks/>
            </p:cNvSpPr>
            <p:nvPr/>
          </p:nvSpPr>
          <p:spPr bwMode="auto">
            <a:xfrm>
              <a:off x="1864" y="3482"/>
              <a:ext cx="99" cy="97"/>
            </a:xfrm>
            <a:custGeom>
              <a:avLst/>
              <a:gdLst>
                <a:gd name="T0" fmla="*/ 0 w 99"/>
                <a:gd name="T1" fmla="*/ 97 h 97"/>
                <a:gd name="T2" fmla="*/ 26 w 99"/>
                <a:gd name="T3" fmla="*/ 90 h 97"/>
                <a:gd name="T4" fmla="*/ 65 w 99"/>
                <a:gd name="T5" fmla="*/ 65 h 97"/>
                <a:gd name="T6" fmla="*/ 82 w 99"/>
                <a:gd name="T7" fmla="*/ 54 h 97"/>
                <a:gd name="T8" fmla="*/ 95 w 99"/>
                <a:gd name="T9" fmla="*/ 40 h 97"/>
                <a:gd name="T10" fmla="*/ 99 w 99"/>
                <a:gd name="T11" fmla="*/ 22 h 97"/>
                <a:gd name="T12" fmla="*/ 95 w 99"/>
                <a:gd name="T13" fmla="*/ 0 h 97"/>
                <a:gd name="T14" fmla="*/ 60 w 99"/>
                <a:gd name="T15" fmla="*/ 14 h 97"/>
                <a:gd name="T16" fmla="*/ 26 w 99"/>
                <a:gd name="T17" fmla="*/ 50 h 97"/>
                <a:gd name="T18" fmla="*/ 0 w 99"/>
                <a:gd name="T19" fmla="*/ 90 h 97"/>
                <a:gd name="T20" fmla="*/ 0 w 99"/>
                <a:gd name="T21" fmla="*/ 97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97"/>
                <a:gd name="T35" fmla="*/ 99 w 99"/>
                <a:gd name="T36" fmla="*/ 97 h 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97">
                  <a:moveTo>
                    <a:pt x="0" y="97"/>
                  </a:moveTo>
                  <a:lnTo>
                    <a:pt x="26" y="90"/>
                  </a:lnTo>
                  <a:lnTo>
                    <a:pt x="65" y="65"/>
                  </a:lnTo>
                  <a:lnTo>
                    <a:pt x="82" y="54"/>
                  </a:lnTo>
                  <a:lnTo>
                    <a:pt x="95" y="40"/>
                  </a:lnTo>
                  <a:lnTo>
                    <a:pt x="99" y="22"/>
                  </a:lnTo>
                  <a:lnTo>
                    <a:pt x="95" y="0"/>
                  </a:lnTo>
                  <a:lnTo>
                    <a:pt x="60" y="14"/>
                  </a:lnTo>
                  <a:lnTo>
                    <a:pt x="26" y="50"/>
                  </a:lnTo>
                  <a:lnTo>
                    <a:pt x="0" y="9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1" name="Freeform 272"/>
            <p:cNvSpPr>
              <a:spLocks/>
            </p:cNvSpPr>
            <p:nvPr/>
          </p:nvSpPr>
          <p:spPr bwMode="auto">
            <a:xfrm>
              <a:off x="1795" y="3568"/>
              <a:ext cx="82" cy="75"/>
            </a:xfrm>
            <a:custGeom>
              <a:avLst/>
              <a:gdLst>
                <a:gd name="T0" fmla="*/ 13 w 82"/>
                <a:gd name="T1" fmla="*/ 29 h 75"/>
                <a:gd name="T2" fmla="*/ 5 w 82"/>
                <a:gd name="T3" fmla="*/ 47 h 75"/>
                <a:gd name="T4" fmla="*/ 0 w 82"/>
                <a:gd name="T5" fmla="*/ 57 h 75"/>
                <a:gd name="T6" fmla="*/ 0 w 82"/>
                <a:gd name="T7" fmla="*/ 72 h 75"/>
                <a:gd name="T8" fmla="*/ 9 w 82"/>
                <a:gd name="T9" fmla="*/ 75 h 75"/>
                <a:gd name="T10" fmla="*/ 22 w 82"/>
                <a:gd name="T11" fmla="*/ 75 h 75"/>
                <a:gd name="T12" fmla="*/ 39 w 82"/>
                <a:gd name="T13" fmla="*/ 72 h 75"/>
                <a:gd name="T14" fmla="*/ 56 w 82"/>
                <a:gd name="T15" fmla="*/ 61 h 75"/>
                <a:gd name="T16" fmla="*/ 69 w 82"/>
                <a:gd name="T17" fmla="*/ 47 h 75"/>
                <a:gd name="T18" fmla="*/ 78 w 82"/>
                <a:gd name="T19" fmla="*/ 29 h 75"/>
                <a:gd name="T20" fmla="*/ 82 w 82"/>
                <a:gd name="T21" fmla="*/ 14 h 75"/>
                <a:gd name="T22" fmla="*/ 82 w 82"/>
                <a:gd name="T23" fmla="*/ 4 h 75"/>
                <a:gd name="T24" fmla="*/ 73 w 82"/>
                <a:gd name="T25" fmla="*/ 0 h 75"/>
                <a:gd name="T26" fmla="*/ 61 w 82"/>
                <a:gd name="T27" fmla="*/ 0 h 75"/>
                <a:gd name="T28" fmla="*/ 43 w 82"/>
                <a:gd name="T29" fmla="*/ 4 h 75"/>
                <a:gd name="T30" fmla="*/ 31 w 82"/>
                <a:gd name="T31" fmla="*/ 14 h 75"/>
                <a:gd name="T32" fmla="*/ 13 w 82"/>
                <a:gd name="T33" fmla="*/ 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5"/>
                <a:gd name="T53" fmla="*/ 82 w 8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5">
                  <a:moveTo>
                    <a:pt x="13" y="29"/>
                  </a:moveTo>
                  <a:lnTo>
                    <a:pt x="5" y="4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9" y="75"/>
                  </a:lnTo>
                  <a:lnTo>
                    <a:pt x="22" y="75"/>
                  </a:lnTo>
                  <a:lnTo>
                    <a:pt x="39" y="72"/>
                  </a:lnTo>
                  <a:lnTo>
                    <a:pt x="56" y="61"/>
                  </a:lnTo>
                  <a:lnTo>
                    <a:pt x="69" y="47"/>
                  </a:lnTo>
                  <a:lnTo>
                    <a:pt x="78" y="29"/>
                  </a:lnTo>
                  <a:lnTo>
                    <a:pt x="82" y="14"/>
                  </a:lnTo>
                  <a:lnTo>
                    <a:pt x="82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43" y="4"/>
                  </a:lnTo>
                  <a:lnTo>
                    <a:pt x="31" y="14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2" name="Freeform 273"/>
            <p:cNvSpPr>
              <a:spLocks/>
            </p:cNvSpPr>
            <p:nvPr/>
          </p:nvSpPr>
          <p:spPr bwMode="auto">
            <a:xfrm>
              <a:off x="1830" y="3500"/>
              <a:ext cx="69" cy="68"/>
            </a:xfrm>
            <a:custGeom>
              <a:avLst/>
              <a:gdLst>
                <a:gd name="T0" fmla="*/ 47 w 69"/>
                <a:gd name="T1" fmla="*/ 61 h 68"/>
                <a:gd name="T2" fmla="*/ 64 w 69"/>
                <a:gd name="T3" fmla="*/ 22 h 68"/>
                <a:gd name="T4" fmla="*/ 69 w 69"/>
                <a:gd name="T5" fmla="*/ 11 h 68"/>
                <a:gd name="T6" fmla="*/ 64 w 69"/>
                <a:gd name="T7" fmla="*/ 0 h 68"/>
                <a:gd name="T8" fmla="*/ 47 w 69"/>
                <a:gd name="T9" fmla="*/ 0 h 68"/>
                <a:gd name="T10" fmla="*/ 30 w 69"/>
                <a:gd name="T11" fmla="*/ 7 h 68"/>
                <a:gd name="T12" fmla="*/ 17 w 69"/>
                <a:gd name="T13" fmla="*/ 18 h 68"/>
                <a:gd name="T14" fmla="*/ 4 w 69"/>
                <a:gd name="T15" fmla="*/ 47 h 68"/>
                <a:gd name="T16" fmla="*/ 0 w 69"/>
                <a:gd name="T17" fmla="*/ 57 h 68"/>
                <a:gd name="T18" fmla="*/ 8 w 69"/>
                <a:gd name="T19" fmla="*/ 64 h 68"/>
                <a:gd name="T20" fmla="*/ 21 w 69"/>
                <a:gd name="T21" fmla="*/ 68 h 68"/>
                <a:gd name="T22" fmla="*/ 34 w 69"/>
                <a:gd name="T23" fmla="*/ 64 h 68"/>
                <a:gd name="T24" fmla="*/ 47 w 69"/>
                <a:gd name="T25" fmla="*/ 64 h 68"/>
                <a:gd name="T26" fmla="*/ 47 w 69"/>
                <a:gd name="T27" fmla="*/ 61 h 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68"/>
                <a:gd name="T44" fmla="*/ 69 w 69"/>
                <a:gd name="T45" fmla="*/ 68 h 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68">
                  <a:moveTo>
                    <a:pt x="47" y="61"/>
                  </a:moveTo>
                  <a:lnTo>
                    <a:pt x="64" y="22"/>
                  </a:lnTo>
                  <a:lnTo>
                    <a:pt x="69" y="11"/>
                  </a:lnTo>
                  <a:lnTo>
                    <a:pt x="64" y="0"/>
                  </a:lnTo>
                  <a:lnTo>
                    <a:pt x="47" y="0"/>
                  </a:lnTo>
                  <a:lnTo>
                    <a:pt x="30" y="7"/>
                  </a:lnTo>
                  <a:lnTo>
                    <a:pt x="17" y="1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8" y="64"/>
                  </a:lnTo>
                  <a:lnTo>
                    <a:pt x="21" y="68"/>
                  </a:lnTo>
                  <a:lnTo>
                    <a:pt x="34" y="64"/>
                  </a:lnTo>
                  <a:lnTo>
                    <a:pt x="47" y="64"/>
                  </a:lnTo>
                  <a:lnTo>
                    <a:pt x="47" y="6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3" name="Freeform 274"/>
            <p:cNvSpPr>
              <a:spLocks/>
            </p:cNvSpPr>
            <p:nvPr/>
          </p:nvSpPr>
          <p:spPr bwMode="auto">
            <a:xfrm>
              <a:off x="1795" y="3532"/>
              <a:ext cx="52" cy="54"/>
            </a:xfrm>
            <a:custGeom>
              <a:avLst/>
              <a:gdLst>
                <a:gd name="T0" fmla="*/ 52 w 52"/>
                <a:gd name="T1" fmla="*/ 36 h 54"/>
                <a:gd name="T2" fmla="*/ 35 w 52"/>
                <a:gd name="T3" fmla="*/ 22 h 54"/>
                <a:gd name="T4" fmla="*/ 31 w 52"/>
                <a:gd name="T5" fmla="*/ 7 h 54"/>
                <a:gd name="T6" fmla="*/ 26 w 52"/>
                <a:gd name="T7" fmla="*/ 0 h 54"/>
                <a:gd name="T8" fmla="*/ 18 w 52"/>
                <a:gd name="T9" fmla="*/ 0 h 54"/>
                <a:gd name="T10" fmla="*/ 5 w 52"/>
                <a:gd name="T11" fmla="*/ 15 h 54"/>
                <a:gd name="T12" fmla="*/ 0 w 52"/>
                <a:gd name="T13" fmla="*/ 29 h 54"/>
                <a:gd name="T14" fmla="*/ 5 w 52"/>
                <a:gd name="T15" fmla="*/ 36 h 54"/>
                <a:gd name="T16" fmla="*/ 9 w 52"/>
                <a:gd name="T17" fmla="*/ 43 h 54"/>
                <a:gd name="T18" fmla="*/ 18 w 52"/>
                <a:gd name="T19" fmla="*/ 54 h 54"/>
                <a:gd name="T20" fmla="*/ 26 w 52"/>
                <a:gd name="T21" fmla="*/ 54 h 54"/>
                <a:gd name="T22" fmla="*/ 31 w 52"/>
                <a:gd name="T23" fmla="*/ 50 h 54"/>
                <a:gd name="T24" fmla="*/ 48 w 52"/>
                <a:gd name="T25" fmla="*/ 40 h 54"/>
                <a:gd name="T26" fmla="*/ 52 w 52"/>
                <a:gd name="T27" fmla="*/ 36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54"/>
                <a:gd name="T44" fmla="*/ 52 w 52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54">
                  <a:moveTo>
                    <a:pt x="52" y="36"/>
                  </a:moveTo>
                  <a:lnTo>
                    <a:pt x="35" y="22"/>
                  </a:lnTo>
                  <a:lnTo>
                    <a:pt x="31" y="7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5" y="15"/>
                  </a:lnTo>
                  <a:lnTo>
                    <a:pt x="0" y="29"/>
                  </a:lnTo>
                  <a:lnTo>
                    <a:pt x="5" y="36"/>
                  </a:lnTo>
                  <a:lnTo>
                    <a:pt x="9" y="43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31" y="50"/>
                  </a:lnTo>
                  <a:lnTo>
                    <a:pt x="48" y="40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4" name="Freeform 275"/>
            <p:cNvSpPr>
              <a:spLocks/>
            </p:cNvSpPr>
            <p:nvPr/>
          </p:nvSpPr>
          <p:spPr bwMode="auto">
            <a:xfrm>
              <a:off x="1740" y="3582"/>
              <a:ext cx="77" cy="33"/>
            </a:xfrm>
            <a:custGeom>
              <a:avLst/>
              <a:gdLst>
                <a:gd name="T0" fmla="*/ 77 w 77"/>
                <a:gd name="T1" fmla="*/ 8 h 33"/>
                <a:gd name="T2" fmla="*/ 43 w 77"/>
                <a:gd name="T3" fmla="*/ 0 h 33"/>
                <a:gd name="T4" fmla="*/ 38 w 77"/>
                <a:gd name="T5" fmla="*/ 0 h 33"/>
                <a:gd name="T6" fmla="*/ 21 w 77"/>
                <a:gd name="T7" fmla="*/ 0 h 33"/>
                <a:gd name="T8" fmla="*/ 8 w 77"/>
                <a:gd name="T9" fmla="*/ 4 h 33"/>
                <a:gd name="T10" fmla="*/ 0 w 77"/>
                <a:gd name="T11" fmla="*/ 4 h 33"/>
                <a:gd name="T12" fmla="*/ 0 w 77"/>
                <a:gd name="T13" fmla="*/ 11 h 33"/>
                <a:gd name="T14" fmla="*/ 17 w 77"/>
                <a:gd name="T15" fmla="*/ 22 h 33"/>
                <a:gd name="T16" fmla="*/ 34 w 77"/>
                <a:gd name="T17" fmla="*/ 29 h 33"/>
                <a:gd name="T18" fmla="*/ 55 w 77"/>
                <a:gd name="T19" fmla="*/ 33 h 33"/>
                <a:gd name="T20" fmla="*/ 64 w 77"/>
                <a:gd name="T21" fmla="*/ 25 h 33"/>
                <a:gd name="T22" fmla="*/ 77 w 77"/>
                <a:gd name="T23" fmla="*/ 8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33"/>
                <a:gd name="T38" fmla="*/ 77 w 77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33">
                  <a:moveTo>
                    <a:pt x="77" y="8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21" y="0"/>
                  </a:lnTo>
                  <a:lnTo>
                    <a:pt x="8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7" y="22"/>
                  </a:lnTo>
                  <a:lnTo>
                    <a:pt x="34" y="29"/>
                  </a:lnTo>
                  <a:lnTo>
                    <a:pt x="55" y="33"/>
                  </a:lnTo>
                  <a:lnTo>
                    <a:pt x="64" y="25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5" name="Freeform 276"/>
            <p:cNvSpPr>
              <a:spLocks/>
            </p:cNvSpPr>
            <p:nvPr/>
          </p:nvSpPr>
          <p:spPr bwMode="auto">
            <a:xfrm>
              <a:off x="1731" y="3615"/>
              <a:ext cx="69" cy="25"/>
            </a:xfrm>
            <a:custGeom>
              <a:avLst/>
              <a:gdLst>
                <a:gd name="T0" fmla="*/ 69 w 69"/>
                <a:gd name="T1" fmla="*/ 7 h 25"/>
                <a:gd name="T2" fmla="*/ 60 w 69"/>
                <a:gd name="T3" fmla="*/ 3 h 25"/>
                <a:gd name="T4" fmla="*/ 47 w 69"/>
                <a:gd name="T5" fmla="*/ 0 h 25"/>
                <a:gd name="T6" fmla="*/ 30 w 69"/>
                <a:gd name="T7" fmla="*/ 3 h 25"/>
                <a:gd name="T8" fmla="*/ 17 w 69"/>
                <a:gd name="T9" fmla="*/ 7 h 25"/>
                <a:gd name="T10" fmla="*/ 0 w 69"/>
                <a:gd name="T11" fmla="*/ 18 h 25"/>
                <a:gd name="T12" fmla="*/ 0 w 69"/>
                <a:gd name="T13" fmla="*/ 18 h 25"/>
                <a:gd name="T14" fmla="*/ 4 w 69"/>
                <a:gd name="T15" fmla="*/ 21 h 25"/>
                <a:gd name="T16" fmla="*/ 13 w 69"/>
                <a:gd name="T17" fmla="*/ 25 h 25"/>
                <a:gd name="T18" fmla="*/ 60 w 69"/>
                <a:gd name="T19" fmla="*/ 25 h 25"/>
                <a:gd name="T20" fmla="*/ 69 w 69"/>
                <a:gd name="T21" fmla="*/ 14 h 25"/>
                <a:gd name="T22" fmla="*/ 69 w 69"/>
                <a:gd name="T23" fmla="*/ 7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25"/>
                <a:gd name="T38" fmla="*/ 69 w 69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25">
                  <a:moveTo>
                    <a:pt x="69" y="7"/>
                  </a:moveTo>
                  <a:lnTo>
                    <a:pt x="60" y="3"/>
                  </a:lnTo>
                  <a:lnTo>
                    <a:pt x="47" y="0"/>
                  </a:lnTo>
                  <a:lnTo>
                    <a:pt x="30" y="3"/>
                  </a:lnTo>
                  <a:lnTo>
                    <a:pt x="17" y="7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13" y="25"/>
                  </a:lnTo>
                  <a:lnTo>
                    <a:pt x="60" y="25"/>
                  </a:lnTo>
                  <a:lnTo>
                    <a:pt x="69" y="14"/>
                  </a:lnTo>
                  <a:lnTo>
                    <a:pt x="69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6" name="Freeform 277"/>
            <p:cNvSpPr>
              <a:spLocks/>
            </p:cNvSpPr>
            <p:nvPr/>
          </p:nvSpPr>
          <p:spPr bwMode="auto">
            <a:xfrm>
              <a:off x="1735" y="3640"/>
              <a:ext cx="69" cy="64"/>
            </a:xfrm>
            <a:custGeom>
              <a:avLst/>
              <a:gdLst>
                <a:gd name="T0" fmla="*/ 69 w 69"/>
                <a:gd name="T1" fmla="*/ 3 h 64"/>
                <a:gd name="T2" fmla="*/ 69 w 69"/>
                <a:gd name="T3" fmla="*/ 3 h 64"/>
                <a:gd name="T4" fmla="*/ 60 w 69"/>
                <a:gd name="T5" fmla="*/ 0 h 64"/>
                <a:gd name="T6" fmla="*/ 39 w 69"/>
                <a:gd name="T7" fmla="*/ 3 h 64"/>
                <a:gd name="T8" fmla="*/ 22 w 69"/>
                <a:gd name="T9" fmla="*/ 18 h 64"/>
                <a:gd name="T10" fmla="*/ 9 w 69"/>
                <a:gd name="T11" fmla="*/ 25 h 64"/>
                <a:gd name="T12" fmla="*/ 0 w 69"/>
                <a:gd name="T13" fmla="*/ 35 h 64"/>
                <a:gd name="T14" fmla="*/ 0 w 69"/>
                <a:gd name="T15" fmla="*/ 53 h 64"/>
                <a:gd name="T16" fmla="*/ 0 w 69"/>
                <a:gd name="T17" fmla="*/ 64 h 64"/>
                <a:gd name="T18" fmla="*/ 5 w 69"/>
                <a:gd name="T19" fmla="*/ 64 h 64"/>
                <a:gd name="T20" fmla="*/ 43 w 69"/>
                <a:gd name="T21" fmla="*/ 39 h 64"/>
                <a:gd name="T22" fmla="*/ 69 w 69"/>
                <a:gd name="T23" fmla="*/ 3 h 64"/>
                <a:gd name="T24" fmla="*/ 69 w 69"/>
                <a:gd name="T25" fmla="*/ 3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64"/>
                <a:gd name="T41" fmla="*/ 69 w 69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64">
                  <a:moveTo>
                    <a:pt x="69" y="3"/>
                  </a:moveTo>
                  <a:lnTo>
                    <a:pt x="69" y="3"/>
                  </a:lnTo>
                  <a:lnTo>
                    <a:pt x="60" y="0"/>
                  </a:lnTo>
                  <a:lnTo>
                    <a:pt x="39" y="3"/>
                  </a:lnTo>
                  <a:lnTo>
                    <a:pt x="22" y="18"/>
                  </a:lnTo>
                  <a:lnTo>
                    <a:pt x="9" y="25"/>
                  </a:lnTo>
                  <a:lnTo>
                    <a:pt x="0" y="35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43" y="39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7" name="Freeform 278"/>
            <p:cNvSpPr>
              <a:spLocks/>
            </p:cNvSpPr>
            <p:nvPr/>
          </p:nvSpPr>
          <p:spPr bwMode="auto">
            <a:xfrm>
              <a:off x="1838" y="3575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5 w 13"/>
                <a:gd name="T3" fmla="*/ 15 h 15"/>
                <a:gd name="T4" fmla="*/ 13 w 13"/>
                <a:gd name="T5" fmla="*/ 7 h 15"/>
                <a:gd name="T6" fmla="*/ 9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7"/>
                  </a:moveTo>
                  <a:lnTo>
                    <a:pt x="5" y="15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8" name="Freeform 279"/>
            <p:cNvSpPr>
              <a:spLocks/>
            </p:cNvSpPr>
            <p:nvPr/>
          </p:nvSpPr>
          <p:spPr bwMode="auto">
            <a:xfrm>
              <a:off x="1856" y="3575"/>
              <a:ext cx="12" cy="11"/>
            </a:xfrm>
            <a:custGeom>
              <a:avLst/>
              <a:gdLst>
                <a:gd name="T0" fmla="*/ 0 w 12"/>
                <a:gd name="T1" fmla="*/ 4 h 11"/>
                <a:gd name="T2" fmla="*/ 4 w 12"/>
                <a:gd name="T3" fmla="*/ 11 h 11"/>
                <a:gd name="T4" fmla="*/ 12 w 12"/>
                <a:gd name="T5" fmla="*/ 7 h 11"/>
                <a:gd name="T6" fmla="*/ 8 w 12"/>
                <a:gd name="T7" fmla="*/ 0 h 11"/>
                <a:gd name="T8" fmla="*/ 0 w 12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1"/>
                <a:gd name="T17" fmla="*/ 12 w 1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1">
                  <a:moveTo>
                    <a:pt x="0" y="4"/>
                  </a:moveTo>
                  <a:lnTo>
                    <a:pt x="4" y="11"/>
                  </a:lnTo>
                  <a:lnTo>
                    <a:pt x="12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9" name="Freeform 280"/>
            <p:cNvSpPr>
              <a:spLocks/>
            </p:cNvSpPr>
            <p:nvPr/>
          </p:nvSpPr>
          <p:spPr bwMode="auto">
            <a:xfrm>
              <a:off x="1826" y="3590"/>
              <a:ext cx="8" cy="10"/>
            </a:xfrm>
            <a:custGeom>
              <a:avLst/>
              <a:gdLst>
                <a:gd name="T0" fmla="*/ 0 w 8"/>
                <a:gd name="T1" fmla="*/ 3 h 10"/>
                <a:gd name="T2" fmla="*/ 4 w 8"/>
                <a:gd name="T3" fmla="*/ 10 h 10"/>
                <a:gd name="T4" fmla="*/ 8 w 8"/>
                <a:gd name="T5" fmla="*/ 7 h 10"/>
                <a:gd name="T6" fmla="*/ 4 w 8"/>
                <a:gd name="T7" fmla="*/ 0 h 10"/>
                <a:gd name="T8" fmla="*/ 0 w 8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0" y="3"/>
                  </a:moveTo>
                  <a:lnTo>
                    <a:pt x="4" y="10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0" name="Freeform 281"/>
            <p:cNvSpPr>
              <a:spLocks/>
            </p:cNvSpPr>
            <p:nvPr/>
          </p:nvSpPr>
          <p:spPr bwMode="auto">
            <a:xfrm>
              <a:off x="1851" y="3593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5 w 13"/>
                <a:gd name="T3" fmla="*/ 11 h 11"/>
                <a:gd name="T4" fmla="*/ 13 w 13"/>
                <a:gd name="T5" fmla="*/ 7 h 11"/>
                <a:gd name="T6" fmla="*/ 9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0" y="4"/>
                  </a:moveTo>
                  <a:lnTo>
                    <a:pt x="5" y="11"/>
                  </a:lnTo>
                  <a:lnTo>
                    <a:pt x="13" y="7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1" name="Freeform 282"/>
            <p:cNvSpPr>
              <a:spLocks/>
            </p:cNvSpPr>
            <p:nvPr/>
          </p:nvSpPr>
          <p:spPr bwMode="auto">
            <a:xfrm>
              <a:off x="1813" y="3600"/>
              <a:ext cx="13" cy="15"/>
            </a:xfrm>
            <a:custGeom>
              <a:avLst/>
              <a:gdLst>
                <a:gd name="T0" fmla="*/ 0 w 13"/>
                <a:gd name="T1" fmla="*/ 7 h 15"/>
                <a:gd name="T2" fmla="*/ 13 w 13"/>
                <a:gd name="T3" fmla="*/ 15 h 15"/>
                <a:gd name="T4" fmla="*/ 13 w 13"/>
                <a:gd name="T5" fmla="*/ 7 h 15"/>
                <a:gd name="T6" fmla="*/ 0 w 13"/>
                <a:gd name="T7" fmla="*/ 0 h 15"/>
                <a:gd name="T8" fmla="*/ 0 w 13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0" y="7"/>
                  </a:moveTo>
                  <a:lnTo>
                    <a:pt x="13" y="15"/>
                  </a:lnTo>
                  <a:lnTo>
                    <a:pt x="13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2" name="Freeform 283"/>
            <p:cNvSpPr>
              <a:spLocks/>
            </p:cNvSpPr>
            <p:nvPr/>
          </p:nvSpPr>
          <p:spPr bwMode="auto">
            <a:xfrm>
              <a:off x="1843" y="3607"/>
              <a:ext cx="8" cy="11"/>
            </a:xfrm>
            <a:custGeom>
              <a:avLst/>
              <a:gdLst>
                <a:gd name="T0" fmla="*/ 0 w 8"/>
                <a:gd name="T1" fmla="*/ 8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  <a:gd name="T8" fmla="*/ 0 w 8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8"/>
                  </a:moveTo>
                  <a:lnTo>
                    <a:pt x="8" y="11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3" name="Freeform 284"/>
            <p:cNvSpPr>
              <a:spLocks/>
            </p:cNvSpPr>
            <p:nvPr/>
          </p:nvSpPr>
          <p:spPr bwMode="auto">
            <a:xfrm>
              <a:off x="1804" y="3618"/>
              <a:ext cx="17" cy="7"/>
            </a:xfrm>
            <a:custGeom>
              <a:avLst/>
              <a:gdLst>
                <a:gd name="T0" fmla="*/ 9 w 17"/>
                <a:gd name="T1" fmla="*/ 0 h 7"/>
                <a:gd name="T2" fmla="*/ 0 w 17"/>
                <a:gd name="T3" fmla="*/ 4 h 7"/>
                <a:gd name="T4" fmla="*/ 0 w 17"/>
                <a:gd name="T5" fmla="*/ 7 h 7"/>
                <a:gd name="T6" fmla="*/ 13 w 17"/>
                <a:gd name="T7" fmla="*/ 4 h 7"/>
                <a:gd name="T8" fmla="*/ 17 w 17"/>
                <a:gd name="T9" fmla="*/ 4 h 7"/>
                <a:gd name="T10" fmla="*/ 17 w 17"/>
                <a:gd name="T11" fmla="*/ 0 h 7"/>
                <a:gd name="T12" fmla="*/ 9 w 1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"/>
                <a:gd name="T23" fmla="*/ 17 w 1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">
                  <a:moveTo>
                    <a:pt x="9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1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4" name="Freeform 285"/>
            <p:cNvSpPr>
              <a:spLocks/>
            </p:cNvSpPr>
            <p:nvPr/>
          </p:nvSpPr>
          <p:spPr bwMode="auto">
            <a:xfrm>
              <a:off x="1813" y="3629"/>
              <a:ext cx="13" cy="11"/>
            </a:xfrm>
            <a:custGeom>
              <a:avLst/>
              <a:gdLst>
                <a:gd name="T0" fmla="*/ 0 w 13"/>
                <a:gd name="T1" fmla="*/ 4 h 11"/>
                <a:gd name="T2" fmla="*/ 4 w 13"/>
                <a:gd name="T3" fmla="*/ 11 h 11"/>
                <a:gd name="T4" fmla="*/ 13 w 13"/>
                <a:gd name="T5" fmla="*/ 7 h 11"/>
                <a:gd name="T6" fmla="*/ 8 w 13"/>
                <a:gd name="T7" fmla="*/ 0 h 11"/>
                <a:gd name="T8" fmla="*/ 0 w 13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0" y="4"/>
                  </a:moveTo>
                  <a:lnTo>
                    <a:pt x="4" y="11"/>
                  </a:lnTo>
                  <a:lnTo>
                    <a:pt x="13" y="7"/>
                  </a:lnTo>
                  <a:lnTo>
                    <a:pt x="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5" name="Freeform 286"/>
            <p:cNvSpPr>
              <a:spLocks/>
            </p:cNvSpPr>
            <p:nvPr/>
          </p:nvSpPr>
          <p:spPr bwMode="auto">
            <a:xfrm>
              <a:off x="1830" y="3618"/>
              <a:ext cx="17" cy="11"/>
            </a:xfrm>
            <a:custGeom>
              <a:avLst/>
              <a:gdLst>
                <a:gd name="T0" fmla="*/ 4 w 17"/>
                <a:gd name="T1" fmla="*/ 4 h 11"/>
                <a:gd name="T2" fmla="*/ 0 w 17"/>
                <a:gd name="T3" fmla="*/ 11 h 11"/>
                <a:gd name="T4" fmla="*/ 8 w 17"/>
                <a:gd name="T5" fmla="*/ 7 h 11"/>
                <a:gd name="T6" fmla="*/ 17 w 17"/>
                <a:gd name="T7" fmla="*/ 4 h 11"/>
                <a:gd name="T8" fmla="*/ 13 w 17"/>
                <a:gd name="T9" fmla="*/ 0 h 11"/>
                <a:gd name="T10" fmla="*/ 4 w 17"/>
                <a:gd name="T11" fmla="*/ 4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1"/>
                <a:gd name="T20" fmla="*/ 17 w 1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1">
                  <a:moveTo>
                    <a:pt x="4" y="4"/>
                  </a:moveTo>
                  <a:lnTo>
                    <a:pt x="0" y="11"/>
                  </a:lnTo>
                  <a:lnTo>
                    <a:pt x="8" y="7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6" name="Freeform 287"/>
            <p:cNvSpPr>
              <a:spLocks/>
            </p:cNvSpPr>
            <p:nvPr/>
          </p:nvSpPr>
          <p:spPr bwMode="auto">
            <a:xfrm>
              <a:off x="331" y="2558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6 h 86"/>
                <a:gd name="T4" fmla="*/ 26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26 w 77"/>
                <a:gd name="T11" fmla="*/ 11 h 86"/>
                <a:gd name="T12" fmla="*/ 51 w 77"/>
                <a:gd name="T13" fmla="*/ 33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6"/>
                  </a:lnTo>
                  <a:lnTo>
                    <a:pt x="26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51" y="33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7" name="Freeform 288"/>
            <p:cNvSpPr>
              <a:spLocks/>
            </p:cNvSpPr>
            <p:nvPr/>
          </p:nvSpPr>
          <p:spPr bwMode="auto">
            <a:xfrm>
              <a:off x="369" y="2526"/>
              <a:ext cx="56" cy="108"/>
            </a:xfrm>
            <a:custGeom>
              <a:avLst/>
              <a:gdLst>
                <a:gd name="T0" fmla="*/ 26 w 56"/>
                <a:gd name="T1" fmla="*/ 79 h 108"/>
                <a:gd name="T2" fmla="*/ 9 w 56"/>
                <a:gd name="T3" fmla="*/ 50 h 108"/>
                <a:gd name="T4" fmla="*/ 0 w 56"/>
                <a:gd name="T5" fmla="*/ 18 h 108"/>
                <a:gd name="T6" fmla="*/ 0 w 56"/>
                <a:gd name="T7" fmla="*/ 7 h 108"/>
                <a:gd name="T8" fmla="*/ 5 w 56"/>
                <a:gd name="T9" fmla="*/ 0 h 108"/>
                <a:gd name="T10" fmla="*/ 13 w 56"/>
                <a:gd name="T11" fmla="*/ 0 h 108"/>
                <a:gd name="T12" fmla="*/ 26 w 56"/>
                <a:gd name="T13" fmla="*/ 15 h 108"/>
                <a:gd name="T14" fmla="*/ 39 w 56"/>
                <a:gd name="T15" fmla="*/ 29 h 108"/>
                <a:gd name="T16" fmla="*/ 48 w 56"/>
                <a:gd name="T17" fmla="*/ 47 h 108"/>
                <a:gd name="T18" fmla="*/ 56 w 56"/>
                <a:gd name="T19" fmla="*/ 61 h 108"/>
                <a:gd name="T20" fmla="*/ 52 w 56"/>
                <a:gd name="T21" fmla="*/ 86 h 108"/>
                <a:gd name="T22" fmla="*/ 43 w 56"/>
                <a:gd name="T23" fmla="*/ 108 h 108"/>
                <a:gd name="T24" fmla="*/ 39 w 56"/>
                <a:gd name="T25" fmla="*/ 108 h 108"/>
                <a:gd name="T26" fmla="*/ 26 w 56"/>
                <a:gd name="T27" fmla="*/ 7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108"/>
                <a:gd name="T44" fmla="*/ 56 w 56"/>
                <a:gd name="T45" fmla="*/ 108 h 10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108">
                  <a:moveTo>
                    <a:pt x="26" y="79"/>
                  </a:moveTo>
                  <a:lnTo>
                    <a:pt x="9" y="50"/>
                  </a:lnTo>
                  <a:lnTo>
                    <a:pt x="0" y="18"/>
                  </a:lnTo>
                  <a:lnTo>
                    <a:pt x="0" y="7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6" y="15"/>
                  </a:lnTo>
                  <a:lnTo>
                    <a:pt x="39" y="29"/>
                  </a:lnTo>
                  <a:lnTo>
                    <a:pt x="48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8"/>
                  </a:lnTo>
                  <a:lnTo>
                    <a:pt x="39" y="108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8" name="Freeform 289"/>
            <p:cNvSpPr>
              <a:spLocks/>
            </p:cNvSpPr>
            <p:nvPr/>
          </p:nvSpPr>
          <p:spPr bwMode="auto">
            <a:xfrm>
              <a:off x="292" y="2601"/>
              <a:ext cx="112" cy="51"/>
            </a:xfrm>
            <a:custGeom>
              <a:avLst/>
              <a:gdLst>
                <a:gd name="T0" fmla="*/ 112 w 112"/>
                <a:gd name="T1" fmla="*/ 43 h 51"/>
                <a:gd name="T2" fmla="*/ 77 w 112"/>
                <a:gd name="T3" fmla="*/ 18 h 51"/>
                <a:gd name="T4" fmla="*/ 26 w 112"/>
                <a:gd name="T5" fmla="*/ 0 h 51"/>
                <a:gd name="T6" fmla="*/ 0 w 112"/>
                <a:gd name="T7" fmla="*/ 0 h 51"/>
                <a:gd name="T8" fmla="*/ 0 w 112"/>
                <a:gd name="T9" fmla="*/ 8 h 51"/>
                <a:gd name="T10" fmla="*/ 4 w 112"/>
                <a:gd name="T11" fmla="*/ 15 h 51"/>
                <a:gd name="T12" fmla="*/ 26 w 112"/>
                <a:gd name="T13" fmla="*/ 33 h 51"/>
                <a:gd name="T14" fmla="*/ 60 w 112"/>
                <a:gd name="T15" fmla="*/ 47 h 51"/>
                <a:gd name="T16" fmla="*/ 95 w 112"/>
                <a:gd name="T17" fmla="*/ 51 h 51"/>
                <a:gd name="T18" fmla="*/ 112 w 112"/>
                <a:gd name="T19" fmla="*/ 47 h 51"/>
                <a:gd name="T20" fmla="*/ 112 w 112"/>
                <a:gd name="T21" fmla="*/ 43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1"/>
                <a:gd name="T35" fmla="*/ 112 w 11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1">
                  <a:moveTo>
                    <a:pt x="112" y="43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5"/>
                  </a:lnTo>
                  <a:lnTo>
                    <a:pt x="26" y="33"/>
                  </a:lnTo>
                  <a:lnTo>
                    <a:pt x="60" y="47"/>
                  </a:lnTo>
                  <a:lnTo>
                    <a:pt x="95" y="51"/>
                  </a:lnTo>
                  <a:lnTo>
                    <a:pt x="112" y="47"/>
                  </a:lnTo>
                  <a:lnTo>
                    <a:pt x="112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9" name="Freeform 290"/>
            <p:cNvSpPr>
              <a:spLocks/>
            </p:cNvSpPr>
            <p:nvPr/>
          </p:nvSpPr>
          <p:spPr bwMode="auto">
            <a:xfrm>
              <a:off x="275" y="2644"/>
              <a:ext cx="124" cy="25"/>
            </a:xfrm>
            <a:custGeom>
              <a:avLst/>
              <a:gdLst>
                <a:gd name="T0" fmla="*/ 124 w 124"/>
                <a:gd name="T1" fmla="*/ 18 h 25"/>
                <a:gd name="T2" fmla="*/ 112 w 124"/>
                <a:gd name="T3" fmla="*/ 18 h 25"/>
                <a:gd name="T4" fmla="*/ 56 w 124"/>
                <a:gd name="T5" fmla="*/ 25 h 25"/>
                <a:gd name="T6" fmla="*/ 26 w 124"/>
                <a:gd name="T7" fmla="*/ 25 h 25"/>
                <a:gd name="T8" fmla="*/ 0 w 124"/>
                <a:gd name="T9" fmla="*/ 18 h 25"/>
                <a:gd name="T10" fmla="*/ 26 w 124"/>
                <a:gd name="T11" fmla="*/ 4 h 25"/>
                <a:gd name="T12" fmla="*/ 60 w 124"/>
                <a:gd name="T13" fmla="*/ 0 h 25"/>
                <a:gd name="T14" fmla="*/ 120 w 124"/>
                <a:gd name="T15" fmla="*/ 11 h 25"/>
                <a:gd name="T16" fmla="*/ 124 w 124"/>
                <a:gd name="T17" fmla="*/ 1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5"/>
                <a:gd name="T29" fmla="*/ 124 w 1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5">
                  <a:moveTo>
                    <a:pt x="124" y="18"/>
                  </a:moveTo>
                  <a:lnTo>
                    <a:pt x="112" y="18"/>
                  </a:lnTo>
                  <a:lnTo>
                    <a:pt x="56" y="25"/>
                  </a:lnTo>
                  <a:lnTo>
                    <a:pt x="26" y="25"/>
                  </a:lnTo>
                  <a:lnTo>
                    <a:pt x="0" y="18"/>
                  </a:lnTo>
                  <a:lnTo>
                    <a:pt x="26" y="4"/>
                  </a:lnTo>
                  <a:lnTo>
                    <a:pt x="60" y="0"/>
                  </a:lnTo>
                  <a:lnTo>
                    <a:pt x="120" y="11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0" name="Freeform 291"/>
            <p:cNvSpPr>
              <a:spLocks/>
            </p:cNvSpPr>
            <p:nvPr/>
          </p:nvSpPr>
          <p:spPr bwMode="auto">
            <a:xfrm>
              <a:off x="271" y="2662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0 w 128"/>
                <a:gd name="T5" fmla="*/ 29 h 43"/>
                <a:gd name="T6" fmla="*/ 0 w 128"/>
                <a:gd name="T7" fmla="*/ 33 h 43"/>
                <a:gd name="T8" fmla="*/ 4 w 128"/>
                <a:gd name="T9" fmla="*/ 36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86 w 128"/>
                <a:gd name="T17" fmla="*/ 36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43"/>
                <a:gd name="T41" fmla="*/ 128 w 128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4" y="36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86" y="36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1" name="Freeform 292"/>
            <p:cNvSpPr>
              <a:spLocks/>
            </p:cNvSpPr>
            <p:nvPr/>
          </p:nvSpPr>
          <p:spPr bwMode="auto">
            <a:xfrm>
              <a:off x="408" y="2519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7 h 104"/>
                <a:gd name="T6" fmla="*/ 0 w 30"/>
                <a:gd name="T7" fmla="*/ 22 h 104"/>
                <a:gd name="T8" fmla="*/ 9 w 30"/>
                <a:gd name="T9" fmla="*/ 0 h 104"/>
                <a:gd name="T10" fmla="*/ 26 w 30"/>
                <a:gd name="T11" fmla="*/ 22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7"/>
                  </a:lnTo>
                  <a:lnTo>
                    <a:pt x="0" y="22"/>
                  </a:lnTo>
                  <a:lnTo>
                    <a:pt x="9" y="0"/>
                  </a:lnTo>
                  <a:lnTo>
                    <a:pt x="26" y="22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2" name="Freeform 293"/>
            <p:cNvSpPr>
              <a:spLocks/>
            </p:cNvSpPr>
            <p:nvPr/>
          </p:nvSpPr>
          <p:spPr bwMode="auto">
            <a:xfrm>
              <a:off x="430" y="2519"/>
              <a:ext cx="47" cy="100"/>
            </a:xfrm>
            <a:custGeom>
              <a:avLst/>
              <a:gdLst>
                <a:gd name="T0" fmla="*/ 4 w 47"/>
                <a:gd name="T1" fmla="*/ 100 h 100"/>
                <a:gd name="T2" fmla="*/ 17 w 47"/>
                <a:gd name="T3" fmla="*/ 93 h 100"/>
                <a:gd name="T4" fmla="*/ 34 w 47"/>
                <a:gd name="T5" fmla="*/ 65 h 100"/>
                <a:gd name="T6" fmla="*/ 47 w 47"/>
                <a:gd name="T7" fmla="*/ 36 h 100"/>
                <a:gd name="T8" fmla="*/ 42 w 47"/>
                <a:gd name="T9" fmla="*/ 18 h 100"/>
                <a:gd name="T10" fmla="*/ 38 w 47"/>
                <a:gd name="T11" fmla="*/ 0 h 100"/>
                <a:gd name="T12" fmla="*/ 21 w 47"/>
                <a:gd name="T13" fmla="*/ 18 h 100"/>
                <a:gd name="T14" fmla="*/ 8 w 47"/>
                <a:gd name="T15" fmla="*/ 57 h 100"/>
                <a:gd name="T16" fmla="*/ 0 w 47"/>
                <a:gd name="T17" fmla="*/ 93 h 100"/>
                <a:gd name="T18" fmla="*/ 4 w 47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100"/>
                <a:gd name="T32" fmla="*/ 47 w 47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100">
                  <a:moveTo>
                    <a:pt x="4" y="100"/>
                  </a:moveTo>
                  <a:lnTo>
                    <a:pt x="17" y="93"/>
                  </a:lnTo>
                  <a:lnTo>
                    <a:pt x="34" y="65"/>
                  </a:lnTo>
                  <a:lnTo>
                    <a:pt x="47" y="36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21" y="18"/>
                  </a:lnTo>
                  <a:lnTo>
                    <a:pt x="8" y="57"/>
                  </a:lnTo>
                  <a:lnTo>
                    <a:pt x="0" y="93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3" name="Freeform 294"/>
            <p:cNvSpPr>
              <a:spLocks/>
            </p:cNvSpPr>
            <p:nvPr/>
          </p:nvSpPr>
          <p:spPr bwMode="auto">
            <a:xfrm>
              <a:off x="335" y="2673"/>
              <a:ext cx="69" cy="86"/>
            </a:xfrm>
            <a:custGeom>
              <a:avLst/>
              <a:gdLst>
                <a:gd name="T0" fmla="*/ 69 w 69"/>
                <a:gd name="T1" fmla="*/ 0 h 86"/>
                <a:gd name="T2" fmla="*/ 52 w 69"/>
                <a:gd name="T3" fmla="*/ 4 h 86"/>
                <a:gd name="T4" fmla="*/ 26 w 69"/>
                <a:gd name="T5" fmla="*/ 25 h 86"/>
                <a:gd name="T6" fmla="*/ 13 w 69"/>
                <a:gd name="T7" fmla="*/ 39 h 86"/>
                <a:gd name="T8" fmla="*/ 4 w 69"/>
                <a:gd name="T9" fmla="*/ 54 h 86"/>
                <a:gd name="T10" fmla="*/ 0 w 69"/>
                <a:gd name="T11" fmla="*/ 72 h 86"/>
                <a:gd name="T12" fmla="*/ 0 w 69"/>
                <a:gd name="T13" fmla="*/ 86 h 86"/>
                <a:gd name="T14" fmla="*/ 22 w 69"/>
                <a:gd name="T15" fmla="*/ 75 h 86"/>
                <a:gd name="T16" fmla="*/ 64 w 69"/>
                <a:gd name="T17" fmla="*/ 7 h 86"/>
                <a:gd name="T18" fmla="*/ 69 w 69"/>
                <a:gd name="T19" fmla="*/ 0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6"/>
                <a:gd name="T32" fmla="*/ 69 w 69"/>
                <a:gd name="T33" fmla="*/ 86 h 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6">
                  <a:moveTo>
                    <a:pt x="69" y="0"/>
                  </a:moveTo>
                  <a:lnTo>
                    <a:pt x="52" y="4"/>
                  </a:lnTo>
                  <a:lnTo>
                    <a:pt x="26" y="25"/>
                  </a:lnTo>
                  <a:lnTo>
                    <a:pt x="13" y="39"/>
                  </a:lnTo>
                  <a:lnTo>
                    <a:pt x="4" y="54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22" y="75"/>
                  </a:lnTo>
                  <a:lnTo>
                    <a:pt x="64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4" name="Freeform 295"/>
            <p:cNvSpPr>
              <a:spLocks/>
            </p:cNvSpPr>
            <p:nvPr/>
          </p:nvSpPr>
          <p:spPr bwMode="auto">
            <a:xfrm>
              <a:off x="395" y="2612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4 w 56"/>
                <a:gd name="T17" fmla="*/ 43 h 72"/>
                <a:gd name="T18" fmla="*/ 0 w 56"/>
                <a:gd name="T19" fmla="*/ 54 h 72"/>
                <a:gd name="T20" fmla="*/ 0 w 56"/>
                <a:gd name="T21" fmla="*/ 65 h 72"/>
                <a:gd name="T22" fmla="*/ 4 w 56"/>
                <a:gd name="T23" fmla="*/ 72 h 72"/>
                <a:gd name="T24" fmla="*/ 13 w 56"/>
                <a:gd name="T25" fmla="*/ 72 h 72"/>
                <a:gd name="T26" fmla="*/ 22 w 56"/>
                <a:gd name="T27" fmla="*/ 65 h 72"/>
                <a:gd name="T28" fmla="*/ 35 w 56"/>
                <a:gd name="T29" fmla="*/ 57 h 72"/>
                <a:gd name="T30" fmla="*/ 47 w 56"/>
                <a:gd name="T31" fmla="*/ 43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72"/>
                <a:gd name="T50" fmla="*/ 56 w 5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2" y="65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5" name="Freeform 296"/>
            <p:cNvSpPr>
              <a:spLocks/>
            </p:cNvSpPr>
            <p:nvPr/>
          </p:nvSpPr>
          <p:spPr bwMode="auto">
            <a:xfrm>
              <a:off x="447" y="2555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0 w 47"/>
                <a:gd name="T3" fmla="*/ 57 h 61"/>
                <a:gd name="T4" fmla="*/ 4 w 47"/>
                <a:gd name="T5" fmla="*/ 61 h 61"/>
                <a:gd name="T6" fmla="*/ 21 w 47"/>
                <a:gd name="T7" fmla="*/ 57 h 61"/>
                <a:gd name="T8" fmla="*/ 34 w 47"/>
                <a:gd name="T9" fmla="*/ 46 h 61"/>
                <a:gd name="T10" fmla="*/ 43 w 47"/>
                <a:gd name="T11" fmla="*/ 36 h 61"/>
                <a:gd name="T12" fmla="*/ 47 w 47"/>
                <a:gd name="T13" fmla="*/ 25 h 61"/>
                <a:gd name="T14" fmla="*/ 47 w 47"/>
                <a:gd name="T15" fmla="*/ 11 h 61"/>
                <a:gd name="T16" fmla="*/ 47 w 47"/>
                <a:gd name="T17" fmla="*/ 0 h 61"/>
                <a:gd name="T18" fmla="*/ 47 w 47"/>
                <a:gd name="T19" fmla="*/ 0 h 61"/>
                <a:gd name="T20" fmla="*/ 17 w 47"/>
                <a:gd name="T21" fmla="*/ 25 h 61"/>
                <a:gd name="T22" fmla="*/ 0 w 47"/>
                <a:gd name="T23" fmla="*/ 57 h 61"/>
                <a:gd name="T24" fmla="*/ 0 w 47"/>
                <a:gd name="T25" fmla="*/ 57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61"/>
                <a:gd name="T41" fmla="*/ 47 w 47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61">
                  <a:moveTo>
                    <a:pt x="0" y="57"/>
                  </a:moveTo>
                  <a:lnTo>
                    <a:pt x="0" y="57"/>
                  </a:lnTo>
                  <a:lnTo>
                    <a:pt x="4" y="61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3" y="36"/>
                  </a:lnTo>
                  <a:lnTo>
                    <a:pt x="47" y="25"/>
                  </a:lnTo>
                  <a:lnTo>
                    <a:pt x="47" y="11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6" name="Freeform 297"/>
            <p:cNvSpPr>
              <a:spLocks/>
            </p:cNvSpPr>
            <p:nvPr/>
          </p:nvSpPr>
          <p:spPr bwMode="auto">
            <a:xfrm>
              <a:off x="412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7" name="Freeform 298"/>
            <p:cNvSpPr>
              <a:spLocks/>
            </p:cNvSpPr>
            <p:nvPr/>
          </p:nvSpPr>
          <p:spPr bwMode="auto">
            <a:xfrm>
              <a:off x="399" y="2662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8" name="Freeform 299"/>
            <p:cNvSpPr>
              <a:spLocks/>
            </p:cNvSpPr>
            <p:nvPr/>
          </p:nvSpPr>
          <p:spPr bwMode="auto">
            <a:xfrm>
              <a:off x="425" y="2652"/>
              <a:ext cx="5" cy="10"/>
            </a:xfrm>
            <a:custGeom>
              <a:avLst/>
              <a:gdLst>
                <a:gd name="T0" fmla="*/ 5 w 5"/>
                <a:gd name="T1" fmla="*/ 3 h 10"/>
                <a:gd name="T2" fmla="*/ 5 w 5"/>
                <a:gd name="T3" fmla="*/ 0 h 10"/>
                <a:gd name="T4" fmla="*/ 0 w 5"/>
                <a:gd name="T5" fmla="*/ 3 h 10"/>
                <a:gd name="T6" fmla="*/ 0 w 5"/>
                <a:gd name="T7" fmla="*/ 10 h 10"/>
                <a:gd name="T8" fmla="*/ 5 w 5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0"/>
                <a:gd name="T17" fmla="*/ 5 w 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0">
                  <a:moveTo>
                    <a:pt x="5" y="3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9" name="Freeform 300"/>
            <p:cNvSpPr>
              <a:spLocks/>
            </p:cNvSpPr>
            <p:nvPr/>
          </p:nvSpPr>
          <p:spPr bwMode="auto">
            <a:xfrm>
              <a:off x="408" y="2648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0" name="Freeform 301"/>
            <p:cNvSpPr>
              <a:spLocks/>
            </p:cNvSpPr>
            <p:nvPr/>
          </p:nvSpPr>
          <p:spPr bwMode="auto">
            <a:xfrm>
              <a:off x="434" y="2641"/>
              <a:ext cx="4" cy="11"/>
            </a:xfrm>
            <a:custGeom>
              <a:avLst/>
              <a:gdLst>
                <a:gd name="T0" fmla="*/ 4 w 4"/>
                <a:gd name="T1" fmla="*/ 3 h 11"/>
                <a:gd name="T2" fmla="*/ 0 w 4"/>
                <a:gd name="T3" fmla="*/ 0 h 11"/>
                <a:gd name="T4" fmla="*/ 0 w 4"/>
                <a:gd name="T5" fmla="*/ 3 h 11"/>
                <a:gd name="T6" fmla="*/ 4 w 4"/>
                <a:gd name="T7" fmla="*/ 11 h 11"/>
                <a:gd name="T8" fmla="*/ 4 w 4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1" name="Freeform 302"/>
            <p:cNvSpPr>
              <a:spLocks/>
            </p:cNvSpPr>
            <p:nvPr/>
          </p:nvSpPr>
          <p:spPr bwMode="auto">
            <a:xfrm>
              <a:off x="412" y="2634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5 w 9"/>
                <a:gd name="T3" fmla="*/ 0 h 10"/>
                <a:gd name="T4" fmla="*/ 0 w 9"/>
                <a:gd name="T5" fmla="*/ 7 h 10"/>
                <a:gd name="T6" fmla="*/ 9 w 9"/>
                <a:gd name="T7" fmla="*/ 10 h 10"/>
                <a:gd name="T8" fmla="*/ 9 w 9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9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9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2" name="Freeform 303"/>
            <p:cNvSpPr>
              <a:spLocks/>
            </p:cNvSpPr>
            <p:nvPr/>
          </p:nvSpPr>
          <p:spPr bwMode="auto">
            <a:xfrm>
              <a:off x="434" y="2630"/>
              <a:ext cx="13" cy="7"/>
            </a:xfrm>
            <a:custGeom>
              <a:avLst/>
              <a:gdLst>
                <a:gd name="T0" fmla="*/ 8 w 13"/>
                <a:gd name="T1" fmla="*/ 4 h 7"/>
                <a:gd name="T2" fmla="*/ 13 w 13"/>
                <a:gd name="T3" fmla="*/ 0 h 7"/>
                <a:gd name="T4" fmla="*/ 4 w 13"/>
                <a:gd name="T5" fmla="*/ 0 h 7"/>
                <a:gd name="T6" fmla="*/ 0 w 13"/>
                <a:gd name="T7" fmla="*/ 7 h 7"/>
                <a:gd name="T8" fmla="*/ 8 w 13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7"/>
                <a:gd name="T17" fmla="*/ 13 w 1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7">
                  <a:moveTo>
                    <a:pt x="8" y="4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3" name="Freeform 304"/>
            <p:cNvSpPr>
              <a:spLocks/>
            </p:cNvSpPr>
            <p:nvPr/>
          </p:nvSpPr>
          <p:spPr bwMode="auto">
            <a:xfrm>
              <a:off x="434" y="2616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4 w 8"/>
                <a:gd name="T3" fmla="*/ 0 h 10"/>
                <a:gd name="T4" fmla="*/ 0 w 8"/>
                <a:gd name="T5" fmla="*/ 3 h 10"/>
                <a:gd name="T6" fmla="*/ 0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4" name="Freeform 305"/>
            <p:cNvSpPr>
              <a:spLocks/>
            </p:cNvSpPr>
            <p:nvPr/>
          </p:nvSpPr>
          <p:spPr bwMode="auto">
            <a:xfrm>
              <a:off x="421" y="2626"/>
              <a:ext cx="9" cy="8"/>
            </a:xfrm>
            <a:custGeom>
              <a:avLst/>
              <a:gdLst>
                <a:gd name="T0" fmla="*/ 4 w 9"/>
                <a:gd name="T1" fmla="*/ 4 h 8"/>
                <a:gd name="T2" fmla="*/ 9 w 9"/>
                <a:gd name="T3" fmla="*/ 0 h 8"/>
                <a:gd name="T4" fmla="*/ 0 w 9"/>
                <a:gd name="T5" fmla="*/ 0 h 8"/>
                <a:gd name="T6" fmla="*/ 0 w 9"/>
                <a:gd name="T7" fmla="*/ 8 h 8"/>
                <a:gd name="T8" fmla="*/ 4 w 9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4" y="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5" name="Freeform 306"/>
            <p:cNvSpPr>
              <a:spLocks/>
            </p:cNvSpPr>
            <p:nvPr/>
          </p:nvSpPr>
          <p:spPr bwMode="auto">
            <a:xfrm>
              <a:off x="382" y="2680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26 w 30"/>
                <a:gd name="T7" fmla="*/ 83 h 104"/>
                <a:gd name="T8" fmla="*/ 17 w 30"/>
                <a:gd name="T9" fmla="*/ 104 h 104"/>
                <a:gd name="T10" fmla="*/ 5 w 30"/>
                <a:gd name="T11" fmla="*/ 83 h 104"/>
                <a:gd name="T12" fmla="*/ 0 w 30"/>
                <a:gd name="T13" fmla="*/ 54 h 104"/>
                <a:gd name="T14" fmla="*/ 17 w 30"/>
                <a:gd name="T15" fmla="*/ 4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26" y="83"/>
                  </a:lnTo>
                  <a:lnTo>
                    <a:pt x="17" y="104"/>
                  </a:lnTo>
                  <a:lnTo>
                    <a:pt x="5" y="83"/>
                  </a:lnTo>
                  <a:lnTo>
                    <a:pt x="0" y="54"/>
                  </a:lnTo>
                  <a:lnTo>
                    <a:pt x="1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6" name="Freeform 307"/>
            <p:cNvSpPr>
              <a:spLocks/>
            </p:cNvSpPr>
            <p:nvPr/>
          </p:nvSpPr>
          <p:spPr bwMode="auto">
            <a:xfrm>
              <a:off x="451" y="2566"/>
              <a:ext cx="112" cy="64"/>
            </a:xfrm>
            <a:custGeom>
              <a:avLst/>
              <a:gdLst>
                <a:gd name="T0" fmla="*/ 73 w 112"/>
                <a:gd name="T1" fmla="*/ 14 h 64"/>
                <a:gd name="T2" fmla="*/ 9 w 112"/>
                <a:gd name="T3" fmla="*/ 46 h 64"/>
                <a:gd name="T4" fmla="*/ 0 w 112"/>
                <a:gd name="T5" fmla="*/ 57 h 64"/>
                <a:gd name="T6" fmla="*/ 4 w 112"/>
                <a:gd name="T7" fmla="*/ 64 h 64"/>
                <a:gd name="T8" fmla="*/ 26 w 112"/>
                <a:gd name="T9" fmla="*/ 64 h 64"/>
                <a:gd name="T10" fmla="*/ 47 w 112"/>
                <a:gd name="T11" fmla="*/ 60 h 64"/>
                <a:gd name="T12" fmla="*/ 69 w 112"/>
                <a:gd name="T13" fmla="*/ 53 h 64"/>
                <a:gd name="T14" fmla="*/ 86 w 112"/>
                <a:gd name="T15" fmla="*/ 43 h 64"/>
                <a:gd name="T16" fmla="*/ 103 w 112"/>
                <a:gd name="T17" fmla="*/ 21 h 64"/>
                <a:gd name="T18" fmla="*/ 112 w 112"/>
                <a:gd name="T19" fmla="*/ 0 h 64"/>
                <a:gd name="T20" fmla="*/ 107 w 112"/>
                <a:gd name="T21" fmla="*/ 0 h 64"/>
                <a:gd name="T22" fmla="*/ 73 w 112"/>
                <a:gd name="T23" fmla="*/ 14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4"/>
                <a:gd name="T38" fmla="*/ 112 w 112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4">
                  <a:moveTo>
                    <a:pt x="73" y="14"/>
                  </a:moveTo>
                  <a:lnTo>
                    <a:pt x="9" y="46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26" y="64"/>
                  </a:lnTo>
                  <a:lnTo>
                    <a:pt x="47" y="60"/>
                  </a:lnTo>
                  <a:lnTo>
                    <a:pt x="69" y="53"/>
                  </a:lnTo>
                  <a:lnTo>
                    <a:pt x="86" y="43"/>
                  </a:lnTo>
                  <a:lnTo>
                    <a:pt x="103" y="21"/>
                  </a:lnTo>
                  <a:lnTo>
                    <a:pt x="112" y="0"/>
                  </a:lnTo>
                  <a:lnTo>
                    <a:pt x="107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7" name="Freeform 308"/>
            <p:cNvSpPr>
              <a:spLocks/>
            </p:cNvSpPr>
            <p:nvPr/>
          </p:nvSpPr>
          <p:spPr bwMode="auto">
            <a:xfrm>
              <a:off x="412" y="2673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7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0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3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86"/>
                <a:gd name="T38" fmla="*/ 82 w 8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86">
                  <a:moveTo>
                    <a:pt x="82" y="82"/>
                  </a:moveTo>
                  <a:lnTo>
                    <a:pt x="65" y="47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3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8" name="Freeform 309"/>
            <p:cNvSpPr>
              <a:spLocks/>
            </p:cNvSpPr>
            <p:nvPr/>
          </p:nvSpPr>
          <p:spPr bwMode="auto">
            <a:xfrm>
              <a:off x="421" y="2662"/>
              <a:ext cx="112" cy="58"/>
            </a:xfrm>
            <a:custGeom>
              <a:avLst/>
              <a:gdLst>
                <a:gd name="T0" fmla="*/ 0 w 112"/>
                <a:gd name="T1" fmla="*/ 11 h 58"/>
                <a:gd name="T2" fmla="*/ 34 w 112"/>
                <a:gd name="T3" fmla="*/ 36 h 58"/>
                <a:gd name="T4" fmla="*/ 86 w 112"/>
                <a:gd name="T5" fmla="*/ 54 h 58"/>
                <a:gd name="T6" fmla="*/ 107 w 112"/>
                <a:gd name="T7" fmla="*/ 58 h 58"/>
                <a:gd name="T8" fmla="*/ 112 w 112"/>
                <a:gd name="T9" fmla="*/ 50 h 58"/>
                <a:gd name="T10" fmla="*/ 107 w 112"/>
                <a:gd name="T11" fmla="*/ 43 h 58"/>
                <a:gd name="T12" fmla="*/ 86 w 112"/>
                <a:gd name="T13" fmla="*/ 25 h 58"/>
                <a:gd name="T14" fmla="*/ 51 w 112"/>
                <a:gd name="T15" fmla="*/ 7 h 58"/>
                <a:gd name="T16" fmla="*/ 17 w 112"/>
                <a:gd name="T17" fmla="*/ 0 h 58"/>
                <a:gd name="T18" fmla="*/ 4 w 112"/>
                <a:gd name="T19" fmla="*/ 4 h 58"/>
                <a:gd name="T20" fmla="*/ 0 w 112"/>
                <a:gd name="T21" fmla="*/ 11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8"/>
                <a:gd name="T35" fmla="*/ 112 w 112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8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8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9" name="Freeform 310"/>
            <p:cNvSpPr>
              <a:spLocks/>
            </p:cNvSpPr>
            <p:nvPr/>
          </p:nvSpPr>
          <p:spPr bwMode="auto">
            <a:xfrm>
              <a:off x="447" y="2626"/>
              <a:ext cx="124" cy="36"/>
            </a:xfrm>
            <a:custGeom>
              <a:avLst/>
              <a:gdLst>
                <a:gd name="T0" fmla="*/ 124 w 124"/>
                <a:gd name="T1" fmla="*/ 15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29 h 36"/>
                <a:gd name="T18" fmla="*/ 124 w 124"/>
                <a:gd name="T19" fmla="*/ 26 h 36"/>
                <a:gd name="T20" fmla="*/ 124 w 124"/>
                <a:gd name="T21" fmla="*/ 1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5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29"/>
                  </a:lnTo>
                  <a:lnTo>
                    <a:pt x="124" y="26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0" name="Freeform 311"/>
            <p:cNvSpPr>
              <a:spLocks/>
            </p:cNvSpPr>
            <p:nvPr/>
          </p:nvSpPr>
          <p:spPr bwMode="auto">
            <a:xfrm>
              <a:off x="438" y="2648"/>
              <a:ext cx="116" cy="47"/>
            </a:xfrm>
            <a:custGeom>
              <a:avLst/>
              <a:gdLst>
                <a:gd name="T0" fmla="*/ 0 w 116"/>
                <a:gd name="T1" fmla="*/ 11 h 47"/>
                <a:gd name="T2" fmla="*/ 39 w 116"/>
                <a:gd name="T3" fmla="*/ 29 h 47"/>
                <a:gd name="T4" fmla="*/ 90 w 116"/>
                <a:gd name="T5" fmla="*/ 47 h 47"/>
                <a:gd name="T6" fmla="*/ 116 w 116"/>
                <a:gd name="T7" fmla="*/ 43 h 47"/>
                <a:gd name="T8" fmla="*/ 116 w 116"/>
                <a:gd name="T9" fmla="*/ 36 h 47"/>
                <a:gd name="T10" fmla="*/ 112 w 116"/>
                <a:gd name="T11" fmla="*/ 29 h 47"/>
                <a:gd name="T12" fmla="*/ 86 w 116"/>
                <a:gd name="T13" fmla="*/ 14 h 47"/>
                <a:gd name="T14" fmla="*/ 52 w 116"/>
                <a:gd name="T15" fmla="*/ 0 h 47"/>
                <a:gd name="T16" fmla="*/ 17 w 116"/>
                <a:gd name="T17" fmla="*/ 0 h 47"/>
                <a:gd name="T18" fmla="*/ 4 w 116"/>
                <a:gd name="T19" fmla="*/ 4 h 47"/>
                <a:gd name="T20" fmla="*/ 0 w 116"/>
                <a:gd name="T21" fmla="*/ 11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7"/>
                <a:gd name="T35" fmla="*/ 116 w 116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7">
                  <a:moveTo>
                    <a:pt x="0" y="11"/>
                  </a:moveTo>
                  <a:lnTo>
                    <a:pt x="39" y="29"/>
                  </a:lnTo>
                  <a:lnTo>
                    <a:pt x="90" y="47"/>
                  </a:lnTo>
                  <a:lnTo>
                    <a:pt x="116" y="43"/>
                  </a:lnTo>
                  <a:lnTo>
                    <a:pt x="116" y="36"/>
                  </a:lnTo>
                  <a:lnTo>
                    <a:pt x="112" y="29"/>
                  </a:lnTo>
                  <a:lnTo>
                    <a:pt x="86" y="14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1" name="Freeform 312"/>
            <p:cNvSpPr>
              <a:spLocks/>
            </p:cNvSpPr>
            <p:nvPr/>
          </p:nvSpPr>
          <p:spPr bwMode="auto">
            <a:xfrm>
              <a:off x="4794" y="3772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9 h 86"/>
                <a:gd name="T4" fmla="*/ 25 w 77"/>
                <a:gd name="T5" fmla="*/ 43 h 86"/>
                <a:gd name="T6" fmla="*/ 8 w 77"/>
                <a:gd name="T7" fmla="*/ 22 h 86"/>
                <a:gd name="T8" fmla="*/ 0 w 77"/>
                <a:gd name="T9" fmla="*/ 0 h 86"/>
                <a:gd name="T10" fmla="*/ 30 w 77"/>
                <a:gd name="T11" fmla="*/ 11 h 86"/>
                <a:gd name="T12" fmla="*/ 51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9"/>
                  </a:lnTo>
                  <a:lnTo>
                    <a:pt x="25" y="43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0" y="11"/>
                  </a:lnTo>
                  <a:lnTo>
                    <a:pt x="51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2" name="Freeform 313"/>
            <p:cNvSpPr>
              <a:spLocks/>
            </p:cNvSpPr>
            <p:nvPr/>
          </p:nvSpPr>
          <p:spPr bwMode="auto">
            <a:xfrm>
              <a:off x="4837" y="3744"/>
              <a:ext cx="51" cy="103"/>
            </a:xfrm>
            <a:custGeom>
              <a:avLst/>
              <a:gdLst>
                <a:gd name="T0" fmla="*/ 21 w 51"/>
                <a:gd name="T1" fmla="*/ 78 h 103"/>
                <a:gd name="T2" fmla="*/ 8 w 51"/>
                <a:gd name="T3" fmla="*/ 46 h 103"/>
                <a:gd name="T4" fmla="*/ 0 w 51"/>
                <a:gd name="T5" fmla="*/ 17 h 103"/>
                <a:gd name="T6" fmla="*/ 0 w 51"/>
                <a:gd name="T7" fmla="*/ 3 h 103"/>
                <a:gd name="T8" fmla="*/ 4 w 51"/>
                <a:gd name="T9" fmla="*/ 0 h 103"/>
                <a:gd name="T10" fmla="*/ 8 w 51"/>
                <a:gd name="T11" fmla="*/ 0 h 103"/>
                <a:gd name="T12" fmla="*/ 25 w 51"/>
                <a:gd name="T13" fmla="*/ 10 h 103"/>
                <a:gd name="T14" fmla="*/ 38 w 51"/>
                <a:gd name="T15" fmla="*/ 25 h 103"/>
                <a:gd name="T16" fmla="*/ 47 w 51"/>
                <a:gd name="T17" fmla="*/ 39 h 103"/>
                <a:gd name="T18" fmla="*/ 51 w 51"/>
                <a:gd name="T19" fmla="*/ 57 h 103"/>
                <a:gd name="T20" fmla="*/ 47 w 51"/>
                <a:gd name="T21" fmla="*/ 82 h 103"/>
                <a:gd name="T22" fmla="*/ 38 w 51"/>
                <a:gd name="T23" fmla="*/ 103 h 103"/>
                <a:gd name="T24" fmla="*/ 34 w 51"/>
                <a:gd name="T25" fmla="*/ 103 h 103"/>
                <a:gd name="T26" fmla="*/ 21 w 51"/>
                <a:gd name="T27" fmla="*/ 78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103"/>
                <a:gd name="T44" fmla="*/ 51 w 51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103">
                  <a:moveTo>
                    <a:pt x="21" y="78"/>
                  </a:moveTo>
                  <a:lnTo>
                    <a:pt x="8" y="46"/>
                  </a:lnTo>
                  <a:lnTo>
                    <a:pt x="0" y="1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25" y="10"/>
                  </a:lnTo>
                  <a:lnTo>
                    <a:pt x="38" y="25"/>
                  </a:lnTo>
                  <a:lnTo>
                    <a:pt x="47" y="39"/>
                  </a:lnTo>
                  <a:lnTo>
                    <a:pt x="51" y="57"/>
                  </a:lnTo>
                  <a:lnTo>
                    <a:pt x="47" y="82"/>
                  </a:lnTo>
                  <a:lnTo>
                    <a:pt x="38" y="103"/>
                  </a:lnTo>
                  <a:lnTo>
                    <a:pt x="34" y="103"/>
                  </a:lnTo>
                  <a:lnTo>
                    <a:pt x="21" y="7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" name="Freeform 314"/>
            <p:cNvSpPr>
              <a:spLocks/>
            </p:cNvSpPr>
            <p:nvPr/>
          </p:nvSpPr>
          <p:spPr bwMode="auto">
            <a:xfrm>
              <a:off x="4755" y="3815"/>
              <a:ext cx="116" cy="54"/>
            </a:xfrm>
            <a:custGeom>
              <a:avLst/>
              <a:gdLst>
                <a:gd name="T0" fmla="*/ 116 w 116"/>
                <a:gd name="T1" fmla="*/ 43 h 54"/>
                <a:gd name="T2" fmla="*/ 77 w 116"/>
                <a:gd name="T3" fmla="*/ 22 h 54"/>
                <a:gd name="T4" fmla="*/ 26 w 116"/>
                <a:gd name="T5" fmla="*/ 4 h 54"/>
                <a:gd name="T6" fmla="*/ 0 w 116"/>
                <a:gd name="T7" fmla="*/ 0 h 54"/>
                <a:gd name="T8" fmla="*/ 4 w 116"/>
                <a:gd name="T9" fmla="*/ 18 h 54"/>
                <a:gd name="T10" fmla="*/ 26 w 116"/>
                <a:gd name="T11" fmla="*/ 32 h 54"/>
                <a:gd name="T12" fmla="*/ 60 w 116"/>
                <a:gd name="T13" fmla="*/ 47 h 54"/>
                <a:gd name="T14" fmla="*/ 94 w 116"/>
                <a:gd name="T15" fmla="*/ 54 h 54"/>
                <a:gd name="T16" fmla="*/ 112 w 116"/>
                <a:gd name="T17" fmla="*/ 47 h 54"/>
                <a:gd name="T18" fmla="*/ 116 w 116"/>
                <a:gd name="T19" fmla="*/ 43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54"/>
                <a:gd name="T32" fmla="*/ 116 w 11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54">
                  <a:moveTo>
                    <a:pt x="116" y="43"/>
                  </a:moveTo>
                  <a:lnTo>
                    <a:pt x="77" y="22"/>
                  </a:lnTo>
                  <a:lnTo>
                    <a:pt x="26" y="4"/>
                  </a:lnTo>
                  <a:lnTo>
                    <a:pt x="0" y="0"/>
                  </a:lnTo>
                  <a:lnTo>
                    <a:pt x="4" y="18"/>
                  </a:lnTo>
                  <a:lnTo>
                    <a:pt x="26" y="32"/>
                  </a:lnTo>
                  <a:lnTo>
                    <a:pt x="60" y="47"/>
                  </a:lnTo>
                  <a:lnTo>
                    <a:pt x="94" y="54"/>
                  </a:lnTo>
                  <a:lnTo>
                    <a:pt x="112" y="47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" name="Freeform 315"/>
            <p:cNvSpPr>
              <a:spLocks/>
            </p:cNvSpPr>
            <p:nvPr/>
          </p:nvSpPr>
          <p:spPr bwMode="auto">
            <a:xfrm>
              <a:off x="4738" y="3862"/>
              <a:ext cx="124" cy="21"/>
            </a:xfrm>
            <a:custGeom>
              <a:avLst/>
              <a:gdLst>
                <a:gd name="T0" fmla="*/ 124 w 124"/>
                <a:gd name="T1" fmla="*/ 18 h 21"/>
                <a:gd name="T2" fmla="*/ 111 w 124"/>
                <a:gd name="T3" fmla="*/ 18 h 21"/>
                <a:gd name="T4" fmla="*/ 56 w 124"/>
                <a:gd name="T5" fmla="*/ 21 h 21"/>
                <a:gd name="T6" fmla="*/ 25 w 124"/>
                <a:gd name="T7" fmla="*/ 21 h 21"/>
                <a:gd name="T8" fmla="*/ 0 w 124"/>
                <a:gd name="T9" fmla="*/ 14 h 21"/>
                <a:gd name="T10" fmla="*/ 25 w 124"/>
                <a:gd name="T11" fmla="*/ 0 h 21"/>
                <a:gd name="T12" fmla="*/ 60 w 124"/>
                <a:gd name="T13" fmla="*/ 0 h 21"/>
                <a:gd name="T14" fmla="*/ 120 w 124"/>
                <a:gd name="T15" fmla="*/ 7 h 21"/>
                <a:gd name="T16" fmla="*/ 124 w 124"/>
                <a:gd name="T17" fmla="*/ 18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1"/>
                <a:gd name="T29" fmla="*/ 124 w 12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1">
                  <a:moveTo>
                    <a:pt x="124" y="18"/>
                  </a:moveTo>
                  <a:lnTo>
                    <a:pt x="111" y="18"/>
                  </a:lnTo>
                  <a:lnTo>
                    <a:pt x="56" y="21"/>
                  </a:lnTo>
                  <a:lnTo>
                    <a:pt x="25" y="21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60" y="0"/>
                  </a:lnTo>
                  <a:lnTo>
                    <a:pt x="120" y="7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" name="Freeform 316"/>
            <p:cNvSpPr>
              <a:spLocks/>
            </p:cNvSpPr>
            <p:nvPr/>
          </p:nvSpPr>
          <p:spPr bwMode="auto">
            <a:xfrm>
              <a:off x="4733" y="3880"/>
              <a:ext cx="129" cy="39"/>
            </a:xfrm>
            <a:custGeom>
              <a:avLst/>
              <a:gdLst>
                <a:gd name="T0" fmla="*/ 91 w 129"/>
                <a:gd name="T1" fmla="*/ 3 h 39"/>
                <a:gd name="T2" fmla="*/ 18 w 129"/>
                <a:gd name="T3" fmla="*/ 17 h 39"/>
                <a:gd name="T4" fmla="*/ 0 w 129"/>
                <a:gd name="T5" fmla="*/ 25 h 39"/>
                <a:gd name="T6" fmla="*/ 0 w 129"/>
                <a:gd name="T7" fmla="*/ 32 h 39"/>
                <a:gd name="T8" fmla="*/ 5 w 129"/>
                <a:gd name="T9" fmla="*/ 35 h 39"/>
                <a:gd name="T10" fmla="*/ 22 w 129"/>
                <a:gd name="T11" fmla="*/ 39 h 39"/>
                <a:gd name="T12" fmla="*/ 48 w 129"/>
                <a:gd name="T13" fmla="*/ 39 h 39"/>
                <a:gd name="T14" fmla="*/ 69 w 129"/>
                <a:gd name="T15" fmla="*/ 39 h 39"/>
                <a:gd name="T16" fmla="*/ 86 w 129"/>
                <a:gd name="T17" fmla="*/ 35 h 39"/>
                <a:gd name="T18" fmla="*/ 129 w 129"/>
                <a:gd name="T19" fmla="*/ 0 h 39"/>
                <a:gd name="T20" fmla="*/ 125 w 129"/>
                <a:gd name="T21" fmla="*/ 0 h 39"/>
                <a:gd name="T22" fmla="*/ 91 w 129"/>
                <a:gd name="T23" fmla="*/ 3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39"/>
                <a:gd name="T38" fmla="*/ 129 w 129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39">
                  <a:moveTo>
                    <a:pt x="91" y="3"/>
                  </a:moveTo>
                  <a:lnTo>
                    <a:pt x="18" y="17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5" y="35"/>
                  </a:lnTo>
                  <a:lnTo>
                    <a:pt x="22" y="39"/>
                  </a:lnTo>
                  <a:lnTo>
                    <a:pt x="48" y="39"/>
                  </a:lnTo>
                  <a:lnTo>
                    <a:pt x="69" y="39"/>
                  </a:lnTo>
                  <a:lnTo>
                    <a:pt x="86" y="35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91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6" name="Freeform 317"/>
            <p:cNvSpPr>
              <a:spLocks/>
            </p:cNvSpPr>
            <p:nvPr/>
          </p:nvSpPr>
          <p:spPr bwMode="auto">
            <a:xfrm>
              <a:off x="4871" y="3733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4 w 30"/>
                <a:gd name="T7" fmla="*/ 21 h 104"/>
                <a:gd name="T8" fmla="*/ 8 w 30"/>
                <a:gd name="T9" fmla="*/ 0 h 104"/>
                <a:gd name="T10" fmla="*/ 26 w 30"/>
                <a:gd name="T11" fmla="*/ 21 h 104"/>
                <a:gd name="T12" fmla="*/ 30 w 30"/>
                <a:gd name="T13" fmla="*/ 46 h 104"/>
                <a:gd name="T14" fmla="*/ 21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4" y="21"/>
                  </a:lnTo>
                  <a:lnTo>
                    <a:pt x="8" y="0"/>
                  </a:lnTo>
                  <a:lnTo>
                    <a:pt x="26" y="21"/>
                  </a:lnTo>
                  <a:lnTo>
                    <a:pt x="30" y="46"/>
                  </a:lnTo>
                  <a:lnTo>
                    <a:pt x="21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7" name="Freeform 318"/>
            <p:cNvSpPr>
              <a:spLocks/>
            </p:cNvSpPr>
            <p:nvPr/>
          </p:nvSpPr>
          <p:spPr bwMode="auto">
            <a:xfrm>
              <a:off x="4892" y="3733"/>
              <a:ext cx="48" cy="100"/>
            </a:xfrm>
            <a:custGeom>
              <a:avLst/>
              <a:gdLst>
                <a:gd name="T0" fmla="*/ 5 w 48"/>
                <a:gd name="T1" fmla="*/ 100 h 100"/>
                <a:gd name="T2" fmla="*/ 18 w 48"/>
                <a:gd name="T3" fmla="*/ 93 h 100"/>
                <a:gd name="T4" fmla="*/ 35 w 48"/>
                <a:gd name="T5" fmla="*/ 64 h 100"/>
                <a:gd name="T6" fmla="*/ 43 w 48"/>
                <a:gd name="T7" fmla="*/ 50 h 100"/>
                <a:gd name="T8" fmla="*/ 48 w 48"/>
                <a:gd name="T9" fmla="*/ 36 h 100"/>
                <a:gd name="T10" fmla="*/ 48 w 48"/>
                <a:gd name="T11" fmla="*/ 18 h 100"/>
                <a:gd name="T12" fmla="*/ 39 w 48"/>
                <a:gd name="T13" fmla="*/ 0 h 100"/>
                <a:gd name="T14" fmla="*/ 22 w 48"/>
                <a:gd name="T15" fmla="*/ 18 h 100"/>
                <a:gd name="T16" fmla="*/ 9 w 48"/>
                <a:gd name="T17" fmla="*/ 57 h 100"/>
                <a:gd name="T18" fmla="*/ 0 w 48"/>
                <a:gd name="T19" fmla="*/ 93 h 100"/>
                <a:gd name="T20" fmla="*/ 5 w 48"/>
                <a:gd name="T21" fmla="*/ 10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100"/>
                <a:gd name="T35" fmla="*/ 48 w 48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100">
                  <a:moveTo>
                    <a:pt x="5" y="100"/>
                  </a:moveTo>
                  <a:lnTo>
                    <a:pt x="18" y="93"/>
                  </a:lnTo>
                  <a:lnTo>
                    <a:pt x="35" y="64"/>
                  </a:lnTo>
                  <a:lnTo>
                    <a:pt x="43" y="50"/>
                  </a:lnTo>
                  <a:lnTo>
                    <a:pt x="48" y="36"/>
                  </a:lnTo>
                  <a:lnTo>
                    <a:pt x="48" y="18"/>
                  </a:lnTo>
                  <a:lnTo>
                    <a:pt x="39" y="0"/>
                  </a:lnTo>
                  <a:lnTo>
                    <a:pt x="22" y="18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8" name="Freeform 319"/>
            <p:cNvSpPr>
              <a:spLocks/>
            </p:cNvSpPr>
            <p:nvPr/>
          </p:nvSpPr>
          <p:spPr bwMode="auto">
            <a:xfrm>
              <a:off x="4798" y="3887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1 w 69"/>
                <a:gd name="T3" fmla="*/ 3 h 89"/>
                <a:gd name="T4" fmla="*/ 26 w 69"/>
                <a:gd name="T5" fmla="*/ 28 h 89"/>
                <a:gd name="T6" fmla="*/ 13 w 69"/>
                <a:gd name="T7" fmla="*/ 39 h 89"/>
                <a:gd name="T8" fmla="*/ 4 w 69"/>
                <a:gd name="T9" fmla="*/ 53 h 89"/>
                <a:gd name="T10" fmla="*/ 0 w 69"/>
                <a:gd name="T11" fmla="*/ 71 h 89"/>
                <a:gd name="T12" fmla="*/ 4 w 69"/>
                <a:gd name="T13" fmla="*/ 89 h 89"/>
                <a:gd name="T14" fmla="*/ 26 w 69"/>
                <a:gd name="T15" fmla="*/ 75 h 89"/>
                <a:gd name="T16" fmla="*/ 64 w 69"/>
                <a:gd name="T17" fmla="*/ 3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9"/>
                <a:gd name="T32" fmla="*/ 69 w 6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9">
                  <a:moveTo>
                    <a:pt x="69" y="0"/>
                  </a:moveTo>
                  <a:lnTo>
                    <a:pt x="51" y="3"/>
                  </a:lnTo>
                  <a:lnTo>
                    <a:pt x="26" y="28"/>
                  </a:lnTo>
                  <a:lnTo>
                    <a:pt x="13" y="39"/>
                  </a:lnTo>
                  <a:lnTo>
                    <a:pt x="4" y="53"/>
                  </a:lnTo>
                  <a:lnTo>
                    <a:pt x="0" y="71"/>
                  </a:lnTo>
                  <a:lnTo>
                    <a:pt x="4" y="89"/>
                  </a:lnTo>
                  <a:lnTo>
                    <a:pt x="26" y="75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9" name="Freeform 320"/>
            <p:cNvSpPr>
              <a:spLocks/>
            </p:cNvSpPr>
            <p:nvPr/>
          </p:nvSpPr>
          <p:spPr bwMode="auto">
            <a:xfrm>
              <a:off x="4858" y="3826"/>
              <a:ext cx="56" cy="71"/>
            </a:xfrm>
            <a:custGeom>
              <a:avLst/>
              <a:gdLst>
                <a:gd name="T0" fmla="*/ 47 w 56"/>
                <a:gd name="T1" fmla="*/ 43 h 71"/>
                <a:gd name="T2" fmla="*/ 56 w 56"/>
                <a:gd name="T3" fmla="*/ 14 h 71"/>
                <a:gd name="T4" fmla="*/ 56 w 56"/>
                <a:gd name="T5" fmla="*/ 3 h 71"/>
                <a:gd name="T6" fmla="*/ 52 w 56"/>
                <a:gd name="T7" fmla="*/ 0 h 71"/>
                <a:gd name="T8" fmla="*/ 43 w 56"/>
                <a:gd name="T9" fmla="*/ 0 h 71"/>
                <a:gd name="T10" fmla="*/ 34 w 56"/>
                <a:gd name="T11" fmla="*/ 3 h 71"/>
                <a:gd name="T12" fmla="*/ 21 w 56"/>
                <a:gd name="T13" fmla="*/ 14 h 71"/>
                <a:gd name="T14" fmla="*/ 13 w 56"/>
                <a:gd name="T15" fmla="*/ 28 h 71"/>
                <a:gd name="T16" fmla="*/ 4 w 56"/>
                <a:gd name="T17" fmla="*/ 43 h 71"/>
                <a:gd name="T18" fmla="*/ 0 w 56"/>
                <a:gd name="T19" fmla="*/ 57 h 71"/>
                <a:gd name="T20" fmla="*/ 0 w 56"/>
                <a:gd name="T21" fmla="*/ 64 h 71"/>
                <a:gd name="T22" fmla="*/ 4 w 56"/>
                <a:gd name="T23" fmla="*/ 71 h 71"/>
                <a:gd name="T24" fmla="*/ 13 w 56"/>
                <a:gd name="T25" fmla="*/ 71 h 71"/>
                <a:gd name="T26" fmla="*/ 21 w 56"/>
                <a:gd name="T27" fmla="*/ 64 h 71"/>
                <a:gd name="T28" fmla="*/ 47 w 56"/>
                <a:gd name="T29" fmla="*/ 4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71"/>
                <a:gd name="T47" fmla="*/ 56 w 56"/>
                <a:gd name="T48" fmla="*/ 71 h 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71">
                  <a:moveTo>
                    <a:pt x="47" y="43"/>
                  </a:moveTo>
                  <a:lnTo>
                    <a:pt x="56" y="14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1" y="14"/>
                  </a:lnTo>
                  <a:lnTo>
                    <a:pt x="13" y="28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4" y="71"/>
                  </a:lnTo>
                  <a:lnTo>
                    <a:pt x="13" y="71"/>
                  </a:lnTo>
                  <a:lnTo>
                    <a:pt x="21" y="64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0" name="Freeform 321"/>
            <p:cNvSpPr>
              <a:spLocks/>
            </p:cNvSpPr>
            <p:nvPr/>
          </p:nvSpPr>
          <p:spPr bwMode="auto">
            <a:xfrm>
              <a:off x="4910" y="3769"/>
              <a:ext cx="51" cy="60"/>
            </a:xfrm>
            <a:custGeom>
              <a:avLst/>
              <a:gdLst>
                <a:gd name="T0" fmla="*/ 0 w 51"/>
                <a:gd name="T1" fmla="*/ 57 h 60"/>
                <a:gd name="T2" fmla="*/ 0 w 51"/>
                <a:gd name="T3" fmla="*/ 57 h 60"/>
                <a:gd name="T4" fmla="*/ 4 w 51"/>
                <a:gd name="T5" fmla="*/ 60 h 60"/>
                <a:gd name="T6" fmla="*/ 21 w 51"/>
                <a:gd name="T7" fmla="*/ 57 h 60"/>
                <a:gd name="T8" fmla="*/ 34 w 51"/>
                <a:gd name="T9" fmla="*/ 46 h 60"/>
                <a:gd name="T10" fmla="*/ 42 w 51"/>
                <a:gd name="T11" fmla="*/ 35 h 60"/>
                <a:gd name="T12" fmla="*/ 47 w 51"/>
                <a:gd name="T13" fmla="*/ 25 h 60"/>
                <a:gd name="T14" fmla="*/ 51 w 51"/>
                <a:gd name="T15" fmla="*/ 10 h 60"/>
                <a:gd name="T16" fmla="*/ 51 w 51"/>
                <a:gd name="T17" fmla="*/ 0 h 60"/>
                <a:gd name="T18" fmla="*/ 47 w 51"/>
                <a:gd name="T19" fmla="*/ 0 h 60"/>
                <a:gd name="T20" fmla="*/ 17 w 51"/>
                <a:gd name="T21" fmla="*/ 25 h 60"/>
                <a:gd name="T22" fmla="*/ 0 w 51"/>
                <a:gd name="T23" fmla="*/ 57 h 60"/>
                <a:gd name="T24" fmla="*/ 0 w 51"/>
                <a:gd name="T25" fmla="*/ 57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60"/>
                <a:gd name="T41" fmla="*/ 51 w 51"/>
                <a:gd name="T42" fmla="*/ 6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60">
                  <a:moveTo>
                    <a:pt x="0" y="57"/>
                  </a:moveTo>
                  <a:lnTo>
                    <a:pt x="0" y="57"/>
                  </a:lnTo>
                  <a:lnTo>
                    <a:pt x="4" y="60"/>
                  </a:lnTo>
                  <a:lnTo>
                    <a:pt x="21" y="57"/>
                  </a:lnTo>
                  <a:lnTo>
                    <a:pt x="34" y="46"/>
                  </a:lnTo>
                  <a:lnTo>
                    <a:pt x="42" y="35"/>
                  </a:lnTo>
                  <a:lnTo>
                    <a:pt x="47" y="25"/>
                  </a:lnTo>
                  <a:lnTo>
                    <a:pt x="51" y="1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17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1" name="Freeform 322"/>
            <p:cNvSpPr>
              <a:spLocks/>
            </p:cNvSpPr>
            <p:nvPr/>
          </p:nvSpPr>
          <p:spPr bwMode="auto">
            <a:xfrm>
              <a:off x="4875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4 w 9"/>
                <a:gd name="T3" fmla="*/ 0 h 11"/>
                <a:gd name="T4" fmla="*/ 0 w 9"/>
                <a:gd name="T5" fmla="*/ 4 h 11"/>
                <a:gd name="T6" fmla="*/ 0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2" name="Freeform 323"/>
            <p:cNvSpPr>
              <a:spLocks/>
            </p:cNvSpPr>
            <p:nvPr/>
          </p:nvSpPr>
          <p:spPr bwMode="auto">
            <a:xfrm>
              <a:off x="4862" y="3876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9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9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3" name="Freeform 324"/>
            <p:cNvSpPr>
              <a:spLocks/>
            </p:cNvSpPr>
            <p:nvPr/>
          </p:nvSpPr>
          <p:spPr bwMode="auto">
            <a:xfrm>
              <a:off x="4888" y="3865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4 w 4"/>
                <a:gd name="T3" fmla="*/ 0 h 11"/>
                <a:gd name="T4" fmla="*/ 0 w 4"/>
                <a:gd name="T5" fmla="*/ 4 h 11"/>
                <a:gd name="T6" fmla="*/ 0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4" name="Freeform 325"/>
            <p:cNvSpPr>
              <a:spLocks/>
            </p:cNvSpPr>
            <p:nvPr/>
          </p:nvSpPr>
          <p:spPr bwMode="auto">
            <a:xfrm>
              <a:off x="4871" y="3862"/>
              <a:ext cx="4" cy="10"/>
            </a:xfrm>
            <a:custGeom>
              <a:avLst/>
              <a:gdLst>
                <a:gd name="T0" fmla="*/ 4 w 4"/>
                <a:gd name="T1" fmla="*/ 7 h 10"/>
                <a:gd name="T2" fmla="*/ 4 w 4"/>
                <a:gd name="T3" fmla="*/ 0 h 10"/>
                <a:gd name="T4" fmla="*/ 0 w 4"/>
                <a:gd name="T5" fmla="*/ 3 h 10"/>
                <a:gd name="T6" fmla="*/ 0 w 4"/>
                <a:gd name="T7" fmla="*/ 10 h 10"/>
                <a:gd name="T8" fmla="*/ 4 w 4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5" name="Freeform 326"/>
            <p:cNvSpPr>
              <a:spLocks/>
            </p:cNvSpPr>
            <p:nvPr/>
          </p:nvSpPr>
          <p:spPr bwMode="auto">
            <a:xfrm>
              <a:off x="4897" y="3854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6" name="Freeform 327"/>
            <p:cNvSpPr>
              <a:spLocks/>
            </p:cNvSpPr>
            <p:nvPr/>
          </p:nvSpPr>
          <p:spPr bwMode="auto">
            <a:xfrm>
              <a:off x="4875" y="3847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4 w 9"/>
                <a:gd name="T3" fmla="*/ 0 h 11"/>
                <a:gd name="T4" fmla="*/ 0 w 9"/>
                <a:gd name="T5" fmla="*/ 7 h 11"/>
                <a:gd name="T6" fmla="*/ 9 w 9"/>
                <a:gd name="T7" fmla="*/ 11 h 11"/>
                <a:gd name="T8" fmla="*/ 9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4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9" y="1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7" name="Freeform 328"/>
            <p:cNvSpPr>
              <a:spLocks/>
            </p:cNvSpPr>
            <p:nvPr/>
          </p:nvSpPr>
          <p:spPr bwMode="auto">
            <a:xfrm>
              <a:off x="4897" y="3844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8" name="Freeform 329"/>
            <p:cNvSpPr>
              <a:spLocks/>
            </p:cNvSpPr>
            <p:nvPr/>
          </p:nvSpPr>
          <p:spPr bwMode="auto">
            <a:xfrm>
              <a:off x="4897" y="3829"/>
              <a:ext cx="8" cy="11"/>
            </a:xfrm>
            <a:custGeom>
              <a:avLst/>
              <a:gdLst>
                <a:gd name="T0" fmla="*/ 8 w 8"/>
                <a:gd name="T1" fmla="*/ 4 h 11"/>
                <a:gd name="T2" fmla="*/ 4 w 8"/>
                <a:gd name="T3" fmla="*/ 0 h 11"/>
                <a:gd name="T4" fmla="*/ 0 w 8"/>
                <a:gd name="T5" fmla="*/ 4 h 11"/>
                <a:gd name="T6" fmla="*/ 0 w 8"/>
                <a:gd name="T7" fmla="*/ 11 h 11"/>
                <a:gd name="T8" fmla="*/ 8 w 8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8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9" name="Freeform 330"/>
            <p:cNvSpPr>
              <a:spLocks/>
            </p:cNvSpPr>
            <p:nvPr/>
          </p:nvSpPr>
          <p:spPr bwMode="auto">
            <a:xfrm>
              <a:off x="4884" y="3840"/>
              <a:ext cx="8" cy="7"/>
            </a:xfrm>
            <a:custGeom>
              <a:avLst/>
              <a:gdLst>
                <a:gd name="T0" fmla="*/ 4 w 8"/>
                <a:gd name="T1" fmla="*/ 4 h 7"/>
                <a:gd name="T2" fmla="*/ 8 w 8"/>
                <a:gd name="T3" fmla="*/ 0 h 7"/>
                <a:gd name="T4" fmla="*/ 0 w 8"/>
                <a:gd name="T5" fmla="*/ 0 h 7"/>
                <a:gd name="T6" fmla="*/ 0 w 8"/>
                <a:gd name="T7" fmla="*/ 7 h 7"/>
                <a:gd name="T8" fmla="*/ 4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4" y="4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0" name="Freeform 331"/>
            <p:cNvSpPr>
              <a:spLocks/>
            </p:cNvSpPr>
            <p:nvPr/>
          </p:nvSpPr>
          <p:spPr bwMode="auto">
            <a:xfrm>
              <a:off x="4845" y="3894"/>
              <a:ext cx="30" cy="104"/>
            </a:xfrm>
            <a:custGeom>
              <a:avLst/>
              <a:gdLst>
                <a:gd name="T0" fmla="*/ 30 w 30"/>
                <a:gd name="T1" fmla="*/ 0 h 104"/>
                <a:gd name="T2" fmla="*/ 26 w 30"/>
                <a:gd name="T3" fmla="*/ 11 h 104"/>
                <a:gd name="T4" fmla="*/ 30 w 30"/>
                <a:gd name="T5" fmla="*/ 61 h 104"/>
                <a:gd name="T6" fmla="*/ 30 w 30"/>
                <a:gd name="T7" fmla="*/ 82 h 104"/>
                <a:gd name="T8" fmla="*/ 17 w 30"/>
                <a:gd name="T9" fmla="*/ 104 h 104"/>
                <a:gd name="T10" fmla="*/ 4 w 30"/>
                <a:gd name="T11" fmla="*/ 82 h 104"/>
                <a:gd name="T12" fmla="*/ 0 w 30"/>
                <a:gd name="T13" fmla="*/ 54 h 104"/>
                <a:gd name="T14" fmla="*/ 17 w 30"/>
                <a:gd name="T15" fmla="*/ 0 h 104"/>
                <a:gd name="T16" fmla="*/ 30 w 30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30" y="0"/>
                  </a:moveTo>
                  <a:lnTo>
                    <a:pt x="26" y="11"/>
                  </a:lnTo>
                  <a:lnTo>
                    <a:pt x="30" y="61"/>
                  </a:lnTo>
                  <a:lnTo>
                    <a:pt x="30" y="82"/>
                  </a:lnTo>
                  <a:lnTo>
                    <a:pt x="17" y="104"/>
                  </a:lnTo>
                  <a:lnTo>
                    <a:pt x="4" y="82"/>
                  </a:lnTo>
                  <a:lnTo>
                    <a:pt x="0" y="54"/>
                  </a:lnTo>
                  <a:lnTo>
                    <a:pt x="1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1" name="Freeform 332"/>
            <p:cNvSpPr>
              <a:spLocks/>
            </p:cNvSpPr>
            <p:nvPr/>
          </p:nvSpPr>
          <p:spPr bwMode="auto">
            <a:xfrm>
              <a:off x="4914" y="3779"/>
              <a:ext cx="112" cy="65"/>
            </a:xfrm>
            <a:custGeom>
              <a:avLst/>
              <a:gdLst>
                <a:gd name="T0" fmla="*/ 77 w 112"/>
                <a:gd name="T1" fmla="*/ 15 h 65"/>
                <a:gd name="T2" fmla="*/ 8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103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7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5"/>
                <a:gd name="T38" fmla="*/ 112 w 112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5">
                  <a:moveTo>
                    <a:pt x="77" y="15"/>
                  </a:moveTo>
                  <a:lnTo>
                    <a:pt x="8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103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2" name="Freeform 333"/>
            <p:cNvSpPr>
              <a:spLocks/>
            </p:cNvSpPr>
            <p:nvPr/>
          </p:nvSpPr>
          <p:spPr bwMode="auto">
            <a:xfrm>
              <a:off x="4875" y="3887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0 h 86"/>
                <a:gd name="T6" fmla="*/ 4 w 82"/>
                <a:gd name="T7" fmla="*/ 0 h 86"/>
                <a:gd name="T8" fmla="*/ 0 w 82"/>
                <a:gd name="T9" fmla="*/ 18 h 86"/>
                <a:gd name="T10" fmla="*/ 13 w 82"/>
                <a:gd name="T11" fmla="*/ 39 h 86"/>
                <a:gd name="T12" fmla="*/ 30 w 82"/>
                <a:gd name="T13" fmla="*/ 64 h 86"/>
                <a:gd name="T14" fmla="*/ 47 w 82"/>
                <a:gd name="T15" fmla="*/ 75 h 86"/>
                <a:gd name="T16" fmla="*/ 65 w 82"/>
                <a:gd name="T17" fmla="*/ 82 h 86"/>
                <a:gd name="T18" fmla="*/ 77 w 82"/>
                <a:gd name="T19" fmla="*/ 86 h 86"/>
                <a:gd name="T20" fmla="*/ 82 w 82"/>
                <a:gd name="T21" fmla="*/ 82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86"/>
                <a:gd name="T35" fmla="*/ 82 w 82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0" y="64"/>
                  </a:lnTo>
                  <a:lnTo>
                    <a:pt x="47" y="75"/>
                  </a:lnTo>
                  <a:lnTo>
                    <a:pt x="65" y="82"/>
                  </a:lnTo>
                  <a:lnTo>
                    <a:pt x="77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3" name="Freeform 334"/>
            <p:cNvSpPr>
              <a:spLocks/>
            </p:cNvSpPr>
            <p:nvPr/>
          </p:nvSpPr>
          <p:spPr bwMode="auto">
            <a:xfrm>
              <a:off x="4884" y="3876"/>
              <a:ext cx="111" cy="57"/>
            </a:xfrm>
            <a:custGeom>
              <a:avLst/>
              <a:gdLst>
                <a:gd name="T0" fmla="*/ 0 w 111"/>
                <a:gd name="T1" fmla="*/ 11 h 57"/>
                <a:gd name="T2" fmla="*/ 34 w 111"/>
                <a:gd name="T3" fmla="*/ 36 h 57"/>
                <a:gd name="T4" fmla="*/ 86 w 111"/>
                <a:gd name="T5" fmla="*/ 54 h 57"/>
                <a:gd name="T6" fmla="*/ 107 w 111"/>
                <a:gd name="T7" fmla="*/ 57 h 57"/>
                <a:gd name="T8" fmla="*/ 111 w 111"/>
                <a:gd name="T9" fmla="*/ 50 h 57"/>
                <a:gd name="T10" fmla="*/ 107 w 111"/>
                <a:gd name="T11" fmla="*/ 43 h 57"/>
                <a:gd name="T12" fmla="*/ 86 w 111"/>
                <a:gd name="T13" fmla="*/ 25 h 57"/>
                <a:gd name="T14" fmla="*/ 51 w 111"/>
                <a:gd name="T15" fmla="*/ 7 h 57"/>
                <a:gd name="T16" fmla="*/ 17 w 111"/>
                <a:gd name="T17" fmla="*/ 0 h 57"/>
                <a:gd name="T18" fmla="*/ 4 w 111"/>
                <a:gd name="T19" fmla="*/ 4 h 57"/>
                <a:gd name="T20" fmla="*/ 0 w 111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1"/>
                <a:gd name="T34" fmla="*/ 0 h 57"/>
                <a:gd name="T35" fmla="*/ 111 w 111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1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07" y="57"/>
                  </a:lnTo>
                  <a:lnTo>
                    <a:pt x="111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1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4" name="Freeform 335"/>
            <p:cNvSpPr>
              <a:spLocks/>
            </p:cNvSpPr>
            <p:nvPr/>
          </p:nvSpPr>
          <p:spPr bwMode="auto">
            <a:xfrm>
              <a:off x="4910" y="3840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8 w 124"/>
                <a:gd name="T11" fmla="*/ 18 h 36"/>
                <a:gd name="T12" fmla="*/ 38 w 124"/>
                <a:gd name="T13" fmla="*/ 29 h 36"/>
                <a:gd name="T14" fmla="*/ 73 w 124"/>
                <a:gd name="T15" fmla="*/ 36 h 36"/>
                <a:gd name="T16" fmla="*/ 111 w 124"/>
                <a:gd name="T17" fmla="*/ 32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18"/>
                  </a:lnTo>
                  <a:lnTo>
                    <a:pt x="38" y="29"/>
                  </a:lnTo>
                  <a:lnTo>
                    <a:pt x="73" y="36"/>
                  </a:lnTo>
                  <a:lnTo>
                    <a:pt x="111" y="32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5" name="Freeform 336"/>
            <p:cNvSpPr>
              <a:spLocks/>
            </p:cNvSpPr>
            <p:nvPr/>
          </p:nvSpPr>
          <p:spPr bwMode="auto">
            <a:xfrm>
              <a:off x="4901" y="3862"/>
              <a:ext cx="116" cy="43"/>
            </a:xfrm>
            <a:custGeom>
              <a:avLst/>
              <a:gdLst>
                <a:gd name="T0" fmla="*/ 0 w 116"/>
                <a:gd name="T1" fmla="*/ 10 h 43"/>
                <a:gd name="T2" fmla="*/ 39 w 116"/>
                <a:gd name="T3" fmla="*/ 28 h 43"/>
                <a:gd name="T4" fmla="*/ 90 w 116"/>
                <a:gd name="T5" fmla="*/ 43 h 43"/>
                <a:gd name="T6" fmla="*/ 116 w 116"/>
                <a:gd name="T7" fmla="*/ 43 h 43"/>
                <a:gd name="T8" fmla="*/ 116 w 116"/>
                <a:gd name="T9" fmla="*/ 39 h 43"/>
                <a:gd name="T10" fmla="*/ 112 w 116"/>
                <a:gd name="T11" fmla="*/ 28 h 43"/>
                <a:gd name="T12" fmla="*/ 86 w 116"/>
                <a:gd name="T13" fmla="*/ 14 h 43"/>
                <a:gd name="T14" fmla="*/ 51 w 116"/>
                <a:gd name="T15" fmla="*/ 0 h 43"/>
                <a:gd name="T16" fmla="*/ 17 w 116"/>
                <a:gd name="T17" fmla="*/ 0 h 43"/>
                <a:gd name="T18" fmla="*/ 4 w 116"/>
                <a:gd name="T19" fmla="*/ 3 h 43"/>
                <a:gd name="T20" fmla="*/ 0 w 116"/>
                <a:gd name="T21" fmla="*/ 1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3"/>
                <a:gd name="T35" fmla="*/ 116 w 116"/>
                <a:gd name="T36" fmla="*/ 43 h 4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3">
                  <a:moveTo>
                    <a:pt x="0" y="10"/>
                  </a:moveTo>
                  <a:lnTo>
                    <a:pt x="39" y="28"/>
                  </a:lnTo>
                  <a:lnTo>
                    <a:pt x="90" y="43"/>
                  </a:lnTo>
                  <a:lnTo>
                    <a:pt x="116" y="43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1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6" name="Freeform 337"/>
            <p:cNvSpPr>
              <a:spLocks/>
            </p:cNvSpPr>
            <p:nvPr/>
          </p:nvSpPr>
          <p:spPr bwMode="auto">
            <a:xfrm>
              <a:off x="1220" y="3844"/>
              <a:ext cx="137" cy="28"/>
            </a:xfrm>
            <a:custGeom>
              <a:avLst/>
              <a:gdLst>
                <a:gd name="T0" fmla="*/ 0 w 137"/>
                <a:gd name="T1" fmla="*/ 3 h 28"/>
                <a:gd name="T2" fmla="*/ 13 w 137"/>
                <a:gd name="T3" fmla="*/ 3 h 28"/>
                <a:gd name="T4" fmla="*/ 77 w 137"/>
                <a:gd name="T5" fmla="*/ 0 h 28"/>
                <a:gd name="T6" fmla="*/ 112 w 137"/>
                <a:gd name="T7" fmla="*/ 3 h 28"/>
                <a:gd name="T8" fmla="*/ 137 w 137"/>
                <a:gd name="T9" fmla="*/ 14 h 28"/>
                <a:gd name="T10" fmla="*/ 107 w 137"/>
                <a:gd name="T11" fmla="*/ 28 h 28"/>
                <a:gd name="T12" fmla="*/ 69 w 137"/>
                <a:gd name="T13" fmla="*/ 28 h 28"/>
                <a:gd name="T14" fmla="*/ 0 w 137"/>
                <a:gd name="T15" fmla="*/ 14 h 28"/>
                <a:gd name="T16" fmla="*/ 0 w 137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28"/>
                <a:gd name="T29" fmla="*/ 137 w 13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28">
                  <a:moveTo>
                    <a:pt x="0" y="3"/>
                  </a:moveTo>
                  <a:lnTo>
                    <a:pt x="13" y="3"/>
                  </a:lnTo>
                  <a:lnTo>
                    <a:pt x="77" y="0"/>
                  </a:lnTo>
                  <a:lnTo>
                    <a:pt x="112" y="3"/>
                  </a:lnTo>
                  <a:lnTo>
                    <a:pt x="137" y="14"/>
                  </a:lnTo>
                  <a:lnTo>
                    <a:pt x="107" y="28"/>
                  </a:lnTo>
                  <a:lnTo>
                    <a:pt x="69" y="28"/>
                  </a:lnTo>
                  <a:lnTo>
                    <a:pt x="0" y="1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7" name="Freeform 338"/>
            <p:cNvSpPr>
              <a:spLocks/>
            </p:cNvSpPr>
            <p:nvPr/>
          </p:nvSpPr>
          <p:spPr bwMode="auto">
            <a:xfrm>
              <a:off x="1224" y="3858"/>
              <a:ext cx="129" cy="61"/>
            </a:xfrm>
            <a:custGeom>
              <a:avLst/>
              <a:gdLst>
                <a:gd name="T0" fmla="*/ 39 w 129"/>
                <a:gd name="T1" fmla="*/ 11 h 61"/>
                <a:gd name="T2" fmla="*/ 116 w 129"/>
                <a:gd name="T3" fmla="*/ 39 h 61"/>
                <a:gd name="T4" fmla="*/ 129 w 129"/>
                <a:gd name="T5" fmla="*/ 50 h 61"/>
                <a:gd name="T6" fmla="*/ 125 w 129"/>
                <a:gd name="T7" fmla="*/ 61 h 61"/>
                <a:gd name="T8" fmla="*/ 103 w 129"/>
                <a:gd name="T9" fmla="*/ 61 h 61"/>
                <a:gd name="T10" fmla="*/ 77 w 129"/>
                <a:gd name="T11" fmla="*/ 57 h 61"/>
                <a:gd name="T12" fmla="*/ 56 w 129"/>
                <a:gd name="T13" fmla="*/ 54 h 61"/>
                <a:gd name="T14" fmla="*/ 35 w 129"/>
                <a:gd name="T15" fmla="*/ 47 h 61"/>
                <a:gd name="T16" fmla="*/ 13 w 129"/>
                <a:gd name="T17" fmla="*/ 25 h 61"/>
                <a:gd name="T18" fmla="*/ 0 w 129"/>
                <a:gd name="T19" fmla="*/ 4 h 61"/>
                <a:gd name="T20" fmla="*/ 0 w 129"/>
                <a:gd name="T21" fmla="*/ 0 h 61"/>
                <a:gd name="T22" fmla="*/ 39 w 129"/>
                <a:gd name="T23" fmla="*/ 11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61"/>
                <a:gd name="T38" fmla="*/ 129 w 129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61">
                  <a:moveTo>
                    <a:pt x="39" y="11"/>
                  </a:moveTo>
                  <a:lnTo>
                    <a:pt x="116" y="39"/>
                  </a:lnTo>
                  <a:lnTo>
                    <a:pt x="129" y="50"/>
                  </a:lnTo>
                  <a:lnTo>
                    <a:pt x="125" y="61"/>
                  </a:lnTo>
                  <a:lnTo>
                    <a:pt x="103" y="61"/>
                  </a:lnTo>
                  <a:lnTo>
                    <a:pt x="77" y="57"/>
                  </a:lnTo>
                  <a:lnTo>
                    <a:pt x="56" y="54"/>
                  </a:lnTo>
                  <a:lnTo>
                    <a:pt x="35" y="47"/>
                  </a:lnTo>
                  <a:lnTo>
                    <a:pt x="13" y="25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8" name="Freeform 339"/>
            <p:cNvSpPr>
              <a:spLocks/>
            </p:cNvSpPr>
            <p:nvPr/>
          </p:nvSpPr>
          <p:spPr bwMode="auto">
            <a:xfrm>
              <a:off x="1216" y="3794"/>
              <a:ext cx="128" cy="57"/>
            </a:xfrm>
            <a:custGeom>
              <a:avLst/>
              <a:gdLst>
                <a:gd name="T0" fmla="*/ 4 w 128"/>
                <a:gd name="T1" fmla="*/ 57 h 57"/>
                <a:gd name="T2" fmla="*/ 51 w 128"/>
                <a:gd name="T3" fmla="*/ 50 h 57"/>
                <a:gd name="T4" fmla="*/ 107 w 128"/>
                <a:gd name="T5" fmla="*/ 21 h 57"/>
                <a:gd name="T6" fmla="*/ 128 w 128"/>
                <a:gd name="T7" fmla="*/ 7 h 57"/>
                <a:gd name="T8" fmla="*/ 124 w 128"/>
                <a:gd name="T9" fmla="*/ 3 h 57"/>
                <a:gd name="T10" fmla="*/ 120 w 128"/>
                <a:gd name="T11" fmla="*/ 0 h 57"/>
                <a:gd name="T12" fmla="*/ 107 w 128"/>
                <a:gd name="T13" fmla="*/ 0 h 57"/>
                <a:gd name="T14" fmla="*/ 73 w 128"/>
                <a:gd name="T15" fmla="*/ 3 h 57"/>
                <a:gd name="T16" fmla="*/ 34 w 128"/>
                <a:gd name="T17" fmla="*/ 14 h 57"/>
                <a:gd name="T18" fmla="*/ 21 w 128"/>
                <a:gd name="T19" fmla="*/ 25 h 57"/>
                <a:gd name="T20" fmla="*/ 4 w 128"/>
                <a:gd name="T21" fmla="*/ 35 h 57"/>
                <a:gd name="T22" fmla="*/ 0 w 128"/>
                <a:gd name="T23" fmla="*/ 50 h 57"/>
                <a:gd name="T24" fmla="*/ 4 w 128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57"/>
                <a:gd name="T41" fmla="*/ 128 w 128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57">
                  <a:moveTo>
                    <a:pt x="4" y="57"/>
                  </a:moveTo>
                  <a:lnTo>
                    <a:pt x="51" y="50"/>
                  </a:lnTo>
                  <a:lnTo>
                    <a:pt x="107" y="21"/>
                  </a:lnTo>
                  <a:lnTo>
                    <a:pt x="128" y="7"/>
                  </a:lnTo>
                  <a:lnTo>
                    <a:pt x="124" y="3"/>
                  </a:lnTo>
                  <a:lnTo>
                    <a:pt x="120" y="0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21" y="25"/>
                  </a:lnTo>
                  <a:lnTo>
                    <a:pt x="4" y="35"/>
                  </a:lnTo>
                  <a:lnTo>
                    <a:pt x="0" y="50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9" name="Freeform 340"/>
            <p:cNvSpPr>
              <a:spLocks/>
            </p:cNvSpPr>
            <p:nvPr/>
          </p:nvSpPr>
          <p:spPr bwMode="auto">
            <a:xfrm>
              <a:off x="1203" y="3744"/>
              <a:ext cx="94" cy="93"/>
            </a:xfrm>
            <a:custGeom>
              <a:avLst/>
              <a:gdLst>
                <a:gd name="T0" fmla="*/ 0 w 94"/>
                <a:gd name="T1" fmla="*/ 85 h 93"/>
                <a:gd name="T2" fmla="*/ 8 w 94"/>
                <a:gd name="T3" fmla="*/ 78 h 93"/>
                <a:gd name="T4" fmla="*/ 47 w 94"/>
                <a:gd name="T5" fmla="*/ 32 h 93"/>
                <a:gd name="T6" fmla="*/ 68 w 94"/>
                <a:gd name="T7" fmla="*/ 14 h 93"/>
                <a:gd name="T8" fmla="*/ 94 w 94"/>
                <a:gd name="T9" fmla="*/ 0 h 93"/>
                <a:gd name="T10" fmla="*/ 86 w 94"/>
                <a:gd name="T11" fmla="*/ 28 h 93"/>
                <a:gd name="T12" fmla="*/ 64 w 94"/>
                <a:gd name="T13" fmla="*/ 53 h 93"/>
                <a:gd name="T14" fmla="*/ 8 w 94"/>
                <a:gd name="T15" fmla="*/ 93 h 93"/>
                <a:gd name="T16" fmla="*/ 0 w 94"/>
                <a:gd name="T17" fmla="*/ 85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93"/>
                <a:gd name="T29" fmla="*/ 94 w 94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93">
                  <a:moveTo>
                    <a:pt x="0" y="85"/>
                  </a:moveTo>
                  <a:lnTo>
                    <a:pt x="8" y="78"/>
                  </a:lnTo>
                  <a:lnTo>
                    <a:pt x="47" y="32"/>
                  </a:lnTo>
                  <a:lnTo>
                    <a:pt x="68" y="14"/>
                  </a:lnTo>
                  <a:lnTo>
                    <a:pt x="94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8" y="93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0" name="Freeform 341"/>
            <p:cNvSpPr>
              <a:spLocks/>
            </p:cNvSpPr>
            <p:nvPr/>
          </p:nvSpPr>
          <p:spPr bwMode="auto">
            <a:xfrm>
              <a:off x="1194" y="3718"/>
              <a:ext cx="77" cy="111"/>
            </a:xfrm>
            <a:custGeom>
              <a:avLst/>
              <a:gdLst>
                <a:gd name="T0" fmla="*/ 30 w 77"/>
                <a:gd name="T1" fmla="*/ 83 h 111"/>
                <a:gd name="T2" fmla="*/ 73 w 77"/>
                <a:gd name="T3" fmla="*/ 22 h 111"/>
                <a:gd name="T4" fmla="*/ 77 w 77"/>
                <a:gd name="T5" fmla="*/ 4 h 111"/>
                <a:gd name="T6" fmla="*/ 73 w 77"/>
                <a:gd name="T7" fmla="*/ 0 h 111"/>
                <a:gd name="T8" fmla="*/ 65 w 77"/>
                <a:gd name="T9" fmla="*/ 0 h 111"/>
                <a:gd name="T10" fmla="*/ 43 w 77"/>
                <a:gd name="T11" fmla="*/ 8 h 111"/>
                <a:gd name="T12" fmla="*/ 30 w 77"/>
                <a:gd name="T13" fmla="*/ 26 h 111"/>
                <a:gd name="T14" fmla="*/ 13 w 77"/>
                <a:gd name="T15" fmla="*/ 40 h 111"/>
                <a:gd name="T16" fmla="*/ 4 w 77"/>
                <a:gd name="T17" fmla="*/ 58 h 111"/>
                <a:gd name="T18" fmla="*/ 0 w 77"/>
                <a:gd name="T19" fmla="*/ 83 h 111"/>
                <a:gd name="T20" fmla="*/ 4 w 77"/>
                <a:gd name="T21" fmla="*/ 111 h 111"/>
                <a:gd name="T22" fmla="*/ 9 w 77"/>
                <a:gd name="T23" fmla="*/ 111 h 111"/>
                <a:gd name="T24" fmla="*/ 30 w 77"/>
                <a:gd name="T25" fmla="*/ 83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7"/>
                <a:gd name="T40" fmla="*/ 0 h 111"/>
                <a:gd name="T41" fmla="*/ 77 w 77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7" h="111">
                  <a:moveTo>
                    <a:pt x="30" y="83"/>
                  </a:moveTo>
                  <a:lnTo>
                    <a:pt x="73" y="22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30" y="26"/>
                  </a:lnTo>
                  <a:lnTo>
                    <a:pt x="13" y="40"/>
                  </a:lnTo>
                  <a:lnTo>
                    <a:pt x="4" y="58"/>
                  </a:lnTo>
                  <a:lnTo>
                    <a:pt x="0" y="83"/>
                  </a:lnTo>
                  <a:lnTo>
                    <a:pt x="4" y="111"/>
                  </a:lnTo>
                  <a:lnTo>
                    <a:pt x="9" y="111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1" name="Freeform 342"/>
            <p:cNvSpPr>
              <a:spLocks/>
            </p:cNvSpPr>
            <p:nvPr/>
          </p:nvSpPr>
          <p:spPr bwMode="auto">
            <a:xfrm>
              <a:off x="1224" y="3876"/>
              <a:ext cx="112" cy="72"/>
            </a:xfrm>
            <a:custGeom>
              <a:avLst/>
              <a:gdLst>
                <a:gd name="T0" fmla="*/ 4 w 112"/>
                <a:gd name="T1" fmla="*/ 0 h 72"/>
                <a:gd name="T2" fmla="*/ 13 w 112"/>
                <a:gd name="T3" fmla="*/ 7 h 72"/>
                <a:gd name="T4" fmla="*/ 69 w 112"/>
                <a:gd name="T5" fmla="*/ 32 h 72"/>
                <a:gd name="T6" fmla="*/ 90 w 112"/>
                <a:gd name="T7" fmla="*/ 50 h 72"/>
                <a:gd name="T8" fmla="*/ 112 w 112"/>
                <a:gd name="T9" fmla="*/ 72 h 72"/>
                <a:gd name="T10" fmla="*/ 73 w 112"/>
                <a:gd name="T11" fmla="*/ 68 h 72"/>
                <a:gd name="T12" fmla="*/ 43 w 112"/>
                <a:gd name="T13" fmla="*/ 54 h 72"/>
                <a:gd name="T14" fmla="*/ 0 w 112"/>
                <a:gd name="T15" fmla="*/ 7 h 72"/>
                <a:gd name="T16" fmla="*/ 4 w 112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72"/>
                <a:gd name="T29" fmla="*/ 112 w 11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72">
                  <a:moveTo>
                    <a:pt x="4" y="0"/>
                  </a:moveTo>
                  <a:lnTo>
                    <a:pt x="13" y="7"/>
                  </a:lnTo>
                  <a:lnTo>
                    <a:pt x="69" y="32"/>
                  </a:lnTo>
                  <a:lnTo>
                    <a:pt x="90" y="50"/>
                  </a:lnTo>
                  <a:lnTo>
                    <a:pt x="112" y="72"/>
                  </a:lnTo>
                  <a:lnTo>
                    <a:pt x="73" y="68"/>
                  </a:lnTo>
                  <a:lnTo>
                    <a:pt x="43" y="5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2" name="Freeform 343"/>
            <p:cNvSpPr>
              <a:spLocks/>
            </p:cNvSpPr>
            <p:nvPr/>
          </p:nvSpPr>
          <p:spPr bwMode="auto">
            <a:xfrm>
              <a:off x="1220" y="3883"/>
              <a:ext cx="73" cy="100"/>
            </a:xfrm>
            <a:custGeom>
              <a:avLst/>
              <a:gdLst>
                <a:gd name="T0" fmla="*/ 4 w 73"/>
                <a:gd name="T1" fmla="*/ 0 h 100"/>
                <a:gd name="T2" fmla="*/ 0 w 73"/>
                <a:gd name="T3" fmla="*/ 18 h 100"/>
                <a:gd name="T4" fmla="*/ 13 w 73"/>
                <a:gd name="T5" fmla="*/ 54 h 100"/>
                <a:gd name="T6" fmla="*/ 34 w 73"/>
                <a:gd name="T7" fmla="*/ 82 h 100"/>
                <a:gd name="T8" fmla="*/ 51 w 73"/>
                <a:gd name="T9" fmla="*/ 93 h 100"/>
                <a:gd name="T10" fmla="*/ 73 w 73"/>
                <a:gd name="T11" fmla="*/ 100 h 100"/>
                <a:gd name="T12" fmla="*/ 69 w 73"/>
                <a:gd name="T13" fmla="*/ 75 h 100"/>
                <a:gd name="T14" fmla="*/ 43 w 73"/>
                <a:gd name="T15" fmla="*/ 40 h 100"/>
                <a:gd name="T16" fmla="*/ 8 w 73"/>
                <a:gd name="T17" fmla="*/ 7 h 100"/>
                <a:gd name="T18" fmla="*/ 4 w 73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100"/>
                <a:gd name="T32" fmla="*/ 73 w 7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100">
                  <a:moveTo>
                    <a:pt x="4" y="0"/>
                  </a:moveTo>
                  <a:lnTo>
                    <a:pt x="0" y="18"/>
                  </a:lnTo>
                  <a:lnTo>
                    <a:pt x="13" y="54"/>
                  </a:lnTo>
                  <a:lnTo>
                    <a:pt x="34" y="82"/>
                  </a:lnTo>
                  <a:lnTo>
                    <a:pt x="51" y="93"/>
                  </a:lnTo>
                  <a:lnTo>
                    <a:pt x="73" y="100"/>
                  </a:lnTo>
                  <a:lnTo>
                    <a:pt x="69" y="75"/>
                  </a:lnTo>
                  <a:lnTo>
                    <a:pt x="43" y="40"/>
                  </a:lnTo>
                  <a:lnTo>
                    <a:pt x="8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3" name="Freeform 344"/>
            <p:cNvSpPr>
              <a:spLocks/>
            </p:cNvSpPr>
            <p:nvPr/>
          </p:nvSpPr>
          <p:spPr bwMode="auto">
            <a:xfrm>
              <a:off x="1151" y="3715"/>
              <a:ext cx="47" cy="111"/>
            </a:xfrm>
            <a:custGeom>
              <a:avLst/>
              <a:gdLst>
                <a:gd name="T0" fmla="*/ 39 w 47"/>
                <a:gd name="T1" fmla="*/ 111 h 111"/>
                <a:gd name="T2" fmla="*/ 47 w 47"/>
                <a:gd name="T3" fmla="*/ 97 h 111"/>
                <a:gd name="T4" fmla="*/ 43 w 47"/>
                <a:gd name="T5" fmla="*/ 61 h 111"/>
                <a:gd name="T6" fmla="*/ 35 w 47"/>
                <a:gd name="T7" fmla="*/ 29 h 111"/>
                <a:gd name="T8" fmla="*/ 4 w 47"/>
                <a:gd name="T9" fmla="*/ 0 h 111"/>
                <a:gd name="T10" fmla="*/ 0 w 47"/>
                <a:gd name="T11" fmla="*/ 25 h 111"/>
                <a:gd name="T12" fmla="*/ 35 w 47"/>
                <a:gd name="T13" fmla="*/ 104 h 111"/>
                <a:gd name="T14" fmla="*/ 39 w 47"/>
                <a:gd name="T15" fmla="*/ 111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111"/>
                <a:gd name="T26" fmla="*/ 47 w 47"/>
                <a:gd name="T27" fmla="*/ 111 h 1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111">
                  <a:moveTo>
                    <a:pt x="39" y="111"/>
                  </a:moveTo>
                  <a:lnTo>
                    <a:pt x="47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4" y="0"/>
                  </a:lnTo>
                  <a:lnTo>
                    <a:pt x="0" y="25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4" name="Freeform 345"/>
            <p:cNvSpPr>
              <a:spLocks/>
            </p:cNvSpPr>
            <p:nvPr/>
          </p:nvSpPr>
          <p:spPr bwMode="auto">
            <a:xfrm>
              <a:off x="1173" y="3815"/>
              <a:ext cx="55" cy="86"/>
            </a:xfrm>
            <a:custGeom>
              <a:avLst/>
              <a:gdLst>
                <a:gd name="T0" fmla="*/ 8 w 55"/>
                <a:gd name="T1" fmla="*/ 50 h 86"/>
                <a:gd name="T2" fmla="*/ 17 w 55"/>
                <a:gd name="T3" fmla="*/ 68 h 86"/>
                <a:gd name="T4" fmla="*/ 25 w 55"/>
                <a:gd name="T5" fmla="*/ 79 h 86"/>
                <a:gd name="T6" fmla="*/ 38 w 55"/>
                <a:gd name="T7" fmla="*/ 86 h 86"/>
                <a:gd name="T8" fmla="*/ 47 w 55"/>
                <a:gd name="T9" fmla="*/ 86 h 86"/>
                <a:gd name="T10" fmla="*/ 51 w 55"/>
                <a:gd name="T11" fmla="*/ 82 h 86"/>
                <a:gd name="T12" fmla="*/ 55 w 55"/>
                <a:gd name="T13" fmla="*/ 68 h 86"/>
                <a:gd name="T14" fmla="*/ 47 w 55"/>
                <a:gd name="T15" fmla="*/ 39 h 86"/>
                <a:gd name="T16" fmla="*/ 30 w 55"/>
                <a:gd name="T17" fmla="*/ 11 h 86"/>
                <a:gd name="T18" fmla="*/ 21 w 55"/>
                <a:gd name="T19" fmla="*/ 4 h 86"/>
                <a:gd name="T20" fmla="*/ 8 w 55"/>
                <a:gd name="T21" fmla="*/ 0 h 86"/>
                <a:gd name="T22" fmla="*/ 4 w 55"/>
                <a:gd name="T23" fmla="*/ 7 h 86"/>
                <a:gd name="T24" fmla="*/ 0 w 55"/>
                <a:gd name="T25" fmla="*/ 18 h 86"/>
                <a:gd name="T26" fmla="*/ 8 w 55"/>
                <a:gd name="T27" fmla="*/ 5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86"/>
                <a:gd name="T44" fmla="*/ 55 w 55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86">
                  <a:moveTo>
                    <a:pt x="8" y="50"/>
                  </a:moveTo>
                  <a:lnTo>
                    <a:pt x="17" y="68"/>
                  </a:lnTo>
                  <a:lnTo>
                    <a:pt x="25" y="79"/>
                  </a:lnTo>
                  <a:lnTo>
                    <a:pt x="38" y="86"/>
                  </a:lnTo>
                  <a:lnTo>
                    <a:pt x="47" y="86"/>
                  </a:lnTo>
                  <a:lnTo>
                    <a:pt x="51" y="82"/>
                  </a:lnTo>
                  <a:lnTo>
                    <a:pt x="55" y="68"/>
                  </a:lnTo>
                  <a:lnTo>
                    <a:pt x="47" y="39"/>
                  </a:lnTo>
                  <a:lnTo>
                    <a:pt x="30" y="11"/>
                  </a:lnTo>
                  <a:lnTo>
                    <a:pt x="21" y="4"/>
                  </a:lnTo>
                  <a:lnTo>
                    <a:pt x="8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5" name="Freeform 346"/>
            <p:cNvSpPr>
              <a:spLocks/>
            </p:cNvSpPr>
            <p:nvPr/>
          </p:nvSpPr>
          <p:spPr bwMode="auto">
            <a:xfrm>
              <a:off x="1130" y="3758"/>
              <a:ext cx="56" cy="71"/>
            </a:xfrm>
            <a:custGeom>
              <a:avLst/>
              <a:gdLst>
                <a:gd name="T0" fmla="*/ 51 w 56"/>
                <a:gd name="T1" fmla="*/ 54 h 71"/>
                <a:gd name="T2" fmla="*/ 25 w 56"/>
                <a:gd name="T3" fmla="*/ 14 h 71"/>
                <a:gd name="T4" fmla="*/ 17 w 56"/>
                <a:gd name="T5" fmla="*/ 3 h 71"/>
                <a:gd name="T6" fmla="*/ 8 w 56"/>
                <a:gd name="T7" fmla="*/ 0 h 71"/>
                <a:gd name="T8" fmla="*/ 4 w 56"/>
                <a:gd name="T9" fmla="*/ 0 h 71"/>
                <a:gd name="T10" fmla="*/ 0 w 56"/>
                <a:gd name="T11" fmla="*/ 3 h 71"/>
                <a:gd name="T12" fmla="*/ 4 w 56"/>
                <a:gd name="T13" fmla="*/ 36 h 71"/>
                <a:gd name="T14" fmla="*/ 21 w 56"/>
                <a:gd name="T15" fmla="*/ 61 h 71"/>
                <a:gd name="T16" fmla="*/ 38 w 56"/>
                <a:gd name="T17" fmla="*/ 71 h 71"/>
                <a:gd name="T18" fmla="*/ 51 w 56"/>
                <a:gd name="T19" fmla="*/ 61 h 71"/>
                <a:gd name="T20" fmla="*/ 56 w 56"/>
                <a:gd name="T21" fmla="*/ 54 h 71"/>
                <a:gd name="T22" fmla="*/ 51 w 56"/>
                <a:gd name="T23" fmla="*/ 54 h 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71"/>
                <a:gd name="T38" fmla="*/ 56 w 56"/>
                <a:gd name="T39" fmla="*/ 71 h 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71">
                  <a:moveTo>
                    <a:pt x="51" y="54"/>
                  </a:moveTo>
                  <a:lnTo>
                    <a:pt x="25" y="14"/>
                  </a:lnTo>
                  <a:lnTo>
                    <a:pt x="17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36"/>
                  </a:lnTo>
                  <a:lnTo>
                    <a:pt x="21" y="61"/>
                  </a:lnTo>
                  <a:lnTo>
                    <a:pt x="38" y="71"/>
                  </a:lnTo>
                  <a:lnTo>
                    <a:pt x="51" y="61"/>
                  </a:lnTo>
                  <a:lnTo>
                    <a:pt x="56" y="5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6" name="Freeform 347"/>
            <p:cNvSpPr>
              <a:spLocks/>
            </p:cNvSpPr>
            <p:nvPr/>
          </p:nvSpPr>
          <p:spPr bwMode="auto">
            <a:xfrm>
              <a:off x="1125" y="3812"/>
              <a:ext cx="52" cy="42"/>
            </a:xfrm>
            <a:custGeom>
              <a:avLst/>
              <a:gdLst>
                <a:gd name="T0" fmla="*/ 48 w 52"/>
                <a:gd name="T1" fmla="*/ 14 h 42"/>
                <a:gd name="T2" fmla="*/ 30 w 52"/>
                <a:gd name="T3" fmla="*/ 10 h 42"/>
                <a:gd name="T4" fmla="*/ 13 w 52"/>
                <a:gd name="T5" fmla="*/ 3 h 42"/>
                <a:gd name="T6" fmla="*/ 5 w 52"/>
                <a:gd name="T7" fmla="*/ 0 h 42"/>
                <a:gd name="T8" fmla="*/ 0 w 52"/>
                <a:gd name="T9" fmla="*/ 3 h 42"/>
                <a:gd name="T10" fmla="*/ 9 w 52"/>
                <a:gd name="T11" fmla="*/ 21 h 42"/>
                <a:gd name="T12" fmla="*/ 18 w 52"/>
                <a:gd name="T13" fmla="*/ 32 h 42"/>
                <a:gd name="T14" fmla="*/ 26 w 52"/>
                <a:gd name="T15" fmla="*/ 35 h 42"/>
                <a:gd name="T16" fmla="*/ 35 w 52"/>
                <a:gd name="T17" fmla="*/ 39 h 42"/>
                <a:gd name="T18" fmla="*/ 48 w 52"/>
                <a:gd name="T19" fmla="*/ 42 h 42"/>
                <a:gd name="T20" fmla="*/ 52 w 52"/>
                <a:gd name="T21" fmla="*/ 39 h 42"/>
                <a:gd name="T22" fmla="*/ 52 w 52"/>
                <a:gd name="T23" fmla="*/ 35 h 42"/>
                <a:gd name="T24" fmla="*/ 48 w 52"/>
                <a:gd name="T25" fmla="*/ 17 h 42"/>
                <a:gd name="T26" fmla="*/ 48 w 52"/>
                <a:gd name="T27" fmla="*/ 14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42"/>
                <a:gd name="T44" fmla="*/ 52 w 52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42">
                  <a:moveTo>
                    <a:pt x="48" y="14"/>
                  </a:moveTo>
                  <a:lnTo>
                    <a:pt x="30" y="10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9" y="21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5" y="39"/>
                  </a:lnTo>
                  <a:lnTo>
                    <a:pt x="48" y="42"/>
                  </a:lnTo>
                  <a:lnTo>
                    <a:pt x="52" y="39"/>
                  </a:lnTo>
                  <a:lnTo>
                    <a:pt x="52" y="35"/>
                  </a:lnTo>
                  <a:lnTo>
                    <a:pt x="48" y="17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7" name="Freeform 348"/>
            <p:cNvSpPr>
              <a:spLocks/>
            </p:cNvSpPr>
            <p:nvPr/>
          </p:nvSpPr>
          <p:spPr bwMode="auto">
            <a:xfrm>
              <a:off x="1138" y="3854"/>
              <a:ext cx="52" cy="40"/>
            </a:xfrm>
            <a:custGeom>
              <a:avLst/>
              <a:gdLst>
                <a:gd name="T0" fmla="*/ 39 w 52"/>
                <a:gd name="T1" fmla="*/ 0 h 40"/>
                <a:gd name="T2" fmla="*/ 30 w 52"/>
                <a:gd name="T3" fmla="*/ 4 h 40"/>
                <a:gd name="T4" fmla="*/ 22 w 52"/>
                <a:gd name="T5" fmla="*/ 11 h 40"/>
                <a:gd name="T6" fmla="*/ 13 w 52"/>
                <a:gd name="T7" fmla="*/ 15 h 40"/>
                <a:gd name="T8" fmla="*/ 9 w 52"/>
                <a:gd name="T9" fmla="*/ 22 h 40"/>
                <a:gd name="T10" fmla="*/ 0 w 52"/>
                <a:gd name="T11" fmla="*/ 33 h 40"/>
                <a:gd name="T12" fmla="*/ 9 w 52"/>
                <a:gd name="T13" fmla="*/ 36 h 40"/>
                <a:gd name="T14" fmla="*/ 22 w 52"/>
                <a:gd name="T15" fmla="*/ 40 h 40"/>
                <a:gd name="T16" fmla="*/ 39 w 52"/>
                <a:gd name="T17" fmla="*/ 40 h 40"/>
                <a:gd name="T18" fmla="*/ 52 w 52"/>
                <a:gd name="T19" fmla="*/ 33 h 40"/>
                <a:gd name="T20" fmla="*/ 48 w 52"/>
                <a:gd name="T21" fmla="*/ 22 h 40"/>
                <a:gd name="T22" fmla="*/ 43 w 52"/>
                <a:gd name="T23" fmla="*/ 4 h 40"/>
                <a:gd name="T24" fmla="*/ 39 w 5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40"/>
                <a:gd name="T41" fmla="*/ 52 w 5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40">
                  <a:moveTo>
                    <a:pt x="39" y="0"/>
                  </a:moveTo>
                  <a:lnTo>
                    <a:pt x="30" y="4"/>
                  </a:lnTo>
                  <a:lnTo>
                    <a:pt x="22" y="11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0" y="33"/>
                  </a:lnTo>
                  <a:lnTo>
                    <a:pt x="9" y="36"/>
                  </a:lnTo>
                  <a:lnTo>
                    <a:pt x="22" y="40"/>
                  </a:lnTo>
                  <a:lnTo>
                    <a:pt x="39" y="40"/>
                  </a:lnTo>
                  <a:lnTo>
                    <a:pt x="52" y="33"/>
                  </a:lnTo>
                  <a:lnTo>
                    <a:pt x="48" y="22"/>
                  </a:lnTo>
                  <a:lnTo>
                    <a:pt x="43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8" name="Freeform 349"/>
            <p:cNvSpPr>
              <a:spLocks/>
            </p:cNvSpPr>
            <p:nvPr/>
          </p:nvSpPr>
          <p:spPr bwMode="auto">
            <a:xfrm>
              <a:off x="1173" y="3887"/>
              <a:ext cx="34" cy="43"/>
            </a:xfrm>
            <a:custGeom>
              <a:avLst/>
              <a:gdLst>
                <a:gd name="T0" fmla="*/ 25 w 34"/>
                <a:gd name="T1" fmla="*/ 0 h 43"/>
                <a:gd name="T2" fmla="*/ 17 w 34"/>
                <a:gd name="T3" fmla="*/ 0 h 43"/>
                <a:gd name="T4" fmla="*/ 8 w 34"/>
                <a:gd name="T5" fmla="*/ 7 h 43"/>
                <a:gd name="T6" fmla="*/ 0 w 34"/>
                <a:gd name="T7" fmla="*/ 25 h 43"/>
                <a:gd name="T8" fmla="*/ 0 w 34"/>
                <a:gd name="T9" fmla="*/ 39 h 43"/>
                <a:gd name="T10" fmla="*/ 4 w 34"/>
                <a:gd name="T11" fmla="*/ 43 h 43"/>
                <a:gd name="T12" fmla="*/ 13 w 34"/>
                <a:gd name="T13" fmla="*/ 39 h 43"/>
                <a:gd name="T14" fmla="*/ 34 w 34"/>
                <a:gd name="T15" fmla="*/ 18 h 43"/>
                <a:gd name="T16" fmla="*/ 30 w 34"/>
                <a:gd name="T17" fmla="*/ 3 h 43"/>
                <a:gd name="T18" fmla="*/ 25 w 34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43"/>
                <a:gd name="T32" fmla="*/ 34 w 34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43">
                  <a:moveTo>
                    <a:pt x="25" y="0"/>
                  </a:moveTo>
                  <a:lnTo>
                    <a:pt x="17" y="0"/>
                  </a:lnTo>
                  <a:lnTo>
                    <a:pt x="8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9" name="Freeform 350"/>
            <p:cNvSpPr>
              <a:spLocks/>
            </p:cNvSpPr>
            <p:nvPr/>
          </p:nvSpPr>
          <p:spPr bwMode="auto">
            <a:xfrm>
              <a:off x="1207" y="3901"/>
              <a:ext cx="34" cy="79"/>
            </a:xfrm>
            <a:custGeom>
              <a:avLst/>
              <a:gdLst>
                <a:gd name="T0" fmla="*/ 9 w 34"/>
                <a:gd name="T1" fmla="*/ 0 h 79"/>
                <a:gd name="T2" fmla="*/ 9 w 34"/>
                <a:gd name="T3" fmla="*/ 0 h 79"/>
                <a:gd name="T4" fmla="*/ 4 w 34"/>
                <a:gd name="T5" fmla="*/ 4 h 79"/>
                <a:gd name="T6" fmla="*/ 0 w 34"/>
                <a:gd name="T7" fmla="*/ 14 h 79"/>
                <a:gd name="T8" fmla="*/ 0 w 34"/>
                <a:gd name="T9" fmla="*/ 32 h 79"/>
                <a:gd name="T10" fmla="*/ 0 w 34"/>
                <a:gd name="T11" fmla="*/ 43 h 79"/>
                <a:gd name="T12" fmla="*/ 9 w 34"/>
                <a:gd name="T13" fmla="*/ 57 h 79"/>
                <a:gd name="T14" fmla="*/ 17 w 34"/>
                <a:gd name="T15" fmla="*/ 68 h 79"/>
                <a:gd name="T16" fmla="*/ 34 w 34"/>
                <a:gd name="T17" fmla="*/ 79 h 79"/>
                <a:gd name="T18" fmla="*/ 34 w 34"/>
                <a:gd name="T19" fmla="*/ 75 h 79"/>
                <a:gd name="T20" fmla="*/ 34 w 34"/>
                <a:gd name="T21" fmla="*/ 57 h 79"/>
                <a:gd name="T22" fmla="*/ 30 w 34"/>
                <a:gd name="T23" fmla="*/ 36 h 79"/>
                <a:gd name="T24" fmla="*/ 13 w 34"/>
                <a:gd name="T25" fmla="*/ 0 h 79"/>
                <a:gd name="T26" fmla="*/ 13 w 34"/>
                <a:gd name="T27" fmla="*/ 0 h 79"/>
                <a:gd name="T28" fmla="*/ 9 w 34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79"/>
                <a:gd name="T47" fmla="*/ 34 w 34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79">
                  <a:moveTo>
                    <a:pt x="9" y="0"/>
                  </a:moveTo>
                  <a:lnTo>
                    <a:pt x="9" y="0"/>
                  </a:lnTo>
                  <a:lnTo>
                    <a:pt x="4" y="4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9" y="57"/>
                  </a:lnTo>
                  <a:lnTo>
                    <a:pt x="17" y="68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57"/>
                  </a:lnTo>
                  <a:lnTo>
                    <a:pt x="30" y="36"/>
                  </a:lnTo>
                  <a:lnTo>
                    <a:pt x="1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0" name="Freeform 351"/>
            <p:cNvSpPr>
              <a:spLocks/>
            </p:cNvSpPr>
            <p:nvPr/>
          </p:nvSpPr>
          <p:spPr bwMode="auto">
            <a:xfrm>
              <a:off x="1181" y="3833"/>
              <a:ext cx="9" cy="11"/>
            </a:xfrm>
            <a:custGeom>
              <a:avLst/>
              <a:gdLst>
                <a:gd name="T0" fmla="*/ 0 w 9"/>
                <a:gd name="T1" fmla="*/ 7 h 11"/>
                <a:gd name="T2" fmla="*/ 9 w 9"/>
                <a:gd name="T3" fmla="*/ 11 h 11"/>
                <a:gd name="T4" fmla="*/ 9 w 9"/>
                <a:gd name="T5" fmla="*/ 4 h 11"/>
                <a:gd name="T6" fmla="*/ 0 w 9"/>
                <a:gd name="T7" fmla="*/ 0 h 11"/>
                <a:gd name="T8" fmla="*/ 0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7"/>
                  </a:moveTo>
                  <a:lnTo>
                    <a:pt x="9" y="11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1" name="Freeform 352"/>
            <p:cNvSpPr>
              <a:spLocks/>
            </p:cNvSpPr>
            <p:nvPr/>
          </p:nvSpPr>
          <p:spPr bwMode="auto">
            <a:xfrm>
              <a:off x="1190" y="3826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7 h 7"/>
                <a:gd name="T4" fmla="*/ 4 w 8"/>
                <a:gd name="T5" fmla="*/ 3 h 7"/>
                <a:gd name="T6" fmla="*/ 0 w 8"/>
                <a:gd name="T7" fmla="*/ 0 h 7"/>
                <a:gd name="T8" fmla="*/ 0 w 8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2" name="Freeform 353"/>
            <p:cNvSpPr>
              <a:spLocks/>
            </p:cNvSpPr>
            <p:nvPr/>
          </p:nvSpPr>
          <p:spPr bwMode="auto">
            <a:xfrm>
              <a:off x="1186" y="3851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8 w 8"/>
                <a:gd name="T5" fmla="*/ 3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3" name="Freeform 354"/>
            <p:cNvSpPr>
              <a:spLocks/>
            </p:cNvSpPr>
            <p:nvPr/>
          </p:nvSpPr>
          <p:spPr bwMode="auto">
            <a:xfrm>
              <a:off x="1203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4" name="Freeform 355"/>
            <p:cNvSpPr>
              <a:spLocks/>
            </p:cNvSpPr>
            <p:nvPr/>
          </p:nvSpPr>
          <p:spPr bwMode="auto">
            <a:xfrm>
              <a:off x="1186" y="3865"/>
              <a:ext cx="17" cy="7"/>
            </a:xfrm>
            <a:custGeom>
              <a:avLst/>
              <a:gdLst>
                <a:gd name="T0" fmla="*/ 8 w 17"/>
                <a:gd name="T1" fmla="*/ 7 h 7"/>
                <a:gd name="T2" fmla="*/ 17 w 17"/>
                <a:gd name="T3" fmla="*/ 7 h 7"/>
                <a:gd name="T4" fmla="*/ 8 w 17"/>
                <a:gd name="T5" fmla="*/ 0 h 7"/>
                <a:gd name="T6" fmla="*/ 0 w 17"/>
                <a:gd name="T7" fmla="*/ 0 h 7"/>
                <a:gd name="T8" fmla="*/ 8 w 1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"/>
                <a:gd name="T17" fmla="*/ 17 w 1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">
                  <a:moveTo>
                    <a:pt x="8" y="7"/>
                  </a:moveTo>
                  <a:lnTo>
                    <a:pt x="17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5" name="Freeform 356"/>
            <p:cNvSpPr>
              <a:spLocks/>
            </p:cNvSpPr>
            <p:nvPr/>
          </p:nvSpPr>
          <p:spPr bwMode="auto">
            <a:xfrm>
              <a:off x="1207" y="3858"/>
              <a:ext cx="13" cy="4"/>
            </a:xfrm>
            <a:custGeom>
              <a:avLst/>
              <a:gdLst>
                <a:gd name="T0" fmla="*/ 4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4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4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6" name="Freeform 357"/>
            <p:cNvSpPr>
              <a:spLocks/>
            </p:cNvSpPr>
            <p:nvPr/>
          </p:nvSpPr>
          <p:spPr bwMode="auto">
            <a:xfrm>
              <a:off x="1198" y="3876"/>
              <a:ext cx="9" cy="11"/>
            </a:xfrm>
            <a:custGeom>
              <a:avLst/>
              <a:gdLst>
                <a:gd name="T0" fmla="*/ 0 w 9"/>
                <a:gd name="T1" fmla="*/ 4 h 11"/>
                <a:gd name="T2" fmla="*/ 5 w 9"/>
                <a:gd name="T3" fmla="*/ 11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0" y="4"/>
                  </a:moveTo>
                  <a:lnTo>
                    <a:pt x="5" y="11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7" name="Freeform 358"/>
            <p:cNvSpPr>
              <a:spLocks/>
            </p:cNvSpPr>
            <p:nvPr/>
          </p:nvSpPr>
          <p:spPr bwMode="auto">
            <a:xfrm>
              <a:off x="1216" y="3883"/>
              <a:ext cx="4" cy="11"/>
            </a:xfrm>
            <a:custGeom>
              <a:avLst/>
              <a:gdLst>
                <a:gd name="T0" fmla="*/ 0 w 4"/>
                <a:gd name="T1" fmla="*/ 7 h 11"/>
                <a:gd name="T2" fmla="*/ 4 w 4"/>
                <a:gd name="T3" fmla="*/ 11 h 11"/>
                <a:gd name="T4" fmla="*/ 4 w 4"/>
                <a:gd name="T5" fmla="*/ 4 h 11"/>
                <a:gd name="T6" fmla="*/ 0 w 4"/>
                <a:gd name="T7" fmla="*/ 0 h 11"/>
                <a:gd name="T8" fmla="*/ 0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0" y="7"/>
                  </a:moveTo>
                  <a:lnTo>
                    <a:pt x="4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8" name="Freeform 359"/>
            <p:cNvSpPr>
              <a:spLocks/>
            </p:cNvSpPr>
            <p:nvPr/>
          </p:nvSpPr>
          <p:spPr bwMode="auto">
            <a:xfrm>
              <a:off x="1216" y="3865"/>
              <a:ext cx="4" cy="15"/>
            </a:xfrm>
            <a:custGeom>
              <a:avLst/>
              <a:gdLst>
                <a:gd name="T0" fmla="*/ 0 w 4"/>
                <a:gd name="T1" fmla="*/ 7 h 15"/>
                <a:gd name="T2" fmla="*/ 4 w 4"/>
                <a:gd name="T3" fmla="*/ 15 h 15"/>
                <a:gd name="T4" fmla="*/ 4 w 4"/>
                <a:gd name="T5" fmla="*/ 7 h 15"/>
                <a:gd name="T6" fmla="*/ 4 w 4"/>
                <a:gd name="T7" fmla="*/ 0 h 15"/>
                <a:gd name="T8" fmla="*/ 0 w 4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5"/>
                <a:gd name="T17" fmla="*/ 4 w 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5">
                  <a:moveTo>
                    <a:pt x="0" y="7"/>
                  </a:moveTo>
                  <a:lnTo>
                    <a:pt x="4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9" name="Freeform 360"/>
            <p:cNvSpPr>
              <a:spLocks/>
            </p:cNvSpPr>
            <p:nvPr/>
          </p:nvSpPr>
          <p:spPr bwMode="auto">
            <a:xfrm>
              <a:off x="520" y="3643"/>
              <a:ext cx="77" cy="86"/>
            </a:xfrm>
            <a:custGeom>
              <a:avLst/>
              <a:gdLst>
                <a:gd name="T0" fmla="*/ 68 w 77"/>
                <a:gd name="T1" fmla="*/ 86 h 86"/>
                <a:gd name="T2" fmla="*/ 64 w 77"/>
                <a:gd name="T3" fmla="*/ 75 h 86"/>
                <a:gd name="T4" fmla="*/ 21 w 77"/>
                <a:gd name="T5" fmla="*/ 43 h 86"/>
                <a:gd name="T6" fmla="*/ 8 w 77"/>
                <a:gd name="T7" fmla="*/ 25 h 86"/>
                <a:gd name="T8" fmla="*/ 0 w 77"/>
                <a:gd name="T9" fmla="*/ 0 h 86"/>
                <a:gd name="T10" fmla="*/ 30 w 77"/>
                <a:gd name="T11" fmla="*/ 15 h 86"/>
                <a:gd name="T12" fmla="*/ 47 w 77"/>
                <a:gd name="T13" fmla="*/ 32 h 86"/>
                <a:gd name="T14" fmla="*/ 77 w 77"/>
                <a:gd name="T15" fmla="*/ 79 h 86"/>
                <a:gd name="T16" fmla="*/ 68 w 77"/>
                <a:gd name="T17" fmla="*/ 86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86"/>
                <a:gd name="T29" fmla="*/ 77 w 7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86">
                  <a:moveTo>
                    <a:pt x="68" y="86"/>
                  </a:moveTo>
                  <a:lnTo>
                    <a:pt x="64" y="75"/>
                  </a:lnTo>
                  <a:lnTo>
                    <a:pt x="21" y="43"/>
                  </a:lnTo>
                  <a:lnTo>
                    <a:pt x="8" y="25"/>
                  </a:lnTo>
                  <a:lnTo>
                    <a:pt x="0" y="0"/>
                  </a:lnTo>
                  <a:lnTo>
                    <a:pt x="30" y="15"/>
                  </a:lnTo>
                  <a:lnTo>
                    <a:pt x="47" y="32"/>
                  </a:lnTo>
                  <a:lnTo>
                    <a:pt x="77" y="79"/>
                  </a:lnTo>
                  <a:lnTo>
                    <a:pt x="68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0" name="Freeform 361"/>
            <p:cNvSpPr>
              <a:spLocks/>
            </p:cNvSpPr>
            <p:nvPr/>
          </p:nvSpPr>
          <p:spPr bwMode="auto">
            <a:xfrm>
              <a:off x="558" y="3611"/>
              <a:ext cx="56" cy="107"/>
            </a:xfrm>
            <a:custGeom>
              <a:avLst/>
              <a:gdLst>
                <a:gd name="T0" fmla="*/ 22 w 56"/>
                <a:gd name="T1" fmla="*/ 79 h 107"/>
                <a:gd name="T2" fmla="*/ 0 w 56"/>
                <a:gd name="T3" fmla="*/ 18 h 107"/>
                <a:gd name="T4" fmla="*/ 0 w 56"/>
                <a:gd name="T5" fmla="*/ 7 h 107"/>
                <a:gd name="T6" fmla="*/ 9 w 56"/>
                <a:gd name="T7" fmla="*/ 0 h 107"/>
                <a:gd name="T8" fmla="*/ 13 w 56"/>
                <a:gd name="T9" fmla="*/ 0 h 107"/>
                <a:gd name="T10" fmla="*/ 30 w 56"/>
                <a:gd name="T11" fmla="*/ 14 h 107"/>
                <a:gd name="T12" fmla="*/ 39 w 56"/>
                <a:gd name="T13" fmla="*/ 29 h 107"/>
                <a:gd name="T14" fmla="*/ 52 w 56"/>
                <a:gd name="T15" fmla="*/ 47 h 107"/>
                <a:gd name="T16" fmla="*/ 56 w 56"/>
                <a:gd name="T17" fmla="*/ 61 h 107"/>
                <a:gd name="T18" fmla="*/ 52 w 56"/>
                <a:gd name="T19" fmla="*/ 86 h 107"/>
                <a:gd name="T20" fmla="*/ 43 w 56"/>
                <a:gd name="T21" fmla="*/ 107 h 107"/>
                <a:gd name="T22" fmla="*/ 39 w 56"/>
                <a:gd name="T23" fmla="*/ 107 h 107"/>
                <a:gd name="T24" fmla="*/ 22 w 56"/>
                <a:gd name="T25" fmla="*/ 79 h 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107"/>
                <a:gd name="T41" fmla="*/ 56 w 56"/>
                <a:gd name="T42" fmla="*/ 107 h 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107">
                  <a:moveTo>
                    <a:pt x="22" y="79"/>
                  </a:moveTo>
                  <a:lnTo>
                    <a:pt x="0" y="18"/>
                  </a:lnTo>
                  <a:lnTo>
                    <a:pt x="0" y="7"/>
                  </a:lnTo>
                  <a:lnTo>
                    <a:pt x="9" y="0"/>
                  </a:lnTo>
                  <a:lnTo>
                    <a:pt x="13" y="0"/>
                  </a:lnTo>
                  <a:lnTo>
                    <a:pt x="30" y="14"/>
                  </a:lnTo>
                  <a:lnTo>
                    <a:pt x="39" y="29"/>
                  </a:lnTo>
                  <a:lnTo>
                    <a:pt x="52" y="47"/>
                  </a:lnTo>
                  <a:lnTo>
                    <a:pt x="56" y="61"/>
                  </a:lnTo>
                  <a:lnTo>
                    <a:pt x="52" y="86"/>
                  </a:lnTo>
                  <a:lnTo>
                    <a:pt x="43" y="107"/>
                  </a:lnTo>
                  <a:lnTo>
                    <a:pt x="39" y="107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1" name="Freeform 362"/>
            <p:cNvSpPr>
              <a:spLocks/>
            </p:cNvSpPr>
            <p:nvPr/>
          </p:nvSpPr>
          <p:spPr bwMode="auto">
            <a:xfrm>
              <a:off x="481" y="3690"/>
              <a:ext cx="116" cy="46"/>
            </a:xfrm>
            <a:custGeom>
              <a:avLst/>
              <a:gdLst>
                <a:gd name="T0" fmla="*/ 116 w 116"/>
                <a:gd name="T1" fmla="*/ 39 h 46"/>
                <a:gd name="T2" fmla="*/ 77 w 116"/>
                <a:gd name="T3" fmla="*/ 18 h 46"/>
                <a:gd name="T4" fmla="*/ 26 w 116"/>
                <a:gd name="T5" fmla="*/ 0 h 46"/>
                <a:gd name="T6" fmla="*/ 0 w 116"/>
                <a:gd name="T7" fmla="*/ 0 h 46"/>
                <a:gd name="T8" fmla="*/ 0 w 116"/>
                <a:gd name="T9" fmla="*/ 3 h 46"/>
                <a:gd name="T10" fmla="*/ 4 w 116"/>
                <a:gd name="T11" fmla="*/ 14 h 46"/>
                <a:gd name="T12" fmla="*/ 30 w 116"/>
                <a:gd name="T13" fmla="*/ 28 h 46"/>
                <a:gd name="T14" fmla="*/ 60 w 116"/>
                <a:gd name="T15" fmla="*/ 46 h 46"/>
                <a:gd name="T16" fmla="*/ 99 w 116"/>
                <a:gd name="T17" fmla="*/ 46 h 46"/>
                <a:gd name="T18" fmla="*/ 112 w 116"/>
                <a:gd name="T19" fmla="*/ 43 h 46"/>
                <a:gd name="T20" fmla="*/ 116 w 116"/>
                <a:gd name="T21" fmla="*/ 39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6"/>
                <a:gd name="T35" fmla="*/ 116 w 116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6">
                  <a:moveTo>
                    <a:pt x="116" y="39"/>
                  </a:moveTo>
                  <a:lnTo>
                    <a:pt x="77" y="18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30" y="28"/>
                  </a:lnTo>
                  <a:lnTo>
                    <a:pt x="60" y="46"/>
                  </a:lnTo>
                  <a:lnTo>
                    <a:pt x="99" y="46"/>
                  </a:lnTo>
                  <a:lnTo>
                    <a:pt x="112" y="43"/>
                  </a:lnTo>
                  <a:lnTo>
                    <a:pt x="116" y="39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2" name="Freeform 363"/>
            <p:cNvSpPr>
              <a:spLocks/>
            </p:cNvSpPr>
            <p:nvPr/>
          </p:nvSpPr>
          <p:spPr bwMode="auto">
            <a:xfrm>
              <a:off x="464" y="3733"/>
              <a:ext cx="124" cy="21"/>
            </a:xfrm>
            <a:custGeom>
              <a:avLst/>
              <a:gdLst>
                <a:gd name="T0" fmla="*/ 124 w 124"/>
                <a:gd name="T1" fmla="*/ 14 h 21"/>
                <a:gd name="T2" fmla="*/ 112 w 124"/>
                <a:gd name="T3" fmla="*/ 14 h 21"/>
                <a:gd name="T4" fmla="*/ 56 w 124"/>
                <a:gd name="T5" fmla="*/ 21 h 21"/>
                <a:gd name="T6" fmla="*/ 26 w 124"/>
                <a:gd name="T7" fmla="*/ 21 h 21"/>
                <a:gd name="T8" fmla="*/ 0 w 124"/>
                <a:gd name="T9" fmla="*/ 14 h 21"/>
                <a:gd name="T10" fmla="*/ 30 w 124"/>
                <a:gd name="T11" fmla="*/ 3 h 21"/>
                <a:gd name="T12" fmla="*/ 60 w 124"/>
                <a:gd name="T13" fmla="*/ 0 h 21"/>
                <a:gd name="T14" fmla="*/ 124 w 124"/>
                <a:gd name="T15" fmla="*/ 7 h 21"/>
                <a:gd name="T16" fmla="*/ 124 w 124"/>
                <a:gd name="T17" fmla="*/ 1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1"/>
                <a:gd name="T29" fmla="*/ 124 w 12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1">
                  <a:moveTo>
                    <a:pt x="124" y="14"/>
                  </a:moveTo>
                  <a:lnTo>
                    <a:pt x="112" y="14"/>
                  </a:lnTo>
                  <a:lnTo>
                    <a:pt x="56" y="21"/>
                  </a:lnTo>
                  <a:lnTo>
                    <a:pt x="26" y="21"/>
                  </a:lnTo>
                  <a:lnTo>
                    <a:pt x="0" y="14"/>
                  </a:lnTo>
                  <a:lnTo>
                    <a:pt x="30" y="3"/>
                  </a:lnTo>
                  <a:lnTo>
                    <a:pt x="60" y="0"/>
                  </a:lnTo>
                  <a:lnTo>
                    <a:pt x="124" y="7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3" name="Freeform 364"/>
            <p:cNvSpPr>
              <a:spLocks/>
            </p:cNvSpPr>
            <p:nvPr/>
          </p:nvSpPr>
          <p:spPr bwMode="auto">
            <a:xfrm>
              <a:off x="460" y="3747"/>
              <a:ext cx="128" cy="43"/>
            </a:xfrm>
            <a:custGeom>
              <a:avLst/>
              <a:gdLst>
                <a:gd name="T0" fmla="*/ 90 w 128"/>
                <a:gd name="T1" fmla="*/ 7 h 43"/>
                <a:gd name="T2" fmla="*/ 17 w 128"/>
                <a:gd name="T3" fmla="*/ 22 h 43"/>
                <a:gd name="T4" fmla="*/ 4 w 128"/>
                <a:gd name="T5" fmla="*/ 29 h 43"/>
                <a:gd name="T6" fmla="*/ 0 w 128"/>
                <a:gd name="T7" fmla="*/ 36 h 43"/>
                <a:gd name="T8" fmla="*/ 4 w 128"/>
                <a:gd name="T9" fmla="*/ 39 h 43"/>
                <a:gd name="T10" fmla="*/ 25 w 128"/>
                <a:gd name="T11" fmla="*/ 43 h 43"/>
                <a:gd name="T12" fmla="*/ 47 w 128"/>
                <a:gd name="T13" fmla="*/ 43 h 43"/>
                <a:gd name="T14" fmla="*/ 68 w 128"/>
                <a:gd name="T15" fmla="*/ 43 h 43"/>
                <a:gd name="T16" fmla="*/ 90 w 128"/>
                <a:gd name="T17" fmla="*/ 39 h 43"/>
                <a:gd name="T18" fmla="*/ 111 w 128"/>
                <a:gd name="T19" fmla="*/ 22 h 43"/>
                <a:gd name="T20" fmla="*/ 128 w 128"/>
                <a:gd name="T21" fmla="*/ 4 h 43"/>
                <a:gd name="T22" fmla="*/ 124 w 128"/>
                <a:gd name="T23" fmla="*/ 0 h 43"/>
                <a:gd name="T24" fmla="*/ 90 w 128"/>
                <a:gd name="T25" fmla="*/ 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"/>
                <a:gd name="T40" fmla="*/ 0 h 43"/>
                <a:gd name="T41" fmla="*/ 128 w 128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" h="43">
                  <a:moveTo>
                    <a:pt x="90" y="7"/>
                  </a:moveTo>
                  <a:lnTo>
                    <a:pt x="17" y="22"/>
                  </a:lnTo>
                  <a:lnTo>
                    <a:pt x="4" y="29"/>
                  </a:lnTo>
                  <a:lnTo>
                    <a:pt x="0" y="36"/>
                  </a:lnTo>
                  <a:lnTo>
                    <a:pt x="4" y="39"/>
                  </a:lnTo>
                  <a:lnTo>
                    <a:pt x="25" y="43"/>
                  </a:lnTo>
                  <a:lnTo>
                    <a:pt x="47" y="43"/>
                  </a:lnTo>
                  <a:lnTo>
                    <a:pt x="68" y="43"/>
                  </a:lnTo>
                  <a:lnTo>
                    <a:pt x="90" y="39"/>
                  </a:lnTo>
                  <a:lnTo>
                    <a:pt x="111" y="22"/>
                  </a:lnTo>
                  <a:lnTo>
                    <a:pt x="128" y="4"/>
                  </a:lnTo>
                  <a:lnTo>
                    <a:pt x="124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4" name="Freeform 365"/>
            <p:cNvSpPr>
              <a:spLocks/>
            </p:cNvSpPr>
            <p:nvPr/>
          </p:nvSpPr>
          <p:spPr bwMode="auto">
            <a:xfrm>
              <a:off x="597" y="3604"/>
              <a:ext cx="30" cy="104"/>
            </a:xfrm>
            <a:custGeom>
              <a:avLst/>
              <a:gdLst>
                <a:gd name="T0" fmla="*/ 13 w 30"/>
                <a:gd name="T1" fmla="*/ 104 h 104"/>
                <a:gd name="T2" fmla="*/ 13 w 30"/>
                <a:gd name="T3" fmla="*/ 93 h 104"/>
                <a:gd name="T4" fmla="*/ 0 w 30"/>
                <a:gd name="T5" fmla="*/ 46 h 104"/>
                <a:gd name="T6" fmla="*/ 0 w 30"/>
                <a:gd name="T7" fmla="*/ 21 h 104"/>
                <a:gd name="T8" fmla="*/ 9 w 30"/>
                <a:gd name="T9" fmla="*/ 0 h 104"/>
                <a:gd name="T10" fmla="*/ 26 w 30"/>
                <a:gd name="T11" fmla="*/ 21 h 104"/>
                <a:gd name="T12" fmla="*/ 30 w 30"/>
                <a:gd name="T13" fmla="*/ 50 h 104"/>
                <a:gd name="T14" fmla="*/ 22 w 30"/>
                <a:gd name="T15" fmla="*/ 104 h 104"/>
                <a:gd name="T16" fmla="*/ 13 w 30"/>
                <a:gd name="T17" fmla="*/ 104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04"/>
                <a:gd name="T29" fmla="*/ 30 w 30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04">
                  <a:moveTo>
                    <a:pt x="13" y="104"/>
                  </a:moveTo>
                  <a:lnTo>
                    <a:pt x="13" y="93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9" y="0"/>
                  </a:lnTo>
                  <a:lnTo>
                    <a:pt x="26" y="21"/>
                  </a:lnTo>
                  <a:lnTo>
                    <a:pt x="30" y="50"/>
                  </a:lnTo>
                  <a:lnTo>
                    <a:pt x="22" y="104"/>
                  </a:lnTo>
                  <a:lnTo>
                    <a:pt x="13" y="10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5" name="Freeform 366"/>
            <p:cNvSpPr>
              <a:spLocks/>
            </p:cNvSpPr>
            <p:nvPr/>
          </p:nvSpPr>
          <p:spPr bwMode="auto">
            <a:xfrm>
              <a:off x="623" y="3604"/>
              <a:ext cx="43" cy="100"/>
            </a:xfrm>
            <a:custGeom>
              <a:avLst/>
              <a:gdLst>
                <a:gd name="T0" fmla="*/ 0 w 43"/>
                <a:gd name="T1" fmla="*/ 100 h 100"/>
                <a:gd name="T2" fmla="*/ 13 w 43"/>
                <a:gd name="T3" fmla="*/ 93 h 100"/>
                <a:gd name="T4" fmla="*/ 30 w 43"/>
                <a:gd name="T5" fmla="*/ 64 h 100"/>
                <a:gd name="T6" fmla="*/ 43 w 43"/>
                <a:gd name="T7" fmla="*/ 36 h 100"/>
                <a:gd name="T8" fmla="*/ 43 w 43"/>
                <a:gd name="T9" fmla="*/ 18 h 100"/>
                <a:gd name="T10" fmla="*/ 34 w 43"/>
                <a:gd name="T11" fmla="*/ 0 h 100"/>
                <a:gd name="T12" fmla="*/ 17 w 43"/>
                <a:gd name="T13" fmla="*/ 18 h 100"/>
                <a:gd name="T14" fmla="*/ 4 w 43"/>
                <a:gd name="T15" fmla="*/ 57 h 100"/>
                <a:gd name="T16" fmla="*/ 0 w 43"/>
                <a:gd name="T17" fmla="*/ 93 h 100"/>
                <a:gd name="T18" fmla="*/ 0 w 43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100"/>
                <a:gd name="T32" fmla="*/ 43 w 43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100">
                  <a:moveTo>
                    <a:pt x="0" y="100"/>
                  </a:moveTo>
                  <a:lnTo>
                    <a:pt x="13" y="93"/>
                  </a:lnTo>
                  <a:lnTo>
                    <a:pt x="30" y="64"/>
                  </a:lnTo>
                  <a:lnTo>
                    <a:pt x="43" y="36"/>
                  </a:lnTo>
                  <a:lnTo>
                    <a:pt x="43" y="18"/>
                  </a:lnTo>
                  <a:lnTo>
                    <a:pt x="34" y="0"/>
                  </a:lnTo>
                  <a:lnTo>
                    <a:pt x="17" y="18"/>
                  </a:lnTo>
                  <a:lnTo>
                    <a:pt x="4" y="57"/>
                  </a:lnTo>
                  <a:lnTo>
                    <a:pt x="0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6" name="Freeform 367"/>
            <p:cNvSpPr>
              <a:spLocks/>
            </p:cNvSpPr>
            <p:nvPr/>
          </p:nvSpPr>
          <p:spPr bwMode="auto">
            <a:xfrm>
              <a:off x="524" y="3758"/>
              <a:ext cx="69" cy="89"/>
            </a:xfrm>
            <a:custGeom>
              <a:avLst/>
              <a:gdLst>
                <a:gd name="T0" fmla="*/ 69 w 69"/>
                <a:gd name="T1" fmla="*/ 0 h 89"/>
                <a:gd name="T2" fmla="*/ 56 w 69"/>
                <a:gd name="T3" fmla="*/ 3 h 89"/>
                <a:gd name="T4" fmla="*/ 26 w 69"/>
                <a:gd name="T5" fmla="*/ 28 h 89"/>
                <a:gd name="T6" fmla="*/ 4 w 69"/>
                <a:gd name="T7" fmla="*/ 54 h 89"/>
                <a:gd name="T8" fmla="*/ 0 w 69"/>
                <a:gd name="T9" fmla="*/ 71 h 89"/>
                <a:gd name="T10" fmla="*/ 0 w 69"/>
                <a:gd name="T11" fmla="*/ 89 h 89"/>
                <a:gd name="T12" fmla="*/ 22 w 69"/>
                <a:gd name="T13" fmla="*/ 75 h 89"/>
                <a:gd name="T14" fmla="*/ 47 w 69"/>
                <a:gd name="T15" fmla="*/ 39 h 89"/>
                <a:gd name="T16" fmla="*/ 69 w 69"/>
                <a:gd name="T17" fmla="*/ 7 h 89"/>
                <a:gd name="T18" fmla="*/ 69 w 69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89"/>
                <a:gd name="T32" fmla="*/ 69 w 69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89">
                  <a:moveTo>
                    <a:pt x="69" y="0"/>
                  </a:moveTo>
                  <a:lnTo>
                    <a:pt x="56" y="3"/>
                  </a:lnTo>
                  <a:lnTo>
                    <a:pt x="26" y="28"/>
                  </a:lnTo>
                  <a:lnTo>
                    <a:pt x="4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22" y="75"/>
                  </a:lnTo>
                  <a:lnTo>
                    <a:pt x="47" y="39"/>
                  </a:lnTo>
                  <a:lnTo>
                    <a:pt x="69" y="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7" name="Freeform 368"/>
            <p:cNvSpPr>
              <a:spLocks/>
            </p:cNvSpPr>
            <p:nvPr/>
          </p:nvSpPr>
          <p:spPr bwMode="auto">
            <a:xfrm>
              <a:off x="584" y="3697"/>
              <a:ext cx="56" cy="72"/>
            </a:xfrm>
            <a:custGeom>
              <a:avLst/>
              <a:gdLst>
                <a:gd name="T0" fmla="*/ 47 w 56"/>
                <a:gd name="T1" fmla="*/ 43 h 72"/>
                <a:gd name="T2" fmla="*/ 56 w 56"/>
                <a:gd name="T3" fmla="*/ 14 h 72"/>
                <a:gd name="T4" fmla="*/ 56 w 56"/>
                <a:gd name="T5" fmla="*/ 4 h 72"/>
                <a:gd name="T6" fmla="*/ 52 w 56"/>
                <a:gd name="T7" fmla="*/ 0 h 72"/>
                <a:gd name="T8" fmla="*/ 43 w 56"/>
                <a:gd name="T9" fmla="*/ 0 h 72"/>
                <a:gd name="T10" fmla="*/ 35 w 56"/>
                <a:gd name="T11" fmla="*/ 4 h 72"/>
                <a:gd name="T12" fmla="*/ 22 w 56"/>
                <a:gd name="T13" fmla="*/ 14 h 72"/>
                <a:gd name="T14" fmla="*/ 13 w 56"/>
                <a:gd name="T15" fmla="*/ 29 h 72"/>
                <a:gd name="T16" fmla="*/ 0 w 56"/>
                <a:gd name="T17" fmla="*/ 54 h 72"/>
                <a:gd name="T18" fmla="*/ 0 w 56"/>
                <a:gd name="T19" fmla="*/ 64 h 72"/>
                <a:gd name="T20" fmla="*/ 4 w 56"/>
                <a:gd name="T21" fmla="*/ 72 h 72"/>
                <a:gd name="T22" fmla="*/ 13 w 56"/>
                <a:gd name="T23" fmla="*/ 72 h 72"/>
                <a:gd name="T24" fmla="*/ 26 w 56"/>
                <a:gd name="T25" fmla="*/ 64 h 72"/>
                <a:gd name="T26" fmla="*/ 35 w 56"/>
                <a:gd name="T27" fmla="*/ 57 h 72"/>
                <a:gd name="T28" fmla="*/ 47 w 56"/>
                <a:gd name="T29" fmla="*/ 43 h 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72"/>
                <a:gd name="T47" fmla="*/ 56 w 56"/>
                <a:gd name="T48" fmla="*/ 72 h 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72">
                  <a:moveTo>
                    <a:pt x="47" y="43"/>
                  </a:moveTo>
                  <a:lnTo>
                    <a:pt x="56" y="14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22" y="14"/>
                  </a:lnTo>
                  <a:lnTo>
                    <a:pt x="13" y="29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13" y="72"/>
                  </a:lnTo>
                  <a:lnTo>
                    <a:pt x="26" y="64"/>
                  </a:lnTo>
                  <a:lnTo>
                    <a:pt x="35" y="57"/>
                  </a:lnTo>
                  <a:lnTo>
                    <a:pt x="47" y="43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8" name="Freeform 369"/>
            <p:cNvSpPr>
              <a:spLocks/>
            </p:cNvSpPr>
            <p:nvPr/>
          </p:nvSpPr>
          <p:spPr bwMode="auto">
            <a:xfrm>
              <a:off x="640" y="3640"/>
              <a:ext cx="47" cy="61"/>
            </a:xfrm>
            <a:custGeom>
              <a:avLst/>
              <a:gdLst>
                <a:gd name="T0" fmla="*/ 0 w 47"/>
                <a:gd name="T1" fmla="*/ 57 h 61"/>
                <a:gd name="T2" fmla="*/ 4 w 47"/>
                <a:gd name="T3" fmla="*/ 61 h 61"/>
                <a:gd name="T4" fmla="*/ 13 w 47"/>
                <a:gd name="T5" fmla="*/ 57 h 61"/>
                <a:gd name="T6" fmla="*/ 39 w 47"/>
                <a:gd name="T7" fmla="*/ 35 h 61"/>
                <a:gd name="T8" fmla="*/ 43 w 47"/>
                <a:gd name="T9" fmla="*/ 25 h 61"/>
                <a:gd name="T10" fmla="*/ 47 w 47"/>
                <a:gd name="T11" fmla="*/ 10 h 61"/>
                <a:gd name="T12" fmla="*/ 43 w 47"/>
                <a:gd name="T13" fmla="*/ 0 h 61"/>
                <a:gd name="T14" fmla="*/ 43 w 47"/>
                <a:gd name="T15" fmla="*/ 0 h 61"/>
                <a:gd name="T16" fmla="*/ 13 w 47"/>
                <a:gd name="T17" fmla="*/ 25 h 61"/>
                <a:gd name="T18" fmla="*/ 0 w 47"/>
                <a:gd name="T19" fmla="*/ 57 h 61"/>
                <a:gd name="T20" fmla="*/ 0 w 47"/>
                <a:gd name="T21" fmla="*/ 57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61"/>
                <a:gd name="T35" fmla="*/ 47 w 4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61">
                  <a:moveTo>
                    <a:pt x="0" y="57"/>
                  </a:moveTo>
                  <a:lnTo>
                    <a:pt x="4" y="61"/>
                  </a:lnTo>
                  <a:lnTo>
                    <a:pt x="13" y="57"/>
                  </a:lnTo>
                  <a:lnTo>
                    <a:pt x="39" y="35"/>
                  </a:lnTo>
                  <a:lnTo>
                    <a:pt x="43" y="25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13" y="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9" name="Freeform 370"/>
            <p:cNvSpPr>
              <a:spLocks/>
            </p:cNvSpPr>
            <p:nvPr/>
          </p:nvSpPr>
          <p:spPr bwMode="auto">
            <a:xfrm>
              <a:off x="601" y="3747"/>
              <a:ext cx="9" cy="11"/>
            </a:xfrm>
            <a:custGeom>
              <a:avLst/>
              <a:gdLst>
                <a:gd name="T0" fmla="*/ 9 w 9"/>
                <a:gd name="T1" fmla="*/ 7 h 11"/>
                <a:gd name="T2" fmla="*/ 5 w 9"/>
                <a:gd name="T3" fmla="*/ 0 h 11"/>
                <a:gd name="T4" fmla="*/ 0 w 9"/>
                <a:gd name="T5" fmla="*/ 7 h 11"/>
                <a:gd name="T6" fmla="*/ 5 w 9"/>
                <a:gd name="T7" fmla="*/ 11 h 11"/>
                <a:gd name="T8" fmla="*/ 9 w 9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9" y="7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0" name="Freeform 371"/>
            <p:cNvSpPr>
              <a:spLocks/>
            </p:cNvSpPr>
            <p:nvPr/>
          </p:nvSpPr>
          <p:spPr bwMode="auto">
            <a:xfrm>
              <a:off x="593" y="3747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7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1" name="Freeform 372"/>
            <p:cNvSpPr>
              <a:spLocks/>
            </p:cNvSpPr>
            <p:nvPr/>
          </p:nvSpPr>
          <p:spPr bwMode="auto">
            <a:xfrm>
              <a:off x="614" y="3736"/>
              <a:ext cx="5" cy="11"/>
            </a:xfrm>
            <a:custGeom>
              <a:avLst/>
              <a:gdLst>
                <a:gd name="T0" fmla="*/ 5 w 5"/>
                <a:gd name="T1" fmla="*/ 8 h 11"/>
                <a:gd name="T2" fmla="*/ 5 w 5"/>
                <a:gd name="T3" fmla="*/ 0 h 11"/>
                <a:gd name="T4" fmla="*/ 0 w 5"/>
                <a:gd name="T5" fmla="*/ 4 h 11"/>
                <a:gd name="T6" fmla="*/ 0 w 5"/>
                <a:gd name="T7" fmla="*/ 11 h 11"/>
                <a:gd name="T8" fmla="*/ 5 w 5"/>
                <a:gd name="T9" fmla="*/ 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5" y="8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2" name="Freeform 373"/>
            <p:cNvSpPr>
              <a:spLocks/>
            </p:cNvSpPr>
            <p:nvPr/>
          </p:nvSpPr>
          <p:spPr bwMode="auto">
            <a:xfrm>
              <a:off x="597" y="3733"/>
              <a:ext cx="4" cy="11"/>
            </a:xfrm>
            <a:custGeom>
              <a:avLst/>
              <a:gdLst>
                <a:gd name="T0" fmla="*/ 4 w 4"/>
                <a:gd name="T1" fmla="*/ 7 h 11"/>
                <a:gd name="T2" fmla="*/ 4 w 4"/>
                <a:gd name="T3" fmla="*/ 0 h 11"/>
                <a:gd name="T4" fmla="*/ 0 w 4"/>
                <a:gd name="T5" fmla="*/ 3 h 11"/>
                <a:gd name="T6" fmla="*/ 0 w 4"/>
                <a:gd name="T7" fmla="*/ 11 h 11"/>
                <a:gd name="T8" fmla="*/ 4 w 4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7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3" name="Freeform 374"/>
            <p:cNvSpPr>
              <a:spLocks/>
            </p:cNvSpPr>
            <p:nvPr/>
          </p:nvSpPr>
          <p:spPr bwMode="auto">
            <a:xfrm>
              <a:off x="623" y="3726"/>
              <a:ext cx="4" cy="10"/>
            </a:xfrm>
            <a:custGeom>
              <a:avLst/>
              <a:gdLst>
                <a:gd name="T0" fmla="*/ 4 w 4"/>
                <a:gd name="T1" fmla="*/ 3 h 10"/>
                <a:gd name="T2" fmla="*/ 0 w 4"/>
                <a:gd name="T3" fmla="*/ 0 h 10"/>
                <a:gd name="T4" fmla="*/ 0 w 4"/>
                <a:gd name="T5" fmla="*/ 3 h 10"/>
                <a:gd name="T6" fmla="*/ 4 w 4"/>
                <a:gd name="T7" fmla="*/ 10 h 10"/>
                <a:gd name="T8" fmla="*/ 4 w 4"/>
                <a:gd name="T9" fmla="*/ 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0"/>
                <a:gd name="T17" fmla="*/ 4 w 4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0">
                  <a:moveTo>
                    <a:pt x="4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4" name="Freeform 375"/>
            <p:cNvSpPr>
              <a:spLocks/>
            </p:cNvSpPr>
            <p:nvPr/>
          </p:nvSpPr>
          <p:spPr bwMode="auto">
            <a:xfrm>
              <a:off x="606" y="3718"/>
              <a:ext cx="4" cy="11"/>
            </a:xfrm>
            <a:custGeom>
              <a:avLst/>
              <a:gdLst>
                <a:gd name="T0" fmla="*/ 4 w 4"/>
                <a:gd name="T1" fmla="*/ 4 h 11"/>
                <a:gd name="T2" fmla="*/ 0 w 4"/>
                <a:gd name="T3" fmla="*/ 0 h 11"/>
                <a:gd name="T4" fmla="*/ 0 w 4"/>
                <a:gd name="T5" fmla="*/ 8 h 11"/>
                <a:gd name="T6" fmla="*/ 4 w 4"/>
                <a:gd name="T7" fmla="*/ 11 h 11"/>
                <a:gd name="T8" fmla="*/ 4 w 4"/>
                <a:gd name="T9" fmla="*/ 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1"/>
                <a:gd name="T17" fmla="*/ 4 w 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1">
                  <a:moveTo>
                    <a:pt x="4" y="4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5" name="Freeform 376"/>
            <p:cNvSpPr>
              <a:spLocks/>
            </p:cNvSpPr>
            <p:nvPr/>
          </p:nvSpPr>
          <p:spPr bwMode="auto">
            <a:xfrm>
              <a:off x="623" y="3715"/>
              <a:ext cx="13" cy="3"/>
            </a:xfrm>
            <a:custGeom>
              <a:avLst/>
              <a:gdLst>
                <a:gd name="T0" fmla="*/ 8 w 13"/>
                <a:gd name="T1" fmla="*/ 3 h 3"/>
                <a:gd name="T2" fmla="*/ 13 w 13"/>
                <a:gd name="T3" fmla="*/ 0 h 3"/>
                <a:gd name="T4" fmla="*/ 4 w 13"/>
                <a:gd name="T5" fmla="*/ 0 h 3"/>
                <a:gd name="T6" fmla="*/ 0 w 13"/>
                <a:gd name="T7" fmla="*/ 3 h 3"/>
                <a:gd name="T8" fmla="*/ 8 w 1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"/>
                <a:gd name="T17" fmla="*/ 13 w 1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">
                  <a:moveTo>
                    <a:pt x="8" y="3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6" name="Freeform 377"/>
            <p:cNvSpPr>
              <a:spLocks/>
            </p:cNvSpPr>
            <p:nvPr/>
          </p:nvSpPr>
          <p:spPr bwMode="auto">
            <a:xfrm>
              <a:off x="623" y="3701"/>
              <a:ext cx="8" cy="10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0 h 10"/>
                <a:gd name="T4" fmla="*/ 0 w 8"/>
                <a:gd name="T5" fmla="*/ 3 h 10"/>
                <a:gd name="T6" fmla="*/ 4 w 8"/>
                <a:gd name="T7" fmla="*/ 10 h 10"/>
                <a:gd name="T8" fmla="*/ 8 w 8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8" y="7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7" name="Freeform 378"/>
            <p:cNvSpPr>
              <a:spLocks/>
            </p:cNvSpPr>
            <p:nvPr/>
          </p:nvSpPr>
          <p:spPr bwMode="auto">
            <a:xfrm>
              <a:off x="610" y="3711"/>
              <a:ext cx="9" cy="7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0 h 7"/>
                <a:gd name="T4" fmla="*/ 4 w 9"/>
                <a:gd name="T5" fmla="*/ 0 h 7"/>
                <a:gd name="T6" fmla="*/ 0 w 9"/>
                <a:gd name="T7" fmla="*/ 7 h 7"/>
                <a:gd name="T8" fmla="*/ 9 w 9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9" y="4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7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8" name="Freeform 379"/>
            <p:cNvSpPr>
              <a:spLocks/>
            </p:cNvSpPr>
            <p:nvPr/>
          </p:nvSpPr>
          <p:spPr bwMode="auto">
            <a:xfrm>
              <a:off x="576" y="3765"/>
              <a:ext cx="25" cy="104"/>
            </a:xfrm>
            <a:custGeom>
              <a:avLst/>
              <a:gdLst>
                <a:gd name="T0" fmla="*/ 25 w 25"/>
                <a:gd name="T1" fmla="*/ 0 h 104"/>
                <a:gd name="T2" fmla="*/ 21 w 25"/>
                <a:gd name="T3" fmla="*/ 11 h 104"/>
                <a:gd name="T4" fmla="*/ 25 w 25"/>
                <a:gd name="T5" fmla="*/ 61 h 104"/>
                <a:gd name="T6" fmla="*/ 21 w 25"/>
                <a:gd name="T7" fmla="*/ 82 h 104"/>
                <a:gd name="T8" fmla="*/ 12 w 25"/>
                <a:gd name="T9" fmla="*/ 104 h 104"/>
                <a:gd name="T10" fmla="*/ 0 w 25"/>
                <a:gd name="T11" fmla="*/ 82 h 104"/>
                <a:gd name="T12" fmla="*/ 0 w 25"/>
                <a:gd name="T13" fmla="*/ 54 h 104"/>
                <a:gd name="T14" fmla="*/ 12 w 25"/>
                <a:gd name="T15" fmla="*/ 4 h 104"/>
                <a:gd name="T16" fmla="*/ 25 w 25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04"/>
                <a:gd name="T29" fmla="*/ 25 w 25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04">
                  <a:moveTo>
                    <a:pt x="25" y="0"/>
                  </a:moveTo>
                  <a:lnTo>
                    <a:pt x="21" y="11"/>
                  </a:lnTo>
                  <a:lnTo>
                    <a:pt x="25" y="61"/>
                  </a:lnTo>
                  <a:lnTo>
                    <a:pt x="21" y="82"/>
                  </a:lnTo>
                  <a:lnTo>
                    <a:pt x="12" y="104"/>
                  </a:lnTo>
                  <a:lnTo>
                    <a:pt x="0" y="82"/>
                  </a:lnTo>
                  <a:lnTo>
                    <a:pt x="0" y="54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9" name="Freeform 380"/>
            <p:cNvSpPr>
              <a:spLocks/>
            </p:cNvSpPr>
            <p:nvPr/>
          </p:nvSpPr>
          <p:spPr bwMode="auto">
            <a:xfrm>
              <a:off x="640" y="3650"/>
              <a:ext cx="112" cy="65"/>
            </a:xfrm>
            <a:custGeom>
              <a:avLst/>
              <a:gdLst>
                <a:gd name="T0" fmla="*/ 73 w 112"/>
                <a:gd name="T1" fmla="*/ 15 h 65"/>
                <a:gd name="T2" fmla="*/ 9 w 112"/>
                <a:gd name="T3" fmla="*/ 47 h 65"/>
                <a:gd name="T4" fmla="*/ 0 w 112"/>
                <a:gd name="T5" fmla="*/ 58 h 65"/>
                <a:gd name="T6" fmla="*/ 4 w 112"/>
                <a:gd name="T7" fmla="*/ 65 h 65"/>
                <a:gd name="T8" fmla="*/ 26 w 112"/>
                <a:gd name="T9" fmla="*/ 65 h 65"/>
                <a:gd name="T10" fmla="*/ 47 w 112"/>
                <a:gd name="T11" fmla="*/ 61 h 65"/>
                <a:gd name="T12" fmla="*/ 69 w 112"/>
                <a:gd name="T13" fmla="*/ 54 h 65"/>
                <a:gd name="T14" fmla="*/ 86 w 112"/>
                <a:gd name="T15" fmla="*/ 43 h 65"/>
                <a:gd name="T16" fmla="*/ 99 w 112"/>
                <a:gd name="T17" fmla="*/ 25 h 65"/>
                <a:gd name="T18" fmla="*/ 112 w 112"/>
                <a:gd name="T19" fmla="*/ 4 h 65"/>
                <a:gd name="T20" fmla="*/ 107 w 112"/>
                <a:gd name="T21" fmla="*/ 0 h 65"/>
                <a:gd name="T22" fmla="*/ 73 w 112"/>
                <a:gd name="T23" fmla="*/ 1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65"/>
                <a:gd name="T38" fmla="*/ 112 w 112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65">
                  <a:moveTo>
                    <a:pt x="73" y="15"/>
                  </a:moveTo>
                  <a:lnTo>
                    <a:pt x="9" y="47"/>
                  </a:lnTo>
                  <a:lnTo>
                    <a:pt x="0" y="58"/>
                  </a:lnTo>
                  <a:lnTo>
                    <a:pt x="4" y="65"/>
                  </a:lnTo>
                  <a:lnTo>
                    <a:pt x="26" y="65"/>
                  </a:lnTo>
                  <a:lnTo>
                    <a:pt x="47" y="61"/>
                  </a:lnTo>
                  <a:lnTo>
                    <a:pt x="69" y="54"/>
                  </a:lnTo>
                  <a:lnTo>
                    <a:pt x="86" y="43"/>
                  </a:lnTo>
                  <a:lnTo>
                    <a:pt x="99" y="25"/>
                  </a:lnTo>
                  <a:lnTo>
                    <a:pt x="112" y="4"/>
                  </a:lnTo>
                  <a:lnTo>
                    <a:pt x="107" y="0"/>
                  </a:lnTo>
                  <a:lnTo>
                    <a:pt x="73" y="15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0" name="Freeform 381"/>
            <p:cNvSpPr>
              <a:spLocks/>
            </p:cNvSpPr>
            <p:nvPr/>
          </p:nvSpPr>
          <p:spPr bwMode="auto">
            <a:xfrm>
              <a:off x="601" y="3758"/>
              <a:ext cx="82" cy="86"/>
            </a:xfrm>
            <a:custGeom>
              <a:avLst/>
              <a:gdLst>
                <a:gd name="T0" fmla="*/ 82 w 82"/>
                <a:gd name="T1" fmla="*/ 82 h 86"/>
                <a:gd name="T2" fmla="*/ 65 w 82"/>
                <a:gd name="T3" fmla="*/ 46 h 86"/>
                <a:gd name="T4" fmla="*/ 26 w 82"/>
                <a:gd name="T5" fmla="*/ 11 h 86"/>
                <a:gd name="T6" fmla="*/ 5 w 82"/>
                <a:gd name="T7" fmla="*/ 0 h 86"/>
                <a:gd name="T8" fmla="*/ 0 w 82"/>
                <a:gd name="T9" fmla="*/ 7 h 86"/>
                <a:gd name="T10" fmla="*/ 0 w 82"/>
                <a:gd name="T11" fmla="*/ 18 h 86"/>
                <a:gd name="T12" fmla="*/ 13 w 82"/>
                <a:gd name="T13" fmla="*/ 39 h 86"/>
                <a:gd name="T14" fmla="*/ 35 w 82"/>
                <a:gd name="T15" fmla="*/ 64 h 86"/>
                <a:gd name="T16" fmla="*/ 43 w 82"/>
                <a:gd name="T17" fmla="*/ 75 h 86"/>
                <a:gd name="T18" fmla="*/ 60 w 82"/>
                <a:gd name="T19" fmla="*/ 86 h 86"/>
                <a:gd name="T20" fmla="*/ 78 w 82"/>
                <a:gd name="T21" fmla="*/ 86 h 86"/>
                <a:gd name="T22" fmla="*/ 82 w 82"/>
                <a:gd name="T23" fmla="*/ 82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86"/>
                <a:gd name="T38" fmla="*/ 82 w 82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86">
                  <a:moveTo>
                    <a:pt x="82" y="82"/>
                  </a:moveTo>
                  <a:lnTo>
                    <a:pt x="65" y="46"/>
                  </a:lnTo>
                  <a:lnTo>
                    <a:pt x="26" y="11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13" y="39"/>
                  </a:lnTo>
                  <a:lnTo>
                    <a:pt x="35" y="64"/>
                  </a:lnTo>
                  <a:lnTo>
                    <a:pt x="43" y="75"/>
                  </a:lnTo>
                  <a:lnTo>
                    <a:pt x="60" y="86"/>
                  </a:lnTo>
                  <a:lnTo>
                    <a:pt x="78" y="86"/>
                  </a:lnTo>
                  <a:lnTo>
                    <a:pt x="82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1" name="Freeform 382"/>
            <p:cNvSpPr>
              <a:spLocks/>
            </p:cNvSpPr>
            <p:nvPr/>
          </p:nvSpPr>
          <p:spPr bwMode="auto">
            <a:xfrm>
              <a:off x="610" y="3747"/>
              <a:ext cx="112" cy="57"/>
            </a:xfrm>
            <a:custGeom>
              <a:avLst/>
              <a:gdLst>
                <a:gd name="T0" fmla="*/ 0 w 112"/>
                <a:gd name="T1" fmla="*/ 11 h 57"/>
                <a:gd name="T2" fmla="*/ 34 w 112"/>
                <a:gd name="T3" fmla="*/ 36 h 57"/>
                <a:gd name="T4" fmla="*/ 86 w 112"/>
                <a:gd name="T5" fmla="*/ 54 h 57"/>
                <a:gd name="T6" fmla="*/ 112 w 112"/>
                <a:gd name="T7" fmla="*/ 57 h 57"/>
                <a:gd name="T8" fmla="*/ 112 w 112"/>
                <a:gd name="T9" fmla="*/ 50 h 57"/>
                <a:gd name="T10" fmla="*/ 107 w 112"/>
                <a:gd name="T11" fmla="*/ 43 h 57"/>
                <a:gd name="T12" fmla="*/ 86 w 112"/>
                <a:gd name="T13" fmla="*/ 25 h 57"/>
                <a:gd name="T14" fmla="*/ 56 w 112"/>
                <a:gd name="T15" fmla="*/ 7 h 57"/>
                <a:gd name="T16" fmla="*/ 17 w 112"/>
                <a:gd name="T17" fmla="*/ 0 h 57"/>
                <a:gd name="T18" fmla="*/ 4 w 112"/>
                <a:gd name="T19" fmla="*/ 4 h 57"/>
                <a:gd name="T20" fmla="*/ 0 w 112"/>
                <a:gd name="T21" fmla="*/ 1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"/>
                <a:gd name="T34" fmla="*/ 0 h 57"/>
                <a:gd name="T35" fmla="*/ 112 w 112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" h="57">
                  <a:moveTo>
                    <a:pt x="0" y="11"/>
                  </a:moveTo>
                  <a:lnTo>
                    <a:pt x="34" y="36"/>
                  </a:lnTo>
                  <a:lnTo>
                    <a:pt x="86" y="54"/>
                  </a:lnTo>
                  <a:lnTo>
                    <a:pt x="112" y="57"/>
                  </a:lnTo>
                  <a:lnTo>
                    <a:pt x="112" y="50"/>
                  </a:lnTo>
                  <a:lnTo>
                    <a:pt x="107" y="43"/>
                  </a:lnTo>
                  <a:lnTo>
                    <a:pt x="86" y="25"/>
                  </a:lnTo>
                  <a:lnTo>
                    <a:pt x="56" y="7"/>
                  </a:lnTo>
                  <a:lnTo>
                    <a:pt x="17" y="0"/>
                  </a:lnTo>
                  <a:lnTo>
                    <a:pt x="4" y="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2" name="Freeform 383"/>
            <p:cNvSpPr>
              <a:spLocks/>
            </p:cNvSpPr>
            <p:nvPr/>
          </p:nvSpPr>
          <p:spPr bwMode="auto">
            <a:xfrm>
              <a:off x="636" y="3711"/>
              <a:ext cx="124" cy="36"/>
            </a:xfrm>
            <a:custGeom>
              <a:avLst/>
              <a:gdLst>
                <a:gd name="T0" fmla="*/ 124 w 124"/>
                <a:gd name="T1" fmla="*/ 18 h 36"/>
                <a:gd name="T2" fmla="*/ 81 w 124"/>
                <a:gd name="T3" fmla="*/ 4 h 36"/>
                <a:gd name="T4" fmla="*/ 25 w 124"/>
                <a:gd name="T5" fmla="*/ 0 h 36"/>
                <a:gd name="T6" fmla="*/ 0 w 124"/>
                <a:gd name="T7" fmla="*/ 4 h 36"/>
                <a:gd name="T8" fmla="*/ 4 w 124"/>
                <a:gd name="T9" fmla="*/ 11 h 36"/>
                <a:gd name="T10" fmla="*/ 13 w 124"/>
                <a:gd name="T11" fmla="*/ 18 h 36"/>
                <a:gd name="T12" fmla="*/ 38 w 124"/>
                <a:gd name="T13" fmla="*/ 29 h 36"/>
                <a:gd name="T14" fmla="*/ 77 w 124"/>
                <a:gd name="T15" fmla="*/ 36 h 36"/>
                <a:gd name="T16" fmla="*/ 111 w 124"/>
                <a:gd name="T17" fmla="*/ 33 h 36"/>
                <a:gd name="T18" fmla="*/ 124 w 124"/>
                <a:gd name="T19" fmla="*/ 25 h 36"/>
                <a:gd name="T20" fmla="*/ 124 w 124"/>
                <a:gd name="T21" fmla="*/ 18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36"/>
                <a:gd name="T35" fmla="*/ 124 w 12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36">
                  <a:moveTo>
                    <a:pt x="124" y="18"/>
                  </a:moveTo>
                  <a:lnTo>
                    <a:pt x="81" y="4"/>
                  </a:lnTo>
                  <a:lnTo>
                    <a:pt x="25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13" y="18"/>
                  </a:lnTo>
                  <a:lnTo>
                    <a:pt x="38" y="29"/>
                  </a:lnTo>
                  <a:lnTo>
                    <a:pt x="77" y="36"/>
                  </a:lnTo>
                  <a:lnTo>
                    <a:pt x="111" y="33"/>
                  </a:lnTo>
                  <a:lnTo>
                    <a:pt x="124" y="25"/>
                  </a:lnTo>
                  <a:lnTo>
                    <a:pt x="124" y="1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3" name="Freeform 384"/>
            <p:cNvSpPr>
              <a:spLocks/>
            </p:cNvSpPr>
            <p:nvPr/>
          </p:nvSpPr>
          <p:spPr bwMode="auto">
            <a:xfrm>
              <a:off x="627" y="3733"/>
              <a:ext cx="120" cy="46"/>
            </a:xfrm>
            <a:custGeom>
              <a:avLst/>
              <a:gdLst>
                <a:gd name="T0" fmla="*/ 0 w 120"/>
                <a:gd name="T1" fmla="*/ 11 h 46"/>
                <a:gd name="T2" fmla="*/ 39 w 120"/>
                <a:gd name="T3" fmla="*/ 28 h 46"/>
                <a:gd name="T4" fmla="*/ 95 w 120"/>
                <a:gd name="T5" fmla="*/ 46 h 46"/>
                <a:gd name="T6" fmla="*/ 120 w 120"/>
                <a:gd name="T7" fmla="*/ 46 h 46"/>
                <a:gd name="T8" fmla="*/ 116 w 120"/>
                <a:gd name="T9" fmla="*/ 39 h 46"/>
                <a:gd name="T10" fmla="*/ 112 w 120"/>
                <a:gd name="T11" fmla="*/ 28 h 46"/>
                <a:gd name="T12" fmla="*/ 86 w 120"/>
                <a:gd name="T13" fmla="*/ 14 h 46"/>
                <a:gd name="T14" fmla="*/ 56 w 120"/>
                <a:gd name="T15" fmla="*/ 0 h 46"/>
                <a:gd name="T16" fmla="*/ 17 w 120"/>
                <a:gd name="T17" fmla="*/ 0 h 46"/>
                <a:gd name="T18" fmla="*/ 4 w 120"/>
                <a:gd name="T19" fmla="*/ 3 h 46"/>
                <a:gd name="T20" fmla="*/ 0 w 120"/>
                <a:gd name="T21" fmla="*/ 11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46"/>
                <a:gd name="T35" fmla="*/ 120 w 120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46">
                  <a:moveTo>
                    <a:pt x="0" y="11"/>
                  </a:moveTo>
                  <a:lnTo>
                    <a:pt x="39" y="28"/>
                  </a:lnTo>
                  <a:lnTo>
                    <a:pt x="95" y="46"/>
                  </a:lnTo>
                  <a:lnTo>
                    <a:pt x="120" y="46"/>
                  </a:lnTo>
                  <a:lnTo>
                    <a:pt x="116" y="39"/>
                  </a:lnTo>
                  <a:lnTo>
                    <a:pt x="112" y="28"/>
                  </a:lnTo>
                  <a:lnTo>
                    <a:pt x="86" y="14"/>
                  </a:lnTo>
                  <a:lnTo>
                    <a:pt x="56" y="0"/>
                  </a:lnTo>
                  <a:lnTo>
                    <a:pt x="17" y="0"/>
                  </a:lnTo>
                  <a:lnTo>
                    <a:pt x="4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4" name="Line 385"/>
            <p:cNvSpPr>
              <a:spLocks noChangeShapeType="1"/>
            </p:cNvSpPr>
            <p:nvPr/>
          </p:nvSpPr>
          <p:spPr bwMode="auto">
            <a:xfrm>
              <a:off x="2672" y="3572"/>
              <a:ext cx="159" cy="10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5" name="Freeform 386"/>
            <p:cNvSpPr>
              <a:spLocks/>
            </p:cNvSpPr>
            <p:nvPr/>
          </p:nvSpPr>
          <p:spPr bwMode="auto">
            <a:xfrm>
              <a:off x="2813" y="3625"/>
              <a:ext cx="168" cy="97"/>
            </a:xfrm>
            <a:custGeom>
              <a:avLst/>
              <a:gdLst>
                <a:gd name="T0" fmla="*/ 0 w 168"/>
                <a:gd name="T1" fmla="*/ 0 h 97"/>
                <a:gd name="T2" fmla="*/ 9 w 168"/>
                <a:gd name="T3" fmla="*/ 4 h 97"/>
                <a:gd name="T4" fmla="*/ 30 w 168"/>
                <a:gd name="T5" fmla="*/ 15 h 97"/>
                <a:gd name="T6" fmla="*/ 82 w 168"/>
                <a:gd name="T7" fmla="*/ 47 h 97"/>
                <a:gd name="T8" fmla="*/ 142 w 168"/>
                <a:gd name="T9" fmla="*/ 83 h 97"/>
                <a:gd name="T10" fmla="*/ 159 w 168"/>
                <a:gd name="T11" fmla="*/ 93 h 97"/>
                <a:gd name="T12" fmla="*/ 168 w 168"/>
                <a:gd name="T13" fmla="*/ 9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97"/>
                <a:gd name="T23" fmla="*/ 168 w 168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97">
                  <a:moveTo>
                    <a:pt x="0" y="0"/>
                  </a:moveTo>
                  <a:lnTo>
                    <a:pt x="9" y="4"/>
                  </a:lnTo>
                  <a:lnTo>
                    <a:pt x="30" y="15"/>
                  </a:lnTo>
                  <a:lnTo>
                    <a:pt x="82" y="47"/>
                  </a:lnTo>
                  <a:lnTo>
                    <a:pt x="142" y="83"/>
                  </a:lnTo>
                  <a:lnTo>
                    <a:pt x="159" y="93"/>
                  </a:lnTo>
                  <a:lnTo>
                    <a:pt x="168" y="97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6" name="Freeform 387"/>
            <p:cNvSpPr>
              <a:spLocks/>
            </p:cNvSpPr>
            <p:nvPr/>
          </p:nvSpPr>
          <p:spPr bwMode="auto">
            <a:xfrm>
              <a:off x="2646" y="3600"/>
              <a:ext cx="137" cy="65"/>
            </a:xfrm>
            <a:custGeom>
              <a:avLst/>
              <a:gdLst>
                <a:gd name="T0" fmla="*/ 0 w 137"/>
                <a:gd name="T1" fmla="*/ 0 h 65"/>
                <a:gd name="T2" fmla="*/ 8 w 137"/>
                <a:gd name="T3" fmla="*/ 4 h 65"/>
                <a:gd name="T4" fmla="*/ 26 w 137"/>
                <a:gd name="T5" fmla="*/ 15 h 65"/>
                <a:gd name="T6" fmla="*/ 73 w 137"/>
                <a:gd name="T7" fmla="*/ 33 h 65"/>
                <a:gd name="T8" fmla="*/ 116 w 137"/>
                <a:gd name="T9" fmla="*/ 54 h 65"/>
                <a:gd name="T10" fmla="*/ 129 w 137"/>
                <a:gd name="T11" fmla="*/ 61 h 65"/>
                <a:gd name="T12" fmla="*/ 137 w 137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65"/>
                <a:gd name="T23" fmla="*/ 137 w 137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65">
                  <a:moveTo>
                    <a:pt x="0" y="0"/>
                  </a:moveTo>
                  <a:lnTo>
                    <a:pt x="8" y="4"/>
                  </a:lnTo>
                  <a:lnTo>
                    <a:pt x="26" y="15"/>
                  </a:lnTo>
                  <a:lnTo>
                    <a:pt x="73" y="33"/>
                  </a:lnTo>
                  <a:lnTo>
                    <a:pt x="116" y="54"/>
                  </a:lnTo>
                  <a:lnTo>
                    <a:pt x="129" y="61"/>
                  </a:lnTo>
                  <a:lnTo>
                    <a:pt x="137" y="65"/>
                  </a:lnTo>
                </a:path>
              </a:pathLst>
            </a:cu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7" name="Line 388"/>
            <p:cNvSpPr>
              <a:spLocks noChangeShapeType="1"/>
            </p:cNvSpPr>
            <p:nvPr/>
          </p:nvSpPr>
          <p:spPr bwMode="auto">
            <a:xfrm>
              <a:off x="2762" y="3697"/>
              <a:ext cx="142" cy="7"/>
            </a:xfrm>
            <a:prstGeom prst="line">
              <a:avLst/>
            </a:prstGeom>
            <a:noFill/>
            <a:ln w="6350">
              <a:solidFill>
                <a:srgbClr val="006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8" name="Freeform 389"/>
            <p:cNvSpPr>
              <a:spLocks/>
            </p:cNvSpPr>
            <p:nvPr/>
          </p:nvSpPr>
          <p:spPr bwMode="auto">
            <a:xfrm>
              <a:off x="2672" y="3640"/>
              <a:ext cx="1018" cy="179"/>
            </a:xfrm>
            <a:custGeom>
              <a:avLst/>
              <a:gdLst>
                <a:gd name="T0" fmla="*/ 0 w 1018"/>
                <a:gd name="T1" fmla="*/ 0 h 179"/>
                <a:gd name="T2" fmla="*/ 8 w 1018"/>
                <a:gd name="T3" fmla="*/ 3 h 179"/>
                <a:gd name="T4" fmla="*/ 30 w 1018"/>
                <a:gd name="T5" fmla="*/ 7 h 179"/>
                <a:gd name="T6" fmla="*/ 56 w 1018"/>
                <a:gd name="T7" fmla="*/ 14 h 179"/>
                <a:gd name="T8" fmla="*/ 90 w 1018"/>
                <a:gd name="T9" fmla="*/ 21 h 179"/>
                <a:gd name="T10" fmla="*/ 180 w 1018"/>
                <a:gd name="T11" fmla="*/ 46 h 179"/>
                <a:gd name="T12" fmla="*/ 275 w 1018"/>
                <a:gd name="T13" fmla="*/ 75 h 179"/>
                <a:gd name="T14" fmla="*/ 369 w 1018"/>
                <a:gd name="T15" fmla="*/ 104 h 179"/>
                <a:gd name="T16" fmla="*/ 412 w 1018"/>
                <a:gd name="T17" fmla="*/ 114 h 179"/>
                <a:gd name="T18" fmla="*/ 451 w 1018"/>
                <a:gd name="T19" fmla="*/ 125 h 179"/>
                <a:gd name="T20" fmla="*/ 485 w 1018"/>
                <a:gd name="T21" fmla="*/ 136 h 179"/>
                <a:gd name="T22" fmla="*/ 511 w 1018"/>
                <a:gd name="T23" fmla="*/ 143 h 179"/>
                <a:gd name="T24" fmla="*/ 528 w 1018"/>
                <a:gd name="T25" fmla="*/ 146 h 179"/>
                <a:gd name="T26" fmla="*/ 532 w 1018"/>
                <a:gd name="T27" fmla="*/ 150 h 179"/>
                <a:gd name="T28" fmla="*/ 601 w 1018"/>
                <a:gd name="T29" fmla="*/ 161 h 179"/>
                <a:gd name="T30" fmla="*/ 665 w 1018"/>
                <a:gd name="T31" fmla="*/ 168 h 179"/>
                <a:gd name="T32" fmla="*/ 721 w 1018"/>
                <a:gd name="T33" fmla="*/ 175 h 179"/>
                <a:gd name="T34" fmla="*/ 769 w 1018"/>
                <a:gd name="T35" fmla="*/ 175 h 179"/>
                <a:gd name="T36" fmla="*/ 816 w 1018"/>
                <a:gd name="T37" fmla="*/ 179 h 179"/>
                <a:gd name="T38" fmla="*/ 854 w 1018"/>
                <a:gd name="T39" fmla="*/ 179 h 179"/>
                <a:gd name="T40" fmla="*/ 889 w 1018"/>
                <a:gd name="T41" fmla="*/ 179 h 179"/>
                <a:gd name="T42" fmla="*/ 919 w 1018"/>
                <a:gd name="T43" fmla="*/ 175 h 179"/>
                <a:gd name="T44" fmla="*/ 966 w 1018"/>
                <a:gd name="T45" fmla="*/ 172 h 179"/>
                <a:gd name="T46" fmla="*/ 996 w 1018"/>
                <a:gd name="T47" fmla="*/ 164 h 179"/>
                <a:gd name="T48" fmla="*/ 1013 w 1018"/>
                <a:gd name="T49" fmla="*/ 157 h 179"/>
                <a:gd name="T50" fmla="*/ 1018 w 1018"/>
                <a:gd name="T51" fmla="*/ 154 h 1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18"/>
                <a:gd name="T79" fmla="*/ 0 h 179"/>
                <a:gd name="T80" fmla="*/ 1018 w 1018"/>
                <a:gd name="T81" fmla="*/ 179 h 1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18" h="179">
                  <a:moveTo>
                    <a:pt x="0" y="0"/>
                  </a:moveTo>
                  <a:lnTo>
                    <a:pt x="8" y="3"/>
                  </a:lnTo>
                  <a:lnTo>
                    <a:pt x="30" y="7"/>
                  </a:lnTo>
                  <a:lnTo>
                    <a:pt x="56" y="14"/>
                  </a:lnTo>
                  <a:lnTo>
                    <a:pt x="90" y="21"/>
                  </a:lnTo>
                  <a:lnTo>
                    <a:pt x="180" y="46"/>
                  </a:lnTo>
                  <a:lnTo>
                    <a:pt x="275" y="75"/>
                  </a:lnTo>
                  <a:lnTo>
                    <a:pt x="369" y="104"/>
                  </a:lnTo>
                  <a:lnTo>
                    <a:pt x="412" y="114"/>
                  </a:lnTo>
                  <a:lnTo>
                    <a:pt x="451" y="125"/>
                  </a:lnTo>
                  <a:lnTo>
                    <a:pt x="485" y="136"/>
                  </a:lnTo>
                  <a:lnTo>
                    <a:pt x="511" y="143"/>
                  </a:lnTo>
                  <a:lnTo>
                    <a:pt x="528" y="146"/>
                  </a:lnTo>
                  <a:lnTo>
                    <a:pt x="532" y="150"/>
                  </a:lnTo>
                  <a:lnTo>
                    <a:pt x="601" y="161"/>
                  </a:lnTo>
                  <a:lnTo>
                    <a:pt x="665" y="168"/>
                  </a:lnTo>
                  <a:lnTo>
                    <a:pt x="721" y="175"/>
                  </a:lnTo>
                  <a:lnTo>
                    <a:pt x="769" y="175"/>
                  </a:lnTo>
                  <a:lnTo>
                    <a:pt x="816" y="179"/>
                  </a:lnTo>
                  <a:lnTo>
                    <a:pt x="854" y="179"/>
                  </a:lnTo>
                  <a:lnTo>
                    <a:pt x="889" y="179"/>
                  </a:lnTo>
                  <a:lnTo>
                    <a:pt x="919" y="175"/>
                  </a:lnTo>
                  <a:lnTo>
                    <a:pt x="966" y="172"/>
                  </a:lnTo>
                  <a:lnTo>
                    <a:pt x="996" y="164"/>
                  </a:lnTo>
                  <a:lnTo>
                    <a:pt x="1013" y="157"/>
                  </a:lnTo>
                  <a:lnTo>
                    <a:pt x="1018" y="154"/>
                  </a:lnTo>
                </a:path>
              </a:pathLst>
            </a:custGeom>
            <a:noFill/>
            <a:ln w="6350">
              <a:solidFill>
                <a:srgbClr val="40A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9" name="Freeform 390"/>
            <p:cNvSpPr>
              <a:spLocks/>
            </p:cNvSpPr>
            <p:nvPr/>
          </p:nvSpPr>
          <p:spPr bwMode="auto">
            <a:xfrm>
              <a:off x="2753" y="3686"/>
              <a:ext cx="22" cy="22"/>
            </a:xfrm>
            <a:custGeom>
              <a:avLst/>
              <a:gdLst>
                <a:gd name="T0" fmla="*/ 22 w 22"/>
                <a:gd name="T1" fmla="*/ 4 h 22"/>
                <a:gd name="T2" fmla="*/ 13 w 22"/>
                <a:gd name="T3" fmla="*/ 0 h 22"/>
                <a:gd name="T4" fmla="*/ 0 w 22"/>
                <a:gd name="T5" fmla="*/ 0 h 22"/>
                <a:gd name="T6" fmla="*/ 0 w 22"/>
                <a:gd name="T7" fmla="*/ 7 h 22"/>
                <a:gd name="T8" fmla="*/ 0 w 22"/>
                <a:gd name="T9" fmla="*/ 18 h 22"/>
                <a:gd name="T10" fmla="*/ 9 w 22"/>
                <a:gd name="T11" fmla="*/ 22 h 22"/>
                <a:gd name="T12" fmla="*/ 17 w 22"/>
                <a:gd name="T13" fmla="*/ 22 h 22"/>
                <a:gd name="T14" fmla="*/ 22 w 22"/>
                <a:gd name="T15" fmla="*/ 15 h 22"/>
                <a:gd name="T16" fmla="*/ 22 w 22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2"/>
                <a:gd name="T29" fmla="*/ 22 w 22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2">
                  <a:moveTo>
                    <a:pt x="22" y="4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2" y="15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0" name="Freeform 391"/>
            <p:cNvSpPr>
              <a:spLocks/>
            </p:cNvSpPr>
            <p:nvPr/>
          </p:nvSpPr>
          <p:spPr bwMode="auto">
            <a:xfrm>
              <a:off x="2663" y="3629"/>
              <a:ext cx="26" cy="25"/>
            </a:xfrm>
            <a:custGeom>
              <a:avLst/>
              <a:gdLst>
                <a:gd name="T0" fmla="*/ 22 w 26"/>
                <a:gd name="T1" fmla="*/ 7 h 25"/>
                <a:gd name="T2" fmla="*/ 13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0 w 26"/>
                <a:gd name="T9" fmla="*/ 18 h 25"/>
                <a:gd name="T10" fmla="*/ 9 w 26"/>
                <a:gd name="T11" fmla="*/ 25 h 25"/>
                <a:gd name="T12" fmla="*/ 17 w 26"/>
                <a:gd name="T13" fmla="*/ 25 h 25"/>
                <a:gd name="T14" fmla="*/ 26 w 26"/>
                <a:gd name="T15" fmla="*/ 14 h 25"/>
                <a:gd name="T16" fmla="*/ 22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2" y="7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9" y="25"/>
                  </a:lnTo>
                  <a:lnTo>
                    <a:pt x="17" y="25"/>
                  </a:lnTo>
                  <a:lnTo>
                    <a:pt x="26" y="14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1" name="Freeform 392"/>
            <p:cNvSpPr>
              <a:spLocks/>
            </p:cNvSpPr>
            <p:nvPr/>
          </p:nvSpPr>
          <p:spPr bwMode="auto">
            <a:xfrm>
              <a:off x="2629" y="3597"/>
              <a:ext cx="25" cy="25"/>
            </a:xfrm>
            <a:custGeom>
              <a:avLst/>
              <a:gdLst>
                <a:gd name="T0" fmla="*/ 25 w 25"/>
                <a:gd name="T1" fmla="*/ 7 h 25"/>
                <a:gd name="T2" fmla="*/ 17 w 25"/>
                <a:gd name="T3" fmla="*/ 0 h 25"/>
                <a:gd name="T4" fmla="*/ 8 w 25"/>
                <a:gd name="T5" fmla="*/ 0 h 25"/>
                <a:gd name="T6" fmla="*/ 0 w 25"/>
                <a:gd name="T7" fmla="*/ 10 h 25"/>
                <a:gd name="T8" fmla="*/ 4 w 25"/>
                <a:gd name="T9" fmla="*/ 18 h 25"/>
                <a:gd name="T10" fmla="*/ 13 w 25"/>
                <a:gd name="T11" fmla="*/ 25 h 25"/>
                <a:gd name="T12" fmla="*/ 21 w 25"/>
                <a:gd name="T13" fmla="*/ 25 h 25"/>
                <a:gd name="T14" fmla="*/ 25 w 25"/>
                <a:gd name="T15" fmla="*/ 18 h 25"/>
                <a:gd name="T16" fmla="*/ 25 w 25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5"/>
                <a:gd name="T29" fmla="*/ 25 w 25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5">
                  <a:moveTo>
                    <a:pt x="25" y="7"/>
                  </a:moveTo>
                  <a:lnTo>
                    <a:pt x="17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5" y="18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2" name="Freeform 393"/>
            <p:cNvSpPr>
              <a:spLocks/>
            </p:cNvSpPr>
            <p:nvPr/>
          </p:nvSpPr>
          <p:spPr bwMode="auto">
            <a:xfrm>
              <a:off x="2659" y="3561"/>
              <a:ext cx="26" cy="25"/>
            </a:xfrm>
            <a:custGeom>
              <a:avLst/>
              <a:gdLst>
                <a:gd name="T0" fmla="*/ 26 w 26"/>
                <a:gd name="T1" fmla="*/ 7 h 25"/>
                <a:gd name="T2" fmla="*/ 17 w 26"/>
                <a:gd name="T3" fmla="*/ 0 h 25"/>
                <a:gd name="T4" fmla="*/ 4 w 26"/>
                <a:gd name="T5" fmla="*/ 0 h 25"/>
                <a:gd name="T6" fmla="*/ 0 w 26"/>
                <a:gd name="T7" fmla="*/ 7 h 25"/>
                <a:gd name="T8" fmla="*/ 4 w 26"/>
                <a:gd name="T9" fmla="*/ 18 h 25"/>
                <a:gd name="T10" fmla="*/ 13 w 26"/>
                <a:gd name="T11" fmla="*/ 25 h 25"/>
                <a:gd name="T12" fmla="*/ 21 w 26"/>
                <a:gd name="T13" fmla="*/ 25 h 25"/>
                <a:gd name="T14" fmla="*/ 26 w 26"/>
                <a:gd name="T15" fmla="*/ 14 h 25"/>
                <a:gd name="T16" fmla="*/ 26 w 26"/>
                <a:gd name="T17" fmla="*/ 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26" y="7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5"/>
                  </a:lnTo>
                  <a:lnTo>
                    <a:pt x="21" y="25"/>
                  </a:lnTo>
                  <a:lnTo>
                    <a:pt x="26" y="14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3" name="Freeform 394"/>
            <p:cNvSpPr>
              <a:spLocks/>
            </p:cNvSpPr>
            <p:nvPr/>
          </p:nvSpPr>
          <p:spPr bwMode="auto">
            <a:xfrm>
              <a:off x="2792" y="3611"/>
              <a:ext cx="26" cy="22"/>
            </a:xfrm>
            <a:custGeom>
              <a:avLst/>
              <a:gdLst>
                <a:gd name="T0" fmla="*/ 26 w 26"/>
                <a:gd name="T1" fmla="*/ 4 h 22"/>
                <a:gd name="T2" fmla="*/ 17 w 26"/>
                <a:gd name="T3" fmla="*/ 0 h 22"/>
                <a:gd name="T4" fmla="*/ 4 w 26"/>
                <a:gd name="T5" fmla="*/ 0 h 22"/>
                <a:gd name="T6" fmla="*/ 0 w 26"/>
                <a:gd name="T7" fmla="*/ 7 h 22"/>
                <a:gd name="T8" fmla="*/ 4 w 26"/>
                <a:gd name="T9" fmla="*/ 18 h 22"/>
                <a:gd name="T10" fmla="*/ 13 w 26"/>
                <a:gd name="T11" fmla="*/ 22 h 22"/>
                <a:gd name="T12" fmla="*/ 21 w 26"/>
                <a:gd name="T13" fmla="*/ 22 h 22"/>
                <a:gd name="T14" fmla="*/ 26 w 26"/>
                <a:gd name="T15" fmla="*/ 14 h 22"/>
                <a:gd name="T16" fmla="*/ 26 w 26"/>
                <a:gd name="T17" fmla="*/ 4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2"/>
                <a:gd name="T29" fmla="*/ 26 w 2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2">
                  <a:moveTo>
                    <a:pt x="26" y="4"/>
                  </a:moveTo>
                  <a:lnTo>
                    <a:pt x="17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4" y="18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1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B7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4" name="Freeform 395"/>
            <p:cNvSpPr>
              <a:spLocks/>
            </p:cNvSpPr>
            <p:nvPr/>
          </p:nvSpPr>
          <p:spPr bwMode="auto">
            <a:xfrm>
              <a:off x="3552" y="3851"/>
              <a:ext cx="138" cy="29"/>
            </a:xfrm>
            <a:custGeom>
              <a:avLst/>
              <a:gdLst>
                <a:gd name="T0" fmla="*/ 0 w 138"/>
                <a:gd name="T1" fmla="*/ 0 h 29"/>
                <a:gd name="T2" fmla="*/ 13 w 138"/>
                <a:gd name="T3" fmla="*/ 3 h 29"/>
                <a:gd name="T4" fmla="*/ 78 w 138"/>
                <a:gd name="T5" fmla="*/ 3 h 29"/>
                <a:gd name="T6" fmla="*/ 108 w 138"/>
                <a:gd name="T7" fmla="*/ 7 h 29"/>
                <a:gd name="T8" fmla="*/ 138 w 138"/>
                <a:gd name="T9" fmla="*/ 18 h 29"/>
                <a:gd name="T10" fmla="*/ 103 w 138"/>
                <a:gd name="T11" fmla="*/ 29 h 29"/>
                <a:gd name="T12" fmla="*/ 69 w 138"/>
                <a:gd name="T13" fmla="*/ 29 h 29"/>
                <a:gd name="T14" fmla="*/ 0 w 138"/>
                <a:gd name="T15" fmla="*/ 11 h 29"/>
                <a:gd name="T16" fmla="*/ 0 w 13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29"/>
                <a:gd name="T29" fmla="*/ 138 w 13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29">
                  <a:moveTo>
                    <a:pt x="0" y="0"/>
                  </a:moveTo>
                  <a:lnTo>
                    <a:pt x="13" y="3"/>
                  </a:lnTo>
                  <a:lnTo>
                    <a:pt x="78" y="3"/>
                  </a:lnTo>
                  <a:lnTo>
                    <a:pt x="108" y="7"/>
                  </a:lnTo>
                  <a:lnTo>
                    <a:pt x="138" y="18"/>
                  </a:lnTo>
                  <a:lnTo>
                    <a:pt x="103" y="29"/>
                  </a:lnTo>
                  <a:lnTo>
                    <a:pt x="69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5" name="Freeform 396"/>
            <p:cNvSpPr>
              <a:spLocks/>
            </p:cNvSpPr>
            <p:nvPr/>
          </p:nvSpPr>
          <p:spPr bwMode="auto">
            <a:xfrm>
              <a:off x="3552" y="3865"/>
              <a:ext cx="133" cy="65"/>
            </a:xfrm>
            <a:custGeom>
              <a:avLst/>
              <a:gdLst>
                <a:gd name="T0" fmla="*/ 43 w 133"/>
                <a:gd name="T1" fmla="*/ 11 h 65"/>
                <a:gd name="T2" fmla="*/ 120 w 133"/>
                <a:gd name="T3" fmla="*/ 40 h 65"/>
                <a:gd name="T4" fmla="*/ 133 w 133"/>
                <a:gd name="T5" fmla="*/ 50 h 65"/>
                <a:gd name="T6" fmla="*/ 133 w 133"/>
                <a:gd name="T7" fmla="*/ 58 h 65"/>
                <a:gd name="T8" fmla="*/ 129 w 133"/>
                <a:gd name="T9" fmla="*/ 61 h 65"/>
                <a:gd name="T10" fmla="*/ 108 w 133"/>
                <a:gd name="T11" fmla="*/ 65 h 65"/>
                <a:gd name="T12" fmla="*/ 82 w 133"/>
                <a:gd name="T13" fmla="*/ 58 h 65"/>
                <a:gd name="T14" fmla="*/ 56 w 133"/>
                <a:gd name="T15" fmla="*/ 54 h 65"/>
                <a:gd name="T16" fmla="*/ 39 w 133"/>
                <a:gd name="T17" fmla="*/ 43 h 65"/>
                <a:gd name="T18" fmla="*/ 17 w 133"/>
                <a:gd name="T19" fmla="*/ 25 h 65"/>
                <a:gd name="T20" fmla="*/ 0 w 133"/>
                <a:gd name="T21" fmla="*/ 0 h 65"/>
                <a:gd name="T22" fmla="*/ 5 w 133"/>
                <a:gd name="T23" fmla="*/ 0 h 65"/>
                <a:gd name="T24" fmla="*/ 43 w 133"/>
                <a:gd name="T25" fmla="*/ 1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65"/>
                <a:gd name="T41" fmla="*/ 133 w 133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65">
                  <a:moveTo>
                    <a:pt x="43" y="11"/>
                  </a:moveTo>
                  <a:lnTo>
                    <a:pt x="120" y="40"/>
                  </a:lnTo>
                  <a:lnTo>
                    <a:pt x="133" y="50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08" y="65"/>
                  </a:lnTo>
                  <a:lnTo>
                    <a:pt x="82" y="58"/>
                  </a:lnTo>
                  <a:lnTo>
                    <a:pt x="56" y="54"/>
                  </a:lnTo>
                  <a:lnTo>
                    <a:pt x="39" y="43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5" y="0"/>
                  </a:lnTo>
                  <a:lnTo>
                    <a:pt x="43" y="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6" name="Freeform 397"/>
            <p:cNvSpPr>
              <a:spLocks/>
            </p:cNvSpPr>
            <p:nvPr/>
          </p:nvSpPr>
          <p:spPr bwMode="auto">
            <a:xfrm>
              <a:off x="3548" y="3801"/>
              <a:ext cx="129" cy="57"/>
            </a:xfrm>
            <a:custGeom>
              <a:avLst/>
              <a:gdLst>
                <a:gd name="T0" fmla="*/ 0 w 129"/>
                <a:gd name="T1" fmla="*/ 57 h 57"/>
                <a:gd name="T2" fmla="*/ 51 w 129"/>
                <a:gd name="T3" fmla="*/ 46 h 57"/>
                <a:gd name="T4" fmla="*/ 107 w 129"/>
                <a:gd name="T5" fmla="*/ 25 h 57"/>
                <a:gd name="T6" fmla="*/ 129 w 129"/>
                <a:gd name="T7" fmla="*/ 7 h 57"/>
                <a:gd name="T8" fmla="*/ 120 w 129"/>
                <a:gd name="T9" fmla="*/ 3 h 57"/>
                <a:gd name="T10" fmla="*/ 107 w 129"/>
                <a:gd name="T11" fmla="*/ 0 h 57"/>
                <a:gd name="T12" fmla="*/ 73 w 129"/>
                <a:gd name="T13" fmla="*/ 3 h 57"/>
                <a:gd name="T14" fmla="*/ 34 w 129"/>
                <a:gd name="T15" fmla="*/ 14 h 57"/>
                <a:gd name="T16" fmla="*/ 17 w 129"/>
                <a:gd name="T17" fmla="*/ 25 h 57"/>
                <a:gd name="T18" fmla="*/ 4 w 129"/>
                <a:gd name="T19" fmla="*/ 36 h 57"/>
                <a:gd name="T20" fmla="*/ 0 w 129"/>
                <a:gd name="T21" fmla="*/ 43 h 57"/>
                <a:gd name="T22" fmla="*/ 0 w 129"/>
                <a:gd name="T23" fmla="*/ 50 h 57"/>
                <a:gd name="T24" fmla="*/ 0 w 129"/>
                <a:gd name="T25" fmla="*/ 57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"/>
                <a:gd name="T40" fmla="*/ 0 h 57"/>
                <a:gd name="T41" fmla="*/ 129 w 129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" h="57">
                  <a:moveTo>
                    <a:pt x="0" y="57"/>
                  </a:moveTo>
                  <a:lnTo>
                    <a:pt x="51" y="46"/>
                  </a:lnTo>
                  <a:lnTo>
                    <a:pt x="107" y="25"/>
                  </a:lnTo>
                  <a:lnTo>
                    <a:pt x="129" y="7"/>
                  </a:lnTo>
                  <a:lnTo>
                    <a:pt x="120" y="3"/>
                  </a:lnTo>
                  <a:lnTo>
                    <a:pt x="107" y="0"/>
                  </a:lnTo>
                  <a:lnTo>
                    <a:pt x="73" y="3"/>
                  </a:lnTo>
                  <a:lnTo>
                    <a:pt x="34" y="14"/>
                  </a:lnTo>
                  <a:lnTo>
                    <a:pt x="17" y="25"/>
                  </a:lnTo>
                  <a:lnTo>
                    <a:pt x="4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7" name="Freeform 398"/>
            <p:cNvSpPr>
              <a:spLocks/>
            </p:cNvSpPr>
            <p:nvPr/>
          </p:nvSpPr>
          <p:spPr bwMode="auto">
            <a:xfrm>
              <a:off x="3535" y="3751"/>
              <a:ext cx="95" cy="93"/>
            </a:xfrm>
            <a:custGeom>
              <a:avLst/>
              <a:gdLst>
                <a:gd name="T0" fmla="*/ 0 w 95"/>
                <a:gd name="T1" fmla="*/ 86 h 93"/>
                <a:gd name="T2" fmla="*/ 9 w 95"/>
                <a:gd name="T3" fmla="*/ 78 h 93"/>
                <a:gd name="T4" fmla="*/ 43 w 95"/>
                <a:gd name="T5" fmla="*/ 32 h 93"/>
                <a:gd name="T6" fmla="*/ 69 w 95"/>
                <a:gd name="T7" fmla="*/ 14 h 93"/>
                <a:gd name="T8" fmla="*/ 95 w 95"/>
                <a:gd name="T9" fmla="*/ 0 h 93"/>
                <a:gd name="T10" fmla="*/ 86 w 95"/>
                <a:gd name="T11" fmla="*/ 28 h 93"/>
                <a:gd name="T12" fmla="*/ 64 w 95"/>
                <a:gd name="T13" fmla="*/ 53 h 93"/>
                <a:gd name="T14" fmla="*/ 9 w 95"/>
                <a:gd name="T15" fmla="*/ 93 h 93"/>
                <a:gd name="T16" fmla="*/ 0 w 95"/>
                <a:gd name="T17" fmla="*/ 86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5"/>
                <a:gd name="T28" fmla="*/ 0 h 93"/>
                <a:gd name="T29" fmla="*/ 95 w 95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5" h="93">
                  <a:moveTo>
                    <a:pt x="0" y="86"/>
                  </a:moveTo>
                  <a:lnTo>
                    <a:pt x="9" y="78"/>
                  </a:lnTo>
                  <a:lnTo>
                    <a:pt x="43" y="32"/>
                  </a:lnTo>
                  <a:lnTo>
                    <a:pt x="69" y="14"/>
                  </a:lnTo>
                  <a:lnTo>
                    <a:pt x="95" y="0"/>
                  </a:lnTo>
                  <a:lnTo>
                    <a:pt x="86" y="28"/>
                  </a:lnTo>
                  <a:lnTo>
                    <a:pt x="64" y="53"/>
                  </a:lnTo>
                  <a:lnTo>
                    <a:pt x="9" y="9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8" name="Freeform 399"/>
            <p:cNvSpPr>
              <a:spLocks/>
            </p:cNvSpPr>
            <p:nvPr/>
          </p:nvSpPr>
          <p:spPr bwMode="auto">
            <a:xfrm>
              <a:off x="3526" y="3726"/>
              <a:ext cx="73" cy="107"/>
            </a:xfrm>
            <a:custGeom>
              <a:avLst/>
              <a:gdLst>
                <a:gd name="T0" fmla="*/ 35 w 73"/>
                <a:gd name="T1" fmla="*/ 82 h 107"/>
                <a:gd name="T2" fmla="*/ 73 w 73"/>
                <a:gd name="T3" fmla="*/ 21 h 107"/>
                <a:gd name="T4" fmla="*/ 73 w 73"/>
                <a:gd name="T5" fmla="*/ 3 h 107"/>
                <a:gd name="T6" fmla="*/ 65 w 73"/>
                <a:gd name="T7" fmla="*/ 0 h 107"/>
                <a:gd name="T8" fmla="*/ 43 w 73"/>
                <a:gd name="T9" fmla="*/ 7 h 107"/>
                <a:gd name="T10" fmla="*/ 26 w 73"/>
                <a:gd name="T11" fmla="*/ 21 h 107"/>
                <a:gd name="T12" fmla="*/ 13 w 73"/>
                <a:gd name="T13" fmla="*/ 39 h 107"/>
                <a:gd name="T14" fmla="*/ 5 w 73"/>
                <a:gd name="T15" fmla="*/ 57 h 107"/>
                <a:gd name="T16" fmla="*/ 0 w 73"/>
                <a:gd name="T17" fmla="*/ 82 h 107"/>
                <a:gd name="T18" fmla="*/ 5 w 73"/>
                <a:gd name="T19" fmla="*/ 107 h 107"/>
                <a:gd name="T20" fmla="*/ 9 w 73"/>
                <a:gd name="T21" fmla="*/ 107 h 107"/>
                <a:gd name="T22" fmla="*/ 35 w 73"/>
                <a:gd name="T23" fmla="*/ 82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"/>
                <a:gd name="T37" fmla="*/ 0 h 107"/>
                <a:gd name="T38" fmla="*/ 73 w 73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" h="107">
                  <a:moveTo>
                    <a:pt x="35" y="82"/>
                  </a:moveTo>
                  <a:lnTo>
                    <a:pt x="73" y="21"/>
                  </a:lnTo>
                  <a:lnTo>
                    <a:pt x="73" y="3"/>
                  </a:lnTo>
                  <a:lnTo>
                    <a:pt x="65" y="0"/>
                  </a:lnTo>
                  <a:lnTo>
                    <a:pt x="43" y="7"/>
                  </a:lnTo>
                  <a:lnTo>
                    <a:pt x="26" y="21"/>
                  </a:lnTo>
                  <a:lnTo>
                    <a:pt x="13" y="39"/>
                  </a:lnTo>
                  <a:lnTo>
                    <a:pt x="5" y="57"/>
                  </a:lnTo>
                  <a:lnTo>
                    <a:pt x="0" y="8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35" y="82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9" name="Freeform 400"/>
            <p:cNvSpPr>
              <a:spLocks/>
            </p:cNvSpPr>
            <p:nvPr/>
          </p:nvSpPr>
          <p:spPr bwMode="auto">
            <a:xfrm>
              <a:off x="3552" y="3880"/>
              <a:ext cx="112" cy="78"/>
            </a:xfrm>
            <a:custGeom>
              <a:avLst/>
              <a:gdLst>
                <a:gd name="T0" fmla="*/ 9 w 112"/>
                <a:gd name="T1" fmla="*/ 0 h 78"/>
                <a:gd name="T2" fmla="*/ 17 w 112"/>
                <a:gd name="T3" fmla="*/ 10 h 78"/>
                <a:gd name="T4" fmla="*/ 73 w 112"/>
                <a:gd name="T5" fmla="*/ 39 h 78"/>
                <a:gd name="T6" fmla="*/ 95 w 112"/>
                <a:gd name="T7" fmla="*/ 57 h 78"/>
                <a:gd name="T8" fmla="*/ 112 w 112"/>
                <a:gd name="T9" fmla="*/ 78 h 78"/>
                <a:gd name="T10" fmla="*/ 78 w 112"/>
                <a:gd name="T11" fmla="*/ 71 h 78"/>
                <a:gd name="T12" fmla="*/ 47 w 112"/>
                <a:gd name="T13" fmla="*/ 53 h 78"/>
                <a:gd name="T14" fmla="*/ 0 w 112"/>
                <a:gd name="T15" fmla="*/ 10 h 78"/>
                <a:gd name="T16" fmla="*/ 9 w 11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78"/>
                <a:gd name="T29" fmla="*/ 112 w 11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78">
                  <a:moveTo>
                    <a:pt x="9" y="0"/>
                  </a:moveTo>
                  <a:lnTo>
                    <a:pt x="17" y="10"/>
                  </a:lnTo>
                  <a:lnTo>
                    <a:pt x="73" y="39"/>
                  </a:lnTo>
                  <a:lnTo>
                    <a:pt x="95" y="57"/>
                  </a:lnTo>
                  <a:lnTo>
                    <a:pt x="112" y="78"/>
                  </a:lnTo>
                  <a:lnTo>
                    <a:pt x="78" y="71"/>
                  </a:lnTo>
                  <a:lnTo>
                    <a:pt x="47" y="53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0" name="Freeform 401"/>
            <p:cNvSpPr>
              <a:spLocks/>
            </p:cNvSpPr>
            <p:nvPr/>
          </p:nvSpPr>
          <p:spPr bwMode="auto">
            <a:xfrm>
              <a:off x="3552" y="3890"/>
              <a:ext cx="73" cy="101"/>
            </a:xfrm>
            <a:custGeom>
              <a:avLst/>
              <a:gdLst>
                <a:gd name="T0" fmla="*/ 0 w 73"/>
                <a:gd name="T1" fmla="*/ 0 h 101"/>
                <a:gd name="T2" fmla="*/ 0 w 73"/>
                <a:gd name="T3" fmla="*/ 15 h 101"/>
                <a:gd name="T4" fmla="*/ 13 w 73"/>
                <a:gd name="T5" fmla="*/ 50 h 101"/>
                <a:gd name="T6" fmla="*/ 35 w 73"/>
                <a:gd name="T7" fmla="*/ 83 h 101"/>
                <a:gd name="T8" fmla="*/ 52 w 73"/>
                <a:gd name="T9" fmla="*/ 93 h 101"/>
                <a:gd name="T10" fmla="*/ 73 w 73"/>
                <a:gd name="T11" fmla="*/ 101 h 101"/>
                <a:gd name="T12" fmla="*/ 69 w 73"/>
                <a:gd name="T13" fmla="*/ 75 h 101"/>
                <a:gd name="T14" fmla="*/ 9 w 73"/>
                <a:gd name="T15" fmla="*/ 7 h 101"/>
                <a:gd name="T16" fmla="*/ 0 w 73"/>
                <a:gd name="T17" fmla="*/ 0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101"/>
                <a:gd name="T29" fmla="*/ 73 w 73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101">
                  <a:moveTo>
                    <a:pt x="0" y="0"/>
                  </a:moveTo>
                  <a:lnTo>
                    <a:pt x="0" y="15"/>
                  </a:lnTo>
                  <a:lnTo>
                    <a:pt x="13" y="50"/>
                  </a:lnTo>
                  <a:lnTo>
                    <a:pt x="35" y="83"/>
                  </a:lnTo>
                  <a:lnTo>
                    <a:pt x="52" y="93"/>
                  </a:lnTo>
                  <a:lnTo>
                    <a:pt x="73" y="101"/>
                  </a:lnTo>
                  <a:lnTo>
                    <a:pt x="69" y="75"/>
                  </a:lnTo>
                  <a:lnTo>
                    <a:pt x="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1" name="Freeform 402"/>
            <p:cNvSpPr>
              <a:spLocks/>
            </p:cNvSpPr>
            <p:nvPr/>
          </p:nvSpPr>
          <p:spPr bwMode="auto">
            <a:xfrm>
              <a:off x="3483" y="3722"/>
              <a:ext cx="48" cy="111"/>
            </a:xfrm>
            <a:custGeom>
              <a:avLst/>
              <a:gdLst>
                <a:gd name="T0" fmla="*/ 39 w 48"/>
                <a:gd name="T1" fmla="*/ 111 h 111"/>
                <a:gd name="T2" fmla="*/ 48 w 48"/>
                <a:gd name="T3" fmla="*/ 97 h 111"/>
                <a:gd name="T4" fmla="*/ 43 w 48"/>
                <a:gd name="T5" fmla="*/ 61 h 111"/>
                <a:gd name="T6" fmla="*/ 35 w 48"/>
                <a:gd name="T7" fmla="*/ 29 h 111"/>
                <a:gd name="T8" fmla="*/ 18 w 48"/>
                <a:gd name="T9" fmla="*/ 11 h 111"/>
                <a:gd name="T10" fmla="*/ 0 w 48"/>
                <a:gd name="T11" fmla="*/ 0 h 111"/>
                <a:gd name="T12" fmla="*/ 0 w 48"/>
                <a:gd name="T13" fmla="*/ 25 h 111"/>
                <a:gd name="T14" fmla="*/ 13 w 48"/>
                <a:gd name="T15" fmla="*/ 64 h 111"/>
                <a:gd name="T16" fmla="*/ 35 w 48"/>
                <a:gd name="T17" fmla="*/ 104 h 111"/>
                <a:gd name="T18" fmla="*/ 39 w 48"/>
                <a:gd name="T19" fmla="*/ 111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11"/>
                <a:gd name="T32" fmla="*/ 48 w 48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11">
                  <a:moveTo>
                    <a:pt x="39" y="111"/>
                  </a:moveTo>
                  <a:lnTo>
                    <a:pt x="48" y="97"/>
                  </a:lnTo>
                  <a:lnTo>
                    <a:pt x="43" y="61"/>
                  </a:lnTo>
                  <a:lnTo>
                    <a:pt x="35" y="2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3" y="64"/>
                  </a:lnTo>
                  <a:lnTo>
                    <a:pt x="35" y="104"/>
                  </a:lnTo>
                  <a:lnTo>
                    <a:pt x="39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2" name="Freeform 403"/>
            <p:cNvSpPr>
              <a:spLocks/>
            </p:cNvSpPr>
            <p:nvPr/>
          </p:nvSpPr>
          <p:spPr bwMode="auto">
            <a:xfrm>
              <a:off x="3505" y="3822"/>
              <a:ext cx="56" cy="86"/>
            </a:xfrm>
            <a:custGeom>
              <a:avLst/>
              <a:gdLst>
                <a:gd name="T0" fmla="*/ 9 w 56"/>
                <a:gd name="T1" fmla="*/ 50 h 86"/>
                <a:gd name="T2" fmla="*/ 17 w 56"/>
                <a:gd name="T3" fmla="*/ 65 h 86"/>
                <a:gd name="T4" fmla="*/ 26 w 56"/>
                <a:gd name="T5" fmla="*/ 79 h 86"/>
                <a:gd name="T6" fmla="*/ 34 w 56"/>
                <a:gd name="T7" fmla="*/ 86 h 86"/>
                <a:gd name="T8" fmla="*/ 47 w 56"/>
                <a:gd name="T9" fmla="*/ 86 h 86"/>
                <a:gd name="T10" fmla="*/ 52 w 56"/>
                <a:gd name="T11" fmla="*/ 79 h 86"/>
                <a:gd name="T12" fmla="*/ 56 w 56"/>
                <a:gd name="T13" fmla="*/ 68 h 86"/>
                <a:gd name="T14" fmla="*/ 47 w 56"/>
                <a:gd name="T15" fmla="*/ 40 h 86"/>
                <a:gd name="T16" fmla="*/ 39 w 56"/>
                <a:gd name="T17" fmla="*/ 22 h 86"/>
                <a:gd name="T18" fmla="*/ 30 w 56"/>
                <a:gd name="T19" fmla="*/ 11 h 86"/>
                <a:gd name="T20" fmla="*/ 17 w 56"/>
                <a:gd name="T21" fmla="*/ 0 h 86"/>
                <a:gd name="T22" fmla="*/ 9 w 56"/>
                <a:gd name="T23" fmla="*/ 0 h 86"/>
                <a:gd name="T24" fmla="*/ 4 w 56"/>
                <a:gd name="T25" fmla="*/ 7 h 86"/>
                <a:gd name="T26" fmla="*/ 0 w 56"/>
                <a:gd name="T27" fmla="*/ 18 h 86"/>
                <a:gd name="T28" fmla="*/ 9 w 56"/>
                <a:gd name="T29" fmla="*/ 5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86"/>
                <a:gd name="T47" fmla="*/ 56 w 56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86">
                  <a:moveTo>
                    <a:pt x="9" y="50"/>
                  </a:moveTo>
                  <a:lnTo>
                    <a:pt x="17" y="65"/>
                  </a:lnTo>
                  <a:lnTo>
                    <a:pt x="26" y="79"/>
                  </a:lnTo>
                  <a:lnTo>
                    <a:pt x="34" y="86"/>
                  </a:lnTo>
                  <a:lnTo>
                    <a:pt x="47" y="86"/>
                  </a:lnTo>
                  <a:lnTo>
                    <a:pt x="52" y="79"/>
                  </a:lnTo>
                  <a:lnTo>
                    <a:pt x="56" y="68"/>
                  </a:lnTo>
                  <a:lnTo>
                    <a:pt x="47" y="40"/>
                  </a:lnTo>
                  <a:lnTo>
                    <a:pt x="39" y="22"/>
                  </a:lnTo>
                  <a:lnTo>
                    <a:pt x="30" y="1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7"/>
                  </a:lnTo>
                  <a:lnTo>
                    <a:pt x="0" y="18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3" name="Freeform 404"/>
            <p:cNvSpPr>
              <a:spLocks/>
            </p:cNvSpPr>
            <p:nvPr/>
          </p:nvSpPr>
          <p:spPr bwMode="auto">
            <a:xfrm>
              <a:off x="3462" y="3761"/>
              <a:ext cx="52" cy="72"/>
            </a:xfrm>
            <a:custGeom>
              <a:avLst/>
              <a:gdLst>
                <a:gd name="T0" fmla="*/ 52 w 52"/>
                <a:gd name="T1" fmla="*/ 58 h 72"/>
                <a:gd name="T2" fmla="*/ 26 w 52"/>
                <a:gd name="T3" fmla="*/ 18 h 72"/>
                <a:gd name="T4" fmla="*/ 17 w 52"/>
                <a:gd name="T5" fmla="*/ 8 h 72"/>
                <a:gd name="T6" fmla="*/ 4 w 52"/>
                <a:gd name="T7" fmla="*/ 0 h 72"/>
                <a:gd name="T8" fmla="*/ 0 w 52"/>
                <a:gd name="T9" fmla="*/ 4 h 72"/>
                <a:gd name="T10" fmla="*/ 0 w 52"/>
                <a:gd name="T11" fmla="*/ 8 h 72"/>
                <a:gd name="T12" fmla="*/ 0 w 52"/>
                <a:gd name="T13" fmla="*/ 36 h 72"/>
                <a:gd name="T14" fmla="*/ 17 w 52"/>
                <a:gd name="T15" fmla="*/ 61 h 72"/>
                <a:gd name="T16" fmla="*/ 34 w 52"/>
                <a:gd name="T17" fmla="*/ 72 h 72"/>
                <a:gd name="T18" fmla="*/ 47 w 52"/>
                <a:gd name="T19" fmla="*/ 61 h 72"/>
                <a:gd name="T20" fmla="*/ 52 w 52"/>
                <a:gd name="T21" fmla="*/ 58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58"/>
                  </a:moveTo>
                  <a:lnTo>
                    <a:pt x="26" y="18"/>
                  </a:lnTo>
                  <a:lnTo>
                    <a:pt x="17" y="8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36"/>
                  </a:lnTo>
                  <a:lnTo>
                    <a:pt x="17" y="61"/>
                  </a:lnTo>
                  <a:lnTo>
                    <a:pt x="34" y="72"/>
                  </a:lnTo>
                  <a:lnTo>
                    <a:pt x="47" y="61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4" name="Freeform 405"/>
            <p:cNvSpPr>
              <a:spLocks/>
            </p:cNvSpPr>
            <p:nvPr/>
          </p:nvSpPr>
          <p:spPr bwMode="auto">
            <a:xfrm>
              <a:off x="3458" y="3819"/>
              <a:ext cx="51" cy="43"/>
            </a:xfrm>
            <a:custGeom>
              <a:avLst/>
              <a:gdLst>
                <a:gd name="T0" fmla="*/ 47 w 51"/>
                <a:gd name="T1" fmla="*/ 14 h 43"/>
                <a:gd name="T2" fmla="*/ 25 w 51"/>
                <a:gd name="T3" fmla="*/ 10 h 43"/>
                <a:gd name="T4" fmla="*/ 13 w 51"/>
                <a:gd name="T5" fmla="*/ 0 h 43"/>
                <a:gd name="T6" fmla="*/ 4 w 51"/>
                <a:gd name="T7" fmla="*/ 0 h 43"/>
                <a:gd name="T8" fmla="*/ 0 w 51"/>
                <a:gd name="T9" fmla="*/ 3 h 43"/>
                <a:gd name="T10" fmla="*/ 8 w 51"/>
                <a:gd name="T11" fmla="*/ 21 h 43"/>
                <a:gd name="T12" fmla="*/ 17 w 51"/>
                <a:gd name="T13" fmla="*/ 32 h 43"/>
                <a:gd name="T14" fmla="*/ 25 w 51"/>
                <a:gd name="T15" fmla="*/ 35 h 43"/>
                <a:gd name="T16" fmla="*/ 34 w 51"/>
                <a:gd name="T17" fmla="*/ 39 h 43"/>
                <a:gd name="T18" fmla="*/ 47 w 51"/>
                <a:gd name="T19" fmla="*/ 43 h 43"/>
                <a:gd name="T20" fmla="*/ 51 w 51"/>
                <a:gd name="T21" fmla="*/ 35 h 43"/>
                <a:gd name="T22" fmla="*/ 47 w 51"/>
                <a:gd name="T23" fmla="*/ 18 h 43"/>
                <a:gd name="T24" fmla="*/ 47 w 51"/>
                <a:gd name="T25" fmla="*/ 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43"/>
                <a:gd name="T41" fmla="*/ 51 w 5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43">
                  <a:moveTo>
                    <a:pt x="47" y="14"/>
                  </a:moveTo>
                  <a:lnTo>
                    <a:pt x="25" y="10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8" y="21"/>
                  </a:lnTo>
                  <a:lnTo>
                    <a:pt x="17" y="32"/>
                  </a:lnTo>
                  <a:lnTo>
                    <a:pt x="25" y="35"/>
                  </a:lnTo>
                  <a:lnTo>
                    <a:pt x="34" y="39"/>
                  </a:lnTo>
                  <a:lnTo>
                    <a:pt x="47" y="43"/>
                  </a:lnTo>
                  <a:lnTo>
                    <a:pt x="51" y="35"/>
                  </a:lnTo>
                  <a:lnTo>
                    <a:pt x="47" y="18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5" name="Freeform 406"/>
            <p:cNvSpPr>
              <a:spLocks/>
            </p:cNvSpPr>
            <p:nvPr/>
          </p:nvSpPr>
          <p:spPr bwMode="auto">
            <a:xfrm>
              <a:off x="3471" y="3862"/>
              <a:ext cx="51" cy="35"/>
            </a:xfrm>
            <a:custGeom>
              <a:avLst/>
              <a:gdLst>
                <a:gd name="T0" fmla="*/ 38 w 51"/>
                <a:gd name="T1" fmla="*/ 0 h 35"/>
                <a:gd name="T2" fmla="*/ 25 w 51"/>
                <a:gd name="T3" fmla="*/ 3 h 35"/>
                <a:gd name="T4" fmla="*/ 17 w 51"/>
                <a:gd name="T5" fmla="*/ 10 h 35"/>
                <a:gd name="T6" fmla="*/ 12 w 51"/>
                <a:gd name="T7" fmla="*/ 14 h 35"/>
                <a:gd name="T8" fmla="*/ 4 w 51"/>
                <a:gd name="T9" fmla="*/ 21 h 35"/>
                <a:gd name="T10" fmla="*/ 0 w 51"/>
                <a:gd name="T11" fmla="*/ 32 h 35"/>
                <a:gd name="T12" fmla="*/ 4 w 51"/>
                <a:gd name="T13" fmla="*/ 35 h 35"/>
                <a:gd name="T14" fmla="*/ 21 w 51"/>
                <a:gd name="T15" fmla="*/ 35 h 35"/>
                <a:gd name="T16" fmla="*/ 38 w 51"/>
                <a:gd name="T17" fmla="*/ 35 h 35"/>
                <a:gd name="T18" fmla="*/ 51 w 51"/>
                <a:gd name="T19" fmla="*/ 28 h 35"/>
                <a:gd name="T20" fmla="*/ 47 w 51"/>
                <a:gd name="T21" fmla="*/ 18 h 35"/>
                <a:gd name="T22" fmla="*/ 38 w 51"/>
                <a:gd name="T23" fmla="*/ 3 h 35"/>
                <a:gd name="T24" fmla="*/ 38 w 51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35"/>
                <a:gd name="T41" fmla="*/ 51 w 51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35">
                  <a:moveTo>
                    <a:pt x="38" y="0"/>
                  </a:moveTo>
                  <a:lnTo>
                    <a:pt x="25" y="3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4" y="21"/>
                  </a:lnTo>
                  <a:lnTo>
                    <a:pt x="0" y="32"/>
                  </a:lnTo>
                  <a:lnTo>
                    <a:pt x="4" y="35"/>
                  </a:lnTo>
                  <a:lnTo>
                    <a:pt x="21" y="35"/>
                  </a:lnTo>
                  <a:lnTo>
                    <a:pt x="38" y="35"/>
                  </a:lnTo>
                  <a:lnTo>
                    <a:pt x="51" y="28"/>
                  </a:lnTo>
                  <a:lnTo>
                    <a:pt x="47" y="18"/>
                  </a:lnTo>
                  <a:lnTo>
                    <a:pt x="38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6" name="Freeform 407"/>
            <p:cNvSpPr>
              <a:spLocks/>
            </p:cNvSpPr>
            <p:nvPr/>
          </p:nvSpPr>
          <p:spPr bwMode="auto">
            <a:xfrm>
              <a:off x="3505" y="3894"/>
              <a:ext cx="34" cy="39"/>
            </a:xfrm>
            <a:custGeom>
              <a:avLst/>
              <a:gdLst>
                <a:gd name="T0" fmla="*/ 21 w 34"/>
                <a:gd name="T1" fmla="*/ 0 h 39"/>
                <a:gd name="T2" fmla="*/ 17 w 34"/>
                <a:gd name="T3" fmla="*/ 0 h 39"/>
                <a:gd name="T4" fmla="*/ 9 w 34"/>
                <a:gd name="T5" fmla="*/ 7 h 39"/>
                <a:gd name="T6" fmla="*/ 0 w 34"/>
                <a:gd name="T7" fmla="*/ 25 h 39"/>
                <a:gd name="T8" fmla="*/ 0 w 34"/>
                <a:gd name="T9" fmla="*/ 39 h 39"/>
                <a:gd name="T10" fmla="*/ 4 w 34"/>
                <a:gd name="T11" fmla="*/ 39 h 39"/>
                <a:gd name="T12" fmla="*/ 13 w 34"/>
                <a:gd name="T13" fmla="*/ 39 h 39"/>
                <a:gd name="T14" fmla="*/ 34 w 34"/>
                <a:gd name="T15" fmla="*/ 18 h 39"/>
                <a:gd name="T16" fmla="*/ 30 w 34"/>
                <a:gd name="T17" fmla="*/ 3 h 39"/>
                <a:gd name="T18" fmla="*/ 21 w 34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9"/>
                <a:gd name="T32" fmla="*/ 34 w 34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9">
                  <a:moveTo>
                    <a:pt x="21" y="0"/>
                  </a:moveTo>
                  <a:lnTo>
                    <a:pt x="17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4" y="39"/>
                  </a:lnTo>
                  <a:lnTo>
                    <a:pt x="13" y="39"/>
                  </a:lnTo>
                  <a:lnTo>
                    <a:pt x="34" y="18"/>
                  </a:lnTo>
                  <a:lnTo>
                    <a:pt x="30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7" name="Freeform 408"/>
            <p:cNvSpPr>
              <a:spLocks/>
            </p:cNvSpPr>
            <p:nvPr/>
          </p:nvSpPr>
          <p:spPr bwMode="auto">
            <a:xfrm>
              <a:off x="3535" y="3908"/>
              <a:ext cx="39" cy="75"/>
            </a:xfrm>
            <a:custGeom>
              <a:avLst/>
              <a:gdLst>
                <a:gd name="T0" fmla="*/ 13 w 39"/>
                <a:gd name="T1" fmla="*/ 0 h 75"/>
                <a:gd name="T2" fmla="*/ 13 w 39"/>
                <a:gd name="T3" fmla="*/ 0 h 75"/>
                <a:gd name="T4" fmla="*/ 9 w 39"/>
                <a:gd name="T5" fmla="*/ 0 h 75"/>
                <a:gd name="T6" fmla="*/ 0 w 39"/>
                <a:gd name="T7" fmla="*/ 15 h 75"/>
                <a:gd name="T8" fmla="*/ 4 w 39"/>
                <a:gd name="T9" fmla="*/ 32 h 75"/>
                <a:gd name="T10" fmla="*/ 4 w 39"/>
                <a:gd name="T11" fmla="*/ 43 h 75"/>
                <a:gd name="T12" fmla="*/ 13 w 39"/>
                <a:gd name="T13" fmla="*/ 54 h 75"/>
                <a:gd name="T14" fmla="*/ 26 w 39"/>
                <a:gd name="T15" fmla="*/ 68 h 75"/>
                <a:gd name="T16" fmla="*/ 39 w 39"/>
                <a:gd name="T17" fmla="*/ 75 h 75"/>
                <a:gd name="T18" fmla="*/ 39 w 39"/>
                <a:gd name="T19" fmla="*/ 75 h 75"/>
                <a:gd name="T20" fmla="*/ 34 w 39"/>
                <a:gd name="T21" fmla="*/ 40 h 75"/>
                <a:gd name="T22" fmla="*/ 13 w 39"/>
                <a:gd name="T23" fmla="*/ 0 h 75"/>
                <a:gd name="T24" fmla="*/ 13 w 39"/>
                <a:gd name="T25" fmla="*/ 0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75"/>
                <a:gd name="T41" fmla="*/ 39 w 39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7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4" y="32"/>
                  </a:lnTo>
                  <a:lnTo>
                    <a:pt x="4" y="43"/>
                  </a:lnTo>
                  <a:lnTo>
                    <a:pt x="13" y="54"/>
                  </a:lnTo>
                  <a:lnTo>
                    <a:pt x="26" y="68"/>
                  </a:lnTo>
                  <a:lnTo>
                    <a:pt x="39" y="75"/>
                  </a:lnTo>
                  <a:lnTo>
                    <a:pt x="34" y="4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C7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8" name="Freeform 409"/>
            <p:cNvSpPr>
              <a:spLocks/>
            </p:cNvSpPr>
            <p:nvPr/>
          </p:nvSpPr>
          <p:spPr bwMode="auto">
            <a:xfrm>
              <a:off x="3514" y="3840"/>
              <a:ext cx="8" cy="11"/>
            </a:xfrm>
            <a:custGeom>
              <a:avLst/>
              <a:gdLst>
                <a:gd name="T0" fmla="*/ 0 w 8"/>
                <a:gd name="T1" fmla="*/ 7 h 11"/>
                <a:gd name="T2" fmla="*/ 8 w 8"/>
                <a:gd name="T3" fmla="*/ 11 h 11"/>
                <a:gd name="T4" fmla="*/ 4 w 8"/>
                <a:gd name="T5" fmla="*/ 4 h 11"/>
                <a:gd name="T6" fmla="*/ 0 w 8"/>
                <a:gd name="T7" fmla="*/ 0 h 11"/>
                <a:gd name="T8" fmla="*/ 0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0" y="7"/>
                  </a:move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9" name="Freeform 410"/>
            <p:cNvSpPr>
              <a:spLocks/>
            </p:cNvSpPr>
            <p:nvPr/>
          </p:nvSpPr>
          <p:spPr bwMode="auto">
            <a:xfrm>
              <a:off x="3522" y="3829"/>
              <a:ext cx="4" cy="15"/>
            </a:xfrm>
            <a:custGeom>
              <a:avLst/>
              <a:gdLst>
                <a:gd name="T0" fmla="*/ 0 w 4"/>
                <a:gd name="T1" fmla="*/ 8 h 15"/>
                <a:gd name="T2" fmla="*/ 4 w 4"/>
                <a:gd name="T3" fmla="*/ 15 h 15"/>
                <a:gd name="T4" fmla="*/ 4 w 4"/>
                <a:gd name="T5" fmla="*/ 4 h 15"/>
                <a:gd name="T6" fmla="*/ 0 w 4"/>
                <a:gd name="T7" fmla="*/ 0 h 15"/>
                <a:gd name="T8" fmla="*/ 0 w 4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5"/>
                <a:gd name="T17" fmla="*/ 4 w 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5">
                  <a:moveTo>
                    <a:pt x="0" y="8"/>
                  </a:moveTo>
                  <a:lnTo>
                    <a:pt x="4" y="15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0" name="Freeform 411"/>
            <p:cNvSpPr>
              <a:spLocks/>
            </p:cNvSpPr>
            <p:nvPr/>
          </p:nvSpPr>
          <p:spPr bwMode="auto">
            <a:xfrm>
              <a:off x="3518" y="3858"/>
              <a:ext cx="8" cy="7"/>
            </a:xfrm>
            <a:custGeom>
              <a:avLst/>
              <a:gdLst>
                <a:gd name="T0" fmla="*/ 0 w 8"/>
                <a:gd name="T1" fmla="*/ 4 h 7"/>
                <a:gd name="T2" fmla="*/ 8 w 8"/>
                <a:gd name="T3" fmla="*/ 7 h 7"/>
                <a:gd name="T4" fmla="*/ 4 w 8"/>
                <a:gd name="T5" fmla="*/ 4 h 7"/>
                <a:gd name="T6" fmla="*/ 0 w 8"/>
                <a:gd name="T7" fmla="*/ 0 h 7"/>
                <a:gd name="T8" fmla="*/ 0 w 8"/>
                <a:gd name="T9" fmla="*/ 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0" y="4"/>
                  </a:moveTo>
                  <a:lnTo>
                    <a:pt x="8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1" name="Freeform 412"/>
            <p:cNvSpPr>
              <a:spLocks/>
            </p:cNvSpPr>
            <p:nvPr/>
          </p:nvSpPr>
          <p:spPr bwMode="auto">
            <a:xfrm>
              <a:off x="3531" y="3847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2" name="Freeform 413"/>
            <p:cNvSpPr>
              <a:spLocks/>
            </p:cNvSpPr>
            <p:nvPr/>
          </p:nvSpPr>
          <p:spPr bwMode="auto">
            <a:xfrm>
              <a:off x="3518" y="3872"/>
              <a:ext cx="13" cy="8"/>
            </a:xfrm>
            <a:custGeom>
              <a:avLst/>
              <a:gdLst>
                <a:gd name="T0" fmla="*/ 4 w 13"/>
                <a:gd name="T1" fmla="*/ 8 h 8"/>
                <a:gd name="T2" fmla="*/ 13 w 13"/>
                <a:gd name="T3" fmla="*/ 4 h 8"/>
                <a:gd name="T4" fmla="*/ 8 w 13"/>
                <a:gd name="T5" fmla="*/ 0 h 8"/>
                <a:gd name="T6" fmla="*/ 0 w 13"/>
                <a:gd name="T7" fmla="*/ 0 h 8"/>
                <a:gd name="T8" fmla="*/ 4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4" y="8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3" name="Freeform 414"/>
            <p:cNvSpPr>
              <a:spLocks/>
            </p:cNvSpPr>
            <p:nvPr/>
          </p:nvSpPr>
          <p:spPr bwMode="auto">
            <a:xfrm>
              <a:off x="3539" y="3865"/>
              <a:ext cx="13" cy="4"/>
            </a:xfrm>
            <a:custGeom>
              <a:avLst/>
              <a:gdLst>
                <a:gd name="T0" fmla="*/ 5 w 13"/>
                <a:gd name="T1" fmla="*/ 4 h 4"/>
                <a:gd name="T2" fmla="*/ 13 w 13"/>
                <a:gd name="T3" fmla="*/ 4 h 4"/>
                <a:gd name="T4" fmla="*/ 9 w 13"/>
                <a:gd name="T5" fmla="*/ 0 h 4"/>
                <a:gd name="T6" fmla="*/ 0 w 13"/>
                <a:gd name="T7" fmla="*/ 0 h 4"/>
                <a:gd name="T8" fmla="*/ 5 w 1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"/>
                <a:gd name="T17" fmla="*/ 13 w 1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">
                  <a:moveTo>
                    <a:pt x="5" y="4"/>
                  </a:moveTo>
                  <a:lnTo>
                    <a:pt x="13" y="4"/>
                  </a:lnTo>
                  <a:lnTo>
                    <a:pt x="9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4" name="Freeform 415"/>
            <p:cNvSpPr>
              <a:spLocks/>
            </p:cNvSpPr>
            <p:nvPr/>
          </p:nvSpPr>
          <p:spPr bwMode="auto">
            <a:xfrm>
              <a:off x="3531" y="3880"/>
              <a:ext cx="8" cy="14"/>
            </a:xfrm>
            <a:custGeom>
              <a:avLst/>
              <a:gdLst>
                <a:gd name="T0" fmla="*/ 0 w 8"/>
                <a:gd name="T1" fmla="*/ 7 h 14"/>
                <a:gd name="T2" fmla="*/ 4 w 8"/>
                <a:gd name="T3" fmla="*/ 14 h 14"/>
                <a:gd name="T4" fmla="*/ 8 w 8"/>
                <a:gd name="T5" fmla="*/ 7 h 14"/>
                <a:gd name="T6" fmla="*/ 4 w 8"/>
                <a:gd name="T7" fmla="*/ 0 h 14"/>
                <a:gd name="T8" fmla="*/ 0 w 8"/>
                <a:gd name="T9" fmla="*/ 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0" y="7"/>
                  </a:moveTo>
                  <a:lnTo>
                    <a:pt x="4" y="14"/>
                  </a:lnTo>
                  <a:lnTo>
                    <a:pt x="8" y="7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5" name="Freeform 416"/>
            <p:cNvSpPr>
              <a:spLocks/>
            </p:cNvSpPr>
            <p:nvPr/>
          </p:nvSpPr>
          <p:spPr bwMode="auto">
            <a:xfrm>
              <a:off x="3544" y="3890"/>
              <a:ext cx="8" cy="11"/>
            </a:xfrm>
            <a:custGeom>
              <a:avLst/>
              <a:gdLst>
                <a:gd name="T0" fmla="*/ 4 w 8"/>
                <a:gd name="T1" fmla="*/ 7 h 11"/>
                <a:gd name="T2" fmla="*/ 8 w 8"/>
                <a:gd name="T3" fmla="*/ 11 h 11"/>
                <a:gd name="T4" fmla="*/ 8 w 8"/>
                <a:gd name="T5" fmla="*/ 4 h 11"/>
                <a:gd name="T6" fmla="*/ 0 w 8"/>
                <a:gd name="T7" fmla="*/ 0 h 11"/>
                <a:gd name="T8" fmla="*/ 4 w 8"/>
                <a:gd name="T9" fmla="*/ 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4" y="7"/>
                  </a:moveTo>
                  <a:lnTo>
                    <a:pt x="8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6" name="Freeform 417"/>
            <p:cNvSpPr>
              <a:spLocks/>
            </p:cNvSpPr>
            <p:nvPr/>
          </p:nvSpPr>
          <p:spPr bwMode="auto">
            <a:xfrm>
              <a:off x="3544" y="3872"/>
              <a:ext cx="8" cy="15"/>
            </a:xfrm>
            <a:custGeom>
              <a:avLst/>
              <a:gdLst>
                <a:gd name="T0" fmla="*/ 0 w 8"/>
                <a:gd name="T1" fmla="*/ 8 h 15"/>
                <a:gd name="T2" fmla="*/ 4 w 8"/>
                <a:gd name="T3" fmla="*/ 15 h 15"/>
                <a:gd name="T4" fmla="*/ 8 w 8"/>
                <a:gd name="T5" fmla="*/ 8 h 15"/>
                <a:gd name="T6" fmla="*/ 4 w 8"/>
                <a:gd name="T7" fmla="*/ 0 h 15"/>
                <a:gd name="T8" fmla="*/ 0 w 8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8"/>
                  </a:moveTo>
                  <a:lnTo>
                    <a:pt x="4" y="15"/>
                  </a:lnTo>
                  <a:lnTo>
                    <a:pt x="8" y="8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7" name="Freeform 418"/>
            <p:cNvSpPr>
              <a:spLocks/>
            </p:cNvSpPr>
            <p:nvPr/>
          </p:nvSpPr>
          <p:spPr bwMode="auto">
            <a:xfrm>
              <a:off x="5545" y="353"/>
              <a:ext cx="159" cy="50"/>
            </a:xfrm>
            <a:custGeom>
              <a:avLst/>
              <a:gdLst>
                <a:gd name="T0" fmla="*/ 0 w 159"/>
                <a:gd name="T1" fmla="*/ 4 h 50"/>
                <a:gd name="T2" fmla="*/ 0 w 159"/>
                <a:gd name="T3" fmla="*/ 11 h 50"/>
                <a:gd name="T4" fmla="*/ 5 w 159"/>
                <a:gd name="T5" fmla="*/ 22 h 50"/>
                <a:gd name="T6" fmla="*/ 17 w 159"/>
                <a:gd name="T7" fmla="*/ 29 h 50"/>
                <a:gd name="T8" fmla="*/ 35 w 159"/>
                <a:gd name="T9" fmla="*/ 36 h 50"/>
                <a:gd name="T10" fmla="*/ 56 w 159"/>
                <a:gd name="T11" fmla="*/ 43 h 50"/>
                <a:gd name="T12" fmla="*/ 86 w 159"/>
                <a:gd name="T13" fmla="*/ 50 h 50"/>
                <a:gd name="T14" fmla="*/ 121 w 159"/>
                <a:gd name="T15" fmla="*/ 50 h 50"/>
                <a:gd name="T16" fmla="*/ 159 w 159"/>
                <a:gd name="T17" fmla="*/ 47 h 50"/>
                <a:gd name="T18" fmla="*/ 121 w 159"/>
                <a:gd name="T19" fmla="*/ 29 h 50"/>
                <a:gd name="T20" fmla="*/ 69 w 159"/>
                <a:gd name="T21" fmla="*/ 11 h 50"/>
                <a:gd name="T22" fmla="*/ 26 w 159"/>
                <a:gd name="T23" fmla="*/ 0 h 50"/>
                <a:gd name="T24" fmla="*/ 9 w 159"/>
                <a:gd name="T25" fmla="*/ 0 h 50"/>
                <a:gd name="T26" fmla="*/ 0 w 159"/>
                <a:gd name="T27" fmla="*/ 4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50"/>
                <a:gd name="T44" fmla="*/ 159 w 159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50">
                  <a:moveTo>
                    <a:pt x="0" y="4"/>
                  </a:moveTo>
                  <a:lnTo>
                    <a:pt x="0" y="11"/>
                  </a:lnTo>
                  <a:lnTo>
                    <a:pt x="5" y="22"/>
                  </a:lnTo>
                  <a:lnTo>
                    <a:pt x="17" y="29"/>
                  </a:lnTo>
                  <a:lnTo>
                    <a:pt x="35" y="36"/>
                  </a:lnTo>
                  <a:lnTo>
                    <a:pt x="56" y="43"/>
                  </a:lnTo>
                  <a:lnTo>
                    <a:pt x="86" y="50"/>
                  </a:lnTo>
                  <a:lnTo>
                    <a:pt x="121" y="50"/>
                  </a:lnTo>
                  <a:lnTo>
                    <a:pt x="159" y="47"/>
                  </a:lnTo>
                  <a:lnTo>
                    <a:pt x="121" y="29"/>
                  </a:lnTo>
                  <a:lnTo>
                    <a:pt x="69" y="11"/>
                  </a:lnTo>
                  <a:lnTo>
                    <a:pt x="26" y="0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8" name="Freeform 419"/>
            <p:cNvSpPr>
              <a:spLocks/>
            </p:cNvSpPr>
            <p:nvPr/>
          </p:nvSpPr>
          <p:spPr bwMode="auto">
            <a:xfrm>
              <a:off x="5545" y="328"/>
              <a:ext cx="185" cy="39"/>
            </a:xfrm>
            <a:custGeom>
              <a:avLst/>
              <a:gdLst>
                <a:gd name="T0" fmla="*/ 0 w 185"/>
                <a:gd name="T1" fmla="*/ 25 h 39"/>
                <a:gd name="T2" fmla="*/ 9 w 185"/>
                <a:gd name="T3" fmla="*/ 32 h 39"/>
                <a:gd name="T4" fmla="*/ 22 w 185"/>
                <a:gd name="T5" fmla="*/ 39 h 39"/>
                <a:gd name="T6" fmla="*/ 47 w 185"/>
                <a:gd name="T7" fmla="*/ 39 h 39"/>
                <a:gd name="T8" fmla="*/ 73 w 185"/>
                <a:gd name="T9" fmla="*/ 39 h 39"/>
                <a:gd name="T10" fmla="*/ 133 w 185"/>
                <a:gd name="T11" fmla="*/ 29 h 39"/>
                <a:gd name="T12" fmla="*/ 163 w 185"/>
                <a:gd name="T13" fmla="*/ 22 h 39"/>
                <a:gd name="T14" fmla="*/ 185 w 185"/>
                <a:gd name="T15" fmla="*/ 11 h 39"/>
                <a:gd name="T16" fmla="*/ 129 w 185"/>
                <a:gd name="T17" fmla="*/ 4 h 39"/>
                <a:gd name="T18" fmla="*/ 69 w 185"/>
                <a:gd name="T19" fmla="*/ 0 h 39"/>
                <a:gd name="T20" fmla="*/ 43 w 185"/>
                <a:gd name="T21" fmla="*/ 0 h 39"/>
                <a:gd name="T22" fmla="*/ 22 w 185"/>
                <a:gd name="T23" fmla="*/ 4 h 39"/>
                <a:gd name="T24" fmla="*/ 9 w 185"/>
                <a:gd name="T25" fmla="*/ 11 h 39"/>
                <a:gd name="T26" fmla="*/ 0 w 185"/>
                <a:gd name="T27" fmla="*/ 25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5"/>
                <a:gd name="T43" fmla="*/ 0 h 39"/>
                <a:gd name="T44" fmla="*/ 185 w 18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5" h="39">
                  <a:moveTo>
                    <a:pt x="0" y="25"/>
                  </a:moveTo>
                  <a:lnTo>
                    <a:pt x="9" y="32"/>
                  </a:lnTo>
                  <a:lnTo>
                    <a:pt x="22" y="39"/>
                  </a:lnTo>
                  <a:lnTo>
                    <a:pt x="47" y="39"/>
                  </a:lnTo>
                  <a:lnTo>
                    <a:pt x="73" y="39"/>
                  </a:lnTo>
                  <a:lnTo>
                    <a:pt x="133" y="29"/>
                  </a:lnTo>
                  <a:lnTo>
                    <a:pt x="163" y="22"/>
                  </a:lnTo>
                  <a:lnTo>
                    <a:pt x="185" y="11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22" y="4"/>
                  </a:lnTo>
                  <a:lnTo>
                    <a:pt x="9" y="1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9" name="Freeform 420"/>
            <p:cNvSpPr>
              <a:spLocks/>
            </p:cNvSpPr>
            <p:nvPr/>
          </p:nvSpPr>
          <p:spPr bwMode="auto">
            <a:xfrm>
              <a:off x="5537" y="203"/>
              <a:ext cx="116" cy="143"/>
            </a:xfrm>
            <a:custGeom>
              <a:avLst/>
              <a:gdLst>
                <a:gd name="T0" fmla="*/ 21 w 116"/>
                <a:gd name="T1" fmla="*/ 143 h 143"/>
                <a:gd name="T2" fmla="*/ 8 w 116"/>
                <a:gd name="T3" fmla="*/ 139 h 143"/>
                <a:gd name="T4" fmla="*/ 0 w 116"/>
                <a:gd name="T5" fmla="*/ 136 h 143"/>
                <a:gd name="T6" fmla="*/ 0 w 116"/>
                <a:gd name="T7" fmla="*/ 118 h 143"/>
                <a:gd name="T8" fmla="*/ 17 w 116"/>
                <a:gd name="T9" fmla="*/ 96 h 143"/>
                <a:gd name="T10" fmla="*/ 38 w 116"/>
                <a:gd name="T11" fmla="*/ 75 h 143"/>
                <a:gd name="T12" fmla="*/ 94 w 116"/>
                <a:gd name="T13" fmla="*/ 32 h 143"/>
                <a:gd name="T14" fmla="*/ 111 w 116"/>
                <a:gd name="T15" fmla="*/ 14 h 143"/>
                <a:gd name="T16" fmla="*/ 116 w 116"/>
                <a:gd name="T17" fmla="*/ 0 h 143"/>
                <a:gd name="T18" fmla="*/ 116 w 116"/>
                <a:gd name="T19" fmla="*/ 14 h 143"/>
                <a:gd name="T20" fmla="*/ 111 w 116"/>
                <a:gd name="T21" fmla="*/ 28 h 143"/>
                <a:gd name="T22" fmla="*/ 98 w 116"/>
                <a:gd name="T23" fmla="*/ 71 h 143"/>
                <a:gd name="T24" fmla="*/ 90 w 116"/>
                <a:gd name="T25" fmla="*/ 93 h 143"/>
                <a:gd name="T26" fmla="*/ 73 w 116"/>
                <a:gd name="T27" fmla="*/ 114 h 143"/>
                <a:gd name="T28" fmla="*/ 51 w 116"/>
                <a:gd name="T29" fmla="*/ 132 h 143"/>
                <a:gd name="T30" fmla="*/ 21 w 116"/>
                <a:gd name="T31" fmla="*/ 143 h 1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6"/>
                <a:gd name="T49" fmla="*/ 0 h 143"/>
                <a:gd name="T50" fmla="*/ 116 w 116"/>
                <a:gd name="T51" fmla="*/ 143 h 1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6" h="143">
                  <a:moveTo>
                    <a:pt x="21" y="143"/>
                  </a:moveTo>
                  <a:lnTo>
                    <a:pt x="8" y="139"/>
                  </a:lnTo>
                  <a:lnTo>
                    <a:pt x="0" y="136"/>
                  </a:lnTo>
                  <a:lnTo>
                    <a:pt x="0" y="118"/>
                  </a:lnTo>
                  <a:lnTo>
                    <a:pt x="17" y="96"/>
                  </a:lnTo>
                  <a:lnTo>
                    <a:pt x="38" y="75"/>
                  </a:lnTo>
                  <a:lnTo>
                    <a:pt x="94" y="32"/>
                  </a:lnTo>
                  <a:lnTo>
                    <a:pt x="111" y="14"/>
                  </a:lnTo>
                  <a:lnTo>
                    <a:pt x="116" y="0"/>
                  </a:lnTo>
                  <a:lnTo>
                    <a:pt x="116" y="14"/>
                  </a:lnTo>
                  <a:lnTo>
                    <a:pt x="111" y="28"/>
                  </a:lnTo>
                  <a:lnTo>
                    <a:pt x="98" y="71"/>
                  </a:lnTo>
                  <a:lnTo>
                    <a:pt x="90" y="93"/>
                  </a:lnTo>
                  <a:lnTo>
                    <a:pt x="73" y="114"/>
                  </a:lnTo>
                  <a:lnTo>
                    <a:pt x="51" y="132"/>
                  </a:lnTo>
                  <a:lnTo>
                    <a:pt x="21" y="14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7" name="Group 436"/>
          <p:cNvGrpSpPr>
            <a:grpSpLocks/>
          </p:cNvGrpSpPr>
          <p:nvPr/>
        </p:nvGrpSpPr>
        <p:grpSpPr bwMode="auto">
          <a:xfrm>
            <a:off x="9631364" y="5803900"/>
            <a:ext cx="960437" cy="488950"/>
            <a:chOff x="8107363" y="5867400"/>
            <a:chExt cx="960437" cy="488950"/>
          </a:xfrm>
        </p:grpSpPr>
        <p:grpSp>
          <p:nvGrpSpPr>
            <p:cNvPr id="6" name="Group 435"/>
            <p:cNvGrpSpPr/>
            <p:nvPr/>
          </p:nvGrpSpPr>
          <p:grpSpPr>
            <a:xfrm>
              <a:off x="8382000" y="6096000"/>
              <a:ext cx="327025" cy="176213"/>
              <a:chOff x="10645775" y="6019800"/>
              <a:chExt cx="327025" cy="176213"/>
            </a:xfrm>
            <a:effectLst>
              <a:outerShdw blurRad="1270000" dist="2540000" dir="21540000" sx="200000" sy="200000" algn="ctr" rotWithShape="0">
                <a:srgbClr val="000000">
                  <a:alpha val="0"/>
                </a:srgbClr>
              </a:outerShdw>
            </a:effectLst>
          </p:grpSpPr>
          <p:sp>
            <p:nvSpPr>
              <p:cNvPr id="5134" name="Freeform 427"/>
              <p:cNvSpPr>
                <a:spLocks/>
              </p:cNvSpPr>
              <p:nvPr/>
            </p:nvSpPr>
            <p:spPr bwMode="auto">
              <a:xfrm>
                <a:off x="10687050" y="6019800"/>
                <a:ext cx="285750" cy="61913"/>
              </a:xfrm>
              <a:custGeom>
                <a:avLst/>
                <a:gdLst>
                  <a:gd name="T0" fmla="*/ 0 w 180"/>
                  <a:gd name="T1" fmla="*/ 25 h 39"/>
                  <a:gd name="T2" fmla="*/ 8 w 180"/>
                  <a:gd name="T3" fmla="*/ 32 h 39"/>
                  <a:gd name="T4" fmla="*/ 21 w 180"/>
                  <a:gd name="T5" fmla="*/ 39 h 39"/>
                  <a:gd name="T6" fmla="*/ 47 w 180"/>
                  <a:gd name="T7" fmla="*/ 39 h 39"/>
                  <a:gd name="T8" fmla="*/ 73 w 180"/>
                  <a:gd name="T9" fmla="*/ 39 h 39"/>
                  <a:gd name="T10" fmla="*/ 133 w 180"/>
                  <a:gd name="T11" fmla="*/ 28 h 39"/>
                  <a:gd name="T12" fmla="*/ 159 w 180"/>
                  <a:gd name="T13" fmla="*/ 18 h 39"/>
                  <a:gd name="T14" fmla="*/ 180 w 180"/>
                  <a:gd name="T15" fmla="*/ 11 h 39"/>
                  <a:gd name="T16" fmla="*/ 129 w 180"/>
                  <a:gd name="T17" fmla="*/ 3 h 39"/>
                  <a:gd name="T18" fmla="*/ 68 w 180"/>
                  <a:gd name="T19" fmla="*/ 0 h 39"/>
                  <a:gd name="T20" fmla="*/ 43 w 180"/>
                  <a:gd name="T21" fmla="*/ 0 h 39"/>
                  <a:gd name="T22" fmla="*/ 21 w 180"/>
                  <a:gd name="T23" fmla="*/ 3 h 39"/>
                  <a:gd name="T24" fmla="*/ 8 w 180"/>
                  <a:gd name="T25" fmla="*/ 14 h 39"/>
                  <a:gd name="T26" fmla="*/ 0 w 180"/>
                  <a:gd name="T27" fmla="*/ 25 h 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39"/>
                  <a:gd name="T44" fmla="*/ 180 w 180"/>
                  <a:gd name="T45" fmla="*/ 39 h 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39">
                    <a:moveTo>
                      <a:pt x="0" y="25"/>
                    </a:moveTo>
                    <a:lnTo>
                      <a:pt x="8" y="32"/>
                    </a:lnTo>
                    <a:lnTo>
                      <a:pt x="21" y="39"/>
                    </a:lnTo>
                    <a:lnTo>
                      <a:pt x="47" y="39"/>
                    </a:lnTo>
                    <a:lnTo>
                      <a:pt x="73" y="39"/>
                    </a:lnTo>
                    <a:lnTo>
                      <a:pt x="133" y="28"/>
                    </a:lnTo>
                    <a:lnTo>
                      <a:pt x="159" y="18"/>
                    </a:lnTo>
                    <a:lnTo>
                      <a:pt x="180" y="11"/>
                    </a:lnTo>
                    <a:lnTo>
                      <a:pt x="129" y="3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1" y="3"/>
                    </a:lnTo>
                    <a:lnTo>
                      <a:pt x="8" y="1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C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5" name="Freeform 429"/>
              <p:cNvSpPr>
                <a:spLocks/>
              </p:cNvSpPr>
              <p:nvPr/>
            </p:nvSpPr>
            <p:spPr bwMode="auto">
              <a:xfrm>
                <a:off x="10645775" y="6064250"/>
                <a:ext cx="68263" cy="131763"/>
              </a:xfrm>
              <a:custGeom>
                <a:avLst/>
                <a:gdLst>
                  <a:gd name="T0" fmla="*/ 17 w 43"/>
                  <a:gd name="T1" fmla="*/ 0 h 83"/>
                  <a:gd name="T2" fmla="*/ 4 w 43"/>
                  <a:gd name="T3" fmla="*/ 15 h 83"/>
                  <a:gd name="T4" fmla="*/ 0 w 43"/>
                  <a:gd name="T5" fmla="*/ 26 h 83"/>
                  <a:gd name="T6" fmla="*/ 4 w 43"/>
                  <a:gd name="T7" fmla="*/ 33 h 83"/>
                  <a:gd name="T8" fmla="*/ 21 w 43"/>
                  <a:gd name="T9" fmla="*/ 54 h 83"/>
                  <a:gd name="T10" fmla="*/ 26 w 43"/>
                  <a:gd name="T11" fmla="*/ 65 h 83"/>
                  <a:gd name="T12" fmla="*/ 21 w 43"/>
                  <a:gd name="T13" fmla="*/ 83 h 83"/>
                  <a:gd name="T14" fmla="*/ 34 w 43"/>
                  <a:gd name="T15" fmla="*/ 58 h 83"/>
                  <a:gd name="T16" fmla="*/ 43 w 43"/>
                  <a:gd name="T17" fmla="*/ 43 h 83"/>
                  <a:gd name="T18" fmla="*/ 43 w 43"/>
                  <a:gd name="T19" fmla="*/ 26 h 83"/>
                  <a:gd name="T20" fmla="*/ 34 w 43"/>
                  <a:gd name="T21" fmla="*/ 15 h 83"/>
                  <a:gd name="T22" fmla="*/ 17 w 43"/>
                  <a:gd name="T23" fmla="*/ 0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83"/>
                  <a:gd name="T38" fmla="*/ 43 w 43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83">
                    <a:moveTo>
                      <a:pt x="17" y="0"/>
                    </a:moveTo>
                    <a:lnTo>
                      <a:pt x="4" y="15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21" y="54"/>
                    </a:lnTo>
                    <a:lnTo>
                      <a:pt x="26" y="65"/>
                    </a:lnTo>
                    <a:lnTo>
                      <a:pt x="21" y="83"/>
                    </a:lnTo>
                    <a:lnTo>
                      <a:pt x="34" y="58"/>
                    </a:lnTo>
                    <a:lnTo>
                      <a:pt x="43" y="43"/>
                    </a:lnTo>
                    <a:lnTo>
                      <a:pt x="43" y="26"/>
                    </a:lnTo>
                    <a:lnTo>
                      <a:pt x="34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C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441"/>
            <p:cNvGrpSpPr>
              <a:grpSpLocks/>
            </p:cNvGrpSpPr>
            <p:nvPr/>
          </p:nvGrpSpPr>
          <p:grpSpPr bwMode="auto">
            <a:xfrm>
              <a:off x="8107363" y="5867400"/>
              <a:ext cx="960437" cy="488950"/>
              <a:chOff x="10379916" y="5791200"/>
              <a:chExt cx="960437" cy="488950"/>
            </a:xfrm>
            <a:effectLst>
              <a:outerShdw dist="76200" sx="1000" sy="1000" algn="ctr" rotWithShape="0">
                <a:srgbClr val="000000"/>
              </a:outerShdw>
            </a:effectLst>
          </p:grpSpPr>
          <p:sp>
            <p:nvSpPr>
              <p:cNvPr id="5136" name="Freeform 421"/>
              <p:cNvSpPr>
                <a:spLocks/>
              </p:cNvSpPr>
              <p:nvPr/>
            </p:nvSpPr>
            <p:spPr bwMode="auto">
              <a:xfrm>
                <a:off x="10959353" y="5791200"/>
                <a:ext cx="265113" cy="114300"/>
              </a:xfrm>
              <a:custGeom>
                <a:avLst/>
                <a:gdLst>
                  <a:gd name="T0" fmla="*/ 4 w 167"/>
                  <a:gd name="T1" fmla="*/ 65 h 72"/>
                  <a:gd name="T2" fmla="*/ 0 w 167"/>
                  <a:gd name="T3" fmla="*/ 54 h 72"/>
                  <a:gd name="T4" fmla="*/ 8 w 167"/>
                  <a:gd name="T5" fmla="*/ 47 h 72"/>
                  <a:gd name="T6" fmla="*/ 30 w 167"/>
                  <a:gd name="T7" fmla="*/ 32 h 72"/>
                  <a:gd name="T8" fmla="*/ 56 w 167"/>
                  <a:gd name="T9" fmla="*/ 22 h 72"/>
                  <a:gd name="T10" fmla="*/ 116 w 167"/>
                  <a:gd name="T11" fmla="*/ 4 h 72"/>
                  <a:gd name="T12" fmla="*/ 146 w 167"/>
                  <a:gd name="T13" fmla="*/ 0 h 72"/>
                  <a:gd name="T14" fmla="*/ 167 w 167"/>
                  <a:gd name="T15" fmla="*/ 0 h 72"/>
                  <a:gd name="T16" fmla="*/ 133 w 167"/>
                  <a:gd name="T17" fmla="*/ 29 h 72"/>
                  <a:gd name="T18" fmla="*/ 90 w 167"/>
                  <a:gd name="T19" fmla="*/ 57 h 72"/>
                  <a:gd name="T20" fmla="*/ 69 w 167"/>
                  <a:gd name="T21" fmla="*/ 65 h 72"/>
                  <a:gd name="T22" fmla="*/ 43 w 167"/>
                  <a:gd name="T23" fmla="*/ 72 h 72"/>
                  <a:gd name="T24" fmla="*/ 21 w 167"/>
                  <a:gd name="T25" fmla="*/ 72 h 72"/>
                  <a:gd name="T26" fmla="*/ 4 w 167"/>
                  <a:gd name="T27" fmla="*/ 65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7"/>
                  <a:gd name="T43" fmla="*/ 0 h 72"/>
                  <a:gd name="T44" fmla="*/ 167 w 167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7" h="72">
                    <a:moveTo>
                      <a:pt x="4" y="65"/>
                    </a:moveTo>
                    <a:lnTo>
                      <a:pt x="0" y="54"/>
                    </a:lnTo>
                    <a:lnTo>
                      <a:pt x="8" y="47"/>
                    </a:lnTo>
                    <a:lnTo>
                      <a:pt x="30" y="32"/>
                    </a:lnTo>
                    <a:lnTo>
                      <a:pt x="56" y="22"/>
                    </a:lnTo>
                    <a:lnTo>
                      <a:pt x="116" y="4"/>
                    </a:lnTo>
                    <a:lnTo>
                      <a:pt x="146" y="0"/>
                    </a:lnTo>
                    <a:lnTo>
                      <a:pt x="167" y="0"/>
                    </a:lnTo>
                    <a:lnTo>
                      <a:pt x="133" y="29"/>
                    </a:lnTo>
                    <a:lnTo>
                      <a:pt x="90" y="57"/>
                    </a:lnTo>
                    <a:lnTo>
                      <a:pt x="69" y="65"/>
                    </a:lnTo>
                    <a:lnTo>
                      <a:pt x="43" y="72"/>
                    </a:lnTo>
                    <a:lnTo>
                      <a:pt x="21" y="72"/>
                    </a:lnTo>
                    <a:lnTo>
                      <a:pt x="4" y="65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7" name="Freeform 422"/>
              <p:cNvSpPr>
                <a:spLocks/>
              </p:cNvSpPr>
              <p:nvPr/>
            </p:nvSpPr>
            <p:spPr bwMode="auto">
              <a:xfrm>
                <a:off x="11027616" y="5962650"/>
                <a:ext cx="273050" cy="107950"/>
              </a:xfrm>
              <a:custGeom>
                <a:avLst/>
                <a:gdLst>
                  <a:gd name="T0" fmla="*/ 4 w 172"/>
                  <a:gd name="T1" fmla="*/ 7 h 68"/>
                  <a:gd name="T2" fmla="*/ 0 w 172"/>
                  <a:gd name="T3" fmla="*/ 14 h 68"/>
                  <a:gd name="T4" fmla="*/ 13 w 172"/>
                  <a:gd name="T5" fmla="*/ 25 h 68"/>
                  <a:gd name="T6" fmla="*/ 30 w 172"/>
                  <a:gd name="T7" fmla="*/ 35 h 68"/>
                  <a:gd name="T8" fmla="*/ 60 w 172"/>
                  <a:gd name="T9" fmla="*/ 50 h 68"/>
                  <a:gd name="T10" fmla="*/ 120 w 172"/>
                  <a:gd name="T11" fmla="*/ 64 h 68"/>
                  <a:gd name="T12" fmla="*/ 146 w 172"/>
                  <a:gd name="T13" fmla="*/ 68 h 68"/>
                  <a:gd name="T14" fmla="*/ 172 w 172"/>
                  <a:gd name="T15" fmla="*/ 64 h 68"/>
                  <a:gd name="T16" fmla="*/ 137 w 172"/>
                  <a:gd name="T17" fmla="*/ 39 h 68"/>
                  <a:gd name="T18" fmla="*/ 90 w 172"/>
                  <a:gd name="T19" fmla="*/ 14 h 68"/>
                  <a:gd name="T20" fmla="*/ 69 w 172"/>
                  <a:gd name="T21" fmla="*/ 3 h 68"/>
                  <a:gd name="T22" fmla="*/ 43 w 172"/>
                  <a:gd name="T23" fmla="*/ 0 h 68"/>
                  <a:gd name="T24" fmla="*/ 21 w 172"/>
                  <a:gd name="T25" fmla="*/ 0 h 68"/>
                  <a:gd name="T26" fmla="*/ 4 w 172"/>
                  <a:gd name="T27" fmla="*/ 7 h 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2"/>
                  <a:gd name="T43" fmla="*/ 0 h 68"/>
                  <a:gd name="T44" fmla="*/ 172 w 172"/>
                  <a:gd name="T45" fmla="*/ 68 h 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2" h="68">
                    <a:moveTo>
                      <a:pt x="4" y="7"/>
                    </a:moveTo>
                    <a:lnTo>
                      <a:pt x="0" y="14"/>
                    </a:lnTo>
                    <a:lnTo>
                      <a:pt x="13" y="25"/>
                    </a:lnTo>
                    <a:lnTo>
                      <a:pt x="30" y="35"/>
                    </a:lnTo>
                    <a:lnTo>
                      <a:pt x="60" y="50"/>
                    </a:lnTo>
                    <a:lnTo>
                      <a:pt x="120" y="64"/>
                    </a:lnTo>
                    <a:lnTo>
                      <a:pt x="146" y="68"/>
                    </a:lnTo>
                    <a:lnTo>
                      <a:pt x="172" y="64"/>
                    </a:lnTo>
                    <a:lnTo>
                      <a:pt x="137" y="39"/>
                    </a:lnTo>
                    <a:lnTo>
                      <a:pt x="90" y="14"/>
                    </a:lnTo>
                    <a:lnTo>
                      <a:pt x="69" y="3"/>
                    </a:lnTo>
                    <a:lnTo>
                      <a:pt x="43" y="0"/>
                    </a:lnTo>
                    <a:lnTo>
                      <a:pt x="21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8" name="Freeform 423"/>
              <p:cNvSpPr>
                <a:spLocks/>
              </p:cNvSpPr>
              <p:nvPr/>
            </p:nvSpPr>
            <p:spPr bwMode="auto">
              <a:xfrm>
                <a:off x="11253041" y="5797550"/>
                <a:ext cx="87312" cy="119063"/>
              </a:xfrm>
              <a:custGeom>
                <a:avLst/>
                <a:gdLst>
                  <a:gd name="T0" fmla="*/ 55 w 55"/>
                  <a:gd name="T1" fmla="*/ 0 h 75"/>
                  <a:gd name="T2" fmla="*/ 38 w 55"/>
                  <a:gd name="T3" fmla="*/ 7 h 75"/>
                  <a:gd name="T4" fmla="*/ 17 w 55"/>
                  <a:gd name="T5" fmla="*/ 18 h 75"/>
                  <a:gd name="T6" fmla="*/ 0 w 55"/>
                  <a:gd name="T7" fmla="*/ 39 h 75"/>
                  <a:gd name="T8" fmla="*/ 0 w 55"/>
                  <a:gd name="T9" fmla="*/ 53 h 75"/>
                  <a:gd name="T10" fmla="*/ 0 w 55"/>
                  <a:gd name="T11" fmla="*/ 75 h 75"/>
                  <a:gd name="T12" fmla="*/ 30 w 55"/>
                  <a:gd name="T13" fmla="*/ 53 h 75"/>
                  <a:gd name="T14" fmla="*/ 38 w 55"/>
                  <a:gd name="T15" fmla="*/ 46 h 75"/>
                  <a:gd name="T16" fmla="*/ 51 w 55"/>
                  <a:gd name="T17" fmla="*/ 32 h 75"/>
                  <a:gd name="T18" fmla="*/ 55 w 55"/>
                  <a:gd name="T19" fmla="*/ 18 h 75"/>
                  <a:gd name="T20" fmla="*/ 55 w 55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75"/>
                  <a:gd name="T35" fmla="*/ 55 w 55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75">
                    <a:moveTo>
                      <a:pt x="55" y="0"/>
                    </a:moveTo>
                    <a:lnTo>
                      <a:pt x="38" y="7"/>
                    </a:lnTo>
                    <a:lnTo>
                      <a:pt x="17" y="18"/>
                    </a:lnTo>
                    <a:lnTo>
                      <a:pt x="0" y="39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30" y="53"/>
                    </a:lnTo>
                    <a:lnTo>
                      <a:pt x="38" y="46"/>
                    </a:lnTo>
                    <a:lnTo>
                      <a:pt x="51" y="32"/>
                    </a:lnTo>
                    <a:lnTo>
                      <a:pt x="55" y="1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39" name="Freeform 424"/>
              <p:cNvSpPr>
                <a:spLocks/>
              </p:cNvSpPr>
              <p:nvPr/>
            </p:nvSpPr>
            <p:spPr bwMode="auto">
              <a:xfrm>
                <a:off x="10379916" y="5956300"/>
                <a:ext cx="273050" cy="114300"/>
              </a:xfrm>
              <a:custGeom>
                <a:avLst/>
                <a:gdLst>
                  <a:gd name="T0" fmla="*/ 172 w 172"/>
                  <a:gd name="T1" fmla="*/ 61 h 72"/>
                  <a:gd name="T2" fmla="*/ 172 w 172"/>
                  <a:gd name="T3" fmla="*/ 54 h 72"/>
                  <a:gd name="T4" fmla="*/ 163 w 172"/>
                  <a:gd name="T5" fmla="*/ 43 h 72"/>
                  <a:gd name="T6" fmla="*/ 146 w 172"/>
                  <a:gd name="T7" fmla="*/ 32 h 72"/>
                  <a:gd name="T8" fmla="*/ 116 w 172"/>
                  <a:gd name="T9" fmla="*/ 21 h 72"/>
                  <a:gd name="T10" fmla="*/ 56 w 172"/>
                  <a:gd name="T11" fmla="*/ 4 h 72"/>
                  <a:gd name="T12" fmla="*/ 26 w 172"/>
                  <a:gd name="T13" fmla="*/ 0 h 72"/>
                  <a:gd name="T14" fmla="*/ 0 w 172"/>
                  <a:gd name="T15" fmla="*/ 4 h 72"/>
                  <a:gd name="T16" fmla="*/ 38 w 172"/>
                  <a:gd name="T17" fmla="*/ 29 h 72"/>
                  <a:gd name="T18" fmla="*/ 81 w 172"/>
                  <a:gd name="T19" fmla="*/ 57 h 72"/>
                  <a:gd name="T20" fmla="*/ 107 w 172"/>
                  <a:gd name="T21" fmla="*/ 64 h 72"/>
                  <a:gd name="T22" fmla="*/ 129 w 172"/>
                  <a:gd name="T23" fmla="*/ 72 h 72"/>
                  <a:gd name="T24" fmla="*/ 150 w 172"/>
                  <a:gd name="T25" fmla="*/ 68 h 72"/>
                  <a:gd name="T26" fmla="*/ 172 w 172"/>
                  <a:gd name="T27" fmla="*/ 61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2"/>
                  <a:gd name="T43" fmla="*/ 0 h 72"/>
                  <a:gd name="T44" fmla="*/ 172 w 172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2" h="72">
                    <a:moveTo>
                      <a:pt x="172" y="61"/>
                    </a:moveTo>
                    <a:lnTo>
                      <a:pt x="172" y="54"/>
                    </a:lnTo>
                    <a:lnTo>
                      <a:pt x="163" y="43"/>
                    </a:lnTo>
                    <a:lnTo>
                      <a:pt x="146" y="32"/>
                    </a:lnTo>
                    <a:lnTo>
                      <a:pt x="116" y="21"/>
                    </a:lnTo>
                    <a:lnTo>
                      <a:pt x="56" y="4"/>
                    </a:lnTo>
                    <a:lnTo>
                      <a:pt x="26" y="0"/>
                    </a:lnTo>
                    <a:lnTo>
                      <a:pt x="0" y="4"/>
                    </a:lnTo>
                    <a:lnTo>
                      <a:pt x="38" y="29"/>
                    </a:lnTo>
                    <a:lnTo>
                      <a:pt x="81" y="57"/>
                    </a:lnTo>
                    <a:lnTo>
                      <a:pt x="107" y="64"/>
                    </a:lnTo>
                    <a:lnTo>
                      <a:pt x="129" y="72"/>
                    </a:lnTo>
                    <a:lnTo>
                      <a:pt x="150" y="68"/>
                    </a:lnTo>
                    <a:lnTo>
                      <a:pt x="172" y="61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0" name="Freeform 425"/>
              <p:cNvSpPr>
                <a:spLocks/>
              </p:cNvSpPr>
              <p:nvPr/>
            </p:nvSpPr>
            <p:spPr bwMode="auto">
              <a:xfrm>
                <a:off x="10481516" y="6161088"/>
                <a:ext cx="95250" cy="119062"/>
              </a:xfrm>
              <a:custGeom>
                <a:avLst/>
                <a:gdLst>
                  <a:gd name="T0" fmla="*/ 56 w 60"/>
                  <a:gd name="T1" fmla="*/ 0 h 75"/>
                  <a:gd name="T2" fmla="*/ 43 w 60"/>
                  <a:gd name="T3" fmla="*/ 7 h 75"/>
                  <a:gd name="T4" fmla="*/ 22 w 60"/>
                  <a:gd name="T5" fmla="*/ 18 h 75"/>
                  <a:gd name="T6" fmla="*/ 4 w 60"/>
                  <a:gd name="T7" fmla="*/ 39 h 75"/>
                  <a:gd name="T8" fmla="*/ 0 w 60"/>
                  <a:gd name="T9" fmla="*/ 57 h 75"/>
                  <a:gd name="T10" fmla="*/ 4 w 60"/>
                  <a:gd name="T11" fmla="*/ 75 h 75"/>
                  <a:gd name="T12" fmla="*/ 35 w 60"/>
                  <a:gd name="T13" fmla="*/ 57 h 75"/>
                  <a:gd name="T14" fmla="*/ 43 w 60"/>
                  <a:gd name="T15" fmla="*/ 46 h 75"/>
                  <a:gd name="T16" fmla="*/ 52 w 60"/>
                  <a:gd name="T17" fmla="*/ 36 h 75"/>
                  <a:gd name="T18" fmla="*/ 60 w 60"/>
                  <a:gd name="T19" fmla="*/ 18 h 75"/>
                  <a:gd name="T20" fmla="*/ 56 w 60"/>
                  <a:gd name="T21" fmla="*/ 0 h 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75"/>
                  <a:gd name="T35" fmla="*/ 60 w 60"/>
                  <a:gd name="T36" fmla="*/ 75 h 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75">
                    <a:moveTo>
                      <a:pt x="56" y="0"/>
                    </a:moveTo>
                    <a:lnTo>
                      <a:pt x="43" y="7"/>
                    </a:lnTo>
                    <a:lnTo>
                      <a:pt x="22" y="18"/>
                    </a:lnTo>
                    <a:lnTo>
                      <a:pt x="4" y="39"/>
                    </a:lnTo>
                    <a:lnTo>
                      <a:pt x="0" y="57"/>
                    </a:lnTo>
                    <a:lnTo>
                      <a:pt x="4" y="75"/>
                    </a:lnTo>
                    <a:lnTo>
                      <a:pt x="35" y="57"/>
                    </a:lnTo>
                    <a:lnTo>
                      <a:pt x="43" y="46"/>
                    </a:lnTo>
                    <a:lnTo>
                      <a:pt x="52" y="36"/>
                    </a:lnTo>
                    <a:lnTo>
                      <a:pt x="60" y="1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1" name="Freeform 426"/>
              <p:cNvSpPr>
                <a:spLocks/>
              </p:cNvSpPr>
              <p:nvPr/>
            </p:nvSpPr>
            <p:spPr bwMode="auto">
              <a:xfrm>
                <a:off x="10679953" y="6046788"/>
                <a:ext cx="252413" cy="85725"/>
              </a:xfrm>
              <a:custGeom>
                <a:avLst/>
                <a:gdLst>
                  <a:gd name="T0" fmla="*/ 0 w 159"/>
                  <a:gd name="T1" fmla="*/ 7 h 54"/>
                  <a:gd name="T2" fmla="*/ 0 w 159"/>
                  <a:gd name="T3" fmla="*/ 15 h 54"/>
                  <a:gd name="T4" fmla="*/ 4 w 159"/>
                  <a:gd name="T5" fmla="*/ 22 h 54"/>
                  <a:gd name="T6" fmla="*/ 17 w 159"/>
                  <a:gd name="T7" fmla="*/ 33 h 54"/>
                  <a:gd name="T8" fmla="*/ 30 w 159"/>
                  <a:gd name="T9" fmla="*/ 40 h 54"/>
                  <a:gd name="T10" fmla="*/ 56 w 159"/>
                  <a:gd name="T11" fmla="*/ 47 h 54"/>
                  <a:gd name="T12" fmla="*/ 81 w 159"/>
                  <a:gd name="T13" fmla="*/ 50 h 54"/>
                  <a:gd name="T14" fmla="*/ 116 w 159"/>
                  <a:gd name="T15" fmla="*/ 54 h 54"/>
                  <a:gd name="T16" fmla="*/ 159 w 159"/>
                  <a:gd name="T17" fmla="*/ 50 h 54"/>
                  <a:gd name="T18" fmla="*/ 116 w 159"/>
                  <a:gd name="T19" fmla="*/ 33 h 54"/>
                  <a:gd name="T20" fmla="*/ 68 w 159"/>
                  <a:gd name="T21" fmla="*/ 15 h 54"/>
                  <a:gd name="T22" fmla="*/ 26 w 159"/>
                  <a:gd name="T23" fmla="*/ 4 h 54"/>
                  <a:gd name="T24" fmla="*/ 8 w 159"/>
                  <a:gd name="T25" fmla="*/ 0 h 54"/>
                  <a:gd name="T26" fmla="*/ 0 w 159"/>
                  <a:gd name="T27" fmla="*/ 7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9"/>
                  <a:gd name="T43" fmla="*/ 0 h 54"/>
                  <a:gd name="T44" fmla="*/ 159 w 159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9" h="54">
                    <a:moveTo>
                      <a:pt x="0" y="7"/>
                    </a:moveTo>
                    <a:lnTo>
                      <a:pt x="0" y="15"/>
                    </a:lnTo>
                    <a:lnTo>
                      <a:pt x="4" y="22"/>
                    </a:lnTo>
                    <a:lnTo>
                      <a:pt x="17" y="33"/>
                    </a:lnTo>
                    <a:lnTo>
                      <a:pt x="30" y="40"/>
                    </a:lnTo>
                    <a:lnTo>
                      <a:pt x="56" y="47"/>
                    </a:lnTo>
                    <a:lnTo>
                      <a:pt x="81" y="50"/>
                    </a:lnTo>
                    <a:lnTo>
                      <a:pt x="116" y="54"/>
                    </a:lnTo>
                    <a:lnTo>
                      <a:pt x="159" y="50"/>
                    </a:lnTo>
                    <a:lnTo>
                      <a:pt x="116" y="33"/>
                    </a:lnTo>
                    <a:lnTo>
                      <a:pt x="68" y="15"/>
                    </a:lnTo>
                    <a:lnTo>
                      <a:pt x="26" y="4"/>
                    </a:lnTo>
                    <a:lnTo>
                      <a:pt x="8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2" name="Freeform 428"/>
              <p:cNvSpPr>
                <a:spLocks/>
              </p:cNvSpPr>
              <p:nvPr/>
            </p:nvSpPr>
            <p:spPr bwMode="auto">
              <a:xfrm>
                <a:off x="10665666" y="5819775"/>
                <a:ext cx="184150" cy="222250"/>
              </a:xfrm>
              <a:custGeom>
                <a:avLst/>
                <a:gdLst>
                  <a:gd name="T0" fmla="*/ 22 w 116"/>
                  <a:gd name="T1" fmla="*/ 140 h 140"/>
                  <a:gd name="T2" fmla="*/ 9 w 116"/>
                  <a:gd name="T3" fmla="*/ 136 h 140"/>
                  <a:gd name="T4" fmla="*/ 0 w 116"/>
                  <a:gd name="T5" fmla="*/ 129 h 140"/>
                  <a:gd name="T6" fmla="*/ 0 w 116"/>
                  <a:gd name="T7" fmla="*/ 115 h 140"/>
                  <a:gd name="T8" fmla="*/ 13 w 116"/>
                  <a:gd name="T9" fmla="*/ 93 h 140"/>
                  <a:gd name="T10" fmla="*/ 39 w 116"/>
                  <a:gd name="T11" fmla="*/ 72 h 140"/>
                  <a:gd name="T12" fmla="*/ 90 w 116"/>
                  <a:gd name="T13" fmla="*/ 29 h 140"/>
                  <a:gd name="T14" fmla="*/ 108 w 116"/>
                  <a:gd name="T15" fmla="*/ 11 h 140"/>
                  <a:gd name="T16" fmla="*/ 116 w 116"/>
                  <a:gd name="T17" fmla="*/ 0 h 140"/>
                  <a:gd name="T18" fmla="*/ 112 w 116"/>
                  <a:gd name="T19" fmla="*/ 11 h 140"/>
                  <a:gd name="T20" fmla="*/ 112 w 116"/>
                  <a:gd name="T21" fmla="*/ 29 h 140"/>
                  <a:gd name="T22" fmla="*/ 99 w 116"/>
                  <a:gd name="T23" fmla="*/ 68 h 140"/>
                  <a:gd name="T24" fmla="*/ 86 w 116"/>
                  <a:gd name="T25" fmla="*/ 90 h 140"/>
                  <a:gd name="T26" fmla="*/ 73 w 116"/>
                  <a:gd name="T27" fmla="*/ 111 h 140"/>
                  <a:gd name="T28" fmla="*/ 52 w 116"/>
                  <a:gd name="T29" fmla="*/ 129 h 140"/>
                  <a:gd name="T30" fmla="*/ 22 w 116"/>
                  <a:gd name="T31" fmla="*/ 140 h 1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"/>
                  <a:gd name="T49" fmla="*/ 0 h 140"/>
                  <a:gd name="T50" fmla="*/ 116 w 116"/>
                  <a:gd name="T51" fmla="*/ 140 h 1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" h="140">
                    <a:moveTo>
                      <a:pt x="22" y="140"/>
                    </a:moveTo>
                    <a:lnTo>
                      <a:pt x="9" y="136"/>
                    </a:lnTo>
                    <a:lnTo>
                      <a:pt x="0" y="129"/>
                    </a:lnTo>
                    <a:lnTo>
                      <a:pt x="0" y="115"/>
                    </a:lnTo>
                    <a:lnTo>
                      <a:pt x="13" y="93"/>
                    </a:lnTo>
                    <a:lnTo>
                      <a:pt x="39" y="72"/>
                    </a:lnTo>
                    <a:lnTo>
                      <a:pt x="90" y="29"/>
                    </a:lnTo>
                    <a:lnTo>
                      <a:pt x="108" y="11"/>
                    </a:lnTo>
                    <a:lnTo>
                      <a:pt x="116" y="0"/>
                    </a:lnTo>
                    <a:lnTo>
                      <a:pt x="112" y="11"/>
                    </a:lnTo>
                    <a:lnTo>
                      <a:pt x="112" y="29"/>
                    </a:lnTo>
                    <a:lnTo>
                      <a:pt x="99" y="68"/>
                    </a:lnTo>
                    <a:lnTo>
                      <a:pt x="86" y="90"/>
                    </a:lnTo>
                    <a:lnTo>
                      <a:pt x="73" y="111"/>
                    </a:lnTo>
                    <a:lnTo>
                      <a:pt x="52" y="129"/>
                    </a:lnTo>
                    <a:lnTo>
                      <a:pt x="22" y="140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prstClr val="black"/>
                  </a:solidFill>
                  <a:latin typeface="Times New Roman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783633" y="1772817"/>
            <a:ext cx="1663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</a:p>
        </p:txBody>
      </p:sp>
    </p:spTree>
    <p:extLst>
      <p:ext uri="{BB962C8B-B14F-4D97-AF65-F5344CB8AC3E}">
        <p14:creationId xmlns:p14="http://schemas.microsoft.com/office/powerpoint/2010/main" val="14521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9736" y="116633"/>
            <a:ext cx="6286500" cy="64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188" y="857250"/>
            <a:ext cx="8572500" cy="549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HĐ1.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(-3).4 = (-3)+(-3)+(-3)+(-3) = </a:t>
            </a:r>
            <a:r>
              <a:rPr lang="es-AR" sz="2400" dirty="0">
                <a:ln w="0"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AR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(-11).3=…………………………=……………………………….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2.(-6)=…………………=………………………………………….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A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(3.4); -(11.3); -(2.6)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16113" y="4445000"/>
            <a:ext cx="82153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: - (3.4)= -12;  -(11.3) = -33;  -(2.6) = -12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16113" y="5013325"/>
            <a:ext cx="82153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(-3).4 = - (3.4); (-11).3 = -( 11.3); 2.(-6) = -( 2.6)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664200" y="17732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106738" y="2605088"/>
            <a:ext cx="284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(-11) + (-11) + (-11)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11900" y="2598738"/>
            <a:ext cx="865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00388" y="3168651"/>
            <a:ext cx="1771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(-6) + ( -6)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03838" y="3157538"/>
            <a:ext cx="64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916113" y="4437063"/>
            <a:ext cx="82153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(3.4)= -12;  -(11.3) = -33;  -(2.6) = -12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88582"/>
            <a:ext cx="1475423" cy="13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1"/>
          <p:cNvSpPr>
            <a:spLocks noChangeArrowheads="1"/>
          </p:cNvSpPr>
          <p:nvPr/>
        </p:nvSpPr>
        <p:spPr bwMode="auto">
          <a:xfrm>
            <a:off x="1843089" y="1905000"/>
            <a:ext cx="8104187" cy="5842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9876" y="357189"/>
            <a:ext cx="7358063" cy="64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809750" y="1262064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5.(-7)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(-6).8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8314" y="2792413"/>
            <a:ext cx="8643937" cy="2030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- ”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m,n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N*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m.(-n) = (-n).m = -(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14314"/>
            <a:ext cx="857250" cy="9286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3143251" y="4365626"/>
          <a:ext cx="360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126725" imgH="126725" progId="Equation.DSMT4">
                  <p:embed/>
                </p:oleObj>
              </mc:Choice>
              <mc:Fallback>
                <p:oleObj name="Equation" r:id="rId4" imgW="126725" imgH="126725" progId="Equation.DSMT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4365626"/>
                        <a:ext cx="3603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4" y="5078414"/>
            <a:ext cx="22812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175761" y="4847492"/>
            <a:ext cx="4524849" cy="1414108"/>
          </a:xfrm>
          <a:prstGeom prst="wedgeRoundRectCallou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Tích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hai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số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nguyên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dấu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luôn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là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số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nguyên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libri"/>
              </a:rPr>
              <a:t>âm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35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2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82;p9"/>
          <p:cNvSpPr txBox="1">
            <a:spLocks noChangeArrowheads="1"/>
          </p:cNvSpPr>
          <p:nvPr/>
        </p:nvSpPr>
        <p:spPr bwMode="auto">
          <a:xfrm>
            <a:off x="3411538" y="63501"/>
            <a:ext cx="6494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ts val="3600"/>
              <a:buFont typeface="Times New Roman" panose="02020603050405020304" pitchFamily="18" charset="0"/>
              <a:buNone/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 4 BẠN.</a:t>
            </a:r>
          </a:p>
        </p:txBody>
      </p:sp>
      <p:sp>
        <p:nvSpPr>
          <p:cNvPr id="10243" name="Google Shape;183;p9"/>
          <p:cNvSpPr>
            <a:spLocks noChangeArrowheads="1"/>
          </p:cNvSpPr>
          <p:nvPr/>
        </p:nvSpPr>
        <p:spPr bwMode="auto">
          <a:xfrm>
            <a:off x="1600200" y="1371600"/>
            <a:ext cx="8915400" cy="571500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ts val="4000"/>
              <a:buFont typeface="Calibri" panose="020F0502020204030204" pitchFamily="34" charset="0"/>
              <a:buAutoNum type="arabicPeriod"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Mỗi nhóm cử ra 1 trưởng nhóm.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FFFF"/>
              </a:buClr>
              <a:buSzPts val="4000"/>
              <a:buFont typeface="Calibri" panose="020F0502020204030204" pitchFamily="34" charset="0"/>
              <a:buAutoNum type="arabicPeriod"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Các nhóm thảo luận và trình bày vào bảng nhóm nhiệm vụ dưới đây.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FFFF"/>
              </a:buClr>
              <a:buSzPts val="4000"/>
              <a:buFont typeface="Calibri" panose="020F0502020204030204" pitchFamily="34" charset="0"/>
              <a:buAutoNum type="arabicPeriod"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Sau khi hoạt động nhóm xong, các nhóm ngồi tại chỗ, giáo viên sẽ chọn và mời 1 bạn bất kỳ trong 1 nhóm lên trình bày để lấy điểm cho cả nhóm. </a:t>
            </a:r>
            <a:b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Chúc các em hoàn thành tốt nhiệm vụ.</a:t>
            </a:r>
          </a:p>
        </p:txBody>
      </p:sp>
      <p:sp>
        <p:nvSpPr>
          <p:cNvPr id="10244" name="Google Shape;184;p9"/>
          <p:cNvSpPr txBox="1">
            <a:spLocks noChangeArrowheads="1"/>
          </p:cNvSpPr>
          <p:nvPr/>
        </p:nvSpPr>
        <p:spPr bwMode="auto">
          <a:xfrm>
            <a:off x="1643063" y="685801"/>
            <a:ext cx="880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SzPts val="3600"/>
              <a:buFont typeface="Times New Roman" panose="02020603050405020304" pitchFamily="18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Yêu cầu:</a:t>
            </a:r>
          </a:p>
        </p:txBody>
      </p:sp>
    </p:spTree>
    <p:extLst>
      <p:ext uri="{BB962C8B-B14F-4D97-AF65-F5344CB8AC3E}">
        <p14:creationId xmlns:p14="http://schemas.microsoft.com/office/powerpoint/2010/main" val="29891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75" y="285750"/>
            <a:ext cx="4572000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1" y="1120775"/>
            <a:ext cx="75422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r>
              <a:rPr lang="es-AR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25.(-4) 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(-10).11 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(-12).12 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137.(-15) =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2298700" y="5194301"/>
            <a:ext cx="479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LT2: </a:t>
            </a: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5.(-12) =</a:t>
            </a:r>
            <a:endParaRPr lang="en-US" alt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45014" y="1760539"/>
            <a:ext cx="3024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-(25.4)= -100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91089" y="3440114"/>
            <a:ext cx="3673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-(12.12)= -144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48225" y="2605089"/>
            <a:ext cx="3970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-(10.11)= -110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87939" y="4260851"/>
            <a:ext cx="4211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-(137.15)= -2055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8950" y="5157788"/>
            <a:ext cx="264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-(5.12)= -60</a:t>
            </a:r>
            <a:endParaRPr lang="en-US" altLang="en-US" sz="3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60020"/>
            <a:ext cx="1619250" cy="12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173" grpId="0"/>
      <p:bldP spid="2" grpId="0"/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1704" y="188641"/>
            <a:ext cx="6103938" cy="479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359150" y="534988"/>
            <a:ext cx="730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s-AR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847850" y="1235075"/>
            <a:ext cx="81359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dung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-15 000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1847851" y="4489450"/>
            <a:ext cx="86407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LÀM: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(-15 000). 3 = -( 15000.3) = -45 000 (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0020"/>
            <a:ext cx="1619250" cy="12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197" grpId="0"/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2175" y="285750"/>
            <a:ext cx="6624638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36825" y="1427164"/>
            <a:ext cx="7531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1: </a:t>
            </a: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Tính:   125.4 = </a:t>
            </a:r>
          </a:p>
          <a:p>
            <a:pPr marL="0" lvl="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(+125).(+4)=</a:t>
            </a:r>
            <a:endParaRPr lang="en-US" altLang="en-US" sz="320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314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47850" y="3013075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Nhân hai số nguyên dương chính là nhân hai số tự nhiên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6625" y="1557338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endParaRPr lang="es-AR" altLang="en-US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75450" y="2276475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n-US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125.4= 500</a:t>
            </a:r>
            <a:endParaRPr lang="en-US" altLang="en-US" sz="320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6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1175</Words>
  <Application>Microsoft Office PowerPoint</Application>
  <PresentationFormat>Widescreen</PresentationFormat>
  <Paragraphs>199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.VnShelley Allegro</vt:lpstr>
      <vt:lpstr>.VnTimeH</vt:lpstr>
      <vt:lpstr>Arial</vt:lpstr>
      <vt:lpstr>Calibri</vt:lpstr>
      <vt:lpstr>Calibri Light</vt:lpstr>
      <vt:lpstr>Open Sans</vt:lpstr>
      <vt:lpstr>Symbol</vt:lpstr>
      <vt:lpstr>Times New Roman</vt:lpstr>
      <vt:lpstr>VNI-Bodon</vt:lpstr>
      <vt:lpstr>2_Office Theme</vt:lpstr>
      <vt:lpstr>1_Office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NHÂN HAI SỐ NGUYÊN ÂM 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AI NHANH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2024-11-26T06:25:35Z</dcterms:created>
  <dcterms:modified xsi:type="dcterms:W3CDTF">2024-11-30T01:35:26Z</dcterms:modified>
</cp:coreProperties>
</file>