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318" r:id="rId7"/>
    <p:sldId id="319" r:id="rId8"/>
    <p:sldId id="261" r:id="rId9"/>
    <p:sldId id="265" r:id="rId10"/>
    <p:sldId id="273" r:id="rId11"/>
    <p:sldId id="259" r:id="rId12"/>
    <p:sldId id="276" r:id="rId13"/>
    <p:sldId id="302" r:id="rId14"/>
    <p:sldId id="320" r:id="rId15"/>
    <p:sldId id="316" r:id="rId16"/>
    <p:sldId id="298" r:id="rId17"/>
    <p:sldId id="294" r:id="rId18"/>
    <p:sldId id="336" r:id="rId19"/>
    <p:sldId id="337" r:id="rId20"/>
    <p:sldId id="338" r:id="rId21"/>
    <p:sldId id="339" r:id="rId22"/>
    <p:sldId id="340" r:id="rId23"/>
    <p:sldId id="341" r:id="rId24"/>
    <p:sldId id="317" r:id="rId25"/>
    <p:sldId id="269" r:id="rId26"/>
    <p:sldId id="321" r:id="rId27"/>
    <p:sldId id="322" r:id="rId28"/>
    <p:sldId id="323" r:id="rId29"/>
    <p:sldId id="324" r:id="rId30"/>
    <p:sldId id="279" r:id="rId31"/>
    <p:sldId id="325" r:id="rId32"/>
    <p:sldId id="268" r:id="rId33"/>
    <p:sldId id="270" r:id="rId34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.VnTime" panose="020B720000000000000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3974" autoAdjust="0"/>
  </p:normalViewPr>
  <p:slideViewPr>
    <p:cSldViewPr>
      <p:cViewPr varScale="1">
        <p:scale>
          <a:sx n="46" d="100"/>
          <a:sy n="46" d="100"/>
        </p:scale>
        <p:origin x="6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7" Type="http://schemas.openxmlformats.org/officeDocument/2006/relationships/image" Target="../media/image3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.png"/><Relationship Id="rId23" Type="http://schemas.openxmlformats.org/officeDocument/2006/relationships/image" Target="../media/image25.png"/><Relationship Id="rId15" Type="http://schemas.openxmlformats.org/officeDocument/2006/relationships/image" Target="../media/image620.sv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6" Type="http://schemas.openxmlformats.org/officeDocument/2006/relationships/image" Target="../media/image43.png"/><Relationship Id="rId21" Type="http://schemas.openxmlformats.org/officeDocument/2006/relationships/image" Target="../media/image68.svg"/><Relationship Id="rId25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0.png"/><Relationship Id="rId23" Type="http://schemas.openxmlformats.org/officeDocument/2006/relationships/image" Target="../media/image41.png"/><Relationship Id="rId2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45.png"/><Relationship Id="rId15" Type="http://schemas.openxmlformats.org/officeDocument/2006/relationships/image" Target="../media/image620.svg"/><Relationship Id="rId23" Type="http://schemas.openxmlformats.org/officeDocument/2006/relationships/image" Target="../media/image44.png"/><Relationship Id="rId2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3" Type="http://schemas.openxmlformats.org/officeDocument/2006/relationships/image" Target="../media/image118.svg"/><Relationship Id="rId12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104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118.sv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5" Type="http://schemas.openxmlformats.org/officeDocument/2006/relationships/image" Target="../media/image50.pn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104.sv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13" Type="http://schemas.openxmlformats.org/officeDocument/2006/relationships/image" Target="../media/image114.sv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4.png"/><Relationship Id="rId15" Type="http://schemas.openxmlformats.org/officeDocument/2006/relationships/image" Target="../media/image620.svg"/><Relationship Id="rId23" Type="http://schemas.openxmlformats.org/officeDocument/2006/relationships/image" Target="../media/image53.png"/><Relationship Id="rId2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55.png"/><Relationship Id="rId15" Type="http://schemas.openxmlformats.org/officeDocument/2006/relationships/image" Target="../media/image620.svg"/><Relationship Id="rId23" Type="http://schemas.openxmlformats.org/officeDocument/2006/relationships/image" Target="../media/image27.png"/><Relationship Id="rId2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.png"/><Relationship Id="rId12" Type="http://schemas.openxmlformats.org/officeDocument/2006/relationships/image" Target="../media/image9.png"/><Relationship Id="rId7" Type="http://schemas.openxmlformats.org/officeDocument/2006/relationships/image" Target="../media/image36.svg"/><Relationship Id="rId2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9" Type="http://schemas.openxmlformats.org/officeDocument/2006/relationships/image" Target="../media/image4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png"/><Relationship Id="rId3" Type="http://schemas.microsoft.com/office/2007/relationships/hdphoto" Target="../media/hdphoto5.wdp"/><Relationship Id="rId21" Type="http://schemas.openxmlformats.org/officeDocument/2006/relationships/image" Target="../media/image114.svg"/><Relationship Id="rId25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4" Type="http://schemas.openxmlformats.org/officeDocument/2006/relationships/image" Target="../media/image63.png"/><Relationship Id="rId22" Type="http://schemas.openxmlformats.org/officeDocument/2006/relationships/image" Target="../media/image64.png"/><Relationship Id="rId9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png"/><Relationship Id="rId3" Type="http://schemas.microsoft.com/office/2007/relationships/hdphoto" Target="../media/hdphoto5.wdp"/><Relationship Id="rId21" Type="http://schemas.openxmlformats.org/officeDocument/2006/relationships/image" Target="../media/image114.svg"/><Relationship Id="rId25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69.png"/><Relationship Id="rId4" Type="http://schemas.openxmlformats.org/officeDocument/2006/relationships/image" Target="../media/image63.png"/><Relationship Id="rId22" Type="http://schemas.openxmlformats.org/officeDocument/2006/relationships/image" Target="../media/image64.png"/><Relationship Id="rId9" Type="http://schemas.openxmlformats.org/officeDocument/2006/relationships/image" Target="../media/image24.svg"/><Relationship Id="rId27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5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9" Type="http://schemas.openxmlformats.org/officeDocument/2006/relationships/image" Target="../media/image24.svg"/><Relationship Id="rId27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.png"/><Relationship Id="rId21" Type="http://schemas.openxmlformats.org/officeDocument/2006/relationships/image" Target="../media/image114.svg"/><Relationship Id="rId25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63.png"/><Relationship Id="rId9" Type="http://schemas.openxmlformats.org/officeDocument/2006/relationships/image" Target="../media/image24.svg"/><Relationship Id="rId27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5" Type="http://schemas.openxmlformats.org/officeDocument/2006/relationships/image" Target="../media/image66.png"/><Relationship Id="rId2" Type="http://schemas.openxmlformats.org/officeDocument/2006/relationships/image" Target="../media/image64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73.png"/><Relationship Id="rId9" Type="http://schemas.openxmlformats.org/officeDocument/2006/relationships/image" Target="../media/image24.svg"/><Relationship Id="rId27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21" Type="http://schemas.openxmlformats.org/officeDocument/2006/relationships/image" Target="../media/image41.svg"/><Relationship Id="rId7" Type="http://schemas.openxmlformats.org/officeDocument/2006/relationships/image" Target="../media/image22.svg"/><Relationship Id="rId25" Type="http://schemas.openxmlformats.org/officeDocument/2006/relationships/image" Target="../media/image15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.png"/><Relationship Id="rId23" Type="http://schemas.openxmlformats.org/officeDocument/2006/relationships/image" Target="../media/image13.png"/><Relationship Id="rId19" Type="http://schemas.openxmlformats.org/officeDocument/2006/relationships/image" Target="../media/image21.svg"/><Relationship Id="rId22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5" Type="http://schemas.openxmlformats.org/officeDocument/2006/relationships/image" Target="../media/image67.pn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4.svg"/><Relationship Id="rId15" Type="http://schemas.openxmlformats.org/officeDocument/2006/relationships/image" Target="../media/image620.svg"/><Relationship Id="rId23" Type="http://schemas.openxmlformats.org/officeDocument/2006/relationships/image" Target="../media/image63.png"/><Relationship Id="rId2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6.png"/><Relationship Id="rId15" Type="http://schemas.openxmlformats.org/officeDocument/2006/relationships/image" Target="../media/image620.svg"/><Relationship Id="rId23" Type="http://schemas.openxmlformats.org/officeDocument/2006/relationships/image" Target="../media/image67.png"/><Relationship Id="rId2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svg"/><Relationship Id="rId21" Type="http://schemas.openxmlformats.org/officeDocument/2006/relationships/image" Target="../media/image40.svg"/><Relationship Id="rId2" Type="http://schemas.openxmlformats.org/officeDocument/2006/relationships/image" Target="../media/image32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8.svg"/><Relationship Id="rId10" Type="http://schemas.openxmlformats.org/officeDocument/2006/relationships/image" Target="../media/image75.png"/><Relationship Id="rId19" Type="http://schemas.openxmlformats.org/officeDocument/2006/relationships/image" Target="../media/image102.svg"/><Relationship Id="rId9" Type="http://schemas.openxmlformats.org/officeDocument/2006/relationships/image" Target="../media/image84.svg"/><Relationship Id="rId14" Type="http://schemas.openxmlformats.org/officeDocument/2006/relationships/image" Target="../media/image27.png"/><Relationship Id="rId2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svg"/><Relationship Id="rId3" Type="http://schemas.openxmlformats.org/officeDocument/2006/relationships/image" Target="../media/image2.svg"/><Relationship Id="rId12" Type="http://schemas.openxmlformats.org/officeDocument/2006/relationships/image" Target="../media/image78.png"/><Relationship Id="rId17" Type="http://schemas.openxmlformats.org/officeDocument/2006/relationships/image" Target="../media/image102.sv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svg"/><Relationship Id="rId2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6.sv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svg"/><Relationship Id="rId2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6.sv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5" Type="http://schemas.openxmlformats.org/officeDocument/2006/relationships/image" Target="../media/image29.pn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24.png"/><Relationship Id="rId15" Type="http://schemas.openxmlformats.org/officeDocument/2006/relationships/image" Target="../media/image620.svg"/><Relationship Id="rId23" Type="http://schemas.openxmlformats.org/officeDocument/2006/relationships/image" Target="../media/image28.pn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21" Type="http://schemas.openxmlformats.org/officeDocument/2006/relationships/image" Target="../media/image68.svg"/><Relationship Id="rId7" Type="http://schemas.openxmlformats.org/officeDocument/2006/relationships/image" Target="../media/image82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5" Type="http://schemas.openxmlformats.org/officeDocument/2006/relationships/image" Target="../media/image31.png"/><Relationship Id="rId15" Type="http://schemas.openxmlformats.org/officeDocument/2006/relationships/image" Target="../media/image88.svg"/><Relationship Id="rId23" Type="http://schemas.openxmlformats.org/officeDocument/2006/relationships/image" Target="../media/image36.svg"/><Relationship Id="rId10" Type="http://schemas.openxmlformats.org/officeDocument/2006/relationships/image" Target="../media/image33.png"/><Relationship Id="rId19" Type="http://schemas.openxmlformats.org/officeDocument/2006/relationships/image" Target="../media/image92.svg"/><Relationship Id="rId4" Type="http://schemas.openxmlformats.org/officeDocument/2006/relationships/image" Target="../media/image78.svg"/><Relationship Id="rId9" Type="http://schemas.openxmlformats.org/officeDocument/2006/relationships/image" Target="../media/image84.sv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svg"/><Relationship Id="rId3" Type="http://schemas.openxmlformats.org/officeDocument/2006/relationships/image" Target="../media/image94.svg"/><Relationship Id="rId21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17" Type="http://schemas.openxmlformats.org/officeDocument/2006/relationships/image" Target="../media/image112.svg"/><Relationship Id="rId2" Type="http://schemas.openxmlformats.org/officeDocument/2006/relationships/image" Target="../media/image16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svg"/><Relationship Id="rId11" Type="http://schemas.openxmlformats.org/officeDocument/2006/relationships/image" Target="../media/image72.svg"/><Relationship Id="rId5" Type="http://schemas.microsoft.com/office/2007/relationships/hdphoto" Target="../media/hdphoto2.wdp"/><Relationship Id="rId19" Type="http://schemas.openxmlformats.org/officeDocument/2006/relationships/image" Target="../media/image102.svg"/><Relationship Id="rId4" Type="http://schemas.openxmlformats.org/officeDocument/2006/relationships/image" Target="../media/image37.png"/><Relationship Id="rId14" Type="http://schemas.openxmlformats.org/officeDocument/2006/relationships/image" Target="../media/image27.png"/><Relationship Id="rId9" Type="http://schemas.openxmlformats.org/officeDocument/2006/relationships/image" Target="../media/image84.sv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5127">
            <a:off x="2176243" y="1418773"/>
            <a:ext cx="13958440" cy="7272452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73782">
            <a:off x="14524732" y="1102460"/>
            <a:ext cx="3692381" cy="624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-924259" y="7577390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5402650" y="868412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</a:t>
            </a: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HÔM NAY!</a:t>
            </a:r>
            <a:endParaRPr lang="en-US" sz="70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905691" y="8255392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1" y="457702"/>
            <a:ext cx="46481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599" y="1682658"/>
            <a:ext cx="16408358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2cm.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9.10.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886" y="5526456"/>
            <a:ext cx="4549752" cy="4570044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556752" flipH="1" flipV="1">
            <a:off x="17715506" y="9623791"/>
            <a:ext cx="1041443" cy="77196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810334" y="7750123"/>
            <a:ext cx="1313529" cy="22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5870111" y="8396110"/>
            <a:ext cx="1332761" cy="11761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469139" y="290771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951486" y="9374169"/>
            <a:ext cx="1968850" cy="912831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36283" y="274619"/>
            <a:ext cx="766234" cy="676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181100"/>
            <a:ext cx="11680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AB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48" y="1072282"/>
            <a:ext cx="4549752" cy="457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 ⊥ AB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= AD = 2cm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cm.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  <a:blipFill>
                <a:blip r:embed="rId25"/>
                <a:stretch>
                  <a:fillRect l="-153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&lt;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  <a:blipFill>
                <a:blip r:embed="rId26"/>
                <a:stretch>
                  <a:fillRect l="-1879" r="-182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283534" y="9431430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825" y="385225"/>
            <a:ext cx="46100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705" y="419100"/>
            <a:ext cx="12172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Em hãy trả lời câu hỏi trong tình huống mở đầu:</a:t>
            </a:r>
            <a:endParaRPr lang="en-US" sz="4000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4825" y="8287102"/>
            <a:ext cx="1130649" cy="168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3" y="2623605"/>
            <a:ext cx="4218142" cy="5073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ABO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OB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OB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ACO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OC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OC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Bạn Nam nên chọn đường bơi OA.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  <a:blipFill>
                <a:blip r:embed="rId24"/>
                <a:stretch>
                  <a:fillRect l="-1832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915400" y="17549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77000" y="317837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THỬ THÁCH NHỎ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47800" y="1542197"/>
            <a:ext cx="15316200" cy="696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9.11,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d,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HM&lt;HN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AM&lt; AN.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AMN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686300"/>
            <a:ext cx="5257800" cy="33285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7800" y="7962900"/>
            <a:ext cx="1531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95865" y="266475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AMN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  <a:blipFill>
                <a:blip r:embed="rId12"/>
                <a:stretch>
                  <a:fillRect l="-2188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87978"/>
            <a:ext cx="5902278" cy="3736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thì độ dài AM bằng độ dài AC là lớn nhất.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  <a:blipFill>
                <a:blip r:embed="rId15"/>
                <a:stretch>
                  <a:fillRect l="-1448" r="-1407" b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AN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  <a:blipFill>
                <a:blip r:embed="rId16"/>
                <a:stretch>
                  <a:fillRect r="-701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280" y="4055302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7500" b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6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1200" y="607738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9.6 (Tr65)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847133" y="607738"/>
            <a:ext cx="1203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866141"/>
            <a:ext cx="6263861" cy="468298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1430000" y="384810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175009" y="5368786"/>
                <a:ext cx="10210803" cy="399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AH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⊥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009" y="5368786"/>
                <a:ext cx="10210803" cy="3990836"/>
              </a:xfrm>
              <a:prstGeom prst="rect">
                <a:avLst/>
              </a:prstGeom>
              <a:blipFill>
                <a:blip r:embed="rId24"/>
                <a:stretch>
                  <a:fillRect l="-2090" r="-2149" b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285527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489916"/>
            <a:ext cx="1332761" cy="117616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1235" y="307799"/>
            <a:ext cx="1219200" cy="181723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005601">
            <a:off x="-741758" y="9240236"/>
            <a:ext cx="1968850" cy="9128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87925" y="708586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1789670"/>
            <a:ext cx="138684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40" y="5681015"/>
            <a:ext cx="4248550" cy="4205417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5260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2456" y="6497900"/>
            <a:ext cx="10588479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66065" y="6955365"/>
            <a:ext cx="364933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 smtClean="0">
                <a:cs typeface="Arial"/>
                <a:sym typeface="Arial"/>
              </a:rPr>
              <a:t>Cho </a:t>
            </a:r>
            <a:r>
              <a:rPr lang="vi-VN" altLang="en-US" sz="4000" b="0" dirty="0">
                <a:cs typeface="Arial"/>
                <a:sym typeface="Arial"/>
              </a:rPr>
              <a:t>ba điểm a, b, c thẳng hàng và B nằm giữa A và C. Trên đường thẳng vuông góc với AC tại B ta lấy điểm H. Khi đó:</a:t>
            </a:r>
            <a:endParaRPr lang="en-US" altLang="en-US" sz="4000" b="0" dirty="0"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49911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AH &lt; 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AH &lt;  AB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AH 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AH = BH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865762" y="6684575"/>
            <a:ext cx="6049638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ba điểm a, b, c thẳng hàng và B nằm giữa A và C. Trên đường thẳng vuông góc với AC tại B ta lấy điểm M. So sánh MB và MC, MB và MA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4305" y="4686300"/>
            <a:ext cx="12831401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 &lt; MB, MC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		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 &gt;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MA &gt; MB. MC 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 &lt; 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33400" y="2552700"/>
            <a:ext cx="1378068" cy="12884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754319" y="226599"/>
            <a:ext cx="924499" cy="1373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49864-5408-4AC2-9B57-402B61D49B2C}"/>
              </a:ext>
            </a:extLst>
          </p:cNvPr>
          <p:cNvSpPr txBox="1"/>
          <p:nvPr/>
        </p:nvSpPr>
        <p:spPr>
          <a:xfrm>
            <a:off x="7315200" y="342900"/>
            <a:ext cx="542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33500"/>
            <a:ext cx="15620999" cy="474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Bạn Nam tập bơi ở một bể bơi hình chữ nhật, trong đó có ba đường bơi OA, OB và OC. Biết rằng OA vuông góc với cạnh của bể bơi (H9.8).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Nếu xuất phát từ điểm O và bơi cùng tốc độ, để bơi sang bờ bên kia nhanh nhất thì bạn Nam nên chọn đường bơi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6305694"/>
            <a:ext cx="8002055" cy="35622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532012" y="6027757"/>
            <a:ext cx="7156755" cy="4000500"/>
            <a:chOff x="10516040" y="6236366"/>
            <a:chExt cx="7156755" cy="40005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500595" y="6236366"/>
              <a:ext cx="6172200" cy="4000500"/>
              <a:chOff x="11049000" y="6172200"/>
              <a:chExt cx="6172200" cy="4000500"/>
            </a:xfrm>
          </p:grpSpPr>
          <p:sp>
            <p:nvSpPr>
              <p:cNvPr id="10" name="Oval Callout 9"/>
              <p:cNvSpPr/>
              <p:nvPr/>
            </p:nvSpPr>
            <p:spPr>
              <a:xfrm>
                <a:off x="11049000" y="6172200"/>
                <a:ext cx="6172200" cy="4000500"/>
              </a:xfrm>
              <a:prstGeom prst="wedgeEllipse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706948" y="6800201"/>
                <a:ext cx="5031758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nhắc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0516040" y="7505700"/>
              <a:ext cx="1313529" cy="22596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448800" y="6965281"/>
            <a:ext cx="3753842" cy="137546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pic>
        <p:nvPicPr>
          <p:cNvPr id="47" name="Picture 46" descr="Trắc nghiệm Quan hệ giữa đường vuông góc và đường xiên, đường xiên và hình chiếu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59" y="1882573"/>
            <a:ext cx="4892628" cy="30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7883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8034" y="502628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MA &gt;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			B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HB &lt; HC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MA 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			D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MC &lt; MA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525000" y="6970328"/>
            <a:ext cx="4073387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13716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8112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837462"/>
            <a:ext cx="4976813" cy="3273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OM &gt; 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OH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ON &gt;  OH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ON &gt;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𝑂𝑀𝑁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𝑀𝑁𝑂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  <a:blipFill>
                <a:blip r:embed="rId10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4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701274" y="4619830"/>
            <a:ext cx="5909326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86711" y="224778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520311" y="2137708"/>
            <a:ext cx="113292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cao. So sánh BD + CE và AB + AC?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BD + CE &lt; 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		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&gt; AB + AC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		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AC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  <a:blipFill>
                <a:blip r:embed="rId9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9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046837" y="4588838"/>
            <a:ext cx="5101852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91511" y="224776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825111" y="2137685"/>
            <a:ext cx="107958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 smtClean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vuông góc (E ∈ AB, D ∈ AC). So sánh BD + CE và 2BC?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BD + CE &gt;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2BC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&lt; 2BC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2BC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= 2BC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  <a:blipFill>
                <a:blip r:embed="rId9"/>
                <a:stretch>
                  <a:fillRect l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28359" y="4152900"/>
            <a:ext cx="801797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8585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48" y="1183203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3600" y="2366308"/>
            <a:ext cx="14004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AB=AC.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(H.9.12)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62438" y="6134100"/>
            <a:ext cx="1706335" cy="3841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45096" y="938897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95204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019317">
            <a:off x="-127161" y="9343568"/>
            <a:ext cx="1594663" cy="739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4282388"/>
            <a:ext cx="92964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&lt;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082" y="899735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45648" y="7123311"/>
            <a:ext cx="1405439" cy="3163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3" y="2905113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93733" y="77871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  <a:blipFill>
                <a:blip r:embed="rId27"/>
                <a:stretch>
                  <a:fillRect l="-2118" r="-2059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  <a:blipFill>
                <a:blip r:embed="rId28"/>
                <a:stretch>
                  <a:fillRect r="-81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7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b="1" u="sng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b="1" u="sng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AM &lt; AB = AC.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 &lt;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  <a:blipFill>
                <a:blip r:embed="rId26"/>
                <a:stretch>
                  <a:fillRect l="-1379" b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602" y="73995"/>
            <a:ext cx="4925917" cy="47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458200" y="850229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4058" y="24765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 &gt; AM.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  <a:blipFill>
                <a:blip r:embed="rId26"/>
                <a:stretch>
                  <a:fillRect l="-1860"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307" y="2984331"/>
            <a:ext cx="4925917" cy="4764705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02000" y="7908999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18110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75" y="73995"/>
            <a:ext cx="4925917" cy="4764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&lt; MC </a:t>
                </a:r>
                <a:endParaRPr lang="en-US" sz="38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&gt; MC </a:t>
                </a:r>
                <a:endParaRPr lang="en-US" sz="38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AC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mọi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AB.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  <a:blipFill>
                <a:blip r:embed="rId27"/>
                <a:stretch>
                  <a:fillRect l="-1307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  <a:blipFill>
                <a:blip r:embed="rId28"/>
                <a:stretch>
                  <a:fillRect r="-4097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  <a:blipFill>
                <a:blip r:embed="rId29"/>
                <a:stretch>
                  <a:fillRect r="-590" b="-2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5127">
            <a:off x="1088257" y="791667"/>
            <a:ext cx="16062306" cy="8492418"/>
            <a:chOff x="3349171" y="2091585"/>
            <a:chExt cx="11589658" cy="512052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786838">
            <a:off x="226627" y="625536"/>
            <a:ext cx="2419236" cy="1250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72341" y="4780030"/>
            <a:ext cx="1860582" cy="49918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-416958" y="8665790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838990">
            <a:off x="14813526" y="935589"/>
            <a:ext cx="2509116" cy="12503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1823978"/>
            <a:ext cx="13691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F0000"/>
                </a:solidFill>
                <a:cs typeface="Arial" panose="020B0604020202020204" pitchFamily="34" charset="0"/>
              </a:rPr>
              <a:t>CHƯƠNG IX. QUAN HỆ GIỮA CÁC YẾU TỐ TRONG MỘT TAM GIÁC</a:t>
            </a:r>
            <a:endParaRPr lang="en-US" sz="6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6015" y="4804024"/>
            <a:ext cx="12374274" cy="27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200" b="1" kern="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32: QUAN HỆ GIỮA ĐƯỜNG VUÔNG GÓC VÀ ĐƯỜNG XIÊN </a:t>
            </a:r>
            <a:endParaRPr kumimoji="0" lang="en-US" sz="6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64524" flipV="1">
            <a:off x="-248117" y="9221472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3598" y="2163760"/>
            <a:ext cx="1585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Hai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AC ( M,N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(H.9.13).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&lt; BC.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NB, NB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4061" y="811372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9.9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grpSp>
        <p:nvGrpSpPr>
          <p:cNvPr id="17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1125200" y="6134100"/>
            <a:ext cx="3158186" cy="3171383"/>
            <a:chOff x="1339725" y="238075"/>
            <a:chExt cx="2758000" cy="2769525"/>
          </a:xfrm>
        </p:grpSpPr>
        <p:sp>
          <p:nvSpPr>
            <p:cNvPr id="18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761744">
            <a:off x="16816576" y="8747643"/>
            <a:ext cx="1138475" cy="12649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0661" y="5372100"/>
            <a:ext cx="4002539" cy="4407464"/>
            <a:chOff x="2550661" y="5372100"/>
            <a:chExt cx="4002539" cy="4407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661" y="5372100"/>
              <a:ext cx="4002539" cy="44074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470510">
              <a:off x="3161268" y="6969353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470510">
              <a:off x="3684499" y="735163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470510">
              <a:off x="4053116" y="787537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470510">
              <a:off x="4415856" y="828955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470510">
              <a:off x="4789930" y="8502554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470510" flipV="1">
              <a:off x="5509049" y="9065578"/>
              <a:ext cx="696304" cy="86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2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64524" flipV="1">
            <a:off x="-248605" y="9361461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771205" y="894643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1304408"/>
            <a:ext cx="4801171" cy="528689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077200" y="250554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𝑁𝐴𝑀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180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𝑁𝑀𝐵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BN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𝐵𝐴𝑁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&lt; BC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  <a:blipFill>
                <a:blip r:embed="rId24"/>
                <a:stretch>
                  <a:fillRect l="-1753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93722">
            <a:off x="15005670" y="8811594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526056" flipH="1">
            <a:off x="-497056" y="8016493"/>
            <a:ext cx="2807669" cy="20478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256021" y="100131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055521" y="511402"/>
            <a:ext cx="753277" cy="70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93722">
            <a:off x="15057021" y="8983044"/>
            <a:ext cx="3059459" cy="78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A879D1-2CAF-427A-810E-13C8AED4DBF1}"/>
              </a:ext>
            </a:extLst>
          </p:cNvPr>
          <p:cNvSpPr txBox="1"/>
          <p:nvPr/>
        </p:nvSpPr>
        <p:spPr>
          <a:xfrm>
            <a:off x="5413188" y="1111702"/>
            <a:ext cx="78285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4"/>
          <p:cNvGrpSpPr/>
          <p:nvPr/>
        </p:nvGrpSpPr>
        <p:grpSpPr>
          <a:xfrm>
            <a:off x="38100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36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7" name="Rectangle 36"/>
          <p:cNvSpPr/>
          <p:nvPr/>
        </p:nvSpPr>
        <p:spPr>
          <a:xfrm>
            <a:off x="685800" y="4067539"/>
            <a:ext cx="47273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</a:t>
            </a: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nhớ </a:t>
            </a:r>
            <a:endParaRPr lang="pt-BR" sz="4000" kern="0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</a:t>
            </a: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trong bài. </a:t>
            </a:r>
          </a:p>
        </p:txBody>
      </p:sp>
      <p:grpSp>
        <p:nvGrpSpPr>
          <p:cNvPr id="39" name="Group 4"/>
          <p:cNvGrpSpPr/>
          <p:nvPr/>
        </p:nvGrpSpPr>
        <p:grpSpPr>
          <a:xfrm>
            <a:off x="635643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0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2" name="Rectangle 41"/>
          <p:cNvSpPr/>
          <p:nvPr/>
        </p:nvSpPr>
        <p:spPr>
          <a:xfrm>
            <a:off x="6661230" y="4067539"/>
            <a:ext cx="472738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SBT. </a:t>
            </a:r>
          </a:p>
        </p:txBody>
      </p:sp>
      <p:grpSp>
        <p:nvGrpSpPr>
          <p:cNvPr id="44" name="Group 4"/>
          <p:cNvGrpSpPr/>
          <p:nvPr/>
        </p:nvGrpSpPr>
        <p:grpSpPr>
          <a:xfrm>
            <a:off x="1233186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5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6" name="Rectangle 45"/>
          <p:cNvSpPr/>
          <p:nvPr/>
        </p:nvSpPr>
        <p:spPr>
          <a:xfrm>
            <a:off x="12429123" y="3314700"/>
            <a:ext cx="5401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</a:t>
            </a:r>
            <a:r>
              <a:rPr lang="vi-VN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 trước </a:t>
            </a:r>
            <a:endParaRPr lang="en-US" sz="4000" kern="0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 Bài 33. Quan hệ giữa ba cạnh của một tam giác</a:t>
            </a:r>
            <a:r>
              <a:rPr lang="vi-VN" sz="4000" b="1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</a:t>
            </a:r>
            <a:r>
              <a:rPr lang="en-US" sz="4000" b="1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pt-BR" sz="4000" kern="0" dirty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42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9241" y="1758012"/>
            <a:ext cx="13516559" cy="7195488"/>
            <a:chOff x="3552241" y="1899255"/>
            <a:chExt cx="11183518" cy="49410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2241" y="1899255"/>
              <a:ext cx="11183518" cy="494108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23537" y="2063301"/>
              <a:ext cx="10440926" cy="46129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1856">
            <a:off x="1209268" y="1806593"/>
            <a:ext cx="2419236" cy="1250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68109">
            <a:off x="375021" y="8322442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19199">
            <a:off x="15798598" y="889708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621824" flipV="1">
            <a:off x="15445139" y="8357205"/>
            <a:ext cx="2541042" cy="6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325177" y="786086"/>
            <a:ext cx="1968850" cy="912831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81000" y="3467100"/>
            <a:ext cx="1733180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92372" y="3529343"/>
            <a:ext cx="10006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Quan hệ giữa đường vuông góc và đường </a:t>
            </a:r>
            <a:r>
              <a:rPr lang="vi-VN" sz="6000" b="1" dirty="0" smtClean="0"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endParaRPr lang="vi-VN" sz="6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379483"/>
            <a:ext cx="15930000" cy="891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A không nằm trên đường thẳng d, kẻ đường thẳng vuông góc với d tại H (H.9.9).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 AH gọi là đoạn vuông góc hay đường vuông góc kẻ từ điểm A đến đường thẳng d. Ta gọi H là chân đường vuông góc hạ từ A xuống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lang="en-US" sz="45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5" y="2324100"/>
            <a:ext cx="6550617" cy="5029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544776"/>
            <a:ext cx="15930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A không nằm trên đường thẳng d, kẻ đường thẳng vuông góc với d tại H (H.9.9). </a:t>
            </a: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M trên d (M khác H), kẻ đoạn thẳng AM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 AM gọi là một đường xiên kẻ từ A đến đường thẳng d.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552700"/>
            <a:ext cx="6550617" cy="50291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927596" y="3101598"/>
            <a:ext cx="2895600" cy="3596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094283" y="9041758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09600" y="407153"/>
            <a:ext cx="1968850" cy="912831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8601" y="8578891"/>
            <a:ext cx="1130649" cy="16852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57400" y="98984"/>
            <a:ext cx="12197570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4500" b="1" dirty="0" smtClean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vi-VN" sz="4500" b="1" dirty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sánh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2271" y="1161594"/>
            <a:ext cx="1530123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&lt; 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219718"/>
            <a:ext cx="6550617" cy="502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𝐴𝐻𝑀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 &lt; AM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  <a:blipFill>
                <a:blip r:embed="rId25"/>
                <a:stretch>
                  <a:fillRect l="-2562" r="-73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12770184" y="4117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400" y="1994183"/>
            <a:ext cx="18536106" cy="64446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8797" y="3182183"/>
            <a:ext cx="156662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Định </a:t>
            </a:r>
            <a:r>
              <a:rPr lang="vi-VN" sz="4500" b="1" dirty="0">
                <a:ea typeface="Times New Roman" panose="02020603050405020304" pitchFamily="18" charset="0"/>
                <a:cs typeface="Arial" panose="020B0604020202020204" pitchFamily="34" charset="0"/>
              </a:rPr>
              <a:t>lí:</a:t>
            </a:r>
          </a:p>
          <a:p>
            <a:pPr algn="just">
              <a:lnSpc>
                <a:spcPct val="150000"/>
              </a:lnSpc>
            </a:pPr>
            <a:r>
              <a:rPr lang="vi-VN" sz="4500" dirty="0">
                <a:ea typeface="Times New Roman" panose="02020603050405020304" pitchFamily="18" charset="0"/>
                <a:cs typeface="Arial" panose="020B0604020202020204" pitchFamily="34" charset="0"/>
              </a:rPr>
              <a:t>Trong các đường xiên và đường vuông góc kẻ từ một điểm nằm ngoài một đường thẳng đến đường thẳng đó thì đường vuông góc là đường ngắn nhất.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344634" y="6666946"/>
            <a:ext cx="2057400" cy="327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1160614"/>
            <a:ext cx="16687800" cy="8215531"/>
            <a:chOff x="2757183" y="1606800"/>
            <a:chExt cx="12773635" cy="707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4800" y="7409484"/>
            <a:ext cx="1713711" cy="2372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14732601">
            <a:off x="16058657" y="-298714"/>
            <a:ext cx="1726754" cy="17234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587885">
            <a:off x="4942814" y="8506290"/>
            <a:ext cx="1968850" cy="9128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09800" y="1833215"/>
            <a:ext cx="13824932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360045" algn="l"/>
                <a:tab pos="720090" algn="l"/>
              </a:tabLst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Vì độ dài đoạn thẳng AH là ngắn nhất trong các đoạn thẳng kẻ từ A đến d nên độ dài đoạn thẳng AH được gọi là khoảng cách từ điểm A đến đường thẳng d (H.9.9)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754305"/>
            <a:ext cx="3733800" cy="1002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37264">
            <a:off x="-1556513" y="-507296"/>
            <a:ext cx="3570227" cy="915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31" y="4881215"/>
            <a:ext cx="4410969" cy="3386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2337" y="5481578"/>
            <a:ext cx="9452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Khi điểm A nằm trên đường thẳng d, người ta coi khoảng cách từ A đến d bằng 0.</a:t>
            </a:r>
            <a:endParaRPr lang="en-US" sz="4000" dirty="0"/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78684" y="8164212"/>
            <a:ext cx="1146522" cy="1146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1511</Words>
  <Application>Microsoft Office PowerPoint</Application>
  <PresentationFormat>Custom</PresentationFormat>
  <Paragraphs>248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.VnTime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USER</cp:lastModifiedBy>
  <cp:revision>1</cp:revision>
  <dcterms:created xsi:type="dcterms:W3CDTF">2006-08-16T00:00:00Z</dcterms:created>
  <dcterms:modified xsi:type="dcterms:W3CDTF">2024-02-02T01:15:39Z</dcterms:modified>
  <dc:identifier>DAFOaXjSG44</dc:identifier>
</cp:coreProperties>
</file>