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8"/>
  </p:notesMasterIdLst>
  <p:sldIdLst>
    <p:sldId id="358" r:id="rId6"/>
    <p:sldId id="357" r:id="rId7"/>
    <p:sldId id="263" r:id="rId8"/>
    <p:sldId id="258" r:id="rId9"/>
    <p:sldId id="259" r:id="rId10"/>
    <p:sldId id="296" r:id="rId11"/>
    <p:sldId id="273" r:id="rId12"/>
    <p:sldId id="261" r:id="rId13"/>
    <p:sldId id="277" r:id="rId14"/>
    <p:sldId id="262" r:id="rId15"/>
    <p:sldId id="346" r:id="rId16"/>
    <p:sldId id="305" r:id="rId17"/>
    <p:sldId id="347" r:id="rId18"/>
    <p:sldId id="349" r:id="rId19"/>
    <p:sldId id="279" r:id="rId20"/>
    <p:sldId id="265" r:id="rId21"/>
    <p:sldId id="310" r:id="rId22"/>
    <p:sldId id="333" r:id="rId23"/>
    <p:sldId id="356" r:id="rId24"/>
    <p:sldId id="335" r:id="rId25"/>
    <p:sldId id="342" r:id="rId26"/>
    <p:sldId id="340" r:id="rId27"/>
    <p:sldId id="336" r:id="rId28"/>
    <p:sldId id="350" r:id="rId29"/>
    <p:sldId id="351" r:id="rId30"/>
    <p:sldId id="266" r:id="rId31"/>
    <p:sldId id="288" r:id="rId32"/>
    <p:sldId id="291" r:id="rId33"/>
    <p:sldId id="353" r:id="rId34"/>
    <p:sldId id="355" r:id="rId35"/>
    <p:sldId id="271" r:id="rId36"/>
    <p:sldId id="272" r:id="rId37"/>
  </p:sldIdLst>
  <p:sldSz cx="18288000" cy="10287000"/>
  <p:notesSz cx="6858000" cy="9144000"/>
  <p:embeddedFontLst>
    <p:embeddedFont>
      <p:font typeface="Dotum" panose="020B0604020202020204" charset="-127"/>
      <p:regular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3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5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37EAD-9BD6-4810-B272-9701D9558166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0B37C-24A9-4A70-837B-7BBCE928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7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4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0B37C-24A9-4A70-837B-7BBCE9283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31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92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0B37C-24A9-4A70-837B-7BBCE9283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154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0B37C-24A9-4A70-837B-7BBCE9283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0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02/11/2024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682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02/11/2024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0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02/11/2024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05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02/11/2024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658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02/11/2024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546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02/11/2024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476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02/11/2024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825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02/11/2024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31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02/11/2024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25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02/11/2024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128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02/11/2024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04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9594EF0-1529-4A72-BCFC-FC513084A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A723BA7-7734-4BA5-83C0-B9FB600C0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07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9594EF0-1529-4A72-BCFC-FC513084A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A723BA7-7734-4BA5-83C0-B9FB600C0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61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9594EF0-1529-4A72-BCFC-FC513084A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A723BA7-7734-4BA5-83C0-B9FB600C0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26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9594EF0-1529-4A72-BCFC-FC513084A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A723BA7-7734-4BA5-83C0-B9FB600C0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54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9594EF0-1529-4A72-BCFC-FC513084A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A723BA7-7734-4BA5-83C0-B9FB600C0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53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9594EF0-1529-4A72-BCFC-FC513084A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A723BA7-7734-4BA5-83C0-B9FB600C0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6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9594EF0-1529-4A72-BCFC-FC513084A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A723BA7-7734-4BA5-83C0-B9FB600C0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3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9594EF0-1529-4A72-BCFC-FC513084A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A723BA7-7734-4BA5-83C0-B9FB600C0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41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9594EF0-1529-4A72-BCFC-FC513084A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A723BA7-7734-4BA5-83C0-B9FB600C0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6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9594EF0-1529-4A72-BCFC-FC513084A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A723BA7-7734-4BA5-83C0-B9FB600C0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37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9594EF0-1529-4A72-BCFC-FC513084A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A723BA7-7734-4BA5-83C0-B9FB600C0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073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9594EF0-1529-4A72-BCFC-FC513084A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A723BA7-7734-4BA5-83C0-B9FB600C0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32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9594EF0-1529-4A72-BCFC-FC513084A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A723BA7-7734-4BA5-83C0-B9FB600C0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49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9594EF0-1529-4A72-BCFC-FC513084A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A723BA7-7734-4BA5-83C0-B9FB600C0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01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9594EF0-1529-4A72-BCFC-FC513084A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A723BA7-7734-4BA5-83C0-B9FB600C0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192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9594EF0-1529-4A72-BCFC-FC513084A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A723BA7-7734-4BA5-83C0-B9FB600C0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44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9594EF0-1529-4A72-BCFC-FC513084A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A723BA7-7734-4BA5-83C0-B9FB600C0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5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9594EF0-1529-4A72-BCFC-FC513084A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A723BA7-7734-4BA5-83C0-B9FB600C0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163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9594EF0-1529-4A72-BCFC-FC513084A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A723BA7-7734-4BA5-83C0-B9FB600C0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700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9594EF0-1529-4A72-BCFC-FC513084A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A723BA7-7734-4BA5-83C0-B9FB600C0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71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9594EF0-1529-4A72-BCFC-FC513084A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A723BA7-7734-4BA5-83C0-B9FB600C0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19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9594EF0-1529-4A72-BCFC-FC513084A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4A723BA7-7734-4BA5-83C0-B9FB600C0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958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EA886-DB9B-4D54-B180-3E9261C4EB7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C4692-3B9C-41B4-ACC2-A55ACE28071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0132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EA886-DB9B-4D54-B180-3E9261C4EB7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C4692-3B9C-41B4-ACC2-A55ACE28071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281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EA886-DB9B-4D54-B180-3E9261C4EB7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C4692-3B9C-41B4-ACC2-A55ACE28071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851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EA886-DB9B-4D54-B180-3E9261C4EB7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C4692-3B9C-41B4-ACC2-A55ACE28071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2384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EA886-DB9B-4D54-B180-3E9261C4EB7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C4692-3B9C-41B4-ACC2-A55ACE28071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70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EA886-DB9B-4D54-B180-3E9261C4EB7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C4692-3B9C-41B4-ACC2-A55ACE28071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6505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EA886-DB9B-4D54-B180-3E9261C4EB7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C4692-3B9C-41B4-ACC2-A55ACE28071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671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EA886-DB9B-4D54-B180-3E9261C4EB7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C4692-3B9C-41B4-ACC2-A55ACE28071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633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EA886-DB9B-4D54-B180-3E9261C4EB7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C4692-3B9C-41B4-ACC2-A55ACE28071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199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EA886-DB9B-4D54-B180-3E9261C4EB7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C4692-3B9C-41B4-ACC2-A55ACE28071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0708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EA886-DB9B-4D54-B180-3E9261C4EB7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C4692-3B9C-41B4-ACC2-A55ACE28071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92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02/11/2024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99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79594EF0-1529-4A72-BCFC-FC513084A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4A723BA7-7734-4BA5-83C0-B9FB600C0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9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79594EF0-1529-4A72-BCFC-FC513084A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4A723BA7-7734-4BA5-83C0-B9FB600C0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9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EA886-DB9B-4D54-B180-3E9261C4EB7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C4692-3B9C-41B4-ACC2-A55ACE28071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55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3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2" Type="http://schemas.openxmlformats.org/officeDocument/2006/relationships/image" Target="../media/image5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3.png"/><Relationship Id="rId10" Type="http://schemas.openxmlformats.org/officeDocument/2006/relationships/image" Target="../media/image2.png"/><Relationship Id="rId9" Type="http://schemas.openxmlformats.org/officeDocument/2006/relationships/image" Target="../media/image15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1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37" Type="http://schemas.openxmlformats.org/officeDocument/2006/relationships/image" Target="../media/image65.png"/><Relationship Id="rId5" Type="http://schemas.openxmlformats.org/officeDocument/2006/relationships/image" Target="../media/image44.png"/><Relationship Id="rId36" Type="http://schemas.openxmlformats.org/officeDocument/2006/relationships/image" Target="../media/image575.sv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4539" y="2357438"/>
            <a:ext cx="14380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3993" y="2620823"/>
            <a:ext cx="15420015" cy="3185487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CHÀO MỪNG CÁC QUÝ THẦY CÔ GIÁO ĐẾN DỰ GIỜ THĂM 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66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8A5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1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81000" y="5295900"/>
            <a:ext cx="17449800" cy="4572000"/>
          </a:xfrm>
          <a:custGeom>
            <a:avLst/>
            <a:gdLst/>
            <a:ahLst/>
            <a:cxnLst/>
            <a:rect l="l" t="t" r="r" b="b"/>
            <a:pathLst>
              <a:path w="4099121" h="1678281">
                <a:moveTo>
                  <a:pt x="0" y="0"/>
                </a:moveTo>
                <a:lnTo>
                  <a:pt x="4099121" y="0"/>
                </a:lnTo>
                <a:lnTo>
                  <a:pt x="4099121" y="1678281"/>
                </a:lnTo>
                <a:lnTo>
                  <a:pt x="0" y="167828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sp>
      <p:grpSp>
        <p:nvGrpSpPr>
          <p:cNvPr id="28" name="Group 27"/>
          <p:cNvGrpSpPr/>
          <p:nvPr/>
        </p:nvGrpSpPr>
        <p:grpSpPr>
          <a:xfrm rot="4556252">
            <a:off x="16057547" y="7754394"/>
            <a:ext cx="2101326" cy="2236879"/>
            <a:chOff x="15375571" y="405143"/>
            <a:chExt cx="2580023" cy="2529303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838200" y="459178"/>
            <a:ext cx="5791200" cy="1331522"/>
            <a:chOff x="6365212" y="840178"/>
            <a:chExt cx="5791200" cy="1331522"/>
          </a:xfrm>
        </p:grpSpPr>
        <p:grpSp>
          <p:nvGrpSpPr>
            <p:cNvPr id="19" name="Group 18"/>
            <p:cNvGrpSpPr/>
            <p:nvPr/>
          </p:nvGrpSpPr>
          <p:grpSpPr>
            <a:xfrm>
              <a:off x="6477000" y="853965"/>
              <a:ext cx="5589586" cy="1317735"/>
              <a:chOff x="1028700" y="1820896"/>
              <a:chExt cx="16230600" cy="6645209"/>
            </a:xfrm>
          </p:grpSpPr>
          <p:grpSp>
            <p:nvGrpSpPr>
              <p:cNvPr id="21" name="Group 3"/>
              <p:cNvGrpSpPr/>
              <p:nvPr/>
            </p:nvGrpSpPr>
            <p:grpSpPr>
              <a:xfrm>
                <a:off x="1028700" y="1820896"/>
                <a:ext cx="16230600" cy="6645209"/>
                <a:chOff x="0" y="0"/>
                <a:chExt cx="4099121" cy="1678281"/>
              </a:xfrm>
            </p:grpSpPr>
            <p:sp>
              <p:nvSpPr>
                <p:cNvPr id="25" name="Freeform 4"/>
                <p:cNvSpPr/>
                <p:nvPr/>
              </p:nvSpPr>
              <p:spPr>
                <a:xfrm>
                  <a:off x="0" y="0"/>
                  <a:ext cx="4099121" cy="1678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</p:sp>
            <p:sp>
              <p:nvSpPr>
                <p:cNvPr id="26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22" name="Group 6"/>
              <p:cNvGrpSpPr/>
              <p:nvPr/>
            </p:nvGrpSpPr>
            <p:grpSpPr>
              <a:xfrm>
                <a:off x="1322732" y="2156757"/>
                <a:ext cx="15638040" cy="5753101"/>
                <a:chOff x="-48664" y="-38100"/>
                <a:chExt cx="3949467" cy="1452975"/>
              </a:xfrm>
            </p:grpSpPr>
            <p:sp>
              <p:nvSpPr>
                <p:cNvPr id="23" name="Freeform 7"/>
                <p:cNvSpPr/>
                <p:nvPr/>
              </p:nvSpPr>
              <p:spPr>
                <a:xfrm>
                  <a:off x="-48664" y="0"/>
                  <a:ext cx="3949467" cy="14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28627"/>
                  </a:schemeClr>
                </a:solidFill>
              </p:spPr>
            </p:sp>
            <p:sp>
              <p:nvSpPr>
                <p:cNvPr id="24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20" name="TextBox 2"/>
            <p:cNvSpPr txBox="1"/>
            <p:nvPr/>
          </p:nvSpPr>
          <p:spPr>
            <a:xfrm>
              <a:off x="6365212" y="840178"/>
              <a:ext cx="5791200" cy="10500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5000" b="1" spc="341" smtClean="0">
                  <a:latin typeface="Arial" panose="020B0604020202020204" pitchFamily="34" charset="0"/>
                  <a:cs typeface="Arial" panose="020B0604020202020204" pitchFamily="34" charset="0"/>
                </a:rPr>
                <a:t>LUYỆN TẬP 1</a:t>
              </a:r>
              <a:endParaRPr lang="en-US" sz="5000" b="1" spc="34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Oval Callout 29"/>
          <p:cNvSpPr/>
          <p:nvPr/>
        </p:nvSpPr>
        <p:spPr>
          <a:xfrm>
            <a:off x="8201739" y="4763229"/>
            <a:ext cx="1671964" cy="891261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5607" y="777100"/>
            <a:ext cx="2734193" cy="2582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>
                <a:spLocks noChangeArrowheads="1"/>
              </p:cNvSpPr>
              <p:nvPr/>
            </p:nvSpPr>
            <p:spPr bwMode="auto">
              <a:xfrm>
                <a:off x="1066800" y="2110494"/>
                <a:ext cx="12892312" cy="22710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200000"/>
                  </a:lnSpc>
                </a:pPr>
                <a:r>
                  <a:rPr kumimoji="0" lang="en-US" altLang="en-US" sz="4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Sans"/>
                  </a:rPr>
                  <a:t>1.</a:t>
                </a:r>
                <a:r>
                  <a:rPr kumimoji="0" lang="en-US" altLang="en-US" sz="4000" b="0" i="0" u="none" strike="noStrike" cap="none" normalizeH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Sans"/>
                  </a:rPr>
                  <a:t> </a:t>
                </a:r>
                <a:r>
                  <a:rPr kumimoji="0" lang="en-US" altLang="en-US" sz="4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Sans"/>
                  </a:rPr>
                  <a:t>Viết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+27</m:t>
                    </m:r>
                  </m:oMath>
                </a14:m>
                <a:r>
                  <a:rPr kumimoji="0" lang="en-US" altLang="en-US" sz="4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Sans"/>
                  </a:rPr>
                  <a:t> dưới dạng tích.</a:t>
                </a:r>
              </a:p>
              <a:p>
                <a:pPr lvl="0">
                  <a:lnSpc>
                    <a:spcPct val="200000"/>
                  </a:lnSpc>
                </a:pPr>
                <a:r>
                  <a:rPr kumimoji="0" lang="en-US" altLang="en-US" sz="4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Sans"/>
                  </a:rPr>
                  <a:t>2. Rút gọn biểu thức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+8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xy</m:t>
                        </m:r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kumimoji="0" lang="en-US" alt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2110494"/>
                <a:ext cx="12892312" cy="2271006"/>
              </a:xfrm>
              <a:prstGeom prst="rect">
                <a:avLst/>
              </a:prstGeom>
              <a:blipFill>
                <a:blip r:embed="rId4"/>
                <a:stretch>
                  <a:fillRect l="-2364" b="-88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90600" y="5981700"/>
                <a:ext cx="16094242" cy="2619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+27=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+3)(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+9)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xy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981700"/>
                <a:ext cx="16094242" cy="2619820"/>
              </a:xfrm>
              <a:prstGeom prst="rect">
                <a:avLst/>
              </a:prstGeom>
              <a:blipFill>
                <a:blip r:embed="rId5"/>
                <a:stretch>
                  <a:fillRect l="-1364" b="-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429000" y="2479353"/>
            <a:ext cx="11506200" cy="388620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02110" y="2709042"/>
            <a:ext cx="10766401" cy="3364483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199888" y="3658946"/>
            <a:ext cx="988495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HIỆU HAI LẬP PHƯƠNG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44400" y="5676900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41686" y="1229188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4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06546" y="-174265"/>
            <a:ext cx="1005142" cy="102434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021748" y="342900"/>
            <a:ext cx="4727476" cy="963915"/>
            <a:chOff x="2012116" y="2110922"/>
            <a:chExt cx="4727476" cy="96391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2"/>
              <a:ext cx="1032846" cy="96391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158192" y="2261133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HĐ2: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6601493" y="83720"/>
            <a:ext cx="1511857" cy="1677362"/>
            <a:chOff x="14542184" y="258876"/>
            <a:chExt cx="3413410" cy="4451748"/>
          </a:xfrm>
        </p:grpSpPr>
        <p:pic>
          <p:nvPicPr>
            <p:cNvPr id="30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542184" y="1359354"/>
              <a:ext cx="2408418" cy="3281132"/>
            </a:xfrm>
            <a:prstGeom prst="rect">
              <a:avLst/>
            </a:prstGeom>
          </p:spPr>
        </p:pic>
        <p:pic>
          <p:nvPicPr>
            <p:cNvPr id="31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375570" y="258876"/>
              <a:ext cx="575313" cy="586306"/>
            </a:xfrm>
            <a:prstGeom prst="rect">
              <a:avLst/>
            </a:prstGeom>
          </p:spPr>
        </p:pic>
        <p:pic>
          <p:nvPicPr>
            <p:cNvPr id="34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28" name="Oval Callout 27"/>
          <p:cNvSpPr/>
          <p:nvPr/>
        </p:nvSpPr>
        <p:spPr>
          <a:xfrm>
            <a:off x="8255889" y="4808893"/>
            <a:ext cx="1618997" cy="84395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3204" y="8496300"/>
            <a:ext cx="1511857" cy="1351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18054" y="5954524"/>
                <a:ext cx="16055090" cy="1978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nl-NL" sz="4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</m:d>
                          </m:e>
                          <m:sup>
                            <m: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thấy</a:t>
                </a:r>
                <a:r>
                  <a:rPr lang="nl-NL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4" y="5954524"/>
                <a:ext cx="16055090" cy="1978619"/>
              </a:xfrm>
              <a:prstGeom prst="rect">
                <a:avLst/>
              </a:prstGeom>
              <a:blipFill>
                <a:blip r:embed="rId7"/>
                <a:stretch>
                  <a:fillRect l="-1329" b="-12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61643" y="1502675"/>
                <a:ext cx="16207490" cy="3004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solidFill>
                      <a:srgbClr val="000000"/>
                    </a:solidFill>
                  </a:rPr>
                  <a:t>Với hai số </a:t>
                </a:r>
                <a:r>
                  <a:rPr lang="vi-VN" sz="4000" smtClean="0">
                    <a:solidFill>
                      <a:srgbClr val="000000"/>
                    </a:solidFill>
                  </a:rPr>
                  <a:t>a,</a:t>
                </a:r>
                <a:r>
                  <a:rPr lang="en-US" sz="4000" smtClean="0">
                    <a:solidFill>
                      <a:srgbClr val="000000"/>
                    </a:solidFill>
                  </a:rPr>
                  <a:t>b</a:t>
                </a:r>
                <a:r>
                  <a:rPr lang="vi-VN" sz="4000">
                    <a:solidFill>
                      <a:srgbClr val="000000"/>
                    </a:solidFill>
                  </a:rPr>
                  <a:t> bất kì, viết 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+(−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</a:rPr>
                  <a:t> </a:t>
                </a:r>
                <a:r>
                  <a:rPr lang="vi-VN" sz="4000" smtClean="0">
                    <a:solidFill>
                      <a:srgbClr val="000000"/>
                    </a:solidFill>
                  </a:rPr>
                  <a:t>và </a:t>
                </a:r>
                <a:r>
                  <a:rPr lang="vi-VN" sz="4000">
                    <a:solidFill>
                      <a:srgbClr val="000000"/>
                    </a:solidFill>
                  </a:rPr>
                  <a:t>áp dụng hằng đẳng thức lập phương của một tổng để tính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NL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solidFill>
                      <a:srgbClr val="000000"/>
                    </a:solidFill>
                  </a:rPr>
                  <a:t>Từ đó rút ra liên hệ giữa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NL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smtClean="0">
                    <a:solidFill>
                      <a:srgbClr val="000000"/>
                    </a:solidFill>
                  </a:rPr>
                  <a:t>và</a:t>
                </a:r>
                <a:r>
                  <a:rPr lang="vi-VN" sz="4000">
                    <a:solidFill>
                      <a:srgbClr val="000000"/>
                    </a:solidFill>
                  </a:rPr>
                  <a:t> </a:t>
                </a:r>
                <a14:m>
                  <m:oMath xmlns:m="http://schemas.openxmlformats.org/officeDocument/2006/math"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nl-NL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43" y="1502675"/>
                <a:ext cx="16207490" cy="3004540"/>
              </a:xfrm>
              <a:prstGeom prst="rect">
                <a:avLst/>
              </a:prstGeom>
              <a:blipFill>
                <a:blip r:embed="rId8"/>
                <a:stretch>
                  <a:fillRect l="-1354" r="-1354" b="-4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743200" y="8094018"/>
                <a:ext cx="11734800" cy="2155783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b="1" i="1" dirty="0" err="1" smtClean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200" b="1" i="1" dirty="0" smtClean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B </a:t>
                </a:r>
                <a:r>
                  <a:rPr lang="en-US" sz="4200" b="1" i="1" dirty="0" err="1" smtClean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b="1" i="1" dirty="0" smtClean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i="1" dirty="0" err="1" smtClean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200" b="1" i="1" dirty="0" smtClean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i="1" dirty="0" err="1" smtClean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200" b="1" i="1" dirty="0" smtClean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i="1" dirty="0" err="1" smtClean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200" b="1" i="1" dirty="0" smtClean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i="1" dirty="0" err="1" smtClean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tuỳ</a:t>
                </a:r>
                <a:r>
                  <a:rPr lang="en-US" sz="4200" b="1" i="1" dirty="0" smtClean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ý, ta </a:t>
                </a:r>
                <a:r>
                  <a:rPr lang="en-US" sz="4200" b="1" i="1" dirty="0" err="1" smtClean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200" b="1" i="1" dirty="0" smtClean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2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2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sz="4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2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200" b="1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2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8094018"/>
                <a:ext cx="11734800" cy="21557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34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230600" y="190501"/>
            <a:ext cx="1752600" cy="1447800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838200" y="1040808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tr38)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914400" y="2503658"/>
            <a:ext cx="693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Viết các đa thức sau dưới dạng tích: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12630403" y="1943100"/>
            <a:ext cx="1618997" cy="84395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4400" y="4991100"/>
                <a:ext cx="235641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991100"/>
                <a:ext cx="235641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495800" y="7581900"/>
            <a:ext cx="2806259" cy="2508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14400" y="6469123"/>
                <a:ext cx="289688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8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469123"/>
                <a:ext cx="2896883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8001000" y="1638300"/>
            <a:ext cx="0" cy="8226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569030" y="3519907"/>
                <a:ext cx="7269811" cy="2147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−1=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40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</m:t>
                        </m:r>
                      </m:e>
                    </m:d>
                  </m:oMath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030" y="3519907"/>
                <a:ext cx="7269811" cy="21471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565130" y="6289001"/>
                <a:ext cx="9256252" cy="2147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8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40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+2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130" y="6289001"/>
                <a:ext cx="9256252" cy="21471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0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4" grpId="0"/>
      <p:bldP spid="21" grpId="0"/>
      <p:bldP spid="31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381000" y="697948"/>
            <a:ext cx="17567808" cy="9322352"/>
          </a:xfrm>
          <a:custGeom>
            <a:avLst/>
            <a:gdLst/>
            <a:ahLst/>
            <a:cxnLst/>
            <a:rect l="l" t="t" r="r" b="b"/>
            <a:pathLst>
              <a:path w="3848257" h="1414874">
                <a:moveTo>
                  <a:pt x="0" y="0"/>
                </a:moveTo>
                <a:lnTo>
                  <a:pt x="3848257" y="0"/>
                </a:lnTo>
                <a:lnTo>
                  <a:pt x="3848257" y="1414874"/>
                </a:lnTo>
                <a:lnTo>
                  <a:pt x="0" y="1414874"/>
                </a:lnTo>
                <a:close/>
              </a:path>
            </a:pathLst>
          </a:custGeom>
          <a:solidFill>
            <a:srgbClr val="FFFFFF">
              <a:alpha val="28627"/>
            </a:srgbClr>
          </a:solidFill>
          <a:ln>
            <a:solidFill>
              <a:schemeClr val="tx2"/>
            </a:solidFill>
            <a:prstDash val="dash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4779" y="924861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" y="4351"/>
            <a:ext cx="1005142" cy="102434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798" y="359607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3" y="987956"/>
              <a:ext cx="4974439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tr38)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934452" y="1531865"/>
            <a:ext cx="63177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Rút gọn các biểu thức sau: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8287669" y="4909147"/>
            <a:ext cx="1560257" cy="84395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40080" y="1366460"/>
            <a:ext cx="2345478" cy="2620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34452" y="2781300"/>
                <a:ext cx="653314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+3</m:t>
                          </m:r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+9</m:t>
                          </m:r>
                        </m:e>
                      </m:d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52" y="2781300"/>
                <a:ext cx="653314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200" y="3771900"/>
                <a:ext cx="1074420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+2</m:t>
                          </m:r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−7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771900"/>
                <a:ext cx="10744200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9318" y="6210300"/>
                <a:ext cx="1630842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+3</m:t>
                          </m:r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+9</m:t>
                          </m:r>
                        </m:e>
                      </m:d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−27=−27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8" y="6210300"/>
                <a:ext cx="16308429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-533400" y="7204183"/>
                <a:ext cx="17319081" cy="27699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+2</m:t>
                          </m:r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−7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−7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40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                                                                                     </a:t>
                </a:r>
                <a:r>
                  <a:rPr kumimoji="0" lang="en-US" sz="4000" b="0" i="0" u="none" strike="noStrike" kern="1200" cap="none" spc="0" normalizeH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−7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40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											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3400" y="7204183"/>
                <a:ext cx="17319081" cy="27699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11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4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Callout 29"/>
          <p:cNvSpPr/>
          <p:nvPr/>
        </p:nvSpPr>
        <p:spPr>
          <a:xfrm>
            <a:off x="8231818" y="4589176"/>
            <a:ext cx="1671964" cy="859124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92135">
            <a:off x="519314" y="434252"/>
            <a:ext cx="2079859" cy="192386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 rot="4356270">
            <a:off x="16717773" y="8543666"/>
            <a:ext cx="1743075" cy="1982157"/>
            <a:chOff x="15666918" y="850007"/>
            <a:chExt cx="1743075" cy="1982157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6404851" y="1054660"/>
              <a:ext cx="1005142" cy="1024349"/>
            </a:xfrm>
            <a:prstGeom prst="rect">
              <a:avLst/>
            </a:prstGeom>
          </p:spPr>
        </p:pic>
        <p:pic>
          <p:nvPicPr>
            <p:cNvPr id="38" name="Picture 16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5666918" y="850007"/>
              <a:ext cx="502571" cy="512174"/>
            </a:xfrm>
            <a:prstGeom prst="rect">
              <a:avLst/>
            </a:prstGeom>
          </p:spPr>
        </p:pic>
        <p:pic>
          <p:nvPicPr>
            <p:cNvPr id="39" name="Picture 17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6671463" y="2319990"/>
              <a:ext cx="502571" cy="51217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172200" y="647700"/>
            <a:ext cx="5791200" cy="1331522"/>
            <a:chOff x="6365212" y="840178"/>
            <a:chExt cx="5791200" cy="1331522"/>
          </a:xfrm>
        </p:grpSpPr>
        <p:grpSp>
          <p:nvGrpSpPr>
            <p:cNvPr id="31" name="Group 30"/>
            <p:cNvGrpSpPr/>
            <p:nvPr/>
          </p:nvGrpSpPr>
          <p:grpSpPr>
            <a:xfrm>
              <a:off x="6477000" y="853965"/>
              <a:ext cx="5589586" cy="1317735"/>
              <a:chOff x="1028700" y="1820896"/>
              <a:chExt cx="16230600" cy="6645209"/>
            </a:xfrm>
          </p:grpSpPr>
          <p:grpSp>
            <p:nvGrpSpPr>
              <p:cNvPr id="33" name="Group 3"/>
              <p:cNvGrpSpPr/>
              <p:nvPr/>
            </p:nvGrpSpPr>
            <p:grpSpPr>
              <a:xfrm>
                <a:off x="1028700" y="1820896"/>
                <a:ext cx="16230600" cy="6645209"/>
                <a:chOff x="0" y="0"/>
                <a:chExt cx="4099121" cy="1678281"/>
              </a:xfrm>
            </p:grpSpPr>
            <p:sp>
              <p:nvSpPr>
                <p:cNvPr id="42" name="Freeform 4"/>
                <p:cNvSpPr/>
                <p:nvPr/>
              </p:nvSpPr>
              <p:spPr>
                <a:xfrm>
                  <a:off x="0" y="0"/>
                  <a:ext cx="4099121" cy="1678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</p:sp>
            <p:sp>
              <p:nvSpPr>
                <p:cNvPr id="43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35" name="Group 6"/>
              <p:cNvGrpSpPr/>
              <p:nvPr/>
            </p:nvGrpSpPr>
            <p:grpSpPr>
              <a:xfrm>
                <a:off x="1322732" y="2156757"/>
                <a:ext cx="15638040" cy="5753101"/>
                <a:chOff x="-48664" y="-38100"/>
                <a:chExt cx="3949467" cy="1452975"/>
              </a:xfrm>
            </p:grpSpPr>
            <p:sp>
              <p:nvSpPr>
                <p:cNvPr id="40" name="Freeform 7"/>
                <p:cNvSpPr/>
                <p:nvPr/>
              </p:nvSpPr>
              <p:spPr>
                <a:xfrm>
                  <a:off x="-48664" y="0"/>
                  <a:ext cx="3949467" cy="14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28627"/>
                  </a:schemeClr>
                </a:solidFill>
              </p:spPr>
            </p:sp>
            <p:sp>
              <p:nvSpPr>
                <p:cNvPr id="41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32" name="TextBox 2"/>
            <p:cNvSpPr txBox="1"/>
            <p:nvPr/>
          </p:nvSpPr>
          <p:spPr>
            <a:xfrm>
              <a:off x="6365212" y="840178"/>
              <a:ext cx="5791200" cy="10500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5000" b="1" spc="341" smtClean="0">
                  <a:latin typeface="Arial" panose="020B0604020202020204" pitchFamily="34" charset="0"/>
                  <a:cs typeface="Arial" panose="020B0604020202020204" pitchFamily="34" charset="0"/>
                </a:rPr>
                <a:t>LUYỆN TẬP 2</a:t>
              </a:r>
              <a:endParaRPr lang="en-US" sz="5000" b="1" spc="34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>
                <a:spLocks noChangeArrowheads="1"/>
              </p:cNvSpPr>
              <p:nvPr/>
            </p:nvSpPr>
            <p:spPr bwMode="auto">
              <a:xfrm>
                <a:off x="3048000" y="2306241"/>
                <a:ext cx="12582291" cy="18466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en-US" sz="4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OpenSans"/>
                    <a:cs typeface="Arial" panose="020B0604020202020204" pitchFamily="34" charset="0"/>
                  </a:rPr>
                  <a:t>1. Viết đa thức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kumimoji="0" lang="en-US" altLang="en-US" sz="4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OpenSans"/>
                    <a:cs typeface="Arial" panose="020B0604020202020204" pitchFamily="34" charset="0"/>
                  </a:rPr>
                  <a:t> dưới dạng tích.</a:t>
                </a:r>
              </a:p>
              <a:p>
                <a:pPr lvl="0">
                  <a:lnSpc>
                    <a:spcPct val="150000"/>
                  </a:lnSpc>
                </a:pPr>
                <a:r>
                  <a:rPr kumimoji="0" lang="en-US" altLang="en-US" sz="4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OpenSans"/>
                    <a:cs typeface="Arial" panose="020B0604020202020204" pitchFamily="34" charset="0"/>
                  </a:rPr>
                  <a:t>2. Rút gọn biểu thức 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JXc-TeX-main-R"/>
                      </a:rPr>
                      <m:t>(3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JXc-TeX-math-I"/>
                      </a:rPr>
                      <m:t>𝑥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JXc-TeX-main-R"/>
                      </a:rPr>
                      <m:t>−2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JXc-TeX-math-I"/>
                      </a:rPr>
                      <m:t>𝑦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JXc-TeX-main-R"/>
                      </a:rPr>
                      <m:t>)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JXc-TeX-size1-R"/>
                      </a:rPr>
                      <m:t>(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JXc-TeX-main-R"/>
                      </a:rPr>
                      <m:t>9</m:t>
                    </m:r>
                    <m:sSup>
                      <m:sSupPr>
                        <m:ctrlP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JXc-TeX-main-R"/>
                      </a:rPr>
                      <m:t>+6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JXc-TeX-math-I"/>
                      </a:rPr>
                      <m:t>𝑥𝑦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JXc-TeX-main-R"/>
                      </a:rPr>
                      <m:t>+4</m:t>
                    </m:r>
                    <m:sSup>
                      <m:sSupPr>
                        <m:ctrlP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kumimoji="0" lang="en-US" altLang="en-US" sz="4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JXc-TeX-size1-R"/>
                      </a:rPr>
                      <m:t>)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JXc-TeX-main-R"/>
                      </a:rPr>
                      <m:t>+8</m:t>
                    </m:r>
                    <m:sSup>
                      <m:sSupPr>
                        <m:ctrlPr>
                          <a:rPr lang="en-US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0" lang="en-US" alt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2306241"/>
                <a:ext cx="12582291" cy="1846659"/>
              </a:xfrm>
              <a:prstGeom prst="rect">
                <a:avLst/>
              </a:prstGeom>
              <a:blipFill>
                <a:blip r:embed="rId11"/>
                <a:stretch>
                  <a:fillRect l="-2422" b="-10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21714" y="7124700"/>
                <a:ext cx="17319081" cy="27699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</m:t>
                          </m:r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+6</m:t>
                          </m:r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+4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+8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40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                                                                                    </a:t>
                </a:r>
                <a:r>
                  <a:rPr kumimoji="0" lang="en-US" sz="4000" b="0" i="0" u="none" strike="noStrike" kern="1200" cap="none" spc="0" normalizeH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=27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+8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0" lang="en-US" sz="40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											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27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714" y="7124700"/>
                <a:ext cx="17319081" cy="27699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043989" y="5829300"/>
                <a:ext cx="12768594" cy="904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1.  </m:t>
                    </m:r>
                    <m:sSup>
                      <m:sSupPr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>
                    <a:effectLst/>
                    <a:latin typeface="Times New Roman" panose="020206030504050203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989" y="5829300"/>
                <a:ext cx="12768594" cy="9041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25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ver dir="r"/>
      </p:transition>
    </mc:Choice>
    <mc:Fallback xmlns="">
      <p:transition spd="med"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956170" y="9029700"/>
            <a:ext cx="1005142" cy="102434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849618" y="1228897"/>
            <a:ext cx="4741161" cy="1301648"/>
            <a:chOff x="1852505" y="3331267"/>
            <a:chExt cx="4741161" cy="1301648"/>
          </a:xfrm>
        </p:grpSpPr>
        <p:sp>
          <p:nvSpPr>
            <p:cNvPr id="18" name="Freeform 29"/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Rectangle 18"/>
            <p:cNvSpPr/>
            <p:nvPr/>
          </p:nvSpPr>
          <p:spPr>
            <a:xfrm>
              <a:off x="1852505" y="3331267"/>
              <a:ext cx="4741161" cy="11038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nl-NL" sz="5000" b="1" smtClean="0">
                  <a:ln w="0"/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</a:t>
              </a:r>
              <a:endParaRPr lang="en-US" sz="5000" b="1" dirty="0">
                <a:ln w="0"/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381000" y="159100"/>
            <a:ext cx="1799129" cy="2010200"/>
          </a:xfrm>
          <a:prstGeom prst="rect">
            <a:avLst/>
          </a:prstGeom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344780" y="3185636"/>
            <a:ext cx="775084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4200" b="0" u="none" strike="noStrike" cap="none" normalizeH="0" baseline="0" smtClean="0">
                <a:ln>
                  <a:noFill/>
                </a:ln>
                <a:effectLst/>
                <a:latin typeface="Arial" panose="020B0604020202020204" pitchFamily="34" charset="0"/>
              </a:rPr>
              <a:t>  </a:t>
            </a:r>
            <a:r>
              <a:rPr lang="en-US" altLang="en-US" sz="4200">
                <a:latin typeface="Arial" panose="020B0604020202020204" pitchFamily="34" charset="0"/>
                <a:cs typeface="Arial" panose="020B0604020202020204" pitchFamily="34" charset="0"/>
              </a:rPr>
              <a:t>Giải quyết tình huống mở đầu.</a:t>
            </a:r>
            <a:endParaRPr kumimoji="0" lang="en-US" altLang="en-US" sz="4200" b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8343636" y="4655591"/>
            <a:ext cx="1688955" cy="945109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tx1"/>
                </a:solidFill>
              </a:rPr>
              <a:t>Giải</a:t>
            </a:r>
            <a:endParaRPr lang="en-US" sz="4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48199" y="6305923"/>
                <a:ext cx="9144000" cy="24929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2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2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2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2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2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42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199" y="6305923"/>
                <a:ext cx="9144000" cy="24929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71" y="5938892"/>
            <a:ext cx="2395936" cy="4115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05359">
            <a:off x="16090228" y="350626"/>
            <a:ext cx="1526757" cy="2290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1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49715" y="9328581"/>
            <a:ext cx="1005142" cy="10243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70364" y="423438"/>
            <a:ext cx="665161" cy="67787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95542" y="1919309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029" y="185334"/>
            <a:ext cx="1005142" cy="102434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748663" y="1584493"/>
            <a:ext cx="2848648" cy="1066800"/>
            <a:chOff x="6758735" y="552280"/>
            <a:chExt cx="4361442" cy="1066800"/>
          </a:xfrm>
        </p:grpSpPr>
        <p:sp>
          <p:nvSpPr>
            <p:cNvPr id="17" name="Rounded Rectangle 16"/>
            <p:cNvSpPr/>
            <p:nvPr/>
          </p:nvSpPr>
          <p:spPr>
            <a:xfrm>
              <a:off x="6758735" y="552280"/>
              <a:ext cx="3797636" cy="1066800"/>
            </a:xfrm>
            <a:prstGeom prst="roundRect">
              <a:avLst/>
            </a:prstGeom>
            <a:noFill/>
            <a:ln w="12700"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84175" y="758050"/>
              <a:ext cx="403600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CHÚ Ý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1000" y="3278352"/>
            <a:ext cx="7595023" cy="4973773"/>
            <a:chOff x="475672" y="2813331"/>
            <a:chExt cx="17107981" cy="4973773"/>
          </a:xfrm>
        </p:grpSpPr>
        <p:grpSp>
          <p:nvGrpSpPr>
            <p:cNvPr id="6" name="Group 6"/>
            <p:cNvGrpSpPr/>
            <p:nvPr/>
          </p:nvGrpSpPr>
          <p:grpSpPr>
            <a:xfrm>
              <a:off x="475672" y="2813331"/>
              <a:ext cx="17107981" cy="4973773"/>
              <a:chOff x="-116614" y="-38100"/>
              <a:chExt cx="3874387" cy="314730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116614" y="-1"/>
                <a:ext cx="3874387" cy="3109204"/>
              </a:xfrm>
              <a:custGeom>
                <a:avLst/>
                <a:gdLst/>
                <a:ahLst/>
                <a:cxnLst/>
                <a:rect l="l" t="t" r="r" b="b"/>
                <a:pathLst>
                  <a:path w="3848257" h="1414874">
                    <a:moveTo>
                      <a:pt x="0" y="0"/>
                    </a:moveTo>
                    <a:lnTo>
                      <a:pt x="3848257" y="0"/>
                    </a:lnTo>
                    <a:lnTo>
                      <a:pt x="3848257" y="1414874"/>
                    </a:lnTo>
                    <a:lnTo>
                      <a:pt x="0" y="1414874"/>
                    </a:lnTo>
                    <a:close/>
                  </a:path>
                </a:pathLst>
              </a:custGeom>
              <a:solidFill>
                <a:srgbClr val="FFFFFF">
                  <a:alpha val="28627"/>
                </a:srgbClr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205782" y="2933700"/>
              <a:ext cx="15622870" cy="4708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vi-VN" sz="4000">
                  <a:ea typeface="Times New Roman" panose="02020603050405020304" pitchFamily="18" charset="0"/>
                  <a:cs typeface="Arial" panose="020B0604020202020204" pitchFamily="34" charset="0"/>
                </a:rPr>
                <a:t>Các hằng dẳng thức vừa học được sử dụng thường xuyên trong các biến đổi đại số nên ta gọi chúng là các hằng đẳng thức đáng nhớ.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58267" y="7579709"/>
            <a:ext cx="1369188" cy="13418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952500"/>
            <a:ext cx="9470286" cy="853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429000" y="2479353"/>
            <a:ext cx="11506200" cy="388620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02110" y="2709042"/>
            <a:ext cx="10766401" cy="3364483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705600" y="3694207"/>
            <a:ext cx="4544834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kumimoji="0" lang="en-US" sz="60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TẬP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44400" y="5676900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41686" y="1229188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3962400" y="228602"/>
            <a:ext cx="10972800" cy="934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63278" tIns="81639" rIns="163278" bIns="81639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5000" b="1">
                <a:solidFill>
                  <a:srgbClr val="FF0000"/>
                </a:solidFill>
                <a:latin typeface="Times New Roman" pitchFamily="18" charset="0"/>
              </a:rPr>
              <a:t>TRÒ CHƠI: “AI GIỎI HƠN AI?” </a:t>
            </a:r>
            <a:endParaRPr lang="en-US" sz="50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/>
          </p:nvPr>
        </p:nvGraphicFramePr>
        <p:xfrm>
          <a:off x="1981201" y="2857502"/>
          <a:ext cx="10515599" cy="6629399"/>
        </p:xfrm>
        <a:graphic>
          <a:graphicData uri="http://schemas.openxmlformats.org/drawingml/2006/table">
            <a:tbl>
              <a:tblPr/>
              <a:tblGrid>
                <a:gridCol w="422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1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1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182880" marR="18288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182880" marR="18288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 x</a:t>
                      </a:r>
                      <a:r>
                        <a:rPr kumimoji="0" lang="en-US" sz="3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- 8</a:t>
                      </a:r>
                    </a:p>
                  </a:txBody>
                  <a:tcPr marL="182880" marR="18288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a) x</a:t>
                      </a:r>
                      <a:r>
                        <a:rPr kumimoji="0" lang="en-US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2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 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6x</a:t>
                      </a:r>
                      <a:r>
                        <a:rPr kumimoji="0" lang="en-US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12x</a:t>
                      </a:r>
                    </a:p>
                  </a:txBody>
                  <a:tcPr marL="182880" marR="18288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2) x</a:t>
                      </a:r>
                      <a:r>
                        <a:rPr kumimoji="0" lang="en-US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 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+ 8</a:t>
                      </a:r>
                    </a:p>
                  </a:txBody>
                  <a:tcPr marL="182880" marR="18288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b) (x</a:t>
                      </a:r>
                      <a:r>
                        <a:rPr kumimoji="0" lang="en-US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+ 2x + 4)(x - 2)</a:t>
                      </a:r>
                    </a:p>
                  </a:txBody>
                  <a:tcPr marL="182880" marR="18288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3) (x + 2)</a:t>
                      </a:r>
                      <a:r>
                        <a:rPr kumimoji="0" lang="en-US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c) x</a:t>
                      </a:r>
                      <a:r>
                        <a:rPr kumimoji="0" lang="en-US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 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+ 12x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6x</a:t>
                      </a:r>
                      <a:r>
                        <a:rPr kumimoji="0" lang="en-US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82880" marR="18288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4) (x - 2)</a:t>
                      </a:r>
                      <a:r>
                        <a:rPr kumimoji="0" lang="en-US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d) (2 + x)(x</a:t>
                      </a:r>
                      <a:r>
                        <a:rPr kumimoji="0" lang="en-US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- 2x + 4)</a:t>
                      </a:r>
                    </a:p>
                  </a:txBody>
                  <a:tcPr marL="182880" marR="18288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3148013" y="5088732"/>
            <a:ext cx="2663826" cy="81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78" tIns="81639" rIns="163278" bIns="81639">
            <a:spAutoFit/>
          </a:bodyPr>
          <a:lstStyle/>
          <a:p>
            <a:pPr defTabSz="1371600">
              <a:spcBef>
                <a:spcPct val="50000"/>
              </a:spcBef>
            </a:pPr>
            <a:endParaRPr lang="tr-TR" sz="42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2133599" y="4915441"/>
            <a:ext cx="2736851" cy="81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78" tIns="81639" rIns="163278" bIns="81639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4250">
                <a:solidFill>
                  <a:srgbClr val="FF0000"/>
                </a:solidFill>
                <a:latin typeface="Arial" charset="0"/>
              </a:rPr>
              <a:t>= x</a:t>
            </a:r>
            <a:r>
              <a:rPr lang="en-US" sz="4250" baseline="30000">
                <a:solidFill>
                  <a:srgbClr val="FF0000"/>
                </a:solidFill>
                <a:latin typeface="Arial" charset="0"/>
              </a:rPr>
              <a:t>3 </a:t>
            </a:r>
            <a:r>
              <a:rPr lang="en-US" sz="4250">
                <a:solidFill>
                  <a:srgbClr val="FF0000"/>
                </a:solidFill>
                <a:latin typeface="Arial" charset="0"/>
              </a:rPr>
              <a:t>- 2</a:t>
            </a:r>
            <a:r>
              <a:rPr lang="en-US" sz="4250" baseline="30000">
                <a:solidFill>
                  <a:srgbClr val="FF0000"/>
                </a:solidFill>
                <a:latin typeface="Arial" charset="0"/>
              </a:rPr>
              <a:t>3</a:t>
            </a:r>
            <a:endParaRPr lang="en-US" sz="425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6853240" y="6222208"/>
            <a:ext cx="5338763" cy="81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3278" tIns="81639" rIns="163278" bIns="81639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4250" dirty="0">
                <a:solidFill>
                  <a:srgbClr val="FF0000"/>
                </a:solidFill>
                <a:latin typeface="Arial" charset="0"/>
              </a:rPr>
              <a:t>= (x - 2)(x</a:t>
            </a:r>
            <a:r>
              <a:rPr lang="en-US" sz="4250" baseline="30000" dirty="0">
                <a:solidFill>
                  <a:srgbClr val="FF0000"/>
                </a:solidFill>
                <a:latin typeface="Arial" charset="0"/>
              </a:rPr>
              <a:t>2 </a:t>
            </a:r>
            <a:r>
              <a:rPr lang="en-US" sz="4250" dirty="0">
                <a:solidFill>
                  <a:srgbClr val="FF0000"/>
                </a:solidFill>
                <a:latin typeface="Arial" charset="0"/>
              </a:rPr>
              <a:t>+ 2x + 4)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3005140" y="6222207"/>
            <a:ext cx="2733674" cy="81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78" tIns="81639" rIns="163278" bIns="81639">
            <a:spAutoFit/>
          </a:bodyPr>
          <a:lstStyle/>
          <a:p>
            <a:pPr defTabSz="1371600">
              <a:spcBef>
                <a:spcPct val="50000"/>
              </a:spcBef>
            </a:pPr>
            <a:endParaRPr lang="tr-TR" sz="42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2133599" y="6165504"/>
            <a:ext cx="3476916" cy="81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3278" tIns="81639" rIns="163278" bIns="81639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4250">
                <a:solidFill>
                  <a:srgbClr val="FFC000">
                    <a:lumMod val="75000"/>
                  </a:srgbClr>
                </a:solidFill>
                <a:latin typeface="Arial" charset="0"/>
              </a:rPr>
              <a:t>= x</a:t>
            </a:r>
            <a:r>
              <a:rPr lang="en-US" sz="4250" baseline="30000">
                <a:solidFill>
                  <a:srgbClr val="FFC000">
                    <a:lumMod val="75000"/>
                  </a:srgbClr>
                </a:solidFill>
                <a:latin typeface="Arial" charset="0"/>
              </a:rPr>
              <a:t>3 </a:t>
            </a:r>
            <a:r>
              <a:rPr lang="en-US" sz="4250">
                <a:solidFill>
                  <a:srgbClr val="FFC000">
                    <a:lumMod val="75000"/>
                  </a:srgbClr>
                </a:solidFill>
                <a:latin typeface="Arial" charset="0"/>
              </a:rPr>
              <a:t>+ 2</a:t>
            </a:r>
            <a:r>
              <a:rPr lang="en-US" sz="4250" baseline="30000">
                <a:solidFill>
                  <a:srgbClr val="FFC000">
                    <a:lumMod val="75000"/>
                  </a:srgbClr>
                </a:solidFill>
                <a:latin typeface="Arial" charset="0"/>
              </a:rPr>
              <a:t>3</a:t>
            </a:r>
            <a:r>
              <a:rPr lang="en-US" sz="4250">
                <a:solidFill>
                  <a:srgbClr val="FFC000">
                    <a:lumMod val="75000"/>
                  </a:srgbClr>
                </a:solidFill>
                <a:latin typeface="Arial" charset="0"/>
              </a:rPr>
              <a:t> 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846887" y="8729030"/>
            <a:ext cx="5345114" cy="81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3278" tIns="81639" rIns="163278" bIns="81639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4250" dirty="0">
                <a:solidFill>
                  <a:srgbClr val="FFC000">
                    <a:lumMod val="75000"/>
                  </a:srgbClr>
                </a:solidFill>
                <a:latin typeface="Arial" charset="0"/>
              </a:rPr>
              <a:t>=(x + 2)(x</a:t>
            </a:r>
            <a:r>
              <a:rPr lang="en-US" sz="4250" baseline="30000" dirty="0">
                <a:solidFill>
                  <a:srgbClr val="FFC000">
                    <a:lumMod val="75000"/>
                  </a:srgbClr>
                </a:solidFill>
                <a:latin typeface="Arial" charset="0"/>
              </a:rPr>
              <a:t>2 </a:t>
            </a:r>
            <a:r>
              <a:rPr lang="en-US" sz="4250" dirty="0">
                <a:solidFill>
                  <a:srgbClr val="FFC000">
                    <a:lumMod val="75000"/>
                  </a:srgbClr>
                </a:solidFill>
                <a:latin typeface="Arial" charset="0"/>
              </a:rPr>
              <a:t>- 2x + 4)</a:t>
            </a: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2133599" y="7478675"/>
            <a:ext cx="3962403" cy="81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3278" tIns="81639" rIns="163278" bIns="81639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4250" dirty="0">
                <a:solidFill>
                  <a:srgbClr val="CC0099"/>
                </a:solidFill>
                <a:latin typeface="Arial" charset="0"/>
              </a:rPr>
              <a:t>(x + 2)</a:t>
            </a:r>
            <a:r>
              <a:rPr lang="en-US" sz="4250" baseline="30000" dirty="0">
                <a:solidFill>
                  <a:srgbClr val="CC0099"/>
                </a:solidFill>
                <a:latin typeface="Arial" charset="0"/>
              </a:rPr>
              <a:t>3</a:t>
            </a:r>
            <a:endParaRPr lang="en-US" sz="4250" dirty="0">
              <a:solidFill>
                <a:srgbClr val="CC0099"/>
              </a:solidFill>
              <a:latin typeface="Arial" charset="0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6875457" y="4908205"/>
            <a:ext cx="5507043" cy="81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3278" tIns="81639" rIns="163278" bIns="81639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4250" dirty="0">
                <a:solidFill>
                  <a:srgbClr val="CC0099"/>
                </a:solidFill>
                <a:latin typeface="Arial" charset="0"/>
              </a:rPr>
              <a:t>=x</a:t>
            </a:r>
            <a:r>
              <a:rPr lang="en-US" sz="4250" baseline="30000" dirty="0">
                <a:solidFill>
                  <a:srgbClr val="CC0099"/>
                </a:solidFill>
                <a:latin typeface="Arial" charset="0"/>
              </a:rPr>
              <a:t>3 </a:t>
            </a:r>
            <a:r>
              <a:rPr lang="en-US" sz="4250" dirty="0">
                <a:solidFill>
                  <a:srgbClr val="CC0099"/>
                </a:solidFill>
                <a:latin typeface="Arial" charset="0"/>
              </a:rPr>
              <a:t>+ 6x</a:t>
            </a:r>
            <a:r>
              <a:rPr lang="en-US" sz="4250" baseline="30000" dirty="0">
                <a:solidFill>
                  <a:srgbClr val="CC0099"/>
                </a:solidFill>
                <a:latin typeface="Arial" charset="0"/>
              </a:rPr>
              <a:t>2 </a:t>
            </a:r>
            <a:r>
              <a:rPr lang="en-US" sz="4250" dirty="0">
                <a:solidFill>
                  <a:srgbClr val="CC0099"/>
                </a:solidFill>
                <a:latin typeface="Arial" charset="0"/>
              </a:rPr>
              <a:t>+ 12x + 8</a:t>
            </a: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6853238" y="7469126"/>
            <a:ext cx="5643567" cy="81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3278" tIns="81639" rIns="163278" bIns="81639">
            <a:spAutoFit/>
          </a:bodyPr>
          <a:lstStyle/>
          <a:p>
            <a:pPr defTabSz="1371600"/>
            <a:r>
              <a:rPr lang="en-US" sz="4250" dirty="0">
                <a:solidFill>
                  <a:srgbClr val="800000"/>
                </a:solidFill>
                <a:latin typeface="Arial" charset="0"/>
              </a:rPr>
              <a:t>= x</a:t>
            </a:r>
            <a:r>
              <a:rPr lang="en-US" sz="4250" baseline="30000" dirty="0">
                <a:solidFill>
                  <a:srgbClr val="800000"/>
                </a:solidFill>
                <a:latin typeface="Arial" charset="0"/>
              </a:rPr>
              <a:t>3 </a:t>
            </a:r>
            <a:r>
              <a:rPr lang="en-US" sz="4250" dirty="0">
                <a:solidFill>
                  <a:srgbClr val="800000"/>
                </a:solidFill>
                <a:latin typeface="Arial" charset="0"/>
              </a:rPr>
              <a:t>- 6x</a:t>
            </a:r>
            <a:r>
              <a:rPr lang="en-US" sz="4250" baseline="30000" dirty="0">
                <a:solidFill>
                  <a:srgbClr val="800000"/>
                </a:solidFill>
                <a:latin typeface="Arial" charset="0"/>
              </a:rPr>
              <a:t>2 </a:t>
            </a:r>
            <a:r>
              <a:rPr lang="en-US" sz="4250" dirty="0">
                <a:solidFill>
                  <a:srgbClr val="800000"/>
                </a:solidFill>
                <a:latin typeface="Arial" charset="0"/>
              </a:rPr>
              <a:t>+ 12x - 8</a:t>
            </a: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2190751" y="8794405"/>
            <a:ext cx="2089151" cy="81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78" tIns="81639" rIns="163278" bIns="81639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4250" dirty="0">
                <a:solidFill>
                  <a:srgbClr val="800000"/>
                </a:solidFill>
                <a:latin typeface="Arial" charset="0"/>
              </a:rPr>
              <a:t>(x - 2)</a:t>
            </a:r>
            <a:r>
              <a:rPr lang="en-US" sz="4250" baseline="30000" dirty="0">
                <a:solidFill>
                  <a:srgbClr val="800000"/>
                </a:solidFill>
                <a:latin typeface="Arial" charset="0"/>
              </a:rPr>
              <a:t>3</a:t>
            </a:r>
            <a:endParaRPr lang="en-US" sz="4250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6" name="Line 62"/>
          <p:cNvSpPr>
            <a:spLocks noChangeShapeType="1"/>
          </p:cNvSpPr>
          <p:nvPr/>
        </p:nvSpPr>
        <p:spPr bwMode="auto">
          <a:xfrm>
            <a:off x="4832353" y="5088731"/>
            <a:ext cx="2017130" cy="147972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78" tIns="81639" rIns="163278" bIns="81639"/>
          <a:lstStyle/>
          <a:p>
            <a:pPr defTabSz="1371600"/>
            <a:endParaRPr lang="en-US" sz="42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Line 65"/>
          <p:cNvSpPr>
            <a:spLocks noChangeShapeType="1"/>
          </p:cNvSpPr>
          <p:nvPr/>
        </p:nvSpPr>
        <p:spPr bwMode="auto">
          <a:xfrm>
            <a:off x="4551648" y="6706464"/>
            <a:ext cx="2301588" cy="1743636"/>
          </a:xfrm>
          <a:prstGeom prst="line">
            <a:avLst/>
          </a:prstGeom>
          <a:noFill/>
          <a:ln w="9525">
            <a:solidFill>
              <a:schemeClr val="accent4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78" tIns="81639" rIns="163278" bIns="81639"/>
          <a:lstStyle/>
          <a:p>
            <a:pPr defTabSz="1371600"/>
            <a:endParaRPr lang="en-US" sz="42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Line 78"/>
          <p:cNvSpPr>
            <a:spLocks noChangeShapeType="1"/>
          </p:cNvSpPr>
          <p:nvPr/>
        </p:nvSpPr>
        <p:spPr bwMode="auto">
          <a:xfrm flipV="1">
            <a:off x="4178732" y="5254451"/>
            <a:ext cx="2811030" cy="2539062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78" tIns="81639" rIns="163278" bIns="81639"/>
          <a:lstStyle/>
          <a:p>
            <a:pPr defTabSz="1371600"/>
            <a:endParaRPr lang="en-US" sz="42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Line 80"/>
          <p:cNvSpPr>
            <a:spLocks noChangeShapeType="1"/>
          </p:cNvSpPr>
          <p:nvPr/>
        </p:nvSpPr>
        <p:spPr bwMode="auto">
          <a:xfrm flipV="1">
            <a:off x="3872057" y="7824921"/>
            <a:ext cx="2981181" cy="1378932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78" tIns="81639" rIns="163278" bIns="81639"/>
          <a:lstStyle/>
          <a:p>
            <a:pPr defTabSz="1371600"/>
            <a:endParaRPr lang="en-US" sz="42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9200" y="1371602"/>
            <a:ext cx="16306800" cy="1472923"/>
          </a:xfrm>
          <a:prstGeom prst="rect">
            <a:avLst/>
          </a:prstGeom>
        </p:spPr>
        <p:txBody>
          <a:bodyPr wrap="square" lIns="163278" tIns="81639" rIns="163278" bIns="81639">
            <a:spAutoFit/>
          </a:bodyPr>
          <a:lstStyle/>
          <a:p>
            <a:pPr defTabSz="1371600"/>
            <a:r>
              <a:rPr lang="en-US" sz="425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425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5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5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25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25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25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5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25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5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25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5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25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“</a:t>
            </a:r>
            <a:r>
              <a:rPr lang="en-US" sz="425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25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A” </a:t>
            </a:r>
            <a:r>
              <a:rPr lang="en-US" sz="425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25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5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25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5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25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5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25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“</a:t>
            </a:r>
            <a:r>
              <a:rPr lang="en-US" sz="425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25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B” </a:t>
            </a:r>
            <a:r>
              <a:rPr lang="en-US" sz="425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25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5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25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25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25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5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425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5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25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5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25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2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12801602" y="4490499"/>
            <a:ext cx="1828797" cy="10497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lIns="163278" tIns="81639" rIns="163278" bIns="81639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5750" b="1">
                <a:solidFill>
                  <a:srgbClr val="0000FF"/>
                </a:solidFill>
                <a:latin typeface="Arial" charset="0"/>
              </a:rPr>
              <a:t> 1 </a:t>
            </a:r>
            <a:r>
              <a:rPr lang="en-US" sz="5750" b="1">
                <a:solidFill>
                  <a:prstClr val="black"/>
                </a:solidFill>
                <a:latin typeface="Arial" charset="0"/>
              </a:rPr>
              <a:t>-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12801599" y="5829302"/>
            <a:ext cx="1828797" cy="10497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lIns="163278" tIns="81639" rIns="163278" bIns="81639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5750" b="1">
                <a:solidFill>
                  <a:srgbClr val="0000FF"/>
                </a:solidFill>
                <a:latin typeface="Arial" charset="0"/>
              </a:rPr>
              <a:t> 2 </a:t>
            </a:r>
            <a:r>
              <a:rPr lang="en-US" sz="5750" b="1">
                <a:solidFill>
                  <a:prstClr val="black"/>
                </a:solidFill>
                <a:latin typeface="Arial" charset="0"/>
              </a:rPr>
              <a:t>-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12801602" y="7123839"/>
            <a:ext cx="1828797" cy="10497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lIns="163278" tIns="81639" rIns="163278" bIns="81639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5750" b="1">
                <a:solidFill>
                  <a:srgbClr val="0000FF"/>
                </a:solidFill>
                <a:latin typeface="Arial" charset="0"/>
              </a:rPr>
              <a:t> 3 </a:t>
            </a:r>
            <a:r>
              <a:rPr lang="en-US" sz="5750" b="1">
                <a:solidFill>
                  <a:prstClr val="black"/>
                </a:solidFill>
                <a:latin typeface="Arial" charset="0"/>
              </a:rPr>
              <a:t>-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12732329" y="8445155"/>
            <a:ext cx="1828797" cy="10497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lIns="163278" tIns="81639" rIns="163278" bIns="81639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5750" b="1">
                <a:solidFill>
                  <a:srgbClr val="0000FF"/>
                </a:solidFill>
                <a:latin typeface="Arial" charset="0"/>
              </a:rPr>
              <a:t> 4 </a:t>
            </a:r>
            <a:r>
              <a:rPr lang="en-US" sz="5750" b="1">
                <a:solidFill>
                  <a:prstClr val="black"/>
                </a:solidFill>
                <a:latin typeface="Arial" charset="0"/>
              </a:rPr>
              <a:t>-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14644255" y="4490499"/>
            <a:ext cx="1205348" cy="10497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163278" tIns="81639" rIns="163278" bIns="81639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575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5750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4644251" y="5829302"/>
            <a:ext cx="1205352" cy="10497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163278" tIns="81639" rIns="163278" bIns="81639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575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5750" b="1">
                <a:solidFill>
                  <a:srgbClr val="FFC000">
                    <a:lumMod val="75000"/>
                  </a:srgbClr>
                </a:solidFill>
                <a:latin typeface="Arial" charset="0"/>
              </a:rPr>
              <a:t>d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14644253" y="7123839"/>
            <a:ext cx="1205351" cy="10497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163278" tIns="81639" rIns="163278" bIns="81639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575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5750" b="1">
                <a:solidFill>
                  <a:srgbClr val="CC0099"/>
                </a:solidFill>
                <a:latin typeface="Arial" charset="0"/>
              </a:rPr>
              <a:t>a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14574985" y="8445155"/>
            <a:ext cx="1274624" cy="10497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163278" tIns="81639" rIns="163278" bIns="81639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575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5750" b="1">
                <a:solidFill>
                  <a:srgbClr val="800000"/>
                </a:solidFill>
                <a:latin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4351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0" y="1371600"/>
            <a:ext cx="64579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lang="en-US" sz="4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Thực hiện tính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629400" y="257175"/>
            <a:ext cx="4572000" cy="885825"/>
            <a:chOff x="1981200" y="228600"/>
            <a:chExt cx="4724400" cy="590550"/>
          </a:xfrm>
        </p:grpSpPr>
        <p:sp>
          <p:nvSpPr>
            <p:cNvPr id="6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981200" y="228600"/>
              <a:ext cx="4724400" cy="457200"/>
            </a:xfrm>
            <a:prstGeom prst="rect">
              <a:avLst/>
            </a:prstGeom>
            <a:effectLst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1371600"/>
              <a:r>
                <a:rPr lang="en-US" sz="5400" b="1" kern="10" dirty="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KIỂM TRA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514600" y="762000"/>
              <a:ext cx="36004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33600" y="819150"/>
              <a:ext cx="434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543300" y="2064098"/>
            <a:ext cx="64579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sz="4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* HS1: </a:t>
            </a:r>
            <a:r>
              <a:rPr lang="en-US" sz="4200" dirty="0">
                <a:solidFill>
                  <a:prstClr val="black"/>
                </a:solidFill>
                <a:latin typeface="Times New Roman" pitchFamily="18" charset="0"/>
              </a:rPr>
              <a:t>(a + b)(a</a:t>
            </a:r>
            <a:r>
              <a:rPr lang="en-US" sz="4200" baseline="30000" dirty="0">
                <a:solidFill>
                  <a:prstClr val="black"/>
                </a:solidFill>
                <a:latin typeface="Times New Roman" pitchFamily="18" charset="0"/>
              </a:rPr>
              <a:t>2 </a:t>
            </a:r>
            <a:r>
              <a:rPr lang="en-US" sz="4200" dirty="0">
                <a:solidFill>
                  <a:prstClr val="black"/>
                </a:solidFill>
                <a:latin typeface="Times New Roman" pitchFamily="18" charset="0"/>
              </a:rPr>
              <a:t>- ab + b</a:t>
            </a:r>
            <a:r>
              <a:rPr lang="en-US" sz="4200" baseline="300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sz="4200" dirty="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543300" y="2857501"/>
            <a:ext cx="64579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sz="4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* HS2: </a:t>
            </a:r>
            <a:r>
              <a:rPr lang="en-US" sz="4200" dirty="0">
                <a:solidFill>
                  <a:prstClr val="black"/>
                </a:solidFill>
                <a:latin typeface="Times New Roman" pitchFamily="18" charset="0"/>
              </a:rPr>
              <a:t>(a - b)(a</a:t>
            </a:r>
            <a:r>
              <a:rPr lang="en-US" sz="4200" baseline="30000" dirty="0">
                <a:solidFill>
                  <a:prstClr val="black"/>
                </a:solidFill>
                <a:latin typeface="Times New Roman" pitchFamily="18" charset="0"/>
              </a:rPr>
              <a:t>2 </a:t>
            </a:r>
            <a:r>
              <a:rPr lang="en-US" sz="4200" dirty="0">
                <a:solidFill>
                  <a:prstClr val="black"/>
                </a:solidFill>
                <a:latin typeface="Times New Roman" pitchFamily="18" charset="0"/>
              </a:rPr>
              <a:t> + ab + b</a:t>
            </a:r>
            <a:r>
              <a:rPr lang="en-US" sz="4200" baseline="300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sz="4200" dirty="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432889" y="4568652"/>
            <a:ext cx="645795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sz="39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* Ta có:  </a:t>
            </a:r>
            <a:r>
              <a:rPr lang="en-US" sz="3900" b="0" dirty="0">
                <a:solidFill>
                  <a:prstClr val="black"/>
                </a:solidFill>
                <a:latin typeface="Times New Roman" pitchFamily="18" charset="0"/>
              </a:rPr>
              <a:t>(a + b)(a</a:t>
            </a:r>
            <a:r>
              <a:rPr lang="en-US" sz="3900" b="0" baseline="30000" dirty="0">
                <a:solidFill>
                  <a:prstClr val="black"/>
                </a:solidFill>
                <a:latin typeface="Times New Roman" pitchFamily="18" charset="0"/>
              </a:rPr>
              <a:t>2 </a:t>
            </a:r>
            <a:r>
              <a:rPr lang="en-US" sz="3900" b="0" dirty="0">
                <a:solidFill>
                  <a:prstClr val="black"/>
                </a:solidFill>
                <a:latin typeface="Times New Roman" pitchFamily="18" charset="0"/>
              </a:rPr>
              <a:t>- ab + b</a:t>
            </a:r>
            <a:r>
              <a:rPr lang="en-US" sz="3900" b="0" baseline="300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sz="3900" b="0" dirty="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355055" y="4607424"/>
            <a:ext cx="645795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sz="39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* Ta có: </a:t>
            </a:r>
            <a:r>
              <a:rPr lang="en-US" sz="3900" b="0" dirty="0">
                <a:solidFill>
                  <a:srgbClr val="0000FF"/>
                </a:solidFill>
                <a:latin typeface="Times New Roman" pitchFamily="18" charset="0"/>
              </a:rPr>
              <a:t>(a - b)( a</a:t>
            </a:r>
            <a:r>
              <a:rPr lang="en-US" sz="3900" b="0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3900" b="0" dirty="0">
                <a:solidFill>
                  <a:srgbClr val="0000FF"/>
                </a:solidFill>
                <a:latin typeface="Times New Roman" pitchFamily="18" charset="0"/>
              </a:rPr>
              <a:t> + ab + b</a:t>
            </a:r>
            <a:r>
              <a:rPr lang="en-US" sz="3900" b="0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900" b="0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9179895" y="5080844"/>
            <a:ext cx="0" cy="3545682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371600"/>
            <a:endParaRPr lang="en-US" sz="42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342862" y="5346089"/>
            <a:ext cx="6851877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sz="39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3900" b="0" dirty="0">
                <a:solidFill>
                  <a:prstClr val="black"/>
                </a:solidFill>
                <a:latin typeface="Times New Roman" pitchFamily="18" charset="0"/>
              </a:rPr>
              <a:t>a</a:t>
            </a:r>
            <a:r>
              <a:rPr lang="en-US" sz="3900" b="0" baseline="30000" dirty="0">
                <a:solidFill>
                  <a:prstClr val="black"/>
                </a:solidFill>
                <a:latin typeface="Times New Roman" pitchFamily="18" charset="0"/>
              </a:rPr>
              <a:t>3 </a:t>
            </a:r>
            <a:r>
              <a:rPr lang="en-US" sz="3900" b="0" dirty="0">
                <a:solidFill>
                  <a:prstClr val="black"/>
                </a:solidFill>
                <a:latin typeface="Times New Roman" pitchFamily="18" charset="0"/>
              </a:rPr>
              <a:t>– a</a:t>
            </a:r>
            <a:r>
              <a:rPr lang="en-US" sz="3900" b="0" baseline="30000" dirty="0">
                <a:solidFill>
                  <a:prstClr val="black"/>
                </a:solidFill>
                <a:latin typeface="Times New Roman" pitchFamily="18" charset="0"/>
              </a:rPr>
              <a:t>2 </a:t>
            </a:r>
            <a:r>
              <a:rPr lang="en-US" sz="3900" b="0" dirty="0">
                <a:solidFill>
                  <a:prstClr val="black"/>
                </a:solidFill>
                <a:latin typeface="Times New Roman" pitchFamily="18" charset="0"/>
              </a:rPr>
              <a:t>b + ab</a:t>
            </a:r>
            <a:r>
              <a:rPr lang="en-US" sz="3900" b="0" baseline="300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sz="3900" b="0" dirty="0">
                <a:solidFill>
                  <a:prstClr val="black"/>
                </a:solidFill>
                <a:latin typeface="Times New Roman" pitchFamily="18" charset="0"/>
              </a:rPr>
              <a:t> + a</a:t>
            </a:r>
            <a:r>
              <a:rPr lang="en-US" sz="3900" b="0" baseline="300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sz="3900" b="0" dirty="0">
                <a:solidFill>
                  <a:prstClr val="black"/>
                </a:solidFill>
                <a:latin typeface="Times New Roman" pitchFamily="18" charset="0"/>
              </a:rPr>
              <a:t>b - ab</a:t>
            </a:r>
            <a:r>
              <a:rPr lang="en-US" sz="3900" b="0" baseline="300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sz="3900" b="0" dirty="0">
                <a:solidFill>
                  <a:prstClr val="black"/>
                </a:solidFill>
                <a:latin typeface="Times New Roman" pitchFamily="18" charset="0"/>
              </a:rPr>
              <a:t> + b</a:t>
            </a:r>
            <a:r>
              <a:rPr lang="en-US" sz="3900" b="0" baseline="30000" dirty="0">
                <a:solidFill>
                  <a:prstClr val="black"/>
                </a:solidFill>
                <a:latin typeface="Times New Roman" pitchFamily="18" charset="0"/>
              </a:rPr>
              <a:t>3</a:t>
            </a:r>
            <a:r>
              <a:rPr lang="en-US" sz="39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342862" y="6071626"/>
            <a:ext cx="6851877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sz="39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3900" b="0" dirty="0">
                <a:solidFill>
                  <a:prstClr val="black"/>
                </a:solidFill>
                <a:latin typeface="Times New Roman" pitchFamily="18" charset="0"/>
              </a:rPr>
              <a:t>a</a:t>
            </a:r>
            <a:r>
              <a:rPr lang="en-US" sz="3900" b="0" baseline="30000" dirty="0">
                <a:solidFill>
                  <a:prstClr val="black"/>
                </a:solidFill>
                <a:latin typeface="Times New Roman" pitchFamily="18" charset="0"/>
              </a:rPr>
              <a:t>3 </a:t>
            </a:r>
            <a:r>
              <a:rPr lang="en-US" sz="3900" b="0" dirty="0">
                <a:solidFill>
                  <a:prstClr val="black"/>
                </a:solidFill>
                <a:latin typeface="Times New Roman" pitchFamily="18" charset="0"/>
              </a:rPr>
              <a:t>+ b</a:t>
            </a:r>
            <a:r>
              <a:rPr lang="en-US" sz="3900" b="0" baseline="30000" dirty="0">
                <a:solidFill>
                  <a:prstClr val="black"/>
                </a:solidFill>
                <a:latin typeface="Times New Roman" pitchFamily="18" charset="0"/>
              </a:rPr>
              <a:t>3</a:t>
            </a:r>
            <a:r>
              <a:rPr lang="en-US" sz="39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9355055" y="5332961"/>
            <a:ext cx="6851877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sz="39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3900" b="0" dirty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en-US" sz="3900" b="0" baseline="30000" dirty="0">
                <a:solidFill>
                  <a:srgbClr val="0000FF"/>
                </a:solidFill>
                <a:latin typeface="Times New Roman" pitchFamily="18" charset="0"/>
              </a:rPr>
              <a:t>3 </a:t>
            </a:r>
            <a:r>
              <a:rPr lang="en-US" sz="3900" b="0" dirty="0">
                <a:solidFill>
                  <a:srgbClr val="0000FF"/>
                </a:solidFill>
                <a:latin typeface="Times New Roman" pitchFamily="18" charset="0"/>
              </a:rPr>
              <a:t>+ a</a:t>
            </a:r>
            <a:r>
              <a:rPr lang="en-US" sz="3900" b="0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3900" b="0" dirty="0">
                <a:solidFill>
                  <a:srgbClr val="0000FF"/>
                </a:solidFill>
                <a:latin typeface="Times New Roman" pitchFamily="18" charset="0"/>
              </a:rPr>
              <a:t>b + ab</a:t>
            </a:r>
            <a:r>
              <a:rPr lang="en-US" sz="3900" b="0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900" b="0" dirty="0">
                <a:solidFill>
                  <a:srgbClr val="0000FF"/>
                </a:solidFill>
                <a:latin typeface="Times New Roman" pitchFamily="18" charset="0"/>
              </a:rPr>
              <a:t> - a</a:t>
            </a:r>
            <a:r>
              <a:rPr lang="en-US" sz="3900" b="0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900" b="0" dirty="0">
                <a:solidFill>
                  <a:srgbClr val="0000FF"/>
                </a:solidFill>
                <a:latin typeface="Times New Roman" pitchFamily="18" charset="0"/>
              </a:rPr>
              <a:t>b - ab</a:t>
            </a:r>
            <a:r>
              <a:rPr lang="en-US" sz="3900" b="0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900" b="0" dirty="0">
                <a:solidFill>
                  <a:srgbClr val="0000FF"/>
                </a:solidFill>
                <a:latin typeface="Times New Roman" pitchFamily="18" charset="0"/>
              </a:rPr>
              <a:t> - b</a:t>
            </a:r>
            <a:r>
              <a:rPr lang="en-US" sz="3900" b="0" baseline="30000" dirty="0">
                <a:solidFill>
                  <a:srgbClr val="0000FF"/>
                </a:solidFill>
                <a:latin typeface="Times New Roman" pitchFamily="18" charset="0"/>
              </a:rPr>
              <a:t>3</a:t>
            </a:r>
            <a:r>
              <a:rPr lang="en-US" sz="3900" b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9486900" y="6071624"/>
            <a:ext cx="6851877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sz="39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3900" b="0" dirty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en-US" sz="3900" b="0" baseline="30000" dirty="0">
                <a:solidFill>
                  <a:srgbClr val="0000FF"/>
                </a:solidFill>
                <a:latin typeface="Times New Roman" pitchFamily="18" charset="0"/>
              </a:rPr>
              <a:t>3 </a:t>
            </a:r>
            <a:r>
              <a:rPr lang="en-US" sz="3900" b="0" dirty="0">
                <a:solidFill>
                  <a:srgbClr val="0000FF"/>
                </a:solidFill>
                <a:latin typeface="Times New Roman" pitchFamily="18" charset="0"/>
              </a:rPr>
              <a:t>- b</a:t>
            </a:r>
            <a:r>
              <a:rPr lang="en-US" sz="3900" b="0" baseline="30000" dirty="0">
                <a:solidFill>
                  <a:srgbClr val="0000FF"/>
                </a:solidFill>
                <a:latin typeface="Times New Roman" pitchFamily="18" charset="0"/>
              </a:rPr>
              <a:t>3</a:t>
            </a:r>
            <a:r>
              <a:rPr lang="en-US" sz="3900" b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318940" y="6977277"/>
            <a:ext cx="6851877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sz="3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=&gt; </a:t>
            </a:r>
            <a:r>
              <a:rPr lang="en-US" sz="3900" dirty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en-US" sz="3900" baseline="30000" dirty="0">
                <a:solidFill>
                  <a:srgbClr val="0000FF"/>
                </a:solidFill>
                <a:latin typeface="Times New Roman" pitchFamily="18" charset="0"/>
              </a:rPr>
              <a:t>3 </a:t>
            </a:r>
            <a:r>
              <a:rPr lang="en-US" sz="3900" dirty="0">
                <a:solidFill>
                  <a:srgbClr val="0000FF"/>
                </a:solidFill>
                <a:latin typeface="Times New Roman" pitchFamily="18" charset="0"/>
              </a:rPr>
              <a:t>+ b</a:t>
            </a:r>
            <a:r>
              <a:rPr lang="en-US" sz="3900" baseline="30000" dirty="0">
                <a:solidFill>
                  <a:srgbClr val="0000FF"/>
                </a:solidFill>
                <a:latin typeface="Times New Roman" pitchFamily="18" charset="0"/>
              </a:rPr>
              <a:t>3 </a:t>
            </a:r>
            <a:r>
              <a:rPr lang="en-US" sz="3900" dirty="0">
                <a:solidFill>
                  <a:srgbClr val="0000FF"/>
                </a:solidFill>
                <a:latin typeface="Times New Roman" pitchFamily="18" charset="0"/>
              </a:rPr>
              <a:t>= (a + b)(a</a:t>
            </a:r>
            <a:r>
              <a:rPr lang="en-US" sz="3900" baseline="30000" dirty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3900" dirty="0">
                <a:solidFill>
                  <a:srgbClr val="0000FF"/>
                </a:solidFill>
                <a:latin typeface="Times New Roman" pitchFamily="18" charset="0"/>
              </a:rPr>
              <a:t>- ab + b</a:t>
            </a:r>
            <a:r>
              <a:rPr lang="en-US" sz="3900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900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en-US" sz="3900" baseline="30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9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486900" y="6810288"/>
            <a:ext cx="6851877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sz="3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=&gt; </a:t>
            </a:r>
            <a:r>
              <a:rPr lang="en-US" sz="3900" dirty="0">
                <a:solidFill>
                  <a:prstClr val="black"/>
                </a:solidFill>
                <a:latin typeface="Times New Roman" pitchFamily="18" charset="0"/>
              </a:rPr>
              <a:t>a</a:t>
            </a:r>
            <a:r>
              <a:rPr lang="en-US" sz="3900" baseline="30000" dirty="0">
                <a:solidFill>
                  <a:prstClr val="black"/>
                </a:solidFill>
                <a:latin typeface="Times New Roman" pitchFamily="18" charset="0"/>
              </a:rPr>
              <a:t>3 </a:t>
            </a:r>
            <a:r>
              <a:rPr lang="en-US" sz="3900" dirty="0">
                <a:solidFill>
                  <a:prstClr val="black"/>
                </a:solidFill>
                <a:latin typeface="Times New Roman" pitchFamily="18" charset="0"/>
              </a:rPr>
              <a:t>- b</a:t>
            </a:r>
            <a:r>
              <a:rPr lang="en-US" sz="3900" baseline="30000" dirty="0">
                <a:solidFill>
                  <a:prstClr val="black"/>
                </a:solidFill>
                <a:latin typeface="Times New Roman" pitchFamily="18" charset="0"/>
              </a:rPr>
              <a:t>3 </a:t>
            </a:r>
            <a:r>
              <a:rPr lang="en-US" sz="3900" dirty="0">
                <a:solidFill>
                  <a:prstClr val="black"/>
                </a:solidFill>
                <a:latin typeface="Times New Roman" pitchFamily="18" charset="0"/>
              </a:rPr>
              <a:t>= (a - b)(a</a:t>
            </a:r>
            <a:r>
              <a:rPr lang="en-US" sz="3900" baseline="30000" dirty="0">
                <a:solidFill>
                  <a:prstClr val="black"/>
                </a:solidFill>
                <a:latin typeface="Times New Roman" pitchFamily="18" charset="0"/>
              </a:rPr>
              <a:t>2 </a:t>
            </a:r>
            <a:r>
              <a:rPr lang="en-US" sz="3900" dirty="0">
                <a:solidFill>
                  <a:prstClr val="black"/>
                </a:solidFill>
                <a:latin typeface="Times New Roman" pitchFamily="18" charset="0"/>
              </a:rPr>
              <a:t>+ ab + b</a:t>
            </a:r>
            <a:r>
              <a:rPr lang="en-US" sz="3900" baseline="300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sz="3900" dirty="0">
                <a:solidFill>
                  <a:prstClr val="black"/>
                </a:solidFill>
                <a:latin typeface="Times New Roman" pitchFamily="18" charset="0"/>
              </a:rPr>
              <a:t>)</a:t>
            </a:r>
            <a:r>
              <a:rPr lang="en-US" sz="3900" baseline="30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900" dirty="0">
                <a:solidFill>
                  <a:prstClr val="black"/>
                </a:solidFill>
                <a:latin typeface="Times New Roman" pitchFamily="18" charset="0"/>
              </a:rPr>
              <a:t>   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751201" y="3770085"/>
            <a:ext cx="64579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71600"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lang="en-US" sz="4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Bài làm</a:t>
            </a:r>
          </a:p>
        </p:txBody>
      </p:sp>
    </p:spTree>
    <p:extLst>
      <p:ext uri="{BB962C8B-B14F-4D97-AF65-F5344CB8AC3E}">
        <p14:creationId xmlns:p14="http://schemas.microsoft.com/office/powerpoint/2010/main" val="363510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1" grpId="0"/>
      <p:bldP spid="22" grpId="0"/>
      <p:bldP spid="23" grpId="0"/>
      <p:bldP spid="26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332716" y="1071344"/>
            <a:ext cx="1064526" cy="1064526"/>
            <a:chOff x="8625386" y="109182"/>
            <a:chExt cx="709684" cy="709684"/>
          </a:xfrm>
        </p:grpSpPr>
        <p:sp>
          <p:nvSpPr>
            <p:cNvPr id="8" name="Oval 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52117" y="1071344"/>
            <a:ext cx="1064526" cy="1064526"/>
            <a:chOff x="11169555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714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4355640" y="1714500"/>
            <a:ext cx="9601200" cy="146915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4999678" y="3600284"/>
            <a:ext cx="8172310" cy="133475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4986890" y="5338744"/>
            <a:ext cx="8172310" cy="117635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4986763" y="6896100"/>
            <a:ext cx="8172310" cy="117635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4986762" y="8464083"/>
            <a:ext cx="8185225" cy="117635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137368" y="3778919"/>
            <a:ext cx="89596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A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B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(A + B)(A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– AB + B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       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69409" y="8525373"/>
            <a:ext cx="497431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(A – B)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(B – A)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sz="36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9409" y="5436033"/>
            <a:ext cx="760701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A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B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(A - B)(A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AB + B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0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9409" y="6947237"/>
            <a:ext cx="65207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(A + B)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(B + A)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</a:t>
            </a:r>
            <a:endParaRPr lang="en-US" sz="36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6323228" y="1863129"/>
            <a:ext cx="65532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Câu </a:t>
            </a:r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1. 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Chọn câu </a:t>
            </a:r>
            <a: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sai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.</a:t>
            </a:r>
            <a:endParaRPr lang="en-US" sz="450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7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905000" y="2247900"/>
            <a:ext cx="14608230" cy="251504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895086" y="5642975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840886" y="784083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062802" y="776463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066084" y="5642976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820777" y="5960583"/>
            <a:ext cx="28539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x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(3y</a:t>
            </a: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4000" baseline="3000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6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11000" y="5960583"/>
            <a:ext cx="32499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x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(3y)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endParaRPr lang="en-US" sz="36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4388" y="7666442"/>
            <a:ext cx="3123612" cy="1363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just">
              <a:lnSpc>
                <a:spcPct val="250000"/>
              </a:lnSpc>
              <a:spcAft>
                <a:spcPts val="1200"/>
              </a:spcAft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x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(9y)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400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11000" y="8114618"/>
            <a:ext cx="3033774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x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(9y)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sz="36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681316" y="2476947"/>
            <a:ext cx="12877800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vi-VN" sz="4500" b="1">
                <a:solidFill>
                  <a:schemeClr val="bg1"/>
                </a:solidFill>
                <a:ea typeface="Times New Roman" panose="02020603050405020304" pitchFamily="18" charset="0"/>
              </a:rPr>
              <a:t>Câu </a:t>
            </a:r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4500" b="1" smtClean="0">
                <a:solidFill>
                  <a:schemeClr val="bg1"/>
                </a:solidFill>
                <a:ea typeface="Times New Roman" panose="02020603050405020304" pitchFamily="18" charset="0"/>
              </a:rPr>
              <a:t>. 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 biểu thức (x – 3y)(x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+ 3xy + 9y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dưới dạng hiệu hai lập phương</a:t>
            </a:r>
            <a:endParaRPr lang="en-US" sz="45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1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04516" y="1914477"/>
            <a:ext cx="13678967" cy="335417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134600" y="6134100"/>
            <a:ext cx="6470299" cy="134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218484" y="8191500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28800" y="8191500"/>
            <a:ext cx="6472514" cy="13473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31998" y="6210300"/>
            <a:ext cx="6469316" cy="137460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499102" y="2516475"/>
            <a:ext cx="1335049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>
              <a:lnSpc>
                <a:spcPct val="150000"/>
              </a:lnSpc>
              <a:spcAft>
                <a:spcPts val="0"/>
              </a:spcAft>
            </a:pPr>
            <a: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3.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Rút gọn biểu thức M = (2x + 3)(4x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6x + 9) – 4(2x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3) ta được giá trị của M là?</a:t>
            </a:r>
            <a:endParaRPr lang="en-US" sz="45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1482" y="6372790"/>
            <a:ext cx="303640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Một số lẻ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46452" y="6337637"/>
            <a:ext cx="588494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vi-VN" sz="400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C. Một số chính phương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1482" y="8365958"/>
            <a:ext cx="374974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Một số chẵn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22301" y="8278234"/>
            <a:ext cx="571823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Một số chia hết cho 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765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04516" y="1914477"/>
            <a:ext cx="13678967" cy="335417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134600" y="6134100"/>
            <a:ext cx="6470299" cy="134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218484" y="8191500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28800" y="8191500"/>
            <a:ext cx="6472514" cy="13473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31998" y="6210300"/>
            <a:ext cx="6469316" cy="137460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651502" y="2516475"/>
            <a:ext cx="1296949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>
              <a:lnSpc>
                <a:spcPct val="150000"/>
              </a:lnSpc>
              <a:spcAft>
                <a:spcPts val="0"/>
              </a:spcAft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kumimoji="0" lang="en-US" sz="4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 trị của biểu thức E = (x + 1)(x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x + 1) – (x – 1)(x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x + 1) là?</a:t>
            </a:r>
            <a:endParaRPr lang="en-US" sz="45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21299" y="6372790"/>
            <a:ext cx="10967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42771" y="6337637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8365958"/>
            <a:ext cx="10967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18602" y="8278234"/>
            <a:ext cx="11256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23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295400" y="2246527"/>
            <a:ext cx="15621000" cy="335417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9753600" y="6134100"/>
            <a:ext cx="6470299" cy="134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9837484" y="8191500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676400" y="8191500"/>
            <a:ext cx="6472514" cy="13473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679598" y="6210300"/>
            <a:ext cx="6469316" cy="137460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737102" y="2427550"/>
            <a:ext cx="1525549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kumimoji="0" lang="en-US" sz="4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kumimoji="0" lang="en-US" sz="4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Rút gọn biểu thức </a:t>
            </a:r>
          </a:p>
          <a:p>
            <a:pPr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42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 = (x + 5)(x</a:t>
            </a:r>
            <a:r>
              <a:rPr lang="en-US" sz="42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2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5x + 25) – (2x + 1)</a:t>
            </a:r>
            <a:r>
              <a:rPr lang="en-US" sz="42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2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+ 7(x – 1)</a:t>
            </a:r>
            <a:r>
              <a:rPr lang="en-US" sz="42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2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3x(-11x + 5)</a:t>
            </a:r>
          </a:p>
          <a:p>
            <a:pPr marR="30480">
              <a:lnSpc>
                <a:spcPct val="150000"/>
              </a:lnSpc>
              <a:spcAft>
                <a:spcPts val="0"/>
              </a:spcAft>
            </a:pPr>
            <a:r>
              <a:rPr lang="en-US" sz="42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được giá trị của H là?</a:t>
            </a:r>
            <a:endParaRPr lang="en-US" sz="42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9082" y="6372790"/>
            <a:ext cx="303640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Một số lẻ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17056" y="6286500"/>
            <a:ext cx="588494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Một số chính phương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9082" y="8365958"/>
            <a:ext cx="374974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Một số chẵn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98634" y="8278234"/>
            <a:ext cx="60035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Một số chia hết cho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7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76699">
            <a:off x="15264178" y="7075373"/>
            <a:ext cx="2471626" cy="276159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4229" y="620213"/>
            <a:ext cx="502571" cy="51217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447800" y="955720"/>
            <a:ext cx="6019800" cy="1066800"/>
            <a:chOff x="-450764" y="190500"/>
            <a:chExt cx="13141852" cy="1066800"/>
          </a:xfrm>
        </p:grpSpPr>
        <p:sp>
          <p:nvSpPr>
            <p:cNvPr id="19" name="Rectangle 18"/>
            <p:cNvSpPr/>
            <p:nvPr/>
          </p:nvSpPr>
          <p:spPr>
            <a:xfrm>
              <a:off x="-450764" y="190500"/>
              <a:ext cx="12476441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5418" y="220912"/>
              <a:ext cx="125856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2.12</a:t>
              </a:r>
              <a:r>
                <a:rPr kumimoji="0" lang="en-US" sz="4000" b="1" i="0" u="none" strike="noStrike" kern="1200" cap="none" spc="0" normalizeH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tr.39)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447800" y="2316263"/>
                <a:ext cx="16383000" cy="3055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solidFill>
                      <a:srgbClr val="000000"/>
                    </a:solidFill>
                    <a:latin typeface="OpenSans"/>
                  </a:rPr>
                  <a:t>Viết các biểu thức sau dưới dạng tổng hay hiệu hai lập phương: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solidFill>
                      <a:srgbClr val="000000"/>
                    </a:solidFill>
                    <a:latin typeface="OpenSans"/>
                  </a:rPr>
                  <a:t>a)     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d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+16</m:t>
                        </m:r>
                      </m:e>
                    </m:d>
                  </m:oMath>
                </a14:m>
                <a:endParaRPr lang="en-US" sz="4000" smtClean="0">
                  <a:solidFill>
                    <a:srgbClr val="000000"/>
                  </a:solidFill>
                  <a:latin typeface="OpenSans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smtClean="0">
                    <a:solidFill>
                      <a:srgbClr val="000000"/>
                    </a:solidFill>
                    <a:latin typeface="OpenSans"/>
                  </a:rPr>
                  <a:t>b</a:t>
                </a:r>
                <a:r>
                  <a:rPr lang="vi-VN" sz="4000">
                    <a:solidFill>
                      <a:srgbClr val="000000"/>
                    </a:solidFill>
                    <a:latin typeface="OpenSans"/>
                  </a:rPr>
                  <a:t>)     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xy</m:t>
                        </m:r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</m:oMath>
                </a14:m>
                <a:endParaRPr lang="vi-VN" sz="4000">
                  <a:solidFill>
                    <a:srgbClr val="000000"/>
                  </a:solidFill>
                  <a:latin typeface="OpenSans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316263"/>
                <a:ext cx="16383000" cy="3055837"/>
              </a:xfrm>
              <a:prstGeom prst="rect">
                <a:avLst/>
              </a:prstGeom>
              <a:blipFill>
                <a:blip r:embed="rId4"/>
                <a:stretch>
                  <a:fillRect l="-1340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6"/>
              </a:ext>
            </a:extLst>
          </a:blip>
          <a:srcRect/>
          <a:stretch>
            <a:fillRect/>
          </a:stretch>
        </p:blipFill>
        <p:spPr>
          <a:xfrm>
            <a:off x="16519358" y="952500"/>
            <a:ext cx="1295400" cy="866299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382000" y="5739380"/>
            <a:ext cx="1828800" cy="92812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7201993"/>
                <a:ext cx="9144000" cy="21325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d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+16</m:t>
                        </m:r>
                      </m:e>
                    </m:d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xy</m:t>
                        </m:r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7201993"/>
                <a:ext cx="9144000" cy="2132507"/>
              </a:xfrm>
              <a:prstGeom prst="rect">
                <a:avLst/>
              </a:prstGeom>
              <a:blipFill>
                <a:blip r:embed="rId37"/>
                <a:stretch>
                  <a:fillRect l="-2400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39192" y="285816"/>
            <a:ext cx="17567808" cy="9760436"/>
            <a:chOff x="0" y="0"/>
            <a:chExt cx="3848257" cy="14148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-526431" y="6350668"/>
            <a:ext cx="1519036" cy="154806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45000" y="9173909"/>
            <a:ext cx="1005142" cy="1024349"/>
          </a:xfrm>
          <a:prstGeom prst="rect">
            <a:avLst/>
          </a:prstGeom>
        </p:spPr>
      </p:pic>
      <p:pic>
        <p:nvPicPr>
          <p:cNvPr id="2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48410" y="133810"/>
            <a:ext cx="2290674" cy="255941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217805" y="1028700"/>
            <a:ext cx="6019800" cy="1066800"/>
            <a:chOff x="-450764" y="190500"/>
            <a:chExt cx="13141852" cy="1066800"/>
          </a:xfrm>
        </p:grpSpPr>
        <p:sp>
          <p:nvSpPr>
            <p:cNvPr id="21" name="Rectangle 20"/>
            <p:cNvSpPr/>
            <p:nvPr/>
          </p:nvSpPr>
          <p:spPr>
            <a:xfrm>
              <a:off x="-450764" y="190500"/>
              <a:ext cx="12476441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5418" y="220912"/>
              <a:ext cx="125856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2.13</a:t>
              </a:r>
              <a:r>
                <a:rPr kumimoji="0" lang="en-US" sz="4000" b="1" i="0" u="none" strike="noStrike" kern="1200" cap="none" spc="0" normalizeH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tr.39)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63824" y="2845622"/>
            <a:ext cx="8480207" cy="850078"/>
            <a:chOff x="7347675" y="4838700"/>
            <a:chExt cx="8480207" cy="850078"/>
          </a:xfrm>
        </p:grpSpPr>
        <p:sp>
          <p:nvSpPr>
            <p:cNvPr id="3" name="Rectangle 2"/>
            <p:cNvSpPr/>
            <p:nvPr/>
          </p:nvSpPr>
          <p:spPr>
            <a:xfrm>
              <a:off x="7347675" y="4958834"/>
              <a:ext cx="848020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Thay </a:t>
              </a:r>
              <a:r>
                <a:rPr lang="en-US" sz="4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bằng </a:t>
              </a:r>
              <a:r>
                <a: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 thức thích hợp.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63000" y="4838700"/>
              <a:ext cx="914400" cy="85007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99428" y="4813637"/>
            <a:ext cx="8606972" cy="1015663"/>
            <a:chOff x="3078724" y="3054279"/>
            <a:chExt cx="8606972" cy="1015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3078724" y="3054279"/>
                  <a:ext cx="860697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:r>
                    <a:rPr lang="fr-FR" sz="400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a)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+512=(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+8)(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+64)</m:t>
                      </m:r>
                    </m:oMath>
                  </a14:m>
                  <a:endPara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724" y="3054279"/>
                  <a:ext cx="8606972" cy="1015663"/>
                </a:xfrm>
                <a:prstGeom prst="rect">
                  <a:avLst/>
                </a:prstGeom>
                <a:blipFill>
                  <a:blip r:embed="rId4"/>
                  <a:stretch>
                    <a:fillRect l="-2479" b="-14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/>
            <p:cNvSpPr/>
            <p:nvPr/>
          </p:nvSpPr>
          <p:spPr>
            <a:xfrm>
              <a:off x="9334500" y="3202313"/>
              <a:ext cx="914400" cy="85007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0754864" y="4955914"/>
            <a:ext cx="914400" cy="8500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8x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00074" y="7252037"/>
            <a:ext cx="11353800" cy="1015663"/>
            <a:chOff x="4691866" y="5676900"/>
            <a:chExt cx="11353800" cy="1015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691866" y="5676900"/>
                  <a:ext cx="11353800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fr-FR" sz="4000" smtClean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b</a:t>
                  </a:r>
                  <a:r>
                    <a:rPr lang="fr-FR" sz="400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27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)(             +6</m:t>
                      </m:r>
                      <m:r>
                        <m:rPr>
                          <m:sty m:val="p"/>
                        </m:rP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endPara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1866" y="5676900"/>
                  <a:ext cx="11353800" cy="1015663"/>
                </a:xfrm>
                <a:prstGeom prst="rect">
                  <a:avLst/>
                </a:prstGeom>
                <a:blipFill>
                  <a:blip r:embed="rId5"/>
                  <a:stretch>
                    <a:fillRect l="-1933" b="-14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/>
            <p:cNvSpPr/>
            <p:nvPr/>
          </p:nvSpPr>
          <p:spPr>
            <a:xfrm>
              <a:off x="8838520" y="5817422"/>
              <a:ext cx="914400" cy="85007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506200" y="5826027"/>
              <a:ext cx="914400" cy="85007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8738421" y="7401164"/>
            <a:ext cx="914400" cy="8500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1273055" y="7388395"/>
                <a:ext cx="1192104" cy="850078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𝐱</m:t>
                        </m:r>
                      </m:e>
                      <m:sup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3055" y="7388395"/>
                <a:ext cx="1192104" cy="850078"/>
              </a:xfrm>
              <a:prstGeom prst="rect">
                <a:avLst/>
              </a:prstGeom>
              <a:blipFill>
                <a:blip r:embed="rId6"/>
                <a:stretch>
                  <a:fillRect l="-8500" t="-2098" b="-20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99641">
            <a:off x="1165482" y="2207937"/>
            <a:ext cx="1670467" cy="2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8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1158" y="4914899"/>
            <a:ext cx="17449800" cy="4978549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555577" y="145048"/>
            <a:ext cx="2580023" cy="2529303"/>
            <a:chOff x="15375571" y="405143"/>
            <a:chExt cx="2580023" cy="2529303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30" name="Oval Callout 29"/>
          <p:cNvSpPr/>
          <p:nvPr/>
        </p:nvSpPr>
        <p:spPr>
          <a:xfrm>
            <a:off x="8239323" y="4540228"/>
            <a:ext cx="1671964" cy="873376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95800" y="6097406"/>
                <a:ext cx="967149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27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=(3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6097406"/>
                <a:ext cx="9671498" cy="1015663"/>
              </a:xfrm>
              <a:prstGeom prst="rect">
                <a:avLst/>
              </a:prstGeom>
              <a:blipFill>
                <a:blip r:embed="rId3"/>
                <a:stretch>
                  <a:fillRect l="-2270" b="-14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0255" y="8281477"/>
            <a:ext cx="1920406" cy="181676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217805" y="876300"/>
            <a:ext cx="6019800" cy="1066800"/>
            <a:chOff x="-450764" y="190500"/>
            <a:chExt cx="13141852" cy="1066800"/>
          </a:xfrm>
        </p:grpSpPr>
        <p:sp>
          <p:nvSpPr>
            <p:cNvPr id="21" name="Rectangle 20"/>
            <p:cNvSpPr/>
            <p:nvPr/>
          </p:nvSpPr>
          <p:spPr>
            <a:xfrm>
              <a:off x="-450764" y="190500"/>
              <a:ext cx="12476441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5418" y="220912"/>
              <a:ext cx="125856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2.14</a:t>
              </a:r>
              <a:r>
                <a:rPr kumimoji="0" lang="en-US" sz="4000" b="1" i="0" u="none" strike="noStrike" kern="1200" cap="none" spc="0" normalizeH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tr.39)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95800" y="7830560"/>
                <a:ext cx="889846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fr-FR" sz="40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7830560"/>
                <a:ext cx="8898462" cy="1015663"/>
              </a:xfrm>
              <a:prstGeom prst="rect">
                <a:avLst/>
              </a:prstGeom>
              <a:blipFill>
                <a:blip r:embed="rId5"/>
                <a:stretch>
                  <a:fillRect l="-2467" b="-15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936531" y="2527637"/>
            <a:ext cx="14474199" cy="1015663"/>
            <a:chOff x="914400" y="2299037"/>
            <a:chExt cx="14474199" cy="1015663"/>
          </a:xfrm>
        </p:grpSpPr>
        <p:sp>
          <p:nvSpPr>
            <p:cNvPr id="6" name="Rectangle 5"/>
            <p:cNvSpPr/>
            <p:nvPr/>
          </p:nvSpPr>
          <p:spPr>
            <a:xfrm>
              <a:off x="914400" y="2530614"/>
              <a:ext cx="9144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vi-VN" sz="4000">
                  <a:solidFill>
                    <a:srgbClr val="000000"/>
                  </a:solidFill>
                </a:rPr>
                <a:t>Viết các đa thức sau dưới dạng tích</a:t>
              </a:r>
              <a:r>
                <a:rPr lang="vi-VN" sz="4000" smtClean="0">
                  <a:solidFill>
                    <a:srgbClr val="000000"/>
                  </a:solidFill>
                </a:rPr>
                <a:t>:</a:t>
              </a:r>
              <a:endParaRPr lang="en-US" sz="4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9355088" y="2299037"/>
                  <a:ext cx="6033511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fr-FR" sz="4000" smtClean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27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a14:m>
                  <a:r>
                    <a:rPr lang="fr-FR" sz="4000" smtClean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 b</a:t>
                  </a:r>
                  <a:r>
                    <a:rPr lang="fr-FR" sz="400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endPara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5088" y="2299037"/>
                  <a:ext cx="6033511" cy="1015663"/>
                </a:xfrm>
                <a:prstGeom prst="rect">
                  <a:avLst/>
                </a:prstGeom>
                <a:blipFill>
                  <a:blip r:embed="rId6"/>
                  <a:stretch>
                    <a:fillRect l="-3535" b="-14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013537">
            <a:off x="114688" y="4695879"/>
            <a:ext cx="1392952" cy="10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5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36468" y="5676900"/>
            <a:ext cx="672936" cy="68579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522536" y="266700"/>
            <a:ext cx="1447800" cy="1177960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pic>
        <p:nvPicPr>
          <p:cNvPr id="31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87800" y="9017722"/>
            <a:ext cx="1292284" cy="115497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56193" y="421829"/>
            <a:ext cx="5257800" cy="1066800"/>
            <a:chOff x="214647" y="190500"/>
            <a:chExt cx="11478326" cy="1066800"/>
          </a:xfrm>
        </p:grpSpPr>
        <p:sp>
          <p:nvSpPr>
            <p:cNvPr id="18" name="Rectangle 17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73224" y="220912"/>
              <a:ext cx="8340764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TẬP THÊM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24525" y="1771114"/>
                <a:ext cx="16801475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minh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phụ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(5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+9</m:t>
                        </m:r>
                      </m:e>
                    </m:d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25" y="1771114"/>
                <a:ext cx="16801475" cy="3600986"/>
              </a:xfrm>
              <a:prstGeom prst="rect">
                <a:avLst/>
              </a:prstGeom>
              <a:blipFill>
                <a:blip r:embed="rId6"/>
                <a:stretch>
                  <a:fillRect l="-1197" r="-1197" b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8091358" y="5675693"/>
            <a:ext cx="1725534" cy="91560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12492" y="6896100"/>
                <a:ext cx="17423107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smtClean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(5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800" b="0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sty m:val="p"/>
                        </m:rP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1+2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12</m:t>
                      </m:r>
                      <m:r>
                        <m:rPr>
                          <m:sty m:val="p"/>
                        </m:rP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5+20=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30</m:t>
                      </m:r>
                    </m:oMath>
                  </m:oMathPara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Vậy, giá trị của C không phụ thuộc vào biến</a:t>
                </a:r>
                <a:r>
                  <a:rPr lang="en-US" sz="380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92" y="6896100"/>
                <a:ext cx="17423107" cy="2723823"/>
              </a:xfrm>
              <a:prstGeom prst="rect">
                <a:avLst/>
              </a:prstGeom>
              <a:blipFill>
                <a:blip r:embed="rId7"/>
                <a:stretch>
                  <a:fillRect l="-1155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2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668115" y="9563100"/>
            <a:ext cx="543685" cy="55407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5163800" y="190500"/>
            <a:ext cx="2926572" cy="2352325"/>
            <a:chOff x="13244258" y="-69469"/>
            <a:chExt cx="5574888" cy="429290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8407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311433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814004" y="3199086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3244258" y="516526"/>
              <a:ext cx="1005142" cy="102434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33400" y="723900"/>
            <a:ext cx="6727658" cy="1604541"/>
            <a:chOff x="1485900" y="1827798"/>
            <a:chExt cx="6727658" cy="1604541"/>
          </a:xfrm>
        </p:grpSpPr>
        <p:grpSp>
          <p:nvGrpSpPr>
            <p:cNvPr id="16" name="Group 15"/>
            <p:cNvGrpSpPr/>
            <p:nvPr/>
          </p:nvGrpSpPr>
          <p:grpSpPr>
            <a:xfrm>
              <a:off x="1485900" y="1827798"/>
              <a:ext cx="6727658" cy="1604541"/>
              <a:chOff x="1028700" y="1670038"/>
              <a:chExt cx="16011076" cy="6190486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1028700" y="1670038"/>
                <a:ext cx="16011076" cy="6190486"/>
                <a:chOff x="0" y="-38100"/>
                <a:chExt cx="4043679" cy="1563438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72499" y="193890"/>
                  <a:ext cx="3971180" cy="13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</p:sp>
            <p:sp>
              <p:nvSpPr>
                <p:cNvPr id="5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6" name="Group 6"/>
              <p:cNvGrpSpPr/>
              <p:nvPr/>
            </p:nvGrpSpPr>
            <p:grpSpPr>
              <a:xfrm>
                <a:off x="1515419" y="2156757"/>
                <a:ext cx="15237295" cy="5304890"/>
                <a:chOff x="0" y="-38100"/>
                <a:chExt cx="3848257" cy="1339777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159737"/>
                  <a:ext cx="3848257" cy="1141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00B050">
                    <a:alpha val="28627"/>
                  </a:srgbClr>
                </a:solidFill>
                <a:ln>
                  <a:solidFill>
                    <a:srgbClr val="00B050"/>
                  </a:solidFill>
                </a:ln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17" name="TextBox 2"/>
            <p:cNvSpPr txBox="1"/>
            <p:nvPr/>
          </p:nvSpPr>
          <p:spPr>
            <a:xfrm>
              <a:off x="2057400" y="2194724"/>
              <a:ext cx="5618686" cy="12054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6500" b="1" spc="341" dirty="0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23876" y="2680420"/>
                <a:ext cx="16746605" cy="300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42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nl-NL" sz="42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</a:t>
                </a:r>
                <a:r>
                  <a:rPr lang="nl-NL" sz="42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cuộc </a:t>
                </a:r>
                <a:r>
                  <a:rPr lang="nl-NL" sz="42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thảo luận, Tròn đã phát biểu rằng cậu ấy có thể viết đa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4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nl-NL" sz="42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nl-NL" sz="42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nl-NL" sz="42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dưới dạng tích. Vuông khó xử vì không hiểu Tròn làm bằng cách nào. Bạn hãy giúp Vuông trong tình huống này</a:t>
                </a:r>
                <a:r>
                  <a:rPr lang="nl-NL" sz="42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76" y="2680420"/>
                <a:ext cx="16746605" cy="3000821"/>
              </a:xfrm>
              <a:prstGeom prst="rect">
                <a:avLst/>
              </a:prstGeom>
              <a:blipFill>
                <a:blip r:embed="rId5"/>
                <a:stretch>
                  <a:fillRect l="-1420" r="-1383" b="-4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5372260"/>
            <a:ext cx="3276600" cy="38330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617881"/>
            <a:ext cx="3048000" cy="3402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36468" y="5676900"/>
            <a:ext cx="672936" cy="68579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522536" y="266700"/>
            <a:ext cx="1447800" cy="1177960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pic>
        <p:nvPicPr>
          <p:cNvPr id="31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87800" y="9017722"/>
            <a:ext cx="1292284" cy="115497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56193" y="421829"/>
            <a:ext cx="5257800" cy="1066800"/>
            <a:chOff x="214647" y="190500"/>
            <a:chExt cx="11478326" cy="1066800"/>
          </a:xfrm>
        </p:grpSpPr>
        <p:sp>
          <p:nvSpPr>
            <p:cNvPr id="18" name="Rectangle 17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73224" y="220912"/>
              <a:ext cx="8340764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TẬP THÊM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24525" y="1771114"/>
                <a:ext cx="16801475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phụ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(5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m:rPr>
                        <m:sty m:val="p"/>
                      </m:rP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+9</m:t>
                        </m:r>
                      </m:e>
                    </m:d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25" y="1771114"/>
                <a:ext cx="16801475" cy="3600986"/>
              </a:xfrm>
              <a:prstGeom prst="rect">
                <a:avLst/>
              </a:prstGeom>
              <a:blipFill>
                <a:blip r:embed="rId6"/>
                <a:stretch>
                  <a:fillRect l="-1197" r="-1197" b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8091358" y="5675693"/>
            <a:ext cx="1725534" cy="91560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22342" y="7048500"/>
                <a:ext cx="16611600" cy="261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+9</m:t>
                        </m:r>
                      </m:e>
                    </m:d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+4</m:t>
                      </m:r>
                      <m:sSup>
                        <m:sSup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m:rPr>
                          <m:sty m:val="p"/>
                        </m:rP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+1+</m:t>
                      </m:r>
                      <m:sSup>
                        <m:sSup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+27</m:t>
                      </m:r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1=27</m:t>
                      </m:r>
                    </m:oMath>
                  </m:oMathPara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Vậy, giá trị của D không phụ thuộc vào biến.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42" y="7048500"/>
                <a:ext cx="16611600" cy="2615460"/>
              </a:xfrm>
              <a:prstGeom prst="rect">
                <a:avLst/>
              </a:prstGeom>
              <a:blipFill>
                <a:blip r:embed="rId7"/>
                <a:stretch>
                  <a:fillRect l="-1211" b="-8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5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6215" y="916780"/>
            <a:ext cx="1005142" cy="10243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602200" y="146093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14162" y="204905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73400" y="352333"/>
            <a:ext cx="685800" cy="698905"/>
          </a:xfrm>
          <a:prstGeom prst="rect">
            <a:avLst/>
          </a:prstGeom>
        </p:spPr>
      </p:pic>
      <p:sp>
        <p:nvSpPr>
          <p:cNvPr id="16" name="TextBox 8"/>
          <p:cNvSpPr txBox="1"/>
          <p:nvPr/>
        </p:nvSpPr>
        <p:spPr>
          <a:xfrm>
            <a:off x="1981200" y="1312328"/>
            <a:ext cx="13935391" cy="10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1884" y="3400759"/>
            <a:ext cx="5372566" cy="4104941"/>
            <a:chOff x="942181" y="3749823"/>
            <a:chExt cx="5372566" cy="3465452"/>
          </a:xfrm>
        </p:grpSpPr>
        <p:sp>
          <p:nvSpPr>
            <p:cNvPr id="20" name="Freeform 4"/>
            <p:cNvSpPr/>
            <p:nvPr/>
          </p:nvSpPr>
          <p:spPr>
            <a:xfrm>
              <a:off x="942181" y="3749823"/>
              <a:ext cx="5372566" cy="3465452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19" name="Rectangle 18"/>
            <p:cNvSpPr/>
            <p:nvPr/>
          </p:nvSpPr>
          <p:spPr>
            <a:xfrm>
              <a:off x="1150467" y="4361453"/>
              <a:ext cx="4796230" cy="1636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69496" y="3350489"/>
            <a:ext cx="5372566" cy="4104942"/>
            <a:chOff x="6864388" y="3825355"/>
            <a:chExt cx="5372566" cy="4104942"/>
          </a:xfrm>
        </p:grpSpPr>
        <p:sp>
          <p:nvSpPr>
            <p:cNvPr id="25" name="Freeform 4"/>
            <p:cNvSpPr/>
            <p:nvPr/>
          </p:nvSpPr>
          <p:spPr>
            <a:xfrm>
              <a:off x="6864388" y="3825355"/>
              <a:ext cx="5372566" cy="4104942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7370566" y="4518789"/>
              <a:ext cx="436020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thành các bài tập trong SBT.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445486" y="3400759"/>
            <a:ext cx="5372566" cy="4104941"/>
            <a:chOff x="12668443" y="3698727"/>
            <a:chExt cx="5372566" cy="3856157"/>
          </a:xfrm>
        </p:grpSpPr>
        <p:sp>
          <p:nvSpPr>
            <p:cNvPr id="30" name="Freeform 4"/>
            <p:cNvSpPr/>
            <p:nvPr/>
          </p:nvSpPr>
          <p:spPr>
            <a:xfrm>
              <a:off x="12668443" y="3698727"/>
              <a:ext cx="5372566" cy="3856157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29" name="Rectangle 28"/>
            <p:cNvSpPr/>
            <p:nvPr/>
          </p:nvSpPr>
          <p:spPr>
            <a:xfrm>
              <a:off x="12961697" y="4384967"/>
              <a:ext cx="4786058" cy="1821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Luyện tập </a:t>
              </a:r>
              <a:r>
                <a:rPr lang="vi-VN" sz="4000" b="1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chung</a:t>
              </a:r>
              <a:r>
                <a:rPr lang="en-US" sz="4000" b="1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.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2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272134" y="6788150"/>
            <a:ext cx="8382585" cy="636028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386463"/>
            <a:ext cx="4114800" cy="45660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5597" y="5146689"/>
            <a:ext cx="1066206" cy="123977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5316200" y="100117"/>
            <a:ext cx="2755015" cy="3124200"/>
            <a:chOff x="14322687" y="405143"/>
            <a:chExt cx="3632907" cy="430548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322687" y="1429492"/>
              <a:ext cx="3130336" cy="328113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18" name="TextBox 9"/>
          <p:cNvSpPr txBox="1"/>
          <p:nvPr/>
        </p:nvSpPr>
        <p:spPr>
          <a:xfrm>
            <a:off x="2457273" y="3009900"/>
            <a:ext cx="13487120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7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33400" y="988814"/>
            <a:ext cx="17144999" cy="8498086"/>
            <a:chOff x="2497534" y="2422272"/>
            <a:chExt cx="13292933" cy="5442455"/>
          </a:xfrm>
        </p:grpSpPr>
        <p:grpSp>
          <p:nvGrpSpPr>
            <p:cNvPr id="2" name="Group 2"/>
            <p:cNvGrpSpPr/>
            <p:nvPr/>
          </p:nvGrpSpPr>
          <p:grpSpPr>
            <a:xfrm>
              <a:off x="2497534" y="2422272"/>
              <a:ext cx="13292933" cy="5442455"/>
              <a:chOff x="0" y="0"/>
              <a:chExt cx="4099121" cy="167828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099121" cy="1678281"/>
              </a:xfrm>
              <a:custGeom>
                <a:avLst/>
                <a:gdLst/>
                <a:ahLst/>
                <a:cxnLst/>
                <a:rect l="l" t="t" r="r" b="b"/>
                <a:pathLst>
                  <a:path w="4099121" h="1678281">
                    <a:moveTo>
                      <a:pt x="0" y="0"/>
                    </a:moveTo>
                    <a:lnTo>
                      <a:pt x="4099121" y="0"/>
                    </a:lnTo>
                    <a:lnTo>
                      <a:pt x="4099121" y="1678281"/>
                    </a:lnTo>
                    <a:lnTo>
                      <a:pt x="0" y="1678281"/>
                    </a:ln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2896159" y="2820898"/>
              <a:ext cx="12479412" cy="4588258"/>
              <a:chOff x="0" y="0"/>
              <a:chExt cx="3848257" cy="141487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848257" cy="1414874"/>
              </a:xfrm>
              <a:custGeom>
                <a:avLst/>
                <a:gdLst/>
                <a:ahLst/>
                <a:cxnLst/>
                <a:rect l="l" t="t" r="r" b="b"/>
                <a:pathLst>
                  <a:path w="3848257" h="1414874">
                    <a:moveTo>
                      <a:pt x="0" y="0"/>
                    </a:moveTo>
                    <a:lnTo>
                      <a:pt x="3848257" y="0"/>
                    </a:lnTo>
                    <a:lnTo>
                      <a:pt x="3848257" y="1414874"/>
                    </a:lnTo>
                    <a:lnTo>
                      <a:pt x="0" y="1414874"/>
                    </a:lnTo>
                    <a:close/>
                  </a:path>
                </a:pathLst>
              </a:custGeom>
              <a:solidFill>
                <a:srgbClr val="FFFFFF">
                  <a:alpha val="28627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46000"/>
          </a:blip>
          <a:srcRect t="1499" r="3630" b="1499"/>
          <a:stretch>
            <a:fillRect/>
          </a:stretch>
        </p:blipFill>
        <p:spPr>
          <a:xfrm>
            <a:off x="3219733" y="7091328"/>
            <a:ext cx="13293460" cy="13046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5910717"/>
            <a:ext cx="4419600" cy="50418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3400" y="4561038"/>
            <a:ext cx="1066206" cy="123977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6078200" y="25694"/>
            <a:ext cx="2209800" cy="2298406"/>
            <a:chOff x="14322687" y="405143"/>
            <a:chExt cx="3632907" cy="430548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322687" y="1429492"/>
              <a:ext cx="2936613" cy="328113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19" name="TextBox 5"/>
          <p:cNvSpPr txBox="1"/>
          <p:nvPr/>
        </p:nvSpPr>
        <p:spPr>
          <a:xfrm>
            <a:off x="838200" y="1663640"/>
            <a:ext cx="16306800" cy="1307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7000" b="1" spc="392" dirty="0" smtClean="0">
                <a:solidFill>
                  <a:srgbClr val="FF0000"/>
                </a:solidFill>
              </a:rPr>
              <a:t>CHUYÊN ĐỀ NGHIÊN CỨU BÀI HỌC</a:t>
            </a:r>
            <a:endParaRPr lang="vi-VN" sz="7000" b="1" spc="392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91339" y="3136980"/>
            <a:ext cx="1240813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vi-VN" sz="7000" b="1" kern="0" cap="all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 8. TỔNG VÀ HIỆU HAI LẬP PHƯƠNG </a:t>
            </a:r>
            <a:endParaRPr lang="en-US" sz="7000" b="1" kern="0" dirty="0">
              <a:solidFill>
                <a:srgbClr val="00B05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87533" y="6081974"/>
            <a:ext cx="1486988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6000" b="1" kern="0" cap="all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6000" b="1" kern="0" cap="all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0" cap="all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b="1" kern="0" cap="all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0" cap="all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6000" b="1" kern="0" cap="all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kern="0" cap="all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6000" b="1" kern="0" cap="all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0" cap="all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6000" b="1" kern="0" cap="all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0" cap="all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6000" b="1" kern="0" cap="all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6000" b="1" kern="0" cap="all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0" cap="all" dirty="0" smtClean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NGÀY: </a:t>
            </a:r>
            <a:r>
              <a:rPr lang="en-US" sz="6000" b="1" kern="0" cap="all" dirty="0" smtClean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7/11/2024</a:t>
            </a:r>
            <a:endParaRPr lang="en-US" sz="6000" b="1" kern="0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971800" y="5562473"/>
            <a:ext cx="6578225" cy="49912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31879" y="2469528"/>
            <a:ext cx="596921" cy="6083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311433" y="190500"/>
            <a:ext cx="750048" cy="764380"/>
          </a:xfrm>
          <a:prstGeom prst="rect">
            <a:avLst/>
          </a:prstGeom>
        </p:spPr>
      </p:pic>
      <p:grpSp>
        <p:nvGrpSpPr>
          <p:cNvPr id="26" name="Group 8"/>
          <p:cNvGrpSpPr/>
          <p:nvPr/>
        </p:nvGrpSpPr>
        <p:grpSpPr>
          <a:xfrm>
            <a:off x="5410200" y="3695700"/>
            <a:ext cx="1226808" cy="1226808"/>
            <a:chOff x="0" y="0"/>
            <a:chExt cx="1635744" cy="1635744"/>
          </a:xfrm>
        </p:grpSpPr>
        <p:grpSp>
          <p:nvGrpSpPr>
            <p:cNvPr id="27" name="Group 9"/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29" name="Freeform 1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</p:sp>
          <p:sp>
            <p:nvSpPr>
              <p:cNvPr id="30" name="Freeform 1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</p:sp>
        </p:grpSp>
        <p:sp>
          <p:nvSpPr>
            <p:cNvPr id="28" name="TextBox 12"/>
            <p:cNvSpPr txBox="1"/>
            <p:nvPr/>
          </p:nvSpPr>
          <p:spPr>
            <a:xfrm>
              <a:off x="383797" y="153700"/>
              <a:ext cx="868151" cy="1139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6817790" y="3729194"/>
            <a:ext cx="5982728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500" b="1">
                <a:ea typeface="Times New Roman" panose="02020603050405020304" pitchFamily="18" charset="0"/>
              </a:rPr>
              <a:t>Tổng hai lập phương</a:t>
            </a:r>
            <a:endParaRPr lang="en-US" sz="4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2" name="Group 8"/>
          <p:cNvGrpSpPr/>
          <p:nvPr/>
        </p:nvGrpSpPr>
        <p:grpSpPr>
          <a:xfrm>
            <a:off x="5410200" y="6185058"/>
            <a:ext cx="1226808" cy="1226808"/>
            <a:chOff x="0" y="0"/>
            <a:chExt cx="1635744" cy="1635744"/>
          </a:xfrm>
        </p:grpSpPr>
        <p:grpSp>
          <p:nvGrpSpPr>
            <p:cNvPr id="33" name="Group 9"/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35" name="Freeform 1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</p:sp>
          <p:sp>
            <p:nvSpPr>
              <p:cNvPr id="36" name="Freeform 1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</p:sp>
        </p:grpSp>
        <p:sp>
          <p:nvSpPr>
            <p:cNvPr id="34" name="TextBox 12"/>
            <p:cNvSpPr txBox="1"/>
            <p:nvPr/>
          </p:nvSpPr>
          <p:spPr>
            <a:xfrm>
              <a:off x="383797" y="153700"/>
              <a:ext cx="868151" cy="1139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5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7014185" y="6185058"/>
            <a:ext cx="5822428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500" b="1">
                <a:ea typeface="Times New Roman" panose="02020603050405020304" pitchFamily="18" charset="0"/>
              </a:rPr>
              <a:t>Hiệu hai lập phương</a:t>
            </a:r>
            <a:endParaRPr lang="en-US" sz="4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419600" y="931340"/>
            <a:ext cx="9706751" cy="1604541"/>
            <a:chOff x="1485900" y="1827798"/>
            <a:chExt cx="9706751" cy="1604541"/>
          </a:xfrm>
        </p:grpSpPr>
        <p:grpSp>
          <p:nvGrpSpPr>
            <p:cNvPr id="51" name="Group 50"/>
            <p:cNvGrpSpPr/>
            <p:nvPr/>
          </p:nvGrpSpPr>
          <p:grpSpPr>
            <a:xfrm>
              <a:off x="1485900" y="1827798"/>
              <a:ext cx="9706751" cy="1604541"/>
              <a:chOff x="1028700" y="1670038"/>
              <a:chExt cx="23100985" cy="6190486"/>
            </a:xfrm>
          </p:grpSpPr>
          <p:grpSp>
            <p:nvGrpSpPr>
              <p:cNvPr id="53" name="Group 3"/>
              <p:cNvGrpSpPr/>
              <p:nvPr/>
            </p:nvGrpSpPr>
            <p:grpSpPr>
              <a:xfrm>
                <a:off x="1028700" y="1670038"/>
                <a:ext cx="16011076" cy="6190486"/>
                <a:chOff x="0" y="-38100"/>
                <a:chExt cx="4043679" cy="1563438"/>
              </a:xfrm>
            </p:grpSpPr>
            <p:sp>
              <p:nvSpPr>
                <p:cNvPr id="57" name="Freeform 4"/>
                <p:cNvSpPr/>
                <p:nvPr/>
              </p:nvSpPr>
              <p:spPr>
                <a:xfrm>
                  <a:off x="72499" y="193890"/>
                  <a:ext cx="3971180" cy="13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</p:sp>
            <p:sp>
              <p:nvSpPr>
                <p:cNvPr id="58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54" name="Group 6"/>
              <p:cNvGrpSpPr/>
              <p:nvPr/>
            </p:nvGrpSpPr>
            <p:grpSpPr>
              <a:xfrm>
                <a:off x="1515415" y="2156757"/>
                <a:ext cx="22614270" cy="5304890"/>
                <a:chOff x="-1" y="-38100"/>
                <a:chExt cx="5711350" cy="1339777"/>
              </a:xfrm>
            </p:grpSpPr>
            <p:sp>
              <p:nvSpPr>
                <p:cNvPr id="55" name="Freeform 7"/>
                <p:cNvSpPr/>
                <p:nvPr/>
              </p:nvSpPr>
              <p:spPr>
                <a:xfrm>
                  <a:off x="-1" y="159737"/>
                  <a:ext cx="5711350" cy="1141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00B050">
                    <a:alpha val="28627"/>
                  </a:srgbClr>
                </a:solidFill>
                <a:ln>
                  <a:solidFill>
                    <a:srgbClr val="00B050"/>
                  </a:solidFill>
                </a:ln>
              </p:spPr>
            </p:sp>
            <p:sp>
              <p:nvSpPr>
                <p:cNvPr id="56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52" name="TextBox 2"/>
            <p:cNvSpPr txBox="1"/>
            <p:nvPr/>
          </p:nvSpPr>
          <p:spPr>
            <a:xfrm>
              <a:off x="1949116" y="2161250"/>
              <a:ext cx="9135252" cy="12054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6500" b="1" spc="341" smtClean="0"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  <a:endParaRPr lang="en-US" sz="6500" b="1" spc="34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2625" y="3810975"/>
            <a:ext cx="3595864" cy="6358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429000" y="2479353"/>
            <a:ext cx="11506200" cy="388620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02110" y="2709042"/>
            <a:ext cx="10766401" cy="3364483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008328" y="3658946"/>
            <a:ext cx="1026806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0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TỔNG HAI LẬP PHƯƠNG</a:t>
            </a:r>
            <a:endParaRPr lang="vi-VN" sz="6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44400" y="5676900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41686" y="1229188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28600" y="7900737"/>
            <a:ext cx="1005142" cy="102434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533400" y="445785"/>
            <a:ext cx="4647266" cy="963915"/>
            <a:chOff x="2012116" y="2110922"/>
            <a:chExt cx="4647266" cy="96391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16" y="2110922"/>
              <a:ext cx="1032846" cy="96391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077982" y="2261133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b="1" smtClean="0">
                  <a:latin typeface="Arial" panose="020B0604020202020204" pitchFamily="34" charset="0"/>
                  <a:cs typeface="Arial" panose="020B0604020202020204" pitchFamily="34" charset="0"/>
                </a:rPr>
                <a:t>HĐ1: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6078200" y="114300"/>
            <a:ext cx="2133599" cy="1905962"/>
            <a:chOff x="14542184" y="258876"/>
            <a:chExt cx="3413410" cy="4451748"/>
          </a:xfrm>
        </p:grpSpPr>
        <p:pic>
          <p:nvPicPr>
            <p:cNvPr id="30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542184" y="1359354"/>
              <a:ext cx="2408418" cy="3281132"/>
            </a:xfrm>
            <a:prstGeom prst="rect">
              <a:avLst/>
            </a:prstGeom>
          </p:spPr>
        </p:pic>
        <p:pic>
          <p:nvPicPr>
            <p:cNvPr id="31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375570" y="258876"/>
              <a:ext cx="575313" cy="586306"/>
            </a:xfrm>
            <a:prstGeom prst="rect">
              <a:avLst/>
            </a:prstGeom>
          </p:spPr>
        </p:pic>
        <p:pic>
          <p:nvPicPr>
            <p:cNvPr id="34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1588057" y="1434511"/>
                <a:ext cx="15937943" cy="1824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OpenSans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OpenSans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OpenSans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OpenSans"/>
                  </a:rPr>
                  <a:t>a,b</a:t>
                </a:r>
                <a:r>
                  <a:rPr lang="en-US" sz="4000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OpenSans"/>
                  </a:rPr>
                  <a:t>bất</a:t>
                </a:r>
                <a:r>
                  <a:rPr lang="en-US" sz="4000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OpenSans"/>
                  </a:rPr>
                  <a:t>kì</a:t>
                </a:r>
                <a:r>
                  <a:rPr lang="en-US" sz="4000" dirty="0">
                    <a:solidFill>
                      <a:srgbClr val="000000"/>
                    </a:solidFill>
                    <a:latin typeface="OpenSans"/>
                  </a:rPr>
                  <a:t>, </a:t>
                </a:r>
                <a:r>
                  <a:rPr lang="en-US" sz="4000" dirty="0" err="1">
                    <a:solidFill>
                      <a:srgbClr val="000000"/>
                    </a:solidFill>
                    <a:latin typeface="OpenSans"/>
                  </a:rPr>
                  <a:t>thực</a:t>
                </a:r>
                <a:r>
                  <a:rPr lang="en-US" sz="4000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OpenSans"/>
                  </a:rPr>
                  <a:t>hiện</a:t>
                </a:r>
                <a:r>
                  <a:rPr lang="en-US" sz="4000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OpenSans"/>
                  </a:rPr>
                  <a:t>phép</a:t>
                </a:r>
                <a:r>
                  <a:rPr lang="en-US" sz="4000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OpenSans"/>
                  </a:rPr>
                  <a:t>tính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OpenSans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OpenSans"/>
                  </a:rPr>
                  <a:t>Từ</a:t>
                </a:r>
                <a:r>
                  <a:rPr lang="en-US" sz="4000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OpenSans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OpenSans"/>
                  </a:rPr>
                  <a:t>rút</a:t>
                </a:r>
                <a:r>
                  <a:rPr lang="en-US" sz="4000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OpenSans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OpenSans"/>
                  </a:rPr>
                  <a:t>liên</a:t>
                </a:r>
                <a:r>
                  <a:rPr lang="en-US" sz="4000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OpenSans"/>
                  </a:rPr>
                  <a:t>hệ</a:t>
                </a:r>
                <a:r>
                  <a:rPr lang="en-US" sz="4000" dirty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OpenSans"/>
                  </a:rPr>
                  <a:t>giữa</a:t>
                </a:r>
                <a:r>
                  <a:rPr lang="en-US" sz="4000" dirty="0">
                    <a:solidFill>
                      <a:srgbClr val="000000"/>
                    </a:solidFill>
                    <a:latin typeface="OpenSans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latin typeface="OpenSans"/>
                  </a:rPr>
                  <a:t>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OpenSans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OpenSans"/>
                  </a:rPr>
                  <a:t> </a:t>
                </a:r>
                <a14:m>
                  <m:oMath xmlns:m="http://schemas.openxmlformats.org/officeDocument/2006/math"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latin typeface="OpenSans"/>
                  </a:rPr>
                  <a:t>.</a:t>
                </a:r>
                <a:endParaRPr lang="en-US" sz="4000" dirty="0">
                  <a:solidFill>
                    <a:srgbClr val="000000"/>
                  </a:solidFill>
                  <a:latin typeface="OpenSans"/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057" y="1434511"/>
                <a:ext cx="15937943" cy="1824730"/>
              </a:xfrm>
              <a:prstGeom prst="rect">
                <a:avLst/>
              </a:prstGeom>
              <a:blipFill>
                <a:blip r:embed="rId6"/>
                <a:stretch>
                  <a:fillRect l="-137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Callout 21"/>
          <p:cNvSpPr/>
          <p:nvPr/>
        </p:nvSpPr>
        <p:spPr>
          <a:xfrm>
            <a:off x="8560671" y="3651330"/>
            <a:ext cx="1618997" cy="84395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54214" y="4819194"/>
                <a:ext cx="13490781" cy="3067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smtClean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thấy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214" y="4819194"/>
                <a:ext cx="13490781" cy="3067506"/>
              </a:xfrm>
              <a:prstGeom prst="rect">
                <a:avLst/>
              </a:prstGeom>
              <a:blipFill>
                <a:blip r:embed="rId7"/>
                <a:stretch>
                  <a:fillRect l="-1627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191796" y="8134681"/>
                <a:ext cx="15587126" cy="2155783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b="1" i="1" dirty="0" err="1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200" b="1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B </a:t>
                </a:r>
                <a:r>
                  <a:rPr lang="en-US" sz="4200" b="1" i="1" dirty="0" err="1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b="1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i="1" dirty="0" err="1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200" b="1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i="1" dirty="0" err="1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200" b="1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i="1" dirty="0" err="1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200" b="1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b="1" i="1" dirty="0" err="1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tuỳ</a:t>
                </a:r>
                <a:r>
                  <a:rPr lang="en-US" sz="4200" b="1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ý, ta </a:t>
                </a:r>
                <a:r>
                  <a:rPr lang="en-US" sz="4200" b="1" i="1" dirty="0" err="1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200" b="1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200" b="1" i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200" b="1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4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sz="4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200" b="1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2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796" y="8134681"/>
                <a:ext cx="15587126" cy="21557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6172675" y="6939125"/>
            <a:ext cx="1572102" cy="27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8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230600" y="190501"/>
            <a:ext cx="1752600" cy="1447800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838200" y="1040808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 (SGK </a:t>
              </a:r>
              <a:r>
                <a:rPr lang="en-US" sz="4000" b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lang="en-US" sz="4000" b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tr37)</a:t>
              </a:r>
              <a:endPara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914400" y="2503658"/>
            <a:ext cx="693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smtClean="0">
                <a:latin typeface="Arial" panose="020B0604020202020204" pitchFamily="34" charset="0"/>
                <a:ea typeface="Times New Roman" panose="02020603050405020304" pitchFamily="18" charset="0"/>
              </a:rPr>
              <a:t>Viết các đa thức sau dưới dạng tích: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12630403" y="1943100"/>
            <a:ext cx="1618997" cy="84395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4400" y="4991100"/>
                <a:ext cx="235641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US" sz="4000" b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991100"/>
                <a:ext cx="235641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495800" y="7581900"/>
            <a:ext cx="2806259" cy="2508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14400" y="6469123"/>
                <a:ext cx="289688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8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 b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469123"/>
                <a:ext cx="2896882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8001000" y="1638300"/>
            <a:ext cx="0" cy="8226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569030" y="3519907"/>
                <a:ext cx="7553543" cy="2147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+8=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 i="1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000" b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</m:oMath>
                </a14:m>
                <a:endParaRPr lang="en-US" sz="4000" b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030" y="3519907"/>
                <a:ext cx="7553543" cy="21471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565130" y="6289001"/>
                <a:ext cx="9256252" cy="2147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8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 i="1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000" b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4000" b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130" y="6289001"/>
                <a:ext cx="9256252" cy="21471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4" grpId="0"/>
      <p:bldP spid="21" grpId="0"/>
      <p:bldP spid="3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381000" y="723900"/>
            <a:ext cx="17567808" cy="9322352"/>
          </a:xfrm>
          <a:custGeom>
            <a:avLst/>
            <a:gdLst/>
            <a:ahLst/>
            <a:cxnLst/>
            <a:rect l="l" t="t" r="r" b="b"/>
            <a:pathLst>
              <a:path w="3848257" h="1414874">
                <a:moveTo>
                  <a:pt x="0" y="0"/>
                </a:moveTo>
                <a:lnTo>
                  <a:pt x="3848257" y="0"/>
                </a:lnTo>
                <a:lnTo>
                  <a:pt x="3848257" y="1414874"/>
                </a:lnTo>
                <a:lnTo>
                  <a:pt x="0" y="1414874"/>
                </a:lnTo>
                <a:close/>
              </a:path>
            </a:pathLst>
          </a:custGeom>
          <a:solidFill>
            <a:srgbClr val="FFFFFF">
              <a:alpha val="28627"/>
            </a:srgbClr>
          </a:solidFill>
          <a:ln>
            <a:solidFill>
              <a:schemeClr val="tx2"/>
            </a:solidFill>
            <a:prstDash val="dash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4779" y="924861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" y="4351"/>
            <a:ext cx="1005142" cy="102434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798" y="359607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lang="en-US" sz="4000" b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lang="en-US" sz="4000" b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tr37)</a:t>
              </a:r>
              <a:endPara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951015" y="1543591"/>
            <a:ext cx="63177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smtClean="0">
                <a:latin typeface="Arial" panose="020B0604020202020204" pitchFamily="34" charset="0"/>
                <a:ea typeface="Times New Roman" panose="02020603050405020304" pitchFamily="18" charset="0"/>
              </a:rPr>
              <a:t>Rút gọn các biểu thức sau: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8287669" y="4909147"/>
            <a:ext cx="1560257" cy="84395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40080" y="1366460"/>
            <a:ext cx="2345478" cy="2620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34452" y="2781300"/>
                <a:ext cx="653314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 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52" y="2781300"/>
                <a:ext cx="653314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8600" y="3848100"/>
                <a:ext cx="1074420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 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−26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848100"/>
                <a:ext cx="10744200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9318" y="6210300"/>
                <a:ext cx="1630842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 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+27=27</m:t>
                      </m:r>
                    </m:oMath>
                  </m:oMathPara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8" y="6210300"/>
                <a:ext cx="16308429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-87041" y="7250311"/>
                <a:ext cx="17319081" cy="27699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 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−26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−26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 i="1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b="0" smtClean="0"/>
                  <a:t>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−26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4000" b="0" i="1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b="0" smtClean="0"/>
                  <a:t>											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7041" y="7250311"/>
                <a:ext cx="17319081" cy="27699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7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4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3543</TotalTime>
  <Words>954</Words>
  <Application>Microsoft Office PowerPoint</Application>
  <PresentationFormat>Custom</PresentationFormat>
  <Paragraphs>228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Arial</vt:lpstr>
      <vt:lpstr>MJXc-TeX-main-R</vt:lpstr>
      <vt:lpstr>OpenSans</vt:lpstr>
      <vt:lpstr>Dotum</vt:lpstr>
      <vt:lpstr>Calibri Light</vt:lpstr>
      <vt:lpstr>Times New Roman</vt:lpstr>
      <vt:lpstr>Calibri</vt:lpstr>
      <vt:lpstr>Symbol</vt:lpstr>
      <vt:lpstr>Cambria Math</vt:lpstr>
      <vt:lpstr>MJXc-TeX-size1-R</vt:lpstr>
      <vt:lpstr>MJXc-TeX-math-I</vt:lpstr>
      <vt:lpstr>Office Theme</vt:lpstr>
      <vt:lpstr>2_Office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Teal and Yellow Simple Order of Operations Presentation</dc:title>
  <dc:creator>Hà Ngân</dc:creator>
  <cp:lastModifiedBy>USER</cp:lastModifiedBy>
  <cp:revision>134</cp:revision>
  <dcterms:created xsi:type="dcterms:W3CDTF">2006-08-16T00:00:00Z</dcterms:created>
  <dcterms:modified xsi:type="dcterms:W3CDTF">2024-11-02T13:24:12Z</dcterms:modified>
  <dc:identifier>DAFWAZhnXwQ</dc:identifier>
</cp:coreProperties>
</file>