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5" r:id="rId2"/>
    <p:sldId id="266" r:id="rId3"/>
    <p:sldId id="274" r:id="rId4"/>
    <p:sldId id="260" r:id="rId5"/>
    <p:sldId id="275" r:id="rId6"/>
    <p:sldId id="276" r:id="rId7"/>
    <p:sldId id="263" r:id="rId8"/>
    <p:sldId id="267" r:id="rId9"/>
    <p:sldId id="264" r:id="rId10"/>
    <p:sldId id="277" r:id="rId11"/>
    <p:sldId id="262" r:id="rId12"/>
    <p:sldId id="273" r:id="rId13"/>
    <p:sldId id="278" r:id="rId14"/>
    <p:sldId id="279" r:id="rId15"/>
    <p:sldId id="280" r:id="rId16"/>
    <p:sldId id="281" r:id="rId17"/>
    <p:sldId id="282" r:id="rId18"/>
    <p:sldId id="283" r:id="rId19"/>
    <p:sldId id="285" r:id="rId20"/>
    <p:sldId id="284" r:id="rId21"/>
    <p:sldId id="269" r:id="rId22"/>
    <p:sldId id="272" r:id="rId23"/>
    <p:sldId id="286" r:id="rId24"/>
    <p:sldId id="287" r:id="rId25"/>
    <p:sldId id="259" r:id="rId26"/>
    <p:sldId id="288" r:id="rId27"/>
    <p:sldId id="289" r:id="rId28"/>
    <p:sldId id="290" r:id="rId29"/>
    <p:sldId id="291" r:id="rId30"/>
    <p:sldId id="270" r:id="rId31"/>
  </p:sldIdLst>
  <p:sldSz cx="12192000" cy="6858000"/>
  <p:notesSz cx="6858000" cy="9144000"/>
  <p:embeddedFontLst>
    <p:embeddedFont>
      <p:font typeface="Alfa Slab One" charset="0"/>
      <p:regular r:id="rId32"/>
    </p:embeddedFont>
    <p:embeddedFont>
      <p:font typeface="Calibri Light" pitchFamily="34" charset="0"/>
      <p:regular r:id="rId33"/>
      <p:italic r:id="rId34"/>
    </p:embeddedFont>
    <p:embeddedFont>
      <p:font typeface="#9Slide03 AllRoundGothic" charset="0"/>
      <p:regular r:id="rId35"/>
    </p:embeddedFont>
    <p:embeddedFont>
      <p:font typeface="Bahnschrift SemiBold Condensed" pitchFamily="34" charset="0"/>
      <p:bold r:id="rId36"/>
    </p:embeddedFont>
    <p:embeddedFont>
      <p:font typeface="Calibri" pitchFamily="34" charset="0"/>
      <p:regular r:id="rId37"/>
      <p:bold r:id="rId38"/>
      <p:italic r:id="rId39"/>
      <p:boldItalic r:id="rId40"/>
    </p:embeddedFont>
    <p:embeddedFont>
      <p:font typeface="#9Slide03 Prompt SemiBold" charset="-34"/>
      <p:bold r:id="rId41"/>
    </p:embeddedFont>
    <p:embeddedFont>
      <p:font typeface="Open Sans Bold" charset="0"/>
      <p:regular r:id="rId42"/>
    </p:embeddedFont>
    <p:embeddedFont>
      <p:font typeface="#9Slide05 Pateglamt Script"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CC"/>
    <a:srgbClr val="BA010F"/>
    <a:srgbClr val="000000"/>
    <a:srgbClr val="EADCC2"/>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15" autoAdjust="0"/>
    <p:restoredTop sz="94660"/>
  </p:normalViewPr>
  <p:slideViewPr>
    <p:cSldViewPr snapToGrid="0">
      <p:cViewPr>
        <p:scale>
          <a:sx n="63" d="100"/>
          <a:sy n="63" d="100"/>
        </p:scale>
        <p:origin x="-666"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B128912F-AE0C-4301-AABB-73EFF6D05146}"/>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a:extLst>
              <a:ext uri="{FF2B5EF4-FFF2-40B4-BE49-F238E27FC236}">
                <a16:creationId xmlns:a16="http://schemas.microsoft.com/office/drawing/2014/main" xmlns="" id="{306B1022-AA2E-4840-8993-BD60FEF3C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a:extLst>
              <a:ext uri="{FF2B5EF4-FFF2-40B4-BE49-F238E27FC236}">
                <a16:creationId xmlns:a16="http://schemas.microsoft.com/office/drawing/2014/main" xmlns="" id="{F4EF100F-AD3A-4316-BED2-C52F99DCFC45}"/>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5" name="ตัวแทนท้ายกระดาษ 4">
            <a:extLst>
              <a:ext uri="{FF2B5EF4-FFF2-40B4-BE49-F238E27FC236}">
                <a16:creationId xmlns:a16="http://schemas.microsoft.com/office/drawing/2014/main" xmlns="" id="{875DDFBD-A0BC-4999-9DCF-B47B44C3ECD4}"/>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xmlns="" id="{042FD012-544A-4638-B313-479A39F5A065}"/>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190708674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FCA2D4DD-646A-4C5A-9E4C-9B00A0434B17}"/>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xmlns="" id="{BE81E966-5242-489F-BB84-EA1DBF186B8E}"/>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xmlns="" id="{E9D72E16-B40A-4B8B-AE89-4345D16FE036}"/>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5" name="ตัวแทนท้ายกระดาษ 4">
            <a:extLst>
              <a:ext uri="{FF2B5EF4-FFF2-40B4-BE49-F238E27FC236}">
                <a16:creationId xmlns:a16="http://schemas.microsoft.com/office/drawing/2014/main" xmlns="" id="{E82F69E2-58DC-420E-9EEE-B3C2BE8F0D1F}"/>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xmlns="" id="{1E920993-1EFE-4320-AC4A-668032E72720}"/>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42555696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xmlns="" id="{5123C4A6-3FD1-48DC-8C9E-9C58F54A3182}"/>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xmlns="" id="{651FCBC2-2DF5-46AE-B179-97C3ED12A496}"/>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xmlns="" id="{5A1DC43A-9FB9-45E3-87A7-4385A1BE3A15}"/>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5" name="ตัวแทนท้ายกระดาษ 4">
            <a:extLst>
              <a:ext uri="{FF2B5EF4-FFF2-40B4-BE49-F238E27FC236}">
                <a16:creationId xmlns:a16="http://schemas.microsoft.com/office/drawing/2014/main" xmlns="" id="{D4231A5C-FBA6-468D-92B8-25D7C53B8BE2}"/>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xmlns="" id="{0A18C310-892F-446A-9778-D45D6F729086}"/>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326972342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8634EE0-EAED-4078-9411-36BFE7C8B4F8}"/>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xmlns="" id="{6670A44C-DF9D-475B-A239-31F8D2A32DD5}"/>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xmlns="" id="{95F6881C-6F8D-4DFC-B7E3-90FEDD2D555F}"/>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5" name="ตัวแทนท้ายกระดาษ 4">
            <a:extLst>
              <a:ext uri="{FF2B5EF4-FFF2-40B4-BE49-F238E27FC236}">
                <a16:creationId xmlns:a16="http://schemas.microsoft.com/office/drawing/2014/main" xmlns="" id="{1A166002-DD3C-4293-8D8A-1B08A00ED272}"/>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xmlns="" id="{FF8B4A8F-601A-4E9B-AC5D-7E512D0A55EE}"/>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17875361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E37C8EC6-6372-49BA-8000-65D226D82BA8}"/>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xmlns="" id="{27227F3A-6F7D-402A-8B1C-452274DE5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xmlns="" id="{D000FEDB-5B0D-47DA-BE29-7FA82570E939}"/>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5" name="ตัวแทนท้ายกระดาษ 4">
            <a:extLst>
              <a:ext uri="{FF2B5EF4-FFF2-40B4-BE49-F238E27FC236}">
                <a16:creationId xmlns:a16="http://schemas.microsoft.com/office/drawing/2014/main" xmlns="" id="{CEB73999-2080-4CFE-A299-0A05F5A6162B}"/>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xmlns="" id="{BC0EA31C-56EA-4B29-85A3-072970A824C1}"/>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37405401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01B1AB98-5D8F-46FE-83AA-CEC03AD550B8}"/>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xmlns="" id="{51E4E905-A573-4C57-9324-9CB37A39C862}"/>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a:extLst>
              <a:ext uri="{FF2B5EF4-FFF2-40B4-BE49-F238E27FC236}">
                <a16:creationId xmlns:a16="http://schemas.microsoft.com/office/drawing/2014/main" xmlns="" id="{7F69EC59-0301-4C10-8162-7F02B4B328C6}"/>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4">
            <a:extLst>
              <a:ext uri="{FF2B5EF4-FFF2-40B4-BE49-F238E27FC236}">
                <a16:creationId xmlns:a16="http://schemas.microsoft.com/office/drawing/2014/main" xmlns="" id="{1F056115-2417-4A1C-A9B2-C0F67953E766}"/>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6" name="ตัวแทนท้ายกระดาษ 5">
            <a:extLst>
              <a:ext uri="{FF2B5EF4-FFF2-40B4-BE49-F238E27FC236}">
                <a16:creationId xmlns:a16="http://schemas.microsoft.com/office/drawing/2014/main" xmlns="" id="{20C270D1-C4E5-44C1-94F9-785A6CFDF271}"/>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xmlns="" id="{688E7005-5449-4B46-BAFB-B384CB9924BD}"/>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10498691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89E9507-426F-4BBA-95EF-155A715296EE}"/>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xmlns="" id="{7CE1D397-3A68-4612-BFA8-70A8A4DC3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xmlns="" id="{7BFC4551-782B-455E-8A7E-1A58D496CA69}"/>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a:extLst>
              <a:ext uri="{FF2B5EF4-FFF2-40B4-BE49-F238E27FC236}">
                <a16:creationId xmlns:a16="http://schemas.microsoft.com/office/drawing/2014/main" xmlns="" id="{3BB41B37-846F-48F3-91A9-B3B33BC02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xmlns="" id="{A684B8A4-38E8-4F2F-BACD-C3081BF34660}"/>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6">
            <a:extLst>
              <a:ext uri="{FF2B5EF4-FFF2-40B4-BE49-F238E27FC236}">
                <a16:creationId xmlns:a16="http://schemas.microsoft.com/office/drawing/2014/main" xmlns="" id="{1C754225-008D-4C73-BF19-5B0E3C9ACFF1}"/>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8" name="ตัวแทนท้ายกระดาษ 7">
            <a:extLst>
              <a:ext uri="{FF2B5EF4-FFF2-40B4-BE49-F238E27FC236}">
                <a16:creationId xmlns:a16="http://schemas.microsoft.com/office/drawing/2014/main" xmlns="" id="{64D64E9D-EA52-4111-89B3-6837952E2BA2}"/>
              </a:ext>
            </a:extLst>
          </p:cNvPr>
          <p:cNvSpPr>
            <a:spLocks noGrp="1"/>
          </p:cNvSpPr>
          <p:nvPr>
            <p:ph type="ftr" sz="quarter" idx="11"/>
          </p:nvPr>
        </p:nvSpPr>
        <p:spPr/>
        <p:txBody>
          <a:bodyPr/>
          <a:lstStyle/>
          <a:p>
            <a:endParaRPr lang="en-US"/>
          </a:p>
        </p:txBody>
      </p:sp>
      <p:sp>
        <p:nvSpPr>
          <p:cNvPr id="9" name="ตัวแทนหมายเลขสไลด์ 8">
            <a:extLst>
              <a:ext uri="{FF2B5EF4-FFF2-40B4-BE49-F238E27FC236}">
                <a16:creationId xmlns:a16="http://schemas.microsoft.com/office/drawing/2014/main" xmlns="" id="{7DA813B4-45FA-45C3-9C5A-51C7FCEBB643}"/>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352341121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0D8A4E07-6475-4A43-B683-EF3E994236BD}"/>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2">
            <a:extLst>
              <a:ext uri="{FF2B5EF4-FFF2-40B4-BE49-F238E27FC236}">
                <a16:creationId xmlns:a16="http://schemas.microsoft.com/office/drawing/2014/main" xmlns="" id="{034316BF-07F5-46DC-B7EB-41DE0AAFA614}"/>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4" name="ตัวแทนท้ายกระดาษ 3">
            <a:extLst>
              <a:ext uri="{FF2B5EF4-FFF2-40B4-BE49-F238E27FC236}">
                <a16:creationId xmlns:a16="http://schemas.microsoft.com/office/drawing/2014/main" xmlns="" id="{00996B37-A0ED-4E1A-861A-58CB79234CD5}"/>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xmlns="" id="{F156E77F-E797-48D6-8AD4-23D5669FD089}"/>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216656089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xmlns="" id="{816AAC91-3D7E-4792-89ED-02F7154D1A4E}"/>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3" name="ตัวแทนท้ายกระดาษ 2">
            <a:extLst>
              <a:ext uri="{FF2B5EF4-FFF2-40B4-BE49-F238E27FC236}">
                <a16:creationId xmlns:a16="http://schemas.microsoft.com/office/drawing/2014/main" xmlns="" id="{DFB28DD5-3845-4BB5-A4FB-DFDD3BF2ED61}"/>
              </a:ext>
            </a:extLst>
          </p:cNvPr>
          <p:cNvSpPr>
            <a:spLocks noGrp="1"/>
          </p:cNvSpPr>
          <p:nvPr>
            <p:ph type="ftr" sz="quarter" idx="11"/>
          </p:nvPr>
        </p:nvSpPr>
        <p:spPr/>
        <p:txBody>
          <a:bodyPr/>
          <a:lstStyle/>
          <a:p>
            <a:endParaRPr lang="en-US"/>
          </a:p>
        </p:txBody>
      </p:sp>
      <p:sp>
        <p:nvSpPr>
          <p:cNvPr id="4" name="ตัวแทนหมายเลขสไลด์ 3">
            <a:extLst>
              <a:ext uri="{FF2B5EF4-FFF2-40B4-BE49-F238E27FC236}">
                <a16:creationId xmlns:a16="http://schemas.microsoft.com/office/drawing/2014/main" xmlns="" id="{34159D65-FF38-41EA-AFF9-CC883175AFAB}"/>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205663829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83C65EFE-C880-4405-9EDC-10C6AE00D744}"/>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xmlns="" id="{06CFC5FF-A357-4472-8DB0-29B1A4D87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a:extLst>
              <a:ext uri="{FF2B5EF4-FFF2-40B4-BE49-F238E27FC236}">
                <a16:creationId xmlns:a16="http://schemas.microsoft.com/office/drawing/2014/main" xmlns="" id="{8B182C04-ED21-458B-90EE-0DB10CFEB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xmlns="" id="{9DE78CF3-4D25-49BC-B1D8-B7B07B0F1F95}"/>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6" name="ตัวแทนท้ายกระดาษ 5">
            <a:extLst>
              <a:ext uri="{FF2B5EF4-FFF2-40B4-BE49-F238E27FC236}">
                <a16:creationId xmlns:a16="http://schemas.microsoft.com/office/drawing/2014/main" xmlns="" id="{361F965E-AA92-49F4-A8CD-EDD63881D955}"/>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xmlns="" id="{0C8DE010-0777-445A-82BD-BBAE0B6D2AAD}"/>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400951615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746313D4-EA6C-456A-9E99-A0BDA0BF6944}"/>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a:extLst>
              <a:ext uri="{FF2B5EF4-FFF2-40B4-BE49-F238E27FC236}">
                <a16:creationId xmlns:a16="http://schemas.microsoft.com/office/drawing/2014/main" xmlns="" id="{803FAE8D-1D11-4798-97ED-44D26AA0F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a:extLst>
              <a:ext uri="{FF2B5EF4-FFF2-40B4-BE49-F238E27FC236}">
                <a16:creationId xmlns:a16="http://schemas.microsoft.com/office/drawing/2014/main" xmlns="" id="{8A27C179-367D-4DAE-AD32-9DCB8FB29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xmlns="" id="{350916F4-7407-4857-90BF-80E6EF981846}"/>
              </a:ext>
            </a:extLst>
          </p:cNvPr>
          <p:cNvSpPr>
            <a:spLocks noGrp="1"/>
          </p:cNvSpPr>
          <p:nvPr>
            <p:ph type="dt" sz="half" idx="10"/>
          </p:nvPr>
        </p:nvSpPr>
        <p:spPr/>
        <p:txBody>
          <a:bodyPr/>
          <a:lstStyle/>
          <a:p>
            <a:fld id="{EE1874B5-47EC-422B-A211-4525BC8CDD3C}" type="datetimeFigureOut">
              <a:rPr lang="en-US" smtClean="0"/>
              <a:t>7/4/2024</a:t>
            </a:fld>
            <a:endParaRPr lang="en-US"/>
          </a:p>
        </p:txBody>
      </p:sp>
      <p:sp>
        <p:nvSpPr>
          <p:cNvPr id="6" name="ตัวแทนท้ายกระดาษ 5">
            <a:extLst>
              <a:ext uri="{FF2B5EF4-FFF2-40B4-BE49-F238E27FC236}">
                <a16:creationId xmlns:a16="http://schemas.microsoft.com/office/drawing/2014/main" xmlns="" id="{716DDBBC-B384-4CF3-A6B0-6A78F1A94C9F}"/>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xmlns="" id="{87DA9BC8-D011-4968-B3FD-87EAB90194DC}"/>
              </a:ext>
            </a:extLst>
          </p:cNvPr>
          <p:cNvSpPr>
            <a:spLocks noGrp="1"/>
          </p:cNvSpPr>
          <p:nvPr>
            <p:ph type="sldNum" sz="quarter" idx="12"/>
          </p:nvPr>
        </p:nvSpPr>
        <p:spPr/>
        <p:txBody>
          <a:bodyPr/>
          <a:lstStyle/>
          <a:p>
            <a:fld id="{6B958FF7-9D2B-4924-B4F2-FD0E51518B90}" type="slidenum">
              <a:rPr lang="en-US" smtClean="0"/>
              <a:t>‹#›</a:t>
            </a:fld>
            <a:endParaRPr lang="en-US"/>
          </a:p>
        </p:txBody>
      </p:sp>
    </p:spTree>
    <p:extLst>
      <p:ext uri="{BB962C8B-B14F-4D97-AF65-F5344CB8AC3E}">
        <p14:creationId xmlns:p14="http://schemas.microsoft.com/office/powerpoint/2010/main" val="31540104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ACC"/>
        </a:solidFill>
        <a:effectLst/>
      </p:bgPr>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xmlns="" id="{DA30190C-F06C-461A-A7BF-8CA341BD6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xmlns="" id="{6D470051-7B56-41B4-AC28-0CB3D0C03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xmlns="" id="{91AC090A-5B91-47D7-9587-77FE886B4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874B5-47EC-422B-A211-4525BC8CDD3C}" type="datetimeFigureOut">
              <a:rPr lang="en-US" smtClean="0"/>
              <a:t>7/4/2024</a:t>
            </a:fld>
            <a:endParaRPr lang="en-US"/>
          </a:p>
        </p:txBody>
      </p:sp>
      <p:sp>
        <p:nvSpPr>
          <p:cNvPr id="5" name="ตัวแทนท้ายกระดาษ 4">
            <a:extLst>
              <a:ext uri="{FF2B5EF4-FFF2-40B4-BE49-F238E27FC236}">
                <a16:creationId xmlns:a16="http://schemas.microsoft.com/office/drawing/2014/main" xmlns="" id="{DEE2BBB3-B6C6-4570-9B34-6719E0A00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ตัวแทนหมายเลขสไลด์ 5">
            <a:extLst>
              <a:ext uri="{FF2B5EF4-FFF2-40B4-BE49-F238E27FC236}">
                <a16:creationId xmlns:a16="http://schemas.microsoft.com/office/drawing/2014/main" xmlns="" id="{4E7C8463-DEB7-4A46-92C1-07A59012D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58FF7-9D2B-4924-B4F2-FD0E51518B90}" type="slidenum">
              <a:rPr lang="en-US" smtClean="0"/>
              <a:t>‹#›</a:t>
            </a:fld>
            <a:endParaRPr lang="en-US"/>
          </a:p>
        </p:txBody>
      </p:sp>
    </p:spTree>
    <p:extLst>
      <p:ext uri="{BB962C8B-B14F-4D97-AF65-F5344CB8AC3E}">
        <p14:creationId xmlns:p14="http://schemas.microsoft.com/office/powerpoint/2010/main" val="69061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sv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sv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sv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5" Type="http://schemas.microsoft.com/office/2007/relationships/hdphoto" Target="../media/hdphoto2.wdp"/><Relationship Id="rId10"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image" Target="../media/image12.jpg"/></Relationships>
</file>

<file path=ppt/slides/_rels/slide1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sv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5" Type="http://schemas.microsoft.com/office/2007/relationships/hdphoto" Target="../media/hdphoto2.wdp"/><Relationship Id="rId10"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image" Target="../media/image12.jpg"/></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sv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5" Type="http://schemas.microsoft.com/office/2007/relationships/hdphoto" Target="../media/hdphoto2.wdp"/><Relationship Id="rId10"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image" Target="../media/image12.jpg"/></Relationships>
</file>

<file path=ppt/slides/_rels/slide1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sv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5" Type="http://schemas.microsoft.com/office/2007/relationships/hdphoto" Target="../media/hdphoto2.wdp"/><Relationship Id="rId10"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sv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5" Type="http://schemas.microsoft.com/office/2007/relationships/hdphoto" Target="../media/hdphoto2.wdp"/><Relationship Id="rId10"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xmlns="" id="{858CF1AA-E7E2-DEB1-752F-563498CAC1EC}"/>
              </a:ext>
            </a:extLst>
          </p:cNvPr>
          <p:cNvSpPr/>
          <p:nvPr/>
        </p:nvSpPr>
        <p:spPr>
          <a:xfrm>
            <a:off x="-2167737" y="-825351"/>
            <a:ext cx="14590489" cy="8736452"/>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16" name="Picture 15" descr="A person with a beard and mustache holding a microphone&#10;&#10;Description automatically generated with low confidence">
            <a:extLst>
              <a:ext uri="{FF2B5EF4-FFF2-40B4-BE49-F238E27FC236}">
                <a16:creationId xmlns:a16="http://schemas.microsoft.com/office/drawing/2014/main" xmlns="" id="{C2DA7E7F-F55F-8A38-E045-852D2B4BDCBA}"/>
              </a:ext>
            </a:extLst>
          </p:cNvPr>
          <p:cNvPicPr>
            <a:picLocks noChangeAspect="1"/>
          </p:cNvPicPr>
          <p:nvPr/>
        </p:nvPicPr>
        <p:blipFill>
          <a:blip r:embed="rId4">
            <a:alphaModFix amt="58000"/>
            <a:extLst>
              <a:ext uri="{BEBA8EAE-BF5A-486C-A8C5-ECC9F3942E4B}">
                <a14:imgProps xmlns:a14="http://schemas.microsoft.com/office/drawing/2010/main">
                  <a14:imgLayer r:embed="rId5">
                    <a14:imgEffect>
                      <a14:backgroundRemoval t="7128" b="96489" l="485" r="99031">
                        <a14:foregroundMark x1="42165" y1="7340" x2="61066" y2="29787"/>
                        <a14:foregroundMark x1="55897" y1="11596" x2="62843" y2="25638"/>
                        <a14:foregroundMark x1="65751" y1="26064" x2="57027" y2="36170"/>
                        <a14:foregroundMark x1="63974" y1="32872" x2="59774" y2="38085"/>
                        <a14:foregroundMark x1="62843" y1="18404" x2="65428" y2="21383"/>
                        <a14:foregroundMark x1="63974" y1="22234" x2="64136" y2="25638"/>
                        <a14:foregroundMark x1="64782" y1="22766" x2="65428" y2="24787"/>
                        <a14:foregroundMark x1="51373" y1="7128" x2="57189" y2="10638"/>
                        <a14:foregroundMark x1="54927" y1="8936" x2="57027" y2="10000"/>
                        <a14:foregroundMark x1="56543" y1="9574" x2="62197" y2="15319"/>
                        <a14:foregroundMark x1="43942" y1="43723" x2="20194" y2="58830"/>
                        <a14:foregroundMark x1="31664" y1="40745" x2="40711" y2="50745"/>
                        <a14:foregroundMark x1="32795" y1="37872" x2="21971" y2="48936"/>
                        <a14:foregroundMark x1="646" y1="50851" x2="32310" y2="48617"/>
                        <a14:foregroundMark x1="32310" y1="48617" x2="32310" y2="48617"/>
                        <a14:foregroundMark x1="38288" y1="50000" x2="88045" y2="79149"/>
                        <a14:foregroundMark x1="74798" y1="54149" x2="96769" y2="80106"/>
                        <a14:foregroundMark x1="79321" y1="42021" x2="82876" y2="59362"/>
                        <a14:foregroundMark x1="73667" y1="40319" x2="69305" y2="46596"/>
                        <a14:foregroundMark x1="74313" y1="38617" x2="73667" y2="42553"/>
                        <a14:foregroundMark x1="72859" y1="41170" x2="69305" y2="44149"/>
                        <a14:foregroundMark x1="76090" y1="40106" x2="80937" y2="43298"/>
                        <a14:foregroundMark x1="78998" y1="40745" x2="80775" y2="45745"/>
                        <a14:foregroundMark x1="68982" y1="44468" x2="71405" y2="45638"/>
                        <a14:foregroundMark x1="3554" y1="60745" x2="10985" y2="78830"/>
                        <a14:foregroundMark x1="78514" y1="85745" x2="87884" y2="89362"/>
                        <a14:foregroundMark x1="95477" y1="87553" x2="89176" y2="94468"/>
                        <a14:foregroundMark x1="94669" y1="94149" x2="49273" y2="94362"/>
                        <a14:foregroundMark x1="7916" y1="92447" x2="84814" y2="92447"/>
                        <a14:foregroundMark x1="3554" y1="94894" x2="90468" y2="95106"/>
                        <a14:foregroundMark x1="76090" y1="96170" x2="99031" y2="96489"/>
                        <a14:foregroundMark x1="63651" y1="67128" x2="58966" y2="84255"/>
                        <a14:foregroundMark x1="69628" y1="72660" x2="70275" y2="87553"/>
                        <a14:foregroundMark x1="71405" y1="40957" x2="72698" y2="43723"/>
                      </a14:backgroundRemoval>
                    </a14:imgEffect>
                  </a14:imgLayer>
                </a14:imgProps>
              </a:ext>
              <a:ext uri="{28A0092B-C50C-407E-A947-70E740481C1C}">
                <a14:useLocalDpi xmlns:a14="http://schemas.microsoft.com/office/drawing/2010/main" val="0"/>
              </a:ext>
            </a:extLst>
          </a:blip>
          <a:stretch>
            <a:fillRect/>
          </a:stretch>
        </p:blipFill>
        <p:spPr>
          <a:xfrm>
            <a:off x="-17323" y="-510545"/>
            <a:ext cx="6572458" cy="9980792"/>
          </a:xfrm>
          <a:prstGeom prst="rect">
            <a:avLst/>
          </a:prstGeom>
        </p:spPr>
      </p:pic>
      <p:sp>
        <p:nvSpPr>
          <p:cNvPr id="2" name="สี่เหลี่ยมผืนผ้า 1">
            <a:extLst>
              <a:ext uri="{FF2B5EF4-FFF2-40B4-BE49-F238E27FC236}">
                <a16:creationId xmlns:a16="http://schemas.microsoft.com/office/drawing/2014/main" xmlns="" id="{260DA344-E474-4B4F-90EF-0C76A669A892}"/>
              </a:ext>
            </a:extLst>
          </p:cNvPr>
          <p:cNvSpPr/>
          <p:nvPr/>
        </p:nvSpPr>
        <p:spPr>
          <a:xfrm>
            <a:off x="8017329" y="0"/>
            <a:ext cx="4174671" cy="6858000"/>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กล่องข้อความ 13">
            <a:extLst>
              <a:ext uri="{FF2B5EF4-FFF2-40B4-BE49-F238E27FC236}">
                <a16:creationId xmlns:a16="http://schemas.microsoft.com/office/drawing/2014/main" xmlns="" id="{7ECF66C4-0DA4-4457-9D48-ACD4884D0CEF}"/>
              </a:ext>
            </a:extLst>
          </p:cNvPr>
          <p:cNvSpPr txBox="1"/>
          <p:nvPr/>
        </p:nvSpPr>
        <p:spPr>
          <a:xfrm>
            <a:off x="8520592" y="4702335"/>
            <a:ext cx="4137342" cy="1107996"/>
          </a:xfrm>
          <a:prstGeom prst="rect">
            <a:avLst/>
          </a:prstGeom>
          <a:noFill/>
        </p:spPr>
        <p:txBody>
          <a:bodyPr wrap="square" rtlCol="0">
            <a:spAutoFit/>
          </a:bodyPr>
          <a:lstStyle/>
          <a:p>
            <a:pPr algn="thaiDist"/>
            <a:r>
              <a:rPr lang="en-US" sz="6600">
                <a:solidFill>
                  <a:srgbClr val="F5EACC"/>
                </a:solidFill>
                <a:latin typeface="Bahnschrift SemiBold Condensed" panose="020B0502040204020203" pitchFamily="34" charset="0"/>
              </a:rPr>
              <a:t>HỒ CHÍ MINH</a:t>
            </a:r>
            <a:endParaRPr lang="en-US" sz="6600" dirty="0">
              <a:solidFill>
                <a:srgbClr val="F5EACC"/>
              </a:solidFill>
              <a:latin typeface="Bahnschrift SemiBold Condensed" panose="020B0502040204020203" pitchFamily="34" charset="0"/>
            </a:endParaRPr>
          </a:p>
        </p:txBody>
      </p:sp>
      <p:sp>
        <p:nvSpPr>
          <p:cNvPr id="7" name="กล่องข้อความ 6">
            <a:extLst>
              <a:ext uri="{FF2B5EF4-FFF2-40B4-BE49-F238E27FC236}">
                <a16:creationId xmlns:a16="http://schemas.microsoft.com/office/drawing/2014/main" xmlns="" id="{E68FF30C-1048-4ED9-B036-307E0F6E4F92}"/>
              </a:ext>
            </a:extLst>
          </p:cNvPr>
          <p:cNvSpPr txBox="1"/>
          <p:nvPr/>
        </p:nvSpPr>
        <p:spPr>
          <a:xfrm>
            <a:off x="384503" y="222527"/>
            <a:ext cx="7620446" cy="4708981"/>
          </a:xfrm>
          <a:prstGeom prst="rect">
            <a:avLst/>
          </a:prstGeom>
          <a:gradFill>
            <a:gsLst>
              <a:gs pos="0">
                <a:schemeClr val="accent1">
                  <a:lumMod val="5000"/>
                  <a:lumOff val="95000"/>
                  <a:alpha val="0"/>
                </a:schemeClr>
              </a:gs>
              <a:gs pos="74000">
                <a:schemeClr val="accent4">
                  <a:lumMod val="20000"/>
                  <a:lumOff val="80000"/>
                  <a:alpha val="55000"/>
                </a:schemeClr>
              </a:gs>
              <a:gs pos="83000">
                <a:schemeClr val="accent4">
                  <a:lumMod val="20000"/>
                  <a:lumOff val="80000"/>
                  <a:alpha val="34000"/>
                </a:schemeClr>
              </a:gs>
              <a:gs pos="100000">
                <a:schemeClr val="accent4">
                  <a:lumMod val="20000"/>
                  <a:lumOff val="80000"/>
                  <a:alpha val="0"/>
                </a:schemeClr>
              </a:gs>
            </a:gsLst>
            <a:lin ang="5400000" scaled="1"/>
          </a:gradFill>
        </p:spPr>
        <p:txBody>
          <a:bodyPr wrap="square" rtlCol="0">
            <a:spAutoFit/>
          </a:bodyPr>
          <a:lstStyle/>
          <a:p>
            <a:r>
              <a:rPr lang="en-US" sz="15000">
                <a:solidFill>
                  <a:srgbClr val="BA010F"/>
                </a:solidFill>
                <a:latin typeface="Bahnschrift SemiBold Condensed" panose="020B0502040204020203" pitchFamily="34" charset="0"/>
              </a:rPr>
              <a:t>TINH THẦN YÊU NƯỚC</a:t>
            </a:r>
            <a:endParaRPr lang="en-US" sz="15000" dirty="0">
              <a:solidFill>
                <a:srgbClr val="BA010F"/>
              </a:solidFill>
              <a:latin typeface="Bahnschrift SemiBold Condensed" panose="020B0502040204020203" pitchFamily="34" charset="0"/>
            </a:endParaRPr>
          </a:p>
        </p:txBody>
      </p:sp>
      <p:cxnSp>
        <p:nvCxnSpPr>
          <p:cNvPr id="9" name="ตัวเชื่อมต่อตรง 8">
            <a:extLst>
              <a:ext uri="{FF2B5EF4-FFF2-40B4-BE49-F238E27FC236}">
                <a16:creationId xmlns:a16="http://schemas.microsoft.com/office/drawing/2014/main" xmlns="" id="{209700E8-DC40-4075-80E0-91D906662C8A}"/>
              </a:ext>
            </a:extLst>
          </p:cNvPr>
          <p:cNvCxnSpPr>
            <a:cxnSpLocks/>
          </p:cNvCxnSpPr>
          <p:nvPr/>
        </p:nvCxnSpPr>
        <p:spPr>
          <a:xfrm>
            <a:off x="8270327" y="4479851"/>
            <a:ext cx="1554157" cy="0"/>
          </a:xfrm>
          <a:prstGeom prst="line">
            <a:avLst/>
          </a:prstGeom>
          <a:ln w="19050">
            <a:solidFill>
              <a:srgbClr val="F5EACC"/>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xmlns="" id="{7FC1583C-B055-4396-9D69-1C749951C507}"/>
              </a:ext>
            </a:extLst>
          </p:cNvPr>
          <p:cNvCxnSpPr>
            <a:cxnSpLocks/>
          </p:cNvCxnSpPr>
          <p:nvPr/>
        </p:nvCxnSpPr>
        <p:spPr>
          <a:xfrm>
            <a:off x="10381953" y="4479851"/>
            <a:ext cx="1554157" cy="0"/>
          </a:xfrm>
          <a:prstGeom prst="line">
            <a:avLst/>
          </a:prstGeom>
          <a:ln w="19050">
            <a:solidFill>
              <a:srgbClr val="F5EACC"/>
            </a:solidFill>
          </a:ln>
        </p:spPr>
        <p:style>
          <a:lnRef idx="1">
            <a:schemeClr val="accent1"/>
          </a:lnRef>
          <a:fillRef idx="0">
            <a:schemeClr val="accent1"/>
          </a:fillRef>
          <a:effectRef idx="0">
            <a:schemeClr val="accent1"/>
          </a:effectRef>
          <a:fontRef idx="minor">
            <a:schemeClr val="tx1"/>
          </a:fontRef>
        </p:style>
      </p:cxnSp>
      <p:sp>
        <p:nvSpPr>
          <p:cNvPr id="19" name="วงรี 18">
            <a:extLst>
              <a:ext uri="{FF2B5EF4-FFF2-40B4-BE49-F238E27FC236}">
                <a16:creationId xmlns:a16="http://schemas.microsoft.com/office/drawing/2014/main" xmlns="" id="{EAD363C3-5610-4C63-908F-CADCF8DC3652}"/>
              </a:ext>
            </a:extLst>
          </p:cNvPr>
          <p:cNvSpPr/>
          <p:nvPr/>
        </p:nvSpPr>
        <p:spPr>
          <a:xfrm>
            <a:off x="10070886" y="4459691"/>
            <a:ext cx="55177" cy="55177"/>
          </a:xfrm>
          <a:prstGeom prst="ellipse">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กล่องข้อความ 6">
            <a:extLst>
              <a:ext uri="{FF2B5EF4-FFF2-40B4-BE49-F238E27FC236}">
                <a16:creationId xmlns:a16="http://schemas.microsoft.com/office/drawing/2014/main" xmlns="" id="{E89D8458-315A-85FE-59E4-B948968D48B4}"/>
              </a:ext>
            </a:extLst>
          </p:cNvPr>
          <p:cNvSpPr txBox="1"/>
          <p:nvPr/>
        </p:nvSpPr>
        <p:spPr>
          <a:xfrm>
            <a:off x="7293697" y="535286"/>
            <a:ext cx="4748982" cy="3631763"/>
          </a:xfrm>
          <a:prstGeom prst="rect">
            <a:avLst/>
          </a:prstGeom>
          <a:noFill/>
        </p:spPr>
        <p:txBody>
          <a:bodyPr wrap="square" rtlCol="0">
            <a:spAutoFit/>
          </a:bodyPr>
          <a:lstStyle/>
          <a:p>
            <a:r>
              <a:rPr lang="en-US" sz="11500">
                <a:solidFill>
                  <a:srgbClr val="BA010F"/>
                </a:solidFill>
                <a:latin typeface="Bahnschrift SemiBold Condensed" panose="020B0502040204020203" pitchFamily="34" charset="0"/>
              </a:rPr>
              <a:t>C</a:t>
            </a:r>
            <a:r>
              <a:rPr lang="en-US" sz="11500">
                <a:solidFill>
                  <a:srgbClr val="F5EACC"/>
                </a:solidFill>
                <a:latin typeface="Bahnschrift SemiBold Condensed" panose="020B0502040204020203" pitchFamily="34" charset="0"/>
              </a:rPr>
              <a:t>ủa nhân </a:t>
            </a:r>
            <a:r>
              <a:rPr lang="en-US" sz="11500">
                <a:solidFill>
                  <a:srgbClr val="BA010F"/>
                </a:solidFill>
                <a:latin typeface="Bahnschrift SemiBold Condensed" panose="020B0502040204020203" pitchFamily="34" charset="0"/>
              </a:rPr>
              <a:t>d</a:t>
            </a:r>
            <a:r>
              <a:rPr lang="en-US" sz="11500">
                <a:solidFill>
                  <a:srgbClr val="F5EACC"/>
                </a:solidFill>
                <a:latin typeface="Bahnschrift SemiBold Condensed" panose="020B0502040204020203" pitchFamily="34" charset="0"/>
              </a:rPr>
              <a:t>ân ta</a:t>
            </a:r>
            <a:endParaRPr lang="en-US" sz="11500" dirty="0">
              <a:solidFill>
                <a:srgbClr val="F5EACC"/>
              </a:solidFill>
              <a:latin typeface="Bahnschrift SemiBold Condensed" panose="020B0502040204020203" pitchFamily="34" charset="0"/>
            </a:endParaRPr>
          </a:p>
        </p:txBody>
      </p:sp>
      <p:sp>
        <p:nvSpPr>
          <p:cNvPr id="13" name="รูปตัวแอล 12">
            <a:extLst>
              <a:ext uri="{FF2B5EF4-FFF2-40B4-BE49-F238E27FC236}">
                <a16:creationId xmlns:a16="http://schemas.microsoft.com/office/drawing/2014/main" xmlns="" id="{9F571BC5-6BC3-46FB-B69D-7A2E6A5195D8}"/>
              </a:ext>
            </a:extLst>
          </p:cNvPr>
          <p:cNvSpPr/>
          <p:nvPr/>
        </p:nvSpPr>
        <p:spPr>
          <a:xfrm>
            <a:off x="149321" y="764397"/>
            <a:ext cx="7756016" cy="1679556"/>
          </a:xfrm>
          <a:prstGeom prst="corner">
            <a:avLst>
              <a:gd name="adj1" fmla="val 8881"/>
              <a:gd name="adj2" fmla="val 7700"/>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415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3">
            <a:extLst>
              <a:ext uri="{FF2B5EF4-FFF2-40B4-BE49-F238E27FC236}">
                <a16:creationId xmlns:a16="http://schemas.microsoft.com/office/drawing/2014/main" xmlns="" id="{E50767B7-053A-1B31-8E7B-104E89766B37}"/>
              </a:ext>
            </a:extLst>
          </p:cNvPr>
          <p:cNvSpPr/>
          <p:nvPr/>
        </p:nvSpPr>
        <p:spPr>
          <a:xfrm>
            <a:off x="-4559586" y="-807925"/>
            <a:ext cx="14791108" cy="8438176"/>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alphaModFix amt="28000"/>
              <a:extLst>
                <a:ext uri="{96DAC541-7B7A-43D3-8B79-37D633B846F1}">
                  <asvg:svgBlip xmlns:asvg="http://schemas.microsoft.com/office/drawing/2016/SVG/main" xmlns="" r:embed="rId3"/>
                </a:ext>
              </a:extLst>
            </a:blip>
            <a:stretch>
              <a:fillRect/>
            </a:stretch>
          </a:blipFill>
        </p:spPr>
      </p:sp>
      <p:grpSp>
        <p:nvGrpSpPr>
          <p:cNvPr id="15" name="กลุ่ม 14">
            <a:extLst>
              <a:ext uri="{FF2B5EF4-FFF2-40B4-BE49-F238E27FC236}">
                <a16:creationId xmlns:a16="http://schemas.microsoft.com/office/drawing/2014/main" xmlns="" id="{3B1A626A-2C62-4541-B310-62BFB20BB3BF}"/>
              </a:ext>
            </a:extLst>
          </p:cNvPr>
          <p:cNvGrpSpPr/>
          <p:nvPr/>
        </p:nvGrpSpPr>
        <p:grpSpPr>
          <a:xfrm rot="5400000">
            <a:off x="8458433" y="3175053"/>
            <a:ext cx="6584943" cy="492592"/>
            <a:chOff x="565533" y="236781"/>
            <a:chExt cx="11086701" cy="384624"/>
          </a:xfrm>
        </p:grpSpPr>
        <p:sp>
          <p:nvSpPr>
            <p:cNvPr id="16" name="สี่เหลี่ยมผืนผ้า 15">
              <a:extLst>
                <a:ext uri="{FF2B5EF4-FFF2-40B4-BE49-F238E27FC236}">
                  <a16:creationId xmlns:a16="http://schemas.microsoft.com/office/drawing/2014/main" xmlns="" id="{888ABB6B-441E-490A-A88B-3C67F599E87E}"/>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รูปแบบอิสระ: รูปร่าง 16">
              <a:extLst>
                <a:ext uri="{FF2B5EF4-FFF2-40B4-BE49-F238E27FC236}">
                  <a16:creationId xmlns:a16="http://schemas.microsoft.com/office/drawing/2014/main" xmlns="" id="{3220E069-D38E-4C3B-9099-42B4B43C95C7}"/>
                </a:ext>
              </a:extLst>
            </p:cNvPr>
            <p:cNvSpPr/>
            <p:nvPr/>
          </p:nvSpPr>
          <p:spPr>
            <a:xfrm flipV="1">
              <a:off x="8427968" y="419756"/>
              <a:ext cx="3224266" cy="201649"/>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สี่เหลี่ยมผืนผ้า 18">
            <a:extLst>
              <a:ext uri="{FF2B5EF4-FFF2-40B4-BE49-F238E27FC236}">
                <a16:creationId xmlns:a16="http://schemas.microsoft.com/office/drawing/2014/main" xmlns="" id="{2F2422B5-1854-4A76-852C-969BB67FE034}"/>
              </a:ext>
            </a:extLst>
          </p:cNvPr>
          <p:cNvSpPr/>
          <p:nvPr/>
        </p:nvSpPr>
        <p:spPr>
          <a:xfrm rot="5400000">
            <a:off x="6553147" y="3320900"/>
            <a:ext cx="6569639" cy="180526"/>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xmlns="" id="{996099E2-6E4D-4895-9EC9-7286AEF8E9A2}"/>
              </a:ext>
            </a:extLst>
          </p:cNvPr>
          <p:cNvSpPr txBox="1"/>
          <p:nvPr/>
        </p:nvSpPr>
        <p:spPr>
          <a:xfrm rot="5400000">
            <a:off x="7134309" y="3270897"/>
            <a:ext cx="7249677" cy="707886"/>
          </a:xfrm>
          <a:prstGeom prst="rect">
            <a:avLst/>
          </a:prstGeom>
          <a:noFill/>
        </p:spPr>
        <p:txBody>
          <a:bodyPr wrap="square" rtlCol="0">
            <a:spAutoFit/>
          </a:bodyPr>
          <a:lstStyle/>
          <a:p>
            <a:r>
              <a:rPr lang="en-US" sz="4000" spc="300">
                <a:solidFill>
                  <a:srgbClr val="BA010F"/>
                </a:solidFill>
                <a:latin typeface="Alfa Slab One" panose="00000500000000000000" pitchFamily="2" charset="0"/>
              </a:rPr>
              <a:t>KHÁM PHÁ VĂN BẢN</a:t>
            </a:r>
            <a:endParaRPr lang="en-US" sz="4000" spc="300" dirty="0">
              <a:solidFill>
                <a:srgbClr val="BA010F"/>
              </a:solidFill>
              <a:latin typeface="Alfa Slab One" panose="00000500000000000000" pitchFamily="2" charset="0"/>
            </a:endParaRPr>
          </a:p>
        </p:txBody>
      </p:sp>
      <p:cxnSp>
        <p:nvCxnSpPr>
          <p:cNvPr id="37" name="ตัวเชื่อมต่อตรง 36">
            <a:extLst>
              <a:ext uri="{FF2B5EF4-FFF2-40B4-BE49-F238E27FC236}">
                <a16:creationId xmlns:a16="http://schemas.microsoft.com/office/drawing/2014/main" xmlns="" id="{6230E10A-C8B5-4DA8-B2FA-207CD7EAC5D5}"/>
              </a:ext>
            </a:extLst>
          </p:cNvPr>
          <p:cNvCxnSpPr>
            <a:cxnSpLocks/>
          </p:cNvCxnSpPr>
          <p:nvPr/>
        </p:nvCxnSpPr>
        <p:spPr>
          <a:xfrm>
            <a:off x="10154687" y="2984030"/>
            <a:ext cx="0" cy="3714487"/>
          </a:xfrm>
          <a:prstGeom prst="line">
            <a:avLst/>
          </a:prstGeom>
          <a:ln w="28575">
            <a:solidFill>
              <a:srgbClr val="BA010F"/>
            </a:solidFill>
          </a:ln>
        </p:spPr>
        <p:style>
          <a:lnRef idx="1">
            <a:schemeClr val="accent1"/>
          </a:lnRef>
          <a:fillRef idx="0">
            <a:schemeClr val="accent1"/>
          </a:fillRef>
          <a:effectRef idx="0">
            <a:schemeClr val="accent1"/>
          </a:effectRef>
          <a:fontRef idx="minor">
            <a:schemeClr val="tx1"/>
          </a:fontRef>
        </p:style>
      </p:cxnSp>
      <p:cxnSp>
        <p:nvCxnSpPr>
          <p:cNvPr id="41" name="ตัวเชื่อมต่อตรง 40">
            <a:extLst>
              <a:ext uri="{FF2B5EF4-FFF2-40B4-BE49-F238E27FC236}">
                <a16:creationId xmlns:a16="http://schemas.microsoft.com/office/drawing/2014/main" xmlns="" id="{104D04AD-0B0D-4BA5-BFD0-8B12ACE2FF31}"/>
              </a:ext>
            </a:extLst>
          </p:cNvPr>
          <p:cNvCxnSpPr>
            <a:cxnSpLocks/>
          </p:cNvCxnSpPr>
          <p:nvPr/>
        </p:nvCxnSpPr>
        <p:spPr>
          <a:xfrm>
            <a:off x="11508747" y="144180"/>
            <a:ext cx="0" cy="4654589"/>
          </a:xfrm>
          <a:prstGeom prst="line">
            <a:avLst/>
          </a:prstGeom>
          <a:ln w="28575">
            <a:solidFill>
              <a:srgbClr val="BA010F"/>
            </a:solidFill>
          </a:ln>
        </p:spPr>
        <p:style>
          <a:lnRef idx="1">
            <a:schemeClr val="accent1"/>
          </a:lnRef>
          <a:fillRef idx="0">
            <a:schemeClr val="accent1"/>
          </a:fillRef>
          <a:effectRef idx="0">
            <a:schemeClr val="accent1"/>
          </a:effectRef>
          <a:fontRef idx="minor">
            <a:schemeClr val="tx1"/>
          </a:fontRef>
        </p:style>
      </p:cxnSp>
      <p:sp>
        <p:nvSpPr>
          <p:cNvPr id="8" name="กล่องข้อความ 3">
            <a:extLst>
              <a:ext uri="{FF2B5EF4-FFF2-40B4-BE49-F238E27FC236}">
                <a16:creationId xmlns:a16="http://schemas.microsoft.com/office/drawing/2014/main" xmlns="" id="{6BD2B4A8-2BE6-57F8-87AE-EB906E21D3F3}"/>
              </a:ext>
            </a:extLst>
          </p:cNvPr>
          <p:cNvSpPr txBox="1"/>
          <p:nvPr/>
        </p:nvSpPr>
        <p:spPr>
          <a:xfrm>
            <a:off x="84564" y="126343"/>
            <a:ext cx="8604837" cy="1685077"/>
          </a:xfrm>
          <a:prstGeom prst="rect">
            <a:avLst/>
          </a:prstGeom>
          <a:noFill/>
        </p:spPr>
        <p:txBody>
          <a:bodyPr wrap="square" rtlCol="0">
            <a:spAutoFit/>
          </a:bodyPr>
          <a:lstStyle/>
          <a:p>
            <a:pPr algn="thaiDist">
              <a:lnSpc>
                <a:spcPct val="150000"/>
              </a:lnSpc>
            </a:pPr>
            <a:r>
              <a:rPr lang="vi-VN" sz="3600">
                <a:latin typeface="#9Slide03 Prompt SemiBold" panose="00000700000000000000" pitchFamily="2" charset="-34"/>
                <a:cs typeface="#9Slide03 Prompt SemiBold" panose="00000700000000000000" pitchFamily="2" charset="-34"/>
              </a:rPr>
              <a:t>1. Đặc điểm của văn bản nghị luận được thể hiện trong văn bản</a:t>
            </a:r>
            <a:endParaRPr lang="en-US" sz="3600" dirty="0">
              <a:latin typeface="#9Slide03 Prompt SemiBold" panose="00000700000000000000" pitchFamily="2" charset="-34"/>
              <a:cs typeface="#9Slide03 Prompt SemiBold" panose="00000700000000000000" pitchFamily="2" charset="-34"/>
            </a:endParaRPr>
          </a:p>
        </p:txBody>
      </p:sp>
      <p:grpSp>
        <p:nvGrpSpPr>
          <p:cNvPr id="21" name="Group 20">
            <a:extLst>
              <a:ext uri="{FF2B5EF4-FFF2-40B4-BE49-F238E27FC236}">
                <a16:creationId xmlns:a16="http://schemas.microsoft.com/office/drawing/2014/main" xmlns="" id="{68C87E6D-CACA-EA5F-C944-BB9A2C74A03C}"/>
              </a:ext>
            </a:extLst>
          </p:cNvPr>
          <p:cNvGrpSpPr/>
          <p:nvPr/>
        </p:nvGrpSpPr>
        <p:grpSpPr>
          <a:xfrm>
            <a:off x="-3489797" y="606037"/>
            <a:ext cx="3114627" cy="2764155"/>
            <a:chOff x="163125" y="922942"/>
            <a:chExt cx="3114627" cy="3415933"/>
          </a:xfrm>
        </p:grpSpPr>
        <p:sp>
          <p:nvSpPr>
            <p:cNvPr id="13" name="สี่เหลี่ยมผืนผ้า 1">
              <a:extLst>
                <a:ext uri="{FF2B5EF4-FFF2-40B4-BE49-F238E27FC236}">
                  <a16:creationId xmlns:a16="http://schemas.microsoft.com/office/drawing/2014/main" xmlns="" id="{C3F5E7CC-BFEE-549B-3884-F0341D2E171C}"/>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kern="0">
                <a:effectLst/>
                <a:ea typeface="Times New Roman" panose="02020603050405020304" pitchFamily="18" charset="0"/>
                <a:cs typeface="Times New Roman" panose="02020603050405020304" pitchFamily="18" charset="0"/>
              </a:endParaRPr>
            </a:p>
            <a:p>
              <a:pPr algn="just">
                <a:lnSpc>
                  <a:spcPct val="150000"/>
                </a:lnSpc>
              </a:pPr>
              <a:r>
                <a:rPr lang="en-US" sz="2400" kern="0">
                  <a:effectLst/>
                  <a:ea typeface="Times New Roman" panose="02020603050405020304" pitchFamily="18" charset="0"/>
                  <a:cs typeface="Times New Roman" panose="02020603050405020304" pitchFamily="18" charset="0"/>
                </a:rPr>
                <a:t>Có một luận đề rõ ràng, được khái quát bằng nhan đề (Tinh thần yêu nước của nhân dân ta)</a:t>
              </a:r>
              <a:endParaRPr lang="en-US" sz="2400" kern="100">
                <a:effectLst/>
                <a:ea typeface="Calibri" panose="020F0502020204030204" pitchFamily="34" charset="0"/>
                <a:cs typeface="Times New Roman" panose="02020603050405020304" pitchFamily="18" charset="0"/>
              </a:endParaRPr>
            </a:p>
            <a:p>
              <a:pPr algn="just">
                <a:lnSpc>
                  <a:spcPct val="150000"/>
                </a:lnSpc>
              </a:pPr>
              <a:endParaRPr lang="en-US" sz="2400"/>
            </a:p>
          </p:txBody>
        </p:sp>
        <p:sp>
          <p:nvSpPr>
            <p:cNvPr id="18" name="สี่เหลี่ยมผืนผ้า 13">
              <a:extLst>
                <a:ext uri="{FF2B5EF4-FFF2-40B4-BE49-F238E27FC236}">
                  <a16:creationId xmlns:a16="http://schemas.microsoft.com/office/drawing/2014/main" xmlns="" id="{F5D12239-BC76-4BA5-E815-3601EA7640A3}"/>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สี่เหลี่ยมผืนผ้า 27">
              <a:extLst>
                <a:ext uri="{FF2B5EF4-FFF2-40B4-BE49-F238E27FC236}">
                  <a16:creationId xmlns:a16="http://schemas.microsoft.com/office/drawing/2014/main" xmlns="" id="{472CCC7E-1122-64C5-8F80-EAEDDF3187B5}"/>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xmlns="" id="{3A373081-B211-6D48-465C-A3CA4019A117}"/>
              </a:ext>
            </a:extLst>
          </p:cNvPr>
          <p:cNvGrpSpPr/>
          <p:nvPr/>
        </p:nvGrpSpPr>
        <p:grpSpPr>
          <a:xfrm>
            <a:off x="-3551740" y="126343"/>
            <a:ext cx="3195679" cy="2923590"/>
            <a:chOff x="163125" y="922942"/>
            <a:chExt cx="3114627" cy="3415933"/>
          </a:xfrm>
        </p:grpSpPr>
        <p:sp>
          <p:nvSpPr>
            <p:cNvPr id="34" name="สี่เหลี่ยมผืนผ้า 1">
              <a:extLst>
                <a:ext uri="{FF2B5EF4-FFF2-40B4-BE49-F238E27FC236}">
                  <a16:creationId xmlns:a16="http://schemas.microsoft.com/office/drawing/2014/main" xmlns="" id="{19CE5F13-3D25-32BE-3712-1A16CD5ED5B8}"/>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kern="0">
                  <a:effectLst/>
                  <a:latin typeface="Calibri" panose="020F0502020204030204" pitchFamily="34" charset="0"/>
                  <a:ea typeface="Calibri" panose="020F0502020204030204" pitchFamily="34" charset="0"/>
                  <a:cs typeface="Calibri" panose="020F0502020204030204" pitchFamily="34" charset="0"/>
                </a:rPr>
                <a:t>Mở bài: </a:t>
              </a:r>
              <a:r>
                <a:rPr lang="en-US" sz="2400" kern="0">
                  <a:effectLst/>
                  <a:latin typeface="Calibri" panose="020F0502020204030204" pitchFamily="34" charset="0"/>
                  <a:ea typeface="Calibri" panose="020F0502020204030204" pitchFamily="34" charset="0"/>
                  <a:cs typeface="Calibri" panose="020F0502020204030204" pitchFamily="34" charset="0"/>
                </a:rPr>
                <a:t>Khẳng định tinh thần yêu nước của nhân dân ta và sức mạnh vô song của tinh thần ấy</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สี่เหลี่ยมผืนผ้า 13">
              <a:extLst>
                <a:ext uri="{FF2B5EF4-FFF2-40B4-BE49-F238E27FC236}">
                  <a16:creationId xmlns:a16="http://schemas.microsoft.com/office/drawing/2014/main" xmlns="" id="{3D64EE61-D7C4-7A2B-CB5C-7FF1CDDA5032}"/>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สี่เหลี่ยมผืนผ้า 27">
              <a:extLst>
                <a:ext uri="{FF2B5EF4-FFF2-40B4-BE49-F238E27FC236}">
                  <a16:creationId xmlns:a16="http://schemas.microsoft.com/office/drawing/2014/main" xmlns="" id="{E35A533C-9099-1CEC-A48A-759B38CFBE2E}"/>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xmlns="" id="{3F463D2D-F8C7-40A0-306B-FE7FE373A8F9}"/>
              </a:ext>
            </a:extLst>
          </p:cNvPr>
          <p:cNvGrpSpPr/>
          <p:nvPr/>
        </p:nvGrpSpPr>
        <p:grpSpPr>
          <a:xfrm>
            <a:off x="-3661149" y="3739862"/>
            <a:ext cx="3195679" cy="2923590"/>
            <a:chOff x="163125" y="922942"/>
            <a:chExt cx="3114627" cy="3415933"/>
          </a:xfrm>
        </p:grpSpPr>
        <p:sp>
          <p:nvSpPr>
            <p:cNvPr id="40" name="สี่เหลี่ยมผืนผ้า 1">
              <a:extLst>
                <a:ext uri="{FF2B5EF4-FFF2-40B4-BE49-F238E27FC236}">
                  <a16:creationId xmlns:a16="http://schemas.microsoft.com/office/drawing/2014/main" xmlns="" id="{09A5F584-4FB5-5B3D-B055-FC684AA67CB1}"/>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kern="0">
                  <a:effectLst/>
                  <a:latin typeface="Calibri" panose="020F0502020204030204" pitchFamily="34" charset="0"/>
                  <a:ea typeface="Calibri" panose="020F0502020204030204" pitchFamily="34" charset="0"/>
                  <a:cs typeface="Calibri" panose="020F0502020204030204" pitchFamily="34" charset="0"/>
                </a:rPr>
                <a:t>Thân bài: </a:t>
              </a:r>
              <a:r>
                <a:rPr lang="en-US" sz="1800" kern="0">
                  <a:effectLst/>
                  <a:latin typeface="Calibri" panose="020F0502020204030204" pitchFamily="34" charset="0"/>
                  <a:ea typeface="Calibri" panose="020F0502020204030204" pitchFamily="34" charset="0"/>
                  <a:cs typeface="Calibri" panose="020F0502020204030204" pitchFamily="34" charset="0"/>
                </a:rPr>
                <a:t>Gồm một số luận điểm, mỗi luận điểm có lí lẽ và bằng chứng lấy từ lịch sử chống giặc ngoại xâm, từ thực tế của cuộc kháng chiến đang diễn ra.</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สี่เหลี่ยมผืนผ้า 13">
              <a:extLst>
                <a:ext uri="{FF2B5EF4-FFF2-40B4-BE49-F238E27FC236}">
                  <a16:creationId xmlns:a16="http://schemas.microsoft.com/office/drawing/2014/main" xmlns="" id="{BE9EEBFB-D103-1E4E-D1BE-181298473581}"/>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สี่เหลี่ยมผืนผ้า 27">
              <a:extLst>
                <a:ext uri="{FF2B5EF4-FFF2-40B4-BE49-F238E27FC236}">
                  <a16:creationId xmlns:a16="http://schemas.microsoft.com/office/drawing/2014/main" xmlns="" id="{F0709742-DF14-A783-664E-E2A360C67A37}"/>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xmlns="" id="{D78D89A4-1B61-28F8-63B0-DA2160057A69}"/>
              </a:ext>
            </a:extLst>
          </p:cNvPr>
          <p:cNvGrpSpPr/>
          <p:nvPr/>
        </p:nvGrpSpPr>
        <p:grpSpPr>
          <a:xfrm>
            <a:off x="-3964441" y="3336974"/>
            <a:ext cx="3195679" cy="2923590"/>
            <a:chOff x="163125" y="922942"/>
            <a:chExt cx="3114627" cy="3415933"/>
          </a:xfrm>
        </p:grpSpPr>
        <p:sp>
          <p:nvSpPr>
            <p:cNvPr id="45" name="สี่เหลี่ยมผืนผ้า 1">
              <a:extLst>
                <a:ext uri="{FF2B5EF4-FFF2-40B4-BE49-F238E27FC236}">
                  <a16:creationId xmlns:a16="http://schemas.microsoft.com/office/drawing/2014/main" xmlns="" id="{13E8F920-9517-A59A-1105-1D7A6C12B5D7}"/>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kern="0">
                  <a:effectLst/>
                  <a:latin typeface="Calibri" panose="020F0502020204030204" pitchFamily="34" charset="0"/>
                  <a:ea typeface="Calibri" panose="020F0502020204030204" pitchFamily="34" charset="0"/>
                  <a:cs typeface="Calibri" panose="020F0502020204030204" pitchFamily="34" charset="0"/>
                </a:rPr>
                <a:t>Kết bài: </a:t>
              </a:r>
              <a:r>
                <a:rPr lang="en-US" sz="2400" kern="0">
                  <a:effectLst/>
                  <a:latin typeface="Calibri" panose="020F0502020204030204" pitchFamily="34" charset="0"/>
                  <a:ea typeface="Calibri" panose="020F0502020204030204" pitchFamily="34" charset="0"/>
                  <a:cs typeface="Calibri" panose="020F0502020204030204" pitchFamily="34" charset="0"/>
                </a:rPr>
                <a:t>Khẳng định tinh thần yêu nước của nhân dân ta và sức mạnh vô song của tinh thần ấy.</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สี่เหลี่ยมผืนผ้า 13">
              <a:extLst>
                <a:ext uri="{FF2B5EF4-FFF2-40B4-BE49-F238E27FC236}">
                  <a16:creationId xmlns:a16="http://schemas.microsoft.com/office/drawing/2014/main" xmlns="" id="{AFE12DEC-19F1-7EC9-2D11-595DC84CB42F}"/>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สี่เหลี่ยมผืนผ้า 27">
              <a:extLst>
                <a:ext uri="{FF2B5EF4-FFF2-40B4-BE49-F238E27FC236}">
                  <a16:creationId xmlns:a16="http://schemas.microsoft.com/office/drawing/2014/main" xmlns="" id="{DDF255E0-A445-2BA2-5400-EE25767A92E2}"/>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xmlns="" id="{363768D1-7C0B-871D-61B0-4709BB1F0311}"/>
              </a:ext>
            </a:extLst>
          </p:cNvPr>
          <p:cNvSpPr txBox="1"/>
          <p:nvPr/>
        </p:nvSpPr>
        <p:spPr>
          <a:xfrm>
            <a:off x="1078909" y="2590295"/>
            <a:ext cx="8382000" cy="1493358"/>
          </a:xfrm>
          <a:prstGeom prst="rect">
            <a:avLst/>
          </a:prstGeom>
          <a:noFill/>
        </p:spPr>
        <p:txBody>
          <a:bodyPr wrap="square">
            <a:spAutoFit/>
          </a:bodyPr>
          <a:lstStyle/>
          <a:p>
            <a:pPr algn="just">
              <a:lnSpc>
                <a:spcPct val="150000"/>
              </a:lnSpc>
            </a:pPr>
            <a:r>
              <a:rPr lang="en-US" sz="3200" b="1" kern="0">
                <a:effectLst/>
                <a:latin typeface="+mj-lt"/>
                <a:ea typeface="Times New Roman" panose="02020603050405020304" pitchFamily="18" charset="0"/>
              </a:rPr>
              <a:t>Như vậy văn bản trên đã đáp ứng đầy đủ các tiêu chí của văn bản nghị luận hoàn chỉnh</a:t>
            </a:r>
            <a:endParaRPr lang="en-US" sz="3200" b="1">
              <a:latin typeface="+mj-lt"/>
            </a:endParaRPr>
          </a:p>
        </p:txBody>
      </p:sp>
    </p:spTree>
    <p:extLst>
      <p:ext uri="{BB962C8B-B14F-4D97-AF65-F5344CB8AC3E}">
        <p14:creationId xmlns:p14="http://schemas.microsoft.com/office/powerpoint/2010/main" val="2527904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45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0" y="1214078"/>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277586" y="81995"/>
            <a:ext cx="6825342" cy="2039020"/>
          </a:xfrm>
          <a:prstGeom prst="rect">
            <a:avLst/>
          </a:prstGeom>
          <a:noFill/>
        </p:spPr>
        <p:txBody>
          <a:bodyPr wrap="square">
            <a:spAutoFit/>
          </a:bodyPr>
          <a:lstStyle/>
          <a:p>
            <a:pPr marL="0" marR="0" algn="just">
              <a:lnSpc>
                <a:spcPct val="150000"/>
              </a:lnSpc>
              <a:spcBef>
                <a:spcPts val="0"/>
              </a:spcBef>
              <a:spcAft>
                <a:spcPts val="0"/>
              </a:spcAft>
            </a:pPr>
            <a:r>
              <a:rPr lang="en-US" sz="4400" b="1" kern="0">
                <a:solidFill>
                  <a:srgbClr val="F5EACC"/>
                </a:solidFill>
                <a:effectLst/>
                <a:latin typeface="#9Slide03 Prompt SemiBold" panose="00000700000000000000" pitchFamily="2" charset="-34"/>
                <a:ea typeface="Times New Roman" panose="02020603050405020304" pitchFamily="18" charset="0"/>
                <a:cs typeface="#9Slide03 Prompt SemiBold" panose="00000700000000000000" pitchFamily="2" charset="-34"/>
              </a:rPr>
              <a:t>2.Đối tượng văn bản cần thuyết phục</a:t>
            </a:r>
            <a:endParaRPr lang="en-US" sz="3600" kern="100">
              <a:solidFill>
                <a:srgbClr val="F5EACC"/>
              </a:solidFill>
              <a:effectLst/>
              <a:latin typeface="#9Slide03 Prompt SemiBold" panose="00000700000000000000" pitchFamily="2" charset="-34"/>
              <a:ea typeface="Calibri" panose="020F0502020204030204" pitchFamily="34" charset="0"/>
              <a:cs typeface="#9Slide03 Prompt SemiBold" panose="00000700000000000000" pitchFamily="2" charset="-34"/>
            </a:endParaRP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8066313" y="2054001"/>
            <a:ext cx="3069771" cy="3703001"/>
          </a:xfrm>
          <a:prstGeom prst="rect">
            <a:avLst/>
          </a:prstGeom>
          <a:noFill/>
        </p:spPr>
        <p:txBody>
          <a:bodyPr wrap="square">
            <a:spAutoFit/>
          </a:bodyPr>
          <a:lstStyle/>
          <a:p>
            <a:pPr marL="0" marR="0" algn="ctr">
              <a:lnSpc>
                <a:spcPct val="150000"/>
              </a:lnSpc>
              <a:spcBef>
                <a:spcPts val="0"/>
              </a:spcBef>
              <a:spcAft>
                <a:spcPts val="0"/>
              </a:spcAft>
            </a:pPr>
            <a:r>
              <a:rPr lang="en-US" sz="5400" kern="0">
                <a:solidFill>
                  <a:srgbClr val="F5EACC"/>
                </a:solidFill>
                <a:effectLst/>
                <a:latin typeface="+mj-lt"/>
                <a:ea typeface="Times New Roman" panose="02020603050405020304" pitchFamily="18" charset="0"/>
                <a:cs typeface="Times New Roman" panose="02020603050405020304" pitchFamily="18" charset="0"/>
              </a:rPr>
              <a:t>Toàn thể nhân dân Việt Nam.</a:t>
            </a:r>
            <a:endParaRPr lang="en-US" sz="4400" kern="100">
              <a:solidFill>
                <a:srgbClr val="F5EACC"/>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232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2">
            <a:extLst>
              <a:ext uri="{FF2B5EF4-FFF2-40B4-BE49-F238E27FC236}">
                <a16:creationId xmlns:a16="http://schemas.microsoft.com/office/drawing/2014/main" xmlns="" id="{92678759-EDBF-E123-7671-5D0D190A4BC9}"/>
              </a:ext>
            </a:extLst>
          </p:cNvPr>
          <p:cNvSpPr>
            <a:spLocks/>
          </p:cNvSpPr>
          <p:nvPr/>
        </p:nvSpPr>
        <p:spPr>
          <a:xfrm>
            <a:off x="-1110342" y="-762000"/>
            <a:ext cx="13720464" cy="8643257"/>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13000"/>
              <a:extLst>
                <a:ext uri="{96DAC541-7B7A-43D3-8B79-37D633B846F1}">
                  <asvg:svgBlip xmlns:asvg="http://schemas.microsoft.com/office/drawing/2016/SVG/main" xmlns="" r:embed="rId3"/>
                </a:ext>
              </a:extLst>
            </a:blip>
            <a:stretch>
              <a:fillRect/>
            </a:stretch>
          </a:blipFill>
        </p:spPr>
      </p:sp>
      <p:grpSp>
        <p:nvGrpSpPr>
          <p:cNvPr id="2" name="กลุ่ม 1">
            <a:extLst>
              <a:ext uri="{FF2B5EF4-FFF2-40B4-BE49-F238E27FC236}">
                <a16:creationId xmlns:a16="http://schemas.microsoft.com/office/drawing/2014/main" xmlns="" id="{67CC5593-9527-497F-9C47-98C850ED9783}"/>
              </a:ext>
            </a:extLst>
          </p:cNvPr>
          <p:cNvGrpSpPr/>
          <p:nvPr/>
        </p:nvGrpSpPr>
        <p:grpSpPr>
          <a:xfrm flipH="1">
            <a:off x="565533" y="236781"/>
            <a:ext cx="11060935" cy="408687"/>
            <a:chOff x="565533" y="236781"/>
            <a:chExt cx="11060935" cy="408687"/>
          </a:xfrm>
        </p:grpSpPr>
        <p:sp>
          <p:nvSpPr>
            <p:cNvPr id="3" name="สี่เหลี่ยมผืนผ้า 2">
              <a:extLst>
                <a:ext uri="{FF2B5EF4-FFF2-40B4-BE49-F238E27FC236}">
                  <a16:creationId xmlns:a16="http://schemas.microsoft.com/office/drawing/2014/main" xmlns="" id="{EE1518AD-5B56-4E09-A78D-C602C49C88AD}"/>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รูปแบบอิสระ: รูปร่าง 3">
              <a:extLst>
                <a:ext uri="{FF2B5EF4-FFF2-40B4-BE49-F238E27FC236}">
                  <a16:creationId xmlns:a16="http://schemas.microsoft.com/office/drawing/2014/main" xmlns="" id="{97DCD45A-D76E-4D81-B493-313965EC5B18}"/>
                </a:ext>
              </a:extLst>
            </p:cNvPr>
            <p:cNvSpPr/>
            <p:nvPr/>
          </p:nvSpPr>
          <p:spPr>
            <a:xfrm flipV="1">
              <a:off x="565533" y="438432"/>
              <a:ext cx="2523290" cy="207036"/>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xmlns="" id="{7E2FE46C-ADC7-AD0C-8ED1-B2C03E0F3D0A}"/>
              </a:ext>
            </a:extLst>
          </p:cNvPr>
          <p:cNvSpPr txBox="1"/>
          <p:nvPr/>
        </p:nvSpPr>
        <p:spPr>
          <a:xfrm>
            <a:off x="565532" y="438432"/>
            <a:ext cx="11299897" cy="769441"/>
          </a:xfrm>
          <a:prstGeom prst="rect">
            <a:avLst/>
          </a:prstGeom>
          <a:noFill/>
        </p:spPr>
        <p:txBody>
          <a:bodyPr wrap="square">
            <a:spAutoFit/>
          </a:bodyPr>
          <a:lstStyle/>
          <a:p>
            <a:pPr marL="0" marR="0" algn="just">
              <a:lnSpc>
                <a:spcPct val="150000"/>
              </a:lnSpc>
              <a:spcBef>
                <a:spcPts val="0"/>
              </a:spcBef>
              <a:spcAft>
                <a:spcPts val="0"/>
              </a:spcAft>
            </a:pPr>
            <a:r>
              <a:rPr lang="en-US" sz="3200" b="1" kern="0">
                <a:effectLst/>
                <a:latin typeface="#9Slide03 Prompt SemiBold" panose="00000700000000000000" pitchFamily="2" charset="-34"/>
                <a:ea typeface="Times New Roman" panose="02020603050405020304" pitchFamily="18" charset="0"/>
                <a:cs typeface="#9Slide03 Prompt SemiBold" panose="00000700000000000000" pitchFamily="2" charset="-34"/>
              </a:rPr>
              <a:t>3. Các luận điểm và mối quan hệ giữa các luận điểm</a:t>
            </a:r>
            <a:endParaRPr lang="en-US" sz="2400" kern="100">
              <a:effectLst/>
              <a:latin typeface="#9Slide03 Prompt SemiBold" panose="00000700000000000000" pitchFamily="2" charset="-34"/>
              <a:ea typeface="Calibri" panose="020F0502020204030204" pitchFamily="34" charset="0"/>
              <a:cs typeface="#9Slide03 Prompt SemiBold" panose="00000700000000000000" pitchFamily="2" charset="-34"/>
            </a:endParaRPr>
          </a:p>
        </p:txBody>
      </p:sp>
      <p:grpSp>
        <p:nvGrpSpPr>
          <p:cNvPr id="93" name="Group 92">
            <a:extLst>
              <a:ext uri="{FF2B5EF4-FFF2-40B4-BE49-F238E27FC236}">
                <a16:creationId xmlns:a16="http://schemas.microsoft.com/office/drawing/2014/main" xmlns="" id="{A470BF00-D99C-CB81-39F6-B75588EC05F7}"/>
              </a:ext>
            </a:extLst>
          </p:cNvPr>
          <p:cNvGrpSpPr/>
          <p:nvPr/>
        </p:nvGrpSpPr>
        <p:grpSpPr>
          <a:xfrm>
            <a:off x="174171" y="1491343"/>
            <a:ext cx="11843657" cy="5624911"/>
            <a:chOff x="215912" y="2048505"/>
            <a:chExt cx="11360098" cy="5067749"/>
          </a:xfrm>
        </p:grpSpPr>
        <p:pic>
          <p:nvPicPr>
            <p:cNvPr id="92" name="Picture 91">
              <a:extLst>
                <a:ext uri="{FF2B5EF4-FFF2-40B4-BE49-F238E27FC236}">
                  <a16:creationId xmlns:a16="http://schemas.microsoft.com/office/drawing/2014/main" xmlns="" id="{C158D209-5A05-8F17-55E0-BF2DE0C8952C}"/>
                </a:ext>
              </a:extLst>
            </p:cNvPr>
            <p:cNvPicPr>
              <a:picLocks noChangeAspect="1"/>
            </p:cNvPicPr>
            <p:nvPr/>
          </p:nvPicPr>
          <p:blipFill rotWithShape="1">
            <a:blip r:embed="rId4"/>
            <a:srcRect r="-7023" b="23927"/>
            <a:stretch/>
          </p:blipFill>
          <p:spPr>
            <a:xfrm>
              <a:off x="4484634" y="2048505"/>
              <a:ext cx="2890438" cy="4855797"/>
            </a:xfrm>
            <a:prstGeom prst="rect">
              <a:avLst/>
            </a:prstGeom>
          </p:spPr>
        </p:pic>
        <p:grpSp>
          <p:nvGrpSpPr>
            <p:cNvPr id="67" name="Group 66">
              <a:extLst>
                <a:ext uri="{FF2B5EF4-FFF2-40B4-BE49-F238E27FC236}">
                  <a16:creationId xmlns:a16="http://schemas.microsoft.com/office/drawing/2014/main" xmlns="" id="{8AA1B153-598B-C5CB-FDCD-55FF95D64A14}"/>
                </a:ext>
              </a:extLst>
            </p:cNvPr>
            <p:cNvGrpSpPr/>
            <p:nvPr/>
          </p:nvGrpSpPr>
          <p:grpSpPr>
            <a:xfrm>
              <a:off x="215912" y="2264689"/>
              <a:ext cx="11360098" cy="4851565"/>
              <a:chOff x="-421250" y="2684514"/>
              <a:chExt cx="11360098" cy="4851565"/>
            </a:xfrm>
          </p:grpSpPr>
          <p:sp>
            <p:nvSpPr>
              <p:cNvPr id="68" name="Freeform 3">
                <a:extLst>
                  <a:ext uri="{FF2B5EF4-FFF2-40B4-BE49-F238E27FC236}">
                    <a16:creationId xmlns:a16="http://schemas.microsoft.com/office/drawing/2014/main" xmlns="" id="{F6B67C1F-3FE5-2878-0799-E6A75089EF1C}"/>
                  </a:ext>
                </a:extLst>
              </p:cNvPr>
              <p:cNvSpPr/>
              <p:nvPr/>
            </p:nvSpPr>
            <p:spPr>
              <a:xfrm>
                <a:off x="-421250" y="2684514"/>
                <a:ext cx="5095388"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9" name="Freeform 4">
                <a:extLst>
                  <a:ext uri="{FF2B5EF4-FFF2-40B4-BE49-F238E27FC236}">
                    <a16:creationId xmlns:a16="http://schemas.microsoft.com/office/drawing/2014/main" xmlns="" id="{6563145E-836A-E9F3-874A-959744E788B1}"/>
                  </a:ext>
                </a:extLst>
              </p:cNvPr>
              <p:cNvSpPr/>
              <p:nvPr/>
            </p:nvSpPr>
            <p:spPr>
              <a:xfrm>
                <a:off x="-421250" y="5149129"/>
                <a:ext cx="5095388"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0" name="Freeform 5">
                <a:extLst>
                  <a:ext uri="{FF2B5EF4-FFF2-40B4-BE49-F238E27FC236}">
                    <a16:creationId xmlns:a16="http://schemas.microsoft.com/office/drawing/2014/main" xmlns="" id="{6B906F3A-A501-FC69-DAC5-5D2EC2ECD487}"/>
                  </a:ext>
                </a:extLst>
              </p:cNvPr>
              <p:cNvSpPr/>
              <p:nvPr/>
            </p:nvSpPr>
            <p:spPr>
              <a:xfrm>
                <a:off x="5540998" y="3854491"/>
                <a:ext cx="5397850"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1" name="Freeform 6">
                <a:extLst>
                  <a:ext uri="{FF2B5EF4-FFF2-40B4-BE49-F238E27FC236}">
                    <a16:creationId xmlns:a16="http://schemas.microsoft.com/office/drawing/2014/main" xmlns="" id="{5D1BEDBA-FA1C-7C68-9130-5FF62FD90F36}"/>
                  </a:ext>
                </a:extLst>
              </p:cNvPr>
              <p:cNvSpPr/>
              <p:nvPr/>
            </p:nvSpPr>
            <p:spPr>
              <a:xfrm>
                <a:off x="5540999" y="6260491"/>
                <a:ext cx="4114800"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2" name="Group 9">
                <a:extLst>
                  <a:ext uri="{FF2B5EF4-FFF2-40B4-BE49-F238E27FC236}">
                    <a16:creationId xmlns:a16="http://schemas.microsoft.com/office/drawing/2014/main" xmlns="" id="{439786C4-DD30-E4BF-E3A9-B1DB1B22E6E8}"/>
                  </a:ext>
                </a:extLst>
              </p:cNvPr>
              <p:cNvGrpSpPr/>
              <p:nvPr/>
            </p:nvGrpSpPr>
            <p:grpSpPr>
              <a:xfrm>
                <a:off x="4183625" y="2754697"/>
                <a:ext cx="944722" cy="944722"/>
                <a:chOff x="0" y="0"/>
                <a:chExt cx="6350000" cy="6350000"/>
              </a:xfrm>
            </p:grpSpPr>
            <p:sp>
              <p:nvSpPr>
                <p:cNvPr id="91" name="Freeform 10">
                  <a:extLst>
                    <a:ext uri="{FF2B5EF4-FFF2-40B4-BE49-F238E27FC236}">
                      <a16:creationId xmlns:a16="http://schemas.microsoft.com/office/drawing/2014/main" xmlns="" id="{609CA49E-370C-2782-515B-DEBC62EB6B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756"/>
                </a:solidFill>
              </p:spPr>
            </p:sp>
          </p:grpSp>
          <p:grpSp>
            <p:nvGrpSpPr>
              <p:cNvPr id="73" name="Group 11">
                <a:extLst>
                  <a:ext uri="{FF2B5EF4-FFF2-40B4-BE49-F238E27FC236}">
                    <a16:creationId xmlns:a16="http://schemas.microsoft.com/office/drawing/2014/main" xmlns="" id="{06FA8F9C-1318-8CAD-BF99-BB3B5C459D6B}"/>
                  </a:ext>
                </a:extLst>
              </p:cNvPr>
              <p:cNvGrpSpPr/>
              <p:nvPr/>
            </p:nvGrpSpPr>
            <p:grpSpPr>
              <a:xfrm>
                <a:off x="4183625" y="5149129"/>
                <a:ext cx="944722" cy="944722"/>
                <a:chOff x="0" y="0"/>
                <a:chExt cx="6350000" cy="6350000"/>
              </a:xfrm>
            </p:grpSpPr>
            <p:sp>
              <p:nvSpPr>
                <p:cNvPr id="90" name="Freeform 12">
                  <a:extLst>
                    <a:ext uri="{FF2B5EF4-FFF2-40B4-BE49-F238E27FC236}">
                      <a16:creationId xmlns:a16="http://schemas.microsoft.com/office/drawing/2014/main" xmlns="" id="{A6D4988C-2705-15ED-235B-8EF2B2FDBD9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FBF75"/>
                </a:solidFill>
              </p:spPr>
            </p:sp>
          </p:grpSp>
          <p:grpSp>
            <p:nvGrpSpPr>
              <p:cNvPr id="74" name="Group 15">
                <a:extLst>
                  <a:ext uri="{FF2B5EF4-FFF2-40B4-BE49-F238E27FC236}">
                    <a16:creationId xmlns:a16="http://schemas.microsoft.com/office/drawing/2014/main" xmlns="" id="{112935B4-3F76-A302-E986-D8EDA8D7AC5A}"/>
                  </a:ext>
                </a:extLst>
              </p:cNvPr>
              <p:cNvGrpSpPr/>
              <p:nvPr/>
            </p:nvGrpSpPr>
            <p:grpSpPr>
              <a:xfrm>
                <a:off x="5263365" y="3944430"/>
                <a:ext cx="944722" cy="944722"/>
                <a:chOff x="0" y="0"/>
                <a:chExt cx="6350000" cy="6350000"/>
              </a:xfrm>
            </p:grpSpPr>
            <p:sp>
              <p:nvSpPr>
                <p:cNvPr id="89" name="Freeform 16">
                  <a:extLst>
                    <a:ext uri="{FF2B5EF4-FFF2-40B4-BE49-F238E27FC236}">
                      <a16:creationId xmlns:a16="http://schemas.microsoft.com/office/drawing/2014/main" xmlns="" id="{72DF37B2-38ED-D299-4805-56E69393946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E87E8"/>
                </a:solidFill>
              </p:spPr>
            </p:sp>
          </p:grpSp>
          <p:grpSp>
            <p:nvGrpSpPr>
              <p:cNvPr id="75" name="Group 17">
                <a:extLst>
                  <a:ext uri="{FF2B5EF4-FFF2-40B4-BE49-F238E27FC236}">
                    <a16:creationId xmlns:a16="http://schemas.microsoft.com/office/drawing/2014/main" xmlns="" id="{5EA00BFE-8345-EFA6-699A-FB92E15F0AEF}"/>
                  </a:ext>
                </a:extLst>
              </p:cNvPr>
              <p:cNvGrpSpPr/>
              <p:nvPr/>
            </p:nvGrpSpPr>
            <p:grpSpPr>
              <a:xfrm>
                <a:off x="5263365" y="6338863"/>
                <a:ext cx="944722" cy="944722"/>
                <a:chOff x="0" y="0"/>
                <a:chExt cx="6350000" cy="6350000"/>
              </a:xfrm>
            </p:grpSpPr>
            <p:sp>
              <p:nvSpPr>
                <p:cNvPr id="88" name="Freeform 18">
                  <a:extLst>
                    <a:ext uri="{FF2B5EF4-FFF2-40B4-BE49-F238E27FC236}">
                      <a16:creationId xmlns:a16="http://schemas.microsoft.com/office/drawing/2014/main" xmlns="" id="{3239E45F-D36F-5864-BD4C-EF348A68A2F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6363"/>
                </a:solidFill>
              </p:spPr>
            </p:sp>
          </p:grpSp>
          <p:sp>
            <p:nvSpPr>
              <p:cNvPr id="80" name="TextBox 24">
                <a:extLst>
                  <a:ext uri="{FF2B5EF4-FFF2-40B4-BE49-F238E27FC236}">
                    <a16:creationId xmlns:a16="http://schemas.microsoft.com/office/drawing/2014/main" xmlns="" id="{DACA0E69-C206-7482-9665-844C6A3BDC3E}"/>
                  </a:ext>
                </a:extLst>
              </p:cNvPr>
              <p:cNvSpPr txBox="1"/>
              <p:nvPr/>
            </p:nvSpPr>
            <p:spPr>
              <a:xfrm>
                <a:off x="4224207" y="2952095"/>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01</a:t>
                </a:r>
              </a:p>
            </p:txBody>
          </p:sp>
          <p:sp>
            <p:nvSpPr>
              <p:cNvPr id="81" name="TextBox 25">
                <a:extLst>
                  <a:ext uri="{FF2B5EF4-FFF2-40B4-BE49-F238E27FC236}">
                    <a16:creationId xmlns:a16="http://schemas.microsoft.com/office/drawing/2014/main" xmlns="" id="{FD881FB7-4E8E-FC81-AF9E-FF6D6CE30F2B}"/>
                  </a:ext>
                </a:extLst>
              </p:cNvPr>
              <p:cNvSpPr txBox="1"/>
              <p:nvPr/>
            </p:nvSpPr>
            <p:spPr>
              <a:xfrm>
                <a:off x="5303946" y="4141829"/>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02</a:t>
                </a:r>
              </a:p>
            </p:txBody>
          </p:sp>
          <p:sp>
            <p:nvSpPr>
              <p:cNvPr id="82" name="TextBox 26">
                <a:extLst>
                  <a:ext uri="{FF2B5EF4-FFF2-40B4-BE49-F238E27FC236}">
                    <a16:creationId xmlns:a16="http://schemas.microsoft.com/office/drawing/2014/main" xmlns="" id="{A0E7A615-6109-F9AD-48D2-39AC57EB7624}"/>
                  </a:ext>
                </a:extLst>
              </p:cNvPr>
              <p:cNvSpPr txBox="1"/>
              <p:nvPr/>
            </p:nvSpPr>
            <p:spPr>
              <a:xfrm>
                <a:off x="5303946" y="6536261"/>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04</a:t>
                </a:r>
              </a:p>
            </p:txBody>
          </p:sp>
          <p:sp>
            <p:nvSpPr>
              <p:cNvPr id="83" name="TextBox 27">
                <a:extLst>
                  <a:ext uri="{FF2B5EF4-FFF2-40B4-BE49-F238E27FC236}">
                    <a16:creationId xmlns:a16="http://schemas.microsoft.com/office/drawing/2014/main" xmlns="" id="{A53C8C64-F0F3-A016-8C68-A6D194831C1D}"/>
                  </a:ext>
                </a:extLst>
              </p:cNvPr>
              <p:cNvSpPr txBox="1"/>
              <p:nvPr/>
            </p:nvSpPr>
            <p:spPr>
              <a:xfrm>
                <a:off x="4224207" y="5346528"/>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03</a:t>
                </a:r>
              </a:p>
            </p:txBody>
          </p:sp>
        </p:grpSp>
      </p:grpSp>
      <p:sp>
        <p:nvSpPr>
          <p:cNvPr id="96" name="TextBox 95">
            <a:extLst>
              <a:ext uri="{FF2B5EF4-FFF2-40B4-BE49-F238E27FC236}">
                <a16:creationId xmlns:a16="http://schemas.microsoft.com/office/drawing/2014/main" xmlns="" id="{74E62F54-60C8-6188-DD5D-BC355048EDCC}"/>
              </a:ext>
            </a:extLst>
          </p:cNvPr>
          <p:cNvSpPr txBox="1"/>
          <p:nvPr/>
        </p:nvSpPr>
        <p:spPr>
          <a:xfrm>
            <a:off x="65612" y="1164581"/>
            <a:ext cx="6858000" cy="523220"/>
          </a:xfrm>
          <a:prstGeom prst="rect">
            <a:avLst/>
          </a:prstGeom>
          <a:noFill/>
        </p:spPr>
        <p:txBody>
          <a:bodyPr wrap="square">
            <a:spAutoFit/>
          </a:bodyPr>
          <a:lstStyle/>
          <a:p>
            <a:r>
              <a:rPr lang="en-US" sz="2800" b="1" kern="0">
                <a:effectLst/>
                <a:latin typeface="+mj-lt"/>
                <a:ea typeface="Times New Roman" panose="02020603050405020304" pitchFamily="18" charset="0"/>
              </a:rPr>
              <a:t>Bài viết có 4 luận điểm</a:t>
            </a:r>
            <a:endParaRPr lang="en-US" sz="2800" b="1">
              <a:latin typeface="+mj-lt"/>
            </a:endParaRPr>
          </a:p>
        </p:txBody>
      </p:sp>
      <p:sp>
        <p:nvSpPr>
          <p:cNvPr id="98" name="TextBox 97">
            <a:extLst>
              <a:ext uri="{FF2B5EF4-FFF2-40B4-BE49-F238E27FC236}">
                <a16:creationId xmlns:a16="http://schemas.microsoft.com/office/drawing/2014/main" xmlns="" id="{6EB1BF2E-C18A-6EB7-C887-641B822E86F2}"/>
              </a:ext>
            </a:extLst>
          </p:cNvPr>
          <p:cNvSpPr txBox="1"/>
          <p:nvPr/>
        </p:nvSpPr>
        <p:spPr>
          <a:xfrm>
            <a:off x="7091633" y="3291385"/>
            <a:ext cx="4773796" cy="725275"/>
          </a:xfrm>
          <a:prstGeom prst="rect">
            <a:avLst/>
          </a:prstGeom>
          <a:noFill/>
        </p:spPr>
        <p:txBody>
          <a:bodyPr wrap="square">
            <a:spAutoFit/>
          </a:bodyPr>
          <a:lstStyle/>
          <a:p>
            <a:pPr algn="ctr"/>
            <a:r>
              <a:rPr lang="en-US" sz="2000" kern="0">
                <a:effectLst/>
                <a:ea typeface="Times New Roman" panose="02020603050405020304" pitchFamily="18" charset="0"/>
              </a:rPr>
              <a:t>Lịch sử ta có nhiều cuộc kháng chiến vĩ đại chứng tỏ tinh thần yêu nước của dân ta.</a:t>
            </a:r>
            <a:endParaRPr lang="en-US" sz="2800"/>
          </a:p>
        </p:txBody>
      </p:sp>
      <p:sp>
        <p:nvSpPr>
          <p:cNvPr id="100" name="TextBox 99">
            <a:extLst>
              <a:ext uri="{FF2B5EF4-FFF2-40B4-BE49-F238E27FC236}">
                <a16:creationId xmlns:a16="http://schemas.microsoft.com/office/drawing/2014/main" xmlns="" id="{1F14994A-ABE0-D240-B2F4-1CAF1DECC880}"/>
              </a:ext>
            </a:extLst>
          </p:cNvPr>
          <p:cNvSpPr txBox="1"/>
          <p:nvPr/>
        </p:nvSpPr>
        <p:spPr>
          <a:xfrm>
            <a:off x="397239" y="1959346"/>
            <a:ext cx="4528458" cy="707886"/>
          </a:xfrm>
          <a:prstGeom prst="rect">
            <a:avLst/>
          </a:prstGeom>
          <a:noFill/>
        </p:spPr>
        <p:txBody>
          <a:bodyPr wrap="square">
            <a:spAutoFit/>
          </a:bodyPr>
          <a:lstStyle/>
          <a:p>
            <a:r>
              <a:rPr lang="en-US" sz="2000" kern="0">
                <a:effectLst/>
                <a:ea typeface="Times New Roman" panose="02020603050405020304" pitchFamily="18" charset="0"/>
              </a:rPr>
              <a:t>Dân ta có một lòng yêu nước nồng nàn. Đó là một truyền thống quý báu của ta.</a:t>
            </a:r>
            <a:endParaRPr lang="en-US" sz="2000"/>
          </a:p>
        </p:txBody>
      </p:sp>
      <p:sp>
        <p:nvSpPr>
          <p:cNvPr id="102" name="TextBox 101">
            <a:extLst>
              <a:ext uri="{FF2B5EF4-FFF2-40B4-BE49-F238E27FC236}">
                <a16:creationId xmlns:a16="http://schemas.microsoft.com/office/drawing/2014/main" xmlns="" id="{4AB234DA-5F0F-182F-892D-516EC052D883}"/>
              </a:ext>
            </a:extLst>
          </p:cNvPr>
          <p:cNvSpPr txBox="1"/>
          <p:nvPr/>
        </p:nvSpPr>
        <p:spPr>
          <a:xfrm>
            <a:off x="304623" y="4685978"/>
            <a:ext cx="4680857" cy="707886"/>
          </a:xfrm>
          <a:prstGeom prst="rect">
            <a:avLst/>
          </a:prstGeom>
          <a:noFill/>
        </p:spPr>
        <p:txBody>
          <a:bodyPr wrap="square">
            <a:spAutoFit/>
          </a:bodyPr>
          <a:lstStyle/>
          <a:p>
            <a:r>
              <a:rPr lang="en-US" sz="2000" kern="0">
                <a:effectLst/>
                <a:ea typeface="Times New Roman" panose="02020603050405020304" pitchFamily="18" charset="0"/>
              </a:rPr>
              <a:t>Đồng bào ta ngày nay rất xứng đáng với tổ tiên ta ngày trước: lòng nồng nàn yêu nước</a:t>
            </a:r>
            <a:endParaRPr lang="en-US" sz="2800"/>
          </a:p>
        </p:txBody>
      </p:sp>
      <p:sp>
        <p:nvSpPr>
          <p:cNvPr id="106" name="TextBox 105">
            <a:extLst>
              <a:ext uri="{FF2B5EF4-FFF2-40B4-BE49-F238E27FC236}">
                <a16:creationId xmlns:a16="http://schemas.microsoft.com/office/drawing/2014/main" xmlns="" id="{14BE7EE1-DDD3-D0D8-E853-37F6DB1339F2}"/>
              </a:ext>
            </a:extLst>
          </p:cNvPr>
          <p:cNvSpPr txBox="1"/>
          <p:nvPr/>
        </p:nvSpPr>
        <p:spPr>
          <a:xfrm>
            <a:off x="7343489" y="6111651"/>
            <a:ext cx="3824411" cy="461665"/>
          </a:xfrm>
          <a:prstGeom prst="rect">
            <a:avLst/>
          </a:prstGeom>
          <a:noFill/>
        </p:spPr>
        <p:txBody>
          <a:bodyPr wrap="square">
            <a:spAutoFit/>
          </a:bodyPr>
          <a:lstStyle/>
          <a:p>
            <a:r>
              <a:rPr lang="en-US" sz="2400" kern="0">
                <a:effectLst/>
                <a:ea typeface="Times New Roman" panose="02020603050405020304" pitchFamily="18" charset="0"/>
              </a:rPr>
              <a:t>Bổn phận của chúng ta…</a:t>
            </a:r>
            <a:endParaRPr lang="en-US" sz="3200"/>
          </a:p>
        </p:txBody>
      </p:sp>
    </p:spTree>
    <p:extLst>
      <p:ext uri="{BB962C8B-B14F-4D97-AF65-F5344CB8AC3E}">
        <p14:creationId xmlns:p14="http://schemas.microsoft.com/office/powerpoint/2010/main" val="2657951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fill="hold"/>
                                        <p:tgtEl>
                                          <p:spTgt spid="96"/>
                                        </p:tgtEl>
                                        <p:attrNameLst>
                                          <p:attrName>ppt_x</p:attrName>
                                        </p:attrNameLst>
                                      </p:cBhvr>
                                      <p:tavLst>
                                        <p:tav tm="0">
                                          <p:val>
                                            <p:strVal val="#ppt_x"/>
                                          </p:val>
                                        </p:tav>
                                        <p:tav tm="100000">
                                          <p:val>
                                            <p:strVal val="#ppt_x"/>
                                          </p:val>
                                        </p:tav>
                                      </p:tavLst>
                                    </p:anim>
                                    <p:anim calcmode="lin" valueType="num">
                                      <p:cBhvr additive="base">
                                        <p:cTn id="13"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500"/>
                                        <p:tgtEl>
                                          <p:spTgt spid="9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6" grpId="0"/>
      <p:bldP spid="98" grpId="0"/>
      <p:bldP spid="100" grpId="0"/>
      <p:bldP spid="102"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2">
            <a:extLst>
              <a:ext uri="{FF2B5EF4-FFF2-40B4-BE49-F238E27FC236}">
                <a16:creationId xmlns:a16="http://schemas.microsoft.com/office/drawing/2014/main" xmlns="" id="{92678759-EDBF-E123-7671-5D0D190A4BC9}"/>
              </a:ext>
            </a:extLst>
          </p:cNvPr>
          <p:cNvSpPr>
            <a:spLocks/>
          </p:cNvSpPr>
          <p:nvPr/>
        </p:nvSpPr>
        <p:spPr>
          <a:xfrm>
            <a:off x="10200992" y="-1202784"/>
            <a:ext cx="13720464" cy="8643257"/>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13000"/>
              <a:extLst>
                <a:ext uri="{96DAC541-7B7A-43D3-8B79-37D633B846F1}">
                  <asvg:svgBlip xmlns:asvg="http://schemas.microsoft.com/office/drawing/2016/SVG/main" xmlns="" r:embed="rId3"/>
                </a:ext>
              </a:extLst>
            </a:blip>
            <a:stretch>
              <a:fillRect/>
            </a:stretch>
          </a:blipFill>
        </p:spPr>
      </p:sp>
      <p:grpSp>
        <p:nvGrpSpPr>
          <p:cNvPr id="2" name="กลุ่ม 1">
            <a:extLst>
              <a:ext uri="{FF2B5EF4-FFF2-40B4-BE49-F238E27FC236}">
                <a16:creationId xmlns:a16="http://schemas.microsoft.com/office/drawing/2014/main" xmlns="" id="{67CC5593-9527-497F-9C47-98C850ED9783}"/>
              </a:ext>
            </a:extLst>
          </p:cNvPr>
          <p:cNvGrpSpPr/>
          <p:nvPr/>
        </p:nvGrpSpPr>
        <p:grpSpPr>
          <a:xfrm flipH="1">
            <a:off x="565533" y="236781"/>
            <a:ext cx="11060935" cy="408687"/>
            <a:chOff x="565533" y="236781"/>
            <a:chExt cx="11060935" cy="408687"/>
          </a:xfrm>
        </p:grpSpPr>
        <p:sp>
          <p:nvSpPr>
            <p:cNvPr id="3" name="สี่เหลี่ยมผืนผ้า 2">
              <a:extLst>
                <a:ext uri="{FF2B5EF4-FFF2-40B4-BE49-F238E27FC236}">
                  <a16:creationId xmlns:a16="http://schemas.microsoft.com/office/drawing/2014/main" xmlns="" id="{EE1518AD-5B56-4E09-A78D-C602C49C88AD}"/>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รูปแบบอิสระ: รูปร่าง 3">
              <a:extLst>
                <a:ext uri="{FF2B5EF4-FFF2-40B4-BE49-F238E27FC236}">
                  <a16:creationId xmlns:a16="http://schemas.microsoft.com/office/drawing/2014/main" xmlns="" id="{97DCD45A-D76E-4D81-B493-313965EC5B18}"/>
                </a:ext>
              </a:extLst>
            </p:cNvPr>
            <p:cNvSpPr/>
            <p:nvPr/>
          </p:nvSpPr>
          <p:spPr>
            <a:xfrm flipV="1">
              <a:off x="565533" y="438432"/>
              <a:ext cx="2523290" cy="207036"/>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xmlns="" id="{7E2FE46C-ADC7-AD0C-8ED1-B2C03E0F3D0A}"/>
              </a:ext>
            </a:extLst>
          </p:cNvPr>
          <p:cNvSpPr txBox="1"/>
          <p:nvPr/>
        </p:nvSpPr>
        <p:spPr>
          <a:xfrm>
            <a:off x="565532" y="438432"/>
            <a:ext cx="11299897" cy="769441"/>
          </a:xfrm>
          <a:prstGeom prst="rect">
            <a:avLst/>
          </a:prstGeom>
          <a:noFill/>
        </p:spPr>
        <p:txBody>
          <a:bodyPr wrap="square">
            <a:spAutoFit/>
          </a:bodyPr>
          <a:lstStyle/>
          <a:p>
            <a:pPr marL="0" marR="0" algn="just">
              <a:lnSpc>
                <a:spcPct val="150000"/>
              </a:lnSpc>
              <a:spcBef>
                <a:spcPts val="0"/>
              </a:spcBef>
              <a:spcAft>
                <a:spcPts val="0"/>
              </a:spcAft>
            </a:pPr>
            <a:r>
              <a:rPr lang="en-US" sz="3200" b="1" kern="0">
                <a:effectLst/>
                <a:latin typeface="#9Slide03 Prompt SemiBold" panose="00000700000000000000" pitchFamily="2" charset="-34"/>
                <a:ea typeface="Times New Roman" panose="02020603050405020304" pitchFamily="18" charset="0"/>
                <a:cs typeface="#9Slide03 Prompt SemiBold" panose="00000700000000000000" pitchFamily="2" charset="-34"/>
              </a:rPr>
              <a:t>3. Các luận điểm và mối quan hệ giữa các luận điểm</a:t>
            </a:r>
            <a:endParaRPr lang="en-US" sz="2400" kern="100">
              <a:effectLst/>
              <a:latin typeface="#9Slide03 Prompt SemiBold" panose="00000700000000000000" pitchFamily="2" charset="-34"/>
              <a:ea typeface="Calibri" panose="020F0502020204030204" pitchFamily="34" charset="0"/>
              <a:cs typeface="#9Slide03 Prompt SemiBold" panose="00000700000000000000" pitchFamily="2" charset="-34"/>
            </a:endParaRPr>
          </a:p>
        </p:txBody>
      </p:sp>
      <p:sp>
        <p:nvSpPr>
          <p:cNvPr id="96" name="TextBox 95">
            <a:extLst>
              <a:ext uri="{FF2B5EF4-FFF2-40B4-BE49-F238E27FC236}">
                <a16:creationId xmlns:a16="http://schemas.microsoft.com/office/drawing/2014/main" xmlns="" id="{74E62F54-60C8-6188-DD5D-BC355048EDCC}"/>
              </a:ext>
            </a:extLst>
          </p:cNvPr>
          <p:cNvSpPr txBox="1"/>
          <p:nvPr/>
        </p:nvSpPr>
        <p:spPr>
          <a:xfrm>
            <a:off x="-5105102" y="277648"/>
            <a:ext cx="6858000" cy="523220"/>
          </a:xfrm>
          <a:prstGeom prst="rect">
            <a:avLst/>
          </a:prstGeom>
          <a:noFill/>
        </p:spPr>
        <p:txBody>
          <a:bodyPr wrap="square">
            <a:spAutoFit/>
          </a:bodyPr>
          <a:lstStyle/>
          <a:p>
            <a:r>
              <a:rPr lang="en-US" sz="2800" b="1" kern="0">
                <a:effectLst/>
                <a:latin typeface="+mj-lt"/>
                <a:ea typeface="Times New Roman" panose="02020603050405020304" pitchFamily="18" charset="0"/>
              </a:rPr>
              <a:t>Bài viết có 4 luận điểm</a:t>
            </a:r>
            <a:endParaRPr lang="en-US" sz="2800" b="1">
              <a:latin typeface="+mj-lt"/>
            </a:endParaRPr>
          </a:p>
        </p:txBody>
      </p:sp>
      <p:grpSp>
        <p:nvGrpSpPr>
          <p:cNvPr id="5" name="Group 4">
            <a:extLst>
              <a:ext uri="{FF2B5EF4-FFF2-40B4-BE49-F238E27FC236}">
                <a16:creationId xmlns:a16="http://schemas.microsoft.com/office/drawing/2014/main" xmlns="" id="{BF9CA59F-9CAD-CAAE-3422-690783D051A6}"/>
              </a:ext>
            </a:extLst>
          </p:cNvPr>
          <p:cNvGrpSpPr/>
          <p:nvPr/>
        </p:nvGrpSpPr>
        <p:grpSpPr>
          <a:xfrm>
            <a:off x="174171" y="7653009"/>
            <a:ext cx="11843657" cy="5624911"/>
            <a:chOff x="174171" y="1491343"/>
            <a:chExt cx="11843657" cy="5624911"/>
          </a:xfrm>
        </p:grpSpPr>
        <p:grpSp>
          <p:nvGrpSpPr>
            <p:cNvPr id="93" name="Group 92">
              <a:extLst>
                <a:ext uri="{FF2B5EF4-FFF2-40B4-BE49-F238E27FC236}">
                  <a16:creationId xmlns:a16="http://schemas.microsoft.com/office/drawing/2014/main" xmlns="" id="{A470BF00-D99C-CB81-39F6-B75588EC05F7}"/>
                </a:ext>
              </a:extLst>
            </p:cNvPr>
            <p:cNvGrpSpPr/>
            <p:nvPr/>
          </p:nvGrpSpPr>
          <p:grpSpPr>
            <a:xfrm>
              <a:off x="174171" y="1491343"/>
              <a:ext cx="11843657" cy="5624911"/>
              <a:chOff x="215912" y="2048505"/>
              <a:chExt cx="11360098" cy="5067749"/>
            </a:xfrm>
          </p:grpSpPr>
          <p:pic>
            <p:nvPicPr>
              <p:cNvPr id="92" name="Picture 91">
                <a:extLst>
                  <a:ext uri="{FF2B5EF4-FFF2-40B4-BE49-F238E27FC236}">
                    <a16:creationId xmlns:a16="http://schemas.microsoft.com/office/drawing/2014/main" xmlns="" id="{C158D209-5A05-8F17-55E0-BF2DE0C8952C}"/>
                  </a:ext>
                </a:extLst>
              </p:cNvPr>
              <p:cNvPicPr>
                <a:picLocks noChangeAspect="1"/>
              </p:cNvPicPr>
              <p:nvPr/>
            </p:nvPicPr>
            <p:blipFill rotWithShape="1">
              <a:blip r:embed="rId4"/>
              <a:srcRect r="-7023" b="23927"/>
              <a:stretch/>
            </p:blipFill>
            <p:spPr>
              <a:xfrm>
                <a:off x="4484634" y="2048505"/>
                <a:ext cx="2890438" cy="4855797"/>
              </a:xfrm>
              <a:prstGeom prst="rect">
                <a:avLst/>
              </a:prstGeom>
            </p:spPr>
          </p:pic>
          <p:grpSp>
            <p:nvGrpSpPr>
              <p:cNvPr id="67" name="Group 66">
                <a:extLst>
                  <a:ext uri="{FF2B5EF4-FFF2-40B4-BE49-F238E27FC236}">
                    <a16:creationId xmlns:a16="http://schemas.microsoft.com/office/drawing/2014/main" xmlns="" id="{8AA1B153-598B-C5CB-FDCD-55FF95D64A14}"/>
                  </a:ext>
                </a:extLst>
              </p:cNvPr>
              <p:cNvGrpSpPr/>
              <p:nvPr/>
            </p:nvGrpSpPr>
            <p:grpSpPr>
              <a:xfrm>
                <a:off x="215912" y="2264689"/>
                <a:ext cx="11360098" cy="4851565"/>
                <a:chOff x="-421250" y="2684514"/>
                <a:chExt cx="11360098" cy="4851565"/>
              </a:xfrm>
            </p:grpSpPr>
            <p:sp>
              <p:nvSpPr>
                <p:cNvPr id="68" name="Freeform 3">
                  <a:extLst>
                    <a:ext uri="{FF2B5EF4-FFF2-40B4-BE49-F238E27FC236}">
                      <a16:creationId xmlns:a16="http://schemas.microsoft.com/office/drawing/2014/main" xmlns="" id="{F6B67C1F-3FE5-2878-0799-E6A75089EF1C}"/>
                    </a:ext>
                  </a:extLst>
                </p:cNvPr>
                <p:cNvSpPr/>
                <p:nvPr/>
              </p:nvSpPr>
              <p:spPr>
                <a:xfrm>
                  <a:off x="-421250" y="2684514"/>
                  <a:ext cx="5095388"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9" name="Freeform 4">
                  <a:extLst>
                    <a:ext uri="{FF2B5EF4-FFF2-40B4-BE49-F238E27FC236}">
                      <a16:creationId xmlns:a16="http://schemas.microsoft.com/office/drawing/2014/main" xmlns="" id="{6563145E-836A-E9F3-874A-959744E788B1}"/>
                    </a:ext>
                  </a:extLst>
                </p:cNvPr>
                <p:cNvSpPr/>
                <p:nvPr/>
              </p:nvSpPr>
              <p:spPr>
                <a:xfrm>
                  <a:off x="-421250" y="5149129"/>
                  <a:ext cx="5095388"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0" name="Freeform 5">
                  <a:extLst>
                    <a:ext uri="{FF2B5EF4-FFF2-40B4-BE49-F238E27FC236}">
                      <a16:creationId xmlns:a16="http://schemas.microsoft.com/office/drawing/2014/main" xmlns="" id="{6B906F3A-A501-FC69-DAC5-5D2EC2ECD487}"/>
                    </a:ext>
                  </a:extLst>
                </p:cNvPr>
                <p:cNvSpPr/>
                <p:nvPr/>
              </p:nvSpPr>
              <p:spPr>
                <a:xfrm>
                  <a:off x="5540998" y="3854491"/>
                  <a:ext cx="5397850"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1" name="Freeform 6">
                  <a:extLst>
                    <a:ext uri="{FF2B5EF4-FFF2-40B4-BE49-F238E27FC236}">
                      <a16:creationId xmlns:a16="http://schemas.microsoft.com/office/drawing/2014/main" xmlns="" id="{5D1BEDBA-FA1C-7C68-9130-5FF62FD90F36}"/>
                    </a:ext>
                  </a:extLst>
                </p:cNvPr>
                <p:cNvSpPr/>
                <p:nvPr/>
              </p:nvSpPr>
              <p:spPr>
                <a:xfrm>
                  <a:off x="5540999" y="6260491"/>
                  <a:ext cx="4114800" cy="1275588"/>
                </a:xfrm>
                <a:custGeom>
                  <a:avLst/>
                  <a:gdLst/>
                  <a:ahLst/>
                  <a:cxnLst/>
                  <a:rect l="l" t="t" r="r" b="b"/>
                  <a:pathLst>
                    <a:path w="4114800" h="1275588">
                      <a:moveTo>
                        <a:pt x="0" y="0"/>
                      </a:moveTo>
                      <a:lnTo>
                        <a:pt x="4114800" y="0"/>
                      </a:lnTo>
                      <a:lnTo>
                        <a:pt x="4114800" y="1275588"/>
                      </a:lnTo>
                      <a:lnTo>
                        <a:pt x="0" y="1275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72" name="Group 9">
                  <a:extLst>
                    <a:ext uri="{FF2B5EF4-FFF2-40B4-BE49-F238E27FC236}">
                      <a16:creationId xmlns:a16="http://schemas.microsoft.com/office/drawing/2014/main" xmlns="" id="{439786C4-DD30-E4BF-E3A9-B1DB1B22E6E8}"/>
                    </a:ext>
                  </a:extLst>
                </p:cNvPr>
                <p:cNvGrpSpPr/>
                <p:nvPr/>
              </p:nvGrpSpPr>
              <p:grpSpPr>
                <a:xfrm>
                  <a:off x="4183625" y="2754697"/>
                  <a:ext cx="944722" cy="944722"/>
                  <a:chOff x="0" y="0"/>
                  <a:chExt cx="6350000" cy="6350000"/>
                </a:xfrm>
              </p:grpSpPr>
              <p:sp>
                <p:nvSpPr>
                  <p:cNvPr id="91" name="Freeform 10">
                    <a:extLst>
                      <a:ext uri="{FF2B5EF4-FFF2-40B4-BE49-F238E27FC236}">
                        <a16:creationId xmlns:a16="http://schemas.microsoft.com/office/drawing/2014/main" xmlns="" id="{609CA49E-370C-2782-515B-DEBC62EB6BC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756"/>
                  </a:solidFill>
                </p:spPr>
              </p:sp>
            </p:grpSp>
            <p:grpSp>
              <p:nvGrpSpPr>
                <p:cNvPr id="73" name="Group 11">
                  <a:extLst>
                    <a:ext uri="{FF2B5EF4-FFF2-40B4-BE49-F238E27FC236}">
                      <a16:creationId xmlns:a16="http://schemas.microsoft.com/office/drawing/2014/main" xmlns="" id="{06FA8F9C-1318-8CAD-BF99-BB3B5C459D6B}"/>
                    </a:ext>
                  </a:extLst>
                </p:cNvPr>
                <p:cNvGrpSpPr/>
                <p:nvPr/>
              </p:nvGrpSpPr>
              <p:grpSpPr>
                <a:xfrm>
                  <a:off x="4183625" y="5149129"/>
                  <a:ext cx="944722" cy="944722"/>
                  <a:chOff x="0" y="0"/>
                  <a:chExt cx="6350000" cy="6350000"/>
                </a:xfrm>
              </p:grpSpPr>
              <p:sp>
                <p:nvSpPr>
                  <p:cNvPr id="90" name="Freeform 12">
                    <a:extLst>
                      <a:ext uri="{FF2B5EF4-FFF2-40B4-BE49-F238E27FC236}">
                        <a16:creationId xmlns:a16="http://schemas.microsoft.com/office/drawing/2014/main" xmlns="" id="{A6D4988C-2705-15ED-235B-8EF2B2FDBD9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FBF75"/>
                  </a:solidFill>
                </p:spPr>
              </p:sp>
            </p:grpSp>
            <p:grpSp>
              <p:nvGrpSpPr>
                <p:cNvPr id="74" name="Group 15">
                  <a:extLst>
                    <a:ext uri="{FF2B5EF4-FFF2-40B4-BE49-F238E27FC236}">
                      <a16:creationId xmlns:a16="http://schemas.microsoft.com/office/drawing/2014/main" xmlns="" id="{112935B4-3F76-A302-E986-D8EDA8D7AC5A}"/>
                    </a:ext>
                  </a:extLst>
                </p:cNvPr>
                <p:cNvGrpSpPr/>
                <p:nvPr/>
              </p:nvGrpSpPr>
              <p:grpSpPr>
                <a:xfrm>
                  <a:off x="5263365" y="3944430"/>
                  <a:ext cx="944722" cy="944722"/>
                  <a:chOff x="0" y="0"/>
                  <a:chExt cx="6350000" cy="6350000"/>
                </a:xfrm>
              </p:grpSpPr>
              <p:sp>
                <p:nvSpPr>
                  <p:cNvPr id="89" name="Freeform 16">
                    <a:extLst>
                      <a:ext uri="{FF2B5EF4-FFF2-40B4-BE49-F238E27FC236}">
                        <a16:creationId xmlns:a16="http://schemas.microsoft.com/office/drawing/2014/main" xmlns="" id="{72DF37B2-38ED-D299-4805-56E69393946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E87E8"/>
                  </a:solidFill>
                </p:spPr>
              </p:sp>
            </p:grpSp>
            <p:grpSp>
              <p:nvGrpSpPr>
                <p:cNvPr id="75" name="Group 17">
                  <a:extLst>
                    <a:ext uri="{FF2B5EF4-FFF2-40B4-BE49-F238E27FC236}">
                      <a16:creationId xmlns:a16="http://schemas.microsoft.com/office/drawing/2014/main" xmlns="" id="{5EA00BFE-8345-EFA6-699A-FB92E15F0AEF}"/>
                    </a:ext>
                  </a:extLst>
                </p:cNvPr>
                <p:cNvGrpSpPr/>
                <p:nvPr/>
              </p:nvGrpSpPr>
              <p:grpSpPr>
                <a:xfrm>
                  <a:off x="5263365" y="6338863"/>
                  <a:ext cx="944722" cy="944722"/>
                  <a:chOff x="0" y="0"/>
                  <a:chExt cx="6350000" cy="6350000"/>
                </a:xfrm>
              </p:grpSpPr>
              <p:sp>
                <p:nvSpPr>
                  <p:cNvPr id="88" name="Freeform 18">
                    <a:extLst>
                      <a:ext uri="{FF2B5EF4-FFF2-40B4-BE49-F238E27FC236}">
                        <a16:creationId xmlns:a16="http://schemas.microsoft.com/office/drawing/2014/main" xmlns="" id="{3239E45F-D36F-5864-BD4C-EF348A68A2F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6363"/>
                  </a:solidFill>
                </p:spPr>
              </p:sp>
            </p:grpSp>
            <p:sp>
              <p:nvSpPr>
                <p:cNvPr id="80" name="TextBox 24">
                  <a:extLst>
                    <a:ext uri="{FF2B5EF4-FFF2-40B4-BE49-F238E27FC236}">
                      <a16:creationId xmlns:a16="http://schemas.microsoft.com/office/drawing/2014/main" xmlns="" id="{DACA0E69-C206-7482-9665-844C6A3BDC3E}"/>
                    </a:ext>
                  </a:extLst>
                </p:cNvPr>
                <p:cNvSpPr txBox="1"/>
                <p:nvPr/>
              </p:nvSpPr>
              <p:spPr>
                <a:xfrm>
                  <a:off x="4224207" y="2952095"/>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01</a:t>
                  </a:r>
                </a:p>
              </p:txBody>
            </p:sp>
            <p:sp>
              <p:nvSpPr>
                <p:cNvPr id="81" name="TextBox 25">
                  <a:extLst>
                    <a:ext uri="{FF2B5EF4-FFF2-40B4-BE49-F238E27FC236}">
                      <a16:creationId xmlns:a16="http://schemas.microsoft.com/office/drawing/2014/main" xmlns="" id="{FD881FB7-4E8E-FC81-AF9E-FF6D6CE30F2B}"/>
                    </a:ext>
                  </a:extLst>
                </p:cNvPr>
                <p:cNvSpPr txBox="1"/>
                <p:nvPr/>
              </p:nvSpPr>
              <p:spPr>
                <a:xfrm>
                  <a:off x="5303946" y="4141829"/>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02</a:t>
                  </a:r>
                </a:p>
              </p:txBody>
            </p:sp>
            <p:sp>
              <p:nvSpPr>
                <p:cNvPr id="82" name="TextBox 26">
                  <a:extLst>
                    <a:ext uri="{FF2B5EF4-FFF2-40B4-BE49-F238E27FC236}">
                      <a16:creationId xmlns:a16="http://schemas.microsoft.com/office/drawing/2014/main" xmlns="" id="{A0E7A615-6109-F9AD-48D2-39AC57EB7624}"/>
                    </a:ext>
                  </a:extLst>
                </p:cNvPr>
                <p:cNvSpPr txBox="1"/>
                <p:nvPr/>
              </p:nvSpPr>
              <p:spPr>
                <a:xfrm>
                  <a:off x="5303946" y="6536261"/>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04</a:t>
                  </a:r>
                </a:p>
              </p:txBody>
            </p:sp>
            <p:sp>
              <p:nvSpPr>
                <p:cNvPr id="83" name="TextBox 27">
                  <a:extLst>
                    <a:ext uri="{FF2B5EF4-FFF2-40B4-BE49-F238E27FC236}">
                      <a16:creationId xmlns:a16="http://schemas.microsoft.com/office/drawing/2014/main" xmlns="" id="{A53C8C64-F0F3-A016-8C68-A6D194831C1D}"/>
                    </a:ext>
                  </a:extLst>
                </p:cNvPr>
                <p:cNvSpPr txBox="1"/>
                <p:nvPr/>
              </p:nvSpPr>
              <p:spPr>
                <a:xfrm>
                  <a:off x="4224207" y="5346528"/>
                  <a:ext cx="863559" cy="492775"/>
                </a:xfrm>
                <a:prstGeom prst="rect">
                  <a:avLst/>
                </a:prstGeom>
              </p:spPr>
              <p:txBody>
                <a:bodyPr lIns="0" tIns="0" rIns="0" bIns="0" rtlCol="0" anchor="t">
                  <a:spAutoFit/>
                </a:bodyPr>
                <a:lstStyle/>
                <a:p>
                  <a:pPr algn="ctr">
                    <a:lnSpc>
                      <a:spcPts val="4003"/>
                    </a:lnSpc>
                    <a:spcBef>
                      <a:spcPct val="0"/>
                    </a:spcBef>
                  </a:pPr>
                  <a:r>
                    <a:rPr lang="en-US" sz="2859">
                      <a:solidFill>
                        <a:srgbClr val="FFFFFF"/>
                      </a:solidFill>
                      <a:latin typeface="Open Sans Bold"/>
                    </a:rPr>
                    <a:t>03</a:t>
                  </a:r>
                </a:p>
              </p:txBody>
            </p:sp>
          </p:grpSp>
        </p:grpSp>
        <p:sp>
          <p:nvSpPr>
            <p:cNvPr id="98" name="TextBox 97">
              <a:extLst>
                <a:ext uri="{FF2B5EF4-FFF2-40B4-BE49-F238E27FC236}">
                  <a16:creationId xmlns:a16="http://schemas.microsoft.com/office/drawing/2014/main" xmlns="" id="{6EB1BF2E-C18A-6EB7-C887-641B822E86F2}"/>
                </a:ext>
              </a:extLst>
            </p:cNvPr>
            <p:cNvSpPr txBox="1"/>
            <p:nvPr/>
          </p:nvSpPr>
          <p:spPr>
            <a:xfrm>
              <a:off x="7091633" y="3291385"/>
              <a:ext cx="4773796" cy="725275"/>
            </a:xfrm>
            <a:prstGeom prst="rect">
              <a:avLst/>
            </a:prstGeom>
            <a:noFill/>
          </p:spPr>
          <p:txBody>
            <a:bodyPr wrap="square">
              <a:spAutoFit/>
            </a:bodyPr>
            <a:lstStyle/>
            <a:p>
              <a:pPr algn="ctr"/>
              <a:r>
                <a:rPr lang="en-US" sz="2000" kern="0">
                  <a:effectLst/>
                  <a:ea typeface="Times New Roman" panose="02020603050405020304" pitchFamily="18" charset="0"/>
                </a:rPr>
                <a:t>Lịch sử ta có nhiều cuộc kháng chiến vĩ đại chứng tỏ tinh thần yêu nước của dân ta.</a:t>
              </a:r>
              <a:endParaRPr lang="en-US" sz="2800"/>
            </a:p>
          </p:txBody>
        </p:sp>
        <p:sp>
          <p:nvSpPr>
            <p:cNvPr id="100" name="TextBox 99">
              <a:extLst>
                <a:ext uri="{FF2B5EF4-FFF2-40B4-BE49-F238E27FC236}">
                  <a16:creationId xmlns:a16="http://schemas.microsoft.com/office/drawing/2014/main" xmlns="" id="{1F14994A-ABE0-D240-B2F4-1CAF1DECC880}"/>
                </a:ext>
              </a:extLst>
            </p:cNvPr>
            <p:cNvSpPr txBox="1"/>
            <p:nvPr/>
          </p:nvSpPr>
          <p:spPr>
            <a:xfrm>
              <a:off x="397239" y="1959346"/>
              <a:ext cx="4528458" cy="707886"/>
            </a:xfrm>
            <a:prstGeom prst="rect">
              <a:avLst/>
            </a:prstGeom>
            <a:noFill/>
          </p:spPr>
          <p:txBody>
            <a:bodyPr wrap="square">
              <a:spAutoFit/>
            </a:bodyPr>
            <a:lstStyle/>
            <a:p>
              <a:r>
                <a:rPr lang="en-US" sz="2000" kern="0">
                  <a:effectLst/>
                  <a:ea typeface="Times New Roman" panose="02020603050405020304" pitchFamily="18" charset="0"/>
                </a:rPr>
                <a:t>Dân ta có một lòng yêu nước nồng nàn. Đó là một truyền thống quý báu của ta.</a:t>
              </a:r>
              <a:endParaRPr lang="en-US" sz="2000"/>
            </a:p>
          </p:txBody>
        </p:sp>
        <p:sp>
          <p:nvSpPr>
            <p:cNvPr id="102" name="TextBox 101">
              <a:extLst>
                <a:ext uri="{FF2B5EF4-FFF2-40B4-BE49-F238E27FC236}">
                  <a16:creationId xmlns:a16="http://schemas.microsoft.com/office/drawing/2014/main" xmlns="" id="{4AB234DA-5F0F-182F-892D-516EC052D883}"/>
                </a:ext>
              </a:extLst>
            </p:cNvPr>
            <p:cNvSpPr txBox="1"/>
            <p:nvPr/>
          </p:nvSpPr>
          <p:spPr>
            <a:xfrm>
              <a:off x="304623" y="4685978"/>
              <a:ext cx="4680857" cy="707886"/>
            </a:xfrm>
            <a:prstGeom prst="rect">
              <a:avLst/>
            </a:prstGeom>
            <a:noFill/>
          </p:spPr>
          <p:txBody>
            <a:bodyPr wrap="square">
              <a:spAutoFit/>
            </a:bodyPr>
            <a:lstStyle/>
            <a:p>
              <a:r>
                <a:rPr lang="en-US" sz="2000" kern="0">
                  <a:effectLst/>
                  <a:ea typeface="Times New Roman" panose="02020603050405020304" pitchFamily="18" charset="0"/>
                </a:rPr>
                <a:t>Đồng bào ta ngày nay rất xứng đáng với tổ tiên ta ngày trước: lòng nồng nàn yêu nước</a:t>
              </a:r>
              <a:endParaRPr lang="en-US" sz="2800"/>
            </a:p>
          </p:txBody>
        </p:sp>
        <p:sp>
          <p:nvSpPr>
            <p:cNvPr id="106" name="TextBox 105">
              <a:extLst>
                <a:ext uri="{FF2B5EF4-FFF2-40B4-BE49-F238E27FC236}">
                  <a16:creationId xmlns:a16="http://schemas.microsoft.com/office/drawing/2014/main" xmlns="" id="{14BE7EE1-DDD3-D0D8-E853-37F6DB1339F2}"/>
                </a:ext>
              </a:extLst>
            </p:cNvPr>
            <p:cNvSpPr txBox="1"/>
            <p:nvPr/>
          </p:nvSpPr>
          <p:spPr>
            <a:xfrm>
              <a:off x="7343489" y="6111651"/>
              <a:ext cx="3824411" cy="461665"/>
            </a:xfrm>
            <a:prstGeom prst="rect">
              <a:avLst/>
            </a:prstGeom>
            <a:noFill/>
          </p:spPr>
          <p:txBody>
            <a:bodyPr wrap="square">
              <a:spAutoFit/>
            </a:bodyPr>
            <a:lstStyle/>
            <a:p>
              <a:r>
                <a:rPr lang="en-US" sz="2400" kern="0">
                  <a:effectLst/>
                  <a:ea typeface="Times New Roman" panose="02020603050405020304" pitchFamily="18" charset="0"/>
                </a:rPr>
                <a:t>Bổn phận của chúng ta…</a:t>
              </a:r>
              <a:endParaRPr lang="en-US" sz="3200"/>
            </a:p>
          </p:txBody>
        </p:sp>
      </p:grpSp>
      <p:sp>
        <p:nvSpPr>
          <p:cNvPr id="10" name="TextBox 9">
            <a:extLst>
              <a:ext uri="{FF2B5EF4-FFF2-40B4-BE49-F238E27FC236}">
                <a16:creationId xmlns:a16="http://schemas.microsoft.com/office/drawing/2014/main" xmlns="" id="{BF1DA873-4AC4-4DE0-CF68-6B056CBA3C1C}"/>
              </a:ext>
            </a:extLst>
          </p:cNvPr>
          <p:cNvSpPr txBox="1"/>
          <p:nvPr/>
        </p:nvSpPr>
        <p:spPr>
          <a:xfrm>
            <a:off x="565531" y="1435714"/>
            <a:ext cx="9384011" cy="3995837"/>
          </a:xfrm>
          <a:prstGeom prst="rect">
            <a:avLst/>
          </a:prstGeom>
          <a:noFill/>
        </p:spPr>
        <p:txBody>
          <a:bodyPr wrap="square">
            <a:spAutoFit/>
          </a:bodyPr>
          <a:lstStyle/>
          <a:p>
            <a:pPr marL="0" marR="0" algn="just">
              <a:lnSpc>
                <a:spcPct val="150000"/>
              </a:lnSpc>
              <a:spcBef>
                <a:spcPts val="0"/>
              </a:spcBef>
              <a:spcAft>
                <a:spcPts val="0"/>
              </a:spcAft>
            </a:pPr>
            <a:r>
              <a:rPr lang="en-US" sz="3200" b="1" kern="0">
                <a:solidFill>
                  <a:srgbClr val="C00000"/>
                </a:solidFill>
                <a:effectLst/>
                <a:latin typeface="+mj-lt"/>
                <a:ea typeface="Times New Roman" panose="02020603050405020304" pitchFamily="18" charset="0"/>
                <a:cs typeface="Times New Roman" panose="02020603050405020304" pitchFamily="18" charset="0"/>
              </a:rPr>
              <a:t>Mối liên hệ giữa các luận điểm: </a:t>
            </a:r>
            <a:r>
              <a:rPr lang="en-US" sz="2800" kern="0">
                <a:effectLst/>
                <a:latin typeface="+mj-lt"/>
                <a:ea typeface="Times New Roman" panose="02020603050405020304" pitchFamily="18" charset="0"/>
                <a:cs typeface="Times New Roman" panose="02020603050405020304" pitchFamily="18" charset="0"/>
              </a:rPr>
              <a:t>Từng luận điểm đều có vị trí riêng nhưng lại liên kết chặt chẽ với nhau, hô ứng với nhau cùng làm sáng tỏ vấn đề “Tinh thần yêu nước là truyền thống quý báu của ta”. Trong đó luận điểm 1 là luận điểm chính, thâu tóm nội dung toàn bài: </a:t>
            </a:r>
            <a:r>
              <a:rPr lang="en-US" sz="2800" b="1" i="1" kern="0">
                <a:effectLst/>
                <a:latin typeface="+mj-lt"/>
                <a:ea typeface="Times New Roman" panose="02020603050405020304" pitchFamily="18" charset="0"/>
                <a:cs typeface="Times New Roman" panose="02020603050405020304" pitchFamily="18" charset="0"/>
              </a:rPr>
              <a:t>khẳng định lòng yêu nước là một truyền thống quý báu của dân tộc Việt Nam. </a:t>
            </a:r>
            <a:endParaRPr lang="en-US" sz="2000" b="1" i="1" kern="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5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45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277586" y="1322935"/>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277586" y="81995"/>
            <a:ext cx="6825342" cy="16850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a:ln>
                  <a:noFill/>
                </a:ln>
                <a:solidFill>
                  <a:srgbClr val="F5EACC"/>
                </a:solidFill>
                <a:effectLst/>
                <a:uLnTx/>
                <a:uFillTx/>
                <a:latin typeface="#9Slide03 Prompt SemiBold" panose="00000700000000000000" pitchFamily="2" charset="-34"/>
                <a:ea typeface="Calibri" panose="020F0502020204030204" pitchFamily="34" charset="0"/>
                <a:cs typeface="#9Slide03 Prompt SemiBold" panose="00000700000000000000" pitchFamily="2" charset="-34"/>
              </a:rPr>
              <a:t>4. Nhận định chung về lòng yêu nước của nhân dân ta</a:t>
            </a: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7102928" y="1485772"/>
            <a:ext cx="4831512" cy="50783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rPr>
              <a:t>Dân ta có một lòng nồng nàn yêu nước, nồng nàn, chân thành và luôn sục sôi</a:t>
            </a:r>
            <a:endParaRPr kumimoji="0" lang="en-US"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F2A3BD12-3183-0230-5543-400000C60CCF}"/>
              </a:ext>
            </a:extLst>
          </p:cNvPr>
          <p:cNvSpPr/>
          <p:nvPr/>
        </p:nvSpPr>
        <p:spPr>
          <a:xfrm>
            <a:off x="15919099" y="-3338955"/>
            <a:ext cx="2569029" cy="2373086"/>
          </a:xfrm>
          <a:prstGeom prst="ellipse">
            <a:avLst/>
          </a:prstGeom>
          <a:blipFill dpi="0" rotWithShape="1">
            <a:blip r:embed="rId6"/>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D0CE006C-91D7-5381-4E87-6B1985541614}"/>
              </a:ext>
            </a:extLst>
          </p:cNvPr>
          <p:cNvSpPr/>
          <p:nvPr/>
        </p:nvSpPr>
        <p:spPr>
          <a:xfrm>
            <a:off x="13001730" y="-1273774"/>
            <a:ext cx="3777830" cy="3592318"/>
          </a:xfrm>
          <a:prstGeom prst="ellipse">
            <a:avLst/>
          </a:prstGeom>
          <a:blipFill dpi="0" rotWithShape="1">
            <a:blip r:embed="rId7"/>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4CF50FA-4F65-C677-6A91-F8911BC2910A}"/>
              </a:ext>
            </a:extLst>
          </p:cNvPr>
          <p:cNvSpPr/>
          <p:nvPr/>
        </p:nvSpPr>
        <p:spPr>
          <a:xfrm>
            <a:off x="17039839" y="528196"/>
            <a:ext cx="1719943" cy="1790348"/>
          </a:xfrm>
          <a:prstGeom prst="ellipse">
            <a:avLst/>
          </a:prstGeom>
          <a:blipFill dpi="0" rotWithShape="1">
            <a:blip r:embed="rId8"/>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244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1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45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7908471" y="4158503"/>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277586" y="81995"/>
            <a:ext cx="6825342" cy="16850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a:ln>
                  <a:noFill/>
                </a:ln>
                <a:solidFill>
                  <a:srgbClr val="F5EACC"/>
                </a:solidFill>
                <a:effectLst/>
                <a:uLnTx/>
                <a:uFillTx/>
                <a:latin typeface="#9Slide03 Prompt SemiBold" panose="00000700000000000000" pitchFamily="2" charset="-34"/>
                <a:ea typeface="Calibri" panose="020F0502020204030204" pitchFamily="34" charset="0"/>
                <a:cs typeface="#9Slide03 Prompt SemiBold" panose="00000700000000000000" pitchFamily="2" charset="-34"/>
              </a:rPr>
              <a:t>4. Nhận định chung về lòng yêu nước của nhân dân ta</a:t>
            </a: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15718692" y="1423370"/>
            <a:ext cx="4831512" cy="50783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rPr>
              <a:t>Dân ta có một lòng nồng nàn yêu nước, nồng nàn, chân thành và luôn sục sôi</a:t>
            </a:r>
            <a:endParaRPr kumimoji="0" lang="en-US"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F2A3BD12-3183-0230-5543-400000C60CCF}"/>
              </a:ext>
            </a:extLst>
          </p:cNvPr>
          <p:cNvSpPr/>
          <p:nvPr/>
        </p:nvSpPr>
        <p:spPr>
          <a:xfrm>
            <a:off x="9213499" y="566378"/>
            <a:ext cx="2569029" cy="2373086"/>
          </a:xfrm>
          <a:prstGeom prst="ellipse">
            <a:avLst/>
          </a:prstGeom>
          <a:blipFill dpi="0" rotWithShape="1">
            <a:blip r:embed="rId6"/>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D0CE006C-91D7-5381-4E87-6B1985541614}"/>
              </a:ext>
            </a:extLst>
          </p:cNvPr>
          <p:cNvSpPr/>
          <p:nvPr/>
        </p:nvSpPr>
        <p:spPr>
          <a:xfrm>
            <a:off x="6269299" y="2699304"/>
            <a:ext cx="3777830" cy="3592318"/>
          </a:xfrm>
          <a:prstGeom prst="ellipse">
            <a:avLst/>
          </a:prstGeom>
          <a:blipFill dpi="0" rotWithShape="1">
            <a:blip r:embed="rId7"/>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4CF50FA-4F65-C677-6A91-F8911BC2910A}"/>
              </a:ext>
            </a:extLst>
          </p:cNvPr>
          <p:cNvSpPr/>
          <p:nvPr/>
        </p:nvSpPr>
        <p:spPr>
          <a:xfrm>
            <a:off x="10374814" y="4925912"/>
            <a:ext cx="1719943" cy="1790348"/>
          </a:xfrm>
          <a:prstGeom prst="ellipse">
            <a:avLst/>
          </a:prstGeom>
          <a:blipFill dpi="0" rotWithShape="1">
            <a:blip r:embed="rId8"/>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69BB513-08C5-0CC7-140E-2ECD82F3BED3}"/>
              </a:ext>
            </a:extLst>
          </p:cNvPr>
          <p:cNvSpPr txBox="1"/>
          <p:nvPr/>
        </p:nvSpPr>
        <p:spPr>
          <a:xfrm>
            <a:off x="409472" y="2057816"/>
            <a:ext cx="5686528" cy="3706720"/>
          </a:xfrm>
          <a:prstGeom prst="rect">
            <a:avLst/>
          </a:prstGeom>
          <a:noFill/>
        </p:spPr>
        <p:txBody>
          <a:bodyPr wrap="square">
            <a:spAutoFit/>
          </a:bodyPr>
          <a:lstStyle/>
          <a:p>
            <a:pPr marL="0" marR="0" algn="just">
              <a:lnSpc>
                <a:spcPct val="150000"/>
              </a:lnSpc>
              <a:spcBef>
                <a:spcPts val="0"/>
              </a:spcBef>
              <a:spcAft>
                <a:spcPts val="0"/>
              </a:spcAft>
            </a:pPr>
            <a:r>
              <a:rPr lang="en-US" sz="3200" kern="0">
                <a:solidFill>
                  <a:srgbClr val="F5EACC"/>
                </a:solidFill>
                <a:effectLst/>
                <a:latin typeface="Calibri" panose="020F0502020204030204" pitchFamily="34" charset="0"/>
                <a:ea typeface="Calibri" panose="020F0502020204030204" pitchFamily="34" charset="0"/>
                <a:cs typeface="Calibri" panose="020F0502020204030204" pitchFamily="34" charset="0"/>
              </a:rPr>
              <a:t>Tinh thần yêu nước ấy kết thành một làn sóng vô cùng mạnh mẽ, to lớn, nõ lướt qua mọi sự nguy hiểm, khó khăn, nó nhấn chìm tất cả lũ bán nước và cướp nước.</a:t>
            </a:r>
            <a:endParaRPr lang="en-US" sz="2400" kern="100">
              <a:solidFill>
                <a:srgbClr val="F5EACC"/>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015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45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7927757" y="4247645"/>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4823245" y="2857130"/>
            <a:ext cx="6825342" cy="16850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a:ln>
                  <a:noFill/>
                </a:ln>
                <a:solidFill>
                  <a:srgbClr val="F5EACC"/>
                </a:solidFill>
                <a:effectLst/>
                <a:uLnTx/>
                <a:uFillTx/>
                <a:latin typeface="#9Slide03 Prompt SemiBold" panose="00000700000000000000" pitchFamily="2" charset="-34"/>
                <a:ea typeface="Calibri" panose="020F0502020204030204" pitchFamily="34" charset="0"/>
                <a:cs typeface="#9Slide03 Prompt SemiBold" panose="00000700000000000000" pitchFamily="2" charset="-34"/>
              </a:rPr>
              <a:t>4. Nhận định chung về lòng yêu nước của nhân dân ta</a:t>
            </a: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15718692" y="1423370"/>
            <a:ext cx="4831512" cy="50783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rPr>
              <a:t>Dân ta có một lòng nồng nàn yêu nước, nồng nàn, chân thành và luôn sục sôi</a:t>
            </a:r>
            <a:endParaRPr kumimoji="0" lang="en-US"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F2A3BD12-3183-0230-5543-400000C60CCF}"/>
              </a:ext>
            </a:extLst>
          </p:cNvPr>
          <p:cNvSpPr/>
          <p:nvPr/>
        </p:nvSpPr>
        <p:spPr>
          <a:xfrm>
            <a:off x="7532635" y="236827"/>
            <a:ext cx="2569029" cy="2373086"/>
          </a:xfrm>
          <a:prstGeom prst="ellipse">
            <a:avLst/>
          </a:prstGeom>
          <a:blipFill dpi="0" rotWithShape="1">
            <a:blip r:embed="rId6"/>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D0CE006C-91D7-5381-4E87-6B1985541614}"/>
              </a:ext>
            </a:extLst>
          </p:cNvPr>
          <p:cNvSpPr/>
          <p:nvPr/>
        </p:nvSpPr>
        <p:spPr>
          <a:xfrm>
            <a:off x="543413" y="2057816"/>
            <a:ext cx="3777830" cy="3592318"/>
          </a:xfrm>
          <a:prstGeom prst="ellipse">
            <a:avLst/>
          </a:prstGeom>
          <a:blipFill dpi="0" rotWithShape="1">
            <a:blip r:embed="rId7"/>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4CF50FA-4F65-C677-6A91-F8911BC2910A}"/>
              </a:ext>
            </a:extLst>
          </p:cNvPr>
          <p:cNvSpPr/>
          <p:nvPr/>
        </p:nvSpPr>
        <p:spPr>
          <a:xfrm>
            <a:off x="4509998" y="739627"/>
            <a:ext cx="1719943" cy="1790348"/>
          </a:xfrm>
          <a:prstGeom prst="ellipse">
            <a:avLst/>
          </a:prstGeom>
          <a:blipFill dpi="0" rotWithShape="1">
            <a:blip r:embed="rId8"/>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69BB513-08C5-0CC7-140E-2ECD82F3BED3}"/>
              </a:ext>
            </a:extLst>
          </p:cNvPr>
          <p:cNvSpPr txBox="1"/>
          <p:nvPr/>
        </p:nvSpPr>
        <p:spPr>
          <a:xfrm>
            <a:off x="5419762" y="4869362"/>
            <a:ext cx="5686528" cy="2665025"/>
          </a:xfrm>
          <a:prstGeom prst="rect">
            <a:avLst/>
          </a:prstGeom>
          <a:noFill/>
        </p:spPr>
        <p:txBody>
          <a:bodyPr wrap="square">
            <a:spAutoFit/>
          </a:bodyPr>
          <a:lstStyle/>
          <a:p>
            <a:pPr algn="just">
              <a:lnSpc>
                <a:spcPct val="150000"/>
              </a:lnSpc>
            </a:pPr>
            <a:r>
              <a:rPr lang="en-US" sz="3600" kern="0">
                <a:solidFill>
                  <a:srgbClr val="F5EACC"/>
                </a:solidFill>
                <a:effectLst/>
                <a:latin typeface="+mj-lt"/>
                <a:ea typeface="Times New Roman" panose="02020603050405020304" pitchFamily="18" charset="0"/>
                <a:cs typeface="Times New Roman" panose="02020603050405020304" pitchFamily="18" charset="0"/>
              </a:rPr>
              <a:t>Gợi sức mạnh và khí thế mạnh mẽ của lòng yêu nước</a:t>
            </a:r>
            <a:endParaRPr lang="en-US" sz="3600" kern="100">
              <a:solidFill>
                <a:srgbClr val="F5EACC"/>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endParaRPr lang="en-US" sz="4400" kern="100">
              <a:solidFill>
                <a:srgbClr val="F5EACC"/>
              </a:solidFill>
              <a:effectLst/>
              <a:latin typeface="+mj-lt"/>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xmlns="" id="{096A387A-A7C8-14A6-5F6D-1CFCE9A49744}"/>
              </a:ext>
            </a:extLst>
          </p:cNvPr>
          <p:cNvSpPr/>
          <p:nvPr/>
        </p:nvSpPr>
        <p:spPr>
          <a:xfrm>
            <a:off x="12610122" y="3429000"/>
            <a:ext cx="3777830" cy="3592318"/>
          </a:xfrm>
          <a:prstGeom prst="ellipse">
            <a:avLst/>
          </a:prstGeom>
          <a:blipFill dpi="0" rotWithShape="1">
            <a:blip r:embed="rId9"/>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09A8D4A-F31C-1FF5-4685-A2559AC3244C}"/>
              </a:ext>
            </a:extLst>
          </p:cNvPr>
          <p:cNvSpPr/>
          <p:nvPr/>
        </p:nvSpPr>
        <p:spPr>
          <a:xfrm>
            <a:off x="16493184" y="4869362"/>
            <a:ext cx="3003338" cy="2871124"/>
          </a:xfrm>
          <a:prstGeom prst="ellipse">
            <a:avLst/>
          </a:prstGeom>
          <a:blipFill dpi="0" rotWithShape="1">
            <a:blip r:embed="rId10"/>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C05D2A80-F487-85E3-F409-C2DA9F0E1B86}"/>
              </a:ext>
            </a:extLst>
          </p:cNvPr>
          <p:cNvSpPr/>
          <p:nvPr/>
        </p:nvSpPr>
        <p:spPr>
          <a:xfrm>
            <a:off x="19297292" y="7042392"/>
            <a:ext cx="2196147" cy="2253359"/>
          </a:xfrm>
          <a:prstGeom prst="ellipse">
            <a:avLst/>
          </a:prstGeom>
          <a:blipFill dpi="0" rotWithShape="1">
            <a:blip r:embed="rId11"/>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728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45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7927757" y="4247645"/>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367389" y="2889787"/>
            <a:ext cx="6825342" cy="16850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a:ln>
                  <a:noFill/>
                </a:ln>
                <a:solidFill>
                  <a:srgbClr val="F5EACC"/>
                </a:solidFill>
                <a:effectLst/>
                <a:uLnTx/>
                <a:uFillTx/>
                <a:latin typeface="#9Slide03 Prompt SemiBold" panose="00000700000000000000" pitchFamily="2" charset="-34"/>
                <a:ea typeface="Calibri" panose="020F0502020204030204" pitchFamily="34" charset="0"/>
                <a:cs typeface="#9Slide03 Prompt SemiBold" panose="00000700000000000000" pitchFamily="2" charset="-34"/>
              </a:rPr>
              <a:t>4. Nhận định chung về lòng yêu nước của nhân dân ta</a:t>
            </a: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15718692" y="1423370"/>
            <a:ext cx="4831512" cy="50783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rPr>
              <a:t>Dân ta có một lòng nồng nàn yêu nước, nồng nàn, chân thành và luôn sục sôi</a:t>
            </a:r>
            <a:endParaRPr kumimoji="0" lang="en-US"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F2A3BD12-3183-0230-5543-400000C60CCF}"/>
              </a:ext>
            </a:extLst>
          </p:cNvPr>
          <p:cNvSpPr/>
          <p:nvPr/>
        </p:nvSpPr>
        <p:spPr>
          <a:xfrm>
            <a:off x="-2730120" y="4542207"/>
            <a:ext cx="2569029" cy="2373086"/>
          </a:xfrm>
          <a:prstGeom prst="ellipse">
            <a:avLst/>
          </a:prstGeom>
          <a:blipFill dpi="0" rotWithShape="1">
            <a:blip r:embed="rId6"/>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D0CE006C-91D7-5381-4E87-6B1985541614}"/>
              </a:ext>
            </a:extLst>
          </p:cNvPr>
          <p:cNvSpPr/>
          <p:nvPr/>
        </p:nvSpPr>
        <p:spPr>
          <a:xfrm>
            <a:off x="-9719342" y="6363196"/>
            <a:ext cx="3777830" cy="3592318"/>
          </a:xfrm>
          <a:prstGeom prst="ellipse">
            <a:avLst/>
          </a:prstGeom>
          <a:blipFill dpi="0" rotWithShape="1">
            <a:blip r:embed="rId7"/>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4CF50FA-4F65-C677-6A91-F8911BC2910A}"/>
              </a:ext>
            </a:extLst>
          </p:cNvPr>
          <p:cNvSpPr/>
          <p:nvPr/>
        </p:nvSpPr>
        <p:spPr>
          <a:xfrm>
            <a:off x="-5752757" y="5045007"/>
            <a:ext cx="1719943" cy="1790348"/>
          </a:xfrm>
          <a:prstGeom prst="ellipse">
            <a:avLst/>
          </a:prstGeom>
          <a:blipFill dpi="0" rotWithShape="1">
            <a:blip r:embed="rId8"/>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69BB513-08C5-0CC7-140E-2ECD82F3BED3}"/>
              </a:ext>
            </a:extLst>
          </p:cNvPr>
          <p:cNvSpPr txBox="1"/>
          <p:nvPr/>
        </p:nvSpPr>
        <p:spPr>
          <a:xfrm>
            <a:off x="249330" y="4476437"/>
            <a:ext cx="10000777" cy="3674404"/>
          </a:xfrm>
          <a:prstGeom prst="rect">
            <a:avLst/>
          </a:prstGeom>
          <a:noFill/>
        </p:spPr>
        <p:txBody>
          <a:bodyPr wrap="square">
            <a:spAutoFit/>
          </a:bodyPr>
          <a:lstStyle/>
          <a:p>
            <a:pPr algn="just">
              <a:lnSpc>
                <a:spcPct val="150000"/>
              </a:lnSpc>
            </a:pPr>
            <a:r>
              <a:rPr lang="en-US" sz="3200" kern="0">
                <a:solidFill>
                  <a:srgbClr val="F5EACC"/>
                </a:solidFill>
                <a:effectLst/>
                <a:ea typeface="Times New Roman" panose="02020603050405020304" pitchFamily="18" charset="0"/>
                <a:cs typeface="Times New Roman" panose="02020603050405020304" pitchFamily="18" charset="0"/>
              </a:rPr>
              <a:t>Trong lịch sử, có nhiều cuộc kháng chiến vĩ đại chứng tỏ tinh thần yêu nước của nhân dân ta: Bà Trưng, Bà Triệu, Trần Hưng Đạo, Lê Lợi, Quang Trung,…</a:t>
            </a:r>
            <a:endParaRPr lang="en-US" sz="3200" kern="100">
              <a:solidFill>
                <a:srgbClr val="F5EACC"/>
              </a:solidFill>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endParaRPr lang="en-US" sz="6600" kern="100">
              <a:solidFill>
                <a:srgbClr val="F5EACC"/>
              </a:solidFill>
              <a:effectLst/>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xmlns="" id="{096A387A-A7C8-14A6-5F6D-1CFCE9A49744}"/>
              </a:ext>
            </a:extLst>
          </p:cNvPr>
          <p:cNvSpPr/>
          <p:nvPr/>
        </p:nvSpPr>
        <p:spPr>
          <a:xfrm>
            <a:off x="3952571" y="18132"/>
            <a:ext cx="2906282" cy="2821368"/>
          </a:xfrm>
          <a:prstGeom prst="ellipse">
            <a:avLst/>
          </a:prstGeom>
          <a:blipFill dpi="0" rotWithShape="1">
            <a:blip r:embed="rId9"/>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09A8D4A-F31C-1FF5-4685-A2559AC3244C}"/>
              </a:ext>
            </a:extLst>
          </p:cNvPr>
          <p:cNvSpPr/>
          <p:nvPr/>
        </p:nvSpPr>
        <p:spPr>
          <a:xfrm>
            <a:off x="7243883" y="328232"/>
            <a:ext cx="3081477" cy="2996767"/>
          </a:xfrm>
          <a:prstGeom prst="ellipse">
            <a:avLst/>
          </a:prstGeom>
          <a:blipFill dpi="0" rotWithShape="1">
            <a:blip r:embed="rId10"/>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C05D2A80-F487-85E3-F409-C2DA9F0E1B86}"/>
              </a:ext>
            </a:extLst>
          </p:cNvPr>
          <p:cNvSpPr/>
          <p:nvPr/>
        </p:nvSpPr>
        <p:spPr>
          <a:xfrm>
            <a:off x="9972847" y="3025570"/>
            <a:ext cx="2024571" cy="2087898"/>
          </a:xfrm>
          <a:prstGeom prst="ellipse">
            <a:avLst/>
          </a:prstGeom>
          <a:blipFill dpi="0" rotWithShape="1">
            <a:blip r:embed="rId11"/>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629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16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206314" y="1217837"/>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273064" y="317116"/>
            <a:ext cx="11918935" cy="16850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a:ln>
                  <a:noFill/>
                </a:ln>
                <a:solidFill>
                  <a:srgbClr val="F5EACC"/>
                </a:solidFill>
                <a:effectLst/>
                <a:uLnTx/>
                <a:uFillTx/>
                <a:latin typeface="#9Slide03 Prompt SemiBold" panose="00000700000000000000" pitchFamily="2" charset="-34"/>
                <a:ea typeface="Calibri" panose="020F0502020204030204" pitchFamily="34" charset="0"/>
                <a:cs typeface="#9Slide03 Prompt SemiBold" panose="00000700000000000000" pitchFamily="2" charset="-34"/>
              </a:rPr>
              <a:t>4. Nhận định chung về lòng yêu nước của nhân dân ta</a:t>
            </a: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15718692" y="1423370"/>
            <a:ext cx="4831512" cy="50783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rPr>
              <a:t>Dân ta có một lòng nồng nàn yêu nước, nồng nàn, chân thành và luôn sục sôi</a:t>
            </a:r>
            <a:endParaRPr kumimoji="0" lang="en-US"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F2A3BD12-3183-0230-5543-400000C60CCF}"/>
              </a:ext>
            </a:extLst>
          </p:cNvPr>
          <p:cNvSpPr/>
          <p:nvPr/>
        </p:nvSpPr>
        <p:spPr>
          <a:xfrm>
            <a:off x="-2730120" y="4542207"/>
            <a:ext cx="2569029" cy="2373086"/>
          </a:xfrm>
          <a:prstGeom prst="ellipse">
            <a:avLst/>
          </a:prstGeom>
          <a:blipFill dpi="0" rotWithShape="1">
            <a:blip r:embed="rId6"/>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D0CE006C-91D7-5381-4E87-6B1985541614}"/>
              </a:ext>
            </a:extLst>
          </p:cNvPr>
          <p:cNvSpPr/>
          <p:nvPr/>
        </p:nvSpPr>
        <p:spPr>
          <a:xfrm>
            <a:off x="-9719342" y="6363196"/>
            <a:ext cx="3777830" cy="3592318"/>
          </a:xfrm>
          <a:prstGeom prst="ellipse">
            <a:avLst/>
          </a:prstGeom>
          <a:blipFill dpi="0" rotWithShape="1">
            <a:blip r:embed="rId7"/>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4CF50FA-4F65-C677-6A91-F8911BC2910A}"/>
              </a:ext>
            </a:extLst>
          </p:cNvPr>
          <p:cNvSpPr/>
          <p:nvPr/>
        </p:nvSpPr>
        <p:spPr>
          <a:xfrm>
            <a:off x="-5752757" y="5045007"/>
            <a:ext cx="1719943" cy="1790348"/>
          </a:xfrm>
          <a:prstGeom prst="ellipse">
            <a:avLst/>
          </a:prstGeom>
          <a:blipFill dpi="0" rotWithShape="1">
            <a:blip r:embed="rId8"/>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69BB513-08C5-0CC7-140E-2ECD82F3BED3}"/>
              </a:ext>
            </a:extLst>
          </p:cNvPr>
          <p:cNvSpPr txBox="1"/>
          <p:nvPr/>
        </p:nvSpPr>
        <p:spPr>
          <a:xfrm>
            <a:off x="318287" y="2002193"/>
            <a:ext cx="11375873" cy="3244158"/>
          </a:xfrm>
          <a:prstGeom prst="rect">
            <a:avLst/>
          </a:prstGeom>
          <a:noFill/>
        </p:spPr>
        <p:txBody>
          <a:bodyPr wrap="square">
            <a:spAutoFit/>
          </a:bodyPr>
          <a:lstStyle/>
          <a:p>
            <a:pPr marL="0" marR="0" algn="just">
              <a:lnSpc>
                <a:spcPct val="150000"/>
              </a:lnSpc>
              <a:spcBef>
                <a:spcPts val="0"/>
              </a:spcBef>
              <a:spcAft>
                <a:spcPts val="0"/>
              </a:spcAf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Lòng yêu nước ngày nay của nhân dân ta:</a:t>
            </a:r>
          </a:p>
          <a:p>
            <a:pPr marL="0" marR="0" algn="just">
              <a:lnSpc>
                <a:spcPct val="150000"/>
              </a:lnSpc>
              <a:spcBef>
                <a:spcPts val="0"/>
              </a:spcBef>
              <a:spcAft>
                <a:spcPts val="0"/>
              </a:spcAf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Từ cụ già tóc bạc đến các cháu nhi đồng, trẻ thơ…ai cũng một lòng nồng nàn yêu nước, ghét giặc</a:t>
            </a:r>
          </a:p>
          <a:p>
            <a:pPr marL="0" marR="0" algn="just">
              <a:lnSpc>
                <a:spcPct val="150000"/>
              </a:lnSpc>
              <a:spcBef>
                <a:spcPts val="0"/>
              </a:spcBef>
              <a:spcAft>
                <a:spcPts val="0"/>
              </a:spcAf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Những chiến sĩ ngoài mặt trận chịu đói mấy ngày để bám sát lấy giặc đặng tiêu diệt giặc</a:t>
            </a:r>
          </a:p>
        </p:txBody>
      </p:sp>
      <p:sp>
        <p:nvSpPr>
          <p:cNvPr id="6" name="Oval 5">
            <a:extLst>
              <a:ext uri="{FF2B5EF4-FFF2-40B4-BE49-F238E27FC236}">
                <a16:creationId xmlns:a16="http://schemas.microsoft.com/office/drawing/2014/main" xmlns="" id="{096A387A-A7C8-14A6-5F6D-1CFCE9A49744}"/>
              </a:ext>
            </a:extLst>
          </p:cNvPr>
          <p:cNvSpPr/>
          <p:nvPr/>
        </p:nvSpPr>
        <p:spPr>
          <a:xfrm>
            <a:off x="-4318823" y="1479103"/>
            <a:ext cx="2906282" cy="2821368"/>
          </a:xfrm>
          <a:prstGeom prst="ellipse">
            <a:avLst/>
          </a:prstGeom>
          <a:blipFill dpi="0" rotWithShape="1">
            <a:blip r:embed="rId9"/>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09A8D4A-F31C-1FF5-4685-A2559AC3244C}"/>
              </a:ext>
            </a:extLst>
          </p:cNvPr>
          <p:cNvSpPr/>
          <p:nvPr/>
        </p:nvSpPr>
        <p:spPr>
          <a:xfrm>
            <a:off x="-4032814" y="-1638532"/>
            <a:ext cx="3081477" cy="2996767"/>
          </a:xfrm>
          <a:prstGeom prst="ellipse">
            <a:avLst/>
          </a:prstGeom>
          <a:blipFill dpi="0" rotWithShape="1">
            <a:blip r:embed="rId10"/>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C05D2A80-F487-85E3-F409-C2DA9F0E1B86}"/>
              </a:ext>
            </a:extLst>
          </p:cNvPr>
          <p:cNvSpPr/>
          <p:nvPr/>
        </p:nvSpPr>
        <p:spPr>
          <a:xfrm>
            <a:off x="-762956" y="-2559947"/>
            <a:ext cx="2024571" cy="2087898"/>
          </a:xfrm>
          <a:prstGeom prst="ellipse">
            <a:avLst/>
          </a:prstGeom>
          <a:blipFill dpi="0" rotWithShape="1">
            <a:blip r:embed="rId11"/>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000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16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206314" y="1217837"/>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273064" y="317116"/>
            <a:ext cx="11918935" cy="16850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a:ln>
                  <a:noFill/>
                </a:ln>
                <a:solidFill>
                  <a:srgbClr val="F5EACC"/>
                </a:solidFill>
                <a:effectLst/>
                <a:uLnTx/>
                <a:uFillTx/>
                <a:latin typeface="#9Slide03 Prompt SemiBold" panose="00000700000000000000" pitchFamily="2" charset="-34"/>
                <a:ea typeface="Calibri" panose="020F0502020204030204" pitchFamily="34" charset="0"/>
                <a:cs typeface="#9Slide03 Prompt SemiBold" panose="00000700000000000000" pitchFamily="2" charset="-34"/>
              </a:rPr>
              <a:t>4. Nhận định chung về lòng yêu nước của nhân dân ta</a:t>
            </a: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15718692" y="1423370"/>
            <a:ext cx="4831512" cy="50783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rPr>
              <a:t>Dân ta có một lòng nồng nàn yêu nước, nồng nàn, chân thành và luôn sục sôi</a:t>
            </a:r>
            <a:endParaRPr kumimoji="0" lang="en-US"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F2A3BD12-3183-0230-5543-400000C60CCF}"/>
              </a:ext>
            </a:extLst>
          </p:cNvPr>
          <p:cNvSpPr/>
          <p:nvPr/>
        </p:nvSpPr>
        <p:spPr>
          <a:xfrm>
            <a:off x="-2730120" y="4542207"/>
            <a:ext cx="2569029" cy="2373086"/>
          </a:xfrm>
          <a:prstGeom prst="ellipse">
            <a:avLst/>
          </a:prstGeom>
          <a:blipFill dpi="0" rotWithShape="1">
            <a:blip r:embed="rId6"/>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D0CE006C-91D7-5381-4E87-6B1985541614}"/>
              </a:ext>
            </a:extLst>
          </p:cNvPr>
          <p:cNvSpPr/>
          <p:nvPr/>
        </p:nvSpPr>
        <p:spPr>
          <a:xfrm>
            <a:off x="-9719342" y="6363196"/>
            <a:ext cx="3777830" cy="3592318"/>
          </a:xfrm>
          <a:prstGeom prst="ellipse">
            <a:avLst/>
          </a:prstGeom>
          <a:blipFill dpi="0" rotWithShape="1">
            <a:blip r:embed="rId7"/>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4CF50FA-4F65-C677-6A91-F8911BC2910A}"/>
              </a:ext>
            </a:extLst>
          </p:cNvPr>
          <p:cNvSpPr/>
          <p:nvPr/>
        </p:nvSpPr>
        <p:spPr>
          <a:xfrm>
            <a:off x="-5752757" y="5045007"/>
            <a:ext cx="1719943" cy="1790348"/>
          </a:xfrm>
          <a:prstGeom prst="ellipse">
            <a:avLst/>
          </a:prstGeom>
          <a:blipFill dpi="0" rotWithShape="1">
            <a:blip r:embed="rId8"/>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69BB513-08C5-0CC7-140E-2ECD82F3BED3}"/>
              </a:ext>
            </a:extLst>
          </p:cNvPr>
          <p:cNvSpPr txBox="1"/>
          <p:nvPr/>
        </p:nvSpPr>
        <p:spPr>
          <a:xfrm>
            <a:off x="318287" y="2002193"/>
            <a:ext cx="11375873" cy="3257174"/>
          </a:xfrm>
          <a:prstGeom prst="rect">
            <a:avLst/>
          </a:prstGeom>
          <a:noFill/>
        </p:spPr>
        <p:txBody>
          <a:bodyPr wrap="square">
            <a:spAutoFit/>
          </a:bodyPr>
          <a:lstStyle/>
          <a:p>
            <a:pPr marL="0" marR="0" algn="just">
              <a:lnSpc>
                <a:spcPct val="150000"/>
              </a:lnSpc>
              <a:spcBef>
                <a:spcPts val="0"/>
              </a:spcBef>
              <a:spcAft>
                <a:spcPts val="0"/>
              </a:spcAf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Những công chức ở hậu phương nhịn ăn để ủng hộ bộ đội</a:t>
            </a:r>
          </a:p>
          <a:p>
            <a:pPr marL="0" marR="0" algn="just">
              <a:lnSpc>
                <a:spcPct val="150000"/>
              </a:lnSpc>
              <a:spcBef>
                <a:spcPts val="0"/>
              </a:spcBef>
              <a:spcAft>
                <a:spcPts val="0"/>
              </a:spcAf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Những phụ nữ khuyên chồng tòng quân mà mình thì xung phong giúp việc vận tải</a:t>
            </a:r>
          </a:p>
          <a:p>
            <a:pPr marL="0" marR="0" algn="just">
              <a:lnSpc>
                <a:spcPct val="150000"/>
              </a:lnSpc>
              <a:spcBef>
                <a:spcPts val="0"/>
              </a:spcBef>
              <a:spcAft>
                <a:spcPts val="0"/>
              </a:spcAf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Những bà mẹ yêu thương bộ đội như con đẻ của mình</a:t>
            </a:r>
          </a:p>
          <a:p>
            <a:pPr marL="0" marR="0" algn="just">
              <a:lnSpc>
                <a:spcPct val="150000"/>
              </a:lnSpc>
              <a:spcBef>
                <a:spcPts val="0"/>
              </a:spcBef>
              <a:spcAft>
                <a:spcPts val="0"/>
              </a:spcAf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Nam nữ nông dân và công nhân hăng hái tăng gia sản xuất</a:t>
            </a:r>
          </a:p>
        </p:txBody>
      </p:sp>
      <p:sp>
        <p:nvSpPr>
          <p:cNvPr id="6" name="Oval 5">
            <a:extLst>
              <a:ext uri="{FF2B5EF4-FFF2-40B4-BE49-F238E27FC236}">
                <a16:creationId xmlns:a16="http://schemas.microsoft.com/office/drawing/2014/main" xmlns="" id="{096A387A-A7C8-14A6-5F6D-1CFCE9A49744}"/>
              </a:ext>
            </a:extLst>
          </p:cNvPr>
          <p:cNvSpPr/>
          <p:nvPr/>
        </p:nvSpPr>
        <p:spPr>
          <a:xfrm>
            <a:off x="-4318823" y="1479103"/>
            <a:ext cx="2906282" cy="2821368"/>
          </a:xfrm>
          <a:prstGeom prst="ellipse">
            <a:avLst/>
          </a:prstGeom>
          <a:blipFill dpi="0" rotWithShape="1">
            <a:blip r:embed="rId9"/>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09A8D4A-F31C-1FF5-4685-A2559AC3244C}"/>
              </a:ext>
            </a:extLst>
          </p:cNvPr>
          <p:cNvSpPr/>
          <p:nvPr/>
        </p:nvSpPr>
        <p:spPr>
          <a:xfrm>
            <a:off x="-4032814" y="-1638532"/>
            <a:ext cx="3081477" cy="2996767"/>
          </a:xfrm>
          <a:prstGeom prst="ellipse">
            <a:avLst/>
          </a:prstGeom>
          <a:blipFill dpi="0" rotWithShape="1">
            <a:blip r:embed="rId10"/>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C05D2A80-F487-85E3-F409-C2DA9F0E1B86}"/>
              </a:ext>
            </a:extLst>
          </p:cNvPr>
          <p:cNvSpPr/>
          <p:nvPr/>
        </p:nvSpPr>
        <p:spPr>
          <a:xfrm>
            <a:off x="-762956" y="-2559947"/>
            <a:ext cx="2024571" cy="2087898"/>
          </a:xfrm>
          <a:prstGeom prst="ellipse">
            <a:avLst/>
          </a:prstGeom>
          <a:blipFill dpi="0" rotWithShape="1">
            <a:blip r:embed="rId11"/>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971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xmlns="" id="{9FD0BCF5-F0D8-A9CF-8E68-74B6A1165369}"/>
              </a:ext>
            </a:extLst>
          </p:cNvPr>
          <p:cNvSpPr/>
          <p:nvPr/>
        </p:nvSpPr>
        <p:spPr>
          <a:xfrm>
            <a:off x="4304103" y="-1016000"/>
            <a:ext cx="10606506" cy="4938130"/>
          </a:xfrm>
          <a:custGeom>
            <a:avLst/>
            <a:gdLst/>
            <a:ahLst/>
            <a:cxnLst/>
            <a:rect l="l" t="t" r="r" b="b"/>
            <a:pathLst>
              <a:path w="7315200" h="3136392">
                <a:moveTo>
                  <a:pt x="0" y="0"/>
                </a:moveTo>
                <a:lnTo>
                  <a:pt x="7315200" y="0"/>
                </a:lnTo>
                <a:lnTo>
                  <a:pt x="7315200" y="3136392"/>
                </a:lnTo>
                <a:lnTo>
                  <a:pt x="0" y="31363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กล่องข้อความ 1">
            <a:extLst>
              <a:ext uri="{FF2B5EF4-FFF2-40B4-BE49-F238E27FC236}">
                <a16:creationId xmlns:a16="http://schemas.microsoft.com/office/drawing/2014/main" xmlns="" id="{7A4D90B6-0D90-402D-9E6A-E758B90BA3DB}"/>
              </a:ext>
            </a:extLst>
          </p:cNvPr>
          <p:cNvSpPr txBox="1"/>
          <p:nvPr/>
        </p:nvSpPr>
        <p:spPr>
          <a:xfrm>
            <a:off x="3460823" y="977171"/>
            <a:ext cx="9675629" cy="4708981"/>
          </a:xfrm>
          <a:prstGeom prst="rect">
            <a:avLst/>
          </a:prstGeom>
          <a:noFill/>
        </p:spPr>
        <p:txBody>
          <a:bodyPr wrap="square" rtlCol="0">
            <a:spAutoFit/>
          </a:bodyPr>
          <a:lstStyle/>
          <a:p>
            <a:r>
              <a:rPr lang="en-US" sz="15000">
                <a:solidFill>
                  <a:srgbClr val="F5EACC"/>
                </a:solidFill>
                <a:latin typeface="Alfa Slab One" panose="00000500000000000000" pitchFamily="2" charset="0"/>
              </a:rPr>
              <a:t>Khởi    </a:t>
            </a:r>
            <a:endParaRPr lang="en-US" sz="15000" dirty="0">
              <a:solidFill>
                <a:srgbClr val="F5EACC"/>
              </a:solidFill>
              <a:latin typeface="Alfa Slab One" panose="00000500000000000000" pitchFamily="2" charset="0"/>
            </a:endParaRPr>
          </a:p>
          <a:p>
            <a:r>
              <a:rPr lang="en-US" sz="15000">
                <a:solidFill>
                  <a:srgbClr val="F5EACC"/>
                </a:solidFill>
                <a:latin typeface="Alfa Slab One" panose="00000500000000000000" pitchFamily="2" charset="0"/>
              </a:rPr>
              <a:t>   động</a:t>
            </a:r>
            <a:endParaRPr lang="en-US" sz="15000" dirty="0">
              <a:solidFill>
                <a:srgbClr val="F5EACC"/>
              </a:solidFill>
              <a:latin typeface="Alfa Slab One" panose="00000500000000000000" pitchFamily="2" charset="0"/>
            </a:endParaRPr>
          </a:p>
        </p:txBody>
      </p:sp>
      <p:sp>
        <p:nvSpPr>
          <p:cNvPr id="5" name="TextBox 4">
            <a:extLst>
              <a:ext uri="{FF2B5EF4-FFF2-40B4-BE49-F238E27FC236}">
                <a16:creationId xmlns:a16="http://schemas.microsoft.com/office/drawing/2014/main" xmlns="" id="{8D589E29-0185-B5D0-76AF-A4DF61D72508}"/>
              </a:ext>
            </a:extLst>
          </p:cNvPr>
          <p:cNvSpPr txBox="1"/>
          <p:nvPr/>
        </p:nvSpPr>
        <p:spPr>
          <a:xfrm>
            <a:off x="262237" y="1851645"/>
            <a:ext cx="2848857" cy="3154710"/>
          </a:xfrm>
          <a:prstGeom prst="rect">
            <a:avLst/>
          </a:prstGeom>
          <a:noFill/>
        </p:spPr>
        <p:txBody>
          <a:bodyPr wrap="none" rtlCol="0">
            <a:spAutoFit/>
          </a:bodyPr>
          <a:lstStyle/>
          <a:p>
            <a:r>
              <a:rPr lang="en-US" sz="19900">
                <a:solidFill>
                  <a:srgbClr val="F5EACC"/>
                </a:solidFill>
                <a:latin typeface="#9Slide03 AllRoundGothic" panose="020B0703020202020104" pitchFamily="34" charset="0"/>
              </a:rPr>
              <a:t>01</a:t>
            </a:r>
          </a:p>
        </p:txBody>
      </p:sp>
    </p:spTree>
    <p:extLst>
      <p:ext uri="{BB962C8B-B14F-4D97-AF65-F5344CB8AC3E}">
        <p14:creationId xmlns:p14="http://schemas.microsoft.com/office/powerpoint/2010/main" val="1532596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575ACDC0-8091-0B00-BDD8-879CBF70A64D}"/>
              </a:ext>
            </a:extLst>
          </p:cNvPr>
          <p:cNvSpPr>
            <a:spLocks/>
          </p:cNvSpPr>
          <p:nvPr/>
        </p:nvSpPr>
        <p:spPr>
          <a:xfrm>
            <a:off x="-1045028" y="-762000"/>
            <a:ext cx="13655150" cy="8158843"/>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pic>
        <p:nvPicPr>
          <p:cNvPr id="8" name="Picture 7" descr="A group of people holding poles&#10;&#10;Description automatically generated with low confidence">
            <a:extLst>
              <a:ext uri="{FF2B5EF4-FFF2-40B4-BE49-F238E27FC236}">
                <a16:creationId xmlns:a16="http://schemas.microsoft.com/office/drawing/2014/main" xmlns="" id="{37379E0E-336A-11C8-DBDF-70E384D8CF31}"/>
              </a:ext>
            </a:extLst>
          </p:cNvPr>
          <p:cNvPicPr>
            <a:picLocks noChangeAspect="1"/>
          </p:cNvPicPr>
          <p:nvPr/>
        </p:nvPicPr>
        <p:blipFill>
          <a:blip r:embed="rId4">
            <a:alphaModFix amt="16000"/>
            <a:extLst>
              <a:ext uri="{BEBA8EAE-BF5A-486C-A8C5-ECC9F3942E4B}">
                <a14:imgProps xmlns:a14="http://schemas.microsoft.com/office/drawing/2010/main">
                  <a14:imgLayer r:embed="rId5">
                    <a14:imgEffect>
                      <a14:backgroundRemoval t="5385" b="99231" l="0" r="98235">
                        <a14:foregroundMark x1="12041" y1="83652" x2="16275" y2="84872"/>
                        <a14:foregroundMark x1="4706" y1="81538" x2="11932" y2="83620"/>
                        <a14:foregroundMark x1="5490" y1="74615" x2="4118" y2="96923"/>
                        <a14:foregroundMark x1="1961" y1="91026" x2="1176" y2="99487"/>
                        <a14:foregroundMark x1="17255" y1="85385" x2="23725" y2="92308"/>
                        <a14:foregroundMark x1="27059" y1="89487" x2="33922" y2="93846"/>
                        <a14:foregroundMark x1="33922" y1="93846" x2="36863" y2="97179"/>
                        <a14:foregroundMark x1="33529" y1="82308" x2="34706" y2="94359"/>
                        <a14:foregroundMark x1="40392" y1="63077" x2="44314" y2="73846"/>
                        <a14:foregroundMark x1="40000" y1="61026" x2="40392" y2="64615"/>
                        <a14:foregroundMark x1="39020" y1="61795" x2="40000" y2="66154"/>
                        <a14:foregroundMark x1="40588" y1="61538" x2="41176" y2="63333"/>
                        <a14:foregroundMark x1="40980" y1="61538" x2="41373" y2="63077"/>
                        <a14:foregroundMark x1="34902" y1="85385" x2="34902" y2="88718"/>
                        <a14:foregroundMark x1="15294" y1="58205" x2="15294" y2="63077"/>
                        <a14:foregroundMark x1="15601" y1="70640" x2="15490" y2="72051"/>
                        <a14:foregroundMark x1="16275" y1="62051" x2="16012" y2="65405"/>
                        <a14:foregroundMark x1="14314" y1="56667" x2="16078" y2="56923"/>
                        <a14:foregroundMark x1="16471" y1="57179" x2="17647" y2="59744"/>
                        <a14:foregroundMark x1="77647" y1="35897" x2="81961" y2="95641"/>
                        <a14:foregroundMark x1="85882" y1="64615" x2="88431" y2="96923"/>
                        <a14:foregroundMark x1="69020" y1="76923" x2="78039" y2="98462"/>
                        <a14:foregroundMark x1="64706" y1="78718" x2="79020" y2="79231"/>
                        <a14:foregroundMark x1="71569" y1="60256" x2="74118" y2="81026"/>
                        <a14:foregroundMark x1="74314" y1="56667" x2="74510" y2="68718"/>
                        <a14:foregroundMark x1="71176" y1="45897" x2="75294" y2="57179"/>
                        <a14:foregroundMark x1="68235" y1="48462" x2="71765" y2="49744"/>
                        <a14:foregroundMark x1="68039" y1="47179" x2="72549" y2="46923"/>
                        <a14:foregroundMark x1="95686" y1="34359" x2="82549" y2="74359"/>
                        <a14:foregroundMark x1="80784" y1="29744" x2="87451" y2="58718"/>
                        <a14:foregroundMark x1="78431" y1="27692" x2="84706" y2="34103"/>
                        <a14:foregroundMark x1="80784" y1="29231" x2="84706" y2="32308"/>
                        <a14:foregroundMark x1="80980" y1="28718" x2="82941" y2="30513"/>
                        <a14:foregroundMark x1="80000" y1="27949" x2="81961" y2="27949"/>
                        <a14:foregroundMark x1="82353" y1="28462" x2="85294" y2="30769"/>
                        <a14:foregroundMark x1="85294" y1="31282" x2="85686" y2="35128"/>
                        <a14:foregroundMark x1="85882" y1="35385" x2="86667" y2="40256"/>
                        <a14:foregroundMark x1="91707" y1="18502" x2="93945" y2="25634"/>
                        <a14:foregroundMark x1="88235" y1="7436" x2="90539" y2="14779"/>
                        <a14:foregroundMark x1="95314" y1="28712" x2="96275" y2="32051"/>
                        <a14:foregroundMark x1="93066" y1="20902" x2="94348" y2="25356"/>
                        <a14:foregroundMark x1="89412" y1="8205" x2="91156" y2="14264"/>
                        <a14:foregroundMark x1="95501" y1="20834" x2="96337" y2="22589"/>
                        <a14:foregroundMark x1="88627" y1="6410" x2="92025" y2="13540"/>
                        <a14:foregroundMark x1="88039" y1="5385" x2="90000" y2="10256"/>
                        <a14:foregroundMark x1="78824" y1="83590" x2="79020" y2="98462"/>
                        <a14:foregroundMark x1="91373" y1="12051" x2="94902" y2="19744"/>
                        <a14:foregroundMark x1="49608" y1="91538" x2="61765" y2="94615"/>
                        <a14:foregroundMark x1="15882" y1="66410" x2="15882" y2="70513"/>
                        <a14:foregroundMark x1="98235" y1="25385" x2="97843" y2="25897"/>
                        <a14:foregroundMark x1="96471" y1="24359" x2="98039" y2="27179"/>
                        <a14:backgroundMark x1="7843" y1="63590" x2="11569" y2="56154"/>
                        <a14:backgroundMark x1="10588" y1="78462" x2="9608" y2="72308"/>
                        <a14:backgroundMark x1="96863" y1="70513" x2="97843" y2="64615"/>
                        <a14:backgroundMark x1="97557" y1="17868" x2="98039" y2="18718"/>
                        <a14:backgroundMark x1="99412" y1="21795" x2="99432" y2="21924"/>
                        <a14:backgroundMark x1="97647" y1="23077" x2="97750" y2="23307"/>
                        <a14:backgroundMark x1="19020" y1="64872" x2="20196" y2="64103"/>
                        <a14:backgroundMark x1="22941" y1="55385" x2="22353" y2="69231"/>
                        <a14:backgroundMark x1="19216" y1="70513" x2="18235" y2="72564"/>
                      </a14:backgroundRemoval>
                    </a14:imgEffect>
                  </a14:imgLayer>
                </a14:imgProps>
              </a:ext>
              <a:ext uri="{28A0092B-C50C-407E-A947-70E740481C1C}">
                <a14:useLocalDpi xmlns:a14="http://schemas.microsoft.com/office/drawing/2010/main" val="0"/>
              </a:ext>
            </a:extLst>
          </a:blip>
          <a:stretch>
            <a:fillRect/>
          </a:stretch>
        </p:blipFill>
        <p:spPr>
          <a:xfrm>
            <a:off x="-206314" y="1217837"/>
            <a:ext cx="7380514" cy="5643922"/>
          </a:xfrm>
          <a:prstGeom prst="rect">
            <a:avLst/>
          </a:prstGeom>
        </p:spPr>
      </p:pic>
      <p:sp>
        <p:nvSpPr>
          <p:cNvPr id="10" name="TextBox 9">
            <a:extLst>
              <a:ext uri="{FF2B5EF4-FFF2-40B4-BE49-F238E27FC236}">
                <a16:creationId xmlns:a16="http://schemas.microsoft.com/office/drawing/2014/main" xmlns="" id="{2254377A-7AE1-2D8E-18BF-B5C4D75D97DF}"/>
              </a:ext>
            </a:extLst>
          </p:cNvPr>
          <p:cNvSpPr txBox="1"/>
          <p:nvPr/>
        </p:nvSpPr>
        <p:spPr>
          <a:xfrm>
            <a:off x="273064" y="317116"/>
            <a:ext cx="11918935" cy="168507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a:ln>
                  <a:noFill/>
                </a:ln>
                <a:solidFill>
                  <a:srgbClr val="F5EACC"/>
                </a:solidFill>
                <a:effectLst/>
                <a:uLnTx/>
                <a:uFillTx/>
                <a:latin typeface="#9Slide03 Prompt SemiBold" panose="00000700000000000000" pitchFamily="2" charset="-34"/>
                <a:ea typeface="Calibri" panose="020F0502020204030204" pitchFamily="34" charset="0"/>
                <a:cs typeface="#9Slide03 Prompt SemiBold" panose="00000700000000000000" pitchFamily="2" charset="-34"/>
              </a:rPr>
              <a:t>4. Nhận định chung về lòng yêu nước của nhân dân ta</a:t>
            </a:r>
          </a:p>
        </p:txBody>
      </p:sp>
      <p:sp>
        <p:nvSpPr>
          <p:cNvPr id="12" name="TextBox 11">
            <a:extLst>
              <a:ext uri="{FF2B5EF4-FFF2-40B4-BE49-F238E27FC236}">
                <a16:creationId xmlns:a16="http://schemas.microsoft.com/office/drawing/2014/main" xmlns="" id="{EC8F3C2F-8ADB-3408-4D47-10E5E401CB1C}"/>
              </a:ext>
            </a:extLst>
          </p:cNvPr>
          <p:cNvSpPr txBox="1"/>
          <p:nvPr/>
        </p:nvSpPr>
        <p:spPr>
          <a:xfrm>
            <a:off x="15718692" y="1423370"/>
            <a:ext cx="4831512" cy="50783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rPr>
              <a:t>Dân ta có một lòng nồng nàn yêu nước, nồng nàn, chân thành và luôn sục sôi</a:t>
            </a:r>
            <a:endParaRPr kumimoji="0" lang="en-US" sz="5400" b="0" i="0" u="none" strike="noStrike" kern="100" cap="none" spc="0" normalizeH="0" baseline="0" noProof="0">
              <a:ln>
                <a:noFill/>
              </a:ln>
              <a:solidFill>
                <a:srgbClr val="F5EACC"/>
              </a:solidFill>
              <a:effectLst/>
              <a:uLnTx/>
              <a:uFillTx/>
              <a:latin typeface="#9Slide05 Pateglamt Script" panose="02000000000000000000" pitchFamily="2"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xmlns="" id="{F2A3BD12-3183-0230-5543-400000C60CCF}"/>
              </a:ext>
            </a:extLst>
          </p:cNvPr>
          <p:cNvSpPr/>
          <p:nvPr/>
        </p:nvSpPr>
        <p:spPr>
          <a:xfrm>
            <a:off x="-2730120" y="4542207"/>
            <a:ext cx="2569029" cy="2373086"/>
          </a:xfrm>
          <a:prstGeom prst="ellipse">
            <a:avLst/>
          </a:prstGeom>
          <a:blipFill dpi="0" rotWithShape="1">
            <a:blip r:embed="rId6"/>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D0CE006C-91D7-5381-4E87-6B1985541614}"/>
              </a:ext>
            </a:extLst>
          </p:cNvPr>
          <p:cNvSpPr/>
          <p:nvPr/>
        </p:nvSpPr>
        <p:spPr>
          <a:xfrm>
            <a:off x="-9719342" y="6363196"/>
            <a:ext cx="3777830" cy="3592318"/>
          </a:xfrm>
          <a:prstGeom prst="ellipse">
            <a:avLst/>
          </a:prstGeom>
          <a:blipFill dpi="0" rotWithShape="1">
            <a:blip r:embed="rId7"/>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4CF50FA-4F65-C677-6A91-F8911BC2910A}"/>
              </a:ext>
            </a:extLst>
          </p:cNvPr>
          <p:cNvSpPr/>
          <p:nvPr/>
        </p:nvSpPr>
        <p:spPr>
          <a:xfrm>
            <a:off x="-5752757" y="5045007"/>
            <a:ext cx="1719943" cy="1790348"/>
          </a:xfrm>
          <a:prstGeom prst="ellipse">
            <a:avLst/>
          </a:prstGeom>
          <a:blipFill dpi="0" rotWithShape="1">
            <a:blip r:embed="rId8"/>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69BB513-08C5-0CC7-140E-2ECD82F3BED3}"/>
              </a:ext>
            </a:extLst>
          </p:cNvPr>
          <p:cNvSpPr txBox="1"/>
          <p:nvPr/>
        </p:nvSpPr>
        <p:spPr>
          <a:xfrm>
            <a:off x="318287" y="2002193"/>
            <a:ext cx="11375873" cy="1664879"/>
          </a:xfrm>
          <a:prstGeom prst="rect">
            <a:avLst/>
          </a:prstGeom>
          <a:noFill/>
        </p:spPr>
        <p:txBody>
          <a:bodyPr wrap="square">
            <a:spAutoFit/>
          </a:bodyPr>
          <a:lstStyle/>
          <a:p>
            <a:pPr marL="0" marR="0" algn="just">
              <a:lnSpc>
                <a:spcPct val="150000"/>
              </a:lnSpc>
              <a:spcBef>
                <a:spcPts val="0"/>
              </a:spcBef>
              <a:spcAft>
                <a:spcPts val="0"/>
              </a:spcAft>
            </a:pPr>
            <a:r>
              <a:rPr lang="vi-VN" sz="36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Những đồng bào điền chủ quyên ruộng cho Chính phủ…</a:t>
            </a:r>
          </a:p>
          <a:p>
            <a:pPr marL="0" marR="0" algn="just">
              <a:lnSpc>
                <a:spcPct val="150000"/>
              </a:lnSpc>
              <a:spcBef>
                <a:spcPts val="0"/>
              </a:spcBef>
              <a:spcAft>
                <a:spcPts val="0"/>
              </a:spcAft>
            </a:pPr>
            <a:r>
              <a:rPr lang="vi-VN" sz="36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 Tất cả những việc làm đó đều xuất phát từ lòng yêu nước</a:t>
            </a:r>
          </a:p>
        </p:txBody>
      </p:sp>
      <p:sp>
        <p:nvSpPr>
          <p:cNvPr id="6" name="Oval 5">
            <a:extLst>
              <a:ext uri="{FF2B5EF4-FFF2-40B4-BE49-F238E27FC236}">
                <a16:creationId xmlns:a16="http://schemas.microsoft.com/office/drawing/2014/main" xmlns="" id="{096A387A-A7C8-14A6-5F6D-1CFCE9A49744}"/>
              </a:ext>
            </a:extLst>
          </p:cNvPr>
          <p:cNvSpPr/>
          <p:nvPr/>
        </p:nvSpPr>
        <p:spPr>
          <a:xfrm>
            <a:off x="-4318823" y="1479103"/>
            <a:ext cx="2906282" cy="2821368"/>
          </a:xfrm>
          <a:prstGeom prst="ellipse">
            <a:avLst/>
          </a:prstGeom>
          <a:blipFill dpi="0" rotWithShape="1">
            <a:blip r:embed="rId9"/>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09A8D4A-F31C-1FF5-4685-A2559AC3244C}"/>
              </a:ext>
            </a:extLst>
          </p:cNvPr>
          <p:cNvSpPr/>
          <p:nvPr/>
        </p:nvSpPr>
        <p:spPr>
          <a:xfrm>
            <a:off x="-4032814" y="-1638532"/>
            <a:ext cx="3081477" cy="2996767"/>
          </a:xfrm>
          <a:prstGeom prst="ellipse">
            <a:avLst/>
          </a:prstGeom>
          <a:blipFill dpi="0" rotWithShape="1">
            <a:blip r:embed="rId10"/>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C05D2A80-F487-85E3-F409-C2DA9F0E1B86}"/>
              </a:ext>
            </a:extLst>
          </p:cNvPr>
          <p:cNvSpPr/>
          <p:nvPr/>
        </p:nvSpPr>
        <p:spPr>
          <a:xfrm>
            <a:off x="-762956" y="-2559947"/>
            <a:ext cx="2024571" cy="2087898"/>
          </a:xfrm>
          <a:prstGeom prst="ellipse">
            <a:avLst/>
          </a:prstGeom>
          <a:blipFill dpi="0" rotWithShape="1">
            <a:blip r:embed="rId11"/>
            <a:srcRect/>
            <a:stretch>
              <a:fillRect/>
            </a:stretch>
          </a:blipFill>
          <a:ln w="57150">
            <a:solidFill>
              <a:schemeClr val="bg1"/>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001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กล่องข้อความ 12">
            <a:extLst>
              <a:ext uri="{FF2B5EF4-FFF2-40B4-BE49-F238E27FC236}">
                <a16:creationId xmlns:a16="http://schemas.microsoft.com/office/drawing/2014/main" xmlns="" id="{1FD77FB2-1B5A-4929-9E4D-5A8546922FF5}"/>
              </a:ext>
            </a:extLst>
          </p:cNvPr>
          <p:cNvSpPr txBox="1"/>
          <p:nvPr/>
        </p:nvSpPr>
        <p:spPr>
          <a:xfrm>
            <a:off x="2088072" y="1206503"/>
            <a:ext cx="9020242" cy="830997"/>
          </a:xfrm>
          <a:prstGeom prst="rect">
            <a:avLst/>
          </a:prstGeom>
          <a:noFill/>
        </p:spPr>
        <p:txBody>
          <a:bodyPr wrap="square" rtlCol="0">
            <a:spAutoFit/>
          </a:bodyPr>
          <a:lstStyle/>
          <a:p>
            <a:r>
              <a:rPr lang="en-US" sz="4800">
                <a:solidFill>
                  <a:srgbClr val="BA010F"/>
                </a:solidFill>
                <a:latin typeface="#9Slide03 Prompt SemiBold" panose="00000700000000000000" pitchFamily="2" charset="-34"/>
                <a:cs typeface="#9Slide03 Prompt SemiBold" panose="00000700000000000000" pitchFamily="2" charset="-34"/>
              </a:rPr>
              <a:t>5. Nhiệm vụ của mọi người</a:t>
            </a:r>
            <a:endParaRPr lang="en-US" sz="4800" dirty="0">
              <a:solidFill>
                <a:srgbClr val="BA010F"/>
              </a:solidFill>
              <a:latin typeface="#9Slide03 Prompt SemiBold" panose="00000700000000000000" pitchFamily="2" charset="-34"/>
              <a:cs typeface="#9Slide03 Prompt SemiBold" panose="00000700000000000000" pitchFamily="2" charset="-34"/>
            </a:endParaRPr>
          </a:p>
        </p:txBody>
      </p:sp>
      <p:sp>
        <p:nvSpPr>
          <p:cNvPr id="6" name="เฟรม 5">
            <a:extLst>
              <a:ext uri="{FF2B5EF4-FFF2-40B4-BE49-F238E27FC236}">
                <a16:creationId xmlns:a16="http://schemas.microsoft.com/office/drawing/2014/main" xmlns="" id="{AB779887-C3AF-4AD6-A89F-DEA0E85F6C27}"/>
              </a:ext>
            </a:extLst>
          </p:cNvPr>
          <p:cNvSpPr/>
          <p:nvPr/>
        </p:nvSpPr>
        <p:spPr>
          <a:xfrm>
            <a:off x="168349" y="159488"/>
            <a:ext cx="11855302" cy="6539024"/>
          </a:xfrm>
          <a:prstGeom prst="frame">
            <a:avLst>
              <a:gd name="adj1" fmla="val 2812"/>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xmlns="" id="{DA9FEB42-0DBC-1A35-3965-B22967A2409C}"/>
              </a:ext>
            </a:extLst>
          </p:cNvPr>
          <p:cNvGrpSpPr/>
          <p:nvPr/>
        </p:nvGrpSpPr>
        <p:grpSpPr>
          <a:xfrm>
            <a:off x="314960" y="2446940"/>
            <a:ext cx="11531600" cy="3626838"/>
            <a:chOff x="314960" y="2446940"/>
            <a:chExt cx="11531600" cy="3626838"/>
          </a:xfrm>
        </p:grpSpPr>
        <p:sp>
          <p:nvSpPr>
            <p:cNvPr id="2" name="สี่เหลี่ยมผืนผ้า 1">
              <a:extLst>
                <a:ext uri="{FF2B5EF4-FFF2-40B4-BE49-F238E27FC236}">
                  <a16:creationId xmlns:a16="http://schemas.microsoft.com/office/drawing/2014/main" xmlns="" id="{0229D6A9-C1F7-4D8A-BBDD-3B359BA349AF}"/>
                </a:ext>
              </a:extLst>
            </p:cNvPr>
            <p:cNvSpPr/>
            <p:nvPr/>
          </p:nvSpPr>
          <p:spPr>
            <a:xfrm>
              <a:off x="345440" y="2820036"/>
              <a:ext cx="11501120" cy="2831461"/>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kern="0">
                  <a:solidFill>
                    <a:srgbClr val="F5EACC"/>
                  </a:solidFill>
                  <a:effectLst/>
                  <a:latin typeface="+mj-lt"/>
                  <a:ea typeface="Times New Roman" panose="02020603050405020304" pitchFamily="18" charset="0"/>
                </a:rPr>
                <a:t>Phải ra sức giải thích, tuyên truyền, tổ chức, lãnh đạo, làm cho tinh thần yêu nước của mọi người đều được thực hành vào công việc yêu nước, công việc kháng chiến</a:t>
              </a:r>
            </a:p>
            <a:p>
              <a:pPr algn="just">
                <a:lnSpc>
                  <a:spcPct val="150000"/>
                </a:lnSpc>
              </a:pPr>
              <a:r>
                <a:rPr lang="vi-VN" sz="3200" b="1">
                  <a:solidFill>
                    <a:srgbClr val="F5EACC"/>
                  </a:solidFill>
                  <a:latin typeface="Calibri" panose="020F0502020204030204" pitchFamily="34" charset="0"/>
                  <a:ea typeface="Noto Music" pitchFamily="2" charset="0"/>
                  <a:cs typeface="Calibri" panose="020F0502020204030204" pitchFamily="34" charset="0"/>
                </a:rPr>
                <a:t>→</a:t>
              </a:r>
              <a:r>
                <a:rPr lang="en-US" sz="3200" b="1">
                  <a:solidFill>
                    <a:srgbClr val="F5EACC"/>
                  </a:solidFill>
                  <a:latin typeface="Calibri" panose="020F0502020204030204" pitchFamily="34" charset="0"/>
                  <a:ea typeface="Noto Music" pitchFamily="2" charset="0"/>
                  <a:cs typeface="Calibri" panose="020F0502020204030204" pitchFamily="34" charset="0"/>
                </a:rPr>
                <a:t> </a:t>
              </a:r>
              <a:r>
                <a:rPr lang="vi-VN" sz="3200" b="1">
                  <a:solidFill>
                    <a:srgbClr val="F5EACC"/>
                  </a:solidFill>
                  <a:latin typeface="Calibri" panose="020F0502020204030204" pitchFamily="34" charset="0"/>
                  <a:ea typeface="Calibri" panose="020F0502020204030204" pitchFamily="34" charset="0"/>
                  <a:cs typeface="Calibri" panose="020F0502020204030204" pitchFamily="34" charset="0"/>
                </a:rPr>
                <a:t>Cần phải thể hiện lòng yêu nước bằng những việc làm cụ thể</a:t>
              </a:r>
              <a:endParaRPr lang="en-US" sz="3200" b="1">
                <a:solidFill>
                  <a:srgbClr val="F5EACC"/>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สี่เหลี่ยมผืนผ้า 13">
              <a:extLst>
                <a:ext uri="{FF2B5EF4-FFF2-40B4-BE49-F238E27FC236}">
                  <a16:creationId xmlns:a16="http://schemas.microsoft.com/office/drawing/2014/main" xmlns="" id="{5310364E-90AE-4CED-834D-F2AB4F40F90C}"/>
                </a:ext>
              </a:extLst>
            </p:cNvPr>
            <p:cNvSpPr/>
            <p:nvPr/>
          </p:nvSpPr>
          <p:spPr>
            <a:xfrm>
              <a:off x="345440" y="5801947"/>
              <a:ext cx="11501120" cy="271831"/>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สี่เหลี่ยมผืนผ้า 27">
              <a:extLst>
                <a:ext uri="{FF2B5EF4-FFF2-40B4-BE49-F238E27FC236}">
                  <a16:creationId xmlns:a16="http://schemas.microsoft.com/office/drawing/2014/main" xmlns="" id="{6D2109D5-459A-4CA0-9D16-9DD80CFFEF22}"/>
                </a:ext>
              </a:extLst>
            </p:cNvPr>
            <p:cNvSpPr/>
            <p:nvPr/>
          </p:nvSpPr>
          <p:spPr>
            <a:xfrm>
              <a:off x="314960" y="2446940"/>
              <a:ext cx="11501120" cy="271831"/>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2812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กลุ่ม 17">
            <a:extLst>
              <a:ext uri="{FF2B5EF4-FFF2-40B4-BE49-F238E27FC236}">
                <a16:creationId xmlns:a16="http://schemas.microsoft.com/office/drawing/2014/main" xmlns="" id="{389E3230-F4E0-4989-B9A4-20F27F5ED17E}"/>
              </a:ext>
            </a:extLst>
          </p:cNvPr>
          <p:cNvGrpSpPr/>
          <p:nvPr/>
        </p:nvGrpSpPr>
        <p:grpSpPr>
          <a:xfrm flipH="1">
            <a:off x="565533" y="236781"/>
            <a:ext cx="11060935" cy="408687"/>
            <a:chOff x="565533" y="236781"/>
            <a:chExt cx="11060935" cy="408687"/>
          </a:xfrm>
        </p:grpSpPr>
        <p:sp>
          <p:nvSpPr>
            <p:cNvPr id="19" name="สี่เหลี่ยมผืนผ้า 18">
              <a:extLst>
                <a:ext uri="{FF2B5EF4-FFF2-40B4-BE49-F238E27FC236}">
                  <a16:creationId xmlns:a16="http://schemas.microsoft.com/office/drawing/2014/main" xmlns="" id="{F84EC270-4562-42D6-A8A2-772FCDE0E801}"/>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รูปแบบอิสระ: รูปร่าง 19">
              <a:extLst>
                <a:ext uri="{FF2B5EF4-FFF2-40B4-BE49-F238E27FC236}">
                  <a16:creationId xmlns:a16="http://schemas.microsoft.com/office/drawing/2014/main" xmlns="" id="{4F25CCF8-55EE-438A-B612-CD210089BC68}"/>
                </a:ext>
              </a:extLst>
            </p:cNvPr>
            <p:cNvSpPr/>
            <p:nvPr/>
          </p:nvSpPr>
          <p:spPr>
            <a:xfrm flipV="1">
              <a:off x="565533" y="438432"/>
              <a:ext cx="2523290" cy="207036"/>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กลุ่ม 20">
            <a:extLst>
              <a:ext uri="{FF2B5EF4-FFF2-40B4-BE49-F238E27FC236}">
                <a16:creationId xmlns:a16="http://schemas.microsoft.com/office/drawing/2014/main" xmlns="" id="{EE74078F-9DA8-4F1A-A1CB-4BD811EEA206}"/>
              </a:ext>
            </a:extLst>
          </p:cNvPr>
          <p:cNvGrpSpPr/>
          <p:nvPr/>
        </p:nvGrpSpPr>
        <p:grpSpPr>
          <a:xfrm flipV="1">
            <a:off x="565532" y="6324321"/>
            <a:ext cx="11060935" cy="408687"/>
            <a:chOff x="565533" y="236781"/>
            <a:chExt cx="11060935" cy="408687"/>
          </a:xfrm>
        </p:grpSpPr>
        <p:sp>
          <p:nvSpPr>
            <p:cNvPr id="22" name="สี่เหลี่ยมผืนผ้า 21">
              <a:extLst>
                <a:ext uri="{FF2B5EF4-FFF2-40B4-BE49-F238E27FC236}">
                  <a16:creationId xmlns:a16="http://schemas.microsoft.com/office/drawing/2014/main" xmlns="" id="{AC3B5A16-0190-480F-B33B-05F491E9F44C}"/>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รูปแบบอิสระ: รูปร่าง 22">
              <a:extLst>
                <a:ext uri="{FF2B5EF4-FFF2-40B4-BE49-F238E27FC236}">
                  <a16:creationId xmlns:a16="http://schemas.microsoft.com/office/drawing/2014/main" xmlns="" id="{C8091C08-6A2D-4792-AB9B-D7FEF7C40604}"/>
                </a:ext>
              </a:extLst>
            </p:cNvPr>
            <p:cNvSpPr/>
            <p:nvPr/>
          </p:nvSpPr>
          <p:spPr>
            <a:xfrm flipV="1">
              <a:off x="565533" y="438432"/>
              <a:ext cx="2523290" cy="207036"/>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สี่เหลี่ยมผืนผ้า 1">
            <a:extLst>
              <a:ext uri="{FF2B5EF4-FFF2-40B4-BE49-F238E27FC236}">
                <a16:creationId xmlns:a16="http://schemas.microsoft.com/office/drawing/2014/main" xmlns="" id="{27530298-E746-44DE-9C80-BB6926FC290F}"/>
              </a:ext>
            </a:extLst>
          </p:cNvPr>
          <p:cNvSpPr/>
          <p:nvPr/>
        </p:nvSpPr>
        <p:spPr>
          <a:xfrm>
            <a:off x="5046083" y="0"/>
            <a:ext cx="2099834" cy="6858000"/>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กล่องข้อความ 14">
            <a:extLst>
              <a:ext uri="{FF2B5EF4-FFF2-40B4-BE49-F238E27FC236}">
                <a16:creationId xmlns:a16="http://schemas.microsoft.com/office/drawing/2014/main" xmlns="" id="{0E07C167-AFAD-4187-915D-14FF00D13335}"/>
              </a:ext>
            </a:extLst>
          </p:cNvPr>
          <p:cNvSpPr txBox="1"/>
          <p:nvPr/>
        </p:nvSpPr>
        <p:spPr>
          <a:xfrm rot="16200000">
            <a:off x="3473381" y="2815786"/>
            <a:ext cx="5572657" cy="1107996"/>
          </a:xfrm>
          <a:prstGeom prst="rect">
            <a:avLst/>
          </a:prstGeom>
          <a:noFill/>
        </p:spPr>
        <p:txBody>
          <a:bodyPr wrap="square" rtlCol="0">
            <a:spAutoFit/>
          </a:bodyPr>
          <a:lstStyle/>
          <a:p>
            <a:r>
              <a:rPr lang="en-US" sz="6600">
                <a:solidFill>
                  <a:srgbClr val="F5EACC"/>
                </a:solidFill>
                <a:latin typeface="Alfa Slab One" panose="00000500000000000000" pitchFamily="2" charset="0"/>
              </a:rPr>
              <a:t>TỔNG KẾT</a:t>
            </a:r>
            <a:endParaRPr lang="en-US" sz="6600" dirty="0">
              <a:solidFill>
                <a:srgbClr val="F5EACC"/>
              </a:solidFill>
              <a:latin typeface="Alfa Slab One" panose="00000500000000000000" pitchFamily="2" charset="0"/>
            </a:endParaRPr>
          </a:p>
        </p:txBody>
      </p:sp>
      <p:sp>
        <p:nvSpPr>
          <p:cNvPr id="16" name="ดาว: 5 แฉก 15">
            <a:extLst>
              <a:ext uri="{FF2B5EF4-FFF2-40B4-BE49-F238E27FC236}">
                <a16:creationId xmlns:a16="http://schemas.microsoft.com/office/drawing/2014/main" xmlns="" id="{0E661992-AED7-4BB7-8450-CE7A84717105}"/>
              </a:ext>
            </a:extLst>
          </p:cNvPr>
          <p:cNvSpPr/>
          <p:nvPr/>
        </p:nvSpPr>
        <p:spPr>
          <a:xfrm>
            <a:off x="5892628" y="149741"/>
            <a:ext cx="445375" cy="445375"/>
          </a:xfrm>
          <a:prstGeom prst="star5">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ดาว: 5 แฉก 16">
            <a:extLst>
              <a:ext uri="{FF2B5EF4-FFF2-40B4-BE49-F238E27FC236}">
                <a16:creationId xmlns:a16="http://schemas.microsoft.com/office/drawing/2014/main" xmlns="" id="{688A4CA2-0CB2-48ED-834D-1985880913B9}"/>
              </a:ext>
            </a:extLst>
          </p:cNvPr>
          <p:cNvSpPr/>
          <p:nvPr/>
        </p:nvSpPr>
        <p:spPr>
          <a:xfrm>
            <a:off x="5892628" y="6247814"/>
            <a:ext cx="445375" cy="445375"/>
          </a:xfrm>
          <a:prstGeom prst="star5">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97156C5-86A7-BCE9-3D25-65250F14D084}"/>
              </a:ext>
            </a:extLst>
          </p:cNvPr>
          <p:cNvSpPr txBox="1"/>
          <p:nvPr/>
        </p:nvSpPr>
        <p:spPr>
          <a:xfrm>
            <a:off x="128653" y="721975"/>
            <a:ext cx="4896744" cy="5267276"/>
          </a:xfrm>
          <a:prstGeom prst="rect">
            <a:avLst/>
          </a:prstGeom>
          <a:noFill/>
        </p:spPr>
        <p:txBody>
          <a:bodyPr wrap="square">
            <a:spAutoFit/>
          </a:bodyPr>
          <a:lstStyle/>
          <a:p>
            <a:pPr marL="30480" marR="30480" algn="just">
              <a:lnSpc>
                <a:spcPct val="150000"/>
              </a:lnSpc>
              <a:spcBef>
                <a:spcPts val="0"/>
              </a:spcBef>
              <a:spcAft>
                <a:spcPts val="1200"/>
              </a:spcAft>
            </a:pPr>
            <a:r>
              <a:rPr lang="en-US" sz="3200" b="1" kern="100">
                <a:effectLst/>
                <a:latin typeface="Calibri" panose="020F0502020204030204" pitchFamily="34" charset="0"/>
                <a:ea typeface="Times New Roman" panose="02020603050405020304" pitchFamily="18" charset="0"/>
                <a:cs typeface="Times New Roman" panose="02020603050405020304" pitchFamily="18" charset="0"/>
              </a:rPr>
              <a:t>1.Nghệ thuật</a:t>
            </a:r>
            <a:endParaRPr lang="en-US" sz="3200" b="1" kern="1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2400" kern="100">
                <a:effectLst/>
                <a:latin typeface="Calibri" panose="020F0502020204030204" pitchFamily="34" charset="0"/>
                <a:ea typeface="Times New Roman" panose="02020603050405020304" pitchFamily="18" charset="0"/>
                <a:cs typeface="Times New Roman" panose="02020603050405020304" pitchFamily="18" charset="0"/>
              </a:rPr>
              <a:t>- Dẫn chứng tiêu biểu, cụ thể, phong phú, giàu sức thuyết phục.</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2400" kern="100">
                <a:effectLst/>
                <a:latin typeface="Calibri" panose="020F0502020204030204" pitchFamily="34" charset="0"/>
                <a:ea typeface="Times New Roman" panose="02020603050405020304" pitchFamily="18" charset="0"/>
                <a:cs typeface="Times New Roman" panose="02020603050405020304" pitchFamily="18" charset="0"/>
              </a:rPr>
              <a:t>- Lí lẽ thống nhất với dẫn chứng và được diễn đạt dưới hình ảnh so sánh sinh động, dễ hiểu.</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2400" kern="100">
                <a:effectLst/>
                <a:latin typeface="Calibri" panose="020F0502020204030204" pitchFamily="34" charset="0"/>
                <a:ea typeface="Times New Roman" panose="02020603050405020304" pitchFamily="18" charset="0"/>
                <a:cs typeface="Times New Roman" panose="02020603050405020304" pitchFamily="18" charset="0"/>
              </a:rPr>
              <a:t>- Bố cục chặt chẽ, lập luận mạch lạc.</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Bef>
                <a:spcPts val="0"/>
              </a:spcBef>
              <a:spcAft>
                <a:spcPts val="1200"/>
              </a:spcAft>
            </a:pPr>
            <a:r>
              <a:rPr lang="en-US" sz="2400" kern="100">
                <a:effectLst/>
                <a:latin typeface="Calibri" panose="020F0502020204030204" pitchFamily="34" charset="0"/>
                <a:ea typeface="Times New Roman" panose="02020603050405020304" pitchFamily="18" charset="0"/>
                <a:cs typeface="Times New Roman" panose="02020603050405020304" pitchFamily="18" charset="0"/>
              </a:rPr>
              <a:t>- Giọng văn tha thiết, giàu cảm xúc.</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6EA6DE07-49BB-6702-0469-3BF357DBD4D7}"/>
              </a:ext>
            </a:extLst>
          </p:cNvPr>
          <p:cNvSpPr txBox="1"/>
          <p:nvPr/>
        </p:nvSpPr>
        <p:spPr>
          <a:xfrm>
            <a:off x="7166603" y="1020712"/>
            <a:ext cx="4459864" cy="4888389"/>
          </a:xfrm>
          <a:prstGeom prst="rect">
            <a:avLst/>
          </a:prstGeom>
          <a:noFill/>
        </p:spPr>
        <p:txBody>
          <a:bodyPr wrap="square">
            <a:spAutoFit/>
          </a:bodyPr>
          <a:lstStyle/>
          <a:p>
            <a:pPr marL="30480" marR="30480" algn="just">
              <a:lnSpc>
                <a:spcPct val="150000"/>
              </a:lnSpc>
              <a:spcBef>
                <a:spcPts val="0"/>
              </a:spcBef>
              <a:spcAft>
                <a:spcPts val="1200"/>
              </a:spcAft>
            </a:pPr>
            <a:r>
              <a:rPr lang="en-US" sz="3600" b="1" kern="100">
                <a:effectLst/>
                <a:latin typeface="Calibri" panose="020F0502020204030204" pitchFamily="34" charset="0"/>
                <a:ea typeface="Times New Roman" panose="02020603050405020304" pitchFamily="18" charset="0"/>
                <a:cs typeface="Times New Roman" panose="02020603050405020304" pitchFamily="18" charset="0"/>
              </a:rPr>
              <a:t>2. Nội dung</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2800">
                <a:effectLst/>
                <a:latin typeface="Calibri" panose="020F0502020204030204" pitchFamily="34" charset="0"/>
                <a:ea typeface="Times New Roman" panose="02020603050405020304" pitchFamily="18" charset="0"/>
                <a:cs typeface="Times New Roman" panose="02020603050405020304" pitchFamily="18" charset="0"/>
              </a:rPr>
              <a:t>Dân ta có một lòng nồng nàn yêu nước. Đó là một truyền thống quý báu của ta. Và nó cần phải được phát huy trong hoàn cảnh lịch sử mới để bảo vệ đất nước.</a:t>
            </a:r>
            <a:endParaRPr lang="en-US" sz="2800"/>
          </a:p>
        </p:txBody>
      </p:sp>
    </p:spTree>
    <p:extLst>
      <p:ext uri="{BB962C8B-B14F-4D97-AF65-F5344CB8AC3E}">
        <p14:creationId xmlns:p14="http://schemas.microsoft.com/office/powerpoint/2010/main" val="83083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xmlns="" id="{9FD0BCF5-F0D8-A9CF-8E68-74B6A1165369}"/>
              </a:ext>
            </a:extLst>
          </p:cNvPr>
          <p:cNvSpPr/>
          <p:nvPr/>
        </p:nvSpPr>
        <p:spPr>
          <a:xfrm>
            <a:off x="4304103" y="-1016000"/>
            <a:ext cx="10606506" cy="4938130"/>
          </a:xfrm>
          <a:custGeom>
            <a:avLst/>
            <a:gdLst/>
            <a:ahLst/>
            <a:cxnLst/>
            <a:rect l="l" t="t" r="r" b="b"/>
            <a:pathLst>
              <a:path w="7315200" h="3136392">
                <a:moveTo>
                  <a:pt x="0" y="0"/>
                </a:moveTo>
                <a:lnTo>
                  <a:pt x="7315200" y="0"/>
                </a:lnTo>
                <a:lnTo>
                  <a:pt x="7315200" y="3136392"/>
                </a:lnTo>
                <a:lnTo>
                  <a:pt x="0" y="31363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กล่องข้อความ 1">
            <a:extLst>
              <a:ext uri="{FF2B5EF4-FFF2-40B4-BE49-F238E27FC236}">
                <a16:creationId xmlns:a16="http://schemas.microsoft.com/office/drawing/2014/main" xmlns="" id="{7A4D90B6-0D90-402D-9E6A-E758B90BA3DB}"/>
              </a:ext>
            </a:extLst>
          </p:cNvPr>
          <p:cNvSpPr txBox="1"/>
          <p:nvPr/>
        </p:nvSpPr>
        <p:spPr>
          <a:xfrm>
            <a:off x="815570" y="522041"/>
            <a:ext cx="967562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F5EACC"/>
                </a:solidFill>
                <a:effectLst/>
                <a:uLnTx/>
                <a:uFillTx/>
                <a:latin typeface="Alfa Slab One" panose="00000500000000000000" pitchFamily="2" charset="0"/>
                <a:ea typeface="+mn-ea"/>
                <a:cs typeface="+mn-cs"/>
              </a:rPr>
              <a:t>Luyện</a:t>
            </a:r>
            <a:r>
              <a:rPr kumimoji="0" lang="en-US" sz="11500" b="0" i="0" u="none" strike="noStrike" kern="1200" cap="none" spc="0" normalizeH="0" noProof="0">
                <a:ln>
                  <a:noFill/>
                </a:ln>
                <a:solidFill>
                  <a:srgbClr val="F5EACC"/>
                </a:solidFill>
                <a:effectLst/>
                <a:uLnTx/>
                <a:uFillTx/>
                <a:latin typeface="Alfa Slab One" panose="00000500000000000000" pitchFamily="2" charset="0"/>
                <a:ea typeface="+mn-ea"/>
                <a:cs typeface="+mn-cs"/>
              </a:rPr>
              <a:t> tập</a:t>
            </a:r>
            <a:endParaRPr kumimoji="0" lang="en-US" sz="11500" b="0" i="0" u="none" strike="noStrike" kern="1200" cap="none" spc="0" normalizeH="0" baseline="0" noProof="0" dirty="0">
              <a:ln>
                <a:noFill/>
              </a:ln>
              <a:solidFill>
                <a:srgbClr val="F5EACC"/>
              </a:solidFill>
              <a:effectLst/>
              <a:uLnTx/>
              <a:uFillTx/>
              <a:latin typeface="Alfa Slab One" panose="00000500000000000000" pitchFamily="2" charset="0"/>
              <a:ea typeface="+mn-ea"/>
              <a:cs typeface="+mn-cs"/>
            </a:endParaRPr>
          </a:p>
        </p:txBody>
      </p:sp>
      <p:sp>
        <p:nvSpPr>
          <p:cNvPr id="5" name="TextBox 4">
            <a:extLst>
              <a:ext uri="{FF2B5EF4-FFF2-40B4-BE49-F238E27FC236}">
                <a16:creationId xmlns:a16="http://schemas.microsoft.com/office/drawing/2014/main" xmlns="" id="{8D589E29-0185-B5D0-76AF-A4DF61D72508}"/>
              </a:ext>
            </a:extLst>
          </p:cNvPr>
          <p:cNvSpPr txBox="1"/>
          <p:nvPr/>
        </p:nvSpPr>
        <p:spPr>
          <a:xfrm>
            <a:off x="190326" y="1851645"/>
            <a:ext cx="2848857" cy="31547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srgbClr val="F5EACC"/>
                </a:solidFill>
                <a:effectLst/>
                <a:uLnTx/>
                <a:uFillTx/>
                <a:latin typeface="#9Slide03 AllRoundGothic" panose="020B0703020202020104" pitchFamily="34" charset="0"/>
                <a:ea typeface="+mn-ea"/>
                <a:cs typeface="+mn-cs"/>
              </a:rPr>
              <a:t>0</a:t>
            </a:r>
            <a:r>
              <a:rPr lang="en-US" sz="19900">
                <a:solidFill>
                  <a:srgbClr val="F5EACC"/>
                </a:solidFill>
                <a:latin typeface="#9Slide03 AllRoundGothic" panose="020B0703020202020104" pitchFamily="34" charset="0"/>
              </a:rPr>
              <a:t>3</a:t>
            </a:r>
            <a:endParaRPr kumimoji="0" lang="en-US" sz="19900" b="0" i="0" u="none" strike="noStrike" kern="1200" cap="none" spc="0" normalizeH="0" baseline="0" noProof="0">
              <a:ln>
                <a:noFill/>
              </a:ln>
              <a:solidFill>
                <a:srgbClr val="F5EACC"/>
              </a:solidFill>
              <a:effectLst/>
              <a:uLnTx/>
              <a:uFillTx/>
              <a:latin typeface="#9Slide03 AllRoundGothic" panose="020B0703020202020104" pitchFamily="34" charset="0"/>
              <a:ea typeface="+mn-ea"/>
              <a:cs typeface="+mn-cs"/>
            </a:endParaRPr>
          </a:p>
        </p:txBody>
      </p:sp>
      <p:sp>
        <p:nvSpPr>
          <p:cNvPr id="6" name="TextBox 5">
            <a:extLst>
              <a:ext uri="{FF2B5EF4-FFF2-40B4-BE49-F238E27FC236}">
                <a16:creationId xmlns:a16="http://schemas.microsoft.com/office/drawing/2014/main" xmlns="" id="{F728C9EF-B4D6-5CB5-11D4-D7A76675479B}"/>
              </a:ext>
            </a:extLst>
          </p:cNvPr>
          <p:cNvSpPr txBox="1"/>
          <p:nvPr/>
        </p:nvSpPr>
        <p:spPr>
          <a:xfrm>
            <a:off x="2941320" y="3269988"/>
            <a:ext cx="8077200" cy="3330464"/>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3600" kern="0">
                <a:solidFill>
                  <a:srgbClr val="F5EACC"/>
                </a:solidFill>
                <a:effectLst/>
                <a:latin typeface="Calibri" panose="020F0502020204030204" pitchFamily="34" charset="0"/>
                <a:ea typeface="Calibri" panose="020F0502020204030204" pitchFamily="34" charset="0"/>
                <a:cs typeface="Calibri" panose="020F0502020204030204" pitchFamily="34" charset="0"/>
              </a:rPr>
              <a:t>Viết đoạn văn (khoảng 7 – 9 câu) trả lời cho câu hỏi: Phải chăng lòng yêu nước của mỗi người chỉ thể hiện khi Tổ quốc bị xâm lăng?</a:t>
            </a:r>
            <a:endParaRPr lang="en-US"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052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xmlns="" id="{9FD0BCF5-F0D8-A9CF-8E68-74B6A1165369}"/>
              </a:ext>
            </a:extLst>
          </p:cNvPr>
          <p:cNvSpPr/>
          <p:nvPr/>
        </p:nvSpPr>
        <p:spPr>
          <a:xfrm>
            <a:off x="4304103" y="-1016000"/>
            <a:ext cx="10606506" cy="4938130"/>
          </a:xfrm>
          <a:custGeom>
            <a:avLst/>
            <a:gdLst/>
            <a:ahLst/>
            <a:cxnLst/>
            <a:rect l="l" t="t" r="r" b="b"/>
            <a:pathLst>
              <a:path w="7315200" h="3136392">
                <a:moveTo>
                  <a:pt x="0" y="0"/>
                </a:moveTo>
                <a:lnTo>
                  <a:pt x="7315200" y="0"/>
                </a:lnTo>
                <a:lnTo>
                  <a:pt x="7315200" y="3136392"/>
                </a:lnTo>
                <a:lnTo>
                  <a:pt x="0" y="31363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กล่องข้อความ 1">
            <a:extLst>
              <a:ext uri="{FF2B5EF4-FFF2-40B4-BE49-F238E27FC236}">
                <a16:creationId xmlns:a16="http://schemas.microsoft.com/office/drawing/2014/main" xmlns="" id="{7A4D90B6-0D90-402D-9E6A-E758B90BA3DB}"/>
              </a:ext>
            </a:extLst>
          </p:cNvPr>
          <p:cNvSpPr txBox="1"/>
          <p:nvPr/>
        </p:nvSpPr>
        <p:spPr>
          <a:xfrm>
            <a:off x="3162530" y="4230441"/>
            <a:ext cx="9675629"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F5EACC"/>
                </a:solidFill>
                <a:effectLst/>
                <a:uLnTx/>
                <a:uFillTx/>
                <a:latin typeface="Alfa Slab One" panose="00000500000000000000" pitchFamily="2" charset="0"/>
                <a:ea typeface="+mn-ea"/>
                <a:cs typeface="+mn-cs"/>
              </a:rPr>
              <a:t>Vận</a:t>
            </a:r>
            <a:r>
              <a:rPr kumimoji="0" lang="en-US" sz="11500" b="0" i="0" u="none" strike="noStrike" kern="1200" cap="none" spc="0" normalizeH="0" noProof="0">
                <a:ln>
                  <a:noFill/>
                </a:ln>
                <a:solidFill>
                  <a:srgbClr val="F5EACC"/>
                </a:solidFill>
                <a:effectLst/>
                <a:uLnTx/>
                <a:uFillTx/>
                <a:latin typeface="Alfa Slab One" panose="00000500000000000000" pitchFamily="2" charset="0"/>
                <a:ea typeface="+mn-ea"/>
                <a:cs typeface="+mn-cs"/>
              </a:rPr>
              <a:t> dụng</a:t>
            </a:r>
            <a:endParaRPr kumimoji="0" lang="en-US" sz="11500" b="0" i="0" u="none" strike="noStrike" kern="1200" cap="none" spc="0" normalizeH="0" baseline="0" noProof="0" dirty="0">
              <a:ln>
                <a:noFill/>
              </a:ln>
              <a:solidFill>
                <a:srgbClr val="F5EACC"/>
              </a:solidFill>
              <a:effectLst/>
              <a:uLnTx/>
              <a:uFillTx/>
              <a:latin typeface="Alfa Slab One" panose="00000500000000000000" pitchFamily="2" charset="0"/>
              <a:ea typeface="+mn-ea"/>
              <a:cs typeface="+mn-cs"/>
            </a:endParaRPr>
          </a:p>
        </p:txBody>
      </p:sp>
      <p:sp>
        <p:nvSpPr>
          <p:cNvPr id="5" name="TextBox 4">
            <a:extLst>
              <a:ext uri="{FF2B5EF4-FFF2-40B4-BE49-F238E27FC236}">
                <a16:creationId xmlns:a16="http://schemas.microsoft.com/office/drawing/2014/main" xmlns="" id="{8D589E29-0185-B5D0-76AF-A4DF61D72508}"/>
              </a:ext>
            </a:extLst>
          </p:cNvPr>
          <p:cNvSpPr txBox="1"/>
          <p:nvPr/>
        </p:nvSpPr>
        <p:spPr>
          <a:xfrm>
            <a:off x="190326" y="1851645"/>
            <a:ext cx="2848857" cy="31547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srgbClr val="F5EACC"/>
                </a:solidFill>
                <a:effectLst/>
                <a:uLnTx/>
                <a:uFillTx/>
                <a:latin typeface="#9Slide03 AllRoundGothic" panose="020B0703020202020104" pitchFamily="34" charset="0"/>
                <a:ea typeface="+mn-ea"/>
                <a:cs typeface="+mn-cs"/>
              </a:rPr>
              <a:t>04</a:t>
            </a:r>
          </a:p>
        </p:txBody>
      </p:sp>
    </p:spTree>
    <p:extLst>
      <p:ext uri="{BB962C8B-B14F-4D97-AF65-F5344CB8AC3E}">
        <p14:creationId xmlns:p14="http://schemas.microsoft.com/office/powerpoint/2010/main" val="4186557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ลูกศร: รูปห้าเหลี่ยม 25">
            <a:extLst>
              <a:ext uri="{FF2B5EF4-FFF2-40B4-BE49-F238E27FC236}">
                <a16:creationId xmlns:a16="http://schemas.microsoft.com/office/drawing/2014/main" xmlns="" id="{4016CC0C-AD14-4DA3-8F26-D0CC993F1450}"/>
              </a:ext>
            </a:extLst>
          </p:cNvPr>
          <p:cNvSpPr/>
          <p:nvPr/>
        </p:nvSpPr>
        <p:spPr>
          <a:xfrm>
            <a:off x="-11604" y="0"/>
            <a:ext cx="12203604" cy="1364129"/>
          </a:xfrm>
          <a:prstGeom prst="homePlate">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สี่เหลี่ยมผืนผ้า 32">
            <a:extLst>
              <a:ext uri="{FF2B5EF4-FFF2-40B4-BE49-F238E27FC236}">
                <a16:creationId xmlns:a16="http://schemas.microsoft.com/office/drawing/2014/main" xmlns="" id="{4F525C5F-3962-4AC3-83B4-4BAF61DAF97E}"/>
              </a:ext>
            </a:extLst>
          </p:cNvPr>
          <p:cNvSpPr/>
          <p:nvPr/>
        </p:nvSpPr>
        <p:spPr>
          <a:xfrm>
            <a:off x="0" y="562605"/>
            <a:ext cx="3106757" cy="400110"/>
          </a:xfrm>
          <a:prstGeom prst="rect">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7E082B8-B48A-6A14-5035-235A15AAAD8E}"/>
              </a:ext>
            </a:extLst>
          </p:cNvPr>
          <p:cNvSpPr txBox="1"/>
          <p:nvPr/>
        </p:nvSpPr>
        <p:spPr>
          <a:xfrm>
            <a:off x="3106756" y="0"/>
            <a:ext cx="8495963" cy="1318181"/>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800" b="1" kern="0">
                <a:solidFill>
                  <a:srgbClr val="F5EACC"/>
                </a:solidFill>
                <a:effectLst/>
                <a:latin typeface="+mj-lt"/>
                <a:ea typeface="Times New Roman" panose="02020603050405020304" pitchFamily="18" charset="0"/>
                <a:cs typeface="Times New Roman" panose="02020603050405020304" pitchFamily="18" charset="0"/>
              </a:rPr>
              <a:t>Câu 1: Bài văn đề cập đến lòng yêu nước của nhân dân ta trong lĩnh vực nào ?</a:t>
            </a:r>
            <a:endParaRPr lang="en-US" sz="2000" kern="100">
              <a:solidFill>
                <a:srgbClr val="F5EACC"/>
              </a:solidFill>
              <a:effectLst/>
              <a:latin typeface="+mj-lt"/>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xmlns="" id="{CF207FF4-A83F-AF4B-71F3-30E167B51E1B}"/>
              </a:ext>
            </a:extLst>
          </p:cNvPr>
          <p:cNvSpPr txBox="1"/>
          <p:nvPr/>
        </p:nvSpPr>
        <p:spPr>
          <a:xfrm>
            <a:off x="287020" y="1747868"/>
            <a:ext cx="11112500" cy="3709349"/>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A. Trong cuộc chiến đấu chống kẻ thù xâm lược</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B. Trong sự nghiệp xây dựng đất nước.</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C. Trong việc giữ gìn sự giàu đẹp của tiếng Việt</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D. Cả A và B</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32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án: D</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0637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
                                            <p:txEl>
                                              <p:pRg st="4" end="4"/>
                                            </p:txEl>
                                          </p:spTgt>
                                        </p:tgtEl>
                                        <p:attrNameLst>
                                          <p:attrName>style.visibility</p:attrName>
                                        </p:attrNameLst>
                                      </p:cBhvr>
                                      <p:to>
                                        <p:strVal val="visible"/>
                                      </p:to>
                                    </p:set>
                                    <p:anim calcmode="lin" valueType="num">
                                      <p:cBhvr additive="base">
                                        <p:cTn id="1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ลูกศร: รูปห้าเหลี่ยม 25">
            <a:extLst>
              <a:ext uri="{FF2B5EF4-FFF2-40B4-BE49-F238E27FC236}">
                <a16:creationId xmlns:a16="http://schemas.microsoft.com/office/drawing/2014/main" xmlns="" id="{4016CC0C-AD14-4DA3-8F26-D0CC993F1450}"/>
              </a:ext>
            </a:extLst>
          </p:cNvPr>
          <p:cNvSpPr/>
          <p:nvPr/>
        </p:nvSpPr>
        <p:spPr>
          <a:xfrm>
            <a:off x="-11604" y="0"/>
            <a:ext cx="12203604" cy="1364129"/>
          </a:xfrm>
          <a:prstGeom prst="homePlate">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สี่เหลี่ยมผืนผ้า 32">
            <a:extLst>
              <a:ext uri="{FF2B5EF4-FFF2-40B4-BE49-F238E27FC236}">
                <a16:creationId xmlns:a16="http://schemas.microsoft.com/office/drawing/2014/main" xmlns="" id="{4F525C5F-3962-4AC3-83B4-4BAF61DAF97E}"/>
              </a:ext>
            </a:extLst>
          </p:cNvPr>
          <p:cNvSpPr/>
          <p:nvPr/>
        </p:nvSpPr>
        <p:spPr>
          <a:xfrm>
            <a:off x="0" y="562605"/>
            <a:ext cx="3106757" cy="400110"/>
          </a:xfrm>
          <a:prstGeom prst="rect">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7E082B8-B48A-6A14-5035-235A15AAAD8E}"/>
              </a:ext>
            </a:extLst>
          </p:cNvPr>
          <p:cNvSpPr txBox="1"/>
          <p:nvPr/>
        </p:nvSpPr>
        <p:spPr>
          <a:xfrm>
            <a:off x="3106756" y="0"/>
            <a:ext cx="8495963" cy="1318181"/>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800" b="1" kern="0">
                <a:solidFill>
                  <a:srgbClr val="F5EACC"/>
                </a:solidFill>
                <a:effectLst/>
                <a:latin typeface="+mj-lt"/>
                <a:ea typeface="Times New Roman" panose="02020603050405020304" pitchFamily="18" charset="0"/>
                <a:cs typeface="Times New Roman" panose="02020603050405020304" pitchFamily="18" charset="0"/>
              </a:rPr>
              <a:t>Câu 2: Trọng tâm của việc chứng minh tinh thần yêu nước của nhân dân ta trong bài văn là ở thời kì nào ?</a:t>
            </a:r>
            <a:endParaRPr lang="en-US" sz="2800" kern="100">
              <a:solidFill>
                <a:srgbClr val="F5EACC"/>
              </a:solidFill>
              <a:effectLst/>
              <a:latin typeface="+mj-lt"/>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xmlns="" id="{CF207FF4-A83F-AF4B-71F3-30E167B51E1B}"/>
              </a:ext>
            </a:extLst>
          </p:cNvPr>
          <p:cNvSpPr txBox="1"/>
          <p:nvPr/>
        </p:nvSpPr>
        <p:spPr>
          <a:xfrm>
            <a:off x="287020" y="1747868"/>
            <a:ext cx="11112500" cy="3903504"/>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A. Trong quá khứ</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B. Trong cuộc kháng chiến hiện tại</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C.Trong cuộc chiến đấu của nhân dân miền Bắc</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D. Trong cuộc chiến đấu dũng cảm của bộ đội ta trên khắp các chiến trường.</a:t>
            </a:r>
          </a:p>
          <a:p>
            <a:pPr marL="180340" marR="0" algn="just">
              <a:lnSpc>
                <a:spcPct val="150000"/>
              </a:lnSpc>
              <a:spcBef>
                <a:spcPts val="0"/>
              </a:spcBef>
              <a:spcAft>
                <a:spcPts val="0"/>
              </a:spcAft>
              <a:tabLst>
                <a:tab pos="90170" algn="l"/>
                <a:tab pos="180340" algn="l"/>
              </a:tabLst>
            </a:pPr>
            <a:r>
              <a:rPr lang="vi-VN" sz="2800" b="1" kern="100">
                <a:effectLst/>
                <a:latin typeface="Calibri" panose="020F0502020204030204" pitchFamily="34" charset="0"/>
                <a:ea typeface="Calibri" panose="020F0502020204030204" pitchFamily="34" charset="0"/>
                <a:cs typeface="Calibri" panose="020F0502020204030204" pitchFamily="34" charset="0"/>
              </a:rPr>
              <a:t>Đáp án: B</a:t>
            </a:r>
          </a:p>
        </p:txBody>
      </p:sp>
    </p:spTree>
    <p:extLst>
      <p:ext uri="{BB962C8B-B14F-4D97-AF65-F5344CB8AC3E}">
        <p14:creationId xmlns:p14="http://schemas.microsoft.com/office/powerpoint/2010/main" val="2555180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animEffect transition="in" filter="fade">
                                      <p:cBhvr>
                                        <p:cTn id="13" dur="500"/>
                                        <p:tgtEl>
                                          <p:spTgt spid="3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xEl>
                                              <p:pRg st="3" end="3"/>
                                            </p:txEl>
                                          </p:spTgt>
                                        </p:tgtEl>
                                        <p:attrNameLst>
                                          <p:attrName>style.visibility</p:attrName>
                                        </p:attrNameLst>
                                      </p:cBhvr>
                                      <p:to>
                                        <p:strVal val="visible"/>
                                      </p:to>
                                    </p:set>
                                    <p:animEffect transition="in" filter="fade">
                                      <p:cBhvr>
                                        <p:cTn id="16" dur="500"/>
                                        <p:tgtEl>
                                          <p:spTgt spid="3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 calcmode="lin" valueType="num">
                                      <p:cBhvr additive="base">
                                        <p:cTn id="21"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ลูกศร: รูปห้าเหลี่ยม 25">
            <a:extLst>
              <a:ext uri="{FF2B5EF4-FFF2-40B4-BE49-F238E27FC236}">
                <a16:creationId xmlns:a16="http://schemas.microsoft.com/office/drawing/2014/main" xmlns="" id="{4016CC0C-AD14-4DA3-8F26-D0CC993F1450}"/>
              </a:ext>
            </a:extLst>
          </p:cNvPr>
          <p:cNvSpPr/>
          <p:nvPr/>
        </p:nvSpPr>
        <p:spPr>
          <a:xfrm>
            <a:off x="-11604" y="0"/>
            <a:ext cx="12203604" cy="1364129"/>
          </a:xfrm>
          <a:prstGeom prst="homePlate">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สี่เหลี่ยมผืนผ้า 32">
            <a:extLst>
              <a:ext uri="{FF2B5EF4-FFF2-40B4-BE49-F238E27FC236}">
                <a16:creationId xmlns:a16="http://schemas.microsoft.com/office/drawing/2014/main" xmlns="" id="{4F525C5F-3962-4AC3-83B4-4BAF61DAF97E}"/>
              </a:ext>
            </a:extLst>
          </p:cNvPr>
          <p:cNvSpPr/>
          <p:nvPr/>
        </p:nvSpPr>
        <p:spPr>
          <a:xfrm>
            <a:off x="0" y="562605"/>
            <a:ext cx="3106757" cy="400110"/>
          </a:xfrm>
          <a:prstGeom prst="rect">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7E082B8-B48A-6A14-5035-235A15AAAD8E}"/>
              </a:ext>
            </a:extLst>
          </p:cNvPr>
          <p:cNvSpPr txBox="1"/>
          <p:nvPr/>
        </p:nvSpPr>
        <p:spPr>
          <a:xfrm>
            <a:off x="3106756" y="0"/>
            <a:ext cx="8495963" cy="1315873"/>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Câu 3: Những sắc thái nào của tinh thần yêu nước được tác giả đề cập đến trong bài văn của mình ?</a:t>
            </a:r>
            <a:endParaRPr lang="en-US"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CF207FF4-A83F-AF4B-71F3-30E167B51E1B}"/>
              </a:ext>
            </a:extLst>
          </p:cNvPr>
          <p:cNvSpPr txBox="1"/>
          <p:nvPr/>
        </p:nvSpPr>
        <p:spPr>
          <a:xfrm>
            <a:off x="287020" y="1747868"/>
            <a:ext cx="11112500" cy="3257174"/>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A. Tiềm tàng, kín đáo</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B. Biểu lộ rõ ràng, đầy đủ</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C. Khi thì tiềm tàng, kín đáo; lúc lại biểu lộ rõ ràng, đầy đủ.</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D. Luôn luôn mạnh mẽ, sôi sục.</a:t>
            </a:r>
          </a:p>
          <a:p>
            <a:pPr marL="180340" marR="0" algn="just">
              <a:lnSpc>
                <a:spcPct val="150000"/>
              </a:lnSpc>
              <a:spcBef>
                <a:spcPts val="0"/>
              </a:spcBef>
              <a:spcAft>
                <a:spcPts val="0"/>
              </a:spcAft>
              <a:tabLst>
                <a:tab pos="90170" algn="l"/>
                <a:tab pos="180340" algn="l"/>
              </a:tabLst>
            </a:pPr>
            <a:r>
              <a:rPr lang="vi-VN" sz="2800" b="1" kern="100">
                <a:effectLst/>
                <a:latin typeface="Calibri" panose="020F0502020204030204" pitchFamily="34" charset="0"/>
                <a:ea typeface="Calibri" panose="020F0502020204030204" pitchFamily="34" charset="0"/>
                <a:cs typeface="Calibri" panose="020F0502020204030204" pitchFamily="34" charset="0"/>
              </a:rPr>
              <a:t>Đáp án: C</a:t>
            </a:r>
          </a:p>
        </p:txBody>
      </p:sp>
    </p:spTree>
    <p:extLst>
      <p:ext uri="{BB962C8B-B14F-4D97-AF65-F5344CB8AC3E}">
        <p14:creationId xmlns:p14="http://schemas.microsoft.com/office/powerpoint/2010/main" val="2935587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animEffect transition="in" filter="fade">
                                      <p:cBhvr>
                                        <p:cTn id="13" dur="500"/>
                                        <p:tgtEl>
                                          <p:spTgt spid="3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xEl>
                                              <p:pRg st="3" end="3"/>
                                            </p:txEl>
                                          </p:spTgt>
                                        </p:tgtEl>
                                        <p:attrNameLst>
                                          <p:attrName>style.visibility</p:attrName>
                                        </p:attrNameLst>
                                      </p:cBhvr>
                                      <p:to>
                                        <p:strVal val="visible"/>
                                      </p:to>
                                    </p:set>
                                    <p:animEffect transition="in" filter="fade">
                                      <p:cBhvr>
                                        <p:cTn id="16" dur="500"/>
                                        <p:tgtEl>
                                          <p:spTgt spid="3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 calcmode="lin" valueType="num">
                                      <p:cBhvr additive="base">
                                        <p:cTn id="21"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ลูกศร: รูปห้าเหลี่ยม 25">
            <a:extLst>
              <a:ext uri="{FF2B5EF4-FFF2-40B4-BE49-F238E27FC236}">
                <a16:creationId xmlns:a16="http://schemas.microsoft.com/office/drawing/2014/main" xmlns="" id="{4016CC0C-AD14-4DA3-8F26-D0CC993F1450}"/>
              </a:ext>
            </a:extLst>
          </p:cNvPr>
          <p:cNvSpPr/>
          <p:nvPr/>
        </p:nvSpPr>
        <p:spPr>
          <a:xfrm>
            <a:off x="-11604" y="0"/>
            <a:ext cx="12203604" cy="1364129"/>
          </a:xfrm>
          <a:prstGeom prst="homePlate">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สี่เหลี่ยมผืนผ้า 32">
            <a:extLst>
              <a:ext uri="{FF2B5EF4-FFF2-40B4-BE49-F238E27FC236}">
                <a16:creationId xmlns:a16="http://schemas.microsoft.com/office/drawing/2014/main" xmlns="" id="{4F525C5F-3962-4AC3-83B4-4BAF61DAF97E}"/>
              </a:ext>
            </a:extLst>
          </p:cNvPr>
          <p:cNvSpPr/>
          <p:nvPr/>
        </p:nvSpPr>
        <p:spPr>
          <a:xfrm>
            <a:off x="0" y="562605"/>
            <a:ext cx="3106757" cy="400110"/>
          </a:xfrm>
          <a:prstGeom prst="rect">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7E082B8-B48A-6A14-5035-235A15AAAD8E}"/>
              </a:ext>
            </a:extLst>
          </p:cNvPr>
          <p:cNvSpPr txBox="1"/>
          <p:nvPr/>
        </p:nvSpPr>
        <p:spPr>
          <a:xfrm>
            <a:off x="3106756" y="0"/>
            <a:ext cx="8495963" cy="1318181"/>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Câu 4: Đối tượng nào không xuất hiện trong bài văn Tinh thần yêu nước của nhân dân ta?</a:t>
            </a:r>
            <a:endParaRPr lang="en-US"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xmlns="" id="{CF207FF4-A83F-AF4B-71F3-30E167B51E1B}"/>
              </a:ext>
            </a:extLst>
          </p:cNvPr>
          <p:cNvSpPr txBox="1"/>
          <p:nvPr/>
        </p:nvSpPr>
        <p:spPr>
          <a:xfrm>
            <a:off x="287020" y="1747868"/>
            <a:ext cx="11112500" cy="3257174"/>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A. Công chức.</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B. Chiến sĩ, công nhân.</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C. Nông dân, điền chủ.</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D. Tư sản.</a:t>
            </a:r>
          </a:p>
          <a:p>
            <a:pPr marL="180340" marR="0" algn="just">
              <a:lnSpc>
                <a:spcPct val="150000"/>
              </a:lnSpc>
              <a:spcBef>
                <a:spcPts val="0"/>
              </a:spcBef>
              <a:spcAft>
                <a:spcPts val="0"/>
              </a:spcAft>
              <a:tabLst>
                <a:tab pos="90170" algn="l"/>
                <a:tab pos="180340" algn="l"/>
              </a:tabLst>
            </a:pPr>
            <a:r>
              <a:rPr lang="vi-VN" sz="2800" b="1" kern="100">
                <a:effectLst/>
                <a:latin typeface="Calibri" panose="020F0502020204030204" pitchFamily="34" charset="0"/>
                <a:ea typeface="Calibri" panose="020F0502020204030204" pitchFamily="34" charset="0"/>
                <a:cs typeface="Calibri" panose="020F0502020204030204" pitchFamily="34" charset="0"/>
              </a:rPr>
              <a:t>Đáp án: Câu D</a:t>
            </a:r>
          </a:p>
        </p:txBody>
      </p:sp>
    </p:spTree>
    <p:extLst>
      <p:ext uri="{BB962C8B-B14F-4D97-AF65-F5344CB8AC3E}">
        <p14:creationId xmlns:p14="http://schemas.microsoft.com/office/powerpoint/2010/main" val="1436817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animEffect transition="in" filter="fade">
                                      <p:cBhvr>
                                        <p:cTn id="13" dur="500"/>
                                        <p:tgtEl>
                                          <p:spTgt spid="3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xEl>
                                              <p:pRg st="3" end="3"/>
                                            </p:txEl>
                                          </p:spTgt>
                                        </p:tgtEl>
                                        <p:attrNameLst>
                                          <p:attrName>style.visibility</p:attrName>
                                        </p:attrNameLst>
                                      </p:cBhvr>
                                      <p:to>
                                        <p:strVal val="visible"/>
                                      </p:to>
                                    </p:set>
                                    <p:animEffect transition="in" filter="fade">
                                      <p:cBhvr>
                                        <p:cTn id="16" dur="500"/>
                                        <p:tgtEl>
                                          <p:spTgt spid="3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 calcmode="lin" valueType="num">
                                      <p:cBhvr additive="base">
                                        <p:cTn id="21"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ลูกศร: รูปห้าเหลี่ยม 25">
            <a:extLst>
              <a:ext uri="{FF2B5EF4-FFF2-40B4-BE49-F238E27FC236}">
                <a16:creationId xmlns:a16="http://schemas.microsoft.com/office/drawing/2014/main" xmlns="" id="{4016CC0C-AD14-4DA3-8F26-D0CC993F1450}"/>
              </a:ext>
            </a:extLst>
          </p:cNvPr>
          <p:cNvSpPr/>
          <p:nvPr/>
        </p:nvSpPr>
        <p:spPr>
          <a:xfrm>
            <a:off x="-11604" y="0"/>
            <a:ext cx="12203604" cy="1364129"/>
          </a:xfrm>
          <a:prstGeom prst="homePlate">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สี่เหลี่ยมผืนผ้า 32">
            <a:extLst>
              <a:ext uri="{FF2B5EF4-FFF2-40B4-BE49-F238E27FC236}">
                <a16:creationId xmlns:a16="http://schemas.microsoft.com/office/drawing/2014/main" xmlns="" id="{4F525C5F-3962-4AC3-83B4-4BAF61DAF97E}"/>
              </a:ext>
            </a:extLst>
          </p:cNvPr>
          <p:cNvSpPr/>
          <p:nvPr/>
        </p:nvSpPr>
        <p:spPr>
          <a:xfrm>
            <a:off x="0" y="562605"/>
            <a:ext cx="3106757" cy="400110"/>
          </a:xfrm>
          <a:prstGeom prst="rect">
            <a:avLst/>
          </a:prstGeom>
          <a:solidFill>
            <a:srgbClr val="F5E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57E082B8-B48A-6A14-5035-235A15AAAD8E}"/>
              </a:ext>
            </a:extLst>
          </p:cNvPr>
          <p:cNvSpPr txBox="1"/>
          <p:nvPr/>
        </p:nvSpPr>
        <p:spPr>
          <a:xfrm>
            <a:off x="3106757" y="290864"/>
            <a:ext cx="8495963" cy="671851"/>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800" kern="100">
                <a:solidFill>
                  <a:srgbClr val="F5EACC"/>
                </a:solidFill>
                <a:effectLst/>
                <a:latin typeface="Calibri" panose="020F0502020204030204" pitchFamily="34" charset="0"/>
                <a:ea typeface="Calibri" panose="020F0502020204030204" pitchFamily="34" charset="0"/>
                <a:cs typeface="Calibri" panose="020F0502020204030204" pitchFamily="34" charset="0"/>
              </a:rPr>
              <a:t>Câu 5: Nét đặc sắc về nghệ thuật của văn bản là:</a:t>
            </a:r>
          </a:p>
        </p:txBody>
      </p:sp>
      <p:sp>
        <p:nvSpPr>
          <p:cNvPr id="37" name="TextBox 36">
            <a:extLst>
              <a:ext uri="{FF2B5EF4-FFF2-40B4-BE49-F238E27FC236}">
                <a16:creationId xmlns:a16="http://schemas.microsoft.com/office/drawing/2014/main" xmlns="" id="{CF207FF4-A83F-AF4B-71F3-30E167B51E1B}"/>
              </a:ext>
            </a:extLst>
          </p:cNvPr>
          <p:cNvSpPr txBox="1"/>
          <p:nvPr/>
        </p:nvSpPr>
        <p:spPr>
          <a:xfrm>
            <a:off x="287020" y="1747868"/>
            <a:ext cx="11112500" cy="4549835"/>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A. Xây dựng luận điểm ngắn gọn, súc tích, lập luận chặt chẽ, dẫn chứng tiêu biểu...</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B. Sử dụng từ ngữ gợi hình ảnh, phép liệt kê, so sánh chọn lọc và đặc sắc. </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Bài văn là một mẫu mực về lập luận, bố cục và cách dẫn chứng của thể văn nghị luận.</a:t>
            </a:r>
          </a:p>
          <a:p>
            <a:pPr marL="180340" marR="0" algn="just">
              <a:lnSpc>
                <a:spcPct val="150000"/>
              </a:lnSpc>
              <a:spcBef>
                <a:spcPts val="0"/>
              </a:spcBef>
              <a:spcAft>
                <a:spcPts val="0"/>
              </a:spcAft>
              <a:tabLst>
                <a:tab pos="90170" algn="l"/>
                <a:tab pos="180340" algn="l"/>
              </a:tabLst>
            </a:pPr>
            <a:r>
              <a:rPr lang="vi-VN" sz="2800" kern="100">
                <a:effectLst/>
                <a:latin typeface="Calibri" panose="020F0502020204030204" pitchFamily="34" charset="0"/>
                <a:ea typeface="Calibri" panose="020F0502020204030204" pitchFamily="34" charset="0"/>
                <a:cs typeface="Calibri" panose="020F0502020204030204" pitchFamily="34" charset="0"/>
              </a:rPr>
              <a:t>D. Tất cả đều đúng.</a:t>
            </a:r>
          </a:p>
          <a:p>
            <a:pPr marL="180340" marR="0" algn="just">
              <a:lnSpc>
                <a:spcPct val="150000"/>
              </a:lnSpc>
              <a:spcBef>
                <a:spcPts val="0"/>
              </a:spcBef>
              <a:spcAft>
                <a:spcPts val="0"/>
              </a:spcAft>
              <a:tabLst>
                <a:tab pos="90170" algn="l"/>
                <a:tab pos="180340" algn="l"/>
              </a:tabLst>
            </a:pPr>
            <a:r>
              <a:rPr lang="vi-VN" sz="2800" b="1" kern="100">
                <a:effectLst/>
                <a:latin typeface="Calibri" panose="020F0502020204030204" pitchFamily="34" charset="0"/>
                <a:ea typeface="Calibri" panose="020F0502020204030204" pitchFamily="34" charset="0"/>
                <a:cs typeface="Calibri" panose="020F0502020204030204" pitchFamily="34" charset="0"/>
              </a:rPr>
              <a:t>Đáp án: Câu D</a:t>
            </a:r>
          </a:p>
        </p:txBody>
      </p:sp>
    </p:spTree>
    <p:extLst>
      <p:ext uri="{BB962C8B-B14F-4D97-AF65-F5344CB8AC3E}">
        <p14:creationId xmlns:p14="http://schemas.microsoft.com/office/powerpoint/2010/main" val="2678052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animEffect transition="in" filter="fade">
                                      <p:cBhvr>
                                        <p:cTn id="13" dur="500"/>
                                        <p:tgtEl>
                                          <p:spTgt spid="3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xEl>
                                              <p:pRg st="3" end="3"/>
                                            </p:txEl>
                                          </p:spTgt>
                                        </p:tgtEl>
                                        <p:attrNameLst>
                                          <p:attrName>style.visibility</p:attrName>
                                        </p:attrNameLst>
                                      </p:cBhvr>
                                      <p:to>
                                        <p:strVal val="visible"/>
                                      </p:to>
                                    </p:set>
                                    <p:animEffect transition="in" filter="fade">
                                      <p:cBhvr>
                                        <p:cTn id="16" dur="500"/>
                                        <p:tgtEl>
                                          <p:spTgt spid="3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
                                            <p:txEl>
                                              <p:pRg st="4" end="4"/>
                                            </p:txEl>
                                          </p:spTgt>
                                        </p:tgtEl>
                                        <p:attrNameLst>
                                          <p:attrName>style.visibility</p:attrName>
                                        </p:attrNameLst>
                                      </p:cBhvr>
                                      <p:to>
                                        <p:strVal val="visible"/>
                                      </p:to>
                                    </p:set>
                                    <p:anim calcmode="lin" valueType="num">
                                      <p:cBhvr additive="base">
                                        <p:cTn id="21"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xmlns="" id="{9FD0BCF5-F0D8-A9CF-8E68-74B6A1165369}"/>
              </a:ext>
            </a:extLst>
          </p:cNvPr>
          <p:cNvSpPr/>
          <p:nvPr/>
        </p:nvSpPr>
        <p:spPr>
          <a:xfrm>
            <a:off x="4304103" y="-1016000"/>
            <a:ext cx="10606506" cy="4938130"/>
          </a:xfrm>
          <a:custGeom>
            <a:avLst/>
            <a:gdLst/>
            <a:ahLst/>
            <a:cxnLst/>
            <a:rect l="l" t="t" r="r" b="b"/>
            <a:pathLst>
              <a:path w="7315200" h="3136392">
                <a:moveTo>
                  <a:pt x="0" y="0"/>
                </a:moveTo>
                <a:lnTo>
                  <a:pt x="7315200" y="0"/>
                </a:lnTo>
                <a:lnTo>
                  <a:pt x="7315200" y="3136392"/>
                </a:lnTo>
                <a:lnTo>
                  <a:pt x="0" y="31363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กล่องข้อความ 1">
            <a:extLst>
              <a:ext uri="{FF2B5EF4-FFF2-40B4-BE49-F238E27FC236}">
                <a16:creationId xmlns:a16="http://schemas.microsoft.com/office/drawing/2014/main" xmlns="" id="{7A4D90B6-0D90-402D-9E6A-E758B90BA3DB}"/>
              </a:ext>
            </a:extLst>
          </p:cNvPr>
          <p:cNvSpPr txBox="1"/>
          <p:nvPr/>
        </p:nvSpPr>
        <p:spPr>
          <a:xfrm>
            <a:off x="3132050" y="987446"/>
            <a:ext cx="9675629" cy="54014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F5EACC"/>
                </a:solidFill>
                <a:effectLst/>
                <a:uLnTx/>
                <a:uFillTx/>
                <a:latin typeface="Alfa Slab One" panose="00000500000000000000" pitchFamily="2" charset="0"/>
                <a:ea typeface="+mn-ea"/>
                <a:cs typeface="+mn-cs"/>
              </a:rPr>
              <a:t>Hình</a:t>
            </a:r>
            <a:r>
              <a:rPr kumimoji="0" lang="en-US" sz="11500" b="0" i="0" u="none" strike="noStrike" kern="1200" cap="none" spc="0" normalizeH="0" noProof="0">
                <a:ln>
                  <a:noFill/>
                </a:ln>
                <a:solidFill>
                  <a:srgbClr val="F5EACC"/>
                </a:solidFill>
                <a:effectLst/>
                <a:uLnTx/>
                <a:uFillTx/>
                <a:latin typeface="Alfa Slab One" panose="00000500000000000000" pitchFamily="2" charset="0"/>
                <a:ea typeface="+mn-ea"/>
                <a:cs typeface="+mn-cs"/>
              </a:rPr>
              <a:t> thành kiến thức mới</a:t>
            </a:r>
            <a:endParaRPr kumimoji="0" lang="en-US" sz="11500" b="0" i="0" u="none" strike="noStrike" kern="1200" cap="none" spc="0" normalizeH="0" baseline="0" noProof="0" dirty="0">
              <a:ln>
                <a:noFill/>
              </a:ln>
              <a:solidFill>
                <a:srgbClr val="F5EACC"/>
              </a:solidFill>
              <a:effectLst/>
              <a:uLnTx/>
              <a:uFillTx/>
              <a:latin typeface="Alfa Slab One" panose="00000500000000000000" pitchFamily="2" charset="0"/>
              <a:ea typeface="+mn-ea"/>
              <a:cs typeface="+mn-cs"/>
            </a:endParaRPr>
          </a:p>
        </p:txBody>
      </p:sp>
      <p:sp>
        <p:nvSpPr>
          <p:cNvPr id="5" name="TextBox 4">
            <a:extLst>
              <a:ext uri="{FF2B5EF4-FFF2-40B4-BE49-F238E27FC236}">
                <a16:creationId xmlns:a16="http://schemas.microsoft.com/office/drawing/2014/main" xmlns="" id="{8D589E29-0185-B5D0-76AF-A4DF61D72508}"/>
              </a:ext>
            </a:extLst>
          </p:cNvPr>
          <p:cNvSpPr txBox="1"/>
          <p:nvPr/>
        </p:nvSpPr>
        <p:spPr>
          <a:xfrm>
            <a:off x="190326" y="1851645"/>
            <a:ext cx="2848857" cy="31547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srgbClr val="F5EACC"/>
                </a:solidFill>
                <a:effectLst/>
                <a:uLnTx/>
                <a:uFillTx/>
                <a:latin typeface="#9Slide03 AllRoundGothic" panose="020B0703020202020104" pitchFamily="34" charset="0"/>
                <a:ea typeface="+mn-ea"/>
                <a:cs typeface="+mn-cs"/>
              </a:rPr>
              <a:t>0</a:t>
            </a:r>
            <a:r>
              <a:rPr lang="en-US" sz="19900">
                <a:solidFill>
                  <a:srgbClr val="F5EACC"/>
                </a:solidFill>
                <a:latin typeface="#9Slide03 AllRoundGothic" panose="020B0703020202020104" pitchFamily="34" charset="0"/>
              </a:rPr>
              <a:t>2</a:t>
            </a:r>
            <a:endParaRPr kumimoji="0" lang="en-US" sz="19900" b="0" i="0" u="none" strike="noStrike" kern="1200" cap="none" spc="0" normalizeH="0" baseline="0" noProof="0">
              <a:ln>
                <a:noFill/>
              </a:ln>
              <a:solidFill>
                <a:srgbClr val="F5EACC"/>
              </a:solidFill>
              <a:effectLst/>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3565661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A010F"/>
        </a:solidFill>
        <a:effectLst/>
      </p:bgPr>
    </p:bg>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xmlns="" id="{F1560CCC-2A6A-44D2-A79D-A145C257DAFD}"/>
              </a:ext>
            </a:extLst>
          </p:cNvPr>
          <p:cNvSpPr txBox="1"/>
          <p:nvPr/>
        </p:nvSpPr>
        <p:spPr>
          <a:xfrm>
            <a:off x="784784" y="628867"/>
            <a:ext cx="10115444" cy="4708981"/>
          </a:xfrm>
          <a:prstGeom prst="rect">
            <a:avLst/>
          </a:prstGeom>
          <a:noFill/>
        </p:spPr>
        <p:txBody>
          <a:bodyPr wrap="square" rtlCol="0">
            <a:spAutoFit/>
          </a:bodyPr>
          <a:lstStyle/>
          <a:p>
            <a:r>
              <a:rPr lang="en-US" sz="15000" dirty="0">
                <a:solidFill>
                  <a:srgbClr val="F5EACC"/>
                </a:solidFill>
                <a:latin typeface="Alfa Slab One" panose="00000500000000000000" pitchFamily="2" charset="0"/>
              </a:rPr>
              <a:t>THANK YOU</a:t>
            </a:r>
          </a:p>
        </p:txBody>
      </p:sp>
    </p:spTree>
    <p:extLst>
      <p:ext uri="{BB962C8B-B14F-4D97-AF65-F5344CB8AC3E}">
        <p14:creationId xmlns:p14="http://schemas.microsoft.com/office/powerpoint/2010/main" val="36866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xmlns="" id="{DCE15041-EC64-4CBB-921B-BEA55DF30A61}"/>
              </a:ext>
            </a:extLst>
          </p:cNvPr>
          <p:cNvSpPr txBox="1"/>
          <p:nvPr/>
        </p:nvSpPr>
        <p:spPr>
          <a:xfrm>
            <a:off x="565533" y="594913"/>
            <a:ext cx="8516039" cy="1446550"/>
          </a:xfrm>
          <a:prstGeom prst="rect">
            <a:avLst/>
          </a:prstGeom>
          <a:noFill/>
        </p:spPr>
        <p:txBody>
          <a:bodyPr wrap="square" rtlCol="0">
            <a:spAutoFit/>
          </a:bodyPr>
          <a:lstStyle/>
          <a:p>
            <a:r>
              <a:rPr lang="en-US" sz="8800">
                <a:solidFill>
                  <a:srgbClr val="000000"/>
                </a:solidFill>
                <a:latin typeface="#9Slide03 Prompt SemiBold" panose="00000700000000000000" pitchFamily="2" charset="-34"/>
                <a:cs typeface="#9Slide03 Prompt SemiBold" panose="00000700000000000000" pitchFamily="2" charset="-34"/>
              </a:rPr>
              <a:t>I/ Đọc văn bản</a:t>
            </a:r>
            <a:endParaRPr lang="en-US" sz="8800" dirty="0">
              <a:solidFill>
                <a:srgbClr val="000000"/>
              </a:solidFill>
              <a:latin typeface="#9Slide03 Prompt SemiBold" panose="00000700000000000000" pitchFamily="2" charset="-34"/>
              <a:cs typeface="#9Slide03 Prompt SemiBold" panose="00000700000000000000" pitchFamily="2" charset="-34"/>
            </a:endParaRPr>
          </a:p>
        </p:txBody>
      </p:sp>
      <p:sp>
        <p:nvSpPr>
          <p:cNvPr id="4" name="กล่องข้อความ 3">
            <a:extLst>
              <a:ext uri="{FF2B5EF4-FFF2-40B4-BE49-F238E27FC236}">
                <a16:creationId xmlns:a16="http://schemas.microsoft.com/office/drawing/2014/main" xmlns="" id="{D7D0820B-E0C8-4BB2-8226-B05B8851CCFF}"/>
              </a:ext>
            </a:extLst>
          </p:cNvPr>
          <p:cNvSpPr txBox="1"/>
          <p:nvPr/>
        </p:nvSpPr>
        <p:spPr>
          <a:xfrm>
            <a:off x="565533" y="1916777"/>
            <a:ext cx="2782340" cy="523220"/>
          </a:xfrm>
          <a:prstGeom prst="rect">
            <a:avLst/>
          </a:prstGeom>
          <a:noFill/>
        </p:spPr>
        <p:txBody>
          <a:bodyPr wrap="square" rtlCol="0">
            <a:spAutoFit/>
          </a:bodyPr>
          <a:lstStyle/>
          <a:p>
            <a:r>
              <a:rPr lang="en-US" sz="2800">
                <a:solidFill>
                  <a:srgbClr val="000000"/>
                </a:solidFill>
                <a:latin typeface="#9Slide03 Prompt SemiBold" panose="00000700000000000000" pitchFamily="2" charset="-34"/>
                <a:cs typeface="#9Slide03 Prompt SemiBold" panose="00000700000000000000" pitchFamily="2" charset="-34"/>
              </a:rPr>
              <a:t>1/ Tác giả</a:t>
            </a:r>
            <a:endParaRPr lang="en-US" sz="2800" dirty="0">
              <a:solidFill>
                <a:srgbClr val="000000"/>
              </a:solidFill>
              <a:latin typeface="#9Slide03 Prompt SemiBold" panose="00000700000000000000" pitchFamily="2" charset="-34"/>
              <a:cs typeface="#9Slide03 Prompt SemiBold" panose="00000700000000000000" pitchFamily="2" charset="-34"/>
            </a:endParaRPr>
          </a:p>
        </p:txBody>
      </p:sp>
      <p:cxnSp>
        <p:nvCxnSpPr>
          <p:cNvPr id="6" name="ตัวเชื่อมต่อตรง 5">
            <a:extLst>
              <a:ext uri="{FF2B5EF4-FFF2-40B4-BE49-F238E27FC236}">
                <a16:creationId xmlns:a16="http://schemas.microsoft.com/office/drawing/2014/main" xmlns="" id="{7B9D9148-FCD0-42FF-8C00-C0DB48AF10A2}"/>
              </a:ext>
            </a:extLst>
          </p:cNvPr>
          <p:cNvCxnSpPr>
            <a:cxnSpLocks/>
          </p:cNvCxnSpPr>
          <p:nvPr/>
        </p:nvCxnSpPr>
        <p:spPr>
          <a:xfrm>
            <a:off x="3347873" y="2140459"/>
            <a:ext cx="827859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สี่เหลี่ยมผืนผ้า 7">
            <a:extLst>
              <a:ext uri="{FF2B5EF4-FFF2-40B4-BE49-F238E27FC236}">
                <a16:creationId xmlns:a16="http://schemas.microsoft.com/office/drawing/2014/main" xmlns="" id="{A81E8FF6-DB8F-45CD-9837-D27B7297487D}"/>
              </a:ext>
            </a:extLst>
          </p:cNvPr>
          <p:cNvSpPr/>
          <p:nvPr/>
        </p:nvSpPr>
        <p:spPr>
          <a:xfrm>
            <a:off x="565533" y="2397766"/>
            <a:ext cx="11060935" cy="13220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กลุ่ม 4">
            <a:extLst>
              <a:ext uri="{FF2B5EF4-FFF2-40B4-BE49-F238E27FC236}">
                <a16:creationId xmlns:a16="http://schemas.microsoft.com/office/drawing/2014/main" xmlns="" id="{E9733B55-02B9-497E-80FB-7E40BE522EE5}"/>
              </a:ext>
            </a:extLst>
          </p:cNvPr>
          <p:cNvGrpSpPr/>
          <p:nvPr/>
        </p:nvGrpSpPr>
        <p:grpSpPr>
          <a:xfrm flipH="1">
            <a:off x="565533" y="236781"/>
            <a:ext cx="11060935" cy="466203"/>
            <a:chOff x="565533" y="236781"/>
            <a:chExt cx="11060935" cy="466203"/>
          </a:xfrm>
        </p:grpSpPr>
        <p:sp>
          <p:nvSpPr>
            <p:cNvPr id="3" name="สี่เหลี่ยมผืนผ้า 2">
              <a:extLst>
                <a:ext uri="{FF2B5EF4-FFF2-40B4-BE49-F238E27FC236}">
                  <a16:creationId xmlns:a16="http://schemas.microsoft.com/office/drawing/2014/main" xmlns="" id="{13452915-E838-4B5F-B879-8692A8CF1838}"/>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รูปแบบอิสระ: รูปร่าง 17">
              <a:extLst>
                <a:ext uri="{FF2B5EF4-FFF2-40B4-BE49-F238E27FC236}">
                  <a16:creationId xmlns:a16="http://schemas.microsoft.com/office/drawing/2014/main" xmlns="" id="{26D03218-41FB-4F42-A135-A1CE3C649642}"/>
                </a:ext>
              </a:extLst>
            </p:cNvPr>
            <p:cNvSpPr/>
            <p:nvPr/>
          </p:nvSpPr>
          <p:spPr>
            <a:xfrm flipV="1">
              <a:off x="565533" y="438432"/>
              <a:ext cx="3224270" cy="264552"/>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descr="A person with a beard and mustache holding a microphone&#10;&#10;Description automatically generated with low confidence">
            <a:extLst>
              <a:ext uri="{FF2B5EF4-FFF2-40B4-BE49-F238E27FC236}">
                <a16:creationId xmlns:a16="http://schemas.microsoft.com/office/drawing/2014/main" xmlns="" id="{949BBCA1-5180-ACD4-33AA-8CBE3A0B3256}"/>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7128" b="96489" l="485" r="99031">
                        <a14:foregroundMark x1="42165" y1="7340" x2="61066" y2="29787"/>
                        <a14:foregroundMark x1="55897" y1="11596" x2="62843" y2="25638"/>
                        <a14:foregroundMark x1="65751" y1="26064" x2="57027" y2="36170"/>
                        <a14:foregroundMark x1="63974" y1="32872" x2="59774" y2="38085"/>
                        <a14:foregroundMark x1="62843" y1="18404" x2="65428" y2="21383"/>
                        <a14:foregroundMark x1="63974" y1="22234" x2="64136" y2="25638"/>
                        <a14:foregroundMark x1="64782" y1="22766" x2="65428" y2="24787"/>
                        <a14:foregroundMark x1="51373" y1="7128" x2="57189" y2="10638"/>
                        <a14:foregroundMark x1="54927" y1="8936" x2="57027" y2="10000"/>
                        <a14:foregroundMark x1="56543" y1="9574" x2="62197" y2="15319"/>
                        <a14:foregroundMark x1="43942" y1="43723" x2="20194" y2="58830"/>
                        <a14:foregroundMark x1="31664" y1="40745" x2="40711" y2="50745"/>
                        <a14:foregroundMark x1="32795" y1="37872" x2="21971" y2="48936"/>
                        <a14:foregroundMark x1="646" y1="50851" x2="32310" y2="48617"/>
                        <a14:foregroundMark x1="32310" y1="48617" x2="32310" y2="48617"/>
                        <a14:foregroundMark x1="38288" y1="50000" x2="88045" y2="79149"/>
                        <a14:foregroundMark x1="74798" y1="54149" x2="96769" y2="80106"/>
                        <a14:foregroundMark x1="79321" y1="42021" x2="82876" y2="59362"/>
                        <a14:foregroundMark x1="73667" y1="40319" x2="69305" y2="46596"/>
                        <a14:foregroundMark x1="74313" y1="38617" x2="73667" y2="42553"/>
                        <a14:foregroundMark x1="72859" y1="41170" x2="69305" y2="44149"/>
                        <a14:foregroundMark x1="76090" y1="40106" x2="80937" y2="43298"/>
                        <a14:foregroundMark x1="78998" y1="40745" x2="80775" y2="45745"/>
                        <a14:foregroundMark x1="68982" y1="44468" x2="71405" y2="45638"/>
                        <a14:foregroundMark x1="3554" y1="60745" x2="10985" y2="78830"/>
                        <a14:foregroundMark x1="78514" y1="85745" x2="87884" y2="89362"/>
                        <a14:foregroundMark x1="95477" y1="87553" x2="89176" y2="94468"/>
                        <a14:foregroundMark x1="94669" y1="94149" x2="49273" y2="94362"/>
                        <a14:foregroundMark x1="7916" y1="92447" x2="84814" y2="92447"/>
                        <a14:foregroundMark x1="3554" y1="94894" x2="90468" y2="95106"/>
                        <a14:foregroundMark x1="76090" y1="96170" x2="99031" y2="96489"/>
                        <a14:foregroundMark x1="63651" y1="67128" x2="58966" y2="84255"/>
                        <a14:foregroundMark x1="69628" y1="72660" x2="70275" y2="87553"/>
                        <a14:foregroundMark x1="71405" y1="40957" x2="72698" y2="43723"/>
                      </a14:backgroundRemoval>
                    </a14:imgEffect>
                  </a14:imgLayer>
                </a14:imgProps>
              </a:ext>
              <a:ext uri="{28A0092B-C50C-407E-A947-70E740481C1C}">
                <a14:useLocalDpi xmlns:a14="http://schemas.microsoft.com/office/drawing/2010/main" val="0"/>
              </a:ext>
            </a:extLst>
          </a:blip>
          <a:stretch>
            <a:fillRect/>
          </a:stretch>
        </p:blipFill>
        <p:spPr>
          <a:xfrm flipH="1">
            <a:off x="7083730" y="1318188"/>
            <a:ext cx="5186928" cy="7876756"/>
          </a:xfrm>
          <a:prstGeom prst="rect">
            <a:avLst/>
          </a:prstGeom>
          <a:effectLst>
            <a:glow rad="723900">
              <a:srgbClr val="F5EACC">
                <a:alpha val="38000"/>
              </a:srgbClr>
            </a:glow>
          </a:effectLst>
        </p:spPr>
      </p:pic>
      <p:sp>
        <p:nvSpPr>
          <p:cNvPr id="14" name="TextBox 13">
            <a:extLst>
              <a:ext uri="{FF2B5EF4-FFF2-40B4-BE49-F238E27FC236}">
                <a16:creationId xmlns:a16="http://schemas.microsoft.com/office/drawing/2014/main" xmlns="" id="{536770FB-C2C7-D001-F8AB-8C391A13018E}"/>
              </a:ext>
            </a:extLst>
          </p:cNvPr>
          <p:cNvSpPr txBox="1"/>
          <p:nvPr/>
        </p:nvSpPr>
        <p:spPr>
          <a:xfrm>
            <a:off x="574776" y="2580768"/>
            <a:ext cx="7827422" cy="1141146"/>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en-US" sz="2400" b="1" i="1" kern="0">
                <a:effectLst/>
                <a:ea typeface="Times New Roman" panose="02020603050405020304" pitchFamily="18" charset="0"/>
                <a:cs typeface="Times New Roman" panose="02020603050405020304" pitchFamily="18" charset="0"/>
              </a:rPr>
              <a:t>Hồ Chí Minh </a:t>
            </a:r>
            <a:r>
              <a:rPr lang="en-US" sz="2400" kern="0">
                <a:effectLst/>
                <a:ea typeface="Times New Roman" panose="02020603050405020304" pitchFamily="18" charset="0"/>
                <a:cs typeface="Times New Roman" panose="02020603050405020304" pitchFamily="18" charset="0"/>
              </a:rPr>
              <a:t>(19.5.1890 - 2.9.1969) là vị lãnh tụ vĩ đại của dân tộc và cách mạng Việt Nam.</a:t>
            </a:r>
            <a:endParaRPr lang="en-US" kern="10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917A11E2-09B9-5898-BC8B-0926705971B4}"/>
              </a:ext>
            </a:extLst>
          </p:cNvPr>
          <p:cNvSpPr txBox="1"/>
          <p:nvPr/>
        </p:nvSpPr>
        <p:spPr>
          <a:xfrm>
            <a:off x="565532" y="3921969"/>
            <a:ext cx="7300273" cy="1143070"/>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kern="0">
                <a:effectLst/>
                <a:ea typeface="Times New Roman" panose="02020603050405020304" pitchFamily="18" charset="0"/>
              </a:rPr>
              <a:t>Hồ Chí Minh có tên khai sinh là Nguyễn Sinh Cung. Quê ở làng Kim Liên, huyện Nam Đàn, tỉnh Nghệ An.</a:t>
            </a:r>
            <a:endParaRPr lang="en-US" sz="3200"/>
          </a:p>
        </p:txBody>
      </p:sp>
    </p:spTree>
    <p:extLst>
      <p:ext uri="{BB962C8B-B14F-4D97-AF65-F5344CB8AC3E}">
        <p14:creationId xmlns:p14="http://schemas.microsoft.com/office/powerpoint/2010/main" val="3947015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xmlns="" id="{DCE15041-EC64-4CBB-921B-BEA55DF30A61}"/>
              </a:ext>
            </a:extLst>
          </p:cNvPr>
          <p:cNvSpPr txBox="1"/>
          <p:nvPr/>
        </p:nvSpPr>
        <p:spPr>
          <a:xfrm>
            <a:off x="565533" y="594913"/>
            <a:ext cx="8516039" cy="1446550"/>
          </a:xfrm>
          <a:prstGeom prst="rect">
            <a:avLst/>
          </a:prstGeom>
          <a:noFill/>
        </p:spPr>
        <p:txBody>
          <a:bodyPr wrap="square" rtlCol="0">
            <a:spAutoFit/>
          </a:bodyPr>
          <a:lstStyle/>
          <a:p>
            <a:r>
              <a:rPr lang="en-US" sz="8800">
                <a:solidFill>
                  <a:srgbClr val="000000"/>
                </a:solidFill>
                <a:latin typeface="#9Slide03 Prompt SemiBold" panose="00000700000000000000" pitchFamily="2" charset="-34"/>
                <a:cs typeface="#9Slide03 Prompt SemiBold" panose="00000700000000000000" pitchFamily="2" charset="-34"/>
              </a:rPr>
              <a:t>I/ Đọc văn bản</a:t>
            </a:r>
            <a:endParaRPr lang="en-US" sz="8800" dirty="0">
              <a:solidFill>
                <a:srgbClr val="000000"/>
              </a:solidFill>
              <a:latin typeface="#9Slide03 Prompt SemiBold" panose="00000700000000000000" pitchFamily="2" charset="-34"/>
              <a:cs typeface="#9Slide03 Prompt SemiBold" panose="00000700000000000000" pitchFamily="2" charset="-34"/>
            </a:endParaRPr>
          </a:p>
        </p:txBody>
      </p:sp>
      <p:sp>
        <p:nvSpPr>
          <p:cNvPr id="4" name="กล่องข้อความ 3">
            <a:extLst>
              <a:ext uri="{FF2B5EF4-FFF2-40B4-BE49-F238E27FC236}">
                <a16:creationId xmlns:a16="http://schemas.microsoft.com/office/drawing/2014/main" xmlns="" id="{D7D0820B-E0C8-4BB2-8226-B05B8851CCFF}"/>
              </a:ext>
            </a:extLst>
          </p:cNvPr>
          <p:cNvSpPr txBox="1"/>
          <p:nvPr/>
        </p:nvSpPr>
        <p:spPr>
          <a:xfrm>
            <a:off x="565533" y="1916777"/>
            <a:ext cx="2782340" cy="523220"/>
          </a:xfrm>
          <a:prstGeom prst="rect">
            <a:avLst/>
          </a:prstGeom>
          <a:noFill/>
        </p:spPr>
        <p:txBody>
          <a:bodyPr wrap="square" rtlCol="0">
            <a:spAutoFit/>
          </a:bodyPr>
          <a:lstStyle/>
          <a:p>
            <a:r>
              <a:rPr lang="en-US" sz="2800">
                <a:solidFill>
                  <a:srgbClr val="000000"/>
                </a:solidFill>
                <a:latin typeface="#9Slide03 Prompt SemiBold" panose="00000700000000000000" pitchFamily="2" charset="-34"/>
                <a:cs typeface="#9Slide03 Prompt SemiBold" panose="00000700000000000000" pitchFamily="2" charset="-34"/>
              </a:rPr>
              <a:t>1/ Tác giả</a:t>
            </a:r>
            <a:endParaRPr lang="en-US" sz="2800" dirty="0">
              <a:solidFill>
                <a:srgbClr val="000000"/>
              </a:solidFill>
              <a:latin typeface="#9Slide03 Prompt SemiBold" panose="00000700000000000000" pitchFamily="2" charset="-34"/>
              <a:cs typeface="#9Slide03 Prompt SemiBold" panose="00000700000000000000" pitchFamily="2" charset="-34"/>
            </a:endParaRPr>
          </a:p>
        </p:txBody>
      </p:sp>
      <p:cxnSp>
        <p:nvCxnSpPr>
          <p:cNvPr id="6" name="ตัวเชื่อมต่อตรง 5">
            <a:extLst>
              <a:ext uri="{FF2B5EF4-FFF2-40B4-BE49-F238E27FC236}">
                <a16:creationId xmlns:a16="http://schemas.microsoft.com/office/drawing/2014/main" xmlns="" id="{7B9D9148-FCD0-42FF-8C00-C0DB48AF10A2}"/>
              </a:ext>
            </a:extLst>
          </p:cNvPr>
          <p:cNvCxnSpPr>
            <a:cxnSpLocks/>
          </p:cNvCxnSpPr>
          <p:nvPr/>
        </p:nvCxnSpPr>
        <p:spPr>
          <a:xfrm>
            <a:off x="3347873" y="2140459"/>
            <a:ext cx="827859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สี่เหลี่ยมผืนผ้า 7">
            <a:extLst>
              <a:ext uri="{FF2B5EF4-FFF2-40B4-BE49-F238E27FC236}">
                <a16:creationId xmlns:a16="http://schemas.microsoft.com/office/drawing/2014/main" xmlns="" id="{A81E8FF6-DB8F-45CD-9837-D27B7297487D}"/>
              </a:ext>
            </a:extLst>
          </p:cNvPr>
          <p:cNvSpPr/>
          <p:nvPr/>
        </p:nvSpPr>
        <p:spPr>
          <a:xfrm>
            <a:off x="565533" y="2397766"/>
            <a:ext cx="11060935" cy="13220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กลุ่ม 4">
            <a:extLst>
              <a:ext uri="{FF2B5EF4-FFF2-40B4-BE49-F238E27FC236}">
                <a16:creationId xmlns:a16="http://schemas.microsoft.com/office/drawing/2014/main" xmlns="" id="{E9733B55-02B9-497E-80FB-7E40BE522EE5}"/>
              </a:ext>
            </a:extLst>
          </p:cNvPr>
          <p:cNvGrpSpPr/>
          <p:nvPr/>
        </p:nvGrpSpPr>
        <p:grpSpPr>
          <a:xfrm flipH="1">
            <a:off x="565533" y="236781"/>
            <a:ext cx="11060935" cy="466203"/>
            <a:chOff x="565533" y="236781"/>
            <a:chExt cx="11060935" cy="466203"/>
          </a:xfrm>
        </p:grpSpPr>
        <p:sp>
          <p:nvSpPr>
            <p:cNvPr id="3" name="สี่เหลี่ยมผืนผ้า 2">
              <a:extLst>
                <a:ext uri="{FF2B5EF4-FFF2-40B4-BE49-F238E27FC236}">
                  <a16:creationId xmlns:a16="http://schemas.microsoft.com/office/drawing/2014/main" xmlns="" id="{13452915-E838-4B5F-B879-8692A8CF1838}"/>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รูปแบบอิสระ: รูปร่าง 17">
              <a:extLst>
                <a:ext uri="{FF2B5EF4-FFF2-40B4-BE49-F238E27FC236}">
                  <a16:creationId xmlns:a16="http://schemas.microsoft.com/office/drawing/2014/main" xmlns="" id="{26D03218-41FB-4F42-A135-A1CE3C649642}"/>
                </a:ext>
              </a:extLst>
            </p:cNvPr>
            <p:cNvSpPr/>
            <p:nvPr/>
          </p:nvSpPr>
          <p:spPr>
            <a:xfrm flipV="1">
              <a:off x="565533" y="438432"/>
              <a:ext cx="3224270" cy="264552"/>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descr="A person with a beard and mustache holding a microphone&#10;&#10;Description automatically generated with low confidence">
            <a:extLst>
              <a:ext uri="{FF2B5EF4-FFF2-40B4-BE49-F238E27FC236}">
                <a16:creationId xmlns:a16="http://schemas.microsoft.com/office/drawing/2014/main" xmlns="" id="{949BBCA1-5180-ACD4-33AA-8CBE3A0B3256}"/>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7128" b="96489" l="485" r="99031">
                        <a14:foregroundMark x1="42165" y1="7340" x2="61066" y2="29787"/>
                        <a14:foregroundMark x1="55897" y1="11596" x2="62843" y2="25638"/>
                        <a14:foregroundMark x1="65751" y1="26064" x2="57027" y2="36170"/>
                        <a14:foregroundMark x1="63974" y1="32872" x2="59774" y2="38085"/>
                        <a14:foregroundMark x1="62843" y1="18404" x2="65428" y2="21383"/>
                        <a14:foregroundMark x1="63974" y1="22234" x2="64136" y2="25638"/>
                        <a14:foregroundMark x1="64782" y1="22766" x2="65428" y2="24787"/>
                        <a14:foregroundMark x1="51373" y1="7128" x2="57189" y2="10638"/>
                        <a14:foregroundMark x1="54927" y1="8936" x2="57027" y2="10000"/>
                        <a14:foregroundMark x1="56543" y1="9574" x2="62197" y2="15319"/>
                        <a14:foregroundMark x1="43942" y1="43723" x2="20194" y2="58830"/>
                        <a14:foregroundMark x1="31664" y1="40745" x2="40711" y2="50745"/>
                        <a14:foregroundMark x1="32795" y1="37872" x2="21971" y2="48936"/>
                        <a14:foregroundMark x1="646" y1="50851" x2="32310" y2="48617"/>
                        <a14:foregroundMark x1="32310" y1="48617" x2="32310" y2="48617"/>
                        <a14:foregroundMark x1="38288" y1="50000" x2="88045" y2="79149"/>
                        <a14:foregroundMark x1="74798" y1="54149" x2="96769" y2="80106"/>
                        <a14:foregroundMark x1="79321" y1="42021" x2="82876" y2="59362"/>
                        <a14:foregroundMark x1="73667" y1="40319" x2="69305" y2="46596"/>
                        <a14:foregroundMark x1="74313" y1="38617" x2="73667" y2="42553"/>
                        <a14:foregroundMark x1="72859" y1="41170" x2="69305" y2="44149"/>
                        <a14:foregroundMark x1="76090" y1="40106" x2="80937" y2="43298"/>
                        <a14:foregroundMark x1="78998" y1="40745" x2="80775" y2="45745"/>
                        <a14:foregroundMark x1="68982" y1="44468" x2="71405" y2="45638"/>
                        <a14:foregroundMark x1="3554" y1="60745" x2="10985" y2="78830"/>
                        <a14:foregroundMark x1="78514" y1="85745" x2="87884" y2="89362"/>
                        <a14:foregroundMark x1="95477" y1="87553" x2="89176" y2="94468"/>
                        <a14:foregroundMark x1="94669" y1="94149" x2="49273" y2="94362"/>
                        <a14:foregroundMark x1="7916" y1="92447" x2="84814" y2="92447"/>
                        <a14:foregroundMark x1="3554" y1="94894" x2="90468" y2="95106"/>
                        <a14:foregroundMark x1="76090" y1="96170" x2="99031" y2="96489"/>
                        <a14:foregroundMark x1="63651" y1="67128" x2="58966" y2="84255"/>
                        <a14:foregroundMark x1="69628" y1="72660" x2="70275" y2="87553"/>
                        <a14:foregroundMark x1="71405" y1="40957" x2="72698" y2="43723"/>
                      </a14:backgroundRemoval>
                    </a14:imgEffect>
                  </a14:imgLayer>
                </a14:imgProps>
              </a:ext>
              <a:ext uri="{28A0092B-C50C-407E-A947-70E740481C1C}">
                <a14:useLocalDpi xmlns:a14="http://schemas.microsoft.com/office/drawing/2010/main" val="0"/>
              </a:ext>
            </a:extLst>
          </a:blip>
          <a:stretch>
            <a:fillRect/>
          </a:stretch>
        </p:blipFill>
        <p:spPr>
          <a:xfrm flipH="1">
            <a:off x="7083730" y="1318188"/>
            <a:ext cx="5186928" cy="7876756"/>
          </a:xfrm>
          <a:prstGeom prst="rect">
            <a:avLst/>
          </a:prstGeom>
          <a:effectLst>
            <a:glow rad="723900">
              <a:srgbClr val="F5EACC">
                <a:alpha val="38000"/>
              </a:srgbClr>
            </a:glow>
          </a:effectLst>
        </p:spPr>
      </p:pic>
      <p:sp>
        <p:nvSpPr>
          <p:cNvPr id="14" name="TextBox 13">
            <a:extLst>
              <a:ext uri="{FF2B5EF4-FFF2-40B4-BE49-F238E27FC236}">
                <a16:creationId xmlns:a16="http://schemas.microsoft.com/office/drawing/2014/main" xmlns="" id="{536770FB-C2C7-D001-F8AB-8C391A13018E}"/>
              </a:ext>
            </a:extLst>
          </p:cNvPr>
          <p:cNvSpPr txBox="1"/>
          <p:nvPr/>
        </p:nvSpPr>
        <p:spPr>
          <a:xfrm>
            <a:off x="574776" y="2580768"/>
            <a:ext cx="7827422" cy="1964512"/>
          </a:xfrm>
          <a:prstGeom prst="rect">
            <a:avLst/>
          </a:prstGeom>
          <a:noFill/>
        </p:spPr>
        <p:txBody>
          <a:bodyPr wrap="square">
            <a:spAutoFit/>
          </a:bodyPr>
          <a:lstStyle/>
          <a:p>
            <a:pPr marL="342900" marR="0" indent="-342900" algn="just">
              <a:lnSpc>
                <a:spcPct val="150000"/>
              </a:lnSpc>
              <a:spcBef>
                <a:spcPts val="0"/>
              </a:spcBef>
              <a:spcAft>
                <a:spcPts val="0"/>
              </a:spcAft>
              <a:buFont typeface="Wingdings" panose="05000000000000000000" pitchFamily="2" charset="2"/>
              <a:buChar char="v"/>
            </a:pPr>
            <a:r>
              <a:rPr lang="vi-VN" sz="2800" kern="100">
                <a:effectLst/>
                <a:latin typeface="Calibri" panose="020F0502020204030204" pitchFamily="34" charset="0"/>
                <a:ea typeface="Calibri" panose="020F0502020204030204" pitchFamily="34" charset="0"/>
                <a:cs typeface="Calibri" panose="020F0502020204030204" pitchFamily="34" charset="0"/>
              </a:rPr>
              <a:t>Không chỉ là một nhà hoạt động cách mạng lỗi lạc, Hồ Chí Minh còn được biết đến với tư cách là một nhà văn nhà thơ lớn.</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917A11E2-09B9-5898-BC8B-0926705971B4}"/>
              </a:ext>
            </a:extLst>
          </p:cNvPr>
          <p:cNvSpPr txBox="1"/>
          <p:nvPr/>
        </p:nvSpPr>
        <p:spPr>
          <a:xfrm>
            <a:off x="574776" y="4765945"/>
            <a:ext cx="7300273" cy="1318181"/>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vi-VN" sz="2800">
                <a:latin typeface="Calibri" panose="020F0502020204030204" pitchFamily="34" charset="0"/>
                <a:ea typeface="Calibri" panose="020F0502020204030204" pitchFamily="34" charset="0"/>
                <a:cs typeface="Calibri" panose="020F0502020204030204" pitchFamily="34" charset="0"/>
              </a:rPr>
              <a:t>Hồ Chí Minh được UNESCO công nhận là </a:t>
            </a:r>
            <a:r>
              <a:rPr lang="vi-VN" sz="2800" b="1">
                <a:latin typeface="Calibri" panose="020F0502020204030204" pitchFamily="34" charset="0"/>
                <a:ea typeface="Calibri" panose="020F0502020204030204" pitchFamily="34" charset="0"/>
                <a:cs typeface="Calibri" panose="020F0502020204030204" pitchFamily="34" charset="0"/>
              </a:rPr>
              <a:t>Danh nhân văn hóa thể giới.</a:t>
            </a:r>
            <a:endParaRPr lang="en-US" sz="28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0323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xmlns="" id="{DCE15041-EC64-4CBB-921B-BEA55DF30A61}"/>
              </a:ext>
            </a:extLst>
          </p:cNvPr>
          <p:cNvSpPr txBox="1"/>
          <p:nvPr/>
        </p:nvSpPr>
        <p:spPr>
          <a:xfrm>
            <a:off x="565533" y="594913"/>
            <a:ext cx="8516039" cy="1446550"/>
          </a:xfrm>
          <a:prstGeom prst="rect">
            <a:avLst/>
          </a:prstGeom>
          <a:noFill/>
        </p:spPr>
        <p:txBody>
          <a:bodyPr wrap="square" rtlCol="0">
            <a:spAutoFit/>
          </a:bodyPr>
          <a:lstStyle/>
          <a:p>
            <a:r>
              <a:rPr lang="en-US" sz="8800">
                <a:solidFill>
                  <a:srgbClr val="000000"/>
                </a:solidFill>
                <a:latin typeface="#9Slide03 Prompt SemiBold" panose="00000700000000000000" pitchFamily="2" charset="-34"/>
                <a:cs typeface="#9Slide03 Prompt SemiBold" panose="00000700000000000000" pitchFamily="2" charset="-34"/>
              </a:rPr>
              <a:t>I/ Đọc văn bản</a:t>
            </a:r>
            <a:endParaRPr lang="en-US" sz="8800" dirty="0">
              <a:solidFill>
                <a:srgbClr val="000000"/>
              </a:solidFill>
              <a:latin typeface="#9Slide03 Prompt SemiBold" panose="00000700000000000000" pitchFamily="2" charset="-34"/>
              <a:cs typeface="#9Slide03 Prompt SemiBold" panose="00000700000000000000" pitchFamily="2" charset="-34"/>
            </a:endParaRPr>
          </a:p>
        </p:txBody>
      </p:sp>
      <p:sp>
        <p:nvSpPr>
          <p:cNvPr id="4" name="กล่องข้อความ 3">
            <a:extLst>
              <a:ext uri="{FF2B5EF4-FFF2-40B4-BE49-F238E27FC236}">
                <a16:creationId xmlns:a16="http://schemas.microsoft.com/office/drawing/2014/main" xmlns="" id="{D7D0820B-E0C8-4BB2-8226-B05B8851CCFF}"/>
              </a:ext>
            </a:extLst>
          </p:cNvPr>
          <p:cNvSpPr txBox="1"/>
          <p:nvPr/>
        </p:nvSpPr>
        <p:spPr>
          <a:xfrm>
            <a:off x="565533" y="1916777"/>
            <a:ext cx="2782340" cy="523220"/>
          </a:xfrm>
          <a:prstGeom prst="rect">
            <a:avLst/>
          </a:prstGeom>
          <a:noFill/>
        </p:spPr>
        <p:txBody>
          <a:bodyPr wrap="square" rtlCol="0">
            <a:spAutoFit/>
          </a:bodyPr>
          <a:lstStyle/>
          <a:p>
            <a:r>
              <a:rPr lang="en-US" sz="2800">
                <a:solidFill>
                  <a:srgbClr val="000000"/>
                </a:solidFill>
                <a:latin typeface="#9Slide03 Prompt SemiBold" panose="00000700000000000000" pitchFamily="2" charset="-34"/>
                <a:cs typeface="#9Slide03 Prompt SemiBold" panose="00000700000000000000" pitchFamily="2" charset="-34"/>
              </a:rPr>
              <a:t>2/ Tác phẩm</a:t>
            </a:r>
            <a:endParaRPr lang="en-US" sz="2800" dirty="0">
              <a:solidFill>
                <a:srgbClr val="000000"/>
              </a:solidFill>
              <a:latin typeface="#9Slide03 Prompt SemiBold" panose="00000700000000000000" pitchFamily="2" charset="-34"/>
              <a:cs typeface="#9Slide03 Prompt SemiBold" panose="00000700000000000000" pitchFamily="2" charset="-34"/>
            </a:endParaRPr>
          </a:p>
        </p:txBody>
      </p:sp>
      <p:cxnSp>
        <p:nvCxnSpPr>
          <p:cNvPr id="6" name="ตัวเชื่อมต่อตรง 5">
            <a:extLst>
              <a:ext uri="{FF2B5EF4-FFF2-40B4-BE49-F238E27FC236}">
                <a16:creationId xmlns:a16="http://schemas.microsoft.com/office/drawing/2014/main" xmlns="" id="{7B9D9148-FCD0-42FF-8C00-C0DB48AF10A2}"/>
              </a:ext>
            </a:extLst>
          </p:cNvPr>
          <p:cNvCxnSpPr>
            <a:cxnSpLocks/>
          </p:cNvCxnSpPr>
          <p:nvPr/>
        </p:nvCxnSpPr>
        <p:spPr>
          <a:xfrm>
            <a:off x="3347873" y="2140459"/>
            <a:ext cx="827859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สี่เหลี่ยมผืนผ้า 7">
            <a:extLst>
              <a:ext uri="{FF2B5EF4-FFF2-40B4-BE49-F238E27FC236}">
                <a16:creationId xmlns:a16="http://schemas.microsoft.com/office/drawing/2014/main" xmlns="" id="{A81E8FF6-DB8F-45CD-9837-D27B7297487D}"/>
              </a:ext>
            </a:extLst>
          </p:cNvPr>
          <p:cNvSpPr/>
          <p:nvPr/>
        </p:nvSpPr>
        <p:spPr>
          <a:xfrm>
            <a:off x="10564940" y="1415844"/>
            <a:ext cx="1627060" cy="37952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400"/>
              <a:t>Xuất xứ</a:t>
            </a:r>
          </a:p>
        </p:txBody>
      </p:sp>
      <p:grpSp>
        <p:nvGrpSpPr>
          <p:cNvPr id="5" name="กลุ่ม 4">
            <a:extLst>
              <a:ext uri="{FF2B5EF4-FFF2-40B4-BE49-F238E27FC236}">
                <a16:creationId xmlns:a16="http://schemas.microsoft.com/office/drawing/2014/main" xmlns="" id="{E9733B55-02B9-497E-80FB-7E40BE522EE5}"/>
              </a:ext>
            </a:extLst>
          </p:cNvPr>
          <p:cNvGrpSpPr/>
          <p:nvPr/>
        </p:nvGrpSpPr>
        <p:grpSpPr>
          <a:xfrm flipH="1">
            <a:off x="565533" y="236781"/>
            <a:ext cx="11060935" cy="466203"/>
            <a:chOff x="565533" y="236781"/>
            <a:chExt cx="11060935" cy="466203"/>
          </a:xfrm>
        </p:grpSpPr>
        <p:sp>
          <p:nvSpPr>
            <p:cNvPr id="3" name="สี่เหลี่ยมผืนผ้า 2">
              <a:extLst>
                <a:ext uri="{FF2B5EF4-FFF2-40B4-BE49-F238E27FC236}">
                  <a16:creationId xmlns:a16="http://schemas.microsoft.com/office/drawing/2014/main" xmlns="" id="{13452915-E838-4B5F-B879-8692A8CF1838}"/>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รูปแบบอิสระ: รูปร่าง 17">
              <a:extLst>
                <a:ext uri="{FF2B5EF4-FFF2-40B4-BE49-F238E27FC236}">
                  <a16:creationId xmlns:a16="http://schemas.microsoft.com/office/drawing/2014/main" xmlns="" id="{26D03218-41FB-4F42-A135-A1CE3C649642}"/>
                </a:ext>
              </a:extLst>
            </p:cNvPr>
            <p:cNvSpPr/>
            <p:nvPr/>
          </p:nvSpPr>
          <p:spPr>
            <a:xfrm flipV="1">
              <a:off x="565533" y="438432"/>
              <a:ext cx="3224270" cy="264552"/>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TextBox 9">
            <a:extLst>
              <a:ext uri="{FF2B5EF4-FFF2-40B4-BE49-F238E27FC236}">
                <a16:creationId xmlns:a16="http://schemas.microsoft.com/office/drawing/2014/main" xmlns="" id="{8ABF4A23-4A78-48CF-B75D-05C786B8F53E}"/>
              </a:ext>
            </a:extLst>
          </p:cNvPr>
          <p:cNvSpPr txBox="1"/>
          <p:nvPr/>
        </p:nvSpPr>
        <p:spPr>
          <a:xfrm>
            <a:off x="4768645" y="2538812"/>
            <a:ext cx="5289746" cy="3913059"/>
          </a:xfrm>
          <a:prstGeom prst="rect">
            <a:avLst/>
          </a:prstGeom>
          <a:noFill/>
        </p:spPr>
        <p:txBody>
          <a:bodyPr wrap="square">
            <a:spAutoFit/>
          </a:bodyPr>
          <a:lstStyle/>
          <a:p>
            <a:pPr marL="0" marR="0" algn="just">
              <a:lnSpc>
                <a:spcPct val="150000"/>
              </a:lnSpc>
              <a:spcBef>
                <a:spcPts val="0"/>
              </a:spcBef>
              <a:spcAft>
                <a:spcPts val="0"/>
              </a:spcAft>
            </a:pPr>
            <a:r>
              <a:rPr lang="en-US" sz="2400" kern="0">
                <a:effectLst/>
                <a:latin typeface="Calibri" panose="020F0502020204030204" pitchFamily="34" charset="0"/>
                <a:ea typeface="Calibri" panose="020F0502020204030204" pitchFamily="34" charset="0"/>
                <a:cs typeface="Calibri" panose="020F0502020204030204" pitchFamily="34" charset="0"/>
              </a:rPr>
              <a:t>- Bài văn trích trong </a:t>
            </a:r>
            <a:r>
              <a:rPr lang="en-US" sz="2400" b="1" i="1" kern="0">
                <a:effectLst/>
                <a:latin typeface="Calibri" panose="020F0502020204030204" pitchFamily="34" charset="0"/>
                <a:ea typeface="Calibri" panose="020F0502020204030204" pitchFamily="34" charset="0"/>
                <a:cs typeface="Calibri" panose="020F0502020204030204" pitchFamily="34" charset="0"/>
              </a:rPr>
              <a:t>Báo cáo Chính trị của Chủ tịch Hồ Chí Minh tại Đại hội lần thứ II</a:t>
            </a:r>
            <a:r>
              <a:rPr lang="en-US" sz="2400" kern="0">
                <a:effectLst/>
                <a:latin typeface="Calibri" panose="020F0502020204030204" pitchFamily="34" charset="0"/>
                <a:ea typeface="Calibri" panose="020F0502020204030204" pitchFamily="34" charset="0"/>
                <a:cs typeface="Calibri" panose="020F0502020204030204" pitchFamily="34" charset="0"/>
              </a:rPr>
              <a:t>, tháng 2 năm 1951 của Đảng Lao động Việt Nam (tên gọi từ năm 1951 đến năm 1976 của Đảng Cộng Sản Việt Nam hiện nay).</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400" kern="0">
                <a:effectLst/>
                <a:latin typeface="Calibri" panose="020F0502020204030204" pitchFamily="34" charset="0"/>
                <a:ea typeface="Calibri" panose="020F0502020204030204" pitchFamily="34" charset="0"/>
                <a:cs typeface="Calibri" panose="020F0502020204030204" pitchFamily="34" charset="0"/>
              </a:rPr>
              <a:t>- Tên bài do người soạn sách đặt.</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group of people sitting in a room&#10;&#10;Description automatically generated with low confidence">
            <a:extLst>
              <a:ext uri="{FF2B5EF4-FFF2-40B4-BE49-F238E27FC236}">
                <a16:creationId xmlns:a16="http://schemas.microsoft.com/office/drawing/2014/main" xmlns="" id="{79C2C215-56B3-0E8F-8D89-112E28DC5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5" y="2538812"/>
            <a:ext cx="4294155" cy="41975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9161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รูปแบบอิสระ: รูปร่าง 11">
            <a:extLst>
              <a:ext uri="{FF2B5EF4-FFF2-40B4-BE49-F238E27FC236}">
                <a16:creationId xmlns:a16="http://schemas.microsoft.com/office/drawing/2014/main" xmlns="" id="{DE283C29-9B60-4C01-99B1-7AF986F4D651}"/>
              </a:ext>
            </a:extLst>
          </p:cNvPr>
          <p:cNvSpPr/>
          <p:nvPr/>
        </p:nvSpPr>
        <p:spPr>
          <a:xfrm>
            <a:off x="3956383" y="1945741"/>
            <a:ext cx="2172158" cy="2106059"/>
          </a:xfrm>
          <a:custGeom>
            <a:avLst/>
            <a:gdLst>
              <a:gd name="connsiteX0" fmla="*/ 2104222 w 2172158"/>
              <a:gd name="connsiteY0" fmla="*/ 0 h 2106059"/>
              <a:gd name="connsiteX1" fmla="*/ 2172158 w 2172158"/>
              <a:gd name="connsiteY1" fmla="*/ 3431 h 2106059"/>
              <a:gd name="connsiteX2" fmla="*/ 2172158 w 2172158"/>
              <a:gd name="connsiteY2" fmla="*/ 814104 h 2106059"/>
              <a:gd name="connsiteX3" fmla="*/ 2104222 w 2172158"/>
              <a:gd name="connsiteY3" fmla="*/ 810673 h 2106059"/>
              <a:gd name="connsiteX4" fmla="*/ 810673 w 2172158"/>
              <a:gd name="connsiteY4" fmla="*/ 2104222 h 2106059"/>
              <a:gd name="connsiteX5" fmla="*/ 810766 w 2172158"/>
              <a:gd name="connsiteY5" fmla="*/ 2106059 h 2106059"/>
              <a:gd name="connsiteX6" fmla="*/ 93 w 2172158"/>
              <a:gd name="connsiteY6" fmla="*/ 2106059 h 2106059"/>
              <a:gd name="connsiteX7" fmla="*/ 0 w 2172158"/>
              <a:gd name="connsiteY7" fmla="*/ 2104222 h 2106059"/>
              <a:gd name="connsiteX8" fmla="*/ 2104222 w 2172158"/>
              <a:gd name="connsiteY8" fmla="*/ 0 h 21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2158" h="2106059">
                <a:moveTo>
                  <a:pt x="2104222" y="0"/>
                </a:moveTo>
                <a:lnTo>
                  <a:pt x="2172158" y="3431"/>
                </a:lnTo>
                <a:lnTo>
                  <a:pt x="2172158" y="814104"/>
                </a:lnTo>
                <a:lnTo>
                  <a:pt x="2104222" y="810673"/>
                </a:lnTo>
                <a:cubicBezTo>
                  <a:pt x="1389815" y="810673"/>
                  <a:pt x="810673" y="1389815"/>
                  <a:pt x="810673" y="2104222"/>
                </a:cubicBezTo>
                <a:lnTo>
                  <a:pt x="810766" y="2106059"/>
                </a:lnTo>
                <a:lnTo>
                  <a:pt x="93" y="2106059"/>
                </a:lnTo>
                <a:lnTo>
                  <a:pt x="0" y="2104222"/>
                </a:lnTo>
                <a:cubicBezTo>
                  <a:pt x="0" y="942092"/>
                  <a:pt x="942092" y="0"/>
                  <a:pt x="2104222" y="0"/>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26" name="Group 25">
            <a:extLst>
              <a:ext uri="{FF2B5EF4-FFF2-40B4-BE49-F238E27FC236}">
                <a16:creationId xmlns:a16="http://schemas.microsoft.com/office/drawing/2014/main" xmlns="" id="{072DFD8A-670B-27CC-4890-0BBE4AF28AE4}"/>
              </a:ext>
            </a:extLst>
          </p:cNvPr>
          <p:cNvGrpSpPr/>
          <p:nvPr/>
        </p:nvGrpSpPr>
        <p:grpSpPr>
          <a:xfrm>
            <a:off x="5258766" y="3112612"/>
            <a:ext cx="2335576" cy="2335576"/>
            <a:chOff x="5258766" y="3112612"/>
            <a:chExt cx="2335576" cy="2335576"/>
          </a:xfrm>
        </p:grpSpPr>
        <p:sp>
          <p:nvSpPr>
            <p:cNvPr id="15" name="วงรี 14">
              <a:extLst>
                <a:ext uri="{FF2B5EF4-FFF2-40B4-BE49-F238E27FC236}">
                  <a16:creationId xmlns:a16="http://schemas.microsoft.com/office/drawing/2014/main" xmlns="" id="{967BFA55-608A-4796-A76F-A41F10C2D378}"/>
                </a:ext>
              </a:extLst>
            </p:cNvPr>
            <p:cNvSpPr/>
            <p:nvPr/>
          </p:nvSpPr>
          <p:spPr>
            <a:xfrm>
              <a:off x="5258766" y="3112612"/>
              <a:ext cx="2335576" cy="2335576"/>
            </a:xfrm>
            <a:prstGeom prst="ellipse">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กล่องข้อความ 16">
              <a:extLst>
                <a:ext uri="{FF2B5EF4-FFF2-40B4-BE49-F238E27FC236}">
                  <a16:creationId xmlns:a16="http://schemas.microsoft.com/office/drawing/2014/main" xmlns="" id="{A77C05AE-E41E-4E10-92F1-52962924CFBD}"/>
                </a:ext>
              </a:extLst>
            </p:cNvPr>
            <p:cNvSpPr txBox="1"/>
            <p:nvPr/>
          </p:nvSpPr>
          <p:spPr>
            <a:xfrm>
              <a:off x="5413939" y="3700023"/>
              <a:ext cx="2082745" cy="769441"/>
            </a:xfrm>
            <a:prstGeom prst="rect">
              <a:avLst/>
            </a:prstGeom>
            <a:noFill/>
          </p:spPr>
          <p:txBody>
            <a:bodyPr wrap="square" rtlCol="0">
              <a:spAutoFit/>
            </a:bodyPr>
            <a:lstStyle/>
            <a:p>
              <a:pPr algn="ctr"/>
              <a:r>
                <a:rPr lang="en-US" sz="4400">
                  <a:solidFill>
                    <a:srgbClr val="F5EACC"/>
                  </a:solidFill>
                  <a:latin typeface="#9Slide03 Prompt SemiBold" panose="00000700000000000000" pitchFamily="2" charset="-34"/>
                  <a:cs typeface="#9Slide03 Prompt SemiBold" panose="00000700000000000000" pitchFamily="2" charset="-34"/>
                </a:rPr>
                <a:t>Bố cục</a:t>
              </a:r>
              <a:endParaRPr lang="en-US" sz="4400" dirty="0">
                <a:solidFill>
                  <a:srgbClr val="F5EACC"/>
                </a:solidFill>
                <a:latin typeface="#9Slide03 Prompt SemiBold" panose="00000700000000000000" pitchFamily="2" charset="-34"/>
                <a:cs typeface="#9Slide03 Prompt SemiBold" panose="00000700000000000000" pitchFamily="2" charset="-34"/>
              </a:endParaRPr>
            </a:p>
          </p:txBody>
        </p:sp>
      </p:grpSp>
      <p:cxnSp>
        <p:nvCxnSpPr>
          <p:cNvPr id="19" name="ตัวเชื่อมต่อ: หักมุม 18">
            <a:extLst>
              <a:ext uri="{FF2B5EF4-FFF2-40B4-BE49-F238E27FC236}">
                <a16:creationId xmlns:a16="http://schemas.microsoft.com/office/drawing/2014/main" xmlns="" id="{04A9C079-A4F9-441A-A151-CB4ABFB821D1}"/>
              </a:ext>
            </a:extLst>
          </p:cNvPr>
          <p:cNvCxnSpPr>
            <a:cxnSpLocks/>
          </p:cNvCxnSpPr>
          <p:nvPr/>
        </p:nvCxnSpPr>
        <p:spPr>
          <a:xfrm rot="10800000" flipV="1">
            <a:off x="8938274" y="3735204"/>
            <a:ext cx="658011" cy="399962"/>
          </a:xfrm>
          <a:prstGeom prst="bentConnector3">
            <a:avLst>
              <a:gd name="adj1" fmla="val 50000"/>
            </a:avLst>
          </a:prstGeom>
          <a:ln w="19050">
            <a:solidFill>
              <a:srgbClr val="BA010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ตัวเชื่อมต่อ: หักมุม 24">
            <a:extLst>
              <a:ext uri="{FF2B5EF4-FFF2-40B4-BE49-F238E27FC236}">
                <a16:creationId xmlns:a16="http://schemas.microsoft.com/office/drawing/2014/main" xmlns="" id="{B8075C8D-EBCE-42D7-825E-58E0783126A6}"/>
              </a:ext>
            </a:extLst>
          </p:cNvPr>
          <p:cNvCxnSpPr>
            <a:cxnSpLocks/>
          </p:cNvCxnSpPr>
          <p:nvPr/>
        </p:nvCxnSpPr>
        <p:spPr>
          <a:xfrm>
            <a:off x="3051883" y="1473612"/>
            <a:ext cx="1958912" cy="1026074"/>
          </a:xfrm>
          <a:prstGeom prst="bentConnector3">
            <a:avLst>
              <a:gd name="adj1" fmla="val 50000"/>
            </a:avLst>
          </a:prstGeom>
          <a:ln w="19050">
            <a:solidFill>
              <a:srgbClr val="BA010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กล่องข้อความ 29">
            <a:extLst>
              <a:ext uri="{FF2B5EF4-FFF2-40B4-BE49-F238E27FC236}">
                <a16:creationId xmlns:a16="http://schemas.microsoft.com/office/drawing/2014/main" xmlns="" id="{7B477437-B032-4A7D-97DA-5E92886114FA}"/>
              </a:ext>
            </a:extLst>
          </p:cNvPr>
          <p:cNvSpPr txBox="1"/>
          <p:nvPr/>
        </p:nvSpPr>
        <p:spPr>
          <a:xfrm>
            <a:off x="4935300" y="416692"/>
            <a:ext cx="6701675" cy="1015663"/>
          </a:xfrm>
          <a:prstGeom prst="rect">
            <a:avLst/>
          </a:prstGeom>
          <a:noFill/>
        </p:spPr>
        <p:txBody>
          <a:bodyPr wrap="square" rtlCol="0">
            <a:spAutoFit/>
          </a:bodyPr>
          <a:lstStyle/>
          <a:p>
            <a:r>
              <a:rPr lang="en-US" sz="6000">
                <a:solidFill>
                  <a:srgbClr val="000000"/>
                </a:solidFill>
                <a:latin typeface="#9Slide03 Prompt SemiBold" panose="00000700000000000000" pitchFamily="2" charset="-34"/>
                <a:cs typeface="#9Slide03 Prompt SemiBold" panose="00000700000000000000" pitchFamily="2" charset="-34"/>
              </a:rPr>
              <a:t>2. Tác phẩm</a:t>
            </a:r>
            <a:endParaRPr lang="en-US" sz="6000" dirty="0">
              <a:solidFill>
                <a:srgbClr val="000000"/>
              </a:solidFill>
              <a:latin typeface="#9Slide03 Prompt SemiBold" panose="00000700000000000000" pitchFamily="2" charset="-34"/>
              <a:cs typeface="#9Slide03 Prompt SemiBold" panose="00000700000000000000" pitchFamily="2" charset="-34"/>
            </a:endParaRPr>
          </a:p>
        </p:txBody>
      </p:sp>
      <p:sp>
        <p:nvSpPr>
          <p:cNvPr id="3" name="เฟรม 2">
            <a:extLst>
              <a:ext uri="{FF2B5EF4-FFF2-40B4-BE49-F238E27FC236}">
                <a16:creationId xmlns:a16="http://schemas.microsoft.com/office/drawing/2014/main" xmlns="" id="{20CE6984-8D47-42DF-B0DA-6FB437F030FA}"/>
              </a:ext>
            </a:extLst>
          </p:cNvPr>
          <p:cNvSpPr/>
          <p:nvPr/>
        </p:nvSpPr>
        <p:spPr>
          <a:xfrm>
            <a:off x="124097" y="130628"/>
            <a:ext cx="11943806" cy="6596744"/>
          </a:xfrm>
          <a:prstGeom prst="frame">
            <a:avLst>
              <a:gd name="adj1" fmla="val 2586"/>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กล่องข้อความ 20">
            <a:extLst>
              <a:ext uri="{FF2B5EF4-FFF2-40B4-BE49-F238E27FC236}">
                <a16:creationId xmlns:a16="http://schemas.microsoft.com/office/drawing/2014/main" xmlns="" id="{347E2C7C-2A3F-4328-8F91-0D5327E749D7}"/>
              </a:ext>
            </a:extLst>
          </p:cNvPr>
          <p:cNvSpPr txBox="1"/>
          <p:nvPr/>
        </p:nvSpPr>
        <p:spPr>
          <a:xfrm>
            <a:off x="5912084" y="4635138"/>
            <a:ext cx="1223010" cy="523220"/>
          </a:xfrm>
          <a:prstGeom prst="rect">
            <a:avLst/>
          </a:prstGeom>
          <a:noFill/>
        </p:spPr>
        <p:txBody>
          <a:bodyPr wrap="square" rtlCol="0">
            <a:spAutoFit/>
          </a:bodyPr>
          <a:lstStyle/>
          <a:p>
            <a:r>
              <a:rPr lang="en-US" sz="2800">
                <a:solidFill>
                  <a:srgbClr val="F5EACC"/>
                </a:solidFill>
                <a:latin typeface="Bahnschrift SemiBold Condensed" panose="020B0502040204020203" pitchFamily="34" charset="0"/>
              </a:rPr>
              <a:t>3 phần</a:t>
            </a:r>
            <a:endParaRPr lang="en-US" sz="2800" dirty="0">
              <a:solidFill>
                <a:srgbClr val="F5EACC"/>
              </a:solidFill>
              <a:latin typeface="Bahnschrift SemiBold Condensed" panose="020B0502040204020203" pitchFamily="34" charset="0"/>
            </a:endParaRPr>
          </a:p>
        </p:txBody>
      </p:sp>
      <p:sp>
        <p:nvSpPr>
          <p:cNvPr id="4" name="รูปแบบอิสระ: รูปร่าง 11">
            <a:extLst>
              <a:ext uri="{FF2B5EF4-FFF2-40B4-BE49-F238E27FC236}">
                <a16:creationId xmlns:a16="http://schemas.microsoft.com/office/drawing/2014/main" xmlns="" id="{2F22C44E-B727-62E2-151A-E1B71A652506}"/>
              </a:ext>
            </a:extLst>
          </p:cNvPr>
          <p:cNvSpPr/>
          <p:nvPr/>
        </p:nvSpPr>
        <p:spPr>
          <a:xfrm rot="16200000">
            <a:off x="3937307" y="4454011"/>
            <a:ext cx="2172158" cy="2106059"/>
          </a:xfrm>
          <a:custGeom>
            <a:avLst/>
            <a:gdLst>
              <a:gd name="connsiteX0" fmla="*/ 2104222 w 2172158"/>
              <a:gd name="connsiteY0" fmla="*/ 0 h 2106059"/>
              <a:gd name="connsiteX1" fmla="*/ 2172158 w 2172158"/>
              <a:gd name="connsiteY1" fmla="*/ 3431 h 2106059"/>
              <a:gd name="connsiteX2" fmla="*/ 2172158 w 2172158"/>
              <a:gd name="connsiteY2" fmla="*/ 814104 h 2106059"/>
              <a:gd name="connsiteX3" fmla="*/ 2104222 w 2172158"/>
              <a:gd name="connsiteY3" fmla="*/ 810673 h 2106059"/>
              <a:gd name="connsiteX4" fmla="*/ 810673 w 2172158"/>
              <a:gd name="connsiteY4" fmla="*/ 2104222 h 2106059"/>
              <a:gd name="connsiteX5" fmla="*/ 810766 w 2172158"/>
              <a:gd name="connsiteY5" fmla="*/ 2106059 h 2106059"/>
              <a:gd name="connsiteX6" fmla="*/ 93 w 2172158"/>
              <a:gd name="connsiteY6" fmla="*/ 2106059 h 2106059"/>
              <a:gd name="connsiteX7" fmla="*/ 0 w 2172158"/>
              <a:gd name="connsiteY7" fmla="*/ 2104222 h 2106059"/>
              <a:gd name="connsiteX8" fmla="*/ 2104222 w 2172158"/>
              <a:gd name="connsiteY8" fmla="*/ 0 h 21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2158" h="2106059">
                <a:moveTo>
                  <a:pt x="2104222" y="0"/>
                </a:moveTo>
                <a:lnTo>
                  <a:pt x="2172158" y="3431"/>
                </a:lnTo>
                <a:lnTo>
                  <a:pt x="2172158" y="814104"/>
                </a:lnTo>
                <a:lnTo>
                  <a:pt x="2104222" y="810673"/>
                </a:lnTo>
                <a:cubicBezTo>
                  <a:pt x="1389815" y="810673"/>
                  <a:pt x="810673" y="1389815"/>
                  <a:pt x="810673" y="2104222"/>
                </a:cubicBezTo>
                <a:lnTo>
                  <a:pt x="810766" y="2106059"/>
                </a:lnTo>
                <a:lnTo>
                  <a:pt x="93" y="2106059"/>
                </a:lnTo>
                <a:lnTo>
                  <a:pt x="0" y="2104222"/>
                </a:lnTo>
                <a:cubicBezTo>
                  <a:pt x="0" y="942092"/>
                  <a:pt x="942092" y="0"/>
                  <a:pt x="2104222" y="0"/>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รูปแบบอิสระ: รูปร่าง 11">
            <a:extLst>
              <a:ext uri="{FF2B5EF4-FFF2-40B4-BE49-F238E27FC236}">
                <a16:creationId xmlns:a16="http://schemas.microsoft.com/office/drawing/2014/main" xmlns="" id="{8F4D8D69-C292-A216-4F63-A1369E90AF14}"/>
              </a:ext>
            </a:extLst>
          </p:cNvPr>
          <p:cNvSpPr/>
          <p:nvPr/>
        </p:nvSpPr>
        <p:spPr>
          <a:xfrm rot="8403308">
            <a:off x="7104288" y="3376196"/>
            <a:ext cx="2172158" cy="2106059"/>
          </a:xfrm>
          <a:custGeom>
            <a:avLst/>
            <a:gdLst>
              <a:gd name="connsiteX0" fmla="*/ 2104222 w 2172158"/>
              <a:gd name="connsiteY0" fmla="*/ 0 h 2106059"/>
              <a:gd name="connsiteX1" fmla="*/ 2172158 w 2172158"/>
              <a:gd name="connsiteY1" fmla="*/ 3431 h 2106059"/>
              <a:gd name="connsiteX2" fmla="*/ 2172158 w 2172158"/>
              <a:gd name="connsiteY2" fmla="*/ 814104 h 2106059"/>
              <a:gd name="connsiteX3" fmla="*/ 2104222 w 2172158"/>
              <a:gd name="connsiteY3" fmla="*/ 810673 h 2106059"/>
              <a:gd name="connsiteX4" fmla="*/ 810673 w 2172158"/>
              <a:gd name="connsiteY4" fmla="*/ 2104222 h 2106059"/>
              <a:gd name="connsiteX5" fmla="*/ 810766 w 2172158"/>
              <a:gd name="connsiteY5" fmla="*/ 2106059 h 2106059"/>
              <a:gd name="connsiteX6" fmla="*/ 93 w 2172158"/>
              <a:gd name="connsiteY6" fmla="*/ 2106059 h 2106059"/>
              <a:gd name="connsiteX7" fmla="*/ 0 w 2172158"/>
              <a:gd name="connsiteY7" fmla="*/ 2104222 h 2106059"/>
              <a:gd name="connsiteX8" fmla="*/ 2104222 w 2172158"/>
              <a:gd name="connsiteY8" fmla="*/ 0 h 21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2158" h="2106059">
                <a:moveTo>
                  <a:pt x="2104222" y="0"/>
                </a:moveTo>
                <a:lnTo>
                  <a:pt x="2172158" y="3431"/>
                </a:lnTo>
                <a:lnTo>
                  <a:pt x="2172158" y="814104"/>
                </a:lnTo>
                <a:lnTo>
                  <a:pt x="2104222" y="810673"/>
                </a:lnTo>
                <a:cubicBezTo>
                  <a:pt x="1389815" y="810673"/>
                  <a:pt x="810673" y="1389815"/>
                  <a:pt x="810673" y="2104222"/>
                </a:cubicBezTo>
                <a:lnTo>
                  <a:pt x="810766" y="2106059"/>
                </a:lnTo>
                <a:lnTo>
                  <a:pt x="93" y="2106059"/>
                </a:lnTo>
                <a:lnTo>
                  <a:pt x="0" y="2104222"/>
                </a:lnTo>
                <a:cubicBezTo>
                  <a:pt x="0" y="942092"/>
                  <a:pt x="942092" y="0"/>
                  <a:pt x="2104222" y="0"/>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cxnSp>
        <p:nvCxnSpPr>
          <p:cNvPr id="6" name="ตัวเชื่อมต่อ: หักมุม 24">
            <a:extLst>
              <a:ext uri="{FF2B5EF4-FFF2-40B4-BE49-F238E27FC236}">
                <a16:creationId xmlns:a16="http://schemas.microsoft.com/office/drawing/2014/main" xmlns="" id="{2ACB06A2-8287-242F-91F9-9DFEFA6C98E1}"/>
              </a:ext>
            </a:extLst>
          </p:cNvPr>
          <p:cNvCxnSpPr>
            <a:cxnSpLocks/>
          </p:cNvCxnSpPr>
          <p:nvPr/>
        </p:nvCxnSpPr>
        <p:spPr>
          <a:xfrm>
            <a:off x="2992596" y="4748981"/>
            <a:ext cx="1459195" cy="706318"/>
          </a:xfrm>
          <a:prstGeom prst="bentConnector3">
            <a:avLst>
              <a:gd name="adj1" fmla="val 50000"/>
            </a:avLst>
          </a:prstGeom>
          <a:ln w="19050">
            <a:solidFill>
              <a:srgbClr val="BA010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18AF5DB-063C-F11C-6495-5EE2D0492954}"/>
              </a:ext>
            </a:extLst>
          </p:cNvPr>
          <p:cNvSpPr txBox="1"/>
          <p:nvPr/>
        </p:nvSpPr>
        <p:spPr>
          <a:xfrm>
            <a:off x="301674" y="930141"/>
            <a:ext cx="2623792" cy="2805063"/>
          </a:xfrm>
          <a:prstGeom prst="rect">
            <a:avLst/>
          </a:prstGeom>
          <a:noFill/>
        </p:spPr>
        <p:txBody>
          <a:bodyPr wrap="square">
            <a:spAutoFit/>
          </a:bodyPr>
          <a:lstStyle/>
          <a:p>
            <a:pPr marR="0" lvl="0" algn="just">
              <a:lnSpc>
                <a:spcPct val="150000"/>
              </a:lnSpc>
              <a:spcBef>
                <a:spcPts val="0"/>
              </a:spcBef>
              <a:spcAft>
                <a:spcPts val="0"/>
              </a:spcAft>
              <a:buSzPts val="1000"/>
              <a:tabLst>
                <a:tab pos="457200" algn="l"/>
              </a:tabLst>
            </a:pPr>
            <a:r>
              <a:rPr lang="en-US" sz="2400" b="1" kern="0">
                <a:effectLst/>
                <a:ea typeface="Times New Roman" panose="02020603050405020304" pitchFamily="18" charset="0"/>
                <a:cs typeface="Times New Roman" panose="02020603050405020304" pitchFamily="18" charset="0"/>
              </a:rPr>
              <a:t>Phần 1. </a:t>
            </a:r>
            <a:r>
              <a:rPr lang="en-US" sz="2400" kern="0">
                <a:effectLst/>
                <a:ea typeface="Times New Roman" panose="02020603050405020304" pitchFamily="18" charset="0"/>
                <a:cs typeface="Times New Roman" panose="02020603050405020304" pitchFamily="18" charset="0"/>
              </a:rPr>
              <a:t>Từ đầu đến “ tất cả lũ bán nước và lũ cướp nước ”: </a:t>
            </a:r>
            <a:r>
              <a:rPr lang="en-US" sz="2400" kern="0">
                <a:solidFill>
                  <a:srgbClr val="BA010F"/>
                </a:solidFill>
                <a:effectLst/>
                <a:ea typeface="Times New Roman" panose="02020603050405020304" pitchFamily="18" charset="0"/>
                <a:cs typeface="Times New Roman" panose="02020603050405020304" pitchFamily="18" charset="0"/>
              </a:rPr>
              <a:t>Nhận định chung về lòng yêu nước</a:t>
            </a:r>
            <a:endParaRPr lang="en-US" kern="100">
              <a:solidFill>
                <a:srgbClr val="BA010F"/>
              </a:solidFill>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069CA963-3DB6-7D45-F0FC-74ECC9CCCFF6}"/>
              </a:ext>
            </a:extLst>
          </p:cNvPr>
          <p:cNvSpPr txBox="1"/>
          <p:nvPr/>
        </p:nvSpPr>
        <p:spPr>
          <a:xfrm>
            <a:off x="9478297" y="1945741"/>
            <a:ext cx="2412029" cy="4467057"/>
          </a:xfrm>
          <a:prstGeom prst="rect">
            <a:avLst/>
          </a:prstGeom>
          <a:noFill/>
        </p:spPr>
        <p:txBody>
          <a:bodyPr wrap="square">
            <a:spAutoFit/>
          </a:bodyPr>
          <a:lstStyle/>
          <a:p>
            <a:pPr marR="0" lvl="0" algn="just">
              <a:lnSpc>
                <a:spcPct val="150000"/>
              </a:lnSpc>
              <a:spcBef>
                <a:spcPts val="0"/>
              </a:spcBef>
              <a:spcAft>
                <a:spcPts val="0"/>
              </a:spcAft>
              <a:buSzPts val="1000"/>
              <a:tabLst>
                <a:tab pos="457200" algn="l"/>
              </a:tabLst>
            </a:pPr>
            <a:r>
              <a:rPr lang="en-US" sz="2400" b="1" kern="0">
                <a:effectLst/>
                <a:ea typeface="Times New Roman" panose="02020603050405020304" pitchFamily="18" charset="0"/>
                <a:cs typeface="Times New Roman" panose="02020603050405020304" pitchFamily="18" charset="0"/>
              </a:rPr>
              <a:t>Phần 2. </a:t>
            </a:r>
            <a:r>
              <a:rPr lang="en-US" sz="2400" kern="0">
                <a:effectLst/>
                <a:ea typeface="Times New Roman" panose="02020603050405020304" pitchFamily="18" charset="0"/>
                <a:cs typeface="Times New Roman" panose="02020603050405020304" pitchFamily="18" charset="0"/>
              </a:rPr>
              <a:t>Tiếp theo đến “ một dân tộc anh hùng ”. </a:t>
            </a:r>
            <a:r>
              <a:rPr lang="en-US" sz="2400" kern="0">
                <a:solidFill>
                  <a:srgbClr val="BA010F"/>
                </a:solidFill>
                <a:effectLst/>
                <a:ea typeface="Times New Roman" panose="02020603050405020304" pitchFamily="18" charset="0"/>
                <a:cs typeface="Times New Roman" panose="02020603050405020304" pitchFamily="18" charset="0"/>
              </a:rPr>
              <a:t>Chứng minh tinh thần yêu nước trong lịch sử chống ngoại xâm của dân tộc.</a:t>
            </a:r>
            <a:endParaRPr lang="en-US" kern="100">
              <a:solidFill>
                <a:srgbClr val="BA010F"/>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8406A57E-475B-FD36-B4F8-811CE91CDB1D}"/>
              </a:ext>
            </a:extLst>
          </p:cNvPr>
          <p:cNvSpPr txBox="1"/>
          <p:nvPr/>
        </p:nvSpPr>
        <p:spPr>
          <a:xfrm>
            <a:off x="333463" y="4051800"/>
            <a:ext cx="2829918" cy="2251065"/>
          </a:xfrm>
          <a:prstGeom prst="rect">
            <a:avLst/>
          </a:prstGeom>
          <a:noFill/>
        </p:spPr>
        <p:txBody>
          <a:bodyPr wrap="square">
            <a:spAutoFit/>
          </a:bodyPr>
          <a:lstStyle/>
          <a:p>
            <a:pPr marR="0" lvl="0" algn="just">
              <a:lnSpc>
                <a:spcPct val="150000"/>
              </a:lnSpc>
              <a:spcBef>
                <a:spcPts val="0"/>
              </a:spcBef>
              <a:spcAft>
                <a:spcPts val="0"/>
              </a:spcAft>
              <a:buSzPts val="1000"/>
              <a:tabLst>
                <a:tab pos="457200" algn="l"/>
              </a:tabLst>
            </a:pPr>
            <a:r>
              <a:rPr lang="en-US" sz="2400" b="1" kern="0">
                <a:effectLst/>
                <a:ea typeface="Times New Roman" panose="02020603050405020304" pitchFamily="18" charset="0"/>
                <a:cs typeface="Times New Roman" panose="02020603050405020304" pitchFamily="18" charset="0"/>
              </a:rPr>
              <a:t>Phần 3. </a:t>
            </a:r>
            <a:r>
              <a:rPr lang="en-US" sz="2400" kern="0">
                <a:effectLst/>
                <a:ea typeface="Times New Roman" panose="02020603050405020304" pitchFamily="18" charset="0"/>
                <a:cs typeface="Times New Roman" panose="02020603050405020304" pitchFamily="18" charset="0"/>
              </a:rPr>
              <a:t>Còn lại. </a:t>
            </a:r>
            <a:r>
              <a:rPr lang="en-US" sz="2400" kern="0">
                <a:solidFill>
                  <a:srgbClr val="BA010F"/>
                </a:solidFill>
                <a:effectLst/>
                <a:ea typeface="Times New Roman" panose="02020603050405020304" pitchFamily="18" charset="0"/>
                <a:cs typeface="Times New Roman" panose="02020603050405020304" pitchFamily="18" charset="0"/>
              </a:rPr>
              <a:t>Phát huy tinh thần yêu nước trong mọi công việc kháng chiến.</a:t>
            </a:r>
            <a:endParaRPr lang="en-US" kern="100">
              <a:solidFill>
                <a:srgbClr val="BA010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173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P spid="4" grpId="0" animBg="1"/>
      <p:bldP spid="5" grpId="0" animBg="1"/>
      <p:bldP spid="8" grpId="0"/>
      <p:bldP spid="10"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xmlns="" id="{F4B9523C-1636-4D07-AB5F-F6BA0FE6A4B6}"/>
              </a:ext>
            </a:extLst>
          </p:cNvPr>
          <p:cNvSpPr txBox="1"/>
          <p:nvPr/>
        </p:nvSpPr>
        <p:spPr>
          <a:xfrm>
            <a:off x="573931" y="807354"/>
            <a:ext cx="11952366" cy="3046988"/>
          </a:xfrm>
          <a:prstGeom prst="rect">
            <a:avLst/>
          </a:prstGeom>
          <a:noFill/>
        </p:spPr>
        <p:txBody>
          <a:bodyPr wrap="square" rtlCol="0">
            <a:spAutoFit/>
          </a:bodyPr>
          <a:lstStyle/>
          <a:p>
            <a:r>
              <a:rPr lang="en-US" sz="9600">
                <a:solidFill>
                  <a:srgbClr val="000000"/>
                </a:solidFill>
                <a:latin typeface="Alfa Slab One" panose="00000500000000000000" pitchFamily="2" charset="0"/>
              </a:rPr>
              <a:t>II/ KHÁM PHÁ VĂN BẢN</a:t>
            </a:r>
            <a:endParaRPr lang="en-US" sz="9600" dirty="0">
              <a:solidFill>
                <a:srgbClr val="000000"/>
              </a:solidFill>
              <a:latin typeface="Alfa Slab One" panose="00000500000000000000" pitchFamily="2" charset="0"/>
            </a:endParaRPr>
          </a:p>
        </p:txBody>
      </p:sp>
      <p:sp>
        <p:nvSpPr>
          <p:cNvPr id="4" name="กล่องข้อความ 3">
            <a:extLst>
              <a:ext uri="{FF2B5EF4-FFF2-40B4-BE49-F238E27FC236}">
                <a16:creationId xmlns:a16="http://schemas.microsoft.com/office/drawing/2014/main" xmlns="" id="{1B8FA8EE-BD27-4F65-B832-E22904346D7C}"/>
              </a:ext>
            </a:extLst>
          </p:cNvPr>
          <p:cNvSpPr txBox="1"/>
          <p:nvPr/>
        </p:nvSpPr>
        <p:spPr>
          <a:xfrm>
            <a:off x="565532" y="4136702"/>
            <a:ext cx="11469152" cy="2039020"/>
          </a:xfrm>
          <a:prstGeom prst="rect">
            <a:avLst/>
          </a:prstGeom>
          <a:noFill/>
        </p:spPr>
        <p:txBody>
          <a:bodyPr wrap="square" rtlCol="0">
            <a:spAutoFit/>
          </a:bodyPr>
          <a:lstStyle/>
          <a:p>
            <a:pPr algn="thaiDist">
              <a:lnSpc>
                <a:spcPct val="150000"/>
              </a:lnSpc>
            </a:pPr>
            <a:r>
              <a:rPr lang="vi-VN" sz="4400">
                <a:solidFill>
                  <a:srgbClr val="BA010F"/>
                </a:solidFill>
                <a:latin typeface="#9Slide03 Prompt SemiBold" panose="00000700000000000000" pitchFamily="2" charset="-34"/>
                <a:cs typeface="#9Slide03 Prompt SemiBold" panose="00000700000000000000" pitchFamily="2" charset="-34"/>
              </a:rPr>
              <a:t>1. Đặc điểm của văn bản nghị luận được thể hiện trong văn bản</a:t>
            </a:r>
            <a:endParaRPr lang="en-US" sz="4400" dirty="0">
              <a:solidFill>
                <a:srgbClr val="BA010F"/>
              </a:solidFill>
              <a:latin typeface="#9Slide03 Prompt SemiBold" panose="00000700000000000000" pitchFamily="2" charset="-34"/>
              <a:cs typeface="#9Slide03 Prompt SemiBold" panose="00000700000000000000" pitchFamily="2" charset="-34"/>
            </a:endParaRPr>
          </a:p>
        </p:txBody>
      </p:sp>
      <p:cxnSp>
        <p:nvCxnSpPr>
          <p:cNvPr id="7" name="ตัวเชื่อมต่อตรง 6">
            <a:extLst>
              <a:ext uri="{FF2B5EF4-FFF2-40B4-BE49-F238E27FC236}">
                <a16:creationId xmlns:a16="http://schemas.microsoft.com/office/drawing/2014/main" xmlns="" id="{E3B1B75C-19F6-46DA-BDF5-EF075BA0B704}"/>
              </a:ext>
            </a:extLst>
          </p:cNvPr>
          <p:cNvCxnSpPr/>
          <p:nvPr/>
        </p:nvCxnSpPr>
        <p:spPr>
          <a:xfrm>
            <a:off x="718457" y="3888509"/>
            <a:ext cx="8634549"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กลุ่ม 15">
            <a:extLst>
              <a:ext uri="{FF2B5EF4-FFF2-40B4-BE49-F238E27FC236}">
                <a16:creationId xmlns:a16="http://schemas.microsoft.com/office/drawing/2014/main" xmlns="" id="{86AFD509-DA3C-4ED0-B331-3706C2E8183D}"/>
              </a:ext>
            </a:extLst>
          </p:cNvPr>
          <p:cNvGrpSpPr/>
          <p:nvPr/>
        </p:nvGrpSpPr>
        <p:grpSpPr>
          <a:xfrm>
            <a:off x="565532" y="323343"/>
            <a:ext cx="11060935" cy="466203"/>
            <a:chOff x="565533" y="236781"/>
            <a:chExt cx="11060935" cy="466203"/>
          </a:xfrm>
          <a:solidFill>
            <a:srgbClr val="000000"/>
          </a:solidFill>
        </p:grpSpPr>
        <p:sp>
          <p:nvSpPr>
            <p:cNvPr id="17" name="สี่เหลี่ยมผืนผ้า 16">
              <a:extLst>
                <a:ext uri="{FF2B5EF4-FFF2-40B4-BE49-F238E27FC236}">
                  <a16:creationId xmlns:a16="http://schemas.microsoft.com/office/drawing/2014/main" xmlns="" id="{1BBEA906-516D-46EE-ADE3-3A2A28A3AD76}"/>
                </a:ext>
              </a:extLst>
            </p:cNvPr>
            <p:cNvSpPr/>
            <p:nvPr/>
          </p:nvSpPr>
          <p:spPr>
            <a:xfrm>
              <a:off x="565533" y="236781"/>
              <a:ext cx="11060935" cy="201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รูปแบบอิสระ: รูปร่าง 17">
              <a:extLst>
                <a:ext uri="{FF2B5EF4-FFF2-40B4-BE49-F238E27FC236}">
                  <a16:creationId xmlns:a16="http://schemas.microsoft.com/office/drawing/2014/main" xmlns="" id="{4FA6BFE5-C634-4891-9D11-4EB19A7F1A6D}"/>
                </a:ext>
              </a:extLst>
            </p:cNvPr>
            <p:cNvSpPr/>
            <p:nvPr/>
          </p:nvSpPr>
          <p:spPr>
            <a:xfrm flipV="1">
              <a:off x="565533" y="438432"/>
              <a:ext cx="3224270" cy="264552"/>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06565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3">
            <a:extLst>
              <a:ext uri="{FF2B5EF4-FFF2-40B4-BE49-F238E27FC236}">
                <a16:creationId xmlns:a16="http://schemas.microsoft.com/office/drawing/2014/main" xmlns="" id="{E50767B7-053A-1B31-8E7B-104E89766B37}"/>
              </a:ext>
            </a:extLst>
          </p:cNvPr>
          <p:cNvSpPr/>
          <p:nvPr/>
        </p:nvSpPr>
        <p:spPr>
          <a:xfrm>
            <a:off x="-3761103" y="-531990"/>
            <a:ext cx="14791108" cy="8438176"/>
          </a:xfrm>
          <a:custGeom>
            <a:avLst/>
            <a:gdLst/>
            <a:ahLst/>
            <a:cxnLst/>
            <a:rect l="l" t="t" r="r" b="b"/>
            <a:pathLst>
              <a:path w="6636774" h="4114800">
                <a:moveTo>
                  <a:pt x="0" y="0"/>
                </a:moveTo>
                <a:lnTo>
                  <a:pt x="6636774" y="0"/>
                </a:lnTo>
                <a:lnTo>
                  <a:pt x="6636774" y="4114800"/>
                </a:lnTo>
                <a:lnTo>
                  <a:pt x="0" y="4114800"/>
                </a:lnTo>
                <a:lnTo>
                  <a:pt x="0" y="0"/>
                </a:lnTo>
                <a:close/>
              </a:path>
            </a:pathLst>
          </a:custGeom>
          <a:blipFill>
            <a:blip r:embed="rId2">
              <a:alphaModFix amt="28000"/>
              <a:extLst>
                <a:ext uri="{96DAC541-7B7A-43D3-8B79-37D633B846F1}">
                  <asvg:svgBlip xmlns:asvg="http://schemas.microsoft.com/office/drawing/2016/SVG/main" xmlns="" r:embed="rId3"/>
                </a:ext>
              </a:extLst>
            </a:blip>
            <a:stretch>
              <a:fillRect/>
            </a:stretch>
          </a:blipFill>
        </p:spPr>
      </p:sp>
      <p:grpSp>
        <p:nvGrpSpPr>
          <p:cNvPr id="15" name="กลุ่ม 14">
            <a:extLst>
              <a:ext uri="{FF2B5EF4-FFF2-40B4-BE49-F238E27FC236}">
                <a16:creationId xmlns:a16="http://schemas.microsoft.com/office/drawing/2014/main" xmlns="" id="{3B1A626A-2C62-4541-B310-62BFB20BB3BF}"/>
              </a:ext>
            </a:extLst>
          </p:cNvPr>
          <p:cNvGrpSpPr/>
          <p:nvPr/>
        </p:nvGrpSpPr>
        <p:grpSpPr>
          <a:xfrm rot="5400000">
            <a:off x="8458433" y="3175053"/>
            <a:ext cx="6584943" cy="492592"/>
            <a:chOff x="565533" y="236781"/>
            <a:chExt cx="11086701" cy="384624"/>
          </a:xfrm>
        </p:grpSpPr>
        <p:sp>
          <p:nvSpPr>
            <p:cNvPr id="16" name="สี่เหลี่ยมผืนผ้า 15">
              <a:extLst>
                <a:ext uri="{FF2B5EF4-FFF2-40B4-BE49-F238E27FC236}">
                  <a16:creationId xmlns:a16="http://schemas.microsoft.com/office/drawing/2014/main" xmlns="" id="{888ABB6B-441E-490A-A88B-3C67F599E87E}"/>
                </a:ext>
              </a:extLst>
            </p:cNvPr>
            <p:cNvSpPr/>
            <p:nvPr/>
          </p:nvSpPr>
          <p:spPr>
            <a:xfrm>
              <a:off x="565533" y="236781"/>
              <a:ext cx="11060935" cy="201651"/>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รูปแบบอิสระ: รูปร่าง 16">
              <a:extLst>
                <a:ext uri="{FF2B5EF4-FFF2-40B4-BE49-F238E27FC236}">
                  <a16:creationId xmlns:a16="http://schemas.microsoft.com/office/drawing/2014/main" xmlns="" id="{3220E069-D38E-4C3B-9099-42B4B43C95C7}"/>
                </a:ext>
              </a:extLst>
            </p:cNvPr>
            <p:cNvSpPr/>
            <p:nvPr/>
          </p:nvSpPr>
          <p:spPr>
            <a:xfrm flipV="1">
              <a:off x="8427968" y="419756"/>
              <a:ext cx="3224266" cy="201649"/>
            </a:xfrm>
            <a:custGeom>
              <a:avLst/>
              <a:gdLst>
                <a:gd name="connsiteX0" fmla="*/ 321694 w 3920691"/>
                <a:gd name="connsiteY0" fmla="*/ 0 h 321694"/>
                <a:gd name="connsiteX1" fmla="*/ 3598997 w 3920691"/>
                <a:gd name="connsiteY1" fmla="*/ 0 h 321694"/>
                <a:gd name="connsiteX2" fmla="*/ 3920691 w 3920691"/>
                <a:gd name="connsiteY2" fmla="*/ 321694 h 321694"/>
                <a:gd name="connsiteX3" fmla="*/ 0 w 3920691"/>
                <a:gd name="connsiteY3" fmla="*/ 321694 h 321694"/>
              </a:gdLst>
              <a:ahLst/>
              <a:cxnLst>
                <a:cxn ang="0">
                  <a:pos x="connsiteX0" y="connsiteY0"/>
                </a:cxn>
                <a:cxn ang="0">
                  <a:pos x="connsiteX1" y="connsiteY1"/>
                </a:cxn>
                <a:cxn ang="0">
                  <a:pos x="connsiteX2" y="connsiteY2"/>
                </a:cxn>
                <a:cxn ang="0">
                  <a:pos x="connsiteX3" y="connsiteY3"/>
                </a:cxn>
              </a:cxnLst>
              <a:rect l="l" t="t" r="r" b="b"/>
              <a:pathLst>
                <a:path w="3920691" h="321694">
                  <a:moveTo>
                    <a:pt x="321694" y="0"/>
                  </a:moveTo>
                  <a:lnTo>
                    <a:pt x="3598997" y="0"/>
                  </a:lnTo>
                  <a:lnTo>
                    <a:pt x="3920691" y="321694"/>
                  </a:lnTo>
                  <a:lnTo>
                    <a:pt x="0" y="321694"/>
                  </a:lnTo>
                  <a:close/>
                </a:path>
              </a:pathLst>
            </a:cu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สี่เหลี่ยมผืนผ้า 18">
            <a:extLst>
              <a:ext uri="{FF2B5EF4-FFF2-40B4-BE49-F238E27FC236}">
                <a16:creationId xmlns:a16="http://schemas.microsoft.com/office/drawing/2014/main" xmlns="" id="{2F2422B5-1854-4A76-852C-969BB67FE034}"/>
              </a:ext>
            </a:extLst>
          </p:cNvPr>
          <p:cNvSpPr/>
          <p:nvPr/>
        </p:nvSpPr>
        <p:spPr>
          <a:xfrm rot="5400000">
            <a:off x="6553147" y="3320900"/>
            <a:ext cx="6569639" cy="180526"/>
          </a:xfrm>
          <a:prstGeom prst="rect">
            <a:avLst/>
          </a:prstGeom>
          <a:solidFill>
            <a:srgbClr val="BA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xmlns="" id="{996099E2-6E4D-4895-9EC9-7286AEF8E9A2}"/>
              </a:ext>
            </a:extLst>
          </p:cNvPr>
          <p:cNvSpPr txBox="1"/>
          <p:nvPr/>
        </p:nvSpPr>
        <p:spPr>
          <a:xfrm rot="5400000">
            <a:off x="7134309" y="3270897"/>
            <a:ext cx="7249677" cy="707886"/>
          </a:xfrm>
          <a:prstGeom prst="rect">
            <a:avLst/>
          </a:prstGeom>
          <a:noFill/>
        </p:spPr>
        <p:txBody>
          <a:bodyPr wrap="square" rtlCol="0">
            <a:spAutoFit/>
          </a:bodyPr>
          <a:lstStyle/>
          <a:p>
            <a:r>
              <a:rPr lang="en-US" sz="4000" spc="300">
                <a:solidFill>
                  <a:srgbClr val="BA010F"/>
                </a:solidFill>
                <a:latin typeface="Alfa Slab One" panose="00000500000000000000" pitchFamily="2" charset="0"/>
              </a:rPr>
              <a:t>KHÁM PHÁ VĂN BẢN</a:t>
            </a:r>
            <a:endParaRPr lang="en-US" sz="4000" spc="300" dirty="0">
              <a:solidFill>
                <a:srgbClr val="BA010F"/>
              </a:solidFill>
              <a:latin typeface="Alfa Slab One" panose="00000500000000000000" pitchFamily="2" charset="0"/>
            </a:endParaRPr>
          </a:p>
        </p:txBody>
      </p:sp>
      <p:cxnSp>
        <p:nvCxnSpPr>
          <p:cNvPr id="37" name="ตัวเชื่อมต่อตรง 36">
            <a:extLst>
              <a:ext uri="{FF2B5EF4-FFF2-40B4-BE49-F238E27FC236}">
                <a16:creationId xmlns:a16="http://schemas.microsoft.com/office/drawing/2014/main" xmlns="" id="{6230E10A-C8B5-4DA8-B2FA-207CD7EAC5D5}"/>
              </a:ext>
            </a:extLst>
          </p:cNvPr>
          <p:cNvCxnSpPr>
            <a:cxnSpLocks/>
          </p:cNvCxnSpPr>
          <p:nvPr/>
        </p:nvCxnSpPr>
        <p:spPr>
          <a:xfrm>
            <a:off x="10154687" y="2984030"/>
            <a:ext cx="0" cy="3714487"/>
          </a:xfrm>
          <a:prstGeom prst="line">
            <a:avLst/>
          </a:prstGeom>
          <a:ln w="28575">
            <a:solidFill>
              <a:srgbClr val="BA010F"/>
            </a:solidFill>
          </a:ln>
        </p:spPr>
        <p:style>
          <a:lnRef idx="1">
            <a:schemeClr val="accent1"/>
          </a:lnRef>
          <a:fillRef idx="0">
            <a:schemeClr val="accent1"/>
          </a:fillRef>
          <a:effectRef idx="0">
            <a:schemeClr val="accent1"/>
          </a:effectRef>
          <a:fontRef idx="minor">
            <a:schemeClr val="tx1"/>
          </a:fontRef>
        </p:style>
      </p:cxnSp>
      <p:cxnSp>
        <p:nvCxnSpPr>
          <p:cNvPr id="41" name="ตัวเชื่อมต่อตรง 40">
            <a:extLst>
              <a:ext uri="{FF2B5EF4-FFF2-40B4-BE49-F238E27FC236}">
                <a16:creationId xmlns:a16="http://schemas.microsoft.com/office/drawing/2014/main" xmlns="" id="{104D04AD-0B0D-4BA5-BFD0-8B12ACE2FF31}"/>
              </a:ext>
            </a:extLst>
          </p:cNvPr>
          <p:cNvCxnSpPr>
            <a:cxnSpLocks/>
          </p:cNvCxnSpPr>
          <p:nvPr/>
        </p:nvCxnSpPr>
        <p:spPr>
          <a:xfrm>
            <a:off x="11508747" y="144180"/>
            <a:ext cx="0" cy="4654589"/>
          </a:xfrm>
          <a:prstGeom prst="line">
            <a:avLst/>
          </a:prstGeom>
          <a:ln w="28575">
            <a:solidFill>
              <a:srgbClr val="BA010F"/>
            </a:solidFill>
          </a:ln>
        </p:spPr>
        <p:style>
          <a:lnRef idx="1">
            <a:schemeClr val="accent1"/>
          </a:lnRef>
          <a:fillRef idx="0">
            <a:schemeClr val="accent1"/>
          </a:fillRef>
          <a:effectRef idx="0">
            <a:schemeClr val="accent1"/>
          </a:effectRef>
          <a:fontRef idx="minor">
            <a:schemeClr val="tx1"/>
          </a:fontRef>
        </p:style>
      </p:cxnSp>
      <p:sp>
        <p:nvSpPr>
          <p:cNvPr id="8" name="กล่องข้อความ 3">
            <a:extLst>
              <a:ext uri="{FF2B5EF4-FFF2-40B4-BE49-F238E27FC236}">
                <a16:creationId xmlns:a16="http://schemas.microsoft.com/office/drawing/2014/main" xmlns="" id="{6BD2B4A8-2BE6-57F8-87AE-EB906E21D3F3}"/>
              </a:ext>
            </a:extLst>
          </p:cNvPr>
          <p:cNvSpPr txBox="1"/>
          <p:nvPr/>
        </p:nvSpPr>
        <p:spPr>
          <a:xfrm>
            <a:off x="-77572" y="0"/>
            <a:ext cx="11469152" cy="600164"/>
          </a:xfrm>
          <a:prstGeom prst="rect">
            <a:avLst/>
          </a:prstGeom>
          <a:noFill/>
        </p:spPr>
        <p:txBody>
          <a:bodyPr wrap="square" rtlCol="0">
            <a:spAutoFit/>
          </a:bodyPr>
          <a:lstStyle/>
          <a:p>
            <a:pPr algn="thaiDist">
              <a:lnSpc>
                <a:spcPct val="150000"/>
              </a:lnSpc>
            </a:pPr>
            <a:r>
              <a:rPr lang="vi-VN" sz="2400">
                <a:latin typeface="#9Slide03 Prompt SemiBold" panose="00000700000000000000" pitchFamily="2" charset="-34"/>
                <a:cs typeface="#9Slide03 Prompt SemiBold" panose="00000700000000000000" pitchFamily="2" charset="-34"/>
              </a:rPr>
              <a:t>1. Đặc điểm của văn bản nghị luận được thể hiện trong văn bản</a:t>
            </a:r>
            <a:endParaRPr lang="en-US" sz="2400" dirty="0">
              <a:latin typeface="#9Slide03 Prompt SemiBold" panose="00000700000000000000" pitchFamily="2" charset="-34"/>
              <a:cs typeface="#9Slide03 Prompt SemiBold" panose="00000700000000000000" pitchFamily="2" charset="-34"/>
            </a:endParaRPr>
          </a:p>
        </p:txBody>
      </p:sp>
      <p:grpSp>
        <p:nvGrpSpPr>
          <p:cNvPr id="21" name="Group 20">
            <a:extLst>
              <a:ext uri="{FF2B5EF4-FFF2-40B4-BE49-F238E27FC236}">
                <a16:creationId xmlns:a16="http://schemas.microsoft.com/office/drawing/2014/main" xmlns="" id="{68C87E6D-CACA-EA5F-C944-BB9A2C74A03C}"/>
              </a:ext>
            </a:extLst>
          </p:cNvPr>
          <p:cNvGrpSpPr/>
          <p:nvPr/>
        </p:nvGrpSpPr>
        <p:grpSpPr>
          <a:xfrm>
            <a:off x="198626" y="699450"/>
            <a:ext cx="3114627" cy="2764155"/>
            <a:chOff x="163125" y="922942"/>
            <a:chExt cx="3114627" cy="3415933"/>
          </a:xfrm>
        </p:grpSpPr>
        <p:sp>
          <p:nvSpPr>
            <p:cNvPr id="13" name="สี่เหลี่ยมผืนผ้า 1">
              <a:extLst>
                <a:ext uri="{FF2B5EF4-FFF2-40B4-BE49-F238E27FC236}">
                  <a16:creationId xmlns:a16="http://schemas.microsoft.com/office/drawing/2014/main" xmlns="" id="{C3F5E7CC-BFEE-549B-3884-F0341D2E171C}"/>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kern="0">
                <a:effectLst/>
                <a:ea typeface="Times New Roman" panose="02020603050405020304" pitchFamily="18" charset="0"/>
                <a:cs typeface="Times New Roman" panose="02020603050405020304" pitchFamily="18" charset="0"/>
              </a:endParaRPr>
            </a:p>
            <a:p>
              <a:pPr algn="just">
                <a:lnSpc>
                  <a:spcPct val="150000"/>
                </a:lnSpc>
              </a:pPr>
              <a:r>
                <a:rPr lang="en-US" sz="2400" kern="0">
                  <a:effectLst/>
                  <a:ea typeface="Times New Roman" panose="02020603050405020304" pitchFamily="18" charset="0"/>
                  <a:cs typeface="Times New Roman" panose="02020603050405020304" pitchFamily="18" charset="0"/>
                </a:rPr>
                <a:t>Có một luận đề rõ ràng, được khái quát bằng nhan đề (Tinh thần yêu nước của nhân dân ta)</a:t>
              </a:r>
              <a:endParaRPr lang="en-US" sz="2400" kern="100">
                <a:effectLst/>
                <a:ea typeface="Calibri" panose="020F0502020204030204" pitchFamily="34" charset="0"/>
                <a:cs typeface="Times New Roman" panose="02020603050405020304" pitchFamily="18" charset="0"/>
              </a:endParaRPr>
            </a:p>
            <a:p>
              <a:pPr algn="just">
                <a:lnSpc>
                  <a:spcPct val="150000"/>
                </a:lnSpc>
              </a:pPr>
              <a:endParaRPr lang="en-US" sz="2400"/>
            </a:p>
          </p:txBody>
        </p:sp>
        <p:sp>
          <p:nvSpPr>
            <p:cNvPr id="18" name="สี่เหลี่ยมผืนผ้า 13">
              <a:extLst>
                <a:ext uri="{FF2B5EF4-FFF2-40B4-BE49-F238E27FC236}">
                  <a16:creationId xmlns:a16="http://schemas.microsoft.com/office/drawing/2014/main" xmlns="" id="{F5D12239-BC76-4BA5-E815-3601EA7640A3}"/>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สี่เหลี่ยมผืนผ้า 27">
              <a:extLst>
                <a:ext uri="{FF2B5EF4-FFF2-40B4-BE49-F238E27FC236}">
                  <a16:creationId xmlns:a16="http://schemas.microsoft.com/office/drawing/2014/main" xmlns="" id="{472CCC7E-1122-64C5-8F80-EAEDDF3187B5}"/>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xmlns="" id="{3A373081-B211-6D48-465C-A3CA4019A117}"/>
              </a:ext>
            </a:extLst>
          </p:cNvPr>
          <p:cNvGrpSpPr/>
          <p:nvPr/>
        </p:nvGrpSpPr>
        <p:grpSpPr>
          <a:xfrm>
            <a:off x="4217844" y="608048"/>
            <a:ext cx="3195679" cy="2923590"/>
            <a:chOff x="163125" y="922942"/>
            <a:chExt cx="3114627" cy="3415933"/>
          </a:xfrm>
        </p:grpSpPr>
        <p:sp>
          <p:nvSpPr>
            <p:cNvPr id="34" name="สี่เหลี่ยมผืนผ้า 1">
              <a:extLst>
                <a:ext uri="{FF2B5EF4-FFF2-40B4-BE49-F238E27FC236}">
                  <a16:creationId xmlns:a16="http://schemas.microsoft.com/office/drawing/2014/main" xmlns="" id="{19CE5F13-3D25-32BE-3712-1A16CD5ED5B8}"/>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kern="0">
                  <a:effectLst/>
                  <a:latin typeface="Calibri" panose="020F0502020204030204" pitchFamily="34" charset="0"/>
                  <a:ea typeface="Calibri" panose="020F0502020204030204" pitchFamily="34" charset="0"/>
                  <a:cs typeface="Calibri" panose="020F0502020204030204" pitchFamily="34" charset="0"/>
                </a:rPr>
                <a:t>Mở bài: </a:t>
              </a:r>
              <a:r>
                <a:rPr lang="en-US" sz="2400" kern="0">
                  <a:effectLst/>
                  <a:latin typeface="Calibri" panose="020F0502020204030204" pitchFamily="34" charset="0"/>
                  <a:ea typeface="Calibri" panose="020F0502020204030204" pitchFamily="34" charset="0"/>
                  <a:cs typeface="Calibri" panose="020F0502020204030204" pitchFamily="34" charset="0"/>
                </a:rPr>
                <a:t>Khẳng định tinh thần yêu nước của nhân dân ta và sức mạnh vô song của tinh thần ấy</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สี่เหลี่ยมผืนผ้า 13">
              <a:extLst>
                <a:ext uri="{FF2B5EF4-FFF2-40B4-BE49-F238E27FC236}">
                  <a16:creationId xmlns:a16="http://schemas.microsoft.com/office/drawing/2014/main" xmlns="" id="{3D64EE61-D7C4-7A2B-CB5C-7FF1CDDA5032}"/>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สี่เหลี่ยมผืนผ้า 27">
              <a:extLst>
                <a:ext uri="{FF2B5EF4-FFF2-40B4-BE49-F238E27FC236}">
                  <a16:creationId xmlns:a16="http://schemas.microsoft.com/office/drawing/2014/main" xmlns="" id="{E35A533C-9099-1CEC-A48A-759B38CFBE2E}"/>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xmlns="" id="{3F463D2D-F8C7-40A0-306B-FE7FE373A8F9}"/>
              </a:ext>
            </a:extLst>
          </p:cNvPr>
          <p:cNvGrpSpPr/>
          <p:nvPr/>
        </p:nvGrpSpPr>
        <p:grpSpPr>
          <a:xfrm>
            <a:off x="181386" y="3687098"/>
            <a:ext cx="3195679" cy="2923590"/>
            <a:chOff x="163125" y="922942"/>
            <a:chExt cx="3114627" cy="3415933"/>
          </a:xfrm>
        </p:grpSpPr>
        <p:sp>
          <p:nvSpPr>
            <p:cNvPr id="40" name="สี่เหลี่ยมผืนผ้า 1">
              <a:extLst>
                <a:ext uri="{FF2B5EF4-FFF2-40B4-BE49-F238E27FC236}">
                  <a16:creationId xmlns:a16="http://schemas.microsoft.com/office/drawing/2014/main" xmlns="" id="{09A5F584-4FB5-5B3D-B055-FC684AA67CB1}"/>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kern="0">
                  <a:effectLst/>
                  <a:latin typeface="Calibri" panose="020F0502020204030204" pitchFamily="34" charset="0"/>
                  <a:ea typeface="Calibri" panose="020F0502020204030204" pitchFamily="34" charset="0"/>
                  <a:cs typeface="Calibri" panose="020F0502020204030204" pitchFamily="34" charset="0"/>
                </a:rPr>
                <a:t>Thân bài: </a:t>
              </a:r>
              <a:r>
                <a:rPr lang="en-US" sz="1800" kern="0">
                  <a:effectLst/>
                  <a:latin typeface="Calibri" panose="020F0502020204030204" pitchFamily="34" charset="0"/>
                  <a:ea typeface="Calibri" panose="020F0502020204030204" pitchFamily="34" charset="0"/>
                  <a:cs typeface="Calibri" panose="020F0502020204030204" pitchFamily="34" charset="0"/>
                </a:rPr>
                <a:t>Gồm một số luận điểm, mỗi luận điểm có lí lẽ và bằng chứng lấy từ lịch sử chống giặc ngoại xâm, từ thực tế của cuộc kháng chiến đang diễn ra.</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สี่เหลี่ยมผืนผ้า 13">
              <a:extLst>
                <a:ext uri="{FF2B5EF4-FFF2-40B4-BE49-F238E27FC236}">
                  <a16:creationId xmlns:a16="http://schemas.microsoft.com/office/drawing/2014/main" xmlns="" id="{BE9EEBFB-D103-1E4E-D1BE-181298473581}"/>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สี่เหลี่ยมผืนผ้า 27">
              <a:extLst>
                <a:ext uri="{FF2B5EF4-FFF2-40B4-BE49-F238E27FC236}">
                  <a16:creationId xmlns:a16="http://schemas.microsoft.com/office/drawing/2014/main" xmlns="" id="{F0709742-DF14-A783-664E-E2A360C67A37}"/>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xmlns="" id="{D78D89A4-1B61-28F8-63B0-DA2160057A69}"/>
              </a:ext>
            </a:extLst>
          </p:cNvPr>
          <p:cNvGrpSpPr/>
          <p:nvPr/>
        </p:nvGrpSpPr>
        <p:grpSpPr>
          <a:xfrm>
            <a:off x="4217843" y="3748359"/>
            <a:ext cx="3195679" cy="2923590"/>
            <a:chOff x="163125" y="922942"/>
            <a:chExt cx="3114627" cy="3415933"/>
          </a:xfrm>
        </p:grpSpPr>
        <p:sp>
          <p:nvSpPr>
            <p:cNvPr id="45" name="สี่เหลี่ยมผืนผ้า 1">
              <a:extLst>
                <a:ext uri="{FF2B5EF4-FFF2-40B4-BE49-F238E27FC236}">
                  <a16:creationId xmlns:a16="http://schemas.microsoft.com/office/drawing/2014/main" xmlns="" id="{13E8F920-9517-A59A-1105-1D7A6C12B5D7}"/>
                </a:ext>
              </a:extLst>
            </p:cNvPr>
            <p:cNvSpPr/>
            <p:nvPr/>
          </p:nvSpPr>
          <p:spPr>
            <a:xfrm>
              <a:off x="163125" y="1353712"/>
              <a:ext cx="3114627" cy="2525514"/>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kern="0">
                  <a:effectLst/>
                  <a:latin typeface="Calibri" panose="020F0502020204030204" pitchFamily="34" charset="0"/>
                  <a:ea typeface="Calibri" panose="020F0502020204030204" pitchFamily="34" charset="0"/>
                  <a:cs typeface="Calibri" panose="020F0502020204030204" pitchFamily="34" charset="0"/>
                </a:rPr>
                <a:t>Kết bài: </a:t>
              </a:r>
              <a:r>
                <a:rPr lang="en-US" sz="2400" kern="0">
                  <a:effectLst/>
                  <a:latin typeface="Calibri" panose="020F0502020204030204" pitchFamily="34" charset="0"/>
                  <a:ea typeface="Calibri" panose="020F0502020204030204" pitchFamily="34" charset="0"/>
                  <a:cs typeface="Calibri" panose="020F0502020204030204" pitchFamily="34" charset="0"/>
                </a:rPr>
                <a:t>Khẳng định tinh thần yêu nước của nhân dân ta và sức mạnh vô song của tinh thần ấy.</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สี่เหลี่ยมผืนผ้า 13">
              <a:extLst>
                <a:ext uri="{FF2B5EF4-FFF2-40B4-BE49-F238E27FC236}">
                  <a16:creationId xmlns:a16="http://schemas.microsoft.com/office/drawing/2014/main" xmlns="" id="{AFE12DEC-19F1-7EC9-2D11-595DC84CB42F}"/>
                </a:ext>
              </a:extLst>
            </p:cNvPr>
            <p:cNvSpPr/>
            <p:nvPr/>
          </p:nvSpPr>
          <p:spPr>
            <a:xfrm>
              <a:off x="163125" y="4077745"/>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สี่เหลี่ยมผืนผ้า 27">
              <a:extLst>
                <a:ext uri="{FF2B5EF4-FFF2-40B4-BE49-F238E27FC236}">
                  <a16:creationId xmlns:a16="http://schemas.microsoft.com/office/drawing/2014/main" xmlns="" id="{DDF255E0-A445-2BA2-5400-EE25767A92E2}"/>
                </a:ext>
              </a:extLst>
            </p:cNvPr>
            <p:cNvSpPr/>
            <p:nvPr/>
          </p:nvSpPr>
          <p:spPr>
            <a:xfrm>
              <a:off x="163125" y="922942"/>
              <a:ext cx="3114627" cy="261130"/>
            </a:xfrm>
            <a:prstGeom prst="rect">
              <a:avLst/>
            </a:prstGeom>
            <a:solidFill>
              <a:srgbClr val="BA010F"/>
            </a:solidFill>
            <a:ln>
              <a:solidFill>
                <a:srgbClr val="BA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2244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randombar(horizontal)">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1860</Words>
  <Application>Microsoft Office PowerPoint</Application>
  <PresentationFormat>Custom</PresentationFormat>
  <Paragraphs>140</Paragraphs>
  <Slides>30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Arial</vt:lpstr>
      <vt:lpstr>Wingdings</vt:lpstr>
      <vt:lpstr>Cordia New</vt:lpstr>
      <vt:lpstr>Alfa Slab One</vt:lpstr>
      <vt:lpstr>Calibri Light</vt:lpstr>
      <vt:lpstr>#9Slide03 AllRoundGothic</vt:lpstr>
      <vt:lpstr>Bahnschrift SemiBold Condensed</vt:lpstr>
      <vt:lpstr>Times New Roman</vt:lpstr>
      <vt:lpstr>Calibri</vt:lpstr>
      <vt:lpstr>Noto Music</vt:lpstr>
      <vt:lpstr>#9Slide03 Prompt SemiBold</vt:lpstr>
      <vt:lpstr>Open Sans Bold</vt:lpstr>
      <vt:lpstr>#9Slide05 Pateglamt Script</vt:lpstr>
      <vt:lpstr>Angsana New</vt:lpstr>
      <vt:lpstr>ธีมของ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62222037</dc:creator>
  <cp:lastModifiedBy>Admin</cp:lastModifiedBy>
  <cp:revision>68</cp:revision>
  <dcterms:created xsi:type="dcterms:W3CDTF">2021-12-11T06:08:13Z</dcterms:created>
  <dcterms:modified xsi:type="dcterms:W3CDTF">2024-07-03T21:58:52Z</dcterms:modified>
</cp:coreProperties>
</file>