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2" r:id="rId3"/>
    <p:sldId id="269" r:id="rId4"/>
    <p:sldId id="258" r:id="rId5"/>
    <p:sldId id="259" r:id="rId6"/>
    <p:sldId id="260" r:id="rId7"/>
    <p:sldId id="275" r:id="rId8"/>
    <p:sldId id="274" r:id="rId9"/>
    <p:sldId id="261" r:id="rId10"/>
    <p:sldId id="262" r:id="rId11"/>
    <p:sldId id="263" r:id="rId12"/>
    <p:sldId id="264" r:id="rId13"/>
    <p:sldId id="266" r:id="rId14"/>
    <p:sldId id="267" r:id="rId15"/>
    <p:sldId id="268"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31309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8222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86308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64507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305998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C358E2-7F3D-499E-A86C-1E7ED5A3205B}" type="datetimeFigureOut">
              <a:rPr lang="en-US" smtClean="0"/>
              <a:t>25/7/2023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34112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C358E2-7F3D-499E-A86C-1E7ED5A3205B}" type="datetimeFigureOut">
              <a:rPr lang="en-US" smtClean="0"/>
              <a:t>25/7/2023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81405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358E2-7F3D-499E-A86C-1E7ED5A3205B}" type="datetimeFigureOut">
              <a:rPr lang="en-US" smtClean="0"/>
              <a:t>25/7/2023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108403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358E2-7F3D-499E-A86C-1E7ED5A3205B}" type="datetimeFigureOut">
              <a:rPr lang="en-US" smtClean="0"/>
              <a:t>25/7/2023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72959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C358E2-7F3D-499E-A86C-1E7ED5A3205B}" type="datetimeFigureOut">
              <a:rPr lang="en-US" smtClean="0"/>
              <a:t>25/7/2023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325429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C358E2-7F3D-499E-A86C-1E7ED5A3205B}" type="datetimeFigureOut">
              <a:rPr lang="en-US" smtClean="0"/>
              <a:t>25/7/2023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174734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358E2-7F3D-499E-A86C-1E7ED5A3205B}" type="datetimeFigureOut">
              <a:rPr lang="en-US" smtClean="0"/>
              <a:t>25/7/2023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C7690-2BD6-41B2-A100-5A12E68F1292}" type="slidenum">
              <a:rPr lang="en-US" smtClean="0"/>
              <a:t>‹#›</a:t>
            </a:fld>
            <a:endParaRPr lang="en-US"/>
          </a:p>
        </p:txBody>
      </p:sp>
    </p:spTree>
    <p:extLst>
      <p:ext uri="{BB962C8B-B14F-4D97-AF65-F5344CB8AC3E}">
        <p14:creationId xmlns:p14="http://schemas.microsoft.com/office/powerpoint/2010/main" val="395565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 y="67818"/>
            <a:ext cx="11887200" cy="6656832"/>
          </a:xfrm>
          <a:prstGeom prst="rect">
            <a:avLst/>
          </a:prstGeom>
        </p:spPr>
      </p:pic>
    </p:spTree>
    <p:extLst>
      <p:ext uri="{BB962C8B-B14F-4D97-AF65-F5344CB8AC3E}">
        <p14:creationId xmlns:p14="http://schemas.microsoft.com/office/powerpoint/2010/main" val="42525573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12192001" cy="6870845"/>
          </a:xfrm>
          <a:prstGeom prst="rect">
            <a:avLst/>
          </a:prstGeom>
        </p:spPr>
      </p:pic>
      <p:sp>
        <p:nvSpPr>
          <p:cNvPr id="8" name="Rectangle 7"/>
          <p:cNvSpPr/>
          <p:nvPr/>
        </p:nvSpPr>
        <p:spPr>
          <a:xfrm>
            <a:off x="109391" y="209816"/>
            <a:ext cx="4023470" cy="646331"/>
          </a:xfrm>
          <a:prstGeom prst="rect">
            <a:avLst/>
          </a:prstGeom>
        </p:spPr>
        <p:txBody>
          <a:bodyPr wrap="square">
            <a:spAutoFit/>
          </a:bodyPr>
          <a:lstStyle/>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54650" y="717647"/>
            <a:ext cx="11408216" cy="2308324"/>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dúa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351984" y="3057889"/>
            <a:ext cx="9746158" cy="646331"/>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phô</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351984" y="3828471"/>
            <a:ext cx="11408216"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Lọng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351984" y="5028800"/>
            <a:ext cx="11408216"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9629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70193"/>
          </a:xfrm>
          <a:prstGeom prst="rect">
            <a:avLst/>
          </a:prstGeom>
        </p:spPr>
      </p:pic>
      <p:sp>
        <p:nvSpPr>
          <p:cNvPr id="6" name="Rectangle 5"/>
          <p:cNvSpPr/>
          <p:nvPr/>
        </p:nvSpPr>
        <p:spPr>
          <a:xfrm>
            <a:off x="346806" y="809088"/>
            <a:ext cx="11502293" cy="1754326"/>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Ngao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ngán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phẫn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uất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46806" y="2563414"/>
            <a:ext cx="11502293"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46806" y="275857"/>
            <a:ext cx="3699740" cy="646331"/>
          </a:xfrm>
          <a:prstGeom prst="rect">
            <a:avLst/>
          </a:prstGeom>
        </p:spPr>
        <p:txBody>
          <a:bodyPr wrap="square">
            <a:spAutoFit/>
          </a:bodyPr>
          <a:lstStyle/>
          <a:p>
            <a:pPr algn="just">
              <a:lnSpc>
                <a:spcPct val="150000"/>
              </a:lnSpc>
              <a:spcAft>
                <a:spcPts val="0"/>
              </a:spcAft>
            </a:pP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d. 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965437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030891" cy="6779408"/>
          </a:xfrm>
          <a:prstGeom prst="rect">
            <a:avLst/>
          </a:prstGeom>
        </p:spPr>
      </p:pic>
      <p:sp>
        <p:nvSpPr>
          <p:cNvPr id="7" name="Rectangle 6"/>
          <p:cNvSpPr/>
          <p:nvPr/>
        </p:nvSpPr>
        <p:spPr>
          <a:xfrm>
            <a:off x="196602" y="235942"/>
            <a:ext cx="3453048" cy="646331"/>
          </a:xfrm>
          <a:prstGeom prst="rect">
            <a:avLst/>
          </a:prstGeom>
        </p:spPr>
        <p:txBody>
          <a:bodyPr wrap="square">
            <a:spAutoFit/>
          </a:bodyPr>
          <a:lstStyle/>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08198" y="743773"/>
            <a:ext cx="11250402" cy="2308324"/>
          </a:xfrm>
          <a:prstGeom prst="rect">
            <a:avLst/>
          </a:prstGeom>
        </p:spPr>
        <p:txBody>
          <a:bodyPr wrap="square">
            <a:spAutoFit/>
          </a:bodyPr>
          <a:lstStyle/>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08198" y="1251604"/>
            <a:ext cx="11250402" cy="1200329"/>
          </a:xfrm>
          <a:prstGeom prst="rect">
            <a:avLst/>
          </a:prstGeom>
        </p:spPr>
        <p:txBody>
          <a:bodyPr wrap="square">
            <a:spAutoFit/>
          </a:bodyPr>
          <a:lstStyle/>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08198" y="3052097"/>
            <a:ext cx="11250402" cy="1687963"/>
          </a:xfrm>
          <a:prstGeom prst="rect">
            <a:avLst/>
          </a:prstGeom>
        </p:spPr>
        <p:txBody>
          <a:bodyPr wrap="square">
            <a:spAutoFit/>
          </a:bodyPr>
          <a:lstStyle/>
          <a:p>
            <a:pPr algn="just">
              <a:lnSpc>
                <a:spcPct val="150000"/>
              </a:lnSpc>
            </a:pP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đớn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chua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nhốn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nháo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nhăng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2246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193"/>
            <a:ext cx="12192000" cy="6870193"/>
          </a:xfrm>
          <a:prstGeom prst="rect">
            <a:avLst/>
          </a:prstGeom>
        </p:spPr>
      </p:pic>
      <p:sp>
        <p:nvSpPr>
          <p:cNvPr id="6" name="Rectangle 5"/>
          <p:cNvSpPr/>
          <p:nvPr/>
        </p:nvSpPr>
        <p:spPr>
          <a:xfrm>
            <a:off x="29297" y="744967"/>
            <a:ext cx="10965177"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Song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1132" y="183690"/>
            <a:ext cx="2561599" cy="646331"/>
          </a:xfrm>
          <a:prstGeom prst="rect">
            <a:avLst/>
          </a:prstGeom>
        </p:spPr>
        <p:txBody>
          <a:bodyPr wrap="none">
            <a:spAutoFit/>
          </a:bodyPr>
          <a:lstStyle/>
          <a:p>
            <a:pPr marL="90170" algn="just">
              <a:lnSpc>
                <a:spcPct val="150000"/>
              </a:lnSpc>
              <a:spcAft>
                <a:spcPts val="0"/>
              </a:spcAft>
              <a:tabLst>
                <a:tab pos="90170" algn="l"/>
              </a:tabLst>
            </a:pP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III. LUYỆN </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132" y="3458246"/>
            <a:ext cx="10981509"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A.Theo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Theo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C.Nhà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90596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6">
                                            <p:txEl>
                                              <p:pRg st="3" end="3"/>
                                            </p:txEl>
                                          </p:spTgt>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mph" presetSubtype="0" nodeType="clickEffect">
                                  <p:stCondLst>
                                    <p:cond delay="0"/>
                                  </p:stCondLst>
                                  <p:iterate type="lt">
                                    <p:tmAbs val="25"/>
                                  </p:iterate>
                                  <p:childTnLst>
                                    <p:set>
                                      <p:cBhvr override="childStyle">
                                        <p:cTn id="25" dur="indefinite"/>
                                        <p:tgtEl>
                                          <p:spTgt spid="8">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70193"/>
          </a:xfrm>
          <a:prstGeom prst="rect">
            <a:avLst/>
          </a:prstGeom>
        </p:spPr>
      </p:pic>
      <p:sp>
        <p:nvSpPr>
          <p:cNvPr id="5" name="Rectangle 4"/>
          <p:cNvSpPr/>
          <p:nvPr/>
        </p:nvSpPr>
        <p:spPr>
          <a:xfrm>
            <a:off x="526868" y="385916"/>
            <a:ext cx="7956732"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6868" y="3669739"/>
            <a:ext cx="7956732"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4572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5">
                                            <p:txEl>
                                              <p:pRg st="2" end="2"/>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70193"/>
          </a:xfrm>
          <a:prstGeom prst="rect">
            <a:avLst/>
          </a:prstGeom>
        </p:spPr>
      </p:pic>
      <p:sp>
        <p:nvSpPr>
          <p:cNvPr id="4" name="Rectangle 3"/>
          <p:cNvSpPr/>
          <p:nvPr/>
        </p:nvSpPr>
        <p:spPr>
          <a:xfrm>
            <a:off x="265610" y="256544"/>
            <a:ext cx="11438709"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5579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70193"/>
          </a:xfrm>
          <a:prstGeom prst="rect">
            <a:avLst/>
          </a:prstGeom>
        </p:spPr>
      </p:pic>
      <p:sp>
        <p:nvSpPr>
          <p:cNvPr id="5" name="Rectangle 4"/>
          <p:cNvSpPr/>
          <p:nvPr/>
        </p:nvSpPr>
        <p:spPr>
          <a:xfrm>
            <a:off x="138250" y="1775738"/>
            <a:ext cx="11579131" cy="1141146"/>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7 - 9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6855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2564" y="311059"/>
            <a:ext cx="11525250" cy="6000750"/>
          </a:xfrm>
          <a:prstGeom prst="rect">
            <a:avLst/>
          </a:prstGeom>
        </p:spPr>
      </p:pic>
    </p:spTree>
    <p:extLst>
      <p:ext uri="{BB962C8B-B14F-4D97-AF65-F5344CB8AC3E}">
        <p14:creationId xmlns:p14="http://schemas.microsoft.com/office/powerpoint/2010/main" val="363806838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1" y="6178719"/>
            <a:ext cx="11468100" cy="646331"/>
          </a:xfrm>
          <a:prstGeom prst="rect">
            <a:avLst/>
          </a:prstGeom>
        </p:spPr>
        <p:txBody>
          <a:bodyPr wrap="square">
            <a:spAutoFit/>
          </a:bodyPr>
          <a:lstStyle/>
          <a:p>
            <a:pPr marL="270510" algn="just">
              <a:lnSpc>
                <a:spcPct val="150000"/>
              </a:lnSpc>
              <a:spcAft>
                <a:spcPts val="0"/>
              </a:spcAft>
              <a:tabLst>
                <a:tab pos="90170" algn="l"/>
                <a:tab pos="180340" algn="l"/>
                <a:tab pos="270510" algn="l"/>
              </a:tabLst>
            </a:pP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90550" y="0"/>
            <a:ext cx="11052122" cy="6216819"/>
          </a:xfrm>
          <a:prstGeom prst="rect">
            <a:avLst/>
          </a:prstGeom>
        </p:spPr>
      </p:pic>
    </p:spTree>
    <p:extLst>
      <p:ext uri="{BB962C8B-B14F-4D97-AF65-F5344CB8AC3E}">
        <p14:creationId xmlns:p14="http://schemas.microsoft.com/office/powerpoint/2010/main" val="327290137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70192"/>
          </a:xfrm>
          <a:prstGeom prst="rect">
            <a:avLst/>
          </a:prstGeom>
        </p:spPr>
      </p:pic>
      <p:sp>
        <p:nvSpPr>
          <p:cNvPr id="6" name="Rectangle 5"/>
          <p:cNvSpPr/>
          <p:nvPr/>
        </p:nvSpPr>
        <p:spPr>
          <a:xfrm>
            <a:off x="336550" y="211872"/>
            <a:ext cx="11525250" cy="6247864"/>
          </a:xfrm>
          <a:prstGeom prst="rect">
            <a:avLst/>
          </a:prstGeom>
        </p:spPr>
        <p:txBody>
          <a:bodyPr wrap="square">
            <a:spAutoFit/>
          </a:bodyPr>
          <a:lstStyle/>
          <a:p>
            <a:pPr algn="just">
              <a:lnSpc>
                <a:spcPct val="150000"/>
              </a:lnSpc>
              <a:spcBef>
                <a:spcPts val="800"/>
              </a:spcBef>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(1870 - 1907)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Tú</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Xương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quán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Mĩ</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nay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truân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ánh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rõ nét bức tranh hiện thực của xã hội thuộc địa nửa phong kiến nước ta cuối thế kỉ XIX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đầu </a:t>
            </a:r>
            <a:r>
              <a:rPr lang="vi-VN" sz="2400" dirty="0">
                <a:latin typeface="Times New Roman" panose="02020603050405020304" pitchFamily="18" charset="0"/>
                <a:cs typeface="Times New Roman" panose="02020603050405020304" pitchFamily="18" charset="0"/>
              </a:rPr>
              <a:t>thế kỉ XX. </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kern="0" dirty="0">
                <a:latin typeface="Times New Roman" panose="02020603050405020304" pitchFamily="18" charset="0"/>
                <a:ea typeface="Times New Roman" panose="02020603050405020304" pitchFamily="18" charset="0"/>
                <a:cs typeface="Times New Roman" panose="02020603050405020304" pitchFamily="18" charset="0"/>
              </a:rPr>
              <a:t>Vịnh khoa thi Hương, Giễu người thi đỗ, Ông cò, Phường nhơ, Thương vợ, Văn tế sống vợ</a:t>
            </a:r>
            <a:r>
              <a:rPr lang="vi-VN" sz="2400" i="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56807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up)">
                                      <p:cBhvr>
                                        <p:cTn id="18" dur="500"/>
                                        <p:tgtEl>
                                          <p:spTgt spid="6">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up)">
                                      <p:cBhvr>
                                        <p:cTn id="21" dur="500"/>
                                        <p:tgtEl>
                                          <p:spTgt spid="6">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up)">
                                      <p:cBhvr>
                                        <p:cTn id="24" dur="500"/>
                                        <p:tgtEl>
                                          <p:spTgt spid="6">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up)">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70193"/>
          </a:xfrm>
          <a:prstGeom prst="rect">
            <a:avLst/>
          </a:prstGeom>
        </p:spPr>
      </p:pic>
      <p:sp>
        <p:nvSpPr>
          <p:cNvPr id="7" name="Rectangle 6"/>
          <p:cNvSpPr/>
          <p:nvPr/>
        </p:nvSpPr>
        <p:spPr>
          <a:xfrm>
            <a:off x="355600" y="243091"/>
            <a:ext cx="11353800" cy="5078313"/>
          </a:xfrm>
          <a:prstGeom prst="rect">
            <a:avLst/>
          </a:prstGeom>
        </p:spPr>
        <p:txBody>
          <a:bodyPr wrap="square">
            <a:spAutoFit/>
          </a:bodyPr>
          <a:lstStyle/>
          <a:p>
            <a:pPr algn="just">
              <a:lnSpc>
                <a:spcPct val="150000"/>
              </a:lnSpc>
              <a:spcAft>
                <a:spcPts val="0"/>
              </a:spcAft>
            </a:pP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xứ</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Vịnh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1897.</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cục</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to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phê</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5994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up)">
                                      <p:cBhvr>
                                        <p:cTn id="18" dur="500"/>
                                        <p:tgtEl>
                                          <p:spTgt spid="7">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up)">
                                      <p:cBhvr>
                                        <p:cTn id="21" dur="500"/>
                                        <p:tgtEl>
                                          <p:spTgt spid="7">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wipe(up)">
                                      <p:cBhvr>
                                        <p:cTn id="24" dur="500"/>
                                        <p:tgtEl>
                                          <p:spTgt spid="7">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up)">
                                      <p:cBhvr>
                                        <p:cTn id="27" dur="500"/>
                                        <p:tgtEl>
                                          <p:spTgt spid="7">
                                            <p:txEl>
                                              <p:pRg st="6" end="6"/>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wipe(up)">
                                      <p:cBhvr>
                                        <p:cTn id="3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870193"/>
          </a:xfrm>
          <a:prstGeom prst="rect">
            <a:avLst/>
          </a:prstGeom>
        </p:spPr>
      </p:pic>
      <p:sp>
        <p:nvSpPr>
          <p:cNvPr id="11" name="Rectangle 10"/>
          <p:cNvSpPr/>
          <p:nvPr/>
        </p:nvSpPr>
        <p:spPr>
          <a:xfrm>
            <a:off x="618308" y="472330"/>
            <a:ext cx="11103792" cy="1200329"/>
          </a:xfrm>
          <a:prstGeom prst="rect">
            <a:avLst/>
          </a:prstGeom>
        </p:spPr>
        <p:txBody>
          <a:bodyPr wrap="square">
            <a:spAutoFit/>
          </a:bodyPr>
          <a:lstStyle/>
          <a:p>
            <a:pPr algn="just">
              <a:lnSpc>
                <a:spcPct val="150000"/>
              </a:lnSpc>
              <a:spcAft>
                <a:spcPts val="0"/>
              </a:spcAft>
            </a:pP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II.Tìm</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1569981"/>
            <a:ext cx="12192000" cy="5288019"/>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404756363"/>
              </p:ext>
            </p:extLst>
          </p:nvPr>
        </p:nvGraphicFramePr>
        <p:xfrm>
          <a:off x="198119" y="3291405"/>
          <a:ext cx="11795761" cy="3566595"/>
        </p:xfrm>
        <a:graphic>
          <a:graphicData uri="http://schemas.openxmlformats.org/drawingml/2006/table">
            <a:tbl>
              <a:tblPr>
                <a:tableStyleId>{5C22544A-7EE6-4342-B048-85BDC9FD1C3A}</a:tableStyleId>
              </a:tblPr>
              <a:tblGrid>
                <a:gridCol w="11795761">
                  <a:extLst>
                    <a:ext uri="{9D8B030D-6E8A-4147-A177-3AD203B41FA5}">
                      <a16:colId xmlns:a16="http://schemas.microsoft.com/office/drawing/2014/main" val="4200666618"/>
                    </a:ext>
                  </a:extLst>
                </a:gridCol>
              </a:tblGrid>
              <a:tr h="3566595">
                <a:tc>
                  <a:txBody>
                    <a:bodyPr/>
                    <a:lstStyle/>
                    <a:p>
                      <a:pPr marL="0" lvl="0" indent="0" algn="l">
                        <a:lnSpc>
                          <a:spcPct val="150000"/>
                        </a:lnSpc>
                        <a:spcAft>
                          <a:spcPts val="500"/>
                        </a:spcAft>
                        <a:buClr>
                          <a:srgbClr val="000000"/>
                        </a:buClr>
                        <a:buSzPts val="1000"/>
                        <a:buFont typeface="+mj-lt"/>
                        <a:buNone/>
                        <a:tabLst>
                          <a:tab pos="386080" algn="l"/>
                        </a:tabLst>
                      </a:pPr>
                      <a:r>
                        <a:rPr lang="en-US" sz="2400" u="none" strike="noStrike" spc="0" dirty="0" smtClean="0">
                          <a:effectLst/>
                          <a:latin typeface="Times New Roman" panose="02020603050405020304" pitchFamily="18" charset="0"/>
                          <a:cs typeface="Times New Roman" panose="02020603050405020304" pitchFamily="18" charset="0"/>
                        </a:rPr>
                        <a:t>1. </a:t>
                      </a:r>
                      <a:r>
                        <a:rPr lang="vi-VN" sz="2400" u="none" strike="noStrike" spc="0" dirty="0" smtClean="0">
                          <a:effectLst/>
                          <a:latin typeface="Times New Roman" panose="02020603050405020304" pitchFamily="18" charset="0"/>
                          <a:cs typeface="Times New Roman" panose="02020603050405020304" pitchFamily="18" charset="0"/>
                        </a:rPr>
                        <a:t>Hai </a:t>
                      </a:r>
                      <a:r>
                        <a:rPr lang="vi-VN" sz="2400" u="none" strike="noStrike" spc="0" dirty="0">
                          <a:effectLst/>
                          <a:latin typeface="Times New Roman" panose="02020603050405020304" pitchFamily="18" charset="0"/>
                          <a:cs typeface="Times New Roman" panose="02020603050405020304" pitchFamily="18" charset="0"/>
                        </a:rPr>
                        <a:t>câu đề cho biết điều gì về chế độ thi cử ở nước ta cuối thế kỉ </a:t>
                      </a:r>
                      <a:r>
                        <a:rPr lang="vi-VN" sz="2400" u="none" strike="noStrike" spc="0" dirty="0" smtClean="0">
                          <a:effectLst/>
                          <a:latin typeface="Times New Roman" panose="02020603050405020304" pitchFamily="18" charset="0"/>
                          <a:cs typeface="Times New Roman" panose="02020603050405020304" pitchFamily="18" charset="0"/>
                        </a:rPr>
                        <a:t>XIX?</a:t>
                      </a:r>
                      <a:endParaRPr lang="en-US" sz="2400" u="none" strike="noStrike" spc="0" dirty="0" smtClean="0">
                        <a:effectLst/>
                        <a:latin typeface="Times New Roman" panose="02020603050405020304" pitchFamily="18" charset="0"/>
                        <a:cs typeface="Times New Roman" panose="02020603050405020304" pitchFamily="18" charset="0"/>
                      </a:endParaRPr>
                    </a:p>
                    <a:p>
                      <a:pPr marL="0" lvl="0" indent="0" algn="l">
                        <a:lnSpc>
                          <a:spcPct val="150000"/>
                        </a:lnSpc>
                        <a:spcAft>
                          <a:spcPts val="500"/>
                        </a:spcAft>
                        <a:buClr>
                          <a:srgbClr val="000000"/>
                        </a:buClr>
                        <a:buSzPts val="1000"/>
                        <a:buFont typeface="+mj-lt"/>
                        <a:buNone/>
                        <a:tabLst>
                          <a:tab pos="386080" algn="l"/>
                        </a:tabLst>
                      </a:pPr>
                      <a:r>
                        <a:rPr lang="en-US" sz="2400" u="none" strike="noStrike" spc="0" dirty="0" smtClean="0">
                          <a:effectLst/>
                          <a:latin typeface="Times New Roman" panose="02020603050405020304" pitchFamily="18" charset="0"/>
                          <a:cs typeface="Times New Roman" panose="02020603050405020304" pitchFamily="18" charset="0"/>
                        </a:rPr>
                        <a:t>2. </a:t>
                      </a:r>
                      <a:r>
                        <a:rPr lang="vi-VN" sz="2400" u="none" strike="noStrike" spc="0" dirty="0" smtClean="0">
                          <a:effectLst/>
                          <a:latin typeface="Times New Roman" panose="02020603050405020304" pitchFamily="18" charset="0"/>
                          <a:cs typeface="Times New Roman" panose="02020603050405020304" pitchFamily="18" charset="0"/>
                        </a:rPr>
                        <a:t>Biện pháp tu từ nào đã được sử dung tronq cách diễn đạt “Lôi thôi sĩ tử vai đeo lọ” và “Ậm oẹ quan trường miệng thét ỉoa’? Nêu rõ tác dụng cúa biện pháp tu từ đó trong việc tái hiện hình ảnh các sĩ tử và quan viên ngươi Việt</a:t>
                      </a:r>
                    </a:p>
                    <a:p>
                      <a:pPr marL="0" lvl="0" indent="0" algn="just">
                        <a:lnSpc>
                          <a:spcPct val="150000"/>
                        </a:lnSpc>
                        <a:spcAft>
                          <a:spcPts val="500"/>
                        </a:spcAft>
                        <a:buClr>
                          <a:srgbClr val="000000"/>
                        </a:buClr>
                        <a:buSzPts val="1000"/>
                        <a:buFont typeface="+mj-lt"/>
                        <a:buNone/>
                        <a:tabLst>
                          <a:tab pos="411480" algn="l"/>
                        </a:tabLst>
                      </a:pPr>
                      <a:r>
                        <a:rPr lang="vi-VN" sz="2400" dirty="0" smtClean="0">
                          <a:effectLst/>
                          <a:latin typeface="Times New Roman" panose="02020603050405020304" pitchFamily="18" charset="0"/>
                          <a:cs typeface="Times New Roman" panose="02020603050405020304" pitchFamily="18" charset="0"/>
                        </a:rPr>
                        <a:t>3. Nhắc đến “nhân tài đất Bắc”, tác giả muốn ám chỉ những đối tượng nào? Em cảm nhận được thái độ gì của tác giả qua lời nhắn nhủ ấy?</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69570756"/>
                  </a:ext>
                </a:extLst>
              </a:tr>
            </a:tbl>
          </a:graphicData>
        </a:graphic>
      </p:graphicFrame>
      <p:sp>
        <p:nvSpPr>
          <p:cNvPr id="15" name="Rectangle 3"/>
          <p:cNvSpPr>
            <a:spLocks noChangeArrowheads="1"/>
          </p:cNvSpPr>
          <p:nvPr/>
        </p:nvSpPr>
        <p:spPr bwMode="auto">
          <a:xfrm>
            <a:off x="3248025" y="1693097"/>
            <a:ext cx="5304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08786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870193"/>
          </a:xfrm>
          <a:prstGeom prst="rect">
            <a:avLst/>
          </a:prstGeom>
        </p:spPr>
      </p:pic>
      <p:sp>
        <p:nvSpPr>
          <p:cNvPr id="15" name="Rectangle 3"/>
          <p:cNvSpPr>
            <a:spLocks noChangeArrowheads="1"/>
          </p:cNvSpPr>
          <p:nvPr/>
        </p:nvSpPr>
        <p:spPr bwMode="auto">
          <a:xfrm>
            <a:off x="3248025" y="1693097"/>
            <a:ext cx="5304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83020009"/>
              </p:ext>
            </p:extLst>
          </p:nvPr>
        </p:nvGraphicFramePr>
        <p:xfrm>
          <a:off x="0" y="0"/>
          <a:ext cx="12191999" cy="6905625"/>
        </p:xfrm>
        <a:graphic>
          <a:graphicData uri="http://schemas.openxmlformats.org/drawingml/2006/table">
            <a:tbl>
              <a:tblPr firstRow="1" firstCol="1" bandRow="1"/>
              <a:tblGrid>
                <a:gridCol w="953589">
                  <a:extLst>
                    <a:ext uri="{9D8B030D-6E8A-4147-A177-3AD203B41FA5}">
                      <a16:colId xmlns:a16="http://schemas.microsoft.com/office/drawing/2014/main" val="1080292806"/>
                    </a:ext>
                  </a:extLst>
                </a:gridCol>
                <a:gridCol w="3579222">
                  <a:extLst>
                    <a:ext uri="{9D8B030D-6E8A-4147-A177-3AD203B41FA5}">
                      <a16:colId xmlns:a16="http://schemas.microsoft.com/office/drawing/2014/main" val="57347816"/>
                    </a:ext>
                  </a:extLst>
                </a:gridCol>
                <a:gridCol w="3487783">
                  <a:extLst>
                    <a:ext uri="{9D8B030D-6E8A-4147-A177-3AD203B41FA5}">
                      <a16:colId xmlns:a16="http://schemas.microsoft.com/office/drawing/2014/main" val="3333578205"/>
                    </a:ext>
                  </a:extLst>
                </a:gridCol>
                <a:gridCol w="4171405">
                  <a:extLst>
                    <a:ext uri="{9D8B030D-6E8A-4147-A177-3AD203B41FA5}">
                      <a16:colId xmlns:a16="http://schemas.microsoft.com/office/drawing/2014/main" val="3051891080"/>
                    </a:ext>
                  </a:extLst>
                </a:gridCol>
              </a:tblGrid>
              <a:tr h="334718">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TIÊU CHÍ</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CẦN CỐ GẮNG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 4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TỐT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(5 – 7 </a:t>
                      </a:r>
                      <a:r>
                        <a:rPr lang="en-US" sz="1600" b="1" kern="0" dirty="0" err="1">
                          <a:effectLst/>
                          <a:latin typeface="Times New Roman" panose="02020603050405020304" pitchFamily="18" charset="0"/>
                          <a:ea typeface="Yu Mincho"/>
                          <a:cs typeface="Times New Roman" panose="02020603050405020304" pitchFamily="18" charset="0"/>
                        </a:rPr>
                        <a:t>điểm</a:t>
                      </a:r>
                      <a:r>
                        <a:rPr lang="en-US" sz="1600" b="1" kern="0" dirty="0">
                          <a:effectLst/>
                          <a:latin typeface="Times New Roman" panose="02020603050405020304" pitchFamily="18" charset="0"/>
                          <a:ea typeface="Yu Mincho"/>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XUẤT SẮC</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(8 – 10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04589902"/>
                  </a:ext>
                </a:extLst>
              </a:tr>
              <a:tr h="1171514">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Hình thức</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Bài làm còn sơ sài, trình bày cẩu thả</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Sai lỗi chính tả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1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Bài làm tương đối đẩy đủ, chỉn chu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Trình bày cẩn thận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Không có lỗi chính tả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2 </a:t>
                      </a:r>
                      <a:r>
                        <a:rPr lang="en-US" sz="1600" b="1" kern="0" dirty="0" err="1">
                          <a:effectLst/>
                          <a:latin typeface="Times New Roman" panose="02020603050405020304" pitchFamily="18" charset="0"/>
                          <a:ea typeface="Yu Mincho"/>
                          <a:cs typeface="Times New Roman" panose="02020603050405020304" pitchFamily="18" charset="0"/>
                        </a:rPr>
                        <a:t>điểm</a:t>
                      </a:r>
                      <a:r>
                        <a:rPr lang="en-US" sz="1600" b="1"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Bài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làm</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tương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đối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đẩy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chỉn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chu</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Trình</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bày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cẩn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thận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Không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lỗi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chính</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tả</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sự</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smtClean="0">
                          <a:effectLst/>
                          <a:latin typeface="Times New Roman" panose="02020603050405020304" pitchFamily="18" charset="0"/>
                          <a:ea typeface="Yu Mincho"/>
                          <a:cs typeface="Times New Roman" panose="02020603050405020304" pitchFamily="18" charset="0"/>
                        </a:rPr>
                        <a:t>tạo</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993076"/>
                  </a:ext>
                </a:extLst>
              </a:tr>
              <a:tr h="1338873">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Nội dung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(6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1 - 3 </a:t>
                      </a:r>
                      <a:r>
                        <a:rPr lang="en-US" sz="1600" b="1" kern="0" dirty="0" err="1">
                          <a:effectLst/>
                          <a:latin typeface="Times New Roman" panose="02020603050405020304" pitchFamily="18" charset="0"/>
                          <a:ea typeface="Yu Mincho"/>
                          <a:cs typeface="Times New Roman" panose="02020603050405020304" pitchFamily="18" charset="0"/>
                        </a:rPr>
                        <a:t>điểm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Chưa</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lơi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đúng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trọng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tâm</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Không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hết</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các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gợi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dẫn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Nội</a:t>
                      </a:r>
                      <a:r>
                        <a:rPr lang="en-US" sz="1600" kern="0" dirty="0">
                          <a:effectLst/>
                          <a:latin typeface="Times New Roman" panose="02020603050405020304" pitchFamily="18" charset="0"/>
                          <a:ea typeface="Yu Mincho"/>
                          <a:cs typeface="Times New Roman" panose="02020603050405020304" pitchFamily="18" charset="0"/>
                        </a:rPr>
                        <a:t> dung </a:t>
                      </a:r>
                      <a:r>
                        <a:rPr lang="en-US" sz="1600" kern="0" dirty="0" err="1">
                          <a:effectLst/>
                          <a:latin typeface="Times New Roman" panose="02020603050405020304" pitchFamily="18" charset="0"/>
                          <a:ea typeface="Yu Mincho"/>
                          <a:cs typeface="Times New Roman" panose="02020603050405020304" pitchFamily="18" charset="0"/>
                        </a:rPr>
                        <a:t>sơ</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sài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mới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dừng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lại</a:t>
                      </a:r>
                      <a:r>
                        <a:rPr lang="en-US" sz="1600" kern="0" dirty="0">
                          <a:effectLst/>
                          <a:latin typeface="Times New Roman" panose="02020603050405020304" pitchFamily="18" charset="0"/>
                          <a:ea typeface="Yu Mincho"/>
                          <a:cs typeface="Times New Roman" panose="02020603050405020304" pitchFamily="18" charset="0"/>
                        </a:rPr>
                        <a:t> ở </a:t>
                      </a:r>
                      <a:r>
                        <a:rPr lang="en-US" sz="1600" kern="0" dirty="0" err="1">
                          <a:effectLst/>
                          <a:latin typeface="Times New Roman" panose="02020603050405020304" pitchFamily="18" charset="0"/>
                          <a:ea typeface="Yu Mincho"/>
                          <a:cs typeface="Times New Roman" panose="02020603050405020304" pitchFamily="18" charset="0"/>
                        </a:rPr>
                        <a:t>mức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độ</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biết</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và</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nhận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diện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4 – 5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Trả lời tương đối đầy đủ các câu hỏi gợi dẫn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Trả lời đúng trọng tâm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Có ít nhất 1 – 2 ý mở rộng nâng cao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6 </a:t>
                      </a:r>
                      <a:r>
                        <a:rPr lang="en-US" sz="1600" b="1" kern="0" dirty="0" err="1">
                          <a:effectLst/>
                          <a:latin typeface="Times New Roman" panose="02020603050405020304" pitchFamily="18" charset="0"/>
                          <a:ea typeface="Yu Mincho"/>
                          <a:cs typeface="Times New Roman" panose="02020603050405020304" pitchFamily="18" charset="0"/>
                        </a:rPr>
                        <a:t>điểm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tương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đối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đầy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các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gợi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dẫn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đúng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trọng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tâm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nhiều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hơn</a:t>
                      </a:r>
                      <a:r>
                        <a:rPr lang="en-US" sz="1600" kern="0" dirty="0">
                          <a:effectLst/>
                          <a:latin typeface="Times New Roman" panose="02020603050405020304" pitchFamily="18" charset="0"/>
                          <a:ea typeface="Yu Mincho"/>
                          <a:cs typeface="Times New Roman" panose="02020603050405020304" pitchFamily="18" charset="0"/>
                        </a:rPr>
                        <a:t> 2 ý </a:t>
                      </a:r>
                      <a:r>
                        <a:rPr lang="en-US" sz="1600" kern="0" dirty="0" err="1">
                          <a:effectLst/>
                          <a:latin typeface="Times New Roman" panose="02020603050405020304" pitchFamily="18" charset="0"/>
                          <a:ea typeface="Yu Mincho"/>
                          <a:cs typeface="Times New Roman" panose="02020603050405020304" pitchFamily="18" charset="0"/>
                        </a:rPr>
                        <a:t>mở</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rộng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nâng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cao</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sự</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tạo</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518635"/>
                  </a:ext>
                </a:extLst>
              </a:tr>
              <a:tr h="1171514">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Hiệu quả nhóm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Các thành viên chưa gắn kết chặt chẽ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Vẫn còn trên 2 thành viên không tham gia hoạt động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1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Hoạt động tương đối gắn kết, có tranh luận nhưng vẫn đi đến thông nhát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Vẫn còn 1 thành viên không tham gia hoạt động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Hoạt động gắn kết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Có sự đồng thuận và nhiều ý tưởng khác biệt, sáng tạo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Toàn bộ thành viên đều tham gia hoạt động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387711"/>
                  </a:ext>
                </a:extLst>
              </a:tr>
              <a:tr h="167359">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735278"/>
                  </a:ext>
                </a:extLst>
              </a:tr>
              <a:tr h="167359">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TỔNG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algn="just">
                        <a:lnSpc>
                          <a:spcPct val="150000"/>
                        </a:lnSpc>
                        <a:spcAft>
                          <a:spcPts val="0"/>
                        </a:spcAft>
                      </a:pP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3658187"/>
                  </a:ext>
                </a:extLst>
              </a:tr>
            </a:tbl>
          </a:graphicData>
        </a:graphic>
      </p:graphicFrame>
    </p:spTree>
    <p:extLst>
      <p:ext uri="{BB962C8B-B14F-4D97-AF65-F5344CB8AC3E}">
        <p14:creationId xmlns:p14="http://schemas.microsoft.com/office/powerpoint/2010/main" val="309664966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870193"/>
          </a:xfrm>
          <a:prstGeom prst="rect">
            <a:avLst/>
          </a:prstGeom>
        </p:spPr>
      </p:pic>
      <p:sp>
        <p:nvSpPr>
          <p:cNvPr id="11" name="Rectangle 10"/>
          <p:cNvSpPr/>
          <p:nvPr/>
        </p:nvSpPr>
        <p:spPr>
          <a:xfrm>
            <a:off x="618308" y="472330"/>
            <a:ext cx="11103792" cy="1200329"/>
          </a:xfrm>
          <a:prstGeom prst="rect">
            <a:avLst/>
          </a:prstGeom>
        </p:spPr>
        <p:txBody>
          <a:bodyPr wrap="square">
            <a:spAutoFit/>
          </a:bodyPr>
          <a:lstStyle/>
          <a:p>
            <a:pPr algn="just">
              <a:lnSpc>
                <a:spcPct val="150000"/>
              </a:lnSpc>
              <a:spcAft>
                <a:spcPts val="0"/>
              </a:spcAft>
            </a:pP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II.Tìm</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18308" y="1599168"/>
            <a:ext cx="11103792" cy="2862322"/>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lẫn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18308" y="4387999"/>
            <a:ext cx="11103792"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túc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3989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0"/>
            <a:ext cx="12192000" cy="6870193"/>
          </a:xfrm>
          <a:prstGeom prst="rect">
            <a:avLst/>
          </a:prstGeom>
        </p:spPr>
      </p:pic>
      <p:sp>
        <p:nvSpPr>
          <p:cNvPr id="18" name="Rectangle 17"/>
          <p:cNvSpPr/>
          <p:nvPr/>
        </p:nvSpPr>
        <p:spPr>
          <a:xfrm>
            <a:off x="782961" y="-149161"/>
            <a:ext cx="2239716" cy="646331"/>
          </a:xfrm>
          <a:prstGeom prst="rect">
            <a:avLst/>
          </a:prstGeom>
        </p:spPr>
        <p:txBody>
          <a:bodyPr wrap="none">
            <a:spAutoFit/>
          </a:bodyPr>
          <a:lstStyle/>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smtClean="0">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782962" y="351780"/>
            <a:ext cx="11130364" cy="1754326"/>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đeo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lọ</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luộm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thuộm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nhếch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miệng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thét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nạt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vờ</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782961" y="2225450"/>
            <a:ext cx="10220738" cy="2249142"/>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782961" y="4518230"/>
            <a:ext cx="10503347" cy="2308324"/>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lộn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xộn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dù</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ánh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nền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93731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1336</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Yu Mincho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2023-07-25T01:48:28Z</dcterms:created>
  <dcterms:modified xsi:type="dcterms:W3CDTF">2023-07-25T03:29:33Z</dcterms:modified>
</cp:coreProperties>
</file>