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73" r:id="rId2"/>
    <p:sldId id="474" r:id="rId3"/>
    <p:sldId id="475" r:id="rId4"/>
    <p:sldId id="256" r:id="rId5"/>
    <p:sldId id="476" r:id="rId6"/>
    <p:sldId id="490" r:id="rId7"/>
    <p:sldId id="465" r:id="rId8"/>
    <p:sldId id="481" r:id="rId9"/>
    <p:sldId id="488" r:id="rId10"/>
    <p:sldId id="466" r:id="rId11"/>
    <p:sldId id="487" r:id="rId12"/>
    <p:sldId id="477" r:id="rId13"/>
    <p:sldId id="484" r:id="rId14"/>
    <p:sldId id="467" r:id="rId15"/>
    <p:sldId id="482" r:id="rId16"/>
    <p:sldId id="483" r:id="rId17"/>
    <p:sldId id="468" r:id="rId18"/>
    <p:sldId id="472" r:id="rId19"/>
    <p:sldId id="469" r:id="rId20"/>
    <p:sldId id="489" r:id="rId21"/>
    <p:sldId id="4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C1914"/>
    <a:srgbClr val="651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90CD7-215B-45AC-9E6D-BB36749E2557}" v="138" dt="2024-11-06T14:51:56.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4364" autoAdjust="0"/>
  </p:normalViewPr>
  <p:slideViewPr>
    <p:cSldViewPr snapToGrid="0">
      <p:cViewPr varScale="1">
        <p:scale>
          <a:sx n="87" d="100"/>
          <a:sy n="87" d="100"/>
        </p:scale>
        <p:origin x="4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CCCEE-ECEA-427A-8C9A-8F8433441F07}"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84CD-114C-4AB1-A301-9740D6EB1117}" type="slidenum">
              <a:rPr lang="en-US" smtClean="0"/>
              <a:t>‹#›</a:t>
            </a:fld>
            <a:endParaRPr lang="en-US"/>
          </a:p>
        </p:txBody>
      </p:sp>
    </p:spTree>
    <p:extLst>
      <p:ext uri="{BB962C8B-B14F-4D97-AF65-F5344CB8AC3E}">
        <p14:creationId xmlns:p14="http://schemas.microsoft.com/office/powerpoint/2010/main" val="142755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1</a:t>
            </a:fld>
            <a:endParaRPr lang="en-US"/>
          </a:p>
        </p:txBody>
      </p:sp>
    </p:spTree>
    <p:extLst>
      <p:ext uri="{BB962C8B-B14F-4D97-AF65-F5344CB8AC3E}">
        <p14:creationId xmlns:p14="http://schemas.microsoft.com/office/powerpoint/2010/main" val="334636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Hoạt</a:t>
            </a:r>
            <a:r>
              <a:rPr lang="en-US" dirty="0"/>
              <a:t> </a:t>
            </a:r>
            <a:r>
              <a:rPr lang="en-US" dirty="0" err="1"/>
              <a:t>động</a:t>
            </a:r>
            <a:r>
              <a:rPr lang="en-US" dirty="0"/>
              <a:t> </a:t>
            </a:r>
            <a:r>
              <a:rPr lang="en-US" dirty="0" err="1"/>
              <a:t>nhóm</a:t>
            </a:r>
            <a:endParaRPr lang="en-US" dirty="0"/>
          </a:p>
        </p:txBody>
      </p:sp>
      <p:sp>
        <p:nvSpPr>
          <p:cNvPr id="4" name="Slide Number Placeholder 3"/>
          <p:cNvSpPr>
            <a:spLocks noGrp="1"/>
          </p:cNvSpPr>
          <p:nvPr>
            <p:ph type="sldNum" sz="quarter" idx="5"/>
          </p:nvPr>
        </p:nvSpPr>
        <p:spPr/>
        <p:txBody>
          <a:bodyPr/>
          <a:lstStyle/>
          <a:p>
            <a:fld id="{8CCE84CD-114C-4AB1-A301-9740D6EB1117}" type="slidenum">
              <a:rPr lang="en-US" smtClean="0"/>
              <a:t>13</a:t>
            </a:fld>
            <a:endParaRPr lang="en-US"/>
          </a:p>
        </p:txBody>
      </p:sp>
    </p:spTree>
    <p:extLst>
      <p:ext uri="{BB962C8B-B14F-4D97-AF65-F5344CB8AC3E}">
        <p14:creationId xmlns:p14="http://schemas.microsoft.com/office/powerpoint/2010/main" val="1434821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14</a:t>
            </a:fld>
            <a:endParaRPr lang="en-US"/>
          </a:p>
        </p:txBody>
      </p:sp>
    </p:spTree>
    <p:extLst>
      <p:ext uri="{BB962C8B-B14F-4D97-AF65-F5344CB8AC3E}">
        <p14:creationId xmlns:p14="http://schemas.microsoft.com/office/powerpoint/2010/main" val="45318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15</a:t>
            </a:fld>
            <a:endParaRPr lang="en-US"/>
          </a:p>
        </p:txBody>
      </p:sp>
    </p:spTree>
    <p:extLst>
      <p:ext uri="{BB962C8B-B14F-4D97-AF65-F5344CB8AC3E}">
        <p14:creationId xmlns:p14="http://schemas.microsoft.com/office/powerpoint/2010/main" val="293785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16</a:t>
            </a:fld>
            <a:endParaRPr lang="en-US"/>
          </a:p>
        </p:txBody>
      </p:sp>
    </p:spTree>
    <p:extLst>
      <p:ext uri="{BB962C8B-B14F-4D97-AF65-F5344CB8AC3E}">
        <p14:creationId xmlns:p14="http://schemas.microsoft.com/office/powerpoint/2010/main" val="108840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17</a:t>
            </a:fld>
            <a:endParaRPr lang="en-US"/>
          </a:p>
        </p:txBody>
      </p:sp>
    </p:spTree>
    <p:extLst>
      <p:ext uri="{BB962C8B-B14F-4D97-AF65-F5344CB8AC3E}">
        <p14:creationId xmlns:p14="http://schemas.microsoft.com/office/powerpoint/2010/main" val="58818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Vẽ</a:t>
            </a:r>
            <a:r>
              <a:rPr lang="en-US" dirty="0"/>
              <a:t> </a:t>
            </a:r>
            <a:r>
              <a:rPr lang="en-US" dirty="0" err="1"/>
              <a:t>sơ</a:t>
            </a:r>
            <a:r>
              <a:rPr lang="en-US" dirty="0"/>
              <a:t> </a:t>
            </a:r>
            <a:r>
              <a:rPr lang="en-US" dirty="0" err="1"/>
              <a:t>đồ</a:t>
            </a:r>
            <a:r>
              <a:rPr lang="en-US" dirty="0"/>
              <a:t> </a:t>
            </a:r>
            <a:r>
              <a:rPr lang="en-US" dirty="0" err="1"/>
              <a:t>tư</a:t>
            </a:r>
            <a:r>
              <a:rPr lang="en-US" dirty="0"/>
              <a:t> </a:t>
            </a:r>
            <a:r>
              <a:rPr lang="en-US" dirty="0" err="1"/>
              <a:t>duy</a:t>
            </a:r>
            <a:r>
              <a:rPr lang="en-US" dirty="0"/>
              <a:t> </a:t>
            </a:r>
            <a:r>
              <a:rPr lang="en-US" dirty="0" err="1"/>
              <a:t>khái</a:t>
            </a:r>
            <a:r>
              <a:rPr lang="en-US" dirty="0"/>
              <a:t> </a:t>
            </a:r>
            <a:r>
              <a:rPr lang="en-US" dirty="0" err="1"/>
              <a:t>quát</a:t>
            </a:r>
            <a:r>
              <a:rPr lang="en-US" dirty="0"/>
              <a:t> </a:t>
            </a:r>
            <a:r>
              <a:rPr lang="en-US" dirty="0" err="1"/>
              <a:t>nội</a:t>
            </a:r>
            <a:r>
              <a:rPr lang="en-US" dirty="0"/>
              <a:t> dung </a:t>
            </a:r>
            <a:r>
              <a:rPr lang="en-US" dirty="0" err="1"/>
              <a:t>kiến</a:t>
            </a:r>
            <a:r>
              <a:rPr lang="en-US" dirty="0"/>
              <a:t> </a:t>
            </a:r>
            <a:r>
              <a:rPr lang="en-US" dirty="0" err="1"/>
              <a:t>thức</a:t>
            </a:r>
            <a:r>
              <a:rPr lang="en-US" dirty="0"/>
              <a:t> </a:t>
            </a:r>
            <a:r>
              <a:rPr lang="en-US" dirty="0" err="1"/>
              <a:t>bài</a:t>
            </a:r>
            <a:r>
              <a:rPr lang="en-US" dirty="0"/>
              <a:t> </a:t>
            </a:r>
            <a:r>
              <a:rPr lang="en-US" dirty="0" err="1"/>
              <a:t>học</a:t>
            </a:r>
            <a:endParaRPr lang="en-US" dirty="0"/>
          </a:p>
        </p:txBody>
      </p:sp>
      <p:sp>
        <p:nvSpPr>
          <p:cNvPr id="4" name="Slide Number Placeholder 3"/>
          <p:cNvSpPr>
            <a:spLocks noGrp="1"/>
          </p:cNvSpPr>
          <p:nvPr>
            <p:ph type="sldNum" sz="quarter" idx="5"/>
          </p:nvPr>
        </p:nvSpPr>
        <p:spPr/>
        <p:txBody>
          <a:bodyPr/>
          <a:lstStyle/>
          <a:p>
            <a:fld id="{8CCE84CD-114C-4AB1-A301-9740D6EB1117}" type="slidenum">
              <a:rPr lang="en-US" smtClean="0"/>
              <a:t>21</a:t>
            </a:fld>
            <a:endParaRPr lang="en-US"/>
          </a:p>
        </p:txBody>
      </p:sp>
    </p:spTree>
    <p:extLst>
      <p:ext uri="{BB962C8B-B14F-4D97-AF65-F5344CB8AC3E}">
        <p14:creationId xmlns:p14="http://schemas.microsoft.com/office/powerpoint/2010/main" val="53124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Trực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8CCE84CD-114C-4AB1-A301-9740D6EB1117}" type="slidenum">
              <a:rPr lang="en-US" smtClean="0"/>
              <a:t>2</a:t>
            </a:fld>
            <a:endParaRPr lang="en-US"/>
          </a:p>
        </p:txBody>
      </p:sp>
    </p:spTree>
    <p:extLst>
      <p:ext uri="{BB962C8B-B14F-4D97-AF65-F5344CB8AC3E}">
        <p14:creationId xmlns:p14="http://schemas.microsoft.com/office/powerpoint/2010/main" val="186388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Gián</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8CCE84CD-114C-4AB1-A301-9740D6EB1117}" type="slidenum">
              <a:rPr lang="en-US" smtClean="0"/>
              <a:t>3</a:t>
            </a:fld>
            <a:endParaRPr lang="en-US"/>
          </a:p>
        </p:txBody>
      </p:sp>
    </p:spTree>
    <p:extLst>
      <p:ext uri="{BB962C8B-B14F-4D97-AF65-F5344CB8AC3E}">
        <p14:creationId xmlns:p14="http://schemas.microsoft.com/office/powerpoint/2010/main" val="249911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8CCE84CD-114C-4AB1-A301-9740D6EB1117}" type="slidenum">
              <a:rPr lang="en-US" smtClean="0"/>
              <a:t>4</a:t>
            </a:fld>
            <a:endParaRPr lang="en-US"/>
          </a:p>
        </p:txBody>
      </p:sp>
    </p:spTree>
    <p:extLst>
      <p:ext uri="{BB962C8B-B14F-4D97-AF65-F5344CB8AC3E}">
        <p14:creationId xmlns:p14="http://schemas.microsoft.com/office/powerpoint/2010/main" val="175816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7</a:t>
            </a:fld>
            <a:endParaRPr lang="en-US"/>
          </a:p>
        </p:txBody>
      </p:sp>
    </p:spTree>
    <p:extLst>
      <p:ext uri="{BB962C8B-B14F-4D97-AF65-F5344CB8AC3E}">
        <p14:creationId xmlns:p14="http://schemas.microsoft.com/office/powerpoint/2010/main" val="32734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8</a:t>
            </a:fld>
            <a:endParaRPr lang="en-US"/>
          </a:p>
        </p:txBody>
      </p:sp>
    </p:spTree>
    <p:extLst>
      <p:ext uri="{BB962C8B-B14F-4D97-AF65-F5344CB8AC3E}">
        <p14:creationId xmlns:p14="http://schemas.microsoft.com/office/powerpoint/2010/main" val="136233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10</a:t>
            </a:fld>
            <a:endParaRPr lang="en-US"/>
          </a:p>
        </p:txBody>
      </p:sp>
    </p:spTree>
    <p:extLst>
      <p:ext uri="{BB962C8B-B14F-4D97-AF65-F5344CB8AC3E}">
        <p14:creationId xmlns:p14="http://schemas.microsoft.com/office/powerpoint/2010/main" val="54841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CCE84CD-114C-4AB1-A301-9740D6EB1117}" type="slidenum">
              <a:rPr lang="en-US" smtClean="0"/>
              <a:t>12</a:t>
            </a:fld>
            <a:endParaRPr lang="en-US"/>
          </a:p>
        </p:txBody>
      </p:sp>
    </p:spTree>
    <p:extLst>
      <p:ext uri="{BB962C8B-B14F-4D97-AF65-F5344CB8AC3E}">
        <p14:creationId xmlns:p14="http://schemas.microsoft.com/office/powerpoint/2010/main" val="213775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643D8-C639-4ED3-927B-9CF422E769F9}" type="datetimeFigureOut">
              <a:rPr lang="en-US" smtClean="0"/>
              <a:t>11/6/2024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903B7BF-B94C-448E-A4F3-50F213708E2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010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643D8-C639-4ED3-927B-9CF422E769F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3B7BF-B94C-448E-A4F3-50F213708E2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870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643D8-C639-4ED3-927B-9CF422E769F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3B7BF-B94C-448E-A4F3-50F213708E2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417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643D8-C639-4ED3-927B-9CF422E769F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3B7BF-B94C-448E-A4F3-50F213708E2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433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B643D8-C639-4ED3-927B-9CF422E769F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3B7BF-B94C-448E-A4F3-50F213708E2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5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643D8-C639-4ED3-927B-9CF422E769F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3B7BF-B94C-448E-A4F3-50F213708E2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254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643D8-C639-4ED3-927B-9CF422E769F9}"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3B7BF-B94C-448E-A4F3-50F213708E2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287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643D8-C639-4ED3-927B-9CF422E769F9}"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3B7BF-B94C-448E-A4F3-50F213708E2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04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643D8-C639-4ED3-927B-9CF422E769F9}"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3B7BF-B94C-448E-A4F3-50F213708E24}" type="slidenum">
              <a:rPr lang="en-US" smtClean="0"/>
              <a:t>‹#›</a:t>
            </a:fld>
            <a:endParaRPr lang="en-US"/>
          </a:p>
        </p:txBody>
      </p:sp>
    </p:spTree>
    <p:extLst>
      <p:ext uri="{BB962C8B-B14F-4D97-AF65-F5344CB8AC3E}">
        <p14:creationId xmlns:p14="http://schemas.microsoft.com/office/powerpoint/2010/main" val="18493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B643D8-C639-4ED3-927B-9CF422E769F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3B7BF-B94C-448E-A4F3-50F213708E2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965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FB643D8-C639-4ED3-927B-9CF422E769F9}" type="datetimeFigureOut">
              <a:rPr lang="en-US" smtClean="0"/>
              <a:t>11/6/2024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903B7BF-B94C-448E-A4F3-50F213708E2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699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FB643D8-C639-4ED3-927B-9CF422E769F9}" type="datetimeFigureOut">
              <a:rPr lang="en-US" smtClean="0"/>
              <a:t>11/6/2024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903B7BF-B94C-448E-A4F3-50F213708E2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93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363778" y="233023"/>
            <a:ext cx="11682448" cy="769441"/>
          </a:xfrm>
          <a:prstGeom prst="rect">
            <a:avLst/>
          </a:prstGeom>
          <a:noFill/>
        </p:spPr>
        <p:txBody>
          <a:bodyPr wrap="square" rtlCol="0">
            <a:spAutoFit/>
          </a:bodyPr>
          <a:lstStyle/>
          <a:p>
            <a:pPr algn="ctr"/>
            <a:r>
              <a:rPr lang="en-US" sz="4400" b="1" dirty="0" err="1">
                <a:solidFill>
                  <a:srgbClr val="C00000"/>
                </a:solidFill>
                <a:latin typeface="#9Slide07 SVNA Love Of Thunder" panose="02040603050506020204" pitchFamily="18" charset="0"/>
                <a:cs typeface="Times New Roman" panose="02020603050405020304" pitchFamily="18" charset="0"/>
              </a:rPr>
              <a:t>Phóng</a:t>
            </a:r>
            <a:r>
              <a:rPr lang="en-US" sz="4400" b="1" dirty="0">
                <a:solidFill>
                  <a:srgbClr val="C00000"/>
                </a:solidFill>
                <a:latin typeface="#9Slide07 SVNA Love Of Thunder" panose="02040603050506020204" pitchFamily="18" charset="0"/>
                <a:cs typeface="Times New Roman" panose="02020603050405020304" pitchFamily="18" charset="0"/>
              </a:rPr>
              <a:t> </a:t>
            </a:r>
            <a:r>
              <a:rPr lang="en-US" sz="4400" b="1" dirty="0" err="1">
                <a:solidFill>
                  <a:srgbClr val="C00000"/>
                </a:solidFill>
                <a:latin typeface="#9Slide07 SVNA Love Of Thunder" panose="02040603050506020204" pitchFamily="18" charset="0"/>
                <a:cs typeface="Times New Roman" panose="02020603050405020304" pitchFamily="18" charset="0"/>
              </a:rPr>
              <a:t>viên</a:t>
            </a:r>
            <a:r>
              <a:rPr lang="en-US" sz="4400" b="1" dirty="0">
                <a:solidFill>
                  <a:srgbClr val="C00000"/>
                </a:solidFill>
                <a:latin typeface="#9Slide07 SVNA Love Of Thunder" panose="02040603050506020204" pitchFamily="18" charset="0"/>
                <a:cs typeface="Times New Roman" panose="02020603050405020304" pitchFamily="18" charset="0"/>
              </a:rPr>
              <a:t> </a:t>
            </a:r>
            <a:r>
              <a:rPr lang="en-US" sz="4400" b="1" dirty="0" err="1">
                <a:solidFill>
                  <a:srgbClr val="C00000"/>
                </a:solidFill>
                <a:latin typeface="#9Slide07 SVNA Love Of Thunder" panose="02040603050506020204" pitchFamily="18" charset="0"/>
                <a:cs typeface="Times New Roman" panose="02020603050405020304" pitchFamily="18" charset="0"/>
              </a:rPr>
              <a:t>học</a:t>
            </a:r>
            <a:r>
              <a:rPr lang="en-US" sz="4400" b="1" dirty="0">
                <a:solidFill>
                  <a:srgbClr val="C00000"/>
                </a:solidFill>
                <a:latin typeface="#9Slide07 SVNA Love Of Thunder" panose="02040603050506020204" pitchFamily="18" charset="0"/>
                <a:cs typeface="Times New Roman" panose="02020603050405020304" pitchFamily="18" charset="0"/>
              </a:rPr>
              <a:t> </a:t>
            </a:r>
            <a:r>
              <a:rPr lang="en-US" sz="4400" b="1" dirty="0" err="1">
                <a:solidFill>
                  <a:srgbClr val="C00000"/>
                </a:solidFill>
                <a:latin typeface="#9Slide07 SVNA Love Of Thunder" panose="02040603050506020204" pitchFamily="18" charset="0"/>
                <a:cs typeface="Times New Roman" panose="02020603050405020304" pitchFamily="18" charset="0"/>
              </a:rPr>
              <a:t>đường</a:t>
            </a:r>
            <a:endParaRPr lang="en-US" sz="4400" dirty="0">
              <a:solidFill>
                <a:srgbClr val="C00000"/>
              </a:solidFill>
              <a:latin typeface="#9Slide07 SVNA Love Of Thunder"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2425C78-98C3-7312-93C7-BD94158B91D3}"/>
              </a:ext>
            </a:extLst>
          </p:cNvPr>
          <p:cNvSpPr txBox="1"/>
          <p:nvPr/>
        </p:nvSpPr>
        <p:spPr>
          <a:xfrm>
            <a:off x="665926" y="2128576"/>
            <a:ext cx="7070693" cy="3970318"/>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GV 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HS </a:t>
            </a:r>
            <a:r>
              <a:rPr lang="vi-VN" sz="2800" dirty="0">
                <a:latin typeface="Times New Roman" panose="02020603050405020304" pitchFamily="18" charset="0"/>
                <a:cs typeface="Times New Roman" panose="02020603050405020304" pitchFamily="18" charset="0"/>
              </a:rPr>
              <a:t>tiến hành phỏng 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Sau khi hoàn thành, các nhóm sẽ trình bày lại cuộc phỏng vấn trước 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9E6F42A-7159-C340-E10B-3451F04B4ECA}"/>
              </a:ext>
            </a:extLst>
          </p:cNvPr>
          <p:cNvSpPr txBox="1"/>
          <p:nvPr/>
        </p:nvSpPr>
        <p:spPr>
          <a:xfrm>
            <a:off x="254776" y="1068233"/>
            <a:ext cx="11682448" cy="707886"/>
          </a:xfrm>
          <a:prstGeom prst="rect">
            <a:avLst/>
          </a:prstGeom>
          <a:noFill/>
        </p:spPr>
        <p:txBody>
          <a:bodyPr wrap="square" rtlCol="0">
            <a:spAutoFit/>
          </a:bodyPr>
          <a:lstStyle/>
          <a:p>
            <a:pPr algn="ct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Chủ</a:t>
            </a:r>
            <a:r>
              <a:rPr lang="en-US" sz="4000" b="1" dirty="0">
                <a:solidFill>
                  <a:schemeClr val="tx1">
                    <a:lumMod val="95000"/>
                    <a:lumOff val="5000"/>
                  </a:schemeClr>
                </a:solidFill>
                <a:latin typeface="#9Slide05 SVNVery Berry" panose="00000500000000000000" pitchFamily="2" charset="0"/>
                <a:cs typeface="Times New Roman" panose="02020603050405020304" pitchFamily="18" charset="0"/>
              </a:rPr>
              <a:t> </a:t>
            </a: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đề</a:t>
            </a:r>
            <a:r>
              <a:rPr lang="en-US" sz="4000" b="1" dirty="0">
                <a:solidFill>
                  <a:schemeClr val="tx1">
                    <a:lumMod val="95000"/>
                    <a:lumOff val="5000"/>
                  </a:schemeClr>
                </a:solidFill>
                <a:latin typeface="#9Slide05 SVNVery Berry" panose="00000500000000000000" pitchFamily="2" charset="0"/>
                <a:cs typeface="Times New Roman" panose="02020603050405020304" pitchFamily="18" charset="0"/>
              </a:rPr>
              <a:t>: </a:t>
            </a: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Khám</a:t>
            </a:r>
            <a:r>
              <a:rPr lang="en-US" sz="4000" b="1" dirty="0">
                <a:solidFill>
                  <a:schemeClr val="tx1">
                    <a:lumMod val="95000"/>
                    <a:lumOff val="5000"/>
                  </a:schemeClr>
                </a:solidFill>
                <a:latin typeface="#9Slide05 SVNVery Berry" panose="00000500000000000000" pitchFamily="2" charset="0"/>
                <a:cs typeface="Times New Roman" panose="02020603050405020304" pitchFamily="18" charset="0"/>
              </a:rPr>
              <a:t> </a:t>
            </a: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phá</a:t>
            </a:r>
            <a:r>
              <a:rPr lang="en-US" sz="4000" b="1" dirty="0">
                <a:solidFill>
                  <a:schemeClr val="tx1">
                    <a:lumMod val="95000"/>
                    <a:lumOff val="5000"/>
                  </a:schemeClr>
                </a:solidFill>
                <a:latin typeface="#9Slide05 SVNVery Berry" panose="00000500000000000000" pitchFamily="2" charset="0"/>
                <a:cs typeface="Times New Roman" panose="02020603050405020304" pitchFamily="18" charset="0"/>
              </a:rPr>
              <a:t> </a:t>
            </a: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những</a:t>
            </a:r>
            <a:r>
              <a:rPr lang="en-US" sz="4000" b="1" dirty="0">
                <a:solidFill>
                  <a:schemeClr val="tx1">
                    <a:lumMod val="95000"/>
                    <a:lumOff val="5000"/>
                  </a:schemeClr>
                </a:solidFill>
                <a:latin typeface="#9Slide05 SVNVery Berry" panose="00000500000000000000" pitchFamily="2" charset="0"/>
                <a:cs typeface="Times New Roman" panose="02020603050405020304" pitchFamily="18" charset="0"/>
              </a:rPr>
              <a:t> </a:t>
            </a: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ước</a:t>
            </a:r>
            <a:r>
              <a:rPr lang="en-US" sz="4000" b="1" dirty="0">
                <a:solidFill>
                  <a:schemeClr val="tx1">
                    <a:lumMod val="95000"/>
                    <a:lumOff val="5000"/>
                  </a:schemeClr>
                </a:solidFill>
                <a:latin typeface="#9Slide05 SVNVery Berry" panose="00000500000000000000" pitchFamily="2" charset="0"/>
                <a:cs typeface="Times New Roman" panose="02020603050405020304" pitchFamily="18" charset="0"/>
              </a:rPr>
              <a:t> </a:t>
            </a: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mơ</a:t>
            </a:r>
            <a:r>
              <a:rPr lang="en-US" sz="4000" b="1" dirty="0">
                <a:solidFill>
                  <a:schemeClr val="tx1">
                    <a:lumMod val="95000"/>
                    <a:lumOff val="5000"/>
                  </a:schemeClr>
                </a:solidFill>
                <a:latin typeface="#9Slide05 SVNVery Berry" panose="00000500000000000000" pitchFamily="2" charset="0"/>
                <a:cs typeface="Times New Roman" panose="02020603050405020304" pitchFamily="18" charset="0"/>
              </a:rPr>
              <a:t> </a:t>
            </a:r>
            <a:r>
              <a:rPr lang="en-US" sz="4000" b="1" dirty="0" err="1">
                <a:solidFill>
                  <a:schemeClr val="tx1">
                    <a:lumMod val="95000"/>
                    <a:lumOff val="5000"/>
                  </a:schemeClr>
                </a:solidFill>
                <a:latin typeface="#9Slide05 SVNVery Berry" panose="00000500000000000000" pitchFamily="2" charset="0"/>
                <a:cs typeface="Times New Roman" panose="02020603050405020304" pitchFamily="18" charset="0"/>
              </a:rPr>
              <a:t>lớn</a:t>
            </a:r>
            <a:endParaRPr lang="en-US" sz="4000" dirty="0">
              <a:solidFill>
                <a:schemeClr val="tx1">
                  <a:lumMod val="95000"/>
                  <a:lumOff val="5000"/>
                </a:schemeClr>
              </a:solidFill>
              <a:latin typeface="#9Slide05 SVNVery Berry" panose="00000500000000000000" pitchFamily="2" charset="0"/>
              <a:cs typeface="Times New Roman" panose="02020603050405020304" pitchFamily="18" charset="0"/>
            </a:endParaRPr>
          </a:p>
        </p:txBody>
      </p:sp>
      <p:sp>
        <p:nvSpPr>
          <p:cNvPr id="10" name="Freeform 2">
            <a:extLst>
              <a:ext uri="{FF2B5EF4-FFF2-40B4-BE49-F238E27FC236}">
                <a16:creationId xmlns:a16="http://schemas.microsoft.com/office/drawing/2014/main" id="{FE073C38-93C5-0253-A61B-EE0B56150E79}"/>
              </a:ext>
            </a:extLst>
          </p:cNvPr>
          <p:cNvSpPr/>
          <p:nvPr/>
        </p:nvSpPr>
        <p:spPr>
          <a:xfrm>
            <a:off x="7987755" y="1995960"/>
            <a:ext cx="4269572" cy="4114800"/>
          </a:xfrm>
          <a:custGeom>
            <a:avLst/>
            <a:gdLst/>
            <a:ahLst/>
            <a:cxnLst/>
            <a:rect l="l" t="t" r="r" b="b"/>
            <a:pathLst>
              <a:path w="4269572" h="4114800">
                <a:moveTo>
                  <a:pt x="0" y="0"/>
                </a:moveTo>
                <a:lnTo>
                  <a:pt x="4269572" y="0"/>
                </a:lnTo>
                <a:lnTo>
                  <a:pt x="426957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6253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363778" y="233023"/>
            <a:ext cx="11682448" cy="523220"/>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Chuyển đổi từ cách dẫn trực tiếp sang cách dẫn gián tiếp</a:t>
            </a:r>
          </a:p>
        </p:txBody>
      </p:sp>
      <p:sp>
        <p:nvSpPr>
          <p:cNvPr id="2" name="TextBox 1">
            <a:extLst>
              <a:ext uri="{FF2B5EF4-FFF2-40B4-BE49-F238E27FC236}">
                <a16:creationId xmlns:a16="http://schemas.microsoft.com/office/drawing/2014/main" id="{AACC5FB0-5737-B4F5-1780-EE1E40B733A5}"/>
              </a:ext>
            </a:extLst>
          </p:cNvPr>
          <p:cNvSpPr txBox="1"/>
          <p:nvPr/>
        </p:nvSpPr>
        <p:spPr>
          <a:xfrm>
            <a:off x="363778" y="1164133"/>
            <a:ext cx="5424772" cy="5262979"/>
          </a:xfrm>
          <a:prstGeom prst="rect">
            <a:avLst/>
          </a:prstGeom>
          <a:solidFill>
            <a:schemeClr val="accent1">
              <a:lumMod val="20000"/>
              <a:lumOff val="80000"/>
            </a:schemeClr>
          </a:solid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Hoài Thanh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rõ</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Hai </a:t>
            </a:r>
            <a:r>
              <a:rPr lang="en-US" sz="2800" i="1" dirty="0" err="1">
                <a:latin typeface="Times New Roman" panose="02020603050405020304" pitchFamily="18" charset="0"/>
                <a:cs typeface="Times New Roman" panose="02020603050405020304" pitchFamily="18" charset="0"/>
              </a:rPr>
              <a:t>chữ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14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Bảy</a:t>
            </a:r>
            <a:r>
              <a:rPr lang="en-US" sz="2800" i="1" dirty="0">
                <a:latin typeface="Times New Roman" panose="02020603050405020304" pitchFamily="18" charset="0"/>
                <a:cs typeface="Times New Roman" panose="02020603050405020304" pitchFamily="18" charset="0"/>
              </a:rPr>
              <a:t> 1789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cs typeface="Times New Roman" panose="02020603050405020304" pitchFamily="18" charset="0"/>
              </a:rPr>
              <a:t> Nam”</a:t>
            </a:r>
            <a:r>
              <a:rPr lang="en-US" sz="2800" dirty="0">
                <a:latin typeface="Times New Roman" panose="02020603050405020304" pitchFamily="18" charset="0"/>
                <a:cs typeface="Times New Roman" panose="02020603050405020304" pitchFamily="18" charset="0"/>
              </a:rPr>
              <a:t>)</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0990F0-3DDB-265E-E0F9-35254D96CF07}"/>
              </a:ext>
            </a:extLst>
          </p:cNvPr>
          <p:cNvSpPr txBox="1"/>
          <p:nvPr/>
        </p:nvSpPr>
        <p:spPr>
          <a:xfrm>
            <a:off x="6276231" y="1164133"/>
            <a:ext cx="5187186" cy="5693866"/>
          </a:xfrm>
          <a:prstGeom prst="rect">
            <a:avLst/>
          </a:prstGeom>
          <a:solidFill>
            <a:schemeClr val="accent6">
              <a:lumMod val="20000"/>
              <a:lumOff val="80000"/>
            </a:schemeClr>
          </a:solid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sym typeface="Wingdings" panose="05000000000000000000" pitchFamily="2" charset="2"/>
              </a:rPr>
              <a:t>Em hãy c</a:t>
            </a:r>
            <a:r>
              <a:rPr lang="vi-VN" sz="2800" dirty="0">
                <a:latin typeface="Times New Roman" panose="02020603050405020304" pitchFamily="18" charset="0"/>
                <a:cs typeface="Times New Roman" panose="02020603050405020304" pitchFamily="18" charset="0"/>
              </a:rPr>
              <a:t>huyển từ cách dẫn trực tiếp trong ví dụ trên sang cách dẫn gián tiếp?</a:t>
            </a:r>
            <a:endParaRPr lang="en-US" sz="2800" dirty="0">
              <a:latin typeface="Times New Roman" panose="02020603050405020304" pitchFamily="18" charset="0"/>
              <a:cs typeface="Times New Roman" panose="02020603050405020304" pitchFamily="18" charset="0"/>
            </a:endParaRPr>
          </a:p>
          <a:p>
            <a:pPr algn="just"/>
            <a:endParaRPr lang="vi-VN"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Trong “Thi nhân Việt Nam”, Hoài Thanh bày tỏ sự ngại ngùng, khó chịu khi được gọi là nhà phê bình.</a:t>
            </a:r>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4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2870762"/>
              </p:ext>
            </p:extLst>
          </p:nvPr>
        </p:nvGraphicFramePr>
        <p:xfrm>
          <a:off x="254000" y="117764"/>
          <a:ext cx="11702472" cy="6583680"/>
        </p:xfrm>
        <a:graphic>
          <a:graphicData uri="http://schemas.openxmlformats.org/drawingml/2006/table">
            <a:tbl>
              <a:tblPr firstRow="1" bandRow="1">
                <a:tableStyleId>{5940675A-B579-460E-94D1-54222C63F5DA}</a:tableStyleId>
              </a:tblPr>
              <a:tblGrid>
                <a:gridCol w="1096812">
                  <a:extLst>
                    <a:ext uri="{9D8B030D-6E8A-4147-A177-3AD203B41FA5}">
                      <a16:colId xmlns:a16="http://schemas.microsoft.com/office/drawing/2014/main" val="1361759067"/>
                    </a:ext>
                  </a:extLst>
                </a:gridCol>
                <a:gridCol w="3068788">
                  <a:extLst>
                    <a:ext uri="{9D8B030D-6E8A-4147-A177-3AD203B41FA5}">
                      <a16:colId xmlns:a16="http://schemas.microsoft.com/office/drawing/2014/main" val="1370474424"/>
                    </a:ext>
                  </a:extLst>
                </a:gridCol>
                <a:gridCol w="3342623">
                  <a:extLst>
                    <a:ext uri="{9D8B030D-6E8A-4147-A177-3AD203B41FA5}">
                      <a16:colId xmlns:a16="http://schemas.microsoft.com/office/drawing/2014/main" val="3291696061"/>
                    </a:ext>
                  </a:extLst>
                </a:gridCol>
                <a:gridCol w="4194249">
                  <a:extLst>
                    <a:ext uri="{9D8B030D-6E8A-4147-A177-3AD203B41FA5}">
                      <a16:colId xmlns:a16="http://schemas.microsoft.com/office/drawing/2014/main" val="3071959509"/>
                    </a:ext>
                  </a:extLst>
                </a:gridCol>
              </a:tblGrid>
              <a:tr h="1341120">
                <a:tc>
                  <a:txBody>
                    <a:bodyPr/>
                    <a:lstStyle/>
                    <a:p>
                      <a:pPr algn="ctr">
                        <a:lnSpc>
                          <a:spcPct val="100000"/>
                        </a:lnSpc>
                      </a:pP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5">
                        <a:lumMod val="20000"/>
                        <a:lumOff val="80000"/>
                      </a:schemeClr>
                    </a:solidFill>
                  </a:tcPr>
                </a:tc>
                <a:tc>
                  <a:txBody>
                    <a:bodyPr/>
                    <a:lstStyle/>
                    <a:p>
                      <a:pPr algn="ctr">
                        <a:lnSpc>
                          <a:spcPct val="100000"/>
                        </a:lnSpc>
                      </a:pPr>
                      <a:r>
                        <a:rPr lang="en-US" sz="2800" b="1" dirty="0" err="1">
                          <a:solidFill>
                            <a:schemeClr val="tx1"/>
                          </a:solidFill>
                          <a:latin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dẫn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5">
                        <a:lumMod val="20000"/>
                        <a:lumOff val="80000"/>
                      </a:schemeClr>
                    </a:solidFill>
                  </a:tcPr>
                </a:tc>
                <a:tc>
                  <a:txBody>
                    <a:bodyPr/>
                    <a:lstStyle/>
                    <a:p>
                      <a:pPr algn="ctr">
                        <a:lnSpc>
                          <a:spcPct val="100000"/>
                        </a:lnSpc>
                      </a:pPr>
                      <a:r>
                        <a:rPr lang="en-US" sz="2800" b="1" dirty="0" err="1">
                          <a:solidFill>
                            <a:schemeClr val="tx1"/>
                          </a:solidFill>
                          <a:latin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dẫn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a:t>
                      </a:r>
                    </a:p>
                  </a:txBody>
                  <a:tcPr marL="60960" marR="60960" marT="30480" marB="30480">
                    <a:solidFill>
                      <a:schemeClr val="accent5">
                        <a:lumMod val="20000"/>
                        <a:lumOff val="80000"/>
                      </a:schemeClr>
                    </a:solidFill>
                  </a:tcPr>
                </a:tc>
                <a:tc>
                  <a:txBody>
                    <a:bodyPr/>
                    <a:lstStyle/>
                    <a:p>
                      <a:pPr algn="ctr">
                        <a:lnSpc>
                          <a:spcPct val="100000"/>
                        </a:lnSpc>
                      </a:pPr>
                      <a:r>
                        <a:rPr lang="en-US" sz="2800" b="1" dirty="0" err="1">
                          <a:solidFill>
                            <a:schemeClr val="tx1"/>
                          </a:solidFill>
                          <a:latin typeface="Times New Roman" panose="02020603050405020304" pitchFamily="18" charset="0"/>
                          <a:cs typeface="Times New Roman" panose="02020603050405020304" pitchFamily="18" charset="0"/>
                        </a:rPr>
                        <a:t>Cách</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chuyển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lời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dẫn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trực</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tiếp</a:t>
                      </a:r>
                      <a:r>
                        <a:rPr lang="en-US" sz="2800" b="1" baseline="0" dirty="0">
                          <a:solidFill>
                            <a:schemeClr val="tx1"/>
                          </a:solidFill>
                          <a:latin typeface="Times New Roman" panose="02020603050405020304" pitchFamily="18" charset="0"/>
                          <a:cs typeface="Times New Roman" panose="02020603050405020304" pitchFamily="18" charset="0"/>
                        </a:rPr>
                        <a:t> sang </a:t>
                      </a:r>
                      <a:r>
                        <a:rPr lang="en-US" sz="2800" b="1" baseline="0" dirty="0" err="1">
                          <a:solidFill>
                            <a:schemeClr val="tx1"/>
                          </a:solidFill>
                          <a:latin typeface="Times New Roman" panose="02020603050405020304" pitchFamily="18" charset="0"/>
                          <a:cs typeface="Times New Roman" panose="02020603050405020304" pitchFamily="18" charset="0"/>
                        </a:rPr>
                        <a:t>cách</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dẫn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gián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tiếp</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5">
                        <a:lumMod val="20000"/>
                        <a:lumOff val="80000"/>
                      </a:schemeClr>
                    </a:solidFill>
                  </a:tcPr>
                </a:tc>
                <a:extLst>
                  <a:ext uri="{0D108BD9-81ED-4DB2-BD59-A6C34878D82A}">
                    <a16:rowId xmlns:a16="http://schemas.microsoft.com/office/drawing/2014/main" val="157053006"/>
                  </a:ext>
                </a:extLst>
              </a:tr>
              <a:tr h="1767840">
                <a:tc>
                  <a:txBody>
                    <a:bodyPr/>
                    <a:lstStyle/>
                    <a:p>
                      <a:pPr algn="ctr">
                        <a:lnSpc>
                          <a:spcPct val="100000"/>
                        </a:lnSpc>
                      </a:pP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endParaRPr lang="en-US" sz="2800" b="1"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algn="just">
                        <a:lnSpc>
                          <a:spcPct val="100000"/>
                        </a:lnSpc>
                      </a:pP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endParaRPr lang="en-US" sz="2800" b="1"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rowSpan="2">
                  <a:txBody>
                    <a:bodyPr/>
                    <a:lstStyle/>
                    <a:p>
                      <a:pPr algn="just"/>
                      <a:endParaRPr lang="en-US" sz="2800"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890418485"/>
                  </a:ext>
                </a:extLst>
              </a:tr>
              <a:tr h="3048000">
                <a:tc>
                  <a:txBody>
                    <a:bodyPr/>
                    <a:lstStyle/>
                    <a:p>
                      <a:pPr algn="ctr">
                        <a:lnSpc>
                          <a:spcPct val="100000"/>
                        </a:lnSpc>
                      </a:pP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endParaRPr lang="en-US" sz="2800" b="1"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algn="just" defTabSz="1371600">
                        <a:lnSpc>
                          <a:spcPct val="10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được đặt trong dấu ngoặc </a:t>
                      </a:r>
                      <a:r>
                        <a:rPr lang="en-US" sz="2800" dirty="0" err="1">
                          <a:latin typeface="Times New Roman" panose="02020603050405020304" pitchFamily="18" charset="0"/>
                          <a:cs typeface="Times New Roman" panose="02020603050405020304" pitchFamily="18" charset="0"/>
                        </a:rPr>
                        <a:t>kép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defTabSz="1371600">
                        <a:lnSpc>
                          <a:spcPct val="10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algn="just" defTabSz="1371600">
                        <a:lnSpc>
                          <a:spcPct val="10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r>
                        <a:rPr lang="en-US" sz="2800" baseline="0" dirty="0">
                          <a:latin typeface="Times New Roman" panose="02020603050405020304" pitchFamily="18" charset="0"/>
                          <a:cs typeface="Times New Roman" panose="02020603050405020304" pitchFamily="18" charset="0"/>
                        </a:rPr>
                        <a:t> k</a:t>
                      </a:r>
                      <a:r>
                        <a:rPr lang="vi-VN" sz="2800" dirty="0">
                          <a:latin typeface="Times New Roman" panose="02020603050405020304" pitchFamily="18" charset="0"/>
                          <a:cs typeface="Times New Roman" panose="02020603050405020304" pitchFamily="18" charset="0"/>
                        </a:rPr>
                        <a:t>hông đặt trong dấu ngoặc kép.</a:t>
                      </a:r>
                      <a:endParaRPr lang="en-US" sz="2800" dirty="0">
                        <a:latin typeface="Times New Roman" panose="02020603050405020304" pitchFamily="18" charset="0"/>
                        <a:cs typeface="Times New Roman" panose="02020603050405020304" pitchFamily="18" charset="0"/>
                      </a:endParaRPr>
                    </a:p>
                    <a:p>
                      <a:pPr marL="0" indent="0" algn="just" defTabSz="1371600">
                        <a:lnSpc>
                          <a:spcPct val="100000"/>
                        </a:lnSpc>
                        <a:buFontTx/>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a:t>
                      </a:r>
                    </a:p>
                    <a:p>
                      <a:pPr marL="0" indent="0" algn="just" defTabSz="1371600">
                        <a:lnSpc>
                          <a:spcPct val="100000"/>
                        </a:lnSpc>
                        <a:buFontTx/>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đi</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kèm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các</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từ</a:t>
                      </a:r>
                      <a:r>
                        <a:rPr lang="en-US" sz="2800" b="1" baseline="0" dirty="0">
                          <a:latin typeface="Times New Roman" panose="02020603050405020304" pitchFamily="18" charset="0"/>
                          <a:cs typeface="Times New Roman" panose="02020603050405020304" pitchFamily="18" charset="0"/>
                        </a:rPr>
                        <a:t> “</a:t>
                      </a:r>
                      <a:r>
                        <a:rPr lang="en-US" sz="2800" b="1" i="1" baseline="0" dirty="0" err="1">
                          <a:latin typeface="Times New Roman" panose="02020603050405020304" pitchFamily="18" charset="0"/>
                          <a:cs typeface="Times New Roman" panose="02020603050405020304" pitchFamily="18" charset="0"/>
                        </a:rPr>
                        <a:t>rằng</a:t>
                      </a:r>
                      <a:r>
                        <a:rPr lang="en-US" sz="2800" b="1" i="1" baseline="0" dirty="0">
                          <a:latin typeface="Times New Roman" panose="02020603050405020304" pitchFamily="18" charset="0"/>
                          <a:cs typeface="Times New Roman" panose="02020603050405020304" pitchFamily="18" charset="0"/>
                        </a:rPr>
                        <a:t>”, “</a:t>
                      </a:r>
                      <a:r>
                        <a:rPr lang="en-US" sz="2800" b="1" i="1" baseline="0" dirty="0" err="1">
                          <a:latin typeface="Times New Roman" panose="02020603050405020304" pitchFamily="18" charset="0"/>
                          <a:cs typeface="Times New Roman" panose="02020603050405020304" pitchFamily="18" charset="0"/>
                        </a:rPr>
                        <a:t>là</a:t>
                      </a:r>
                      <a:r>
                        <a:rPr lang="en-US" sz="2800" b="1" i="1" baseline="0" dirty="0">
                          <a:latin typeface="Times New Roman" panose="02020603050405020304" pitchFamily="18" charset="0"/>
                          <a:cs typeface="Times New Roman" panose="02020603050405020304" pitchFamily="18" charset="0"/>
                        </a:rPr>
                        <a:t>”</a:t>
                      </a:r>
                      <a:endParaRPr lang="en-US" sz="2800" b="1" i="1" dirty="0">
                        <a:solidFill>
                          <a:prstClr val="black"/>
                        </a:solidFill>
                        <a:latin typeface="Times New Roman" pitchFamily="18" charset="0"/>
                        <a:cs typeface="Times New Roman" pitchFamily="18" charset="0"/>
                      </a:endParaRPr>
                    </a:p>
                  </a:txBody>
                  <a:tcPr marL="60960" marR="60960" marT="30480" marB="30480">
                    <a:solidFill>
                      <a:schemeClr val="bg1"/>
                    </a:solidFill>
                  </a:tcPr>
                </a:tc>
                <a:tc vMerge="1">
                  <a:txBody>
                    <a:bodyPr/>
                    <a:lstStyle/>
                    <a:p>
                      <a:pPr marL="285750" indent="-285750" algn="just" defTabSz="1371600">
                        <a:lnSpc>
                          <a:spcPct val="150000"/>
                        </a:lnSpc>
                        <a:buFontTx/>
                        <a:buChar char="-"/>
                      </a:pPr>
                      <a:endParaRPr lang="en-US" sz="3600" dirty="0">
                        <a:solidFill>
                          <a:prstClr val="black"/>
                        </a:solidFill>
                        <a:latin typeface="Times New Roman" pitchFamily="18" charset="0"/>
                        <a:cs typeface="Times New Roman" pitchFamily="18" charset="0"/>
                      </a:endParaRPr>
                    </a:p>
                  </a:txBody>
                  <a:tcPr/>
                </a:tc>
                <a:extLst>
                  <a:ext uri="{0D108BD9-81ED-4DB2-BD59-A6C34878D82A}">
                    <a16:rowId xmlns:a16="http://schemas.microsoft.com/office/drawing/2014/main" val="2322133635"/>
                  </a:ext>
                </a:extLst>
              </a:tr>
            </a:tbl>
          </a:graphicData>
        </a:graphic>
      </p:graphicFrame>
      <p:sp>
        <p:nvSpPr>
          <p:cNvPr id="2" name="Rectangle 1"/>
          <p:cNvSpPr/>
          <p:nvPr/>
        </p:nvSpPr>
        <p:spPr>
          <a:xfrm>
            <a:off x="7827817" y="1457236"/>
            <a:ext cx="3934691" cy="4401205"/>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 B1:</a:t>
            </a:r>
            <a:r>
              <a:rPr lang="vi-VN" sz="2800" dirty="0">
                <a:latin typeface="Times New Roman" panose="02020603050405020304" pitchFamily="18" charset="0"/>
                <a:cs typeface="Times New Roman" panose="02020603050405020304" pitchFamily="18" charset="0"/>
              </a:rPr>
              <a:t> Lược bỏ dấu ngoặc kép, dấu hai chấm đánh dấu phần trích dẫn trực tiếp.</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B2: </a:t>
            </a:r>
            <a:r>
              <a:rPr lang="vi-VN" sz="2800" dirty="0">
                <a:latin typeface="Times New Roman" panose="02020603050405020304" pitchFamily="18" charset="0"/>
                <a:cs typeface="Times New Roman" panose="02020603050405020304" pitchFamily="18" charset="0"/>
              </a:rPr>
              <a:t>Diễn đạt lại nội dung phần dẫn trực tiếp sao cho thích hợp, đảm bảo trung thành với ý được dẫn trong văn bản gốc.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61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4944E7-5D0F-98C9-0ECA-4109B3AF67A1}"/>
              </a:ext>
            </a:extLst>
          </p:cNvPr>
          <p:cNvSpPr txBox="1"/>
          <p:nvPr/>
        </p:nvSpPr>
        <p:spPr>
          <a:xfrm>
            <a:off x="-190831" y="2423613"/>
            <a:ext cx="7569160" cy="1446550"/>
          </a:xfrm>
          <a:prstGeom prst="rect">
            <a:avLst/>
          </a:prstGeom>
          <a:noFill/>
        </p:spPr>
        <p:txBody>
          <a:bodyPr wrap="square" rtlCol="0">
            <a:spAutoFit/>
          </a:bodyPr>
          <a:lstStyle/>
          <a:p>
            <a:pPr algn="ctr"/>
            <a:r>
              <a:rPr lang="en-US" sz="4400" b="1" dirty="0">
                <a:solidFill>
                  <a:srgbClr val="C00000"/>
                </a:solidFill>
                <a:latin typeface="#9Slide07 Pangolin" panose="00000500000000000000" pitchFamily="2" charset="0"/>
                <a:cs typeface="Times New Roman" panose="02020603050405020304" pitchFamily="18" charset="0"/>
              </a:rPr>
              <a:t>II.</a:t>
            </a:r>
          </a:p>
          <a:p>
            <a:pPr algn="ctr"/>
            <a:r>
              <a:rPr lang="en-US" sz="4400" b="1" dirty="0">
                <a:solidFill>
                  <a:srgbClr val="C00000"/>
                </a:solidFill>
                <a:latin typeface="#9Slide07 Pangolin" panose="00000500000000000000" pitchFamily="2" charset="0"/>
                <a:cs typeface="Times New Roman" panose="02020603050405020304" pitchFamily="18" charset="0"/>
              </a:rPr>
              <a:t>LUYỆN TẬP</a:t>
            </a:r>
          </a:p>
        </p:txBody>
      </p:sp>
      <p:sp>
        <p:nvSpPr>
          <p:cNvPr id="2" name="Freeform 7">
            <a:extLst>
              <a:ext uri="{FF2B5EF4-FFF2-40B4-BE49-F238E27FC236}">
                <a16:creationId xmlns:a16="http://schemas.microsoft.com/office/drawing/2014/main" id="{D30ADF0C-51E7-303C-2ABC-9214353004B4}"/>
              </a:ext>
            </a:extLst>
          </p:cNvPr>
          <p:cNvSpPr/>
          <p:nvPr/>
        </p:nvSpPr>
        <p:spPr>
          <a:xfrm>
            <a:off x="6608679" y="1558120"/>
            <a:ext cx="5339929" cy="5299880"/>
          </a:xfrm>
          <a:custGeom>
            <a:avLst/>
            <a:gdLst/>
            <a:ahLst/>
            <a:cxnLst/>
            <a:rect l="l" t="t" r="r" b="b"/>
            <a:pathLst>
              <a:path w="8291788" h="8229600">
                <a:moveTo>
                  <a:pt x="0" y="0"/>
                </a:moveTo>
                <a:lnTo>
                  <a:pt x="8291788" y="0"/>
                </a:lnTo>
                <a:lnTo>
                  <a:pt x="8291788"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9418763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22016-C7B0-2DA8-BF49-4943A207B3C2}"/>
              </a:ext>
            </a:extLst>
          </p:cNvPr>
          <p:cNvPicPr>
            <a:picLocks noChangeAspect="1"/>
          </p:cNvPicPr>
          <p:nvPr/>
        </p:nvPicPr>
        <p:blipFill>
          <a:blip r:embed="rId3"/>
          <a:stretch>
            <a:fillRect/>
          </a:stretch>
        </p:blipFill>
        <p:spPr>
          <a:xfrm>
            <a:off x="978568" y="0"/>
            <a:ext cx="4815283" cy="6858000"/>
          </a:xfrm>
          <a:prstGeom prst="rect">
            <a:avLst/>
          </a:prstGeom>
        </p:spPr>
      </p:pic>
      <p:pic>
        <p:nvPicPr>
          <p:cNvPr id="7" name="Picture 6">
            <a:extLst>
              <a:ext uri="{FF2B5EF4-FFF2-40B4-BE49-F238E27FC236}">
                <a16:creationId xmlns:a16="http://schemas.microsoft.com/office/drawing/2014/main" id="{E36EAEAD-B348-8294-1400-91006B9552BB}"/>
              </a:ext>
            </a:extLst>
          </p:cNvPr>
          <p:cNvPicPr>
            <a:picLocks noChangeAspect="1"/>
          </p:cNvPicPr>
          <p:nvPr/>
        </p:nvPicPr>
        <p:blipFill>
          <a:blip r:embed="rId4"/>
          <a:stretch>
            <a:fillRect/>
          </a:stretch>
        </p:blipFill>
        <p:spPr>
          <a:xfrm>
            <a:off x="6325155" y="0"/>
            <a:ext cx="4821356" cy="6858000"/>
          </a:xfrm>
          <a:prstGeom prst="rect">
            <a:avLst/>
          </a:prstGeom>
        </p:spPr>
      </p:pic>
    </p:spTree>
    <p:extLst>
      <p:ext uri="{BB962C8B-B14F-4D97-AF65-F5344CB8AC3E}">
        <p14:creationId xmlns:p14="http://schemas.microsoft.com/office/powerpoint/2010/main" val="675511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366094" y="559026"/>
            <a:ext cx="11459811" cy="569386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Bài 1: Xác định phần dẫn trong các câu sau, cho biết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đó được dẫn theo cách trực tiếp hay gián tiếp. Những dấu hiệu nào giúp em nhận ra điều đó?</a:t>
            </a:r>
          </a:p>
          <a:p>
            <a:pPr algn="just"/>
            <a:r>
              <a:rPr lang="vi-VN" sz="2800" dirty="0">
                <a:latin typeface="Times New Roman" panose="02020603050405020304" pitchFamily="18" charset="0"/>
                <a:cs typeface="Times New Roman" panose="02020603050405020304" pitchFamily="18" charset="0"/>
              </a:rPr>
              <a:t>a</a:t>
            </a:r>
            <a:r>
              <a:rPr lang="vi-VN" sz="2800" i="1" dirty="0">
                <a:latin typeface="Times New Roman" panose="02020603050405020304" pitchFamily="18" charset="0"/>
                <a:cs typeface="Times New Roman" panose="02020603050405020304" pitchFamily="18" charset="0"/>
              </a:rPr>
              <a:t>. Khi chồng ra đi, nàng giãi bày nỗi niềm của mình: “Chàng đi chuyến này, thiếp chẳng dám mong đeo được ấn phong hầu [...], chỉ xin ngày về mang theo được hai chữ bình yên, thế là đủ rồi”.</a:t>
            </a:r>
          </a:p>
          <a:p>
            <a:pPr algn="r"/>
            <a:r>
              <a:rPr lang="vi-VN" sz="2800" dirty="0">
                <a:latin typeface="Times New Roman" panose="02020603050405020304" pitchFamily="18" charset="0"/>
                <a:cs typeface="Times New Roman" panose="02020603050405020304" pitchFamily="18" charset="0"/>
              </a:rPr>
              <a:t>(Nguyễn Đăng Na, </a:t>
            </a:r>
            <a:r>
              <a:rPr lang="vi-VN" sz="2800" i="1" dirty="0">
                <a:latin typeface="Times New Roman" panose="02020603050405020304" pitchFamily="18" charset="0"/>
                <a:cs typeface="Times New Roman" panose="02020603050405020304" pitchFamily="18" charset="0"/>
              </a:rPr>
              <a:t>“Người con gái Nam Xương” – một bi kịch của con người</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b. </a:t>
            </a:r>
            <a:r>
              <a:rPr lang="vi-VN" sz="2800" i="1" dirty="0">
                <a:latin typeface="Times New Roman" panose="02020603050405020304" pitchFamily="18" charset="0"/>
                <a:cs typeface="Times New Roman" panose="02020603050405020304" pitchFamily="18" charset="0"/>
              </a:rPr>
              <a:t>Theo như lời thầy giáo của tôi bảo, người La Mã xưa kia nuôi ong trong những cái tổ bằng đồng hình chiếc vại, có đục thủng nhiều hàng lỗ con vòng quanh miệng, quanh đáy.</a:t>
            </a:r>
          </a:p>
          <a:p>
            <a:pPr algn="r"/>
            <a:r>
              <a:rPr lang="vi-VN" sz="2800" dirty="0">
                <a:latin typeface="Times New Roman" panose="02020603050405020304" pitchFamily="18" charset="0"/>
                <a:cs typeface="Times New Roman" panose="02020603050405020304" pitchFamily="18" charset="0"/>
              </a:rPr>
              <a:t>(Đoàn Giỏi, </a:t>
            </a:r>
            <a:r>
              <a:rPr lang="vi-VN" sz="2800" i="1" dirty="0">
                <a:latin typeface="Times New Roman" panose="02020603050405020304" pitchFamily="18" charset="0"/>
                <a:cs typeface="Times New Roman" panose="02020603050405020304" pitchFamily="18" charset="0"/>
              </a:rPr>
              <a:t>Đất rừng phương Nam</a:t>
            </a:r>
            <a:r>
              <a:rPr lang="vi-VN"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
        <p:nvSpPr>
          <p:cNvPr id="2" name="Freeform 3">
            <a:extLst>
              <a:ext uri="{FF2B5EF4-FFF2-40B4-BE49-F238E27FC236}">
                <a16:creationId xmlns:a16="http://schemas.microsoft.com/office/drawing/2014/main" id="{9D3E26B3-BB7E-F1A2-26A4-FD9BAE31A919}"/>
              </a:ext>
            </a:extLst>
          </p:cNvPr>
          <p:cNvSpPr/>
          <p:nvPr/>
        </p:nvSpPr>
        <p:spPr>
          <a:xfrm>
            <a:off x="10402609" y="5910684"/>
            <a:ext cx="3716560" cy="2411118"/>
          </a:xfrm>
          <a:custGeom>
            <a:avLst/>
            <a:gdLst/>
            <a:ahLst/>
            <a:cxnLst/>
            <a:rect l="l" t="t" r="r" b="b"/>
            <a:pathLst>
              <a:path w="7172907" h="4653423">
                <a:moveTo>
                  <a:pt x="0" y="0"/>
                </a:moveTo>
                <a:lnTo>
                  <a:pt x="7172907" y="0"/>
                </a:lnTo>
                <a:lnTo>
                  <a:pt x="7172907" y="4653424"/>
                </a:lnTo>
                <a:lnTo>
                  <a:pt x="0" y="465342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45525198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7DF95C-A0B6-C6EF-0A70-9ED95A7D592E}"/>
              </a:ext>
            </a:extLst>
          </p:cNvPr>
          <p:cNvGraphicFramePr>
            <a:graphicFrameLocks noGrp="1"/>
          </p:cNvGraphicFramePr>
          <p:nvPr>
            <p:extLst>
              <p:ext uri="{D42A27DB-BD31-4B8C-83A1-F6EECF244321}">
                <p14:modId xmlns:p14="http://schemas.microsoft.com/office/powerpoint/2010/main" val="3901816027"/>
              </p:ext>
            </p:extLst>
          </p:nvPr>
        </p:nvGraphicFramePr>
        <p:xfrm>
          <a:off x="309660" y="126595"/>
          <a:ext cx="11572680" cy="6604810"/>
        </p:xfrm>
        <a:graphic>
          <a:graphicData uri="http://schemas.openxmlformats.org/drawingml/2006/table">
            <a:tbl>
              <a:tblPr firstRow="1" bandRow="1">
                <a:tableStyleId>{5C22544A-7EE6-4342-B048-85BDC9FD1C3A}</a:tableStyleId>
              </a:tblPr>
              <a:tblGrid>
                <a:gridCol w="2893170">
                  <a:extLst>
                    <a:ext uri="{9D8B030D-6E8A-4147-A177-3AD203B41FA5}">
                      <a16:colId xmlns:a16="http://schemas.microsoft.com/office/drawing/2014/main" val="168200576"/>
                    </a:ext>
                  </a:extLst>
                </a:gridCol>
                <a:gridCol w="2893170">
                  <a:extLst>
                    <a:ext uri="{9D8B030D-6E8A-4147-A177-3AD203B41FA5}">
                      <a16:colId xmlns:a16="http://schemas.microsoft.com/office/drawing/2014/main" val="1454543582"/>
                    </a:ext>
                  </a:extLst>
                </a:gridCol>
                <a:gridCol w="2893170">
                  <a:extLst>
                    <a:ext uri="{9D8B030D-6E8A-4147-A177-3AD203B41FA5}">
                      <a16:colId xmlns:a16="http://schemas.microsoft.com/office/drawing/2014/main" val="3668812266"/>
                    </a:ext>
                  </a:extLst>
                </a:gridCol>
                <a:gridCol w="2893170">
                  <a:extLst>
                    <a:ext uri="{9D8B030D-6E8A-4147-A177-3AD203B41FA5}">
                      <a16:colId xmlns:a16="http://schemas.microsoft.com/office/drawing/2014/main" val="2339331863"/>
                    </a:ext>
                  </a:extLst>
                </a:gridCol>
              </a:tblGrid>
              <a:tr h="600250">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Ví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Dấu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97194860"/>
                  </a:ext>
                </a:extLst>
              </a:tr>
              <a:tr h="600250">
                <a:tc>
                  <a:txBody>
                    <a:bodyPr/>
                    <a:lstStyle/>
                    <a:p>
                      <a:pPr algn="just"/>
                      <a:r>
                        <a:rPr lang="vi-VN" sz="2800" dirty="0">
                          <a:latin typeface="Times New Roman" panose="02020603050405020304" pitchFamily="18" charset="0"/>
                          <a:cs typeface="Times New Roman" panose="02020603050405020304" pitchFamily="18" charset="0"/>
                        </a:rPr>
                        <a:t>a</a:t>
                      </a:r>
                      <a:r>
                        <a:rPr lang="vi-VN" sz="2800" i="1" dirty="0">
                          <a:latin typeface="Times New Roman" panose="02020603050405020304" pitchFamily="18" charset="0"/>
                          <a:cs typeface="Times New Roman" panose="02020603050405020304" pitchFamily="18" charset="0"/>
                        </a:rPr>
                        <a:t>. Khi chồng ra đi, nàng giãi bày nỗi niềm của mình: “Chàng đi chuyến này, thiếp chẳng dám mong đeo được ấn phong hầu [...], chỉ xin ngày về mang theo được hai chữ bình yên, thế là đủ rồi”.</a:t>
                      </a:r>
                    </a:p>
                    <a:p>
                      <a:pPr algn="r"/>
                      <a:r>
                        <a:rPr lang="vi-VN" sz="2000" dirty="0">
                          <a:latin typeface="Times New Roman" panose="02020603050405020304" pitchFamily="18" charset="0"/>
                          <a:cs typeface="Times New Roman" panose="02020603050405020304" pitchFamily="18" charset="0"/>
                        </a:rPr>
                        <a:t>(Nguyễn Đăng Na, </a:t>
                      </a:r>
                      <a:r>
                        <a:rPr lang="vi-VN" sz="2000" i="1" dirty="0">
                          <a:latin typeface="Times New Roman" panose="02020603050405020304" pitchFamily="18" charset="0"/>
                          <a:cs typeface="Times New Roman" panose="02020603050405020304" pitchFamily="18" charset="0"/>
                        </a:rPr>
                        <a:t>“Người con gái Nam Xương” – một bi kịch của con người</a:t>
                      </a:r>
                      <a:r>
                        <a:rPr lang="vi-VN" sz="20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527676"/>
                  </a:ext>
                </a:extLst>
              </a:tr>
            </a:tbl>
          </a:graphicData>
        </a:graphic>
      </p:graphicFrame>
      <p:sp>
        <p:nvSpPr>
          <p:cNvPr id="5" name="TextBox 4">
            <a:extLst>
              <a:ext uri="{FF2B5EF4-FFF2-40B4-BE49-F238E27FC236}">
                <a16:creationId xmlns:a16="http://schemas.microsoft.com/office/drawing/2014/main" id="{8D799B96-DBE1-0696-8A93-7AEE1C0747F2}"/>
              </a:ext>
            </a:extLst>
          </p:cNvPr>
          <p:cNvSpPr txBox="1"/>
          <p:nvPr/>
        </p:nvSpPr>
        <p:spPr>
          <a:xfrm>
            <a:off x="3273955" y="757809"/>
            <a:ext cx="2681572" cy="3970318"/>
          </a:xfrm>
          <a:prstGeom prst="rect">
            <a:avLst/>
          </a:prstGeom>
          <a:noFill/>
        </p:spPr>
        <p:txBody>
          <a:bodyPr wrap="square" rtlCol="0">
            <a:spAutoFit/>
          </a:bodyPr>
          <a:lstStyle/>
          <a:p>
            <a:pPr algn="just"/>
            <a:r>
              <a:rPr lang="vi-VN" sz="2800" i="1" dirty="0">
                <a:latin typeface="Times New Roman" panose="02020603050405020304" pitchFamily="18" charset="0"/>
                <a:cs typeface="Times New Roman" panose="02020603050405020304" pitchFamily="18" charset="0"/>
              </a:rPr>
              <a:t>“Chàng đi chuyến này, thiếp chẳng dám mong đeo được ấn phong hầu [...], chỉ xin ngày về mang theo được hai chữ bình yên, thế là đủ rồi”.</a:t>
            </a:r>
          </a:p>
        </p:txBody>
      </p:sp>
      <p:sp>
        <p:nvSpPr>
          <p:cNvPr id="6" name="TextBox 5">
            <a:extLst>
              <a:ext uri="{FF2B5EF4-FFF2-40B4-BE49-F238E27FC236}">
                <a16:creationId xmlns:a16="http://schemas.microsoft.com/office/drawing/2014/main" id="{9FB7D37B-0325-4C84-7978-AE84B29AEFAC}"/>
              </a:ext>
            </a:extLst>
          </p:cNvPr>
          <p:cNvSpPr txBox="1"/>
          <p:nvPr/>
        </p:nvSpPr>
        <p:spPr>
          <a:xfrm>
            <a:off x="6235818" y="757809"/>
            <a:ext cx="2681572" cy="52322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endParaRPr lang="vi-VN" sz="2800"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AE91DF4-4BC3-31EC-DECF-2C0BAF62D714}"/>
              </a:ext>
            </a:extLst>
          </p:cNvPr>
          <p:cNvSpPr txBox="1"/>
          <p:nvPr/>
        </p:nvSpPr>
        <p:spPr>
          <a:xfrm>
            <a:off x="9197681" y="757809"/>
            <a:ext cx="2582427"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48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7DF95C-A0B6-C6EF-0A70-9ED95A7D592E}"/>
              </a:ext>
            </a:extLst>
          </p:cNvPr>
          <p:cNvGraphicFramePr>
            <a:graphicFrameLocks noGrp="1"/>
          </p:cNvGraphicFramePr>
          <p:nvPr>
            <p:extLst>
              <p:ext uri="{D42A27DB-BD31-4B8C-83A1-F6EECF244321}">
                <p14:modId xmlns:p14="http://schemas.microsoft.com/office/powerpoint/2010/main" val="3968796794"/>
              </p:ext>
            </p:extLst>
          </p:nvPr>
        </p:nvGraphicFramePr>
        <p:xfrm>
          <a:off x="309660" y="126595"/>
          <a:ext cx="11572680" cy="6421930"/>
        </p:xfrm>
        <a:graphic>
          <a:graphicData uri="http://schemas.openxmlformats.org/drawingml/2006/table">
            <a:tbl>
              <a:tblPr firstRow="1" bandRow="1">
                <a:tableStyleId>{5C22544A-7EE6-4342-B048-85BDC9FD1C3A}</a:tableStyleId>
              </a:tblPr>
              <a:tblGrid>
                <a:gridCol w="2893170">
                  <a:extLst>
                    <a:ext uri="{9D8B030D-6E8A-4147-A177-3AD203B41FA5}">
                      <a16:colId xmlns:a16="http://schemas.microsoft.com/office/drawing/2014/main" val="168200576"/>
                    </a:ext>
                  </a:extLst>
                </a:gridCol>
                <a:gridCol w="2893170">
                  <a:extLst>
                    <a:ext uri="{9D8B030D-6E8A-4147-A177-3AD203B41FA5}">
                      <a16:colId xmlns:a16="http://schemas.microsoft.com/office/drawing/2014/main" val="1454543582"/>
                    </a:ext>
                  </a:extLst>
                </a:gridCol>
                <a:gridCol w="2893170">
                  <a:extLst>
                    <a:ext uri="{9D8B030D-6E8A-4147-A177-3AD203B41FA5}">
                      <a16:colId xmlns:a16="http://schemas.microsoft.com/office/drawing/2014/main" val="3668812266"/>
                    </a:ext>
                  </a:extLst>
                </a:gridCol>
                <a:gridCol w="2893170">
                  <a:extLst>
                    <a:ext uri="{9D8B030D-6E8A-4147-A177-3AD203B41FA5}">
                      <a16:colId xmlns:a16="http://schemas.microsoft.com/office/drawing/2014/main" val="2339331863"/>
                    </a:ext>
                  </a:extLst>
                </a:gridCol>
              </a:tblGrid>
              <a:tr h="600250">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Ví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Dấu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97194860"/>
                  </a:ext>
                </a:extLst>
              </a:tr>
              <a:tr h="600250">
                <a:tc>
                  <a:txBody>
                    <a:bodyPr/>
                    <a:lstStyle/>
                    <a:p>
                      <a:pPr algn="just"/>
                      <a:r>
                        <a:rPr lang="vi-VN" sz="2800" dirty="0">
                          <a:latin typeface="Times New Roman" panose="02020603050405020304" pitchFamily="18" charset="0"/>
                          <a:cs typeface="Times New Roman" panose="02020603050405020304" pitchFamily="18" charset="0"/>
                        </a:rPr>
                        <a:t>b. </a:t>
                      </a:r>
                      <a:r>
                        <a:rPr lang="vi-VN" sz="2800" i="1" dirty="0">
                          <a:latin typeface="Times New Roman" panose="02020603050405020304" pitchFamily="18" charset="0"/>
                          <a:cs typeface="Times New Roman" panose="02020603050405020304" pitchFamily="18" charset="0"/>
                        </a:rPr>
                        <a:t>Theo như lời thầy giáo của tôi bảo, người La Mã xưa kia nuôi ong trong những cái tổ bằng đồng hình chiếc vại, có đục thủng nhiều hàng lỗ con vòng quanh miệng, quanh đáy.</a:t>
                      </a:r>
                    </a:p>
                    <a:p>
                      <a:pPr algn="r"/>
                      <a:r>
                        <a:rPr lang="vi-VN" sz="2400" dirty="0">
                          <a:latin typeface="Times New Roman" panose="02020603050405020304" pitchFamily="18" charset="0"/>
                          <a:cs typeface="Times New Roman" panose="02020603050405020304" pitchFamily="18" charset="0"/>
                        </a:rPr>
                        <a:t>(Đoàn Giỏi, </a:t>
                      </a:r>
                      <a:r>
                        <a:rPr lang="vi-VN" sz="2400" i="1" dirty="0">
                          <a:latin typeface="Times New Roman" panose="02020603050405020304" pitchFamily="18" charset="0"/>
                          <a:cs typeface="Times New Roman" panose="02020603050405020304" pitchFamily="18" charset="0"/>
                        </a:rPr>
                        <a:t>Đất rừng phương Nam</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a:endParaRPr lang="en-US" sz="2400" dirty="0">
                        <a:latin typeface="Times New Roman" panose="02020603050405020304" pitchFamily="18" charset="0"/>
                        <a:cs typeface="Times New Roman" panose="02020603050405020304" pitchFamily="18" charset="0"/>
                      </a:endParaRPr>
                    </a:p>
                    <a:p>
                      <a:pPr algn="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527676"/>
                  </a:ext>
                </a:extLst>
              </a:tr>
            </a:tbl>
          </a:graphicData>
        </a:graphic>
      </p:graphicFrame>
      <p:sp>
        <p:nvSpPr>
          <p:cNvPr id="5" name="TextBox 4">
            <a:extLst>
              <a:ext uri="{FF2B5EF4-FFF2-40B4-BE49-F238E27FC236}">
                <a16:creationId xmlns:a16="http://schemas.microsoft.com/office/drawing/2014/main" id="{8D799B96-DBE1-0696-8A93-7AEE1C0747F2}"/>
              </a:ext>
            </a:extLst>
          </p:cNvPr>
          <p:cNvSpPr txBox="1"/>
          <p:nvPr/>
        </p:nvSpPr>
        <p:spPr>
          <a:xfrm>
            <a:off x="3273955" y="757809"/>
            <a:ext cx="2681572" cy="4401205"/>
          </a:xfrm>
          <a:prstGeom prst="rect">
            <a:avLst/>
          </a:prstGeom>
          <a:noFill/>
        </p:spPr>
        <p:txBody>
          <a:bodyPr wrap="square" rtlCol="0">
            <a:spAutoFit/>
          </a:bodyPr>
          <a:lstStyle/>
          <a:p>
            <a:pPr algn="just"/>
            <a:r>
              <a:rPr lang="vi-VN" sz="2800" i="1" dirty="0">
                <a:latin typeface="Times New Roman" panose="02020603050405020304" pitchFamily="18" charset="0"/>
                <a:cs typeface="Times New Roman" panose="02020603050405020304" pitchFamily="18" charset="0"/>
              </a:rPr>
              <a:t>người La Mã xưa kia nuôi ong trong những cái tổ bằng đồng hình chiếc vại, có đục thủng nhiều hàng lỗ con vòng quanh miệng, quanh đáy. </a:t>
            </a:r>
            <a:endParaRPr lang="en-US" sz="28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FB7D37B-0325-4C84-7978-AE84B29AEFAC}"/>
              </a:ext>
            </a:extLst>
          </p:cNvPr>
          <p:cNvSpPr txBox="1"/>
          <p:nvPr/>
        </p:nvSpPr>
        <p:spPr>
          <a:xfrm>
            <a:off x="6235818" y="757809"/>
            <a:ext cx="2681572" cy="52322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Gián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endParaRPr lang="vi-VN" sz="2800"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AE91DF4-4BC3-31EC-DECF-2C0BAF62D714}"/>
              </a:ext>
            </a:extLst>
          </p:cNvPr>
          <p:cNvSpPr txBox="1"/>
          <p:nvPr/>
        </p:nvSpPr>
        <p:spPr>
          <a:xfrm>
            <a:off x="9197681" y="757809"/>
            <a:ext cx="2582427" cy="3108543"/>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97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254776" y="112707"/>
            <a:ext cx="11682448" cy="6632585"/>
          </a:xfrm>
          <a:prstGeom prst="rect">
            <a:avLst/>
          </a:prstGeom>
          <a:noFill/>
        </p:spPr>
        <p:txBody>
          <a:bodyPr wrap="square" rtlCol="0">
            <a:spAutoFit/>
          </a:bodyPr>
          <a:lstStyle/>
          <a:p>
            <a:pPr algn="just"/>
            <a:r>
              <a:rPr lang="vi-VN" sz="2500" b="1" dirty="0">
                <a:latin typeface="Times New Roman" panose="02020603050405020304" pitchFamily="18" charset="0"/>
                <a:cs typeface="Times New Roman" panose="02020603050405020304" pitchFamily="18" charset="0"/>
              </a:rPr>
              <a:t>Bài 2: Hãy chuyển cách dẫn trực tiếp trong các câu dưới đây sang cách dẫn gián tiếp:</a:t>
            </a:r>
          </a:p>
          <a:p>
            <a:pPr algn="just"/>
            <a:r>
              <a:rPr lang="vi-VN" sz="2500" dirty="0">
                <a:latin typeface="Times New Roman" panose="02020603050405020304" pitchFamily="18" charset="0"/>
                <a:cs typeface="Times New Roman" panose="02020603050405020304" pitchFamily="18" charset="0"/>
              </a:rPr>
              <a:t>a. </a:t>
            </a:r>
            <a:r>
              <a:rPr lang="vi-VN" sz="2500" i="1" dirty="0">
                <a:latin typeface="Times New Roman" panose="02020603050405020304" pitchFamily="18" charset="0"/>
                <a:cs typeface="Times New Roman" panose="02020603050405020304" pitchFamily="18" charset="0"/>
              </a:rPr>
              <a:t>Nỗi oan của Vũ Nương sẽ còn đeo đẳng mãi lấy nàng, nếu như không có một đêm tình cờ đứa bé nói: “Cha Đản lại đến kia kìa!”.</a:t>
            </a:r>
          </a:p>
          <a:p>
            <a:pPr algn="just"/>
            <a:r>
              <a:rPr lang="vi-VN" sz="2500" dirty="0">
                <a:latin typeface="Times New Roman" panose="02020603050405020304" pitchFamily="18" charset="0"/>
                <a:cs typeface="Times New Roman" panose="02020603050405020304" pitchFamily="18" charset="0"/>
              </a:rPr>
              <a:t>(Nguyễn Đăng Na, </a:t>
            </a:r>
            <a:r>
              <a:rPr lang="vi-VN" sz="2500" i="1" dirty="0">
                <a:latin typeface="Times New Roman" panose="02020603050405020304" pitchFamily="18" charset="0"/>
                <a:cs typeface="Times New Roman" panose="02020603050405020304" pitchFamily="18" charset="0"/>
              </a:rPr>
              <a:t>“Người con gái Nam Xương” – một bi kịch của con người</a:t>
            </a:r>
            <a:r>
              <a:rPr lang="vi-VN" sz="2500" dirty="0">
                <a:latin typeface="Times New Roman" panose="02020603050405020304" pitchFamily="18" charset="0"/>
                <a:cs typeface="Times New Roman" panose="02020603050405020304" pitchFamily="18" charset="0"/>
              </a:rPr>
              <a:t>)</a:t>
            </a:r>
          </a:p>
          <a:p>
            <a:pPr algn="just"/>
            <a:r>
              <a:rPr lang="vi-VN" sz="2500" dirty="0">
                <a:latin typeface="Times New Roman" panose="02020603050405020304" pitchFamily="18" charset="0"/>
                <a:cs typeface="Times New Roman" panose="02020603050405020304" pitchFamily="18" charset="0"/>
              </a:rPr>
              <a:t>b. </a:t>
            </a:r>
            <a:r>
              <a:rPr lang="vi-VN" sz="2500" i="1" dirty="0">
                <a:latin typeface="Times New Roman" panose="02020603050405020304" pitchFamily="18" charset="0"/>
                <a:cs typeface="Times New Roman" panose="02020603050405020304" pitchFamily="18" charset="0"/>
              </a:rPr>
              <a:t>Thủ lĩnh da đỏ Xi-át-tơn đã khẳng định: “Đối với đồng bào tôi, mỗi tấc đất là thiêng liêng, mỗi lá thông óng ánh, mỗi bờ cát, mỗi hạt sương long lanh trong những cánh rừng rậm rạp, mỗi bãi đất hoang và tiếng thì thầm của côn trùng là những điều thiêng liêng trong kí ức và kinh nghiệm của đồng bào tôi”. </a:t>
            </a:r>
          </a:p>
          <a:p>
            <a:pPr algn="r"/>
            <a:r>
              <a:rPr lang="vi-VN" sz="2500" dirty="0">
                <a:latin typeface="Times New Roman" panose="02020603050405020304" pitchFamily="18" charset="0"/>
                <a:cs typeface="Times New Roman" panose="02020603050405020304" pitchFamily="18" charset="0"/>
              </a:rPr>
              <a:t>(Theo Hoàng Vĩnh, </a:t>
            </a:r>
            <a:r>
              <a:rPr lang="vi-VN" sz="2500" i="1" dirty="0">
                <a:latin typeface="Times New Roman" panose="02020603050405020304" pitchFamily="18" charset="0"/>
                <a:cs typeface="Times New Roman" panose="02020603050405020304" pitchFamily="18" charset="0"/>
              </a:rPr>
              <a:t>Con người đã làm gì với tự nhiên?</a:t>
            </a:r>
            <a:r>
              <a:rPr lang="vi-VN" sz="2500" dirty="0">
                <a:latin typeface="Times New Roman" panose="02020603050405020304" pitchFamily="18" charset="0"/>
                <a:cs typeface="Times New Roman" panose="02020603050405020304" pitchFamily="18" charset="0"/>
              </a:rPr>
              <a:t>)</a:t>
            </a:r>
          </a:p>
          <a:p>
            <a:pPr algn="just"/>
            <a:r>
              <a:rPr lang="vi-VN" sz="2500" dirty="0">
                <a:latin typeface="Times New Roman" panose="02020603050405020304" pitchFamily="18" charset="0"/>
                <a:cs typeface="Times New Roman" panose="02020603050405020304" pitchFamily="18" charset="0"/>
              </a:rPr>
              <a:t>c. </a:t>
            </a:r>
            <a:r>
              <a:rPr lang="vi-VN" sz="2500" i="1" dirty="0">
                <a:latin typeface="Times New Roman" panose="02020603050405020304" pitchFamily="18" charset="0"/>
                <a:cs typeface="Times New Roman" panose="02020603050405020304" pitchFamily="18" charset="0"/>
              </a:rPr>
              <a:t>Trong “Thi nhân Việt Nam”, Hoài Thanh đã bộc lộ thành thực một tâm trạng:</a:t>
            </a:r>
          </a:p>
          <a:p>
            <a:pPr algn="just"/>
            <a:r>
              <a:rPr lang="vi-VN" sz="2500" i="1" dirty="0">
                <a:latin typeface="Times New Roman" panose="02020603050405020304" pitchFamily="18" charset="0"/>
                <a:cs typeface="Times New Roman" panose="02020603050405020304" pitchFamily="18" charset="0"/>
              </a:rPr>
              <a:t>	“Dầu có ưa thơ người này người khác, mỗi lúc buồn đến, tôi lại trở về với Lưu Trong Lư. Có những bài thơ cứ vương vấn trong trí tôi hàng tháng, lúc nào cũng như văng vẳng bên tai. Bởi vì thơ Lư nhiều bài thực không phải là thơ, nghĩa là những công trình nghệ thuật, mà chính là tiếng lòng thổn thức cùng hòa theo tiếng thổn thức của lòng ta”.</a:t>
            </a:r>
          </a:p>
          <a:p>
            <a:pPr algn="r"/>
            <a:r>
              <a:rPr lang="vi-VN" sz="2500" dirty="0">
                <a:latin typeface="Times New Roman" panose="02020603050405020304" pitchFamily="18" charset="0"/>
                <a:cs typeface="Times New Roman" panose="02020603050405020304" pitchFamily="18" charset="0"/>
              </a:rPr>
              <a:t>(Lê Quang Hưng, </a:t>
            </a:r>
            <a:r>
              <a:rPr lang="vi-VN" sz="2500" i="1" dirty="0">
                <a:latin typeface="Times New Roman" panose="02020603050405020304" pitchFamily="18" charset="0"/>
                <a:cs typeface="Times New Roman" panose="02020603050405020304" pitchFamily="18" charset="0"/>
              </a:rPr>
              <a:t>“Nắng mới” – sự thành thực của một tâm hồn giàu mơ mộng)</a:t>
            </a:r>
            <a:r>
              <a:rPr lang="vi-VN" sz="2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373077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324021" y="328438"/>
            <a:ext cx="11682448"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 </a:t>
            </a:r>
            <a:r>
              <a:rPr lang="en-US" sz="2800" i="1" dirty="0" err="1">
                <a:latin typeface="Times New Roman" panose="02020603050405020304" pitchFamily="18" charset="0"/>
                <a:cs typeface="Times New Roman" panose="02020603050405020304" pitchFamily="18" charset="0"/>
              </a:rPr>
              <a:t>Nỗi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oan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Vũ </a:t>
            </a:r>
            <a:r>
              <a:rPr lang="en-US" sz="2800" i="1" dirty="0" err="1">
                <a:latin typeface="Times New Roman" panose="02020603050405020304" pitchFamily="18" charset="0"/>
                <a:cs typeface="Times New Roman" panose="02020603050405020304" pitchFamily="18" charset="0"/>
              </a:rPr>
              <a:t>Nương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cha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4C430F5-A8D1-4DE8-DCB4-082F6D0E68FD}"/>
              </a:ext>
            </a:extLst>
          </p:cNvPr>
          <p:cNvSpPr txBox="1"/>
          <p:nvPr/>
        </p:nvSpPr>
        <p:spPr>
          <a:xfrm>
            <a:off x="324021" y="1496833"/>
            <a:ext cx="11682448" cy="2246769"/>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lĩnh</a:t>
            </a:r>
            <a:r>
              <a:rPr lang="en-US" sz="2800" i="1" dirty="0">
                <a:latin typeface="Times New Roman" panose="02020603050405020304" pitchFamily="18" charset="0"/>
                <a:cs typeface="Times New Roman" panose="02020603050405020304" pitchFamily="18" charset="0"/>
              </a:rPr>
              <a:t> da </a:t>
            </a:r>
            <a:r>
              <a:rPr lang="en-US" sz="2800" i="1" dirty="0" err="1">
                <a:latin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cs typeface="Times New Roman" panose="02020603050405020304" pitchFamily="18" charset="0"/>
              </a:rPr>
              <a:t> Xi-</a:t>
            </a:r>
            <a:r>
              <a:rPr lang="en-US" sz="2800" i="1" dirty="0" err="1">
                <a:latin typeface="Times New Roman" panose="02020603050405020304" pitchFamily="18" charset="0"/>
                <a:cs typeface="Times New Roman" panose="02020603050405020304" pitchFamily="18" charset="0"/>
              </a:rPr>
              <a:t>át</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tơn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thiêng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liêng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sương</a:t>
            </a:r>
            <a:r>
              <a:rPr lang="en-US" sz="2800" i="1" dirty="0">
                <a:latin typeface="Times New Roman" panose="02020603050405020304" pitchFamily="18" charset="0"/>
                <a:cs typeface="Times New Roman" panose="02020603050405020304" pitchFamily="18" charset="0"/>
              </a:rPr>
              <a:t> long </a:t>
            </a:r>
            <a:r>
              <a:rPr lang="en-US" sz="2800" i="1" dirty="0" err="1">
                <a:latin typeface="Times New Roman" panose="02020603050405020304" pitchFamily="18" charset="0"/>
                <a:cs typeface="Times New Roman" panose="02020603050405020304" pitchFamily="18" charset="0"/>
              </a:rPr>
              <a:t>lanh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rậm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thiêng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liêng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FE0B96F-BB66-08BF-FF74-FCFAE94B1A66}"/>
              </a:ext>
            </a:extLst>
          </p:cNvPr>
          <p:cNvSpPr txBox="1"/>
          <p:nvPr/>
        </p:nvSpPr>
        <p:spPr>
          <a:xfrm>
            <a:off x="324021" y="3851906"/>
            <a:ext cx="11682448"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c. </a:t>
            </a:r>
            <a:r>
              <a:rPr lang="en-US" sz="2800" i="1" dirty="0">
                <a:latin typeface="Times New Roman" panose="02020603050405020304" pitchFamily="18" charset="0"/>
                <a:cs typeface="Times New Roman" panose="02020603050405020304" pitchFamily="18" charset="0"/>
              </a:rPr>
              <a:t>Trong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cs typeface="Times New Roman" panose="02020603050405020304" pitchFamily="18" charset="0"/>
              </a:rPr>
              <a:t> Nam”, Hoài Thanh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buồn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bên</a:t>
            </a:r>
            <a:r>
              <a:rPr lang="en-US" sz="2800" i="1" dirty="0">
                <a:latin typeface="Times New Roman" panose="02020603050405020304" pitchFamily="18" charset="0"/>
                <a:cs typeface="Times New Roman" panose="02020603050405020304" pitchFamily="18" charset="0"/>
              </a:rPr>
              <a:t> tai. </a:t>
            </a:r>
            <a:r>
              <a:rPr lang="en-US" sz="2800" i="1" dirty="0" err="1">
                <a:latin typeface="Times New Roman" panose="02020603050405020304" pitchFamily="18" charset="0"/>
                <a:cs typeface="Times New Roman" panose="02020603050405020304" pitchFamily="18" charset="0"/>
              </a:rPr>
              <a:t>Bởi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thổn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thổn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6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4913906" y="1059958"/>
            <a:ext cx="7023318" cy="4832092"/>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Bài 3: Viết đoạn văn nghị luận (khoảng 5 – 7 câu) có nội dung liên quan đến ý kiến dưới đây, trích dẫn ý kiến đó theo cách trực tiếp hoặc gián tiếp.</a:t>
            </a:r>
          </a:p>
          <a:p>
            <a:pPr algn="just"/>
            <a:r>
              <a:rPr lang="vi-VN" sz="2800" b="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Cái tài của Nguyễn Dữ là ông đã dung hòa được hiện thực với ước mơ, giữa cái tồn tại với cái ảo ảnh.</a:t>
            </a:r>
          </a:p>
          <a:p>
            <a:pPr algn="ctr"/>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(Nguyễn Đăng Na, </a:t>
            </a:r>
            <a:r>
              <a:rPr lang="vi-VN" sz="2800" i="1" dirty="0">
                <a:latin typeface="Times New Roman" panose="02020603050405020304" pitchFamily="18" charset="0"/>
                <a:cs typeface="Times New Roman" panose="02020603050405020304" pitchFamily="18" charset="0"/>
              </a:rPr>
              <a:t>“Người con gái Nam Xương” – một bi kịch của con người</a:t>
            </a:r>
            <a:r>
              <a:rPr lang="vi-VN" sz="2800" dirty="0">
                <a:latin typeface="Times New Roman" panose="02020603050405020304" pitchFamily="18" charset="0"/>
                <a:cs typeface="Times New Roman" panose="02020603050405020304" pitchFamily="18" charset="0"/>
              </a:rPr>
              <a:t>)</a:t>
            </a:r>
          </a:p>
          <a:p>
            <a:pPr algn="just"/>
            <a:endParaRPr lang="vi-VN" sz="2800" i="1" dirty="0">
              <a:latin typeface="Times New Roman" panose="02020603050405020304" pitchFamily="18" charset="0"/>
              <a:cs typeface="Times New Roman" panose="02020603050405020304" pitchFamily="18" charset="0"/>
            </a:endParaRPr>
          </a:p>
          <a:p>
            <a:pPr algn="r"/>
            <a:endParaRPr lang="en-US" sz="2800" dirty="0">
              <a:latin typeface="Times New Roman" panose="02020603050405020304"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9A12597E-36B3-02AE-D669-71154DF3DB9B}"/>
              </a:ext>
            </a:extLst>
          </p:cNvPr>
          <p:cNvSpPr/>
          <p:nvPr/>
        </p:nvSpPr>
        <p:spPr>
          <a:xfrm>
            <a:off x="24762" y="1153820"/>
            <a:ext cx="4588996" cy="4114800"/>
          </a:xfrm>
          <a:custGeom>
            <a:avLst/>
            <a:gdLst/>
            <a:ahLst/>
            <a:cxnLst/>
            <a:rect l="l" t="t" r="r" b="b"/>
            <a:pathLst>
              <a:path w="4588996" h="4114800">
                <a:moveTo>
                  <a:pt x="0" y="0"/>
                </a:moveTo>
                <a:lnTo>
                  <a:pt x="4588996" y="0"/>
                </a:lnTo>
                <a:lnTo>
                  <a:pt x="458899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9572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AE9FD43F-34CF-DA08-E183-DA7BE3B53884}"/>
              </a:ext>
            </a:extLst>
          </p:cNvPr>
          <p:cNvSpPr/>
          <p:nvPr/>
        </p:nvSpPr>
        <p:spPr>
          <a:xfrm>
            <a:off x="3378513" y="2768031"/>
            <a:ext cx="4890844" cy="4089969"/>
          </a:xfrm>
          <a:custGeom>
            <a:avLst/>
            <a:gdLst/>
            <a:ahLst/>
            <a:cxnLst/>
            <a:rect l="l" t="t" r="r" b="b"/>
            <a:pathLst>
              <a:path w="6484547" h="5422703">
                <a:moveTo>
                  <a:pt x="0" y="0"/>
                </a:moveTo>
                <a:lnTo>
                  <a:pt x="6484547" y="0"/>
                </a:lnTo>
                <a:lnTo>
                  <a:pt x="6484547" y="5422703"/>
                </a:lnTo>
                <a:lnTo>
                  <a:pt x="0" y="5422703"/>
                </a:lnTo>
                <a:lnTo>
                  <a:pt x="0" y="0"/>
                </a:lnTo>
                <a:close/>
              </a:path>
            </a:pathLst>
          </a:custGeom>
          <a:blipFill>
            <a:blip r:embed="rId3"/>
            <a:stretch>
              <a:fillRect/>
            </a:stretch>
          </a:blipFill>
        </p:spPr>
        <p:txBody>
          <a:bodyPr/>
          <a:lstStyle/>
          <a:p>
            <a:endParaRPr lang="en-US"/>
          </a:p>
        </p:txBody>
      </p:sp>
      <p:sp>
        <p:nvSpPr>
          <p:cNvPr id="5" name="Freeform 4">
            <a:extLst>
              <a:ext uri="{FF2B5EF4-FFF2-40B4-BE49-F238E27FC236}">
                <a16:creationId xmlns:a16="http://schemas.microsoft.com/office/drawing/2014/main" id="{2544790C-5100-B60C-2BCD-2F9BD88840DD}"/>
              </a:ext>
            </a:extLst>
          </p:cNvPr>
          <p:cNvSpPr/>
          <p:nvPr/>
        </p:nvSpPr>
        <p:spPr>
          <a:xfrm>
            <a:off x="7071361" y="-264483"/>
            <a:ext cx="5120639" cy="3468859"/>
          </a:xfrm>
          <a:custGeom>
            <a:avLst/>
            <a:gdLst/>
            <a:ahLst/>
            <a:cxnLst/>
            <a:rect l="l" t="t" r="r" b="b"/>
            <a:pathLst>
              <a:path w="6573328" h="4114800">
                <a:moveTo>
                  <a:pt x="0" y="0"/>
                </a:moveTo>
                <a:lnTo>
                  <a:pt x="6573328" y="0"/>
                </a:lnTo>
                <a:lnTo>
                  <a:pt x="65733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FBBE1528-18B3-78C8-753A-92D7CD47E302}"/>
              </a:ext>
            </a:extLst>
          </p:cNvPr>
          <p:cNvSpPr/>
          <p:nvPr/>
        </p:nvSpPr>
        <p:spPr>
          <a:xfrm flipH="1">
            <a:off x="211347" y="-102041"/>
            <a:ext cx="5219393" cy="3616518"/>
          </a:xfrm>
          <a:custGeom>
            <a:avLst/>
            <a:gdLst/>
            <a:ahLst/>
            <a:cxnLst/>
            <a:rect l="l" t="t" r="r" b="b"/>
            <a:pathLst>
              <a:path w="6573328" h="4114800">
                <a:moveTo>
                  <a:pt x="0" y="0"/>
                </a:moveTo>
                <a:lnTo>
                  <a:pt x="6573328" y="0"/>
                </a:lnTo>
                <a:lnTo>
                  <a:pt x="65733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F03D956D-05A8-D3B8-B009-CCE9750F6E27}"/>
              </a:ext>
            </a:extLst>
          </p:cNvPr>
          <p:cNvSpPr txBox="1"/>
          <p:nvPr/>
        </p:nvSpPr>
        <p:spPr>
          <a:xfrm>
            <a:off x="844827" y="871978"/>
            <a:ext cx="3886199" cy="1938992"/>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Minh, </a:t>
            </a:r>
            <a:r>
              <a:rPr lang="vi-VN" sz="2400" dirty="0">
                <a:latin typeface="Times New Roman" panose="02020603050405020304" pitchFamily="18" charset="0"/>
                <a:cs typeface="Times New Roman" panose="02020603050405020304" pitchFamily="18" charset="0"/>
              </a:rPr>
              <a:t>mình rất vui được trò chuyện cùng bạn hôm nay. Mình biết bạn có một ước mơ rất lớn, bạn có thể chia sẻ về nó được không?</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FE345F9-C4DA-66C3-10D0-29A668214246}"/>
              </a:ext>
            </a:extLst>
          </p:cNvPr>
          <p:cNvSpPr txBox="1"/>
          <p:nvPr/>
        </p:nvSpPr>
        <p:spPr>
          <a:xfrm>
            <a:off x="7786315" y="552056"/>
            <a:ext cx="3846443" cy="2308324"/>
          </a:xfrm>
          <a:prstGeom prst="rect">
            <a:avLst/>
          </a:prstGeom>
          <a:noFill/>
        </p:spPr>
        <p:txBody>
          <a:bodyPr wrap="square">
            <a:spAutoFit/>
          </a:bodyPr>
          <a:lstStyle/>
          <a:p>
            <a:pPr algn="just"/>
            <a:r>
              <a:rPr lang="vi-VN" sz="2400" dirty="0">
                <a:latin typeface="+mj-lt"/>
              </a:rPr>
              <a:t>Mình ước mơ trở thành một nhà thiết kế thời trang nổi tiếng. Mình thích sáng tạo những bộ trang phục độc đáo và mang đến niềm vui cho mọi người.</a:t>
            </a:r>
            <a:endParaRPr lang="en-US" sz="2400" dirty="0">
              <a:latin typeface="+mj-lt"/>
            </a:endParaRPr>
          </a:p>
        </p:txBody>
      </p:sp>
    </p:spTree>
    <p:extLst>
      <p:ext uri="{BB962C8B-B14F-4D97-AF65-F5344CB8AC3E}">
        <p14:creationId xmlns:p14="http://schemas.microsoft.com/office/powerpoint/2010/main" val="384656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7309" y="387927"/>
            <a:ext cx="14006945" cy="4849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65017" y="584767"/>
            <a:ext cx="10861966" cy="4401205"/>
          </a:xfrm>
          <a:prstGeom prst="rect">
            <a:avLst/>
          </a:prstGeom>
        </p:spPr>
        <p:txBody>
          <a:bodyPr wrap="square">
            <a:spAutoFit/>
          </a:bodyPr>
          <a:lstStyle/>
          <a:p>
            <a:pPr algn="just"/>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Nguyễn</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Đăng</a:t>
            </a:r>
            <a:r>
              <a:rPr lang="en-US" sz="2800" i="1" dirty="0">
                <a:solidFill>
                  <a:srgbClr val="000000"/>
                </a:solidFill>
                <a:latin typeface="Times New Roman" panose="02020603050405020304" pitchFamily="18" charset="0"/>
                <a:cs typeface="Times New Roman" panose="02020603050405020304" pitchFamily="18" charset="0"/>
              </a:rPr>
              <a:t> Na </a:t>
            </a:r>
            <a:r>
              <a:rPr lang="en-US" sz="2800" i="1" dirty="0" err="1">
                <a:solidFill>
                  <a:srgbClr val="000000"/>
                </a:solidFill>
                <a:latin typeface="Times New Roman" panose="02020603050405020304" pitchFamily="18" charset="0"/>
                <a:cs typeface="Times New Roman" panose="02020603050405020304" pitchFamily="18" charset="0"/>
              </a:rPr>
              <a:t>đã</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bày</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tỏ</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quan</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điểm</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mình</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rằng</a:t>
            </a:r>
            <a:r>
              <a:rPr lang="en-US" sz="2800" i="1" dirty="0">
                <a:solidFill>
                  <a:srgbClr val="000000"/>
                </a:solidFill>
                <a:latin typeface="Times New Roman" panose="02020603050405020304" pitchFamily="18" charset="0"/>
                <a:cs typeface="Times New Roman" panose="02020603050405020304" pitchFamily="18" charset="0"/>
              </a:rPr>
              <a:t>: </a:t>
            </a:r>
            <a:r>
              <a:rPr lang="vi-VN" sz="2800" i="1" dirty="0">
                <a:solidFill>
                  <a:srgbClr val="000000"/>
                </a:solidFill>
                <a:latin typeface="Times New Roman" panose="02020603050405020304" pitchFamily="18" charset="0"/>
                <a:cs typeface="Times New Roman" panose="02020603050405020304" pitchFamily="18" charset="0"/>
              </a:rPr>
              <a:t>“Cái tài của Nguyễn Dữ là ông đã dung hòa được hiện thực với ước mơ, giữa cái tồn tại với cái ảo ảnh</a:t>
            </a:r>
            <a:r>
              <a:rPr lang="en-US" sz="2800" i="1" dirty="0">
                <a:solidFill>
                  <a:srgbClr val="000000"/>
                </a:solidFill>
                <a:latin typeface="Times New Roman" panose="02020603050405020304" pitchFamily="18" charset="0"/>
                <a:cs typeface="Times New Roman" panose="02020603050405020304" pitchFamily="18" charset="0"/>
              </a:rPr>
              <a:t>”</a:t>
            </a:r>
            <a:r>
              <a:rPr lang="vi-VN" sz="2800" i="1" dirty="0">
                <a:solidFill>
                  <a:srgbClr val="000000"/>
                </a:solidFill>
                <a:latin typeface="Times New Roman" panose="02020603050405020304" pitchFamily="18" charset="0"/>
                <a:cs typeface="Times New Roman" panose="02020603050405020304" pitchFamily="18" charset="0"/>
              </a:rPr>
              <a:t>. Thật vậy, Nguyễn Dữ đã sử dụng nhiều chi tiết kỳ ảo để thể hiện ước mơ của mình về một xã hội công bằng, nơi con người tốt đẹp được đền đáp. Tuy nhiên, tác giả cũng không tô hồng thực tế, mà vẫn thể hiện những bất công, oan khuất mà con người phải chịu đựng.Sự dung hòa giữa hiện thực và ước mơ, giữa cái tồn tại và cái ảo ảnh tạo nên sức hấp dẫn cho tác phẩm của Nguyễn Dữ. Qua đó, tác giả thể hiện niềm tin vào những giá trị tốt đẹp của con người và gửi gắm thông điệp về một xã hội công bằng, tốt đẹp.</a:t>
            </a:r>
            <a:endParaRPr lang="en-US" sz="28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87CE1CC-A31D-2CC2-3122-A94193EC98C1}"/>
              </a:ext>
            </a:extLst>
          </p:cNvPr>
          <p:cNvSpPr txBox="1"/>
          <p:nvPr/>
        </p:nvSpPr>
        <p:spPr>
          <a:xfrm>
            <a:off x="2598540" y="5388601"/>
            <a:ext cx="7091895"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C</a:t>
            </a:r>
            <a:r>
              <a:rPr lang="vi-VN" sz="2800" dirty="0">
                <a:latin typeface="Times New Roman" panose="02020603050405020304" pitchFamily="18" charset="0"/>
                <a:cs typeface="Times New Roman" panose="02020603050405020304" pitchFamily="18" charset="0"/>
              </a:rPr>
              <a:t>ách dẫn trực tiếp, đánh d</a:t>
            </a:r>
            <a:r>
              <a:rPr lang="en-US" sz="2800" dirty="0">
                <a:latin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cs typeface="Times New Roman" panose="02020603050405020304" pitchFamily="18" charset="0"/>
              </a:rPr>
              <a:t>u phần dẫn bằng </a:t>
            </a:r>
            <a:r>
              <a:rPr lang="vi-VN" sz="2800" b="1" dirty="0">
                <a:latin typeface="Times New Roman" panose="02020603050405020304" pitchFamily="18" charset="0"/>
                <a:cs typeface="Times New Roman" panose="02020603050405020304" pitchFamily="18" charset="0"/>
              </a:rPr>
              <a:t>dấu hai chấm và dấu ngoặc kép.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54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A855D-AC6C-A00C-B3DD-DD1965047337}"/>
              </a:ext>
            </a:extLst>
          </p:cNvPr>
          <p:cNvPicPr>
            <a:picLocks noChangeAspect="1"/>
          </p:cNvPicPr>
          <p:nvPr/>
        </p:nvPicPr>
        <p:blipFill>
          <a:blip r:embed="rId3"/>
          <a:stretch>
            <a:fillRect/>
          </a:stretch>
        </p:blipFill>
        <p:spPr>
          <a:xfrm>
            <a:off x="-70237" y="0"/>
            <a:ext cx="12332473" cy="6857999"/>
          </a:xfrm>
          <a:prstGeom prst="rect">
            <a:avLst/>
          </a:prstGeom>
        </p:spPr>
      </p:pic>
    </p:spTree>
    <p:extLst>
      <p:ext uri="{BB962C8B-B14F-4D97-AF65-F5344CB8AC3E}">
        <p14:creationId xmlns:p14="http://schemas.microsoft.com/office/powerpoint/2010/main" val="24501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
            <a:extLst>
              <a:ext uri="{FF2B5EF4-FFF2-40B4-BE49-F238E27FC236}">
                <a16:creationId xmlns:a16="http://schemas.microsoft.com/office/drawing/2014/main" id="{8C4CFF2C-A937-4569-10A3-59D47317153B}"/>
              </a:ext>
            </a:extLst>
          </p:cNvPr>
          <p:cNvSpPr/>
          <p:nvPr/>
        </p:nvSpPr>
        <p:spPr>
          <a:xfrm>
            <a:off x="3421713" y="-203231"/>
            <a:ext cx="7368207" cy="4991422"/>
          </a:xfrm>
          <a:custGeom>
            <a:avLst/>
            <a:gdLst/>
            <a:ahLst/>
            <a:cxnLst/>
            <a:rect l="l" t="t" r="r" b="b"/>
            <a:pathLst>
              <a:path w="6573328" h="4114800">
                <a:moveTo>
                  <a:pt x="0" y="0"/>
                </a:moveTo>
                <a:lnTo>
                  <a:pt x="6573328" y="0"/>
                </a:lnTo>
                <a:lnTo>
                  <a:pt x="657332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3">
            <a:extLst>
              <a:ext uri="{FF2B5EF4-FFF2-40B4-BE49-F238E27FC236}">
                <a16:creationId xmlns:a16="http://schemas.microsoft.com/office/drawing/2014/main" id="{DE75781F-E4EF-CDE5-0455-A8056839705F}"/>
              </a:ext>
            </a:extLst>
          </p:cNvPr>
          <p:cNvSpPr/>
          <p:nvPr/>
        </p:nvSpPr>
        <p:spPr>
          <a:xfrm>
            <a:off x="1235410" y="1587019"/>
            <a:ext cx="2186302" cy="6010453"/>
          </a:xfrm>
          <a:custGeom>
            <a:avLst/>
            <a:gdLst/>
            <a:ahLst/>
            <a:cxnLst/>
            <a:rect l="l" t="t" r="r" b="b"/>
            <a:pathLst>
              <a:path w="2993517" h="8229600">
                <a:moveTo>
                  <a:pt x="0" y="0"/>
                </a:moveTo>
                <a:lnTo>
                  <a:pt x="2993517" y="0"/>
                </a:lnTo>
                <a:lnTo>
                  <a:pt x="2993517" y="8229600"/>
                </a:lnTo>
                <a:lnTo>
                  <a:pt x="0" y="8229600"/>
                </a:lnTo>
                <a:lnTo>
                  <a:pt x="0" y="0"/>
                </a:lnTo>
                <a:close/>
              </a:path>
            </a:pathLst>
          </a:custGeom>
          <a:blipFill>
            <a:blip r:embed="rId5"/>
            <a:stretch>
              <a:fillRect/>
            </a:stretch>
          </a:blipFill>
        </p:spPr>
        <p:txBody>
          <a:bodyPr/>
          <a:lstStyle/>
          <a:p>
            <a:endParaRPr lang="en-US"/>
          </a:p>
        </p:txBody>
      </p:sp>
      <p:sp>
        <p:nvSpPr>
          <p:cNvPr id="6" name="TextBox 5">
            <a:extLst>
              <a:ext uri="{FF2B5EF4-FFF2-40B4-BE49-F238E27FC236}">
                <a16:creationId xmlns:a16="http://schemas.microsoft.com/office/drawing/2014/main" id="{99388C1D-F5D8-A4D7-DF1F-16501999D520}"/>
              </a:ext>
            </a:extLst>
          </p:cNvPr>
          <p:cNvSpPr txBox="1"/>
          <p:nvPr/>
        </p:nvSpPr>
        <p:spPr>
          <a:xfrm>
            <a:off x="4058479" y="1490008"/>
            <a:ext cx="6094674" cy="1938992"/>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Minh. </a:t>
            </a:r>
            <a:r>
              <a:rPr lang="vi-VN" sz="2400" dirty="0">
                <a:latin typeface="Times New Roman" panose="02020603050405020304" pitchFamily="18" charset="0"/>
                <a:cs typeface="Times New Roman" panose="02020603050405020304" pitchFamily="18" charset="0"/>
              </a:rPr>
              <a:t>Bạn </a:t>
            </a:r>
            <a:r>
              <a:rPr lang="en-US" sz="2400" dirty="0">
                <a:latin typeface="Times New Roman" panose="02020603050405020304" pitchFamily="18" charset="0"/>
                <a:cs typeface="Times New Roman" panose="02020603050405020304" pitchFamily="18" charset="0"/>
              </a:rPr>
              <a:t>Minh</a:t>
            </a:r>
            <a:r>
              <a:rPr lang="vi-VN" sz="2400" dirty="0">
                <a:latin typeface="Times New Roman" panose="02020603050405020304" pitchFamily="18" charset="0"/>
                <a:cs typeface="Times New Roman" panose="02020603050405020304" pitchFamily="18" charset="0"/>
              </a:rPr>
              <a:t> bày tỏ ước mơ trở thành một nhà thiết kế thời trang nổi tiếng. Bạn ấy thích sáng tạo những bộ trang phục độc đáo và mang đến niềm vui cho mọi người.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91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C34CA30E-A6C8-2C33-0296-5FFA732E4A32}"/>
              </a:ext>
            </a:extLst>
          </p:cNvPr>
          <p:cNvSpPr/>
          <p:nvPr/>
        </p:nvSpPr>
        <p:spPr>
          <a:xfrm>
            <a:off x="526432" y="394902"/>
            <a:ext cx="10032598" cy="5775310"/>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endParaRPr lang="en-US"/>
          </a:p>
        </p:txBody>
      </p:sp>
      <p:sp>
        <p:nvSpPr>
          <p:cNvPr id="6" name="TextBox 5">
            <a:extLst>
              <a:ext uri="{FF2B5EF4-FFF2-40B4-BE49-F238E27FC236}">
                <a16:creationId xmlns:a16="http://schemas.microsoft.com/office/drawing/2014/main" id="{0A55E294-B04B-252D-45C5-EEFF1CFE2801}"/>
              </a:ext>
            </a:extLst>
          </p:cNvPr>
          <p:cNvSpPr txBox="1"/>
          <p:nvPr/>
        </p:nvSpPr>
        <p:spPr>
          <a:xfrm>
            <a:off x="798083" y="687788"/>
            <a:ext cx="9091749" cy="1446550"/>
          </a:xfrm>
          <a:prstGeom prst="rect">
            <a:avLst/>
          </a:prstGeom>
          <a:noFill/>
        </p:spPr>
        <p:txBody>
          <a:bodyPr wrap="square" rtlCol="0">
            <a:spAutoFit/>
          </a:bodyPr>
          <a:lstStyle/>
          <a:p>
            <a:pPr algn="ctr"/>
            <a:r>
              <a:rPr lang="en-US" sz="4400" dirty="0" err="1">
                <a:latin typeface="#9Slide07 SVNA Love Of Thunder" panose="02040603050506020204" pitchFamily="18" charset="0"/>
                <a:cs typeface="Times New Roman" panose="02020603050405020304" pitchFamily="18" charset="0"/>
              </a:rPr>
              <a:t>Bài</a:t>
            </a:r>
            <a:r>
              <a:rPr lang="en-US" sz="4400" dirty="0">
                <a:latin typeface="#9Slide07 SVNA Love Of Thunder" panose="02040603050506020204" pitchFamily="18" charset="0"/>
                <a:cs typeface="Times New Roman" panose="02020603050405020304" pitchFamily="18" charset="0"/>
              </a:rPr>
              <a:t> 4: </a:t>
            </a:r>
          </a:p>
          <a:p>
            <a:pPr algn="ctr"/>
            <a:r>
              <a:rPr lang="en-US" sz="4400" dirty="0" err="1">
                <a:latin typeface="#9Slide07 SVNA Love Of Thunder" panose="02040603050506020204" pitchFamily="18" charset="0"/>
                <a:cs typeface="Times New Roman" panose="02020603050405020304" pitchFamily="18" charset="0"/>
              </a:rPr>
              <a:t>Khám</a:t>
            </a:r>
            <a:r>
              <a:rPr lang="en-US" sz="4400" dirty="0">
                <a:latin typeface="#9Slide07 SVNA Love Of Thunder" panose="02040603050506020204" pitchFamily="18" charset="0"/>
                <a:cs typeface="Times New Roman" panose="02020603050405020304" pitchFamily="18" charset="0"/>
              </a:rPr>
              <a:t> </a:t>
            </a:r>
            <a:r>
              <a:rPr lang="en-US" sz="4400" dirty="0" err="1">
                <a:latin typeface="#9Slide07 SVNA Love Of Thunder" panose="02040603050506020204" pitchFamily="18" charset="0"/>
                <a:cs typeface="Times New Roman" panose="02020603050405020304" pitchFamily="18" charset="0"/>
              </a:rPr>
              <a:t>phá</a:t>
            </a:r>
            <a:r>
              <a:rPr lang="en-US" sz="4400" dirty="0">
                <a:latin typeface="#9Slide07 SVNA Love Of Thunder" panose="02040603050506020204" pitchFamily="18" charset="0"/>
                <a:cs typeface="Times New Roman" panose="02020603050405020304" pitchFamily="18" charset="0"/>
              </a:rPr>
              <a:t> </a:t>
            </a:r>
            <a:r>
              <a:rPr lang="en-US" sz="4400" dirty="0" err="1">
                <a:latin typeface="#9Slide07 SVNA Love Of Thunder" panose="02040603050506020204" pitchFamily="18" charset="0"/>
                <a:cs typeface="Times New Roman" panose="02020603050405020304" pitchFamily="18" charset="0"/>
              </a:rPr>
              <a:t>vẻ</a:t>
            </a:r>
            <a:r>
              <a:rPr lang="en-US" sz="4400" dirty="0">
                <a:latin typeface="#9Slide07 SVNA Love Of Thunder" panose="02040603050506020204" pitchFamily="18" charset="0"/>
                <a:cs typeface="Times New Roman" panose="02020603050405020304" pitchFamily="18" charset="0"/>
              </a:rPr>
              <a:t> </a:t>
            </a:r>
            <a:r>
              <a:rPr lang="en-US" sz="4400" dirty="0" err="1">
                <a:latin typeface="#9Slide07 SVNA Love Of Thunder" panose="02040603050506020204" pitchFamily="18" charset="0"/>
                <a:cs typeface="Times New Roman" panose="02020603050405020304" pitchFamily="18" charset="0"/>
              </a:rPr>
              <a:t>đẹp</a:t>
            </a:r>
            <a:r>
              <a:rPr lang="en-US" sz="4400" dirty="0">
                <a:latin typeface="#9Slide07 SVNA Love Of Thunder" panose="02040603050506020204" pitchFamily="18" charset="0"/>
                <a:cs typeface="Times New Roman" panose="02020603050405020304" pitchFamily="18" charset="0"/>
              </a:rPr>
              <a:t> </a:t>
            </a:r>
            <a:r>
              <a:rPr lang="en-US" sz="4400" dirty="0" err="1">
                <a:latin typeface="#9Slide07 SVNA Love Of Thunder" panose="02040603050506020204" pitchFamily="18" charset="0"/>
                <a:cs typeface="Times New Roman" panose="02020603050405020304" pitchFamily="18" charset="0"/>
              </a:rPr>
              <a:t>văn</a:t>
            </a:r>
            <a:r>
              <a:rPr lang="en-US" sz="4400" dirty="0">
                <a:latin typeface="#9Slide07 SVNA Love Of Thunder" panose="02040603050506020204" pitchFamily="18" charset="0"/>
                <a:cs typeface="Times New Roman" panose="02020603050405020304" pitchFamily="18" charset="0"/>
              </a:rPr>
              <a:t> </a:t>
            </a:r>
            <a:r>
              <a:rPr lang="en-US" sz="4400" dirty="0" err="1">
                <a:latin typeface="#9Slide07 SVNA Love Of Thunder" panose="02040603050506020204" pitchFamily="18" charset="0"/>
                <a:cs typeface="Times New Roman" panose="02020603050405020304" pitchFamily="18" charset="0"/>
              </a:rPr>
              <a:t>chương</a:t>
            </a:r>
            <a:endParaRPr lang="en-US" sz="4400" dirty="0">
              <a:latin typeface="#9Slide07 SVNA Love Of Thunder"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7F1B82-7D24-758F-66B7-2A8D89D3F018}"/>
              </a:ext>
            </a:extLst>
          </p:cNvPr>
          <p:cNvSpPr txBox="1"/>
          <p:nvPr/>
        </p:nvSpPr>
        <p:spPr>
          <a:xfrm>
            <a:off x="1559377" y="2952773"/>
            <a:ext cx="7569160" cy="707886"/>
          </a:xfrm>
          <a:prstGeom prst="rect">
            <a:avLst/>
          </a:prstGeom>
          <a:noFill/>
        </p:spPr>
        <p:txBody>
          <a:bodyPr wrap="square" rtlCol="0">
            <a:spAutoFit/>
          </a:bodyPr>
          <a:lstStyle/>
          <a:p>
            <a:pPr algn="ctr"/>
            <a:r>
              <a:rPr lang="en-US" sz="4000" b="1" dirty="0">
                <a:solidFill>
                  <a:srgbClr val="C00000"/>
                </a:solidFill>
                <a:latin typeface="#9Slide07 Pangolin" panose="00000500000000000000" pitchFamily="2" charset="0"/>
                <a:cs typeface="Times New Roman" panose="02020603050405020304" pitchFamily="18" charset="0"/>
              </a:rPr>
              <a:t>THỰC HÀNH TIẾNG VIỆT</a:t>
            </a:r>
          </a:p>
        </p:txBody>
      </p:sp>
      <p:sp>
        <p:nvSpPr>
          <p:cNvPr id="2" name="TextBox 1">
            <a:extLst>
              <a:ext uri="{FF2B5EF4-FFF2-40B4-BE49-F238E27FC236}">
                <a16:creationId xmlns:a16="http://schemas.microsoft.com/office/drawing/2014/main" id="{FC52B750-4474-FD6E-3098-BF8B01F67E88}"/>
              </a:ext>
            </a:extLst>
          </p:cNvPr>
          <p:cNvSpPr txBox="1"/>
          <p:nvPr/>
        </p:nvSpPr>
        <p:spPr>
          <a:xfrm>
            <a:off x="2105278" y="4217484"/>
            <a:ext cx="7569160" cy="523220"/>
          </a:xfrm>
          <a:prstGeom prst="rect">
            <a:avLst/>
          </a:prstGeom>
          <a:noFill/>
        </p:spPr>
        <p:txBody>
          <a:bodyPr wrap="square" rtlCol="0">
            <a:spAutoFit/>
          </a:bodyPr>
          <a:lstStyle/>
          <a:p>
            <a:pPr algn="just"/>
            <a:r>
              <a:rPr lang="en-US" sz="2800" dirty="0" err="1">
                <a:latin typeface="#9Slide07 Pangolin" panose="00000500000000000000" pitchFamily="2" charset="0"/>
                <a:cs typeface="Times New Roman" panose="02020603050405020304" pitchFamily="18" charset="0"/>
              </a:rPr>
              <a:t>Cách</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dẫn</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trực</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tiếp</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và</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cách</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dẫn</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gián</a:t>
            </a:r>
            <a:r>
              <a:rPr lang="en-US" sz="2800" dirty="0">
                <a:latin typeface="#9Slide07 Pangolin" panose="00000500000000000000" pitchFamily="2" charset="0"/>
                <a:cs typeface="Times New Roman" panose="02020603050405020304" pitchFamily="18" charset="0"/>
              </a:rPr>
              <a:t> </a:t>
            </a:r>
            <a:r>
              <a:rPr lang="en-US" sz="2800" dirty="0" err="1">
                <a:latin typeface="#9Slide07 Pangolin" panose="00000500000000000000" pitchFamily="2" charset="0"/>
                <a:cs typeface="Times New Roman" panose="02020603050405020304" pitchFamily="18" charset="0"/>
              </a:rPr>
              <a:t>tiếp</a:t>
            </a:r>
            <a:endParaRPr lang="en-US" sz="2800" dirty="0">
              <a:latin typeface="#9Slide07 Pangolin" panose="00000500000000000000" pitchFamily="2" charset="0"/>
              <a:cs typeface="Times New Roman" panose="02020603050405020304" pitchFamily="18" charset="0"/>
            </a:endParaRPr>
          </a:p>
        </p:txBody>
      </p:sp>
      <p:sp>
        <p:nvSpPr>
          <p:cNvPr id="4" name="Freeform 2">
            <a:extLst>
              <a:ext uri="{FF2B5EF4-FFF2-40B4-BE49-F238E27FC236}">
                <a16:creationId xmlns:a16="http://schemas.microsoft.com/office/drawing/2014/main" id="{8B180E6A-FF25-F24B-95E3-3AAD03D6AEE0}"/>
              </a:ext>
            </a:extLst>
          </p:cNvPr>
          <p:cNvSpPr/>
          <p:nvPr/>
        </p:nvSpPr>
        <p:spPr>
          <a:xfrm>
            <a:off x="8266270" y="1833469"/>
            <a:ext cx="4916898" cy="5024531"/>
          </a:xfrm>
          <a:custGeom>
            <a:avLst/>
            <a:gdLst/>
            <a:ahLst/>
            <a:cxnLst/>
            <a:rect l="l" t="t" r="r" b="b"/>
            <a:pathLst>
              <a:path w="8053309" h="8229600">
                <a:moveTo>
                  <a:pt x="0" y="0"/>
                </a:moveTo>
                <a:lnTo>
                  <a:pt x="8053309" y="0"/>
                </a:lnTo>
                <a:lnTo>
                  <a:pt x="8053309" y="8229600"/>
                </a:lnTo>
                <a:lnTo>
                  <a:pt x="0" y="8229600"/>
                </a:lnTo>
                <a:lnTo>
                  <a:pt x="0" y="0"/>
                </a:lnTo>
                <a:close/>
              </a:path>
            </a:pathLst>
          </a:custGeom>
          <a:blipFill>
            <a:blip r:embed="rId4"/>
            <a:stretch>
              <a:fillRect/>
            </a:stretch>
          </a:blipFill>
        </p:spPr>
        <p:txBody>
          <a:bodyPr/>
          <a:lstStyle/>
          <a:p>
            <a:endParaRPr lang="en-US"/>
          </a:p>
        </p:txBody>
      </p:sp>
      <p:sp>
        <p:nvSpPr>
          <p:cNvPr id="10" name="Freeform 3">
            <a:extLst>
              <a:ext uri="{FF2B5EF4-FFF2-40B4-BE49-F238E27FC236}">
                <a16:creationId xmlns:a16="http://schemas.microsoft.com/office/drawing/2014/main" id="{2B6F860D-6E0A-4C90-5610-B78CD1C8C131}"/>
              </a:ext>
            </a:extLst>
          </p:cNvPr>
          <p:cNvSpPr/>
          <p:nvPr/>
        </p:nvSpPr>
        <p:spPr>
          <a:xfrm>
            <a:off x="-432155" y="5615653"/>
            <a:ext cx="6614200" cy="1694889"/>
          </a:xfrm>
          <a:custGeom>
            <a:avLst/>
            <a:gdLst/>
            <a:ahLst/>
            <a:cxnLst/>
            <a:rect l="l" t="t" r="r" b="b"/>
            <a:pathLst>
              <a:path w="8617291" h="2208181">
                <a:moveTo>
                  <a:pt x="0" y="0"/>
                </a:moveTo>
                <a:lnTo>
                  <a:pt x="8617291" y="0"/>
                </a:lnTo>
                <a:lnTo>
                  <a:pt x="8617291" y="2208181"/>
                </a:lnTo>
                <a:lnTo>
                  <a:pt x="0" y="2208181"/>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82305711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4944E7-5D0F-98C9-0ECA-4109B3AF67A1}"/>
              </a:ext>
            </a:extLst>
          </p:cNvPr>
          <p:cNvSpPr txBox="1"/>
          <p:nvPr/>
        </p:nvSpPr>
        <p:spPr>
          <a:xfrm>
            <a:off x="4286675" y="2308718"/>
            <a:ext cx="7569160" cy="1323439"/>
          </a:xfrm>
          <a:prstGeom prst="rect">
            <a:avLst/>
          </a:prstGeom>
          <a:noFill/>
        </p:spPr>
        <p:txBody>
          <a:bodyPr wrap="square" rtlCol="0">
            <a:spAutoFit/>
          </a:bodyPr>
          <a:lstStyle/>
          <a:p>
            <a:pPr algn="ctr"/>
            <a:r>
              <a:rPr lang="en-US" sz="4000" b="1" dirty="0">
                <a:solidFill>
                  <a:srgbClr val="C00000"/>
                </a:solidFill>
                <a:latin typeface="#9Slide07 Pangolin" panose="00000500000000000000" pitchFamily="2" charset="0"/>
                <a:cs typeface="Times New Roman" panose="02020603050405020304" pitchFamily="18" charset="0"/>
              </a:rPr>
              <a:t>I. </a:t>
            </a:r>
          </a:p>
          <a:p>
            <a:pPr algn="ctr"/>
            <a:r>
              <a:rPr lang="en-US" sz="4000" b="1" dirty="0">
                <a:solidFill>
                  <a:srgbClr val="C00000"/>
                </a:solidFill>
                <a:latin typeface="#9Slide07 Pangolin" panose="00000500000000000000" pitchFamily="2" charset="0"/>
                <a:cs typeface="Times New Roman" panose="02020603050405020304" pitchFamily="18" charset="0"/>
              </a:rPr>
              <a:t>HÌNH THÀNH KIẾN THỨC</a:t>
            </a:r>
          </a:p>
        </p:txBody>
      </p:sp>
      <p:sp>
        <p:nvSpPr>
          <p:cNvPr id="2" name="Freeform 3">
            <a:extLst>
              <a:ext uri="{FF2B5EF4-FFF2-40B4-BE49-F238E27FC236}">
                <a16:creationId xmlns:a16="http://schemas.microsoft.com/office/drawing/2014/main" id="{68DFF2C2-DD3A-6778-93EA-3F9D62F82512}"/>
              </a:ext>
            </a:extLst>
          </p:cNvPr>
          <p:cNvSpPr/>
          <p:nvPr/>
        </p:nvSpPr>
        <p:spPr>
          <a:xfrm>
            <a:off x="751567" y="792035"/>
            <a:ext cx="4074875" cy="4867944"/>
          </a:xfrm>
          <a:custGeom>
            <a:avLst/>
            <a:gdLst/>
            <a:ahLst/>
            <a:cxnLst/>
            <a:rect l="l" t="t" r="r" b="b"/>
            <a:pathLst>
              <a:path w="2794575" h="3338467">
                <a:moveTo>
                  <a:pt x="0" y="0"/>
                </a:moveTo>
                <a:lnTo>
                  <a:pt x="2794575" y="0"/>
                </a:lnTo>
                <a:lnTo>
                  <a:pt x="2794575" y="3338467"/>
                </a:lnTo>
                <a:lnTo>
                  <a:pt x="0" y="3338467"/>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88909785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F00F4B7-47EA-B867-AFF6-02EB80D91FE9}"/>
              </a:ext>
            </a:extLst>
          </p:cNvPr>
          <p:cNvSpPr/>
          <p:nvPr/>
        </p:nvSpPr>
        <p:spPr>
          <a:xfrm>
            <a:off x="751567" y="391886"/>
            <a:ext cx="4650309" cy="5978178"/>
          </a:xfrm>
          <a:custGeom>
            <a:avLst/>
            <a:gdLst/>
            <a:ahLst/>
            <a:cxnLst/>
            <a:rect l="l" t="t" r="r" b="b"/>
            <a:pathLst>
              <a:path w="2794575" h="3338467">
                <a:moveTo>
                  <a:pt x="0" y="0"/>
                </a:moveTo>
                <a:lnTo>
                  <a:pt x="2794575" y="0"/>
                </a:lnTo>
                <a:lnTo>
                  <a:pt x="2794575" y="3338467"/>
                </a:lnTo>
                <a:lnTo>
                  <a:pt x="0" y="3338467"/>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7D125DE-1A2D-76E3-4EEC-63F10AE57249}"/>
              </a:ext>
            </a:extLst>
          </p:cNvPr>
          <p:cNvSpPr txBox="1"/>
          <p:nvPr/>
        </p:nvSpPr>
        <p:spPr>
          <a:xfrm>
            <a:off x="4355024" y="650929"/>
            <a:ext cx="7485681" cy="2308324"/>
          </a:xfrm>
          <a:prstGeom prst="rect">
            <a:avLst/>
          </a:prstGeom>
          <a:noFill/>
        </p:spPr>
        <p:txBody>
          <a:bodyPr wrap="square" rtlCol="0">
            <a:spAutoFit/>
          </a:bodyPr>
          <a:lstStyle/>
          <a:p>
            <a:r>
              <a:rPr lang="vi-VN" sz="3600" dirty="0">
                <a:latin typeface="+mj-lt"/>
              </a:rPr>
              <a:t>Trong những ví dụ sau có sử dụng lời dẫn . Em hãy cho biết đó là lời dẫn trực tiếp hay lời dẫn gián tiếp? dấu hiệu nào để nhận biết lời dẫn đó?</a:t>
            </a:r>
            <a:endParaRPr lang="en-US" sz="3600" dirty="0">
              <a:latin typeface="+mj-lt"/>
            </a:endParaRPr>
          </a:p>
        </p:txBody>
      </p:sp>
    </p:spTree>
    <p:extLst>
      <p:ext uri="{BB962C8B-B14F-4D97-AF65-F5344CB8AC3E}">
        <p14:creationId xmlns:p14="http://schemas.microsoft.com/office/powerpoint/2010/main" val="347841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437656" y="932738"/>
            <a:ext cx="7163791" cy="3108543"/>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1: </a:t>
            </a:r>
          </a:p>
          <a:p>
            <a:pPr algn="just"/>
            <a:r>
              <a:rPr lang="en-US" sz="2800" i="1" dirty="0">
                <a:latin typeface="Times New Roman" panose="02020603050405020304" pitchFamily="18" charset="0"/>
                <a:cs typeface="Times New Roman" panose="02020603050405020304" pitchFamily="18" charset="0"/>
              </a:rPr>
              <a:t>	Hoài Thanh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rõ</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Hai </a:t>
            </a:r>
            <a:r>
              <a:rPr lang="en-US" sz="2800" i="1" dirty="0" err="1">
                <a:latin typeface="Times New Roman" panose="02020603050405020304" pitchFamily="18" charset="0"/>
                <a:cs typeface="Times New Roman" panose="02020603050405020304" pitchFamily="18" charset="0"/>
              </a:rPr>
              <a:t>chữ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14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Bảy</a:t>
            </a:r>
            <a:r>
              <a:rPr lang="en-US" sz="2800" i="1" dirty="0">
                <a:latin typeface="Times New Roman" panose="02020603050405020304" pitchFamily="18" charset="0"/>
                <a:cs typeface="Times New Roman" panose="02020603050405020304" pitchFamily="18" charset="0"/>
              </a:rPr>
              <a:t> 1789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cs typeface="Times New Roman" panose="02020603050405020304" pitchFamily="18" charset="0"/>
              </a:rPr>
              <a:t> Nam”</a:t>
            </a:r>
            <a:r>
              <a:rPr lang="en-US" sz="2800"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C87CE1CC-A31D-2CC2-3122-A94193EC98C1}"/>
              </a:ext>
            </a:extLst>
          </p:cNvPr>
          <p:cNvSpPr txBox="1"/>
          <p:nvPr/>
        </p:nvSpPr>
        <p:spPr>
          <a:xfrm>
            <a:off x="509552" y="4432638"/>
            <a:ext cx="7091895"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C</a:t>
            </a:r>
            <a:r>
              <a:rPr lang="vi-VN" sz="2800" dirty="0">
                <a:latin typeface="Times New Roman" panose="02020603050405020304" pitchFamily="18" charset="0"/>
                <a:cs typeface="Times New Roman" panose="02020603050405020304" pitchFamily="18" charset="0"/>
              </a:rPr>
              <a:t>ách dẫn trực tiếp, đánh d</a:t>
            </a:r>
            <a:r>
              <a:rPr lang="en-US" sz="2800" dirty="0">
                <a:latin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cs typeface="Times New Roman" panose="02020603050405020304" pitchFamily="18" charset="0"/>
              </a:rPr>
              <a:t>u phần dẫn bằng </a:t>
            </a:r>
            <a:r>
              <a:rPr lang="vi-VN" sz="2800" b="1" dirty="0">
                <a:latin typeface="Times New Roman" panose="02020603050405020304" pitchFamily="18" charset="0"/>
                <a:cs typeface="Times New Roman" panose="02020603050405020304" pitchFamily="18" charset="0"/>
              </a:rPr>
              <a:t>dấu hai chấm và dấu ngoặc kép.</a:t>
            </a:r>
            <a:endParaRPr lang="en-US" sz="28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1A9B63-8992-77D3-BFC0-D5EE18894F03}"/>
              </a:ext>
            </a:extLst>
          </p:cNvPr>
          <p:cNvPicPr>
            <a:picLocks noChangeAspect="1"/>
          </p:cNvPicPr>
          <p:nvPr/>
        </p:nvPicPr>
        <p:blipFill>
          <a:blip r:embed="rId3"/>
          <a:stretch>
            <a:fillRect/>
          </a:stretch>
        </p:blipFill>
        <p:spPr>
          <a:xfrm>
            <a:off x="7872448" y="355199"/>
            <a:ext cx="3810000" cy="5686425"/>
          </a:xfrm>
          <a:prstGeom prst="rect">
            <a:avLst/>
          </a:prstGeom>
        </p:spPr>
      </p:pic>
    </p:spTree>
    <p:extLst>
      <p:ext uri="{BB962C8B-B14F-4D97-AF65-F5344CB8AC3E}">
        <p14:creationId xmlns:p14="http://schemas.microsoft.com/office/powerpoint/2010/main" val="2114211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8C6A0C-2994-A268-D3A7-2D3BEDA31AA9}"/>
              </a:ext>
            </a:extLst>
          </p:cNvPr>
          <p:cNvSpPr txBox="1"/>
          <p:nvPr/>
        </p:nvSpPr>
        <p:spPr>
          <a:xfrm>
            <a:off x="254776" y="876696"/>
            <a:ext cx="6686713" cy="3108543"/>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2:</a:t>
            </a:r>
            <a:endParaRPr lang="vi-VN" sz="2800" b="1"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M.Go-rơ-ki đã kể chuyện </a:t>
            </a:r>
            <a:r>
              <a:rPr lang="vi-VN" sz="2800" b="1" i="1" dirty="0">
                <a:latin typeface="Times New Roman" panose="02020603050405020304" pitchFamily="18" charset="0"/>
                <a:cs typeface="Times New Roman" panose="02020603050405020304" pitchFamily="18" charset="0"/>
              </a:rPr>
              <a:t>ông đọc nhiều như thế nào trước khi thành nhà văn lớn. </a:t>
            </a:r>
            <a:r>
              <a:rPr lang="vi-VN" sz="2800" i="1" dirty="0">
                <a:latin typeface="Times New Roman" panose="02020603050405020304" pitchFamily="18" charset="0"/>
                <a:cs typeface="Times New Roman" panose="02020603050405020304" pitchFamily="18" charset="0"/>
              </a:rPr>
              <a:t>Muốn học giỏi văn phải bắt đầu bằng đọc văn.</a:t>
            </a:r>
          </a:p>
          <a:p>
            <a:pPr algn="r"/>
            <a:r>
              <a:rPr lang="vi-VN" sz="2800" dirty="0">
                <a:latin typeface="Times New Roman" panose="02020603050405020304" pitchFamily="18" charset="0"/>
                <a:cs typeface="Times New Roman" panose="02020603050405020304" pitchFamily="18" charset="0"/>
              </a:rPr>
              <a:t>(Trần Đình Sử, </a:t>
            </a:r>
            <a:r>
              <a:rPr lang="vi-VN" sz="2800" i="1" dirty="0">
                <a:latin typeface="Times New Roman" panose="02020603050405020304" pitchFamily="18" charset="0"/>
                <a:cs typeface="Times New Roman" panose="02020603050405020304" pitchFamily="18" charset="0"/>
              </a:rPr>
              <a:t>Đọc văn – cuộc chơi tìm ý nghĩa</a:t>
            </a:r>
            <a:r>
              <a:rPr lang="vi-VN" sz="28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05045223-7232-C32F-D4E3-BE5C8ADAC864}"/>
              </a:ext>
            </a:extLst>
          </p:cNvPr>
          <p:cNvSpPr txBox="1"/>
          <p:nvPr/>
        </p:nvSpPr>
        <p:spPr>
          <a:xfrm>
            <a:off x="334288" y="4295294"/>
            <a:ext cx="6289148"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Bộ</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phận in đậm là phần dẫn gián tiếp lời kể của nhà văn M.Go-rơ-ki, phần dẫn này không được đặt trong dấu ngoặc kép.</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189B02-0158-B75F-7DB0-832320A30E61}"/>
              </a:ext>
            </a:extLst>
          </p:cNvPr>
          <p:cNvPicPr>
            <a:picLocks noChangeAspect="1"/>
          </p:cNvPicPr>
          <p:nvPr/>
        </p:nvPicPr>
        <p:blipFill rotWithShape="1">
          <a:blip r:embed="rId3"/>
          <a:srcRect l="14539" r="42570"/>
          <a:stretch/>
        </p:blipFill>
        <p:spPr>
          <a:xfrm>
            <a:off x="7045087" y="10"/>
            <a:ext cx="522929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36482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3C781-CE0E-73D6-A846-8BAF1332BF61}"/>
              </a:ext>
            </a:extLst>
          </p:cNvPr>
          <p:cNvSpPr txBox="1"/>
          <p:nvPr/>
        </p:nvSpPr>
        <p:spPr>
          <a:xfrm>
            <a:off x="363778" y="233023"/>
            <a:ext cx="11682448"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29714958"/>
              </p:ext>
            </p:extLst>
          </p:nvPr>
        </p:nvGraphicFramePr>
        <p:xfrm>
          <a:off x="198582" y="850721"/>
          <a:ext cx="11702472" cy="6156960"/>
        </p:xfrm>
        <a:graphic>
          <a:graphicData uri="http://schemas.openxmlformats.org/drawingml/2006/table">
            <a:tbl>
              <a:tblPr firstRow="1" bandRow="1">
                <a:tableStyleId>{5940675A-B579-460E-94D1-54222C63F5DA}</a:tableStyleId>
              </a:tblPr>
              <a:tblGrid>
                <a:gridCol w="1096812">
                  <a:extLst>
                    <a:ext uri="{9D8B030D-6E8A-4147-A177-3AD203B41FA5}">
                      <a16:colId xmlns:a16="http://schemas.microsoft.com/office/drawing/2014/main" val="1361759067"/>
                    </a:ext>
                  </a:extLst>
                </a:gridCol>
                <a:gridCol w="3595261">
                  <a:extLst>
                    <a:ext uri="{9D8B030D-6E8A-4147-A177-3AD203B41FA5}">
                      <a16:colId xmlns:a16="http://schemas.microsoft.com/office/drawing/2014/main" val="1370474424"/>
                    </a:ext>
                  </a:extLst>
                </a:gridCol>
                <a:gridCol w="3879272">
                  <a:extLst>
                    <a:ext uri="{9D8B030D-6E8A-4147-A177-3AD203B41FA5}">
                      <a16:colId xmlns:a16="http://schemas.microsoft.com/office/drawing/2014/main" val="3291696061"/>
                    </a:ext>
                  </a:extLst>
                </a:gridCol>
                <a:gridCol w="3131127">
                  <a:extLst>
                    <a:ext uri="{9D8B030D-6E8A-4147-A177-3AD203B41FA5}">
                      <a16:colId xmlns:a16="http://schemas.microsoft.com/office/drawing/2014/main" val="3071959509"/>
                    </a:ext>
                  </a:extLst>
                </a:gridCol>
              </a:tblGrid>
              <a:tr h="1341120">
                <a:tc>
                  <a:txBody>
                    <a:bodyPr/>
                    <a:lstStyle/>
                    <a:p>
                      <a:pPr algn="ctr">
                        <a:lnSpc>
                          <a:spcPct val="100000"/>
                        </a:lnSpc>
                      </a:pP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5">
                        <a:lumMod val="20000"/>
                        <a:lumOff val="80000"/>
                      </a:schemeClr>
                    </a:solidFill>
                  </a:tcPr>
                </a:tc>
                <a:tc>
                  <a:txBody>
                    <a:bodyPr/>
                    <a:lstStyle/>
                    <a:p>
                      <a:pPr algn="ctr">
                        <a:lnSpc>
                          <a:spcPct val="100000"/>
                        </a:lnSpc>
                      </a:pPr>
                      <a:r>
                        <a:rPr lang="en-US" sz="2800" b="1" dirty="0" err="1">
                          <a:solidFill>
                            <a:schemeClr val="tx1"/>
                          </a:solidFill>
                          <a:latin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dẫn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5">
                        <a:lumMod val="20000"/>
                        <a:lumOff val="80000"/>
                      </a:schemeClr>
                    </a:solidFill>
                  </a:tcPr>
                </a:tc>
                <a:tc>
                  <a:txBody>
                    <a:bodyPr/>
                    <a:lstStyle/>
                    <a:p>
                      <a:pPr algn="ctr">
                        <a:lnSpc>
                          <a:spcPct val="100000"/>
                        </a:lnSpc>
                      </a:pPr>
                      <a:r>
                        <a:rPr lang="en-US" sz="2800" b="1" dirty="0" err="1">
                          <a:solidFill>
                            <a:schemeClr val="tx1"/>
                          </a:solidFill>
                          <a:latin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dẫn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a:t>
                      </a:r>
                    </a:p>
                  </a:txBody>
                  <a:tcPr marL="60960" marR="60960" marT="30480" marB="30480">
                    <a:solidFill>
                      <a:schemeClr val="accent5">
                        <a:lumMod val="20000"/>
                        <a:lumOff val="80000"/>
                      </a:schemeClr>
                    </a:solidFill>
                  </a:tcPr>
                </a:tc>
                <a:tc>
                  <a:txBody>
                    <a:bodyPr/>
                    <a:lstStyle/>
                    <a:p>
                      <a:pPr algn="ctr">
                        <a:lnSpc>
                          <a:spcPct val="100000"/>
                        </a:lnSpc>
                      </a:pPr>
                      <a:r>
                        <a:rPr lang="en-US" sz="2800" b="1" dirty="0" err="1">
                          <a:solidFill>
                            <a:schemeClr val="tx1"/>
                          </a:solidFill>
                          <a:latin typeface="Times New Roman" panose="02020603050405020304" pitchFamily="18" charset="0"/>
                          <a:cs typeface="Times New Roman" panose="02020603050405020304" pitchFamily="18" charset="0"/>
                        </a:rPr>
                        <a:t>Cách</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chuyển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lời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dẫn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trực</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tiếp</a:t>
                      </a:r>
                      <a:r>
                        <a:rPr lang="en-US" sz="2800" b="1" baseline="0" dirty="0">
                          <a:solidFill>
                            <a:schemeClr val="tx1"/>
                          </a:solidFill>
                          <a:latin typeface="Times New Roman" panose="02020603050405020304" pitchFamily="18" charset="0"/>
                          <a:cs typeface="Times New Roman" panose="02020603050405020304" pitchFamily="18" charset="0"/>
                        </a:rPr>
                        <a:t> sang </a:t>
                      </a:r>
                      <a:r>
                        <a:rPr lang="en-US" sz="2800" b="1" baseline="0" dirty="0" err="1">
                          <a:solidFill>
                            <a:schemeClr val="tx1"/>
                          </a:solidFill>
                          <a:latin typeface="Times New Roman" panose="02020603050405020304" pitchFamily="18" charset="0"/>
                          <a:cs typeface="Times New Roman" panose="02020603050405020304" pitchFamily="18" charset="0"/>
                        </a:rPr>
                        <a:t>cách</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dẫn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gián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tiếp</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5">
                        <a:lumMod val="20000"/>
                        <a:lumOff val="80000"/>
                      </a:schemeClr>
                    </a:solidFill>
                  </a:tcPr>
                </a:tc>
                <a:extLst>
                  <a:ext uri="{0D108BD9-81ED-4DB2-BD59-A6C34878D82A}">
                    <a16:rowId xmlns:a16="http://schemas.microsoft.com/office/drawing/2014/main" val="157053006"/>
                  </a:ext>
                </a:extLst>
              </a:tr>
              <a:tr h="1767840">
                <a:tc>
                  <a:txBody>
                    <a:bodyPr/>
                    <a:lstStyle/>
                    <a:p>
                      <a:pPr algn="ctr">
                        <a:lnSpc>
                          <a:spcPct val="100000"/>
                        </a:lnSpc>
                      </a:pP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endParaRPr lang="en-US" sz="2800" b="1"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algn="just">
                        <a:lnSpc>
                          <a:spcPct val="100000"/>
                        </a:lnSpc>
                      </a:pPr>
                      <a:endParaRPr lang="en-US" sz="2800" b="1"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rowSpan="2">
                  <a:txBody>
                    <a:bodyPr/>
                    <a:lstStyle/>
                    <a:p>
                      <a:pPr algn="just">
                        <a:lnSpc>
                          <a:spcPct val="100000"/>
                        </a:lnSpc>
                      </a:pPr>
                      <a:endParaRPr lang="en-US" sz="2800" baseline="0"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890418485"/>
                  </a:ext>
                </a:extLst>
              </a:tr>
              <a:tr h="3048000">
                <a:tc>
                  <a:txBody>
                    <a:bodyPr/>
                    <a:lstStyle/>
                    <a:p>
                      <a:pPr algn="ctr">
                        <a:lnSpc>
                          <a:spcPct val="100000"/>
                        </a:lnSpc>
                      </a:pP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endParaRPr lang="en-US" sz="2800" b="1"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algn="just" defTabSz="1371600">
                        <a:lnSpc>
                          <a:spcPct val="100000"/>
                        </a:lnSpc>
                      </a:pPr>
                      <a:endParaRPr lang="en-US" sz="2800" dirty="0">
                        <a:solidFill>
                          <a:prstClr val="black"/>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algn="just" defTabSz="1371600">
                        <a:lnSpc>
                          <a:spcPct val="100000"/>
                        </a:lnSpc>
                      </a:pPr>
                      <a:endParaRPr lang="en-US" sz="2800" b="1" i="1" dirty="0">
                        <a:solidFill>
                          <a:prstClr val="black"/>
                        </a:solidFill>
                        <a:latin typeface="Times New Roman" pitchFamily="18" charset="0"/>
                        <a:cs typeface="Times New Roman" pitchFamily="18" charset="0"/>
                      </a:endParaRPr>
                    </a:p>
                  </a:txBody>
                  <a:tcPr marL="60960" marR="60960" marT="30480" marB="30480">
                    <a:solidFill>
                      <a:schemeClr val="bg1"/>
                    </a:solidFill>
                  </a:tcPr>
                </a:tc>
                <a:tc vMerge="1">
                  <a:txBody>
                    <a:bodyPr/>
                    <a:lstStyle/>
                    <a:p>
                      <a:pPr marL="285750" indent="-285750" algn="just" defTabSz="1371600">
                        <a:lnSpc>
                          <a:spcPct val="150000"/>
                        </a:lnSpc>
                        <a:buFontTx/>
                        <a:buChar char="-"/>
                      </a:pPr>
                      <a:endParaRPr lang="en-US" sz="3600" dirty="0">
                        <a:solidFill>
                          <a:prstClr val="black"/>
                        </a:solidFill>
                        <a:latin typeface="Times New Roman" pitchFamily="18" charset="0"/>
                        <a:cs typeface="Times New Roman" pitchFamily="18" charset="0"/>
                      </a:endParaRPr>
                    </a:p>
                  </a:txBody>
                  <a:tcPr/>
                </a:tc>
                <a:extLst>
                  <a:ext uri="{0D108BD9-81ED-4DB2-BD59-A6C34878D82A}">
                    <a16:rowId xmlns:a16="http://schemas.microsoft.com/office/drawing/2014/main" val="2322133635"/>
                  </a:ext>
                </a:extLst>
              </a:tr>
            </a:tbl>
          </a:graphicData>
        </a:graphic>
      </p:graphicFrame>
      <p:sp>
        <p:nvSpPr>
          <p:cNvPr id="2" name="Rectangle 1"/>
          <p:cNvSpPr/>
          <p:nvPr/>
        </p:nvSpPr>
        <p:spPr>
          <a:xfrm>
            <a:off x="1316181" y="2191434"/>
            <a:ext cx="3602182" cy="1815882"/>
          </a:xfrm>
          <a:prstGeom prst="rect">
            <a:avLst/>
          </a:prstGeom>
        </p:spPr>
        <p:txBody>
          <a:bodyPr wrap="square">
            <a:spAutoFit/>
          </a:bodyPr>
          <a:lstStyle/>
          <a:p>
            <a:pPr algn="just">
              <a:defRPr/>
            </a:pP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8362" y="2191434"/>
            <a:ext cx="3726873" cy="1384995"/>
          </a:xfrm>
          <a:prstGeom prst="rect">
            <a:avLst/>
          </a:prstGeom>
        </p:spPr>
        <p:txBody>
          <a:bodyPr wrap="square">
            <a:spAutoFit/>
          </a:bodyPr>
          <a:lstStyle/>
          <a:p>
            <a:pPr algn="just">
              <a:lnSpc>
                <a:spcPct val="100000"/>
              </a:lnSpc>
            </a:pP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316181" y="4007316"/>
            <a:ext cx="3463637" cy="2246769"/>
          </a:xfrm>
          <a:prstGeom prst="rect">
            <a:avLst/>
          </a:prstGeom>
        </p:spPr>
        <p:txBody>
          <a:bodyPr wrap="square">
            <a:spAutoFit/>
          </a:bodyPr>
          <a:lstStyle/>
          <a:p>
            <a:pPr algn="just" defTabSz="1371600">
              <a:lnSpc>
                <a:spcPct val="10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được đặt trong dấu ngoặc </a:t>
            </a:r>
            <a:r>
              <a:rPr lang="en-US" sz="2800" dirty="0" err="1">
                <a:latin typeface="Times New Roman" panose="02020603050405020304" pitchFamily="18" charset="0"/>
                <a:cs typeface="Times New Roman" panose="02020603050405020304" pitchFamily="18" charset="0"/>
              </a:rPr>
              <a:t>kép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defTabSz="1371600">
              <a:lnSpc>
                <a:spcPct val="10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90653" y="4009201"/>
            <a:ext cx="3754582" cy="2677656"/>
          </a:xfrm>
          <a:prstGeom prst="rect">
            <a:avLst/>
          </a:prstGeom>
        </p:spPr>
        <p:txBody>
          <a:bodyPr wrap="square">
            <a:spAutoFit/>
          </a:bodyPr>
          <a:lstStyle/>
          <a:p>
            <a:pPr algn="just" defTabSz="1371600">
              <a:lnSpc>
                <a:spcPct val="10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k</a:t>
            </a:r>
            <a:r>
              <a:rPr lang="vi-VN" sz="2800" dirty="0">
                <a:latin typeface="Times New Roman" panose="02020603050405020304" pitchFamily="18" charset="0"/>
                <a:cs typeface="Times New Roman" panose="02020603050405020304" pitchFamily="18" charset="0"/>
              </a:rPr>
              <a:t>hông đặt trong dấu ngoặc kép.</a:t>
            </a:r>
            <a:endParaRPr lang="en-US" sz="2800" dirty="0">
              <a:latin typeface="Times New Roman" panose="02020603050405020304" pitchFamily="18" charset="0"/>
              <a:cs typeface="Times New Roman" panose="02020603050405020304" pitchFamily="18" charset="0"/>
            </a:endParaRPr>
          </a:p>
          <a:p>
            <a:pPr algn="just" defTabSz="1371600"/>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a:t>
            </a:r>
          </a:p>
          <a:p>
            <a:pPr algn="just" defTabSz="1371600"/>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rằng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a:t>
            </a:r>
            <a:endParaRPr lang="en-US" sz="28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6314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1098</TotalTime>
  <Words>2139</Words>
  <Application>Microsoft Office PowerPoint</Application>
  <PresentationFormat>Widescreen</PresentationFormat>
  <Paragraphs>134</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#9Slide05 SVNVery Berry</vt:lpstr>
      <vt:lpstr>#9Slide07 Pangolin</vt:lpstr>
      <vt:lpstr>#9Slide07 SVNA Love Of Thunder</vt:lpstr>
      <vt:lpstr>Arial</vt:lpstr>
      <vt:lpstr>Calibri</vt:lpstr>
      <vt:lpstr>Gill Sans MT</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Inspiron 5320</dc:creator>
  <cp:lastModifiedBy>Hien Nguyen</cp:lastModifiedBy>
  <cp:revision>148</cp:revision>
  <dcterms:created xsi:type="dcterms:W3CDTF">2024-08-05T10:19:49Z</dcterms:created>
  <dcterms:modified xsi:type="dcterms:W3CDTF">2024-11-06T14:56:29Z</dcterms:modified>
</cp:coreProperties>
</file>