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9e025f6102c84bbb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6" r:id="rId2"/>
    <p:sldId id="435" r:id="rId3"/>
    <p:sldId id="347" r:id="rId4"/>
    <p:sldId id="265" r:id="rId5"/>
    <p:sldId id="260" r:id="rId6"/>
    <p:sldId id="261" r:id="rId7"/>
    <p:sldId id="262" r:id="rId8"/>
    <p:sldId id="263" r:id="rId9"/>
    <p:sldId id="412" r:id="rId10"/>
    <p:sldId id="421" r:id="rId11"/>
    <p:sldId id="387" r:id="rId12"/>
    <p:sldId id="436" r:id="rId13"/>
    <p:sldId id="430" r:id="rId14"/>
    <p:sldId id="437" r:id="rId15"/>
    <p:sldId id="439" r:id="rId16"/>
    <p:sldId id="440" r:id="rId17"/>
    <p:sldId id="434" r:id="rId18"/>
    <p:sldId id="397" r:id="rId19"/>
    <p:sldId id="454" r:id="rId20"/>
    <p:sldId id="455" r:id="rId21"/>
    <p:sldId id="456" r:id="rId22"/>
    <p:sldId id="443" r:id="rId23"/>
    <p:sldId id="452" r:id="rId24"/>
    <p:sldId id="451" r:id="rId25"/>
    <p:sldId id="444" r:id="rId26"/>
    <p:sldId id="433" r:id="rId27"/>
    <p:sldId id="31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02020"/>
    <a:srgbClr val="FF00FF"/>
    <a:srgbClr val="FFEB66"/>
    <a:srgbClr val="FEFCF4"/>
    <a:srgbClr val="FCC062"/>
    <a:srgbClr val="0080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01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05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8CBDF26-E4DD-1F41-24C3-2738224B2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C7A9055-9681-7120-92E1-A738D2DA8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11CBE5C-C631-C238-8908-E3287D784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2E5777-7B4B-427B-ADF4-E0BC9EE766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23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7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2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baseline="0">
                <a:latin typeface="Arial" pitchFamily="34" charset="0"/>
                <a:cs typeface="Arial" pitchFamily="34" charset="0"/>
              </a:defRPr>
            </a:lvl2pPr>
            <a:lvl3pPr>
              <a:defRPr baseline="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01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2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4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96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3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3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21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7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oleObject" Target="../embeddings/oleObject24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7.jpe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87227-81C1-0A96-E845-B71EA72D2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" y="243334"/>
            <a:ext cx="11842390" cy="757077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CB77D22B-E957-D893-A89C-69C835B25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64" y="387524"/>
            <a:ext cx="3417049" cy="203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6A3BE7-F84F-09CD-DFA4-5384943FBCC8}"/>
              </a:ext>
            </a:extLst>
          </p:cNvPr>
          <p:cNvSpPr/>
          <p:nvPr/>
        </p:nvSpPr>
        <p:spPr>
          <a:xfrm>
            <a:off x="730786" y="2274393"/>
            <a:ext cx="102675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60E690-69C8-9A46-6D23-9B22E5A5ED64}"/>
              </a:ext>
            </a:extLst>
          </p:cNvPr>
          <p:cNvSpPr/>
          <p:nvPr/>
        </p:nvSpPr>
        <p:spPr>
          <a:xfrm>
            <a:off x="4226894" y="4327697"/>
            <a:ext cx="54346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2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KHTN</a:t>
            </a:r>
          </a:p>
        </p:txBody>
      </p:sp>
    </p:spTree>
    <p:extLst>
      <p:ext uri="{BB962C8B-B14F-4D97-AF65-F5344CB8AC3E}">
        <p14:creationId xmlns:p14="http://schemas.microsoft.com/office/powerpoint/2010/main" val="20451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">
            <a:extLst>
              <a:ext uri="{FF2B5EF4-FFF2-40B4-BE49-F238E27FC236}">
                <a16:creationId xmlns:a16="http://schemas.microsoft.com/office/drawing/2014/main" id="{5EBC8C8C-7F6E-C5BC-2F36-5CD3BC6B6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13" y="720726"/>
            <a:ext cx="18272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9984C74-6E69-FE4E-63B7-88A68CCC325F}"/>
              </a:ext>
            </a:extLst>
          </p:cNvPr>
          <p:cNvSpPr txBox="1">
            <a:spLocks noChangeArrowheads="1"/>
          </p:cNvSpPr>
          <p:nvPr/>
        </p:nvSpPr>
        <p:spPr>
          <a:xfrm>
            <a:off x="2208213" y="720726"/>
            <a:ext cx="9809163" cy="1295400"/>
          </a:xfrm>
          <a:prstGeom prst="rect">
            <a:avLst/>
          </a:prstGeom>
        </p:spPr>
        <p:txBody>
          <a:bodyPr/>
          <a:lstStyle>
            <a:lvl1pPr marL="609600" indent="-609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BCNN(75, 90)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9492E-0CCC-B119-EC69-0FA0C997B694}"/>
              </a:ext>
            </a:extLst>
          </p:cNvPr>
          <p:cNvSpPr txBox="1"/>
          <p:nvPr/>
        </p:nvSpPr>
        <p:spPr>
          <a:xfrm>
            <a:off x="2840039" y="1759819"/>
            <a:ext cx="61515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 algn="just" eaLnBrk="1" hangingPunct="1">
              <a:buFont typeface="Arial" panose="020B0604020202020204" pitchFamily="34" charset="0"/>
              <a:buAutoNum type="arabicPlain" startAt="75"/>
              <a:defRPr/>
            </a:pPr>
            <a:r>
              <a:rPr lang="en-US" alt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. 5 . 5      =  </a:t>
            </a:r>
            <a:endParaRPr lang="en-US" altLang="en-US" sz="3200" b="1" kern="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alt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 = 2 . 3 . 3 . 5 =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F7C2B10-6179-3125-9A46-CD2B7FBC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574" y="1798638"/>
            <a:ext cx="1120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3 . 5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3C14596-61E1-C0CA-57D4-C7A522E3D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1" y="2271713"/>
            <a:ext cx="162877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0563C1"/>
              </a:buClr>
              <a:buSzPct val="120000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2 . 3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5</a:t>
            </a:r>
          </a:p>
        </p:txBody>
      </p:sp>
      <p:sp>
        <p:nvSpPr>
          <p:cNvPr id="23559" name="Text Box 10">
            <a:extLst>
              <a:ext uri="{FF2B5EF4-FFF2-40B4-BE49-F238E27FC236}">
                <a16:creationId xmlns:a16="http://schemas.microsoft.com/office/drawing/2014/main" id="{D734F9B5-7629-1A2C-814A-308674D1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759075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563C1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Thừa số nguyên tố chung và riêng: </a:t>
            </a:r>
          </a:p>
        </p:txBody>
      </p:sp>
      <p:sp>
        <p:nvSpPr>
          <p:cNvPr id="23560" name="Text Box 12">
            <a:extLst>
              <a:ext uri="{FF2B5EF4-FFF2-40B4-BE49-F238E27FC236}">
                <a16:creationId xmlns:a16="http://schemas.microsoft.com/office/drawing/2014/main" id="{3C260966-2C4B-1493-F9C0-C7C07E2F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429000"/>
            <a:ext cx="9364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44546A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Lập tích các 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nguyên tố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chọn, mỗi thừa số lấy với 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mũ lớn nhất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nó.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D699E3C-5148-EEFE-5418-8E79A5E01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963" y="2767013"/>
            <a:ext cx="180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2; 3; 5 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D12215AB-5A43-D527-B2B7-99D35ED2E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003" y="4724400"/>
            <a:ext cx="5799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2.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14D3B-5D55-9914-CCDC-B7D702E3F3A2}"/>
              </a:ext>
            </a:extLst>
          </p:cNvPr>
          <p:cNvSpPr txBox="1"/>
          <p:nvPr/>
        </p:nvSpPr>
        <p:spPr>
          <a:xfrm>
            <a:off x="3071813" y="4725055"/>
            <a:ext cx="269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(75, 90) 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02B979-3562-C017-A951-FFB5D94AB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37038"/>
            <a:ext cx="6018212" cy="7858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TÌM BỘI CHUNG NHỎ NHẤT</a:t>
            </a:r>
            <a:endParaRPr lang="vi-VN" altLang="en-US" sz="2400" b="1" u="sng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5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FECA04F-FBC9-6A1B-D78E-7A727AAA1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576263"/>
            <a:ext cx="9144000" cy="13843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Tìm bội chung nhỏ nhất bằng cách phân tích các số ra thừa số nguyên tố.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A0C38B0-9236-4202-0B9B-1B31B71503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795463"/>
            <a:ext cx="9809163" cy="35052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BCNN(75, 90)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ra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  = 3 . 5 . 5 =  </a:t>
            </a:r>
            <a:endParaRPr lang="en-US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= 2 . 3 . 3 . 5 =</a:t>
            </a: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19306F8F-D48B-4366-FC3A-DC2697D7D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3014663"/>
            <a:ext cx="1120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3 . 5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999" name="Text Box 7">
            <a:extLst>
              <a:ext uri="{FF2B5EF4-FFF2-40B4-BE49-F238E27FC236}">
                <a16:creationId xmlns:a16="http://schemas.microsoft.com/office/drawing/2014/main" id="{E1DE1C3A-1FC6-680C-14A1-54017BFB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3471863"/>
            <a:ext cx="162877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0563C1"/>
              </a:buClr>
              <a:buSzPct val="120000"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2 . 3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5</a:t>
            </a:r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F587299B-76BC-B5E5-DACC-4F584AB1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471646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5002" name="Text Box 10">
            <a:extLst>
              <a:ext uri="{FF2B5EF4-FFF2-40B4-BE49-F238E27FC236}">
                <a16:creationId xmlns:a16="http://schemas.microsoft.com/office/drawing/2014/main" id="{4867987B-04CD-2C07-0B19-AF19D57B8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4117975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0563C1"/>
              </a:buClr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Thừa số nguyên tố chung và riêng: </a:t>
            </a:r>
          </a:p>
        </p:txBody>
      </p:sp>
      <p:sp>
        <p:nvSpPr>
          <p:cNvPr id="85003" name="Text Box 11">
            <a:extLst>
              <a:ext uri="{FF2B5EF4-FFF2-40B4-BE49-F238E27FC236}">
                <a16:creationId xmlns:a16="http://schemas.microsoft.com/office/drawing/2014/main" id="{2DC79FDE-67F9-5907-60FD-44405BADD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114800"/>
            <a:ext cx="180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2; 3; 5 </a:t>
            </a:r>
          </a:p>
        </p:txBody>
      </p:sp>
      <p:sp>
        <p:nvSpPr>
          <p:cNvPr id="85004" name="Text Box 12">
            <a:extLst>
              <a:ext uri="{FF2B5EF4-FFF2-40B4-BE49-F238E27FC236}">
                <a16:creationId xmlns:a16="http://schemas.microsoft.com/office/drawing/2014/main" id="{78AC2307-20A3-7FFD-6FCF-80FF25E8A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0"/>
            <a:ext cx="9364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44546A"/>
              </a:buClr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Lập tích các </a:t>
            </a:r>
            <a:r>
              <a:rPr lang="en-US" altLang="en-US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nguyên tố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chọn, mỗi thừa số lấy với </a:t>
            </a:r>
            <a:r>
              <a:rPr lang="en-US" altLang="en-US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mũ lớn nhất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nó.</a:t>
            </a:r>
          </a:p>
        </p:txBody>
      </p:sp>
      <p:sp>
        <p:nvSpPr>
          <p:cNvPr id="85006" name="Text Box 14">
            <a:extLst>
              <a:ext uri="{FF2B5EF4-FFF2-40B4-BE49-F238E27FC236}">
                <a16:creationId xmlns:a16="http://schemas.microsoft.com/office/drawing/2014/main" id="{60359B96-B18D-585D-C447-B3400DB5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858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44546A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5007" name="Text Box 15">
            <a:extLst>
              <a:ext uri="{FF2B5EF4-FFF2-40B4-BE49-F238E27FC236}">
                <a16:creationId xmlns:a16="http://schemas.microsoft.com/office/drawing/2014/main" id="{7CFFEB06-C0B9-9E06-73C9-B84AE8C5C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6858000"/>
            <a:ext cx="68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0BDFF-E2A8-97CC-6C3C-4EA575349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7363" y="6873875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A56535-9E22-64B6-3D14-39344F69012E}"/>
              </a:ext>
            </a:extLst>
          </p:cNvPr>
          <p:cNvSpPr/>
          <p:nvPr/>
        </p:nvSpPr>
        <p:spPr>
          <a:xfrm>
            <a:off x="1271588" y="2565400"/>
            <a:ext cx="328612" cy="28733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596" name="Title 1">
            <a:extLst>
              <a:ext uri="{FF2B5EF4-FFF2-40B4-BE49-F238E27FC236}">
                <a16:creationId xmlns:a16="http://schemas.microsoft.com/office/drawing/2014/main" id="{E4DC33AF-0F15-C129-8A6C-A8281F59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122238"/>
            <a:ext cx="6018212" cy="7858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TÌM BỘI CHUNG NHỎ NHẤT</a:t>
            </a:r>
            <a:endParaRPr lang="vi-VN" altLang="en-US" sz="2400" b="1" u="sng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F86E4C-F8B9-452A-8D2A-C0A3DB5973E3}"/>
              </a:ext>
            </a:extLst>
          </p:cNvPr>
          <p:cNvSpPr/>
          <p:nvPr/>
        </p:nvSpPr>
        <p:spPr>
          <a:xfrm>
            <a:off x="1303338" y="4221163"/>
            <a:ext cx="328612" cy="2873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BE64040-D2FC-24A7-E1D9-0C0290A30038}"/>
              </a:ext>
            </a:extLst>
          </p:cNvPr>
          <p:cNvSpPr/>
          <p:nvPr/>
        </p:nvSpPr>
        <p:spPr>
          <a:xfrm>
            <a:off x="1303338" y="4868863"/>
            <a:ext cx="328612" cy="2889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E409F5C8-4ACB-ADDB-FFF0-21017F09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7238"/>
            <a:ext cx="990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F4174AD2-83A8-18B4-6DAD-1F4D90FD0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391" y="5781675"/>
            <a:ext cx="5799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2.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DB66F-E8F7-8F84-B2B9-BF58A02F4EAC}"/>
              </a:ext>
            </a:extLst>
          </p:cNvPr>
          <p:cNvSpPr txBox="1"/>
          <p:nvPr/>
        </p:nvSpPr>
        <p:spPr>
          <a:xfrm>
            <a:off x="3222201" y="5782330"/>
            <a:ext cx="269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(75, 90) 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6E76A9-3672-A6E7-D218-57CB830196A2}"/>
              </a:ext>
            </a:extLst>
          </p:cNvPr>
          <p:cNvSpPr txBox="1">
            <a:spLocks noChangeArrowheads="1"/>
          </p:cNvSpPr>
          <p:nvPr/>
        </p:nvSpPr>
        <p:spPr>
          <a:xfrm>
            <a:off x="1479550" y="2138363"/>
            <a:ext cx="7391400" cy="8683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</a:t>
            </a:r>
          </a:p>
        </p:txBody>
      </p:sp>
      <p:graphicFrame>
        <p:nvGraphicFramePr>
          <p:cNvPr id="3" name="Group 20">
            <a:extLst>
              <a:ext uri="{FF2B5EF4-FFF2-40B4-BE49-F238E27FC236}">
                <a16:creationId xmlns:a16="http://schemas.microsoft.com/office/drawing/2014/main" id="{9B9998B7-0D17-059E-16BD-52F8DD213762}"/>
              </a:ext>
            </a:extLst>
          </p:cNvPr>
          <p:cNvGraphicFramePr>
            <a:graphicFrameLocks/>
          </p:cNvGraphicFramePr>
          <p:nvPr/>
        </p:nvGraphicFramePr>
        <p:xfrm>
          <a:off x="1984375" y="2852738"/>
          <a:ext cx="8534400" cy="3732212"/>
        </p:xfrm>
        <a:graphic>
          <a:graphicData uri="http://schemas.openxmlformats.org/drawingml/2006/table">
            <a:tbl>
              <a:tblPr/>
              <a:tblGrid>
                <a:gridCol w="41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ƯCLN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BCNN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46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13">
            <a:extLst>
              <a:ext uri="{FF2B5EF4-FFF2-40B4-BE49-F238E27FC236}">
                <a16:creationId xmlns:a16="http://schemas.microsoft.com/office/drawing/2014/main" id="{FEBE1740-99C8-2C33-CAB4-7F481220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4297363"/>
            <a:ext cx="1295400" cy="45720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E32CC90-563F-4FB1-B51F-03FFBA4C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050" y="4243388"/>
            <a:ext cx="2667000" cy="46196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9BC766B-BE23-4CB3-08B8-75DA65CF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5589588"/>
            <a:ext cx="2287588" cy="45720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8BB7F2C-F24B-DC64-2FB1-23EB12FB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0" y="5589588"/>
            <a:ext cx="1828800" cy="4572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30E6C-65E6-A56F-4BE7-AEA2A7E7743D}"/>
              </a:ext>
            </a:extLst>
          </p:cNvPr>
          <p:cNvSpPr txBox="1"/>
          <p:nvPr/>
        </p:nvSpPr>
        <p:spPr>
          <a:xfrm>
            <a:off x="2201863" y="3230563"/>
            <a:ext cx="8686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err="1">
                <a:solidFill>
                  <a:srgbClr val="0563C1"/>
                </a:solidFill>
              </a:rPr>
              <a:t>Bước</a:t>
            </a:r>
            <a:r>
              <a:rPr lang="en-US" altLang="en-US" sz="2400" b="1" dirty="0">
                <a:solidFill>
                  <a:srgbClr val="0563C1"/>
                </a:solidFill>
              </a:rPr>
              <a:t> 1:</a:t>
            </a:r>
            <a:r>
              <a:rPr lang="en-US" altLang="en-US" sz="2400" b="1" dirty="0">
                <a:solidFill>
                  <a:prstClr val="black"/>
                </a:solidFill>
              </a:rPr>
              <a:t> 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Phân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tích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mỗi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thừa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nguyên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tố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E9408-D0D3-A341-C47B-CC192023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3641725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563C1"/>
                </a:solidFill>
              </a:rPr>
              <a:t>Bước 2:</a:t>
            </a:r>
            <a:r>
              <a:rPr lang="en-US" altLang="en-US" sz="2400" b="1">
                <a:solidFill>
                  <a:srgbClr val="ED7D31"/>
                </a:solidFill>
              </a:rPr>
              <a:t>  </a:t>
            </a:r>
            <a:r>
              <a:rPr lang="en-US" altLang="en-US" sz="2400" b="1">
                <a:solidFill>
                  <a:srgbClr val="000000"/>
                </a:solidFill>
              </a:rPr>
              <a:t>Chọn ra các thừa số nguyên tố: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C8F3D-EB50-6EB8-0406-2E01C6DD9E67}"/>
              </a:ext>
            </a:extLst>
          </p:cNvPr>
          <p:cNvSpPr txBox="1"/>
          <p:nvPr/>
        </p:nvSpPr>
        <p:spPr>
          <a:xfrm>
            <a:off x="2203450" y="4759325"/>
            <a:ext cx="8153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563C1"/>
                </a:solidFill>
              </a:rPr>
              <a:t>Bước</a:t>
            </a:r>
            <a:r>
              <a:rPr lang="en-US" altLang="en-US" sz="2400" b="1" dirty="0">
                <a:solidFill>
                  <a:srgbClr val="0563C1"/>
                </a:solidFill>
              </a:rPr>
              <a:t> 3:</a:t>
            </a:r>
            <a:r>
              <a:rPr lang="en-US" altLang="en-US" sz="2400" b="1" dirty="0">
                <a:solidFill>
                  <a:srgbClr val="ED7D31"/>
                </a:solidFill>
              </a:rPr>
              <a:t> 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Lập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tích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thừa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đã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chọn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mỗi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thừa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lấy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mũ</a:t>
            </a:r>
            <a:r>
              <a:rPr lang="en-US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6644" name="Text Box 18">
            <a:extLst>
              <a:ext uri="{FF2B5EF4-FFF2-40B4-BE49-F238E27FC236}">
                <a16:creationId xmlns:a16="http://schemas.microsoft.com/office/drawing/2014/main" id="{122C8212-82A4-7694-216E-78C14F364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514350"/>
            <a:ext cx="868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563C1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mỗi số ra thừa số nguyên tố.</a:t>
            </a:r>
          </a:p>
        </p:txBody>
      </p:sp>
      <p:sp>
        <p:nvSpPr>
          <p:cNvPr id="26645" name="Text Box 20">
            <a:extLst>
              <a:ext uri="{FF2B5EF4-FFF2-40B4-BE49-F238E27FC236}">
                <a16:creationId xmlns:a16="http://schemas.microsoft.com/office/drawing/2014/main" id="{B2857982-C39B-8AD5-BF27-1F97DD9B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73025"/>
            <a:ext cx="9677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tìm BCNN của hai hay nhiều số lớn hơn 1:</a:t>
            </a:r>
          </a:p>
        </p:txBody>
      </p:sp>
      <p:sp>
        <p:nvSpPr>
          <p:cNvPr id="26646" name="Text Box 20">
            <a:extLst>
              <a:ext uri="{FF2B5EF4-FFF2-40B4-BE49-F238E27FC236}">
                <a16:creationId xmlns:a16="http://schemas.microsoft.com/office/drawing/2014/main" id="{4EBD0438-4B44-B03A-ABDC-9B227E22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19" y="73024"/>
            <a:ext cx="1827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6762F9-2725-CE4B-5025-A1F71DEF4F1F}"/>
              </a:ext>
            </a:extLst>
          </p:cNvPr>
          <p:cNvSpPr/>
          <p:nvPr/>
        </p:nvSpPr>
        <p:spPr>
          <a:xfrm>
            <a:off x="2182813" y="668338"/>
            <a:ext cx="328612" cy="28733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FEF9D5-44FA-B15B-66C0-069C08948A7B}"/>
              </a:ext>
            </a:extLst>
          </p:cNvPr>
          <p:cNvSpPr/>
          <p:nvPr/>
        </p:nvSpPr>
        <p:spPr>
          <a:xfrm>
            <a:off x="2166938" y="1050925"/>
            <a:ext cx="328612" cy="28733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649" name="Text Box 10">
            <a:extLst>
              <a:ext uri="{FF2B5EF4-FFF2-40B4-BE49-F238E27FC236}">
                <a16:creationId xmlns:a16="http://schemas.microsoft.com/office/drawing/2014/main" id="{10768983-535D-C996-7E05-34CE5FB04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1338263"/>
            <a:ext cx="9144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44546A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</a:t>
            </a:r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thừa số lấy với số mũ lớn nhất của nó.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đó là BCNN phải tìm.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041615-D0E2-C044-6D57-C7A9065E599E}"/>
              </a:ext>
            </a:extLst>
          </p:cNvPr>
          <p:cNvSpPr/>
          <p:nvPr/>
        </p:nvSpPr>
        <p:spPr>
          <a:xfrm>
            <a:off x="2182813" y="1439863"/>
            <a:ext cx="328612" cy="2889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651" name="Text Box 8">
            <a:extLst>
              <a:ext uri="{FF2B5EF4-FFF2-40B4-BE49-F238E27FC236}">
                <a16:creationId xmlns:a16="http://schemas.microsoft.com/office/drawing/2014/main" id="{37EDBD82-3BD4-47B3-D5CB-C4697F3AA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889000"/>
            <a:ext cx="944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563C1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thừa số nguyên tố </a:t>
            </a:r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02872C1-9DF6-9256-8E3E-9CE23FA1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8288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27651" name="Text Box 19">
            <a:extLst>
              <a:ext uri="{FF2B5EF4-FFF2-40B4-BE49-F238E27FC236}">
                <a16:creationId xmlns:a16="http://schemas.microsoft.com/office/drawing/2014/main" id="{32DB82E3-8708-9578-2B7F-EBC8F6F6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7363"/>
            <a:ext cx="67500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bội chung nhỏ nhất của 9 và 15,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biết: 9 = 3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15 = 3 . 5 </a:t>
            </a: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3A1D045F-BA3D-E921-13FA-90F8B403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3213100"/>
            <a:ext cx="79771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đó </a:t>
            </a:r>
            <a:r>
              <a:rPr lang="en-US" altLang="en-US" sz="3200" b="1">
                <a:solidFill>
                  <a:srgbClr val="1818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BCNN(8, 12)	 =           = 45</a:t>
            </a:r>
          </a:p>
        </p:txBody>
      </p:sp>
      <p:sp>
        <p:nvSpPr>
          <p:cNvPr id="27653" name="Text Box 18">
            <a:extLst>
              <a:ext uri="{FF2B5EF4-FFF2-40B4-BE49-F238E27FC236}">
                <a16:creationId xmlns:a16="http://schemas.microsoft.com/office/drawing/2014/main" id="{2A051DAE-8CBC-D9A2-6B09-277541187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6250"/>
            <a:ext cx="45720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A611D2B1-84C9-3B98-84CC-F53A8CF5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92375"/>
            <a:ext cx="78263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nguyên tố chung là 3 và riêng là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2B3CD-AE43-1A34-DE66-EE4AABBE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213100"/>
            <a:ext cx="113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5 </a:t>
            </a:r>
            <a:endParaRPr lang="en-US" alt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0C5F2C4E-730A-7516-4DBD-2DB21AFC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117475"/>
            <a:ext cx="10369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b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BCNN(18, 24, 40)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thừa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nguyên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6D6CC40-4E43-3878-CBA7-FF7828F47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179638"/>
            <a:ext cx="9144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F639917-EAB5-0A1F-A3F8-D1719507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881313"/>
            <a:ext cx="9144000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18 = 2 .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baseline="30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0563C1"/>
              </a:buClr>
              <a:buSzPct val="120000"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24 =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0563C1"/>
              </a:buClr>
              <a:buSzPct val="120000"/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40 =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692FC876-CAA3-418A-2E4B-27F32C67E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426075"/>
            <a:ext cx="64801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818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BCNN(18, 24, 40)	 =                 = 360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DB700DB0-7E36-34BC-356C-071540289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5426075"/>
            <a:ext cx="1779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91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191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1818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 . 5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BEE533D-99D1-514B-3994-5BFA34E0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52937" y="322263"/>
            <a:ext cx="9144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CBAB7-9953-DB5B-07AC-D3FFBDB8AD31}"/>
              </a:ext>
            </a:extLst>
          </p:cNvPr>
          <p:cNvSpPr txBox="1"/>
          <p:nvPr/>
        </p:nvSpPr>
        <p:spPr>
          <a:xfrm>
            <a:off x="1080107" y="476459"/>
            <a:ext cx="1767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Ví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dụ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3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1264F88-35B1-9E2E-6675-9A9DC3C28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3789363"/>
            <a:ext cx="1584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39939" name="Text Box 19">
            <a:extLst>
              <a:ext uri="{FF2B5EF4-FFF2-40B4-BE49-F238E27FC236}">
                <a16:creationId xmlns:a16="http://schemas.microsoft.com/office/drawing/2014/main" id="{CBFB55F9-B609-7D99-7457-6B36A13F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711450"/>
            <a:ext cx="934243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bội chung nhỏ nhất của 8 và 6 là 24. </a:t>
            </a: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các bội chung nhỏ hơn 100 của 8 và 6.</a:t>
            </a:r>
          </a:p>
        </p:txBody>
      </p:sp>
      <p:sp>
        <p:nvSpPr>
          <p:cNvPr id="39940" name="Text Box 18">
            <a:extLst>
              <a:ext uri="{FF2B5EF4-FFF2-40B4-BE49-F238E27FC236}">
                <a16:creationId xmlns:a16="http://schemas.microsoft.com/office/drawing/2014/main" id="{5877111C-1692-47A2-32DA-D9A2F5B9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2700338"/>
            <a:ext cx="45720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A0CE3A90-5AA7-C869-E542-0B3BDFCAB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3860800"/>
            <a:ext cx="818515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BCNN(8, 6) = 24</a:t>
            </a: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BC(8, 6) = {0; 24; 48; 96; 192; …}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các bội chung nhỏ hơn 100 của 8 và 6 là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24; 48; 96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F898B1CD-E053-4590-8F26-82364B053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9050"/>
            <a:ext cx="84582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b. Tìm bội từ bội chung nhỏ nhất</a:t>
            </a:r>
          </a:p>
        </p:txBody>
      </p:sp>
      <p:sp>
        <p:nvSpPr>
          <p:cNvPr id="4" name="Text Box 124">
            <a:extLst>
              <a:ext uri="{FF2B5EF4-FFF2-40B4-BE49-F238E27FC236}">
                <a16:creationId xmlns:a16="http://schemas.microsoft.com/office/drawing/2014/main" id="{62330BE0-3912-2ED5-9EB0-8B82CF766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08050"/>
            <a:ext cx="10367963" cy="1570038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BCNN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BCNN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93C0C-AA02-8D35-FD4D-A9EC180AEA59}"/>
              </a:ext>
            </a:extLst>
          </p:cNvPr>
          <p:cNvSpPr/>
          <p:nvPr/>
        </p:nvSpPr>
        <p:spPr>
          <a:xfrm>
            <a:off x="1530350" y="1576388"/>
            <a:ext cx="328613" cy="287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6A37E2-5494-EC19-B089-9A3B552DC07D}"/>
              </a:ext>
            </a:extLst>
          </p:cNvPr>
          <p:cNvSpPr/>
          <p:nvPr/>
        </p:nvSpPr>
        <p:spPr>
          <a:xfrm>
            <a:off x="1530350" y="2038350"/>
            <a:ext cx="328613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0730" name="Picture 11">
            <a:extLst>
              <a:ext uri="{FF2B5EF4-FFF2-40B4-BE49-F238E27FC236}">
                <a16:creationId xmlns:a16="http://schemas.microsoft.com/office/drawing/2014/main" id="{CD848044-AA5F-66FD-7280-593A49DC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0"/>
            <a:ext cx="990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">
            <a:extLst>
              <a:ext uri="{FF2B5EF4-FFF2-40B4-BE49-F238E27FC236}">
                <a16:creationId xmlns:a16="http://schemas.microsoft.com/office/drawing/2014/main" id="{A54B0694-26B9-EEC4-72DA-E7B31292D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64" y="502614"/>
            <a:ext cx="1827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939" grpId="0"/>
      <p:bldP spid="39940" grpId="0" animBg="1"/>
      <p:bldP spid="5" grpId="0"/>
      <p:bldP spid="4" grpId="0" animBg="1"/>
      <p:bldP spid="6" grpId="0" animBg="1"/>
      <p:bldP spid="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>
            <a:extLst>
              <a:ext uri="{FF2B5EF4-FFF2-40B4-BE49-F238E27FC236}">
                <a16:creationId xmlns:a16="http://schemas.microsoft.com/office/drawing/2014/main" id="{F0382B52-6C7D-3CEA-2DD6-5DEAEF8C1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636713"/>
            <a:ext cx="9050337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BCNN(18, 24, 40) = 360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BC(18, 24, 40) = {0; 360; 720; 1 080; …}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các bội chung nhỏ hơn 900 của 18; 24 và 40 là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360; 720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ABA6470-E9DF-BD24-8BD9-8019BC5D7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908050"/>
            <a:ext cx="2039938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200" b="1" u="sng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</a:t>
            </a:r>
            <a:r>
              <a:rPr lang="en-US" altLang="en-US" sz="3200" b="1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ker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599500-2451-FD7D-02DD-BE29A889ADB0}"/>
              </a:ext>
            </a:extLst>
          </p:cNvPr>
          <p:cNvSpPr txBox="1">
            <a:spLocks/>
          </p:cNvSpPr>
          <p:nvPr/>
        </p:nvSpPr>
        <p:spPr>
          <a:xfrm>
            <a:off x="1279579" y="126359"/>
            <a:ext cx="10269279" cy="1018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5ADD609-0326-93F7-180F-9DE5D63C1A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70983" y="71711"/>
            <a:ext cx="2300040" cy="30667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04FB73C-3067-2BF4-CB60-EEC1180DBD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" y="329168"/>
            <a:ext cx="1559430" cy="2079239"/>
          </a:xfrm>
          <a:prstGeom prst="rect">
            <a:avLst/>
          </a:prstGeom>
        </p:spPr>
      </p:pic>
      <p:pic>
        <p:nvPicPr>
          <p:cNvPr id="9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91757228-28CA-AB56-8001-D1FA9DBCED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0240" y="4345049"/>
            <a:ext cx="2538631" cy="1467343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A9FF728B-DCB3-346A-D27F-A4D9C54BB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389" y="591093"/>
            <a:ext cx="2447925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3000" b="1" u="sng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u="sng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b="1" u="sng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altLang="en-US" sz="3000" u="sng" kern="0" dirty="0">
              <a:solidFill>
                <a:prstClr val="black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0CDB264-B66C-CD9F-2331-30C8EED0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73" y="1235746"/>
            <a:ext cx="1029811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54.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2F13926D-6F33-F9F5-C1B0-E78524D9B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320" y="2716382"/>
            <a:ext cx="9050337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= 3 . 5 </a:t>
            </a:r>
          </a:p>
          <a:p>
            <a:pPr eaLnBrk="1" hangingPunct="1">
              <a:spcBef>
                <a:spcPts val="600"/>
              </a:spcBef>
              <a:buClr>
                <a:srgbClr val="0563C1"/>
              </a:buClr>
              <a:buSzPct val="120000"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54 = 2. 3</a:t>
            </a:r>
            <a:r>
              <a:rPr lang="en-US" alt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BCNN(15, 54) = 2. 3</a:t>
            </a:r>
            <a:r>
              <a:rPr lang="en-US" alt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5 = 270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BC(15, 54) = {0; 270; 540; 1 080; …}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0 ; 270; 540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8C51BB-57BF-A32F-FA3C-25BDA85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432" y="2408407"/>
            <a:ext cx="15827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384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E67364-2AA3-785F-347B-C3080B8A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-26988"/>
            <a:ext cx="7526338" cy="785813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các phân số</a:t>
            </a:r>
            <a:endParaRPr lang="vi-VN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B9F124-35B5-66A6-8023-1427293D10EB}"/>
              </a:ext>
            </a:extLst>
          </p:cNvPr>
          <p:cNvSpPr txBox="1">
            <a:spLocks/>
          </p:cNvSpPr>
          <p:nvPr/>
        </p:nvSpPr>
        <p:spPr bwMode="auto">
          <a:xfrm>
            <a:off x="1127125" y="698500"/>
            <a:ext cx="9793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Vận dụng BCNN để tìm mẫu chung của hai phân số</a:t>
            </a: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127660-1596-3E47-F5F6-57C519D4FCEE}"/>
              </a:ext>
            </a:extLst>
          </p:cNvPr>
          <p:cNvSpPr txBox="1">
            <a:spLocks/>
          </p:cNvSpPr>
          <p:nvPr/>
        </p:nvSpPr>
        <p:spPr bwMode="auto">
          <a:xfrm>
            <a:off x="1127125" y="1706563"/>
            <a:ext cx="97932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quy đồng mẫu hai phân số      và      , ta phải tìm mẫu chung của hai phân số đó.  </a:t>
            </a: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5CC6F93-C77F-4FE7-850A-3B1903E3D9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8100" y="1384300"/>
          <a:ext cx="64452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660113" progId="Equation.DSMT4">
                  <p:embed/>
                </p:oleObj>
              </mc:Choice>
              <mc:Fallback>
                <p:oleObj name="Equation" r:id="rId2" imgW="152334" imgH="660113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5CC6F93-C77F-4FE7-850A-3B1903E3D9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1384300"/>
                        <a:ext cx="644525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028977B-0A52-4DC8-FD34-A88A5F00A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6163" y="1296988"/>
          <a:ext cx="6445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28" imgH="660113" progId="Equation.DSMT4">
                  <p:embed/>
                </p:oleObj>
              </mc:Choice>
              <mc:Fallback>
                <p:oleObj name="Equation" r:id="rId4" imgW="165028" imgH="660113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028977B-0A52-4DC8-FD34-A88A5F00A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1296988"/>
                        <a:ext cx="6445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760E65A-F03B-446B-2A04-B752080B9E29}"/>
              </a:ext>
            </a:extLst>
          </p:cNvPr>
          <p:cNvSpPr txBox="1">
            <a:spLocks/>
          </p:cNvSpPr>
          <p:nvPr/>
        </p:nvSpPr>
        <p:spPr bwMode="auto">
          <a:xfrm>
            <a:off x="1055688" y="3074988"/>
            <a:ext cx="108013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thường ta nên chọn mẫu chung là bội chung nhỏ nhất của hai mẫu.</a:t>
            </a: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61C081-6AE6-6103-FB83-EBD31DA49E00}"/>
              </a:ext>
            </a:extLst>
          </p:cNvPr>
          <p:cNvSpPr txBox="1">
            <a:spLocks/>
          </p:cNvSpPr>
          <p:nvPr/>
        </p:nvSpPr>
        <p:spPr bwMode="auto">
          <a:xfrm>
            <a:off x="1055688" y="4298950"/>
            <a:ext cx="114490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đồng mẫu hai phân số      và     </a:t>
            </a: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D056817-0219-60A9-62EC-DA98D3CDCB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6588" y="4264025"/>
          <a:ext cx="588962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660113" progId="Equation.DSMT4">
                  <p:embed/>
                </p:oleObj>
              </mc:Choice>
              <mc:Fallback>
                <p:oleObj name="Equation" r:id="rId6" imgW="139639" imgH="660113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D056817-0219-60A9-62EC-DA98D3CDCB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4264025"/>
                        <a:ext cx="588962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AC88A23-6F5E-E6B5-61CE-9022899D2F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7513" y="4176713"/>
          <a:ext cx="795337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12" imgH="660113" progId="Equation.DSMT4">
                  <p:embed/>
                </p:oleObj>
              </mc:Choice>
              <mc:Fallback>
                <p:oleObj name="Equation" r:id="rId8" imgW="203112" imgH="660113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AC88A23-6F5E-E6B5-61CE-9022899D2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3" y="4176713"/>
                        <a:ext cx="795337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941E34F-7719-2B43-0041-F4B6F79B85B7}"/>
              </a:ext>
            </a:extLst>
          </p:cNvPr>
          <p:cNvSpPr txBox="1">
            <a:spLocks/>
          </p:cNvSpPr>
          <p:nvPr/>
        </p:nvSpPr>
        <p:spPr bwMode="auto">
          <a:xfrm>
            <a:off x="916905" y="5130007"/>
            <a:ext cx="97932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BCNN(8, 12) = 24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F1572E2-254F-77C7-CF69-5A0426983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8517"/>
              </p:ext>
            </p:extLst>
          </p:nvPr>
        </p:nvGraphicFramePr>
        <p:xfrm>
          <a:off x="5954279" y="5207000"/>
          <a:ext cx="1631950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500" imgH="660400" progId="Equation.DSMT4">
                  <p:embed/>
                </p:oleObj>
              </mc:Choice>
              <mc:Fallback>
                <p:oleObj name="Equation" r:id="rId10" imgW="825500" imgH="660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F1572E2-254F-77C7-CF69-5A0426983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279" y="5207000"/>
                        <a:ext cx="1631950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C37DC80-518A-AABA-CB94-CC148B3A3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439366"/>
              </p:ext>
            </p:extLst>
          </p:nvPr>
        </p:nvGraphicFramePr>
        <p:xfrm>
          <a:off x="5893593" y="5961063"/>
          <a:ext cx="16335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200" imgH="660400" progId="Equation.DSMT4">
                  <p:embed/>
                </p:oleObj>
              </mc:Choice>
              <mc:Fallback>
                <p:oleObj name="Equation" r:id="rId12" imgW="965200" imgH="660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C37DC80-518A-AABA-CB94-CC148B3A34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593" y="5961063"/>
                        <a:ext cx="163353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1">
            <a:extLst>
              <a:ext uri="{FF2B5EF4-FFF2-40B4-BE49-F238E27FC236}">
                <a16:creationId xmlns:a16="http://schemas.microsoft.com/office/drawing/2014/main" id="{2525ED2C-A810-0BA4-0628-5915FAA0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757238"/>
            <a:ext cx="990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ACE5A67-5CB8-83C4-0835-05ECD9E4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1341438"/>
            <a:ext cx="1584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5363" name="Text Box 19">
            <a:extLst>
              <a:ext uri="{FF2B5EF4-FFF2-40B4-BE49-F238E27FC236}">
                <a16:creationId xmlns:a16="http://schemas.microsoft.com/office/drawing/2014/main" id="{60F7E4EF-63D8-F2B2-0B6A-71F2CB696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7363"/>
            <a:ext cx="93424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hai phân số       và</a:t>
            </a:r>
          </a:p>
        </p:txBody>
      </p:sp>
      <p:sp>
        <p:nvSpPr>
          <p:cNvPr id="15364" name="Text Box 18">
            <a:extLst>
              <a:ext uri="{FF2B5EF4-FFF2-40B4-BE49-F238E27FC236}">
                <a16:creationId xmlns:a16="http://schemas.microsoft.com/office/drawing/2014/main" id="{83B63B54-4703-63F5-7F9C-D396882F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6250"/>
            <a:ext cx="45720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ADEC4A4E-5002-5ACE-7312-3EDAC33B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9138"/>
            <a:ext cx="818515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= 3</a:t>
            </a:r>
            <a:r>
              <a:rPr lang="en-US" alt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0563C1"/>
              </a:buClr>
              <a:buSzPct val="120000"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15 = 3 . 5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BCNN(9, 15) = 3</a:t>
            </a:r>
            <a:r>
              <a:rPr lang="en-US" alt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5 = 45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E37895DB-0C40-F9E4-D70E-490DB83D2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1550" y="276225"/>
          <a:ext cx="641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660113" progId="Equation.DSMT4">
                  <p:embed/>
                </p:oleObj>
              </mc:Choice>
              <mc:Fallback>
                <p:oleObj name="Equation" r:id="rId2" imgW="152334" imgH="660113" progId="Equation.DSMT4">
                  <p:embed/>
                  <p:pic>
                    <p:nvPicPr>
                      <p:cNvPr id="15366" name="Object 6">
                        <a:extLst>
                          <a:ext uri="{FF2B5EF4-FFF2-40B4-BE49-F238E27FC236}">
                            <a16:creationId xmlns:a16="http://schemas.microsoft.com/office/drawing/2014/main" id="{E37895DB-0C40-F9E4-D70E-490DB83D23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276225"/>
                        <a:ext cx="64135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BBD406A1-43D0-A482-438D-77BA043C9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6288" y="188913"/>
          <a:ext cx="795337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12" imgH="660113" progId="Equation.DSMT4">
                  <p:embed/>
                </p:oleObj>
              </mc:Choice>
              <mc:Fallback>
                <p:oleObj name="Equation" r:id="rId4" imgW="203112" imgH="660113" progId="Equation.DSMT4">
                  <p:embed/>
                  <p:pic>
                    <p:nvPicPr>
                      <p:cNvPr id="15367" name="Object 7">
                        <a:extLst>
                          <a:ext uri="{FF2B5EF4-FFF2-40B4-BE49-F238E27FC236}">
                            <a16:creationId xmlns:a16="http://schemas.microsoft.com/office/drawing/2014/main" id="{BBD406A1-43D0-A482-438D-77BA043C9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288" y="188913"/>
                        <a:ext cx="795337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ADFBCF-C1BC-6D81-8DEF-9E2511A4E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5413" y="4037013"/>
          <a:ext cx="2057400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200" imgH="660400" progId="Equation.DSMT4">
                  <p:embed/>
                </p:oleObj>
              </mc:Choice>
              <mc:Fallback>
                <p:oleObj name="Equation" r:id="rId6" imgW="838200" imgH="660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1ADFBCF-C1BC-6D81-8DEF-9E2511A4E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4037013"/>
                        <a:ext cx="2057400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761170B-A992-0B0E-F689-2B7CD42B77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3975" y="5157788"/>
          <a:ext cx="205581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087" imgH="660113" progId="Equation.DSMT4">
                  <p:embed/>
                </p:oleObj>
              </mc:Choice>
              <mc:Fallback>
                <p:oleObj name="Equation" r:id="rId8" imgW="952087" imgH="6601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761170B-A992-0B0E-F689-2B7CD42B7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5157788"/>
                        <a:ext cx="2055813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30F0-4585-9894-E62B-3DD2BA0A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FA0A23-120E-36D7-7883-36A9D66B7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204248"/>
            <a:ext cx="11734800" cy="64068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910AB4-FD43-56EC-4D0C-20109F895ECB}"/>
              </a:ext>
            </a:extLst>
          </p:cNvPr>
          <p:cNvSpPr txBox="1"/>
          <p:nvPr/>
        </p:nvSpPr>
        <p:spPr>
          <a:xfrm>
            <a:off x="1682496" y="1792224"/>
            <a:ext cx="849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8288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5AE66973-C4F5-0121-924F-5D9F616D9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2047875"/>
            <a:ext cx="1584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7411" name="Text Box 19">
            <a:extLst>
              <a:ext uri="{FF2B5EF4-FFF2-40B4-BE49-F238E27FC236}">
                <a16:creationId xmlns:a16="http://schemas.microsoft.com/office/drawing/2014/main" id="{AC814D52-3EA8-CB64-C967-9985FC22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549275"/>
            <a:ext cx="934085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tính: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                            b)        </a:t>
            </a: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6805447C-E13F-239D-261D-AE104088C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852738"/>
            <a:ext cx="46085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có BCNN(4, 6) = 12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 </a:t>
            </a:r>
          </a:p>
        </p:txBody>
      </p:sp>
      <p:graphicFrame>
        <p:nvGraphicFramePr>
          <p:cNvPr id="17413" name="Object 6">
            <a:extLst>
              <a:ext uri="{FF2B5EF4-FFF2-40B4-BE49-F238E27FC236}">
                <a16:creationId xmlns:a16="http://schemas.microsoft.com/office/drawing/2014/main" id="{C31011F1-93AD-6A1C-25F2-5258821C07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1133475"/>
          <a:ext cx="1487488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35" imgH="660113" progId="Equation.DSMT4">
                  <p:embed/>
                </p:oleObj>
              </mc:Choice>
              <mc:Fallback>
                <p:oleObj name="Equation" r:id="rId2" imgW="380835" imgH="660113" progId="Equation.DSMT4">
                  <p:embed/>
                  <p:pic>
                    <p:nvPicPr>
                      <p:cNvPr id="17413" name="Object 6">
                        <a:extLst>
                          <a:ext uri="{FF2B5EF4-FFF2-40B4-BE49-F238E27FC236}">
                            <a16:creationId xmlns:a16="http://schemas.microsoft.com/office/drawing/2014/main" id="{C31011F1-93AD-6A1C-25F2-5258821C07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1133475"/>
                        <a:ext cx="1487488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0">
            <a:extLst>
              <a:ext uri="{FF2B5EF4-FFF2-40B4-BE49-F238E27FC236}">
                <a16:creationId xmlns:a16="http://schemas.microsoft.com/office/drawing/2014/main" id="{B0D9BDC5-0D3F-3216-270C-30D2E8F27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17463"/>
            <a:ext cx="24479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200" b="1" u="sng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6:</a:t>
            </a:r>
            <a:endParaRPr lang="en-US" altLang="en-US" sz="3200" u="sng" kern="0">
              <a:solidFill>
                <a:srgbClr val="000000"/>
              </a:solidFill>
            </a:endParaRPr>
          </a:p>
        </p:txBody>
      </p:sp>
      <p:graphicFrame>
        <p:nvGraphicFramePr>
          <p:cNvPr id="17415" name="Object 5">
            <a:extLst>
              <a:ext uri="{FF2B5EF4-FFF2-40B4-BE49-F238E27FC236}">
                <a16:creationId xmlns:a16="http://schemas.microsoft.com/office/drawing/2014/main" id="{B75C327A-2AA6-89D0-D2D8-994E1E871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1613" y="1196975"/>
          <a:ext cx="94773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13" imgH="660113" progId="Equation.DSMT4">
                  <p:embed/>
                </p:oleObj>
              </mc:Choice>
              <mc:Fallback>
                <p:oleObj name="Equation" r:id="rId4" imgW="431613" imgH="660113" progId="Equation.DSMT4">
                  <p:embed/>
                  <p:pic>
                    <p:nvPicPr>
                      <p:cNvPr id="17415" name="Object 5">
                        <a:extLst>
                          <a:ext uri="{FF2B5EF4-FFF2-40B4-BE49-F238E27FC236}">
                            <a16:creationId xmlns:a16="http://schemas.microsoft.com/office/drawing/2014/main" id="{B75C327A-2AA6-89D0-D2D8-994E1E871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1196975"/>
                        <a:ext cx="94773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4624D5E-BBC0-84BF-0886-E9CDD1CCE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3500438"/>
          <a:ext cx="1911350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100" imgH="1397000" progId="Equation.DSMT4">
                  <p:embed/>
                </p:oleObj>
              </mc:Choice>
              <mc:Fallback>
                <p:oleObj name="Equation" r:id="rId6" imgW="927100" imgH="1397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4624D5E-BBC0-84BF-0886-E9CDD1CCE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500438"/>
                        <a:ext cx="1911350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2">
            <a:extLst>
              <a:ext uri="{FF2B5EF4-FFF2-40B4-BE49-F238E27FC236}">
                <a16:creationId xmlns:a16="http://schemas.microsoft.com/office/drawing/2014/main" id="{DD44A378-EBAA-8E0D-DF97-1842ECC1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2781300"/>
            <a:ext cx="5040312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có BCNN(12, 8) = 24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1613068-D09E-6796-D261-3EFFEBC09A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8313" y="3429000"/>
          <a:ext cx="20145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900" imgH="1397000" progId="Equation.DSMT4">
                  <p:embed/>
                </p:oleObj>
              </mc:Choice>
              <mc:Fallback>
                <p:oleObj name="Equation" r:id="rId8" imgW="977900" imgH="13970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1613068-D09E-6796-D261-3EFFEBC09A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429000"/>
                        <a:ext cx="20145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C42F1072-D5C6-34E8-06E7-811DBCC41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05" y="831735"/>
            <a:ext cx="576512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017D0C2A-60E3-25C1-C503-F892B88E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136" y="204788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altLang="en-US" sz="3200" u="sng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15">
            <a:extLst>
              <a:ext uri="{FF2B5EF4-FFF2-40B4-BE49-F238E27FC236}">
                <a16:creationId xmlns:a16="http://schemas.microsoft.com/office/drawing/2014/main" id="{3F47F636-A2DF-9BC2-8A12-2F0751F07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088962"/>
              </p:ext>
            </p:extLst>
          </p:nvPr>
        </p:nvGraphicFramePr>
        <p:xfrm>
          <a:off x="2359511" y="1440656"/>
          <a:ext cx="636587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660113" progId="Equation.DSMT4">
                  <p:embed/>
                </p:oleObj>
              </mc:Choice>
              <mc:Fallback>
                <p:oleObj name="Equation" r:id="rId2" imgW="203112" imgH="660113" progId="Equation.DSMT4">
                  <p:embed/>
                  <p:pic>
                    <p:nvPicPr>
                      <p:cNvPr id="62475" name="Object 15">
                        <a:extLst>
                          <a:ext uri="{FF2B5EF4-FFF2-40B4-BE49-F238E27FC236}">
                            <a16:creationId xmlns:a16="http://schemas.microsoft.com/office/drawing/2014/main" id="{AED772DA-8A41-55CC-06E1-B98B0B8AF7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511" y="1440656"/>
                        <a:ext cx="636587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1180E40-8E1F-5288-7FC1-7A0A84C2E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16405"/>
              </p:ext>
            </p:extLst>
          </p:nvPr>
        </p:nvGraphicFramePr>
        <p:xfrm>
          <a:off x="1257300" y="1429262"/>
          <a:ext cx="52387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12" imgH="660113" progId="Equation.DSMT4">
                  <p:embed/>
                </p:oleObj>
              </mc:Choice>
              <mc:Fallback>
                <p:oleObj name="Equation" r:id="rId4" imgW="203112" imgH="660113" progId="Equation.DSMT4">
                  <p:embed/>
                  <p:pic>
                    <p:nvPicPr>
                      <p:cNvPr id="62476" name="Object 5">
                        <a:extLst>
                          <a:ext uri="{FF2B5EF4-FFF2-40B4-BE49-F238E27FC236}">
                            <a16:creationId xmlns:a16="http://schemas.microsoft.com/office/drawing/2014/main" id="{F3604348-AADB-36DF-6D3A-373592D27B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429262"/>
                        <a:ext cx="523875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628FE8B-8E7F-5D3B-E89B-F0CECFAA3DC1}"/>
              </a:ext>
            </a:extLst>
          </p:cNvPr>
          <p:cNvSpPr/>
          <p:nvPr/>
        </p:nvSpPr>
        <p:spPr>
          <a:xfrm>
            <a:off x="477493" y="1033670"/>
            <a:ext cx="328612" cy="2688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6D6A4EED-8781-472D-B94B-262072AE3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923" y="768068"/>
            <a:ext cx="46085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978A3EE-441B-BE1F-5B5A-C3350AD59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540" y="2717539"/>
            <a:ext cx="46085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BCNN(4, 6) = 12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3FE59A35-27D0-D855-66F7-2B565485D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464915"/>
              </p:ext>
            </p:extLst>
          </p:nvPr>
        </p:nvGraphicFramePr>
        <p:xfrm>
          <a:off x="7640575" y="1395152"/>
          <a:ext cx="17716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660400" progId="Equation.DSMT4">
                  <p:embed/>
                </p:oleObj>
              </mc:Choice>
              <mc:Fallback>
                <p:oleObj name="Equation" r:id="rId6" imgW="457200" imgH="660400" progId="Equation.DSMT4">
                  <p:embed/>
                  <p:pic>
                    <p:nvPicPr>
                      <p:cNvPr id="19461" name="Object 6">
                        <a:extLst>
                          <a:ext uri="{FF2B5EF4-FFF2-40B4-BE49-F238E27FC236}">
                            <a16:creationId xmlns:a16="http://schemas.microsoft.com/office/drawing/2014/main" id="{18690F86-9FED-DD22-7DB5-9D8DFA4DC0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575" y="1395152"/>
                        <a:ext cx="177165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1544A7DA-6592-048D-C0FB-226DD9FF7D4E}"/>
              </a:ext>
            </a:extLst>
          </p:cNvPr>
          <p:cNvSpPr/>
          <p:nvPr/>
        </p:nvSpPr>
        <p:spPr>
          <a:xfrm>
            <a:off x="6822867" y="956640"/>
            <a:ext cx="328612" cy="28733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25486EA-12AF-DD42-0EFF-963230950A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19077"/>
              </p:ext>
            </p:extLst>
          </p:nvPr>
        </p:nvGraphicFramePr>
        <p:xfrm>
          <a:off x="7866751" y="3481758"/>
          <a:ext cx="1422315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1625600" progId="Equation.DSMT4">
                  <p:embed/>
                </p:oleObj>
              </mc:Choice>
              <mc:Fallback>
                <p:oleObj name="Equation" r:id="rId8" imgW="685800" imgH="1625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53D8FE0-CDB4-DB70-0C6C-6A6F72CD0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51" y="3481758"/>
                        <a:ext cx="1422315" cy="297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>
            <a:extLst>
              <a:ext uri="{FF2B5EF4-FFF2-40B4-BE49-F238E27FC236}">
                <a16:creationId xmlns:a16="http://schemas.microsoft.com/office/drawing/2014/main" id="{4A865965-EDF7-971B-0938-79056679B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80" y="2847015"/>
            <a:ext cx="576512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= 2</a:t>
            </a:r>
            <a:r>
              <a:rPr lang="en-US" alt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3; 15 = 3 . 5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BCNN(12, 15) = 2</a:t>
            </a:r>
            <a:r>
              <a:rPr lang="en-US" alt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 . 5= 60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0A82153-1765-E062-FFC9-6AD85AE66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38608"/>
              </p:ext>
            </p:extLst>
          </p:nvPr>
        </p:nvGraphicFramePr>
        <p:xfrm>
          <a:off x="1994242" y="4193496"/>
          <a:ext cx="233997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2087" imgH="660113" progId="Equation.DSMT4">
                  <p:embed/>
                </p:oleObj>
              </mc:Choice>
              <mc:Fallback>
                <p:oleObj name="Equation" r:id="rId10" imgW="952087" imgH="660113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5BD24F0-8B03-3D6C-3D92-C5F2BD3B75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242" y="4193496"/>
                        <a:ext cx="2339975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0AD9582-7C1A-AC2D-CC2F-C98FE744BC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206019"/>
              </p:ext>
            </p:extLst>
          </p:nvPr>
        </p:nvGraphicFramePr>
        <p:xfrm>
          <a:off x="2049804" y="5312684"/>
          <a:ext cx="2084388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200" imgH="660400" progId="Equation.DSMT4">
                  <p:embed/>
                </p:oleObj>
              </mc:Choice>
              <mc:Fallback>
                <p:oleObj name="Equation" r:id="rId12" imgW="965200" imgH="660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712EFCB-E2F8-DD52-6E55-C742690AEA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804" y="5312684"/>
                        <a:ext cx="2084388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>
            <a:extLst>
              <a:ext uri="{FF2B5EF4-FFF2-40B4-BE49-F238E27FC236}">
                <a16:creationId xmlns:a16="http://schemas.microsoft.com/office/drawing/2014/main" id="{83684533-6B4D-A738-4277-D0CFCCDD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602" y="2208469"/>
            <a:ext cx="15827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D17E5D-8CC6-3F99-6BDA-323E2210BD56}"/>
              </a:ext>
            </a:extLst>
          </p:cNvPr>
          <p:cNvCxnSpPr>
            <a:cxnSpLocks/>
          </p:cNvCxnSpPr>
          <p:nvPr/>
        </p:nvCxnSpPr>
        <p:spPr>
          <a:xfrm>
            <a:off x="6571225" y="1033670"/>
            <a:ext cx="128399" cy="52989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4">
            <a:extLst>
              <a:ext uri="{FF2B5EF4-FFF2-40B4-BE49-F238E27FC236}">
                <a16:creationId xmlns:a16="http://schemas.microsoft.com/office/drawing/2014/main" id="{EEE3CAC4-E083-7063-B6A9-DAE3BC648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174" y="2181394"/>
            <a:ext cx="15827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728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>
            <a:extLst>
              <a:ext uri="{FF2B5EF4-FFF2-40B4-BE49-F238E27FC236}">
                <a16:creationId xmlns:a16="http://schemas.microsoft.com/office/drawing/2014/main" id="{585CC2C0-7600-A3FB-31F9-4E3170B4EA32}"/>
              </a:ext>
            </a:extLst>
          </p:cNvPr>
          <p:cNvGrpSpPr>
            <a:grpSpLocks/>
          </p:cNvGrpSpPr>
          <p:nvPr/>
        </p:nvGrpSpPr>
        <p:grpSpPr bwMode="auto">
          <a:xfrm>
            <a:off x="7704138" y="2111375"/>
            <a:ext cx="1647825" cy="1447800"/>
            <a:chOff x="6247657" y="2169888"/>
            <a:chExt cx="1332409" cy="1086601"/>
          </a:xfrm>
        </p:grpSpPr>
        <p:pic>
          <p:nvPicPr>
            <p:cNvPr id="35867" name="Picture 17">
              <a:extLst>
                <a:ext uri="{FF2B5EF4-FFF2-40B4-BE49-F238E27FC236}">
                  <a16:creationId xmlns:a16="http://schemas.microsoft.com/office/drawing/2014/main" id="{A74E9872-BED0-5A2E-1B26-6D7179B6E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7987" flipH="1">
              <a:off x="6395718" y="2169888"/>
              <a:ext cx="1156094" cy="108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8" name="WordArt 12">
              <a:extLst>
                <a:ext uri="{FF2B5EF4-FFF2-40B4-BE49-F238E27FC236}">
                  <a16:creationId xmlns:a16="http://schemas.microsoft.com/office/drawing/2014/main" id="{50F4BF23-9A57-C308-18FC-634043BEAF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984723">
              <a:off x="6247657" y="2852725"/>
              <a:ext cx="1332409" cy="18014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tìm</a:t>
              </a:r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A7B1BE32-4D1B-0834-20AD-80B6D0102AE3}"/>
              </a:ext>
            </a:extLst>
          </p:cNvPr>
          <p:cNvGrpSpPr>
            <a:grpSpLocks/>
          </p:cNvGrpSpPr>
          <p:nvPr/>
        </p:nvGrpSpPr>
        <p:grpSpPr bwMode="auto">
          <a:xfrm>
            <a:off x="6151563" y="2192338"/>
            <a:ext cx="1589087" cy="1676400"/>
            <a:chOff x="4627544" y="2191858"/>
            <a:chExt cx="1588754" cy="1676400"/>
          </a:xfrm>
        </p:grpSpPr>
        <p:pic>
          <p:nvPicPr>
            <p:cNvPr id="35865" name="Picture 11">
              <a:extLst>
                <a:ext uri="{FF2B5EF4-FFF2-40B4-BE49-F238E27FC236}">
                  <a16:creationId xmlns:a16="http://schemas.microsoft.com/office/drawing/2014/main" id="{115BD580-30F7-6BB6-85DA-10DD4BC2D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09741">
              <a:off x="4693725" y="2456970"/>
              <a:ext cx="1676400" cy="11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6" name="WordArt 12">
              <a:extLst>
                <a:ext uri="{FF2B5EF4-FFF2-40B4-BE49-F238E27FC236}">
                  <a16:creationId xmlns:a16="http://schemas.microsoft.com/office/drawing/2014/main" id="{8E72C876-AAE9-45C4-B319-8853C483627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169979">
              <a:off x="4627544" y="2738999"/>
              <a:ext cx="1588754" cy="33403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BCNN</a:t>
              </a:r>
            </a:p>
          </p:txBody>
        </p:sp>
      </p:grpSp>
      <p:grpSp>
        <p:nvGrpSpPr>
          <p:cNvPr id="8" name="Group 31">
            <a:extLst>
              <a:ext uri="{FF2B5EF4-FFF2-40B4-BE49-F238E27FC236}">
                <a16:creationId xmlns:a16="http://schemas.microsoft.com/office/drawing/2014/main" id="{5BB98A32-75DB-C894-7F9A-A3D2A068E9FE}"/>
              </a:ext>
            </a:extLst>
          </p:cNvPr>
          <p:cNvGrpSpPr>
            <a:grpSpLocks/>
          </p:cNvGrpSpPr>
          <p:nvPr/>
        </p:nvGrpSpPr>
        <p:grpSpPr bwMode="auto">
          <a:xfrm>
            <a:off x="3656013" y="2519363"/>
            <a:ext cx="1757362" cy="1298575"/>
            <a:chOff x="2132142" y="2519036"/>
            <a:chExt cx="1756872" cy="1298575"/>
          </a:xfrm>
        </p:grpSpPr>
        <p:pic>
          <p:nvPicPr>
            <p:cNvPr id="35863" name="Picture 11">
              <a:extLst>
                <a:ext uri="{FF2B5EF4-FFF2-40B4-BE49-F238E27FC236}">
                  <a16:creationId xmlns:a16="http://schemas.microsoft.com/office/drawing/2014/main" id="{242EF0D1-88D0-4F8D-F0A0-46AF45ECD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142" y="2519036"/>
              <a:ext cx="1676400" cy="12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4" name="WordArt 12">
              <a:extLst>
                <a:ext uri="{FF2B5EF4-FFF2-40B4-BE49-F238E27FC236}">
                  <a16:creationId xmlns:a16="http://schemas.microsoft.com/office/drawing/2014/main" id="{51042478-1F97-3DBB-7B31-386BED7C2D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939767">
              <a:off x="2272870" y="2689658"/>
              <a:ext cx="1616144" cy="42480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 chung</a:t>
              </a:r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836D5A06-EF49-C3ED-9108-671DD470DB94}"/>
              </a:ext>
            </a:extLst>
          </p:cNvPr>
          <p:cNvGrpSpPr>
            <a:grpSpLocks/>
          </p:cNvGrpSpPr>
          <p:nvPr/>
        </p:nvGrpSpPr>
        <p:grpSpPr bwMode="auto">
          <a:xfrm>
            <a:off x="6818313" y="3975100"/>
            <a:ext cx="2971800" cy="1511300"/>
            <a:chOff x="5251860" y="3986220"/>
            <a:chExt cx="1923537" cy="1393130"/>
          </a:xfrm>
        </p:grpSpPr>
        <p:pic>
          <p:nvPicPr>
            <p:cNvPr id="35861" name="Picture 11">
              <a:extLst>
                <a:ext uri="{FF2B5EF4-FFF2-40B4-BE49-F238E27FC236}">
                  <a16:creationId xmlns:a16="http://schemas.microsoft.com/office/drawing/2014/main" id="{59B5F283-B823-A4DA-819F-87459D1A8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1793">
              <a:off x="5251860" y="3986220"/>
              <a:ext cx="1838048" cy="139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2" name="WordArt 12">
              <a:extLst>
                <a:ext uri="{FF2B5EF4-FFF2-40B4-BE49-F238E27FC236}">
                  <a16:creationId xmlns:a16="http://schemas.microsoft.com/office/drawing/2014/main" id="{C7129203-DBD8-A452-80C7-26FB41FEB6F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446074">
              <a:off x="5262268" y="4240457"/>
              <a:ext cx="1913129" cy="4556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Quy đồng mẫu các phân số</a:t>
              </a:r>
            </a:p>
          </p:txBody>
        </p:sp>
      </p:grpSp>
      <p:sp>
        <p:nvSpPr>
          <p:cNvPr id="14" name="Text Box 20">
            <a:extLst>
              <a:ext uri="{FF2B5EF4-FFF2-40B4-BE49-F238E27FC236}">
                <a16:creationId xmlns:a16="http://schemas.microsoft.com/office/drawing/2014/main" id="{6CC42F1E-756E-2B7B-3A7F-A191EFF5F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319" y="445187"/>
            <a:ext cx="6732240" cy="461665"/>
          </a:xfrm>
          <a:prstGeom prst="rect">
            <a:avLst/>
          </a:prstGeom>
          <a:solidFill>
            <a:srgbClr val="00CC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SƠ ĐỒ TƯ DUY TÓM TẮT NỘI DUNG BÀI HỌC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401C69DC-47C1-20D6-D252-B7EA91D7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75" y="3509636"/>
            <a:ext cx="2971800" cy="1295400"/>
          </a:xfrm>
          <a:prstGeom prst="flowChartAlternateProcess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Times New Roman" pitchFamily="18" charset="0"/>
              </a:rPr>
              <a:t>BỘI CHUNG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Times New Roman" pitchFamily="18" charset="0"/>
              </a:rPr>
              <a:t>VÀ BỘI CHUNG NHỎ NHẤT</a:t>
            </a: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E295FA9E-0E62-4AD5-E848-9E1773BC2539}"/>
              </a:ext>
            </a:extLst>
          </p:cNvPr>
          <p:cNvGrpSpPr>
            <a:grpSpLocks/>
          </p:cNvGrpSpPr>
          <p:nvPr/>
        </p:nvGrpSpPr>
        <p:grpSpPr bwMode="auto">
          <a:xfrm>
            <a:off x="7673975" y="1512888"/>
            <a:ext cx="1685925" cy="1017587"/>
            <a:chOff x="6149971" y="1512633"/>
            <a:chExt cx="1685393" cy="1017769"/>
          </a:xfrm>
        </p:grpSpPr>
        <p:pic>
          <p:nvPicPr>
            <p:cNvPr id="35859" name="Picture 5">
              <a:extLst>
                <a:ext uri="{FF2B5EF4-FFF2-40B4-BE49-F238E27FC236}">
                  <a16:creationId xmlns:a16="http://schemas.microsoft.com/office/drawing/2014/main" id="{7DF2B903-E975-B1B4-7AED-4D0AD0AB7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04640" flipH="1">
              <a:off x="6581238" y="1276277"/>
              <a:ext cx="1017769" cy="149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0" name="WordArt 12">
              <a:extLst>
                <a:ext uri="{FF2B5EF4-FFF2-40B4-BE49-F238E27FC236}">
                  <a16:creationId xmlns:a16="http://schemas.microsoft.com/office/drawing/2014/main" id="{A1E9169B-28C6-06AE-2986-AEFE14ED913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428801">
              <a:off x="6149971" y="1825474"/>
              <a:ext cx="1397215" cy="2706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</p:grpSp>
      <p:grpSp>
        <p:nvGrpSpPr>
          <p:cNvPr id="19" name="Group 34">
            <a:extLst>
              <a:ext uri="{FF2B5EF4-FFF2-40B4-BE49-F238E27FC236}">
                <a16:creationId xmlns:a16="http://schemas.microsoft.com/office/drawing/2014/main" id="{C5EBC982-519B-8798-6A9E-28F6DB69F355}"/>
              </a:ext>
            </a:extLst>
          </p:cNvPr>
          <p:cNvGrpSpPr>
            <a:grpSpLocks/>
          </p:cNvGrpSpPr>
          <p:nvPr/>
        </p:nvGrpSpPr>
        <p:grpSpPr bwMode="auto">
          <a:xfrm>
            <a:off x="2068513" y="1438275"/>
            <a:ext cx="1397000" cy="1739900"/>
            <a:chOff x="544843" y="1437929"/>
            <a:chExt cx="1397215" cy="1739680"/>
          </a:xfrm>
        </p:grpSpPr>
        <p:pic>
          <p:nvPicPr>
            <p:cNvPr id="35857" name="Picture 5">
              <a:extLst>
                <a:ext uri="{FF2B5EF4-FFF2-40B4-BE49-F238E27FC236}">
                  <a16:creationId xmlns:a16="http://schemas.microsoft.com/office/drawing/2014/main" id="{14F97B29-3483-EE25-F175-1539AFE46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09602" flipH="1">
              <a:off x="594576" y="1437929"/>
              <a:ext cx="1187932" cy="173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8" name="WordArt 12">
              <a:extLst>
                <a:ext uri="{FF2B5EF4-FFF2-40B4-BE49-F238E27FC236}">
                  <a16:creationId xmlns:a16="http://schemas.microsoft.com/office/drawing/2014/main" id="{9D21E155-612A-DA34-837C-23060227AF2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605604">
              <a:off x="544843" y="2047448"/>
              <a:ext cx="1397215" cy="2706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</p:grpSp>
      <p:grpSp>
        <p:nvGrpSpPr>
          <p:cNvPr id="22" name="Group 33">
            <a:extLst>
              <a:ext uri="{FF2B5EF4-FFF2-40B4-BE49-F238E27FC236}">
                <a16:creationId xmlns:a16="http://schemas.microsoft.com/office/drawing/2014/main" id="{F44E5A9D-4E26-A2BD-4317-E9CCF9045E94}"/>
              </a:ext>
            </a:extLst>
          </p:cNvPr>
          <p:cNvGrpSpPr>
            <a:grpSpLocks/>
          </p:cNvGrpSpPr>
          <p:nvPr/>
        </p:nvGrpSpPr>
        <p:grpSpPr bwMode="auto">
          <a:xfrm>
            <a:off x="2436813" y="2578100"/>
            <a:ext cx="1274762" cy="1373188"/>
            <a:chOff x="912943" y="2578003"/>
            <a:chExt cx="1274472" cy="1373212"/>
          </a:xfrm>
        </p:grpSpPr>
        <p:pic>
          <p:nvPicPr>
            <p:cNvPr id="35855" name="Picture 17">
              <a:extLst>
                <a:ext uri="{FF2B5EF4-FFF2-40B4-BE49-F238E27FC236}">
                  <a16:creationId xmlns:a16="http://schemas.microsoft.com/office/drawing/2014/main" id="{48F47723-19A4-FE78-D8A0-C54B97022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872189" y="2635990"/>
              <a:ext cx="1355979" cy="127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6" name="WordArt 12">
              <a:extLst>
                <a:ext uri="{FF2B5EF4-FFF2-40B4-BE49-F238E27FC236}">
                  <a16:creationId xmlns:a16="http://schemas.microsoft.com/office/drawing/2014/main" id="{D16B2D6D-951B-0F23-FB31-E31C161BEFC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3052366">
              <a:off x="537204" y="3080069"/>
              <a:ext cx="1332408" cy="328275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tìm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4">
            <a:extLst>
              <a:ext uri="{FF2B5EF4-FFF2-40B4-BE49-F238E27FC236}">
                <a16:creationId xmlns:a16="http://schemas.microsoft.com/office/drawing/2014/main" id="{8565E8AE-66ED-1139-36BF-A44121898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78" y="1105166"/>
            <a:ext cx="9864725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BCNN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30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45                               b) 18, 27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45</a:t>
            </a:r>
          </a:p>
        </p:txBody>
      </p:sp>
      <p:sp>
        <p:nvSpPr>
          <p:cNvPr id="3" name="Text Box 124">
            <a:extLst>
              <a:ext uri="{FF2B5EF4-FFF2-40B4-BE49-F238E27FC236}">
                <a16:creationId xmlns:a16="http://schemas.microsoft.com/office/drawing/2014/main" id="{C823F828-3C19-F66A-EFB1-BE16FD21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02" y="436829"/>
            <a:ext cx="4133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2.38: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(SGK/53)</a:t>
            </a:r>
            <a:endParaRPr lang="en-US" altLang="en-US" sz="3200" b="1" i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17CABB6-8E4A-C11B-6795-6F5AAFA0D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274888"/>
            <a:ext cx="1584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A7881E69-738A-9C94-AA86-372C49507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049588"/>
            <a:ext cx="98647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có 30 = 2. 3 . 5;      45 = 3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  </a:t>
            </a: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30, 45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2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 = 90 </a:t>
            </a: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0D39F504-1239-BA71-00AE-F1DD32D4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429125"/>
            <a:ext cx="98647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có 18 = 2 . 3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27 = 3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      45 = 3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18, 27, 45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2 . 3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 = 270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06330E7-7D68-CC2C-1F52-CFDD1C20F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813"/>
            <a:ext cx="4538663" cy="6683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99">
                  <a:alpha val="28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4">
            <a:extLst>
              <a:ext uri="{FF2B5EF4-FFF2-40B4-BE49-F238E27FC236}">
                <a16:creationId xmlns:a16="http://schemas.microsoft.com/office/drawing/2014/main" id="{63E0C506-70BD-2A88-DBD1-A3ECB4208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147763"/>
            <a:ext cx="98647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Tìm số tự nhiên a nhỏ nhất khác 0, 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biết rằng a   28 và a   32. </a:t>
            </a:r>
          </a:p>
        </p:txBody>
      </p:sp>
      <p:sp>
        <p:nvSpPr>
          <p:cNvPr id="3" name="Text Box 124">
            <a:extLst>
              <a:ext uri="{FF2B5EF4-FFF2-40B4-BE49-F238E27FC236}">
                <a16:creationId xmlns:a16="http://schemas.microsoft.com/office/drawing/2014/main" id="{64C68AE5-63DD-2B26-98B5-47EDC0933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90538"/>
            <a:ext cx="4133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2.39: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(SGK/53)</a:t>
            </a:r>
            <a:endParaRPr lang="en-US" altLang="en-US" sz="3200" b="1" i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ABD5AC3-9822-A091-98E9-D95BABD94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2574925"/>
            <a:ext cx="15843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B1D1301-EB43-3423-A8F8-7457467D3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5" y="2051050"/>
          <a:ext cx="219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035" imgH="177415" progId="Equation.DSMT4">
                  <p:embed/>
                </p:oleObj>
              </mc:Choice>
              <mc:Fallback>
                <p:oleObj name="Equation" r:id="rId2" imgW="76035" imgH="177415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B1D1301-EB43-3423-A8F8-7457467D3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2051050"/>
                        <a:ext cx="2190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F928C10-92D9-6C40-940A-81C6BFC7E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2060575"/>
          <a:ext cx="219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498" imgH="513735" progId="Equation.DSMT4">
                  <p:embed/>
                </p:oleObj>
              </mc:Choice>
              <mc:Fallback>
                <p:oleObj name="Equation" r:id="rId4" imgW="219498" imgH="513735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F928C10-92D9-6C40-940A-81C6BFC7E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60575"/>
                        <a:ext cx="2190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4">
            <a:extLst>
              <a:ext uri="{FF2B5EF4-FFF2-40B4-BE49-F238E27FC236}">
                <a16:creationId xmlns:a16="http://schemas.microsoft.com/office/drawing/2014/main" id="{A2DC4A60-83A4-2ACF-E624-34A0BFB5E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997200"/>
            <a:ext cx="986472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Ta có a   28; a   32 và a nhỏ nhất khác 0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Nên a = BCNN(28, 32)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28 =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7;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32 =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Suy ra BCNN(28, 32) =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 = 224. Vậy a = 224</a:t>
            </a: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81A6DFD-B18A-47CB-F630-36F17F3DDC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0" y="3141663"/>
          <a:ext cx="2206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81A6DFD-B18A-47CB-F630-36F17F3DDC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141663"/>
                        <a:ext cx="22066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70B2066-DDBE-7191-864E-BBDA2FBD7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8075" y="3151188"/>
          <a:ext cx="219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498" imgH="513735" progId="Equation.DSMT4">
                  <p:embed/>
                </p:oleObj>
              </mc:Choice>
              <mc:Fallback>
                <p:oleObj name="Equation" r:id="rId7" imgW="219498" imgH="513735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70B2066-DDBE-7191-864E-BBDA2FBD7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151188"/>
                        <a:ext cx="2190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hinh">
            <a:extLst>
              <a:ext uri="{FF2B5EF4-FFF2-40B4-BE49-F238E27FC236}">
                <a16:creationId xmlns:a16="http://schemas.microsoft.com/office/drawing/2014/main" id="{58203A01-4072-6798-872B-80AAE266CA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6D356A5C-3D11-67A6-1257-52AFFC7DA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914400"/>
            <a:ext cx="5715000" cy="51816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b="1" i="1" kern="0" dirty="0">
                <a:solidFill>
                  <a:srgbClr val="C0504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300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00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00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00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00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00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00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00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00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000" b="1" i="1" u="sng" kern="0" dirty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3000" b="1" i="1" u="sng" kern="0" dirty="0">
                <a:solidFill>
                  <a:srgbClr val="1F497D"/>
                </a:solidFill>
                <a:latin typeface="Times New Roman" panose="02020603050405020304" pitchFamily="18" charset="0"/>
              </a:rPr>
            </a:br>
            <a:r>
              <a:rPr lang="en-US" altLang="en-US" sz="3000" b="1" kern="0" dirty="0">
                <a:solidFill>
                  <a:srgbClr val="1F497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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b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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BCNN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BTVN: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b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2.39;2.40;2.41;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2.42;2.43.2.44 SGK.                </a:t>
            </a:r>
            <a:br>
              <a:rPr lang="en-US" alt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en-US" altLang="en-US" sz="2800" b="1" kern="0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83730-0DD5-2A86-BEC5-EE1C2C2D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E4FDC-D6DD-7D45-961A-1057A8ABB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5" y="0"/>
            <a:ext cx="10664455" cy="6698512"/>
          </a:xfrm>
        </p:spPr>
      </p:pic>
    </p:spTree>
    <p:extLst>
      <p:ext uri="{BB962C8B-B14F-4D97-AF65-F5344CB8AC3E}">
        <p14:creationId xmlns:p14="http://schemas.microsoft.com/office/powerpoint/2010/main" val="1165863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AC1A5C-A52C-483C-9A1D-CB336CDFE6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66" b="19126"/>
          <a:stretch/>
        </p:blipFill>
        <p:spPr>
          <a:xfrm rot="5126995" flipV="1">
            <a:off x="4009690" y="2156569"/>
            <a:ext cx="1656699" cy="1602625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D88174A-0DAC-48D2-882E-E2651795D873}"/>
              </a:ext>
            </a:extLst>
          </p:cNvPr>
          <p:cNvSpPr/>
          <p:nvPr/>
        </p:nvSpPr>
        <p:spPr>
          <a:xfrm>
            <a:off x="865977" y="1171135"/>
            <a:ext cx="10782073" cy="451572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CÔ VÀ CÁC EM ĐÃ CHÚ Ý THEO DÕI</a:t>
            </a:r>
          </a:p>
        </p:txBody>
      </p:sp>
    </p:spTree>
    <p:extLst>
      <p:ext uri="{BB962C8B-B14F-4D97-AF65-F5344CB8AC3E}">
        <p14:creationId xmlns:p14="http://schemas.microsoft.com/office/powerpoint/2010/main" val="34689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AB69-5AD2-3B1E-562C-7BA53AF6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B9EEE-5A0B-FD89-03CF-EEE57BE5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412" y="1690688"/>
            <a:ext cx="919537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 có 4 miếng ghép, ẩn sau đó là 1 bức tranh.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của các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sẽ lật 4 miếng ghép và tìm ra bức tranh được giấu.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 một miếng ghép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 mở ra 1 góc của bức tranh.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0" i="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141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41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141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41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solidFill>
                  <a:srgbClr val="141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41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141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8D63-9381-604E-5579-2E2A55D1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3F87-3FCD-D248-F93A-3A295FAE8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Mẫu thiệp chúc mừng ngày Nhà giáo Việt Nam 20/11 online đẹp">
            <a:extLst>
              <a:ext uri="{FF2B5EF4-FFF2-40B4-BE49-F238E27FC236}">
                <a16:creationId xmlns:a16="http://schemas.microsoft.com/office/drawing/2014/main" id="{8CED457E-5D42-2B77-48F0-256E57BA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02" y="922127"/>
            <a:ext cx="10067213" cy="51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8549D9-FF98-17DE-0C0B-9E80337BC86A}"/>
              </a:ext>
            </a:extLst>
          </p:cNvPr>
          <p:cNvSpPr/>
          <p:nvPr/>
        </p:nvSpPr>
        <p:spPr>
          <a:xfrm>
            <a:off x="1050339" y="914728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95CB7-CCB8-FB42-587B-265621BB66D8}"/>
              </a:ext>
            </a:extLst>
          </p:cNvPr>
          <p:cNvSpPr/>
          <p:nvPr/>
        </p:nvSpPr>
        <p:spPr>
          <a:xfrm>
            <a:off x="6075452" y="904073"/>
            <a:ext cx="5013515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53975-FC7C-62B7-E744-73E7FE327818}"/>
              </a:ext>
            </a:extLst>
          </p:cNvPr>
          <p:cNvSpPr/>
          <p:nvPr/>
        </p:nvSpPr>
        <p:spPr>
          <a:xfrm>
            <a:off x="1070431" y="3495382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BDB69-B1BA-3563-406E-E85E33EE7E7F}"/>
              </a:ext>
            </a:extLst>
          </p:cNvPr>
          <p:cNvSpPr/>
          <p:nvPr/>
        </p:nvSpPr>
        <p:spPr>
          <a:xfrm>
            <a:off x="6096000" y="3495382"/>
            <a:ext cx="4992967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4C2CCD2B-7973-59DC-AEA7-2F6E2DFA42C8}"/>
              </a:ext>
            </a:extLst>
          </p:cNvPr>
          <p:cNvSpPr txBox="1"/>
          <p:nvPr/>
        </p:nvSpPr>
        <p:spPr>
          <a:xfrm>
            <a:off x="1922023" y="984883"/>
            <a:ext cx="323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4EA8A81E-3D96-DA84-309C-619B586DECB6}"/>
              </a:ext>
            </a:extLst>
          </p:cNvPr>
          <p:cNvSpPr txBox="1"/>
          <p:nvPr/>
        </p:nvSpPr>
        <p:spPr>
          <a:xfrm>
            <a:off x="6906952" y="967801"/>
            <a:ext cx="35421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C255FBC9-CB46-F70C-10C2-B3ECAF770184}"/>
              </a:ext>
            </a:extLst>
          </p:cNvPr>
          <p:cNvSpPr txBox="1"/>
          <p:nvPr/>
        </p:nvSpPr>
        <p:spPr>
          <a:xfrm>
            <a:off x="1054356" y="3459930"/>
            <a:ext cx="5025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3E29679D-4038-183F-36C4-9BAE12C56153}"/>
              </a:ext>
            </a:extLst>
          </p:cNvPr>
          <p:cNvSpPr txBox="1"/>
          <p:nvPr/>
        </p:nvSpPr>
        <p:spPr>
          <a:xfrm>
            <a:off x="6398413" y="3447519"/>
            <a:ext cx="45592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9CFA2-2F80-C3CF-404C-094B4AD3ADF6}"/>
              </a:ext>
            </a:extLst>
          </p:cNvPr>
          <p:cNvSpPr txBox="1"/>
          <p:nvPr/>
        </p:nvSpPr>
        <p:spPr>
          <a:xfrm>
            <a:off x="0" y="2131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LẬT MẢNH GHÉP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4A815-4E83-70DF-7E0F-7F8467132418}"/>
              </a:ext>
            </a:extLst>
          </p:cNvPr>
          <p:cNvSpPr txBox="1"/>
          <p:nvPr/>
        </p:nvSpPr>
        <p:spPr>
          <a:xfrm>
            <a:off x="4895385" y="6174951"/>
            <a:ext cx="784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NGÀY 20/11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64394-410D-06BB-297E-1F8C5329E680}"/>
              </a:ext>
            </a:extLst>
          </p:cNvPr>
          <p:cNvSpPr txBox="1"/>
          <p:nvPr/>
        </p:nvSpPr>
        <p:spPr>
          <a:xfrm>
            <a:off x="1838269" y="6221117"/>
            <a:ext cx="278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BỨC TRANH</a:t>
            </a:r>
          </a:p>
        </p:txBody>
      </p:sp>
      <p:sp>
        <p:nvSpPr>
          <p:cNvPr id="16" name="Star: 6 Points 15">
            <a:hlinkClick r:id="rId9" action="ppaction://hlinksldjump"/>
            <a:extLst>
              <a:ext uri="{FF2B5EF4-FFF2-40B4-BE49-F238E27FC236}">
                <a16:creationId xmlns:a16="http://schemas.microsoft.com/office/drawing/2014/main" id="{D01BF366-3236-3B2C-C589-32FA8886E931}"/>
              </a:ext>
            </a:extLst>
          </p:cNvPr>
          <p:cNvSpPr/>
          <p:nvPr/>
        </p:nvSpPr>
        <p:spPr>
          <a:xfrm>
            <a:off x="11353799" y="6118942"/>
            <a:ext cx="822125" cy="739057"/>
          </a:xfrm>
          <a:prstGeom prst="star6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B7FE44B-E049-43AE-A258-0A44941E38C8}"/>
                  </a:ext>
                </a:extLst>
              </p:cNvPr>
              <p:cNvSpPr/>
              <p:nvPr/>
            </p:nvSpPr>
            <p:spPr>
              <a:xfrm>
                <a:off x="697261" y="1027836"/>
                <a:ext cx="11070454" cy="11008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3200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1. </a:t>
                </a:r>
                <a:r>
                  <a:rPr lang="en-US" sz="3200" b="1" i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………………………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B7FE44B-E049-43AE-A258-0A44941E3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61" y="1027836"/>
                <a:ext cx="11070454" cy="1100831"/>
              </a:xfrm>
              <a:prstGeom prst="roundRect">
                <a:avLst/>
              </a:prstGeom>
              <a:blipFill>
                <a:blip r:embed="rId4"/>
                <a:stretch>
                  <a:fillRect l="-825" t="-6044" r="-88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104" y="2560287"/>
            <a:ext cx="362401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6637" y="-13652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B7863-49A5-4C85-A80B-C077483F54F4}"/>
              </a:ext>
            </a:extLst>
          </p:cNvPr>
          <p:cNvSpPr txBox="1"/>
          <p:nvPr/>
        </p:nvSpPr>
        <p:spPr>
          <a:xfrm>
            <a:off x="6933528" y="2560287"/>
            <a:ext cx="370621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BDE66-9621-4FED-AD6F-0C2E8C0BBE19}"/>
              </a:ext>
            </a:extLst>
          </p:cNvPr>
          <p:cNvSpPr txBox="1"/>
          <p:nvPr/>
        </p:nvSpPr>
        <p:spPr>
          <a:xfrm>
            <a:off x="1111104" y="3623246"/>
            <a:ext cx="362401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EB00D-9623-48D3-875D-31416E1D64C8}"/>
              </a:ext>
            </a:extLst>
          </p:cNvPr>
          <p:cNvSpPr txBox="1"/>
          <p:nvPr/>
        </p:nvSpPr>
        <p:spPr>
          <a:xfrm>
            <a:off x="7015720" y="3623246"/>
            <a:ext cx="362401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miley Face 2">
            <a:hlinkClick r:id="rId5" action="ppaction://hlinksldjump"/>
            <a:extLst>
              <a:ext uri="{FF2B5EF4-FFF2-40B4-BE49-F238E27FC236}">
                <a16:creationId xmlns:a16="http://schemas.microsoft.com/office/drawing/2014/main" id="{AEC6FC35-CB10-E645-44F0-1CD92EDC7D9E}"/>
              </a:ext>
            </a:extLst>
          </p:cNvPr>
          <p:cNvSpPr/>
          <p:nvPr/>
        </p:nvSpPr>
        <p:spPr>
          <a:xfrm>
            <a:off x="11106364" y="5989834"/>
            <a:ext cx="760288" cy="698642"/>
          </a:xfrm>
          <a:prstGeom prst="smileyFace">
            <a:avLst/>
          </a:prstGeom>
          <a:solidFill>
            <a:srgbClr val="FFEB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05E9B9-9EBC-7FA4-E154-098DFCF683BB}"/>
              </a:ext>
            </a:extLst>
          </p:cNvPr>
          <p:cNvSpPr/>
          <p:nvPr/>
        </p:nvSpPr>
        <p:spPr>
          <a:xfrm>
            <a:off x="4584671" y="4135602"/>
            <a:ext cx="2552700" cy="2391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5A244-0361-B774-4323-A9CD9FD5BA3F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1C5BF-7088-9562-AB3E-9F6D5CD2FAD3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EB7EA-E2CC-031D-6657-E13E70F445DA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8EF77-5D59-C426-27CB-34E6E33D40B3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9F042-13C7-E29C-44B2-0DDFB0E8DBE4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03FF8D-1E71-29DA-00EA-84549992E7EB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93F55-A132-92BD-CF98-84230C3CA144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FC3EE1-C1EE-95F5-9BCE-E519378C89E7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2E2627-D440-5E50-5622-B5E50FDBB927}"/>
              </a:ext>
            </a:extLst>
          </p:cNvPr>
          <p:cNvSpPr txBox="1"/>
          <p:nvPr/>
        </p:nvSpPr>
        <p:spPr>
          <a:xfrm>
            <a:off x="3803621" y="5069614"/>
            <a:ext cx="4143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5F5E-AC05-6BD5-78A5-83D4C01B2615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C14110-BD77-8324-EDB2-EE1FA0C19127}"/>
              </a:ext>
            </a:extLst>
          </p:cNvPr>
          <p:cNvSpPr txBox="1"/>
          <p:nvPr/>
        </p:nvSpPr>
        <p:spPr>
          <a:xfrm>
            <a:off x="5137121" y="4780319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687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7" grpId="0" animBg="1"/>
      <p:bldP spid="7" grpId="1" animBg="1"/>
      <p:bldP spid="9" grpId="0" build="allAtOnce"/>
      <p:bldP spid="11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560773" y="660026"/>
            <a:ext cx="11070454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3205712"/>
            <a:ext cx="3681273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</a:rPr>
              <a:t>.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B7863-49A5-4C85-A80B-C077483F54F4}"/>
              </a:ext>
            </a:extLst>
          </p:cNvPr>
          <p:cNvSpPr txBox="1"/>
          <p:nvPr/>
        </p:nvSpPr>
        <p:spPr>
          <a:xfrm>
            <a:off x="6728045" y="2226883"/>
            <a:ext cx="347117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BDE66-9621-4FED-AD6F-0C2E8C0BBE19}"/>
              </a:ext>
            </a:extLst>
          </p:cNvPr>
          <p:cNvSpPr txBox="1"/>
          <p:nvPr/>
        </p:nvSpPr>
        <p:spPr>
          <a:xfrm>
            <a:off x="1471613" y="2277373"/>
            <a:ext cx="3681273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EB00D-9623-48D3-875D-31416E1D64C8}"/>
              </a:ext>
            </a:extLst>
          </p:cNvPr>
          <p:cNvSpPr txBox="1"/>
          <p:nvPr/>
        </p:nvSpPr>
        <p:spPr>
          <a:xfrm>
            <a:off x="6728045" y="3205712"/>
            <a:ext cx="3471170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miley Face 1">
            <a:hlinkClick r:id="rId4" action="ppaction://hlinksldjump"/>
            <a:extLst>
              <a:ext uri="{FF2B5EF4-FFF2-40B4-BE49-F238E27FC236}">
                <a16:creationId xmlns:a16="http://schemas.microsoft.com/office/drawing/2014/main" id="{9FA9A146-727C-2EC9-0D7B-E93A51A89371}"/>
              </a:ext>
            </a:extLst>
          </p:cNvPr>
          <p:cNvSpPr/>
          <p:nvPr/>
        </p:nvSpPr>
        <p:spPr>
          <a:xfrm>
            <a:off x="11106364" y="5989834"/>
            <a:ext cx="760288" cy="698642"/>
          </a:xfrm>
          <a:prstGeom prst="smileyFace">
            <a:avLst/>
          </a:prstGeom>
          <a:solidFill>
            <a:srgbClr val="FFEB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D632E9-D924-A4A7-3DCB-93943F41E650}"/>
              </a:ext>
            </a:extLst>
          </p:cNvPr>
          <p:cNvSpPr/>
          <p:nvPr/>
        </p:nvSpPr>
        <p:spPr>
          <a:xfrm>
            <a:off x="4667250" y="4466757"/>
            <a:ext cx="2552700" cy="2391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C6843-9B3A-7DE0-756D-5AF1D5861868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6E0DF-19F3-4222-347F-7F581FA5D738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50023-479E-C51D-F69A-A687DD8895EC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22679-6CD9-5468-7F74-996C739FE9E8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600C5-4F69-5D38-D754-9D21DB1962FD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F4101-2F7D-0F94-3CD7-8953636A9702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C2148-BCB9-8BF2-9444-A542EAC9DFFD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B8EF2-FE5C-A8ED-1178-26FAC9D03753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EB565E-D7AA-13AA-598C-517D688D6CB7}"/>
              </a:ext>
            </a:extLst>
          </p:cNvPr>
          <p:cNvSpPr txBox="1"/>
          <p:nvPr/>
        </p:nvSpPr>
        <p:spPr>
          <a:xfrm>
            <a:off x="3886200" y="5400769"/>
            <a:ext cx="4143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99F35-A98A-89DF-E2EE-0134A6C9D214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2AAA77-AE02-E738-6006-75DB0FC0BB70}"/>
              </a:ext>
            </a:extLst>
          </p:cNvPr>
          <p:cNvSpPr txBox="1"/>
          <p:nvPr/>
        </p:nvSpPr>
        <p:spPr>
          <a:xfrm>
            <a:off x="5219700" y="5111474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68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3" grpId="0" animBg="1"/>
      <p:bldP spid="3" grpId="1" animBg="1"/>
      <p:bldP spid="7" grpId="0" build="allAtOnce"/>
      <p:bldP spid="11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691128" y="836595"/>
            <a:ext cx="11070454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BCNN(15,25) = 75.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BC(15, 25)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454" y="3524099"/>
            <a:ext cx="5938247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l-PL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BC(15, 25) = {0; 75; 150; 225; …}.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B7863-49A5-4C85-A80B-C077483F54F4}"/>
              </a:ext>
            </a:extLst>
          </p:cNvPr>
          <p:cNvSpPr txBox="1"/>
          <p:nvPr/>
        </p:nvSpPr>
        <p:spPr>
          <a:xfrm>
            <a:off x="5630454" y="2502329"/>
            <a:ext cx="5938247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BC(15, 25) = 0; 75; 150; 225; 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BDE66-9621-4FED-AD6F-0C2E8C0BBE19}"/>
              </a:ext>
            </a:extLst>
          </p:cNvPr>
          <p:cNvSpPr txBox="1"/>
          <p:nvPr/>
        </p:nvSpPr>
        <p:spPr>
          <a:xfrm>
            <a:off x="963009" y="3524099"/>
            <a:ext cx="3787806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BC(15, 25) = {75}.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EB00D-9623-48D3-875D-31416E1D64C8}"/>
              </a:ext>
            </a:extLst>
          </p:cNvPr>
          <p:cNvSpPr txBox="1"/>
          <p:nvPr/>
        </p:nvSpPr>
        <p:spPr>
          <a:xfrm>
            <a:off x="963009" y="2502329"/>
            <a:ext cx="3787806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BC(15, 25) = 75.</a:t>
            </a:r>
          </a:p>
        </p:txBody>
      </p:sp>
      <p:sp>
        <p:nvSpPr>
          <p:cNvPr id="2" name="Smiley Face 1">
            <a:hlinkClick r:id="rId4" action="ppaction://hlinksldjump"/>
            <a:extLst>
              <a:ext uri="{FF2B5EF4-FFF2-40B4-BE49-F238E27FC236}">
                <a16:creationId xmlns:a16="http://schemas.microsoft.com/office/drawing/2014/main" id="{131D862A-9587-8E94-D707-53DA316092A3}"/>
              </a:ext>
            </a:extLst>
          </p:cNvPr>
          <p:cNvSpPr/>
          <p:nvPr/>
        </p:nvSpPr>
        <p:spPr>
          <a:xfrm>
            <a:off x="11106364" y="5989834"/>
            <a:ext cx="760288" cy="698642"/>
          </a:xfrm>
          <a:prstGeom prst="smileyFace">
            <a:avLst/>
          </a:prstGeom>
          <a:solidFill>
            <a:srgbClr val="FFEB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E41FC5-978C-D413-C41E-21D909B87F6E}"/>
              </a:ext>
            </a:extLst>
          </p:cNvPr>
          <p:cNvSpPr/>
          <p:nvPr/>
        </p:nvSpPr>
        <p:spPr>
          <a:xfrm>
            <a:off x="4029297" y="4297233"/>
            <a:ext cx="2552700" cy="2391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25703-46C5-9F1D-C639-FE51AD3007FC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4A418-62EA-B303-9BBB-D0ABF76452AE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43E89-FC91-1A68-AF5A-7679C3FBAFE5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5FEBC-0A55-85E5-4BB2-AF9648E78F0F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E2DB5-FD18-9350-C36A-0B1238898174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25794-38DD-49E4-3C82-AF1D4F16D18F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5F58D-57F0-CAA8-011A-33117EE7128D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BB04D-7F47-6C2C-31EC-14034CD089DA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C885C3-404E-7FE3-3784-563F57244B0D}"/>
              </a:ext>
            </a:extLst>
          </p:cNvPr>
          <p:cNvSpPr txBox="1"/>
          <p:nvPr/>
        </p:nvSpPr>
        <p:spPr>
          <a:xfrm>
            <a:off x="3248247" y="5231245"/>
            <a:ext cx="4143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400F7A-6CAB-4E1F-EA0C-1E8F6F705F10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37B515-A513-4F11-E068-7B88511DF250}"/>
              </a:ext>
            </a:extLst>
          </p:cNvPr>
          <p:cNvSpPr txBox="1"/>
          <p:nvPr/>
        </p:nvSpPr>
        <p:spPr>
          <a:xfrm>
            <a:off x="4581747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40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3" grpId="0" animBg="1"/>
      <p:bldP spid="3" grpId="1" animBg="1"/>
      <p:bldP spid="7" grpId="0" build="allAtOnce"/>
      <p:bldP spid="11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B7FE44B-E049-43AE-A258-0A44941E38C8}"/>
                  </a:ext>
                </a:extLst>
              </p:cNvPr>
              <p:cNvSpPr/>
              <p:nvPr/>
            </p:nvSpPr>
            <p:spPr>
              <a:xfrm>
                <a:off x="1040450" y="1017517"/>
                <a:ext cx="10446058" cy="11008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800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2800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 i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BC(4,6)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0; 12; 24; 36; 48; …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BCNN(4,6)? 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B7FE44B-E049-43AE-A258-0A44941E3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50" y="1017517"/>
                <a:ext cx="10446058" cy="1100831"/>
              </a:xfrm>
              <a:prstGeom prst="roundRect">
                <a:avLst/>
              </a:prstGeom>
              <a:blipFill>
                <a:blip r:embed="rId4"/>
                <a:stretch>
                  <a:fillRect l="-641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451" y="2556427"/>
            <a:ext cx="4742842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BCNN(4,6) = 0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B7863-49A5-4C85-A80B-C077483F54F4}"/>
              </a:ext>
            </a:extLst>
          </p:cNvPr>
          <p:cNvSpPr txBox="1"/>
          <p:nvPr/>
        </p:nvSpPr>
        <p:spPr>
          <a:xfrm>
            <a:off x="6830304" y="2556427"/>
            <a:ext cx="4326903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BCNN(4,6) = 12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BDE66-9621-4FED-AD6F-0C2E8C0BBE19}"/>
              </a:ext>
            </a:extLst>
          </p:cNvPr>
          <p:cNvSpPr txBox="1"/>
          <p:nvPr/>
        </p:nvSpPr>
        <p:spPr>
          <a:xfrm>
            <a:off x="1040450" y="3623353"/>
            <a:ext cx="4742843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BCNN(4,6) = {0}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EB00D-9623-48D3-875D-31416E1D64C8}"/>
              </a:ext>
            </a:extLst>
          </p:cNvPr>
          <p:cNvSpPr txBox="1"/>
          <p:nvPr/>
        </p:nvSpPr>
        <p:spPr>
          <a:xfrm>
            <a:off x="6830304" y="3623353"/>
            <a:ext cx="4326903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BCNN(4,6) = {12}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miley Face 1">
            <a:hlinkClick r:id="rId5" action="ppaction://hlinksldjump"/>
            <a:extLst>
              <a:ext uri="{FF2B5EF4-FFF2-40B4-BE49-F238E27FC236}">
                <a16:creationId xmlns:a16="http://schemas.microsoft.com/office/drawing/2014/main" id="{9B3BC143-04EE-244A-B447-7526DF18ADDB}"/>
              </a:ext>
            </a:extLst>
          </p:cNvPr>
          <p:cNvSpPr/>
          <p:nvPr/>
        </p:nvSpPr>
        <p:spPr>
          <a:xfrm>
            <a:off x="11106364" y="5989834"/>
            <a:ext cx="760288" cy="698642"/>
          </a:xfrm>
          <a:prstGeom prst="smileyFace">
            <a:avLst/>
          </a:prstGeom>
          <a:solidFill>
            <a:srgbClr val="FFEB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AC1003-BF36-F704-0306-DDCD5225C557}"/>
              </a:ext>
            </a:extLst>
          </p:cNvPr>
          <p:cNvSpPr/>
          <p:nvPr/>
        </p:nvSpPr>
        <p:spPr>
          <a:xfrm>
            <a:off x="5018124" y="4297233"/>
            <a:ext cx="2552700" cy="2391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69BE9-1593-ED72-4DC1-E0404C0755BC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05E9B-A847-78A0-23BE-71A4E586E7C4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DE45F-B4D1-FE44-E392-05BB1683DF9C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9A3E27-321A-D310-90C7-E8BA25662298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861E4-D3ED-DB03-5523-B2F1E5085A43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F8928D-B849-B011-9A3D-DF29F9A08BD9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0A2E72-AE78-0EEA-F764-FE15979B8FBE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4C3827-5897-E3AE-0B23-DE2940A55DAB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69558C-1EFB-1702-5E82-7B8FBAFE8CA1}"/>
              </a:ext>
            </a:extLst>
          </p:cNvPr>
          <p:cNvSpPr txBox="1"/>
          <p:nvPr/>
        </p:nvSpPr>
        <p:spPr>
          <a:xfrm>
            <a:off x="4237074" y="5231245"/>
            <a:ext cx="4143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5C9917-867D-900F-D719-C082DC6545DB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1C039-C172-A912-5654-230B9629A4DB}"/>
              </a:ext>
            </a:extLst>
          </p:cNvPr>
          <p:cNvSpPr txBox="1"/>
          <p:nvPr/>
        </p:nvSpPr>
        <p:spPr>
          <a:xfrm>
            <a:off x="5570574" y="4941950"/>
            <a:ext cx="14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806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3" grpId="0" animBg="1"/>
      <p:bldP spid="3" grpId="1" animBg="1"/>
      <p:bldP spid="7" grpId="0" build="allAtOnce"/>
      <p:bldP spid="11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>
            <a:extLst>
              <a:ext uri="{FF2B5EF4-FFF2-40B4-BE49-F238E27FC236}">
                <a16:creationId xmlns:a16="http://schemas.microsoft.com/office/drawing/2014/main" id="{4AA5A735-AAB0-28CE-00B2-CB312803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79700"/>
            <a:ext cx="11049000" cy="147732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BỘI CHUNG VÀ BỘI CHUNG NHỎ NHẤT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49E850CF-1655-6C3B-A0CC-5C9F71AB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268413"/>
            <a:ext cx="2054225" cy="7858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 24 </a:t>
            </a:r>
            <a:endParaRPr lang="vi-VN" altLang="en-US" sz="3600" b="1" u="sng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蜜蜂手绘PPT模板"/>
  <p:tag name="INKNOELEADERBOARD" val="9269202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.xml>PPT CD61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1751</Words>
  <Application>Microsoft Office PowerPoint</Application>
  <PresentationFormat>Widescreen</PresentationFormat>
  <Paragraphs>260</Paragraphs>
  <Slides>27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.VnTime</vt:lpstr>
      <vt:lpstr>等线</vt:lpstr>
      <vt:lpstr>Arial</vt:lpstr>
      <vt:lpstr>Calibri</vt:lpstr>
      <vt:lpstr>Cambria Math</vt:lpstr>
      <vt:lpstr>Times New Roman</vt:lpstr>
      <vt:lpstr>Office 主题​​</vt:lpstr>
      <vt:lpstr>Equation</vt:lpstr>
      <vt:lpstr>PowerPoint Presentation</vt:lpstr>
      <vt:lpstr>PowerPoint Presentation</vt:lpstr>
      <vt:lpstr>Trò chơi: Lật mảnh ghép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Tìm bội chung nhỏ nhất bằng cách phân tích các số ra thừa số nguyên tố.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Quy đồng mẫu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Tran Le Ngoc Bao</dc:creator>
  <dc:description>http://www.ypppt.com/</dc:description>
  <cp:lastModifiedBy>S88 Nguyen Xien</cp:lastModifiedBy>
  <cp:revision>409</cp:revision>
  <dcterms:created xsi:type="dcterms:W3CDTF">2017-07-29T07:01:59Z</dcterms:created>
  <dcterms:modified xsi:type="dcterms:W3CDTF">2025-12-14T08:34:05Z</dcterms:modified>
</cp:coreProperties>
</file>