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2"/>
  </p:notesMasterIdLst>
  <p:sldIdLst>
    <p:sldId id="271" r:id="rId3"/>
    <p:sldId id="256" r:id="rId4"/>
    <p:sldId id="302" r:id="rId5"/>
    <p:sldId id="279" r:id="rId6"/>
    <p:sldId id="269" r:id="rId7"/>
    <p:sldId id="370" r:id="rId8"/>
    <p:sldId id="397" r:id="rId9"/>
    <p:sldId id="381" r:id="rId10"/>
    <p:sldId id="268" r:id="rId11"/>
    <p:sldId id="383" r:id="rId12"/>
    <p:sldId id="276" r:id="rId13"/>
    <p:sldId id="327" r:id="rId14"/>
    <p:sldId id="391" r:id="rId15"/>
    <p:sldId id="392" r:id="rId16"/>
    <p:sldId id="393" r:id="rId17"/>
    <p:sldId id="394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47D5F"/>
    <a:srgbClr val="05A0B8"/>
    <a:srgbClr val="FBE5D6"/>
    <a:srgbClr val="0FB7BD"/>
    <a:srgbClr val="F16649"/>
    <a:srgbClr val="E8F6F8"/>
    <a:srgbClr val="C0E6EA"/>
    <a:srgbClr val="62C8CE"/>
    <a:srgbClr val="7192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9" autoAdjust="0"/>
    <p:restoredTop sz="85910" autoAdjust="0"/>
  </p:normalViewPr>
  <p:slideViewPr>
    <p:cSldViewPr snapToGrid="0" showGuides="1">
      <p:cViewPr varScale="1">
        <p:scale>
          <a:sx n="54" d="100"/>
          <a:sy n="54" d="100"/>
        </p:scale>
        <p:origin x="127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27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8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84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4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4D70B-FB0A-C251-815F-0B97EBA0B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782C41-7F9D-2A2E-605C-6740630FF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7B716-DB32-E617-F21B-A7A244B6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5C74-FD22-45E7-8AE2-2D4690C2C24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89FD3-9AE1-3E82-57E3-03AF9396D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067B8-3B2E-210B-0057-70BA67A2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302-4AC5-4C82-96F0-751ECE21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27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955C8-6ABC-6621-2AE5-DE2D06F6F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6988E-B201-CBCB-682F-995A94885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36BF8-04A7-2740-387D-128FC74A0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5C74-FD22-45E7-8AE2-2D4690C2C24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F54C3-C9B6-C680-D4C7-8147E4BB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4FDE1-7477-0501-EBE5-AA2D8EB9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302-4AC5-4C82-96F0-751ECE21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12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A29B-205E-2845-0FE5-A659A519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850CA-17EB-97DE-1068-70F203542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88123-EC22-6D64-600A-1568FBA4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5C74-FD22-45E7-8AE2-2D4690C2C24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DD37F-5068-B6DA-DF21-BB98D7C0A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286BB-2F5B-46FE-CEE1-495600A1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302-4AC5-4C82-96F0-751ECE21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22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121DA-E31F-29E5-081E-3D04342CA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A6FD5-8AF5-41A5-F70B-0504190AE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87D78-B4E9-235E-B425-D3D9F91B4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9D14A-6DD0-BF9F-7FFC-6FB6BBCCA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5C74-FD22-45E7-8AE2-2D4690C2C24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8EDEC-1C00-0591-A461-C4F1141FF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CDBED-0269-9824-3D33-07F8E60D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302-4AC5-4C82-96F0-751ECE21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45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910F0-0835-9BA6-F3CF-E80952EB6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109F3-4F79-DF74-522D-09EE8EFEC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3E5FE-A604-963C-7C3B-7E9C9DFFF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6A71CD-9980-EF39-FAD0-B597EE223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BB84DE-D6C7-68BB-A1F6-6AED196CB0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58E612-FA3A-407E-82B0-1A88126D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5C74-FD22-45E7-8AE2-2D4690C2C24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BBA81-BD47-FA32-82D7-3DC918550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8E99D8-4A4C-1E39-E931-9BC0E22B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302-4AC5-4C82-96F0-751ECE21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48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DB2A1-6F75-084D-05B8-B9277CC39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D0DB5-2319-07DA-55E2-A95471685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5C74-FD22-45E7-8AE2-2D4690C2C24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FA4DB5-725E-7A07-4023-DE30E586B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C80BB-1A08-A35C-291E-A0F19290D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302-4AC5-4C82-96F0-751ECE21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65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B598DF-1CB5-2CA0-34CB-29A84140C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5C74-FD22-45E7-8AE2-2D4690C2C24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EEBB6-D81A-690C-368F-E00C9936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568B4-9336-3241-EAFF-C98D25F4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302-4AC5-4C82-96F0-751ECE21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81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EF039-6786-F7C0-C9C4-A9140F37F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97669-F260-AF91-994F-D20E43F70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BF0EE-7965-6C60-7C41-D3ADE094A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E3F1B-E69D-423F-5ED0-510D25FD0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5C74-FD22-45E7-8AE2-2D4690C2C24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13896-E68D-D730-287E-6E3DAE037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F497A-3165-C050-E72B-31D328606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302-4AC5-4C82-96F0-751ECE21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93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F5986-0546-4791-A7AD-8AE2FEC4B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927C58-5B0F-DE99-F2C4-023BEAD3D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664D3B-4627-8849-232F-2256E016D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61835-FFF4-1A06-7DE4-F851DFBE8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5C74-FD22-45E7-8AE2-2D4690C2C24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40C478-EA34-2D81-9B0A-EDE01C563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69700F-06F9-E229-BA17-A6D38624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302-4AC5-4C82-96F0-751ECE21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30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4888A-C0A6-A911-D486-63BB3BEAC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6F1536-9296-1BA2-188E-9B4E079A8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95CFC-FFCD-5743-F392-31FE2FCB1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5C74-FD22-45E7-8AE2-2D4690C2C24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B8B13-7EC5-491C-4D50-89EFE45C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7E47C-5439-352C-500C-51A3AF8D7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302-4AC5-4C82-96F0-751ECE21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33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FFC9BC-BEA2-F897-8855-EF325C8E50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80CBE-A7E3-C08B-29DC-F9A10EB9A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71C63-F75D-62C2-3473-34362F390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05C74-FD22-45E7-8AE2-2D4690C2C24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185DB-62B2-D7D0-8490-C65455B3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05BFC-5D5E-0401-E25F-CB905E1A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302-4AC5-4C82-96F0-751ECE21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68D72A-A7B8-2E27-5593-171B00D6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3EF4B-DAC3-84FE-B736-EEBB637A3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7833E-8D0E-F836-1819-447AB67E0D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05C74-FD22-45E7-8AE2-2D4690C2C249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E8F57-0B62-F527-2134-6609CF361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5B7EF-028D-BBE4-1D42-E01852BA3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20302-4AC5-4C82-96F0-751ECE211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7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215" y="3063162"/>
            <a:ext cx="3504330" cy="25511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7017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Put the verbs in brackets in the present continuous.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-363995" y="1641519"/>
            <a:ext cx="9307969" cy="5216481"/>
            <a:chOff x="534210" y="1438676"/>
            <a:chExt cx="8717388" cy="52164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10" y="1438676"/>
              <a:ext cx="8717388" cy="5216481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1088609" y="1841561"/>
              <a:ext cx="7984576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dirty="0"/>
                <a:t>This is my class during break time. Some boys </a:t>
              </a:r>
            </a:p>
            <a:p>
              <a:pPr>
                <a:lnSpc>
                  <a:spcPct val="150000"/>
                </a:lnSpc>
              </a:pPr>
              <a:r>
                <a:rPr lang="en-US" sz="3000" dirty="0"/>
                <a:t>(1. run</a:t>
              </a:r>
              <a:r>
                <a:rPr lang="en-US" sz="3000"/>
                <a:t>) __________ </a:t>
              </a:r>
              <a:r>
                <a:rPr lang="en-US" sz="3000" dirty="0"/>
                <a:t>around the class. </a:t>
              </a:r>
              <a:r>
                <a:rPr lang="en-US" sz="3000" dirty="0" err="1"/>
                <a:t>Mi</a:t>
              </a:r>
              <a:r>
                <a:rPr lang="en-US" sz="3000" dirty="0"/>
                <a:t> and </a:t>
              </a:r>
              <a:r>
                <a:rPr lang="en-US" sz="3000"/>
                <a:t>Mai </a:t>
              </a:r>
              <a:br>
                <a:rPr lang="en-US" sz="3000"/>
              </a:br>
              <a:r>
                <a:rPr lang="en-US" sz="3000"/>
                <a:t>(</a:t>
              </a:r>
              <a:r>
                <a:rPr lang="en-US" sz="3000" dirty="0"/>
                <a:t>2. talk</a:t>
              </a:r>
              <a:r>
                <a:rPr lang="en-US" sz="3000"/>
                <a:t>) _________. </a:t>
              </a:r>
              <a:r>
                <a:rPr lang="en-US" sz="3000" dirty="0"/>
                <a:t>Nam and </a:t>
              </a:r>
              <a:r>
                <a:rPr lang="en-US" sz="3000" dirty="0" err="1"/>
                <a:t>Phong</a:t>
              </a:r>
              <a:r>
                <a:rPr lang="en-US" sz="3000" dirty="0"/>
                <a:t> (3. not talk</a:t>
              </a:r>
              <a:r>
                <a:rPr lang="en-US" sz="3000"/>
                <a:t>) ___________. </a:t>
              </a:r>
              <a:r>
                <a:rPr lang="en-US" sz="3000" dirty="0"/>
                <a:t>They (4. draw</a:t>
              </a:r>
              <a:r>
                <a:rPr lang="en-US" sz="3000"/>
                <a:t>) __________ </a:t>
              </a:r>
              <a:r>
                <a:rPr lang="en-US" sz="3000" dirty="0"/>
                <a:t>something</a:t>
              </a:r>
              <a:r>
                <a:rPr lang="en-US" sz="3000"/>
                <a:t>. My </a:t>
              </a:r>
              <a:r>
                <a:rPr lang="en-US" sz="3000" dirty="0"/>
                <a:t>teacher is in the classroom too. </a:t>
              </a:r>
              <a:r>
                <a:rPr lang="en-US" sz="3000"/>
                <a:t>She (</a:t>
              </a:r>
              <a:r>
                <a:rPr lang="en-US" sz="3000" dirty="0"/>
                <a:t>5. not teach</a:t>
              </a:r>
              <a:r>
                <a:rPr lang="en-US" sz="3000"/>
                <a:t>) ___________. </a:t>
              </a:r>
              <a:r>
                <a:rPr lang="en-US" sz="3000" dirty="0"/>
                <a:t>She’s reading a book.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8641F75-70E6-4E5C-9866-3C11B6331358}"/>
              </a:ext>
            </a:extLst>
          </p:cNvPr>
          <p:cNvSpPr txBox="1"/>
          <p:nvPr/>
        </p:nvSpPr>
        <p:spPr>
          <a:xfrm>
            <a:off x="1511710" y="2906651"/>
            <a:ext cx="20262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are running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641F75-70E6-4E5C-9866-3C11B6331358}"/>
              </a:ext>
            </a:extLst>
          </p:cNvPr>
          <p:cNvSpPr txBox="1"/>
          <p:nvPr/>
        </p:nvSpPr>
        <p:spPr>
          <a:xfrm>
            <a:off x="1511710" y="3585489"/>
            <a:ext cx="186775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are talking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641F75-70E6-4E5C-9866-3C11B6331358}"/>
              </a:ext>
            </a:extLst>
          </p:cNvPr>
          <p:cNvSpPr txBox="1"/>
          <p:nvPr/>
        </p:nvSpPr>
        <p:spPr>
          <a:xfrm>
            <a:off x="236329" y="4269292"/>
            <a:ext cx="23935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aren’t talking 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641F75-70E6-4E5C-9866-3C11B6331358}"/>
              </a:ext>
            </a:extLst>
          </p:cNvPr>
          <p:cNvSpPr txBox="1"/>
          <p:nvPr/>
        </p:nvSpPr>
        <p:spPr>
          <a:xfrm>
            <a:off x="4861244" y="4246837"/>
            <a:ext cx="20780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are drawing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641F75-70E6-4E5C-9866-3C11B6331358}"/>
              </a:ext>
            </a:extLst>
          </p:cNvPr>
          <p:cNvSpPr txBox="1"/>
          <p:nvPr/>
        </p:nvSpPr>
        <p:spPr>
          <a:xfrm>
            <a:off x="241672" y="5630271"/>
            <a:ext cx="23215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isn’t teaching</a:t>
            </a:r>
            <a:endParaRPr lang="en-US" sz="3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86309"/>
            <a:ext cx="1068337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2022" y="2039451"/>
            <a:ext cx="1189027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70C0"/>
                </a:solidFill>
              </a:rPr>
              <a:t>1. 	</a:t>
            </a:r>
            <a:r>
              <a:rPr lang="en-US" sz="3400" b="1" i="1"/>
              <a:t>A:</a:t>
            </a:r>
            <a:r>
              <a:rPr lang="en-US" sz="3400"/>
              <a:t> What _______ you (do) _______?</a:t>
            </a:r>
          </a:p>
          <a:p>
            <a:r>
              <a:rPr lang="en-US" sz="3400"/>
              <a:t>	</a:t>
            </a:r>
            <a:r>
              <a:rPr lang="en-US" sz="3400" b="1" i="1"/>
              <a:t>B:</a:t>
            </a:r>
            <a:r>
              <a:rPr lang="en-US" sz="3400"/>
              <a:t> I (write) __________ an email to my friend.</a:t>
            </a:r>
          </a:p>
          <a:p>
            <a:endParaRPr lang="en-US" sz="3400"/>
          </a:p>
          <a:p>
            <a:r>
              <a:rPr lang="en-US" sz="3400" b="1">
                <a:solidFill>
                  <a:srgbClr val="0070C0"/>
                </a:solidFill>
              </a:rPr>
              <a:t>2. </a:t>
            </a:r>
            <a:r>
              <a:rPr lang="en-US" sz="3400"/>
              <a:t>	</a:t>
            </a:r>
            <a:r>
              <a:rPr lang="en-US" sz="3400" b="1" i="1"/>
              <a:t>A:</a:t>
            </a:r>
            <a:r>
              <a:rPr lang="en-US" sz="3400"/>
              <a:t> Mai usually (cycle) _______ to school.</a:t>
            </a:r>
          </a:p>
          <a:p>
            <a:r>
              <a:rPr lang="en-US" sz="3400"/>
              <a:t>	</a:t>
            </a:r>
            <a:r>
              <a:rPr lang="en-US" sz="3400" b="1" i="1"/>
              <a:t>B: </a:t>
            </a:r>
            <a:r>
              <a:rPr lang="en-US" sz="3400"/>
              <a:t>Really? I (not cycle) __________. I (walk) _____ every day.</a:t>
            </a:r>
          </a:p>
          <a:p>
            <a:endParaRPr lang="en-US" sz="3400"/>
          </a:p>
          <a:p>
            <a:r>
              <a:rPr lang="en-US" sz="3400" b="1">
                <a:solidFill>
                  <a:srgbClr val="0070C0"/>
                </a:solidFill>
              </a:rPr>
              <a:t>3. </a:t>
            </a:r>
            <a:r>
              <a:rPr lang="en-US" sz="3400"/>
              <a:t>	</a:t>
            </a:r>
            <a:r>
              <a:rPr lang="en-US" sz="3400" b="1" i="1"/>
              <a:t>A:</a:t>
            </a:r>
            <a:r>
              <a:rPr lang="en-US" sz="3400"/>
              <a:t> Where is Phong? ____ he (do) ______ his homework?</a:t>
            </a:r>
          </a:p>
          <a:p>
            <a:r>
              <a:rPr lang="en-US" sz="3400"/>
              <a:t>	</a:t>
            </a:r>
            <a:r>
              <a:rPr lang="en-US" sz="3400" b="1" i="1"/>
              <a:t>B:</a:t>
            </a:r>
            <a:r>
              <a:rPr lang="en-US" sz="3400"/>
              <a:t> No, he (read) _________ a book in the living room.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2961299" y="2073226"/>
            <a:ext cx="7696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 dirty="0">
                <a:solidFill>
                  <a:srgbClr val="7030A0"/>
                </a:solidFill>
              </a:rPr>
              <a:t>are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5873116" y="2058527"/>
            <a:ext cx="120097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7030A0"/>
                </a:solidFill>
              </a:rPr>
              <a:t>doing</a:t>
            </a:r>
            <a:endParaRPr lang="en-US" sz="3400" b="1" dirty="0">
              <a:solidFill>
                <a:srgbClr val="7030A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3075599" y="2582547"/>
            <a:ext cx="21387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7030A0"/>
                </a:solidFill>
              </a:rPr>
              <a:t>am writing</a:t>
            </a:r>
            <a:endParaRPr lang="en-US" sz="3400" b="1" dirty="0">
              <a:solidFill>
                <a:srgbClr val="7030A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4951278" y="3630934"/>
            <a:ext cx="125316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7030A0"/>
                </a:solidFill>
              </a:rPr>
              <a:t>cycles</a:t>
            </a:r>
            <a:endParaRPr lang="en-US" sz="3400" b="1" dirty="0">
              <a:solidFill>
                <a:srgbClr val="7030A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5047159" y="4149330"/>
            <a:ext cx="214122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7030A0"/>
                </a:solidFill>
              </a:rPr>
              <a:t>don’t cycle</a:t>
            </a:r>
            <a:endParaRPr lang="en-US" sz="3400" b="1" dirty="0">
              <a:solidFill>
                <a:srgbClr val="7030A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8780959" y="4135983"/>
            <a:ext cx="103759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7030A0"/>
                </a:solidFill>
              </a:rPr>
              <a:t>walk</a:t>
            </a:r>
            <a:endParaRPr lang="en-US" sz="3400" b="1" dirty="0">
              <a:solidFill>
                <a:srgbClr val="7030A0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4808953" y="5160942"/>
            <a:ext cx="47641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7030A0"/>
                </a:solidFill>
              </a:rPr>
              <a:t>Is</a:t>
            </a:r>
            <a:endParaRPr lang="en-US" sz="3400" b="1" dirty="0">
              <a:solidFill>
                <a:srgbClr val="7030A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6997490" y="5185812"/>
            <a:ext cx="120097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7030A0"/>
                </a:solidFill>
              </a:rPr>
              <a:t>doing</a:t>
            </a:r>
            <a:endParaRPr lang="en-US" sz="3400" b="1" dirty="0">
              <a:solidFill>
                <a:srgbClr val="7030A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F05CCCB-051F-4EF5-ACA5-3F91424B6173}"/>
              </a:ext>
            </a:extLst>
          </p:cNvPr>
          <p:cNvSpPr txBox="1"/>
          <p:nvPr/>
        </p:nvSpPr>
        <p:spPr>
          <a:xfrm>
            <a:off x="3985340" y="5673832"/>
            <a:ext cx="193187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b="1">
                <a:solidFill>
                  <a:srgbClr val="7030A0"/>
                </a:solidFill>
              </a:rPr>
              <a:t>is reading</a:t>
            </a:r>
            <a:endParaRPr lang="en-US" sz="3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55" grpId="0"/>
      <p:bldP spid="93" grpId="0"/>
      <p:bldP spid="94" grpId="0"/>
      <p:bldP spid="95" grpId="0"/>
      <p:bldP spid="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Label the body parts </a:t>
            </a:r>
            <a:r>
              <a:rPr lang="en-US" sz="2800" b="1" dirty="0"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latin typeface="Calibri" panose="020F0502020204030204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44" name="Group 343"/>
          <p:cNvGrpSpPr/>
          <p:nvPr/>
        </p:nvGrpSpPr>
        <p:grpSpPr>
          <a:xfrm>
            <a:off x="2145455" y="2030150"/>
            <a:ext cx="7738530" cy="4827850"/>
            <a:chOff x="219994" y="1480257"/>
            <a:chExt cx="8650650" cy="5396896"/>
          </a:xfrm>
        </p:grpSpPr>
        <p:grpSp>
          <p:nvGrpSpPr>
            <p:cNvPr id="345" name="Group 344"/>
            <p:cNvGrpSpPr/>
            <p:nvPr/>
          </p:nvGrpSpPr>
          <p:grpSpPr>
            <a:xfrm>
              <a:off x="241772" y="1566370"/>
              <a:ext cx="2214993" cy="516081"/>
              <a:chOff x="1072033" y="1708857"/>
              <a:chExt cx="2214993" cy="516081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1072033" y="1708857"/>
                <a:ext cx="474830" cy="51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1.</a:t>
                </a: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46" name="Picture 3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4531" y="1480257"/>
              <a:ext cx="3074937" cy="5396896"/>
            </a:xfrm>
            <a:prstGeom prst="rect">
              <a:avLst/>
            </a:prstGeom>
          </p:spPr>
        </p:pic>
        <p:grpSp>
          <p:nvGrpSpPr>
            <p:cNvPr id="347" name="Group 346"/>
            <p:cNvGrpSpPr/>
            <p:nvPr/>
          </p:nvGrpSpPr>
          <p:grpSpPr>
            <a:xfrm>
              <a:off x="219994" y="2499186"/>
              <a:ext cx="2214993" cy="516081"/>
              <a:chOff x="1072033" y="1708857"/>
              <a:chExt cx="2214993" cy="516081"/>
            </a:xfrm>
          </p:grpSpPr>
          <p:sp>
            <p:nvSpPr>
              <p:cNvPr id="382" name="TextBox 381"/>
              <p:cNvSpPr txBox="1"/>
              <p:nvPr/>
            </p:nvSpPr>
            <p:spPr>
              <a:xfrm>
                <a:off x="1072033" y="1708857"/>
                <a:ext cx="474830" cy="51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2.</a:t>
                </a:r>
              </a:p>
            </p:txBody>
          </p:sp>
          <p:cxnSp>
            <p:nvCxnSpPr>
              <p:cNvPr id="383" name="Straight Connector 382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" name="Group 347"/>
            <p:cNvGrpSpPr/>
            <p:nvPr/>
          </p:nvGrpSpPr>
          <p:grpSpPr>
            <a:xfrm>
              <a:off x="219994" y="3518114"/>
              <a:ext cx="2214993" cy="516081"/>
              <a:chOff x="1072033" y="1708857"/>
              <a:chExt cx="2214993" cy="516081"/>
            </a:xfrm>
          </p:grpSpPr>
          <p:sp>
            <p:nvSpPr>
              <p:cNvPr id="380" name="TextBox 379"/>
              <p:cNvSpPr txBox="1"/>
              <p:nvPr/>
            </p:nvSpPr>
            <p:spPr>
              <a:xfrm>
                <a:off x="1072033" y="1708857"/>
                <a:ext cx="474830" cy="51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3.</a:t>
                </a:r>
              </a:p>
            </p:txBody>
          </p:sp>
          <p:cxnSp>
            <p:nvCxnSpPr>
              <p:cNvPr id="381" name="Straight Connector 380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268827" y="4666260"/>
              <a:ext cx="2214993" cy="516081"/>
              <a:chOff x="1072033" y="1708857"/>
              <a:chExt cx="2214993" cy="516081"/>
            </a:xfrm>
          </p:grpSpPr>
          <p:sp>
            <p:nvSpPr>
              <p:cNvPr id="378" name="TextBox 377"/>
              <p:cNvSpPr txBox="1"/>
              <p:nvPr/>
            </p:nvSpPr>
            <p:spPr>
              <a:xfrm>
                <a:off x="1072033" y="1708857"/>
                <a:ext cx="474830" cy="51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4.</a:t>
                </a:r>
              </a:p>
            </p:txBody>
          </p:sp>
          <p:cxnSp>
            <p:nvCxnSpPr>
              <p:cNvPr id="379" name="Straight Connector 378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0" name="Group 349"/>
            <p:cNvGrpSpPr/>
            <p:nvPr/>
          </p:nvGrpSpPr>
          <p:grpSpPr>
            <a:xfrm>
              <a:off x="268827" y="5685188"/>
              <a:ext cx="2214993" cy="516081"/>
              <a:chOff x="1072033" y="1708857"/>
              <a:chExt cx="2214993" cy="516081"/>
            </a:xfrm>
          </p:grpSpPr>
          <p:sp>
            <p:nvSpPr>
              <p:cNvPr id="376" name="TextBox 375"/>
              <p:cNvSpPr txBox="1"/>
              <p:nvPr/>
            </p:nvSpPr>
            <p:spPr>
              <a:xfrm>
                <a:off x="1072033" y="1708857"/>
                <a:ext cx="474830" cy="51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5.</a:t>
                </a:r>
              </a:p>
            </p:txBody>
          </p:sp>
          <p:cxnSp>
            <p:nvCxnSpPr>
              <p:cNvPr id="377" name="Straight Connector 376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1" name="Straight Connector 350"/>
            <p:cNvCxnSpPr/>
            <p:nvPr/>
          </p:nvCxnSpPr>
          <p:spPr>
            <a:xfrm flipH="1" flipV="1">
              <a:off x="2494705" y="1904965"/>
              <a:ext cx="1828800" cy="725014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 flipH="1">
              <a:off x="2536374" y="2730018"/>
              <a:ext cx="2011680" cy="91705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/>
            <p:cNvCxnSpPr/>
            <p:nvPr/>
          </p:nvCxnSpPr>
          <p:spPr>
            <a:xfrm flipH="1">
              <a:off x="2494705" y="3194303"/>
              <a:ext cx="1634303" cy="64634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 flipH="1">
              <a:off x="2536374" y="4784829"/>
              <a:ext cx="1153883" cy="20396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flipH="1">
              <a:off x="2517308" y="5868366"/>
              <a:ext cx="1806197" cy="15741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6" name="Group 355"/>
            <p:cNvGrpSpPr/>
            <p:nvPr/>
          </p:nvGrpSpPr>
          <p:grpSpPr>
            <a:xfrm>
              <a:off x="6368143" y="1566370"/>
              <a:ext cx="2399244" cy="516081"/>
              <a:chOff x="887782" y="1708857"/>
              <a:chExt cx="2399244" cy="516081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887782" y="1708857"/>
                <a:ext cx="659081" cy="51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10.</a:t>
                </a: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356"/>
            <p:cNvGrpSpPr/>
            <p:nvPr/>
          </p:nvGrpSpPr>
          <p:grpSpPr>
            <a:xfrm>
              <a:off x="6530616" y="2227042"/>
              <a:ext cx="2214993" cy="516081"/>
              <a:chOff x="1072033" y="1708857"/>
              <a:chExt cx="2214993" cy="516081"/>
            </a:xfrm>
          </p:grpSpPr>
          <p:sp>
            <p:nvSpPr>
              <p:cNvPr id="372" name="TextBox 371"/>
              <p:cNvSpPr txBox="1"/>
              <p:nvPr/>
            </p:nvSpPr>
            <p:spPr>
              <a:xfrm>
                <a:off x="1072033" y="1708857"/>
                <a:ext cx="474830" cy="51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9.</a:t>
                </a:r>
              </a:p>
            </p:txBody>
          </p:sp>
          <p:cxnSp>
            <p:nvCxnSpPr>
              <p:cNvPr id="373" name="Straight Connector 372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8" name="Group 357"/>
            <p:cNvGrpSpPr/>
            <p:nvPr/>
          </p:nvGrpSpPr>
          <p:grpSpPr>
            <a:xfrm>
              <a:off x="6530616" y="2745222"/>
              <a:ext cx="2214993" cy="516081"/>
              <a:chOff x="1072033" y="1708857"/>
              <a:chExt cx="2214993" cy="516081"/>
            </a:xfrm>
          </p:grpSpPr>
          <p:sp>
            <p:nvSpPr>
              <p:cNvPr id="370" name="TextBox 369"/>
              <p:cNvSpPr txBox="1"/>
              <p:nvPr/>
            </p:nvSpPr>
            <p:spPr>
              <a:xfrm>
                <a:off x="1072033" y="1708857"/>
                <a:ext cx="474830" cy="51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8.</a:t>
                </a:r>
              </a:p>
            </p:txBody>
          </p:sp>
          <p:cxnSp>
            <p:nvCxnSpPr>
              <p:cNvPr id="371" name="Straight Connector 370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" name="Group 358"/>
            <p:cNvGrpSpPr/>
            <p:nvPr/>
          </p:nvGrpSpPr>
          <p:grpSpPr>
            <a:xfrm>
              <a:off x="6579449" y="3762743"/>
              <a:ext cx="2214993" cy="516081"/>
              <a:chOff x="1072033" y="1708857"/>
              <a:chExt cx="2214993" cy="516081"/>
            </a:xfrm>
          </p:grpSpPr>
          <p:sp>
            <p:nvSpPr>
              <p:cNvPr id="368" name="TextBox 367"/>
              <p:cNvSpPr txBox="1"/>
              <p:nvPr/>
            </p:nvSpPr>
            <p:spPr>
              <a:xfrm>
                <a:off x="1072033" y="1708857"/>
                <a:ext cx="474830" cy="51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7.</a:t>
                </a:r>
              </a:p>
            </p:txBody>
          </p:sp>
          <p:cxnSp>
            <p:nvCxnSpPr>
              <p:cNvPr id="369" name="Straight Connector 368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0" name="Group 359"/>
            <p:cNvGrpSpPr/>
            <p:nvPr/>
          </p:nvGrpSpPr>
          <p:grpSpPr>
            <a:xfrm>
              <a:off x="6520545" y="6207704"/>
              <a:ext cx="2350099" cy="516081"/>
              <a:chOff x="936927" y="1708857"/>
              <a:chExt cx="2350099" cy="516081"/>
            </a:xfrm>
          </p:grpSpPr>
          <p:sp>
            <p:nvSpPr>
              <p:cNvPr id="366" name="TextBox 365"/>
              <p:cNvSpPr txBox="1"/>
              <p:nvPr/>
            </p:nvSpPr>
            <p:spPr>
              <a:xfrm>
                <a:off x="936927" y="1708857"/>
                <a:ext cx="609936" cy="516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6.</a:t>
                </a:r>
              </a:p>
            </p:txBody>
          </p:sp>
          <p:cxnSp>
            <p:nvCxnSpPr>
              <p:cNvPr id="367" name="Straight Connector 366"/>
              <p:cNvCxnSpPr/>
              <p:nvPr/>
            </p:nvCxnSpPr>
            <p:spPr>
              <a:xfrm>
                <a:off x="1458226" y="2031394"/>
                <a:ext cx="1828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1" name="Straight Connector 360"/>
            <p:cNvCxnSpPr/>
            <p:nvPr/>
          </p:nvCxnSpPr>
          <p:spPr>
            <a:xfrm flipV="1">
              <a:off x="5083629" y="1851633"/>
              <a:ext cx="1393374" cy="292853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/>
            <p:nvPr/>
          </p:nvCxnSpPr>
          <p:spPr>
            <a:xfrm flipV="1">
              <a:off x="4821662" y="2549579"/>
              <a:ext cx="1819772" cy="195643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/>
            <p:nvPr/>
          </p:nvCxnSpPr>
          <p:spPr>
            <a:xfrm>
              <a:off x="4669971" y="2821723"/>
              <a:ext cx="1971463" cy="139128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/>
            <p:cNvCxnSpPr/>
            <p:nvPr/>
          </p:nvCxnSpPr>
          <p:spPr>
            <a:xfrm>
              <a:off x="5268686" y="4085280"/>
              <a:ext cx="1372748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/>
            <p:cNvCxnSpPr/>
            <p:nvPr/>
          </p:nvCxnSpPr>
          <p:spPr>
            <a:xfrm>
              <a:off x="5268686" y="6400800"/>
              <a:ext cx="1372748" cy="129441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637F635-AB87-F1D2-579E-A36DB4787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407" y="1776336"/>
            <a:ext cx="1475360" cy="7559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762E17-F13D-8310-378F-988BA1237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668" y="2639329"/>
            <a:ext cx="1481456" cy="749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AF060E-312E-C1FC-8280-00A9C5CBD2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5281" y="3541262"/>
            <a:ext cx="1688738" cy="74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FFA1D8-94AF-88D5-8DF9-9E03F0A979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1715" y="4570204"/>
            <a:ext cx="1481456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222A4A-2623-9966-6F49-C948F6BBC3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3903" y="5479839"/>
            <a:ext cx="1457070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293203-F355-2575-9AF5-43532BA9E0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7103" y="5943787"/>
            <a:ext cx="1481456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7CD1FB-7818-D76F-025A-8339222448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9481" y="3750870"/>
            <a:ext cx="1481456" cy="7559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229F68-95A2-77E1-665A-AAB5C1EBAB1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34581" y="3102851"/>
            <a:ext cx="1481456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8329FE-D3C5-F107-7DB4-E68B9D080CE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41170" y="2373678"/>
            <a:ext cx="1481456" cy="755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206696-9FBD-BCCB-20B6-75E03463DB6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9396" y="1687295"/>
            <a:ext cx="1481456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3" y="24715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750256" y="748570"/>
            <a:ext cx="5220581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466653" y="2142737"/>
            <a:ext cx="3904112" cy="1213656"/>
            <a:chOff x="975258" y="2516358"/>
            <a:chExt cx="3360257" cy="1213656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81565" y="2899017"/>
              <a:ext cx="2971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5" y="85274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1398381" y="1028700"/>
            <a:ext cx="3908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82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61810" y="3543301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015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015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015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004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50257" y="3308141"/>
            <a:ext cx="5352264" cy="1208982"/>
            <a:chOff x="363373" y="1262747"/>
            <a:chExt cx="4488842" cy="1208982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4" y="1271400"/>
              <a:ext cx="41049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Stick a photo / drawing of the friend sitting next to you on a large sheet of paper.</a:t>
              </a:r>
              <a:endParaRPr lang="en-US" sz="2400" i="1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82330" y="4548223"/>
            <a:ext cx="5568474" cy="1208982"/>
            <a:chOff x="363373" y="1262747"/>
            <a:chExt cx="4670173" cy="1208982"/>
          </a:xfrm>
        </p:grpSpPr>
        <p:sp>
          <p:nvSpPr>
            <p:cNvPr id="47" name="TextBox 46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734" y="1271400"/>
              <a:ext cx="42748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 dirty="0"/>
                <a:t>Interview your friend to find out about him / her (e.g. </a:t>
              </a:r>
              <a:r>
                <a:rPr lang="en-US" sz="2400" spc="-50" dirty="0" err="1"/>
                <a:t>favourite</a:t>
              </a:r>
              <a:r>
                <a:rPr lang="en-US" sz="2400" spc="-50" dirty="0"/>
                <a:t> subjects, </a:t>
              </a:r>
              <a:r>
                <a:rPr lang="en-US" sz="2400" spc="-50" dirty="0" err="1"/>
                <a:t>favourite</a:t>
              </a:r>
              <a:r>
                <a:rPr lang="en-US" sz="2400" spc="-50" dirty="0"/>
                <a:t> books, what he / she likes, etc.).</a:t>
              </a:r>
              <a:endParaRPr lang="en-US" sz="2400" i="1" spc="-50" dirty="0"/>
            </a:p>
          </p:txBody>
        </p:sp>
      </p:grpSp>
    </p:spTree>
    <p:extLst>
      <p:ext uri="{BB962C8B-B14F-4D97-AF65-F5344CB8AC3E}">
        <p14:creationId xmlns:p14="http://schemas.microsoft.com/office/powerpoint/2010/main" val="2568064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3" y="24715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750256" y="748570"/>
            <a:ext cx="5220581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466653" y="2142737"/>
            <a:ext cx="3904112" cy="1213656"/>
            <a:chOff x="975258" y="2516358"/>
            <a:chExt cx="3360257" cy="1213656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81565" y="2899017"/>
              <a:ext cx="2971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5" y="85274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1398381" y="1028700"/>
            <a:ext cx="3908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82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61810" y="3543301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015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015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015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004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750257" y="3308141"/>
            <a:ext cx="5452835" cy="1578313"/>
            <a:chOff x="363373" y="1262747"/>
            <a:chExt cx="4573189" cy="1578313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47304" y="1271400"/>
              <a:ext cx="41892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Write a short description of your friend. describe his / her appearance and personality. add some information you have from the interview.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50256" y="4828050"/>
            <a:ext cx="5452836" cy="839650"/>
            <a:chOff x="363373" y="1262747"/>
            <a:chExt cx="5452836" cy="839650"/>
          </a:xfrm>
        </p:grpSpPr>
        <p:sp>
          <p:nvSpPr>
            <p:cNvPr id="28" name="TextBox 27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8734" y="1271400"/>
              <a:ext cx="50574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50" dirty="0"/>
                <a:t> Decorate the page. Show it to your class and talk about it.</a:t>
              </a:r>
              <a:endParaRPr lang="en-US" sz="2400" i="1" spc="-50" dirty="0"/>
            </a:p>
          </p:txBody>
        </p:sp>
      </p:grpSp>
    </p:spTree>
    <p:extLst>
      <p:ext uri="{BB962C8B-B14F-4D97-AF65-F5344CB8AC3E}">
        <p14:creationId xmlns:p14="http://schemas.microsoft.com/office/powerpoint/2010/main" val="829650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3" y="24715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15" name="Group 14"/>
          <p:cNvGrpSpPr/>
          <p:nvPr/>
        </p:nvGrpSpPr>
        <p:grpSpPr>
          <a:xfrm>
            <a:off x="750256" y="748570"/>
            <a:ext cx="5220581" cy="1789809"/>
            <a:chOff x="810182" y="3765171"/>
            <a:chExt cx="4493338" cy="1789809"/>
          </a:xfrm>
        </p:grpSpPr>
        <p:sp>
          <p:nvSpPr>
            <p:cNvPr id="14" name="Cloud 13"/>
            <p:cNvSpPr/>
            <p:nvPr/>
          </p:nvSpPr>
          <p:spPr>
            <a:xfrm>
              <a:off x="880110" y="3829050"/>
              <a:ext cx="4423410" cy="1725930"/>
            </a:xfrm>
            <a:prstGeom prst="cloud">
              <a:avLst/>
            </a:prstGeom>
            <a:solidFill>
              <a:srgbClr val="4462A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loud 26"/>
            <p:cNvSpPr/>
            <p:nvPr/>
          </p:nvSpPr>
          <p:spPr>
            <a:xfrm>
              <a:off x="810182" y="3765171"/>
              <a:ext cx="4423410" cy="1725930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78629">
            <a:off x="1466653" y="2142737"/>
            <a:ext cx="3904112" cy="1213656"/>
            <a:chOff x="975258" y="2516358"/>
            <a:chExt cx="3360257" cy="1213656"/>
          </a:xfrm>
        </p:grpSpPr>
        <p:sp>
          <p:nvSpPr>
            <p:cNvPr id="33" name="Parallelogram 32"/>
            <p:cNvSpPr/>
            <p:nvPr/>
          </p:nvSpPr>
          <p:spPr>
            <a:xfrm rot="21192879">
              <a:off x="975258" y="2936547"/>
              <a:ext cx="3360257" cy="400050"/>
            </a:xfrm>
            <a:prstGeom prst="parallelogram">
              <a:avLst/>
            </a:prstGeom>
            <a:solidFill>
              <a:srgbClr val="008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rot="21192879">
              <a:off x="1194277" y="2556948"/>
              <a:ext cx="2856242" cy="400050"/>
            </a:xfrm>
            <a:prstGeom prst="parallelogram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.VnCooper" panose="020B7200000000000000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119422">
              <a:off x="1305434" y="2516358"/>
              <a:ext cx="26323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4"/>
                  </a:solidFill>
                  <a:latin typeface=".VnCooper" panose="020B7200000000000000" pitchFamily="34" charset="0"/>
                </a:rPr>
                <a:t>How to make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 rot="21119422">
              <a:off x="1181565" y="2899017"/>
              <a:ext cx="2971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4"/>
                  </a:solidFill>
                  <a:latin typeface=".VnCooper" panose="020B7200000000000000" pitchFamily="34" charset="0"/>
                </a:rPr>
                <a:t>a class yearbook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5" y="85274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7" name="TextBox 16"/>
          <p:cNvSpPr txBox="1"/>
          <p:nvPr/>
        </p:nvSpPr>
        <p:spPr>
          <a:xfrm>
            <a:off x="1398381" y="1028700"/>
            <a:ext cx="3908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4462A6"/>
                </a:solidFill>
                <a:latin typeface=".VnCooper" panose="020B7200000000000000" pitchFamily="34" charset="0"/>
              </a:rPr>
              <a:t>My class </a:t>
            </a:r>
          </a:p>
          <a:p>
            <a:pPr algn="ctr"/>
            <a:r>
              <a:rPr lang="en-US" sz="3200" b="1">
                <a:solidFill>
                  <a:srgbClr val="AC468F"/>
                </a:solidFill>
                <a:latin typeface=".VnCooper" panose="020B7200000000000000" pitchFamily="34" charset="0"/>
              </a:rPr>
              <a:t>yearbook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82403" y="3003559"/>
            <a:ext cx="23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F1607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Friends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61810" y="3543301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4462A6"/>
                </a:solidFill>
                <a:latin typeface=".VnCooper" panose="020B7200000000000000" pitchFamily="34" charset="0"/>
              </a:rPr>
              <a:t>Name: ....................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7015388" y="447799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015388" y="4898332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015388" y="535048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7004685" y="4070321"/>
            <a:ext cx="27432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796871" y="3563283"/>
            <a:ext cx="5092719" cy="839650"/>
            <a:chOff x="363373" y="1262747"/>
            <a:chExt cx="3821938" cy="839650"/>
          </a:xfrm>
        </p:grpSpPr>
        <p:sp>
          <p:nvSpPr>
            <p:cNvPr id="31" name="TextBox 30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47305" y="1271400"/>
              <a:ext cx="34380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Together make a class yearbook.</a:t>
              </a:r>
              <a:endParaRPr lang="en-US" sz="24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258509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893733"/>
              </p:ext>
            </p:extLst>
          </p:nvPr>
        </p:nvGraphicFramePr>
        <p:xfrm>
          <a:off x="1458097" y="1281308"/>
          <a:ext cx="9144000" cy="503500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6900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4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 dirty="0"/>
                        <a:t>Now</a:t>
                      </a:r>
                      <a:r>
                        <a:rPr lang="en-US" sz="3000" baseline="0" dirty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for body parts, appearance and personality.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sounds /b/ and /p/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the present continuous to talk about things happening now.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ask about appearance and personality.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friends and summer camps.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friends and summer camps.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best friends.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diary entry about my best friend.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8396780" y="1993895"/>
            <a:ext cx="457200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8389428" y="211630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924958" y="1993895"/>
            <a:ext cx="606079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9631142" y="1993895"/>
            <a:ext cx="889803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9039855" y="212890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813132" y="211630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8389540" y="2798617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8368006" y="273510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938388" y="2791826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9631142" y="2791826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9032011" y="275124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800359" y="273319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404132" y="3260539"/>
            <a:ext cx="457200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8396780" y="338294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932310" y="3260539"/>
            <a:ext cx="606079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/>
        </p:nvSpPr>
        <p:spPr>
          <a:xfrm>
            <a:off x="9638494" y="3260539"/>
            <a:ext cx="889803" cy="707179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9047207" y="339554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9820484" y="338294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8389540" y="4057053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8368006" y="39935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8938388" y="4050262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>
          <a:xfrm>
            <a:off x="9631142" y="4050262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9032011" y="400968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800359" y="399162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373046" y="4537690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8344272" y="449053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8896050" y="4536561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9655646" y="4536561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8974503" y="449779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9798923" y="449272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400470" y="4983179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8378936" y="491966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8949318" y="4976388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9642072" y="4976388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/>
          <p:cNvSpPr txBox="1"/>
          <p:nvPr/>
        </p:nvSpPr>
        <p:spPr>
          <a:xfrm>
            <a:off x="9042941" y="493581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9811289" y="491775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8373046" y="5440682"/>
            <a:ext cx="4572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8344272" y="539352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8896050" y="5439553"/>
            <a:ext cx="64008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9655646" y="5439553"/>
            <a:ext cx="901761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extBox 127"/>
          <p:cNvSpPr txBox="1"/>
          <p:nvPr/>
        </p:nvSpPr>
        <p:spPr>
          <a:xfrm>
            <a:off x="8974503" y="540078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798923" y="539571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8418081" y="592611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8396547" y="586260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8938354" y="5919325"/>
            <a:ext cx="64008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9678733" y="5919325"/>
            <a:ext cx="889803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9031977" y="585969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9847950" y="586069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5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2" grpId="2"/>
      <p:bldP spid="52" grpId="3"/>
      <p:bldP spid="52" grpId="4"/>
      <p:bldP spid="55" grpId="0"/>
      <p:bldP spid="55" grpId="1"/>
      <p:bldP spid="55" grpId="2"/>
      <p:bldP spid="55" grpId="3"/>
      <p:bldP spid="55" grpId="4"/>
      <p:bldP spid="93" grpId="0"/>
      <p:bldP spid="93" grpId="1"/>
      <p:bldP spid="93" grpId="2"/>
      <p:bldP spid="93" grpId="3"/>
      <p:bldP spid="93" grpId="4"/>
      <p:bldP spid="95" grpId="0"/>
      <p:bldP spid="95" grpId="1"/>
      <p:bldP spid="95" grpId="2"/>
      <p:bldP spid="95" grpId="3"/>
      <p:bldP spid="95" grpId="4"/>
      <p:bldP spid="98" grpId="0"/>
      <p:bldP spid="98" grpId="1"/>
      <p:bldP spid="98" grpId="2"/>
      <p:bldP spid="98" grpId="3"/>
      <p:bldP spid="98" grpId="4"/>
      <p:bldP spid="99" grpId="0"/>
      <p:bldP spid="99" grpId="1"/>
      <p:bldP spid="99" grpId="2"/>
      <p:bldP spid="99" grpId="3"/>
      <p:bldP spid="99" grpId="4"/>
      <p:bldP spid="101" grpId="0"/>
      <p:bldP spid="101" grpId="1"/>
      <p:bldP spid="101" grpId="2"/>
      <p:bldP spid="101" grpId="3"/>
      <p:bldP spid="101" grpId="4"/>
      <p:bldP spid="104" grpId="0"/>
      <p:bldP spid="104" grpId="1"/>
      <p:bldP spid="104" grpId="2"/>
      <p:bldP spid="104" grpId="3"/>
      <p:bldP spid="104" grpId="4"/>
      <p:bldP spid="105" grpId="0"/>
      <p:bldP spid="105" grpId="1"/>
      <p:bldP spid="105" grpId="2"/>
      <p:bldP spid="105" grpId="3"/>
      <p:bldP spid="105" grpId="4"/>
      <p:bldP spid="107" grpId="0"/>
      <p:bldP spid="107" grpId="1"/>
      <p:bldP spid="107" grpId="2"/>
      <p:bldP spid="107" grpId="3"/>
      <p:bldP spid="107" grpId="4"/>
      <p:bldP spid="110" grpId="0"/>
      <p:bldP spid="110" grpId="1"/>
      <p:bldP spid="110" grpId="2"/>
      <p:bldP spid="110" grpId="3"/>
      <p:bldP spid="110" grpId="4"/>
      <p:bldP spid="111" grpId="0"/>
      <p:bldP spid="111" grpId="1"/>
      <p:bldP spid="111" grpId="2"/>
      <p:bldP spid="111" grpId="3"/>
      <p:bldP spid="111" grpId="4"/>
      <p:bldP spid="113" grpId="0"/>
      <p:bldP spid="113" grpId="1"/>
      <p:bldP spid="113" grpId="2"/>
      <p:bldP spid="113" grpId="3"/>
      <p:bldP spid="113" grpId="4"/>
      <p:bldP spid="116" grpId="0"/>
      <p:bldP spid="116" grpId="1"/>
      <p:bldP spid="116" grpId="2"/>
      <p:bldP spid="116" grpId="3"/>
      <p:bldP spid="116" grpId="4"/>
      <p:bldP spid="117" grpId="0"/>
      <p:bldP spid="117" grpId="1"/>
      <p:bldP spid="117" grpId="2"/>
      <p:bldP spid="117" grpId="3"/>
      <p:bldP spid="117" grpId="4"/>
      <p:bldP spid="119" grpId="0"/>
      <p:bldP spid="119" grpId="1"/>
      <p:bldP spid="119" grpId="2"/>
      <p:bldP spid="119" grpId="3"/>
      <p:bldP spid="119" grpId="4"/>
      <p:bldP spid="122" grpId="0"/>
      <p:bldP spid="122" grpId="1"/>
      <p:bldP spid="122" grpId="2"/>
      <p:bldP spid="122" grpId="3"/>
      <p:bldP spid="122" grpId="4"/>
      <p:bldP spid="123" grpId="0"/>
      <p:bldP spid="123" grpId="1"/>
      <p:bldP spid="123" grpId="2"/>
      <p:bldP spid="123" grpId="3"/>
      <p:bldP spid="123" grpId="4"/>
      <p:bldP spid="125" grpId="0"/>
      <p:bldP spid="125" grpId="1"/>
      <p:bldP spid="125" grpId="2"/>
      <p:bldP spid="125" grpId="3"/>
      <p:bldP spid="125" grpId="4"/>
      <p:bldP spid="128" grpId="0"/>
      <p:bldP spid="128" grpId="1"/>
      <p:bldP spid="128" grpId="2"/>
      <p:bldP spid="128" grpId="3"/>
      <p:bldP spid="128" grpId="4"/>
      <p:bldP spid="129" grpId="0"/>
      <p:bldP spid="129" grpId="1"/>
      <p:bldP spid="129" grpId="2"/>
      <p:bldP spid="129" grpId="3"/>
      <p:bldP spid="129" grpId="4"/>
      <p:bldP spid="131" grpId="0"/>
      <p:bldP spid="131" grpId="1"/>
      <p:bldP spid="131" grpId="2"/>
      <p:bldP spid="131" grpId="3"/>
      <p:bldP spid="131" grpId="4"/>
      <p:bldP spid="134" grpId="0"/>
      <p:bldP spid="134" grpId="1"/>
      <p:bldP spid="134" grpId="2"/>
      <p:bldP spid="134" grpId="3"/>
      <p:bldP spid="134" grpId="4"/>
      <p:bldP spid="135" grpId="0"/>
      <p:bldP spid="135" grpId="1"/>
      <p:bldP spid="135" grpId="2"/>
      <p:bldP spid="135" grpId="3"/>
      <p:bldP spid="135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3" y="2512891"/>
            <a:ext cx="114456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Review the vocabulary and grammar of Unit 3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Apply what they have learnt (vocabulary and grammar) into practice through a project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13" y="1344233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9299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Prepare for the next lesson: Read Review 1.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642122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740404" y="1950292"/>
            <a:ext cx="6095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7: LOOKING BACK &amp; PROJECT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MY FRIENDS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1026" name="Picture 2" descr="A 360⁰ view of peer review - Author Servic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940338"/>
            <a:ext cx="3799838" cy="336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591782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54595" y="2902124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LOOKING BACK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9161" y="4470736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PROJECT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00304" y="5513291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1345365"/>
            <a:ext cx="5758577" cy="63589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Brainstorming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5638" y="2363869"/>
            <a:ext cx="5755112" cy="171076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the correct answer A, B, or C.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Answer questions about your classmates.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the verbs in brackets in the present continuous.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 the verbs in brackets in the present simple or present continuous.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1348" y="4436118"/>
            <a:ext cx="5743692" cy="670685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</a:rPr>
              <a:t>My class yearbook 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897885"/>
            <a:ext cx="1267477" cy="100423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3210928"/>
            <a:ext cx="1267477" cy="125980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4771460"/>
            <a:ext cx="1313186" cy="741831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79950" y="5468284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6483799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3" y="296030"/>
            <a:ext cx="6571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7: LOOKING BACK &amp; PROJECT 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2434690" y="702546"/>
            <a:ext cx="9682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Adjectives to describe people’s appearance &amp; personalities.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30760" y="3972735"/>
            <a:ext cx="4624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Brainstorming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131261" y="1928887"/>
            <a:ext cx="63880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Work in 2 big groups.</a:t>
            </a:r>
          </a:p>
          <a:p>
            <a:r>
              <a:rPr lang="en-US" sz="2800" dirty="0"/>
              <a:t>- Each group to go to the board to write adjectives to describe : APPEARANCE &amp; PERSONALITIES</a:t>
            </a:r>
          </a:p>
          <a:p>
            <a:r>
              <a:rPr lang="en-US" sz="2800" dirty="0"/>
              <a:t>- Students brainstorm all adjectives related to people’s appearance and personalities.</a:t>
            </a:r>
          </a:p>
          <a:p>
            <a:r>
              <a:rPr lang="en-US" sz="2800" dirty="0"/>
              <a:t>- The group having the most suitable answers is the winner.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F2055-2151-E893-F220-2A70017BF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88E799F-78A7-AEEA-AB89-A8A3DC220966}"/>
              </a:ext>
            </a:extLst>
          </p:cNvPr>
          <p:cNvGrpSpPr/>
          <p:nvPr/>
        </p:nvGrpSpPr>
        <p:grpSpPr>
          <a:xfrm>
            <a:off x="291549" y="2094169"/>
            <a:ext cx="10986052" cy="1841727"/>
            <a:chOff x="1715612" y="1845404"/>
            <a:chExt cx="6421062" cy="94161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0472727-DADD-9E89-52A3-28D0F9A46CA8}"/>
                </a:ext>
              </a:extLst>
            </p:cNvPr>
            <p:cNvGrpSpPr/>
            <p:nvPr/>
          </p:nvGrpSpPr>
          <p:grpSpPr>
            <a:xfrm>
              <a:off x="1997628" y="1923436"/>
              <a:ext cx="6139046" cy="650462"/>
              <a:chOff x="1268919" y="1335755"/>
              <a:chExt cx="6139046" cy="650462"/>
            </a:xfrm>
          </p:grpSpPr>
          <p:sp>
            <p:nvSpPr>
              <p:cNvPr id="9" name="Rounded Rectangle 33">
                <a:extLst>
                  <a:ext uri="{FF2B5EF4-FFF2-40B4-BE49-F238E27FC236}">
                    <a16:creationId xmlns:a16="http://schemas.microsoft.com/office/drawing/2014/main" id="{6FAC6CE1-8BBD-9B76-004E-982C74BB3ABE}"/>
                  </a:ext>
                </a:extLst>
              </p:cNvPr>
              <p:cNvSpPr/>
              <p:nvPr/>
            </p:nvSpPr>
            <p:spPr>
              <a:xfrm>
                <a:off x="1268919" y="1335755"/>
                <a:ext cx="6139046" cy="650462"/>
              </a:xfrm>
              <a:prstGeom prst="roundRect">
                <a:avLst>
                  <a:gd name="adj" fmla="val 42661"/>
                </a:avLst>
              </a:prstGeom>
              <a:solidFill>
                <a:srgbClr val="0FB7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C3626C-6D5C-E68A-8639-50A8962A6CC6}"/>
                  </a:ext>
                </a:extLst>
              </p:cNvPr>
              <p:cNvSpPr txBox="1"/>
              <p:nvPr/>
            </p:nvSpPr>
            <p:spPr>
              <a:xfrm>
                <a:off x="2246251" y="1420997"/>
                <a:ext cx="2664068" cy="3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lack" panose="020B7200000000000000" pitchFamily="34" charset="0"/>
                    <a:ea typeface="+mn-ea"/>
                    <a:cs typeface="+mn-cs"/>
                  </a:rPr>
                  <a:t>1.Vocabulary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Black" panose="020B7200000000000000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8E73A4C-AF60-3FAC-FA7A-D3FFB8077EF5}"/>
                </a:ext>
              </a:extLst>
            </p:cNvPr>
            <p:cNvGrpSpPr/>
            <p:nvPr/>
          </p:nvGrpSpPr>
          <p:grpSpPr>
            <a:xfrm>
              <a:off x="1715612" y="1845404"/>
              <a:ext cx="994505" cy="941618"/>
              <a:chOff x="2066408" y="3458139"/>
              <a:chExt cx="994505" cy="94161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1ABC687-FC45-B552-87EB-8065FCE85F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0018" y="3458139"/>
                <a:ext cx="990895" cy="94161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4187E76-E316-C721-B24E-74AA5B8620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6408" y="3554648"/>
                <a:ext cx="990895" cy="8011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5459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441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7017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697623" y="1947118"/>
            <a:ext cx="1017648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</a:rPr>
              <a:t>1. </a:t>
            </a:r>
            <a:r>
              <a:rPr lang="en-US" sz="3600"/>
              <a:t>Nick is very _____. He makes everyone laugh!</a:t>
            </a:r>
          </a:p>
          <a:p>
            <a:r>
              <a:rPr lang="en-US" sz="3600">
                <a:solidFill>
                  <a:srgbClr val="F47D5F"/>
                </a:solidFill>
              </a:rPr>
              <a:t>A. </a:t>
            </a:r>
            <a:r>
              <a:rPr lang="en-US" sz="3600"/>
              <a:t>confident			</a:t>
            </a:r>
            <a:r>
              <a:rPr lang="en-US" sz="3600">
                <a:solidFill>
                  <a:srgbClr val="F47D5F"/>
                </a:solidFill>
              </a:rPr>
              <a:t>B. </a:t>
            </a:r>
            <a:r>
              <a:rPr lang="en-US" sz="3600"/>
              <a:t>funny		</a:t>
            </a:r>
            <a:r>
              <a:rPr lang="en-US" sz="3600">
                <a:solidFill>
                  <a:srgbClr val="F47D5F"/>
                </a:solidFill>
              </a:rPr>
              <a:t>C.</a:t>
            </a:r>
            <a:r>
              <a:rPr lang="en-US" sz="3600"/>
              <a:t> active</a:t>
            </a:r>
          </a:p>
          <a:p>
            <a:endParaRPr lang="en-US" sz="1500"/>
          </a:p>
          <a:p>
            <a:r>
              <a:rPr lang="en-US" sz="3600" b="1">
                <a:solidFill>
                  <a:srgbClr val="0070C0"/>
                </a:solidFill>
              </a:rPr>
              <a:t>2. </a:t>
            </a:r>
            <a:r>
              <a:rPr lang="en-US" sz="3600"/>
              <a:t>My sister always does her homework before class. She’s very _____. </a:t>
            </a:r>
          </a:p>
          <a:p>
            <a:r>
              <a:rPr lang="en-US" sz="3600">
                <a:solidFill>
                  <a:srgbClr val="F47D5F"/>
                </a:solidFill>
              </a:rPr>
              <a:t>A. </a:t>
            </a:r>
            <a:r>
              <a:rPr lang="en-US" sz="3600"/>
              <a:t>hard-working		</a:t>
            </a:r>
            <a:r>
              <a:rPr lang="en-US" sz="3600">
                <a:solidFill>
                  <a:srgbClr val="F47D5F"/>
                </a:solidFill>
              </a:rPr>
              <a:t>B. </a:t>
            </a:r>
            <a:r>
              <a:rPr lang="en-US" sz="3600"/>
              <a:t>creative 	</a:t>
            </a:r>
            <a:r>
              <a:rPr lang="en-US" sz="3600">
                <a:solidFill>
                  <a:srgbClr val="F47D5F"/>
                </a:solidFill>
              </a:rPr>
              <a:t>C.</a:t>
            </a:r>
            <a:r>
              <a:rPr lang="en-US" sz="3600"/>
              <a:t> careful</a:t>
            </a:r>
          </a:p>
          <a:p>
            <a:endParaRPr lang="en-US" sz="1500"/>
          </a:p>
          <a:p>
            <a:r>
              <a:rPr lang="en-US" sz="3600" b="1">
                <a:solidFill>
                  <a:srgbClr val="0070C0"/>
                </a:solidFill>
              </a:rPr>
              <a:t>3. </a:t>
            </a:r>
            <a:r>
              <a:rPr lang="en-US" sz="3600"/>
              <a:t>Mi is _____. She helps me with my homework.</a:t>
            </a:r>
          </a:p>
          <a:p>
            <a:r>
              <a:rPr lang="en-US" sz="3600">
                <a:solidFill>
                  <a:srgbClr val="F47D5F"/>
                </a:solidFill>
              </a:rPr>
              <a:t>A.</a:t>
            </a:r>
            <a:r>
              <a:rPr lang="en-US" sz="3600"/>
              <a:t> hard-working		</a:t>
            </a:r>
            <a:r>
              <a:rPr lang="en-US" sz="3600">
                <a:solidFill>
                  <a:srgbClr val="F47D5F"/>
                </a:solidFill>
              </a:rPr>
              <a:t>B.</a:t>
            </a:r>
            <a:r>
              <a:rPr lang="en-US" sz="3600"/>
              <a:t> friendly 	</a:t>
            </a:r>
            <a:r>
              <a:rPr lang="en-US" sz="3600">
                <a:solidFill>
                  <a:srgbClr val="F47D5F"/>
                </a:solidFill>
              </a:rPr>
              <a:t>C.</a:t>
            </a:r>
            <a:r>
              <a:rPr lang="en-US" sz="3600"/>
              <a:t> kind</a:t>
            </a: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A84EE26-FA62-411D-A63B-5A3AE450E4DA}"/>
              </a:ext>
            </a:extLst>
          </p:cNvPr>
          <p:cNvSpPr/>
          <p:nvPr/>
        </p:nvSpPr>
        <p:spPr>
          <a:xfrm>
            <a:off x="5300090" y="261071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7400A248-451B-434C-AEF7-E59E5E011529}"/>
              </a:ext>
            </a:extLst>
          </p:cNvPr>
          <p:cNvSpPr/>
          <p:nvPr/>
        </p:nvSpPr>
        <p:spPr>
          <a:xfrm>
            <a:off x="728844" y="449787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E9388042-A815-4C86-9865-84B563102101}"/>
              </a:ext>
            </a:extLst>
          </p:cNvPr>
          <p:cNvSpPr/>
          <p:nvPr/>
        </p:nvSpPr>
        <p:spPr>
          <a:xfrm>
            <a:off x="8050132" y="5792159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5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  <p:bldP spid="1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441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7017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709794" y="2490043"/>
            <a:ext cx="1097050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</a:rPr>
              <a:t>4. </a:t>
            </a:r>
            <a:r>
              <a:rPr lang="en-US" sz="3600"/>
              <a:t>He is a _____ person. He cares about everybody.</a:t>
            </a:r>
          </a:p>
          <a:p>
            <a:r>
              <a:rPr lang="en-US" sz="3600">
                <a:solidFill>
                  <a:srgbClr val="F47D5F"/>
                </a:solidFill>
              </a:rPr>
              <a:t>A. </a:t>
            </a:r>
            <a:r>
              <a:rPr lang="en-US" sz="3600"/>
              <a:t>caring			</a:t>
            </a:r>
            <a:r>
              <a:rPr lang="en-US" sz="3600">
                <a:solidFill>
                  <a:srgbClr val="F47D5F"/>
                </a:solidFill>
              </a:rPr>
              <a:t>B. </a:t>
            </a:r>
            <a:r>
              <a:rPr lang="en-US" sz="3600"/>
              <a:t>friendy		</a:t>
            </a:r>
            <a:r>
              <a:rPr lang="en-US" sz="3600">
                <a:solidFill>
                  <a:srgbClr val="F47D5F"/>
                </a:solidFill>
              </a:rPr>
              <a:t>C.</a:t>
            </a:r>
            <a:r>
              <a:rPr lang="en-US" sz="3600"/>
              <a:t> kind</a:t>
            </a:r>
          </a:p>
          <a:p>
            <a:endParaRPr lang="en-US" sz="1500"/>
          </a:p>
          <a:p>
            <a:r>
              <a:rPr lang="en-US" sz="3600" b="1">
                <a:solidFill>
                  <a:srgbClr val="0070C0"/>
                </a:solidFill>
              </a:rPr>
              <a:t>5. </a:t>
            </a:r>
            <a:r>
              <a:rPr lang="en-US" sz="3600"/>
              <a:t>My best friend is very _____. She likes doing activities. </a:t>
            </a:r>
          </a:p>
          <a:p>
            <a:r>
              <a:rPr lang="en-US" sz="3600">
                <a:solidFill>
                  <a:srgbClr val="F47D5F"/>
                </a:solidFill>
              </a:rPr>
              <a:t>A. </a:t>
            </a:r>
            <a:r>
              <a:rPr lang="en-US" sz="3600"/>
              <a:t>creative		</a:t>
            </a:r>
            <a:r>
              <a:rPr lang="en-US" sz="3600">
                <a:solidFill>
                  <a:srgbClr val="F47D5F"/>
                </a:solidFill>
              </a:rPr>
              <a:t>B. </a:t>
            </a:r>
            <a:r>
              <a:rPr lang="en-US" sz="3600"/>
              <a:t>clever 		</a:t>
            </a:r>
            <a:r>
              <a:rPr lang="en-US" sz="3600">
                <a:solidFill>
                  <a:srgbClr val="F47D5F"/>
                </a:solidFill>
              </a:rPr>
              <a:t>C.</a:t>
            </a:r>
            <a:r>
              <a:rPr lang="en-US" sz="3600"/>
              <a:t> active</a:t>
            </a:r>
          </a:p>
          <a:p>
            <a:endParaRPr lang="en-US" sz="150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9A84EE26-FA62-411D-A63B-5A3AE450E4DA}"/>
              </a:ext>
            </a:extLst>
          </p:cNvPr>
          <p:cNvSpPr/>
          <p:nvPr/>
        </p:nvSpPr>
        <p:spPr>
          <a:xfrm>
            <a:off x="738369" y="318307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7400A248-451B-434C-AEF7-E59E5E011529}"/>
              </a:ext>
            </a:extLst>
          </p:cNvPr>
          <p:cNvSpPr/>
          <p:nvPr/>
        </p:nvSpPr>
        <p:spPr>
          <a:xfrm>
            <a:off x="7148694" y="4469457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5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905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97017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Answer questions about your classmates.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05216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025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LOOKING BACK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36887" y="1839749"/>
            <a:ext cx="10443892" cy="4995331"/>
            <a:chOff x="193701" y="1590291"/>
            <a:chExt cx="8653859" cy="5137079"/>
          </a:xfrm>
        </p:grpSpPr>
        <p:sp>
          <p:nvSpPr>
            <p:cNvPr id="19" name="Rounded Rectangle 18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897969" y="2021030"/>
            <a:ext cx="8768434" cy="1085871"/>
            <a:chOff x="363373" y="1262747"/>
            <a:chExt cx="5728817" cy="1085871"/>
          </a:xfrm>
        </p:grpSpPr>
        <p:sp>
          <p:nvSpPr>
            <p:cNvPr id="27" name="TextBox 26"/>
            <p:cNvSpPr txBox="1"/>
            <p:nvPr/>
          </p:nvSpPr>
          <p:spPr>
            <a:xfrm>
              <a:off x="363373" y="126274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7314" y="1271400"/>
              <a:ext cx="52648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Who has long hair in your class?</a:t>
              </a:r>
              <a:endParaRPr lang="en-US" sz="3200" i="1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897969" y="2869765"/>
            <a:ext cx="9905581" cy="1077218"/>
            <a:chOff x="369902" y="2142097"/>
            <a:chExt cx="6471767" cy="1077218"/>
          </a:xfrm>
        </p:grpSpPr>
        <p:sp>
          <p:nvSpPr>
            <p:cNvPr id="30" name="TextBox 29"/>
            <p:cNvSpPr txBox="1"/>
            <p:nvPr/>
          </p:nvSpPr>
          <p:spPr>
            <a:xfrm>
              <a:off x="369902" y="2142097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44733" y="2142097"/>
              <a:ext cx="59969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Who has a small nose?</a:t>
              </a:r>
              <a:endParaRPr lang="en-US" sz="3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97969" y="3783989"/>
            <a:ext cx="6686580" cy="1085871"/>
            <a:chOff x="363373" y="4026312"/>
            <a:chExt cx="4368647" cy="1085871"/>
          </a:xfrm>
        </p:grpSpPr>
        <p:sp>
          <p:nvSpPr>
            <p:cNvPr id="34" name="TextBox 33"/>
            <p:cNvSpPr txBox="1"/>
            <p:nvPr/>
          </p:nvSpPr>
          <p:spPr>
            <a:xfrm>
              <a:off x="363373" y="403496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8204" y="4026312"/>
              <a:ext cx="38938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Who has a round face?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97969" y="4698213"/>
            <a:ext cx="9905581" cy="1085871"/>
            <a:chOff x="363373" y="3312302"/>
            <a:chExt cx="6471767" cy="1085871"/>
          </a:xfrm>
        </p:grpSpPr>
        <p:sp>
          <p:nvSpPr>
            <p:cNvPr id="41" name="TextBox 40"/>
            <p:cNvSpPr txBox="1"/>
            <p:nvPr/>
          </p:nvSpPr>
          <p:spPr>
            <a:xfrm>
              <a:off x="363373" y="3320955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8204" y="3312302"/>
              <a:ext cx="59969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Does the classmate next to you have long hair?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7969" y="5629743"/>
            <a:ext cx="9905581" cy="1085871"/>
            <a:chOff x="363373" y="5669935"/>
            <a:chExt cx="6471767" cy="1085871"/>
          </a:xfrm>
        </p:grpSpPr>
        <p:sp>
          <p:nvSpPr>
            <p:cNvPr id="44" name="TextBox 43"/>
            <p:cNvSpPr txBox="1"/>
            <p:nvPr/>
          </p:nvSpPr>
          <p:spPr>
            <a:xfrm>
              <a:off x="363373" y="5678588"/>
              <a:ext cx="4748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38204" y="5669935"/>
              <a:ext cx="59969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/>
                <a:t>Does the classmate next to you have big eyes?</a:t>
              </a:r>
            </a:p>
          </p:txBody>
        </p:sp>
      </p:grpSp>
      <p:cxnSp>
        <p:nvCxnSpPr>
          <p:cNvPr id="46" name="Straight Connector 45"/>
          <p:cNvCxnSpPr/>
          <p:nvPr/>
        </p:nvCxnSpPr>
        <p:spPr>
          <a:xfrm>
            <a:off x="2169357" y="2785092"/>
            <a:ext cx="8497046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169357" y="3703608"/>
            <a:ext cx="8497046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173482" y="4637085"/>
            <a:ext cx="849292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73482" y="5629743"/>
            <a:ext cx="849292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173482" y="6462381"/>
            <a:ext cx="849292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523107" y="2785092"/>
            <a:ext cx="54415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523107" y="3703608"/>
            <a:ext cx="54415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523107" y="4626265"/>
            <a:ext cx="54415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1523107" y="5606774"/>
            <a:ext cx="54415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523107" y="6462381"/>
            <a:ext cx="54415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029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92196B5-D95E-778A-579C-C0F5B9ED0480}"/>
              </a:ext>
            </a:extLst>
          </p:cNvPr>
          <p:cNvGrpSpPr/>
          <p:nvPr/>
        </p:nvGrpSpPr>
        <p:grpSpPr>
          <a:xfrm>
            <a:off x="291549" y="2094169"/>
            <a:ext cx="10986052" cy="1841727"/>
            <a:chOff x="1715612" y="1845404"/>
            <a:chExt cx="6421062" cy="94161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C1B7073-6618-909F-0C70-1E150C85390E}"/>
                </a:ext>
              </a:extLst>
            </p:cNvPr>
            <p:cNvGrpSpPr/>
            <p:nvPr/>
          </p:nvGrpSpPr>
          <p:grpSpPr>
            <a:xfrm>
              <a:off x="1997628" y="1923436"/>
              <a:ext cx="6139046" cy="650462"/>
              <a:chOff x="1268919" y="1335755"/>
              <a:chExt cx="6139046" cy="650462"/>
            </a:xfrm>
          </p:grpSpPr>
          <p:sp>
            <p:nvSpPr>
              <p:cNvPr id="9" name="Rounded Rectangle 33">
                <a:extLst>
                  <a:ext uri="{FF2B5EF4-FFF2-40B4-BE49-F238E27FC236}">
                    <a16:creationId xmlns:a16="http://schemas.microsoft.com/office/drawing/2014/main" id="{B962CA06-7856-94CB-E833-5543516B44FB}"/>
                  </a:ext>
                </a:extLst>
              </p:cNvPr>
              <p:cNvSpPr/>
              <p:nvPr/>
            </p:nvSpPr>
            <p:spPr>
              <a:xfrm>
                <a:off x="1268919" y="1335755"/>
                <a:ext cx="6139046" cy="650462"/>
              </a:xfrm>
              <a:prstGeom prst="roundRect">
                <a:avLst>
                  <a:gd name="adj" fmla="val 42661"/>
                </a:avLst>
              </a:prstGeom>
              <a:solidFill>
                <a:srgbClr val="0FB7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24C2C2-A536-57C0-D2EF-A0C39794E9AA}"/>
                  </a:ext>
                </a:extLst>
              </p:cNvPr>
              <p:cNvSpPr txBox="1"/>
              <p:nvPr/>
            </p:nvSpPr>
            <p:spPr>
              <a:xfrm>
                <a:off x="2246251" y="1420997"/>
                <a:ext cx="2664068" cy="39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.VnBlack" panose="020B7200000000000000" pitchFamily="34" charset="0"/>
                    <a:ea typeface="+mn-ea"/>
                    <a:cs typeface="+mn-cs"/>
                  </a:rPr>
                  <a:t>2.Gammar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.VnBlack" panose="020B7200000000000000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C4E456F-D115-BD41-2F6C-4898681217B9}"/>
                </a:ext>
              </a:extLst>
            </p:cNvPr>
            <p:cNvGrpSpPr/>
            <p:nvPr/>
          </p:nvGrpSpPr>
          <p:grpSpPr>
            <a:xfrm>
              <a:off x="1715612" y="1845404"/>
              <a:ext cx="994505" cy="941618"/>
              <a:chOff x="2066408" y="3458139"/>
              <a:chExt cx="994505" cy="941618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B352FCC-550F-F81C-8E35-457F799A3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0018" y="3458139"/>
                <a:ext cx="990895" cy="941618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EC09089B-2928-CA30-2D2A-FFF4FE257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6408" y="3554648"/>
                <a:ext cx="990895" cy="8011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30720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6359</TotalTime>
  <Words>923</Words>
  <Application>Microsoft Office PowerPoint</Application>
  <PresentationFormat>Widescreen</PresentationFormat>
  <Paragraphs>189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.VnBlack</vt:lpstr>
      <vt:lpstr>.VnCooper</vt:lpstr>
      <vt:lpstr>Adobe Gothic Std B</vt:lpstr>
      <vt:lpstr>Arial</vt:lpstr>
      <vt:lpstr>Calibri</vt:lpstr>
      <vt:lpstr>Calibri Light</vt:lpstr>
      <vt:lpstr>Cambria</vt:lpstr>
      <vt:lpstr>Myriad Pro</vt:lpstr>
      <vt:lpstr>Wingdings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hoang lan</cp:lastModifiedBy>
  <cp:revision>266</cp:revision>
  <dcterms:created xsi:type="dcterms:W3CDTF">2020-12-09T02:04:09Z</dcterms:created>
  <dcterms:modified xsi:type="dcterms:W3CDTF">2025-10-31T13:37:53Z</dcterms:modified>
</cp:coreProperties>
</file>