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61" r:id="rId3"/>
    <p:sldId id="259" r:id="rId4"/>
    <p:sldId id="280" r:id="rId5"/>
    <p:sldId id="262" r:id="rId6"/>
    <p:sldId id="257" r:id="rId7"/>
    <p:sldId id="258" r:id="rId8"/>
    <p:sldId id="268" r:id="rId9"/>
    <p:sldId id="260" r:id="rId10"/>
    <p:sldId id="269" r:id="rId11"/>
    <p:sldId id="266" r:id="rId12"/>
    <p:sldId id="270" r:id="rId13"/>
    <p:sldId id="271" r:id="rId14"/>
    <p:sldId id="264" r:id="rId15"/>
    <p:sldId id="265" r:id="rId16"/>
    <p:sldId id="272" r:id="rId17"/>
    <p:sldId id="273" r:id="rId18"/>
    <p:sldId id="274" r:id="rId19"/>
    <p:sldId id="275" r:id="rId20"/>
    <p:sldId id="276" r:id="rId21"/>
    <p:sldId id="267" r:id="rId22"/>
    <p:sldId id="277" r:id="rId23"/>
    <p:sldId id="278" r:id="rId24"/>
    <p:sldId id="263" r:id="rId25"/>
    <p:sldId id="279" r:id="rId26"/>
  </p:sldIdLst>
  <p:sldSz cx="18288000" cy="10287000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9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6.svg"/><Relationship Id="rId7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5176" y="1028700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3543300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92534" y="2205206"/>
            <a:ext cx="10774394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7200" b="1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"/>
            <a:ext cx="42672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900" y="98088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81300"/>
            <a:ext cx="4495800" cy="4044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blipFill rotWithShape="0">
                <a:blip r:embed="rId4"/>
                <a:stretch>
                  <a:fillRect l="-1973" r="-1918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qua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a. 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Euclid,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blipFill rotWithShape="0">
                <a:blip r:embed="rId5"/>
                <a:stretch>
                  <a:fillRect l="-1918" r="-1973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711061"/>
            <a:ext cx="3431475" cy="35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3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602118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3771" y="1208157"/>
            <a:ext cx="330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8302" y="2123440"/>
            <a:ext cx="5944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1803116"/>
                  </p:ext>
                </p:extLst>
              </p:nvPr>
            </p:nvGraphicFramePr>
            <p:xfrm>
              <a:off x="9448800" y="1333500"/>
              <a:ext cx="7429500" cy="284930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395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689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905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  </m:t>
                                        </m:r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1803116"/>
                  </p:ext>
                </p:extLst>
              </p:nvPr>
            </p:nvGraphicFramePr>
            <p:xfrm>
              <a:off x="9448800" y="1333500"/>
              <a:ext cx="7429500" cy="284930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395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689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905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514" r="-321" b="-614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30514" t="-202581" r="-321" b="-2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037" y="5909092"/>
            <a:ext cx="7454786" cy="31206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  <a:blipFill>
                <a:blip r:embed="rId4"/>
                <a:stretch>
                  <a:fillRect l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297258" y="4610100"/>
            <a:ext cx="3714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3733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10287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7" y="2514956"/>
            <a:ext cx="3314343" cy="331434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39337" y="2019300"/>
            <a:ext cx="11658600" cy="2399944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148580"/>
            <a:ext cx="3581399" cy="358139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864360" y="5829299"/>
            <a:ext cx="11059160" cy="2399944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4724041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50450"/>
            <a:ext cx="7086590" cy="708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vuông mà kề bù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 và đều bằng </a:t>
                </a:r>
                <a14:m>
                  <m:oMath xmlns:m="http://schemas.openxmlformats.org/officeDocument/2006/math"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  <a:blipFill rotWithShape="0">
                <a:blip r:embed="rId3"/>
                <a:stretch>
                  <a:fillRect l="-2129" r="-912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3799" y="4944393"/>
            <a:ext cx="10420733" cy="43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6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083300" y="1284856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flipV="1">
            <a:off x="1752600" y="2418548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2598005"/>
            <a:ext cx="51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3715" y="4033845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thể coi định lí: “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cùng vuông góc với một đường thẳng thứ ba thì chúng song song với nhau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được suy ra trực tiếp từ định lí về dấu hiệu nhận biết hai đường thẳng song song không? Suy ra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900"/>
            <a:ext cx="2159120" cy="5082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7258">
            <a:off x="12324146" y="1438397"/>
            <a:ext cx="1924221" cy="2534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545" y="1028700"/>
            <a:ext cx="16195756" cy="8229600"/>
            <a:chOff x="0" y="0"/>
            <a:chExt cx="523846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8460" cy="3172127"/>
            </a:xfrm>
            <a:custGeom>
              <a:avLst/>
              <a:gdLst/>
              <a:ahLst/>
              <a:cxnLst/>
              <a:rect l="l" t="t" r="r" b="b"/>
              <a:pathLst>
                <a:path w="5238460" h="3172127">
                  <a:moveTo>
                    <a:pt x="511400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00" y="0"/>
                  </a:lnTo>
                  <a:cubicBezTo>
                    <a:pt x="5182580" y="0"/>
                    <a:pt x="5238460" y="55880"/>
                    <a:pt x="5238460" y="124460"/>
                  </a:cubicBezTo>
                  <a:lnTo>
                    <a:pt x="5238460" y="3047667"/>
                  </a:lnTo>
                  <a:cubicBezTo>
                    <a:pt x="5238460" y="3116247"/>
                    <a:pt x="5182580" y="3172127"/>
                    <a:pt x="511400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56" y="6858000"/>
            <a:ext cx="3086100" cy="3429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63545" y="599659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3" name="Oval Callout 12"/>
          <p:cNvSpPr/>
          <p:nvPr/>
        </p:nvSpPr>
        <p:spPr>
          <a:xfrm>
            <a:off x="7924800" y="1574160"/>
            <a:ext cx="2133600" cy="1295627"/>
          </a:xfrm>
          <a:prstGeom prst="wedgeEllipseCallou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6296" y="3250674"/>
            <a:ext cx="1211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d’ và d’’ phân biệt, cùng vuông góc với d thì d cắt d’, d’’ tạo thành 8 góc vuông. Do hai góc vuông nào cũng bằng nhau nên theo dấu hiệu góc đồng vị bằng nhau thì hai đường thẳng d’ và d’’ song song.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682" y="334569"/>
            <a:ext cx="3072472" cy="2149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8132820"/>
            <a:ext cx="4408679" cy="879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6760494"/>
            <a:ext cx="3431475" cy="3534126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flipV="1">
            <a:off x="1524000" y="10414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1220857"/>
            <a:ext cx="511938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2650" y="2312124"/>
            <a:ext cx="1394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chứng minh định lí nói ở Ví dụ trang 56: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đường thẳng vuông góc với một trong hai đường thẳng song song thì nó cũng vuông góc với đường thẳng còn 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”. Trong chứng minh đó, ta đã sử dụng những điều đúng đã biết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101223"/>
            <a:ext cx="4572000" cy="333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95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1347" y="943792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7689" y="943792"/>
            <a:ext cx="47244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5637302"/>
            <a:ext cx="14630400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d không cắt d’’ thì d song song với d’’ nên qua giao điểm A của d và d’ có hai đường thẳng là d và d’ cùng song song với d’’. Theo tiên đề Euclid, d phải trùng với d’, trong khi theo giả thiết thì d khác d’ vì vuông góc với d’.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d phải cắt d’’ tại một điểm B.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4968939" y="4079134"/>
            <a:ext cx="4844922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9474146"/>
                  </p:ext>
                </p:extLst>
              </p:nvPr>
            </p:nvGraphicFramePr>
            <p:xfrm>
              <a:off x="3505200" y="1746536"/>
              <a:ext cx="3690827" cy="152985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641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266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983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3200" dirty="0" smtClean="0">
                              <a:latin typeface="+mn-lt"/>
                              <a:cs typeface="Arial" panose="020B0604020202020204" pitchFamily="34" charset="0"/>
                            </a:rPr>
                            <a:t>d’</a:t>
                          </a:r>
                          <a:r>
                            <a:rPr lang="en-US" sz="3200" dirty="0" smtClean="0">
                              <a:latin typeface="+mn-lt"/>
                              <a:cs typeface="Arial" panose="020B0604020202020204" pitchFamily="34" charset="0"/>
                            </a:rPr>
                            <a:t>//</a:t>
                          </a:r>
                          <a:r>
                            <a:rPr lang="vi-VN" sz="3200" dirty="0" smtClean="0">
                              <a:latin typeface="+mn-lt"/>
                              <a:cs typeface="Arial" panose="020B0604020202020204" pitchFamily="34" charset="0"/>
                            </a:rPr>
                            <a:t>d’’ </a:t>
                          </a:r>
                          <a:r>
                            <a:rPr lang="en-US" sz="3200" dirty="0" smtClean="0">
                              <a:latin typeface="+mn-lt"/>
                              <a:cs typeface="Arial" panose="020B0604020202020204" pitchFamily="34" charset="0"/>
                            </a:rPr>
                            <a:t>, d </a:t>
                          </a:r>
                          <a14:m>
                            <m:oMath xmlns:m="http://schemas.openxmlformats.org/officeDocument/2006/math">
                              <m:r>
                                <a:rPr lang="nl-NL" sz="32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vi-VN" sz="3200" dirty="0" smtClean="0">
                              <a:latin typeface="+mn-lt"/>
                              <a:cs typeface="Arial" panose="020B0604020202020204" pitchFamily="34" charset="0"/>
                            </a:rPr>
                            <a:t>d’</a:t>
                          </a:r>
                          <a:endParaRPr lang="en-US" sz="3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32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d</m:t>
                                </m:r>
                                <m:r>
                                  <a:rPr lang="nl-NL" sz="320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m:rPr>
                                    <m:nor/>
                                  </m:rPr>
                                  <a:rPr lang="vi-VN" sz="32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vi-VN" sz="32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’’</m:t>
                                </m:r>
                              </m:oMath>
                            </m:oMathPara>
                          </a14:m>
                          <a:endParaRPr lang="en-US" sz="3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9474146"/>
                  </p:ext>
                </p:extLst>
              </p:nvPr>
            </p:nvGraphicFramePr>
            <p:xfrm>
              <a:off x="3505200" y="1746536"/>
              <a:ext cx="3690827" cy="152985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641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266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983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603" r="-647" b="-1098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7"/>
                          <a:stretch>
                            <a:fillRect l="-30603" t="-110000" r="-647" b="-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75948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438400" y="4424680"/>
                <a:ext cx="142113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 cắt d’, d’’ tạo thành 8 góc, trong đó 4 góc tại A đều vuông. Từ tính chất của hai đường thẳng song song khi d cắt hai đường thẳng song song d’, d’’ thì hai góc đồng vị bằng nhau nên trong bốn góc còn lại tại B có một góc vuông. </a:t>
                </a:r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vi-VN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 d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d’’.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24680"/>
                <a:ext cx="14211300" cy="3785652"/>
              </a:xfrm>
              <a:prstGeom prst="rect">
                <a:avLst/>
              </a:prstGeom>
              <a:blipFill>
                <a:blip r:embed="rId2"/>
                <a:stretch>
                  <a:fillRect l="-987" r="-1073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5400" y="1025434"/>
            <a:ext cx="4724400" cy="3352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2130669"/>
                  </p:ext>
                </p:extLst>
              </p:nvPr>
            </p:nvGraphicFramePr>
            <p:xfrm>
              <a:off x="3505200" y="1746536"/>
              <a:ext cx="3690827" cy="152985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641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266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983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3200" dirty="0" smtClean="0">
                              <a:latin typeface="+mn-lt"/>
                              <a:cs typeface="Arial" panose="020B0604020202020204" pitchFamily="34" charset="0"/>
                            </a:rPr>
                            <a:t>d’</a:t>
                          </a:r>
                          <a:r>
                            <a:rPr lang="en-US" sz="3200" dirty="0" smtClean="0">
                              <a:latin typeface="+mn-lt"/>
                              <a:cs typeface="Arial" panose="020B0604020202020204" pitchFamily="34" charset="0"/>
                            </a:rPr>
                            <a:t>//</a:t>
                          </a:r>
                          <a:r>
                            <a:rPr lang="vi-VN" sz="3200" dirty="0" smtClean="0">
                              <a:latin typeface="+mn-lt"/>
                              <a:cs typeface="Arial" panose="020B0604020202020204" pitchFamily="34" charset="0"/>
                            </a:rPr>
                            <a:t>d’’ </a:t>
                          </a:r>
                          <a:r>
                            <a:rPr lang="en-US" sz="3200" dirty="0" smtClean="0">
                              <a:latin typeface="+mn-lt"/>
                              <a:cs typeface="Arial" panose="020B0604020202020204" pitchFamily="34" charset="0"/>
                            </a:rPr>
                            <a:t>, d </a:t>
                          </a:r>
                          <a14:m>
                            <m:oMath xmlns:m="http://schemas.openxmlformats.org/officeDocument/2006/math">
                              <m:r>
                                <a:rPr lang="nl-NL" sz="32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vi-VN" sz="3200" dirty="0" smtClean="0">
                              <a:latin typeface="+mn-lt"/>
                              <a:cs typeface="Arial" panose="020B0604020202020204" pitchFamily="34" charset="0"/>
                            </a:rPr>
                            <a:t>d’</a:t>
                          </a:r>
                          <a:endParaRPr lang="en-US" sz="3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32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d</m:t>
                                </m:r>
                                <m:r>
                                  <a:rPr lang="nl-NL" sz="320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m:rPr>
                                    <m:nor/>
                                  </m:rPr>
                                  <a:rPr lang="vi-VN" sz="32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vi-VN" sz="3200" dirty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’’</m:t>
                                </m:r>
                              </m:oMath>
                            </m:oMathPara>
                          </a14:m>
                          <a:endParaRPr lang="en-US" sz="3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2130669"/>
                  </p:ext>
                </p:extLst>
              </p:nvPr>
            </p:nvGraphicFramePr>
            <p:xfrm>
              <a:off x="3505200" y="1746536"/>
              <a:ext cx="3690827" cy="152985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641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266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983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603" r="-647" b="-1098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2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2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8"/>
                          <a:stretch>
                            <a:fillRect l="-30603" t="-110000" r="-647" b="-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2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7" y="1010920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2697486" y="10287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886" y="1208157"/>
            <a:ext cx="5119387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3.26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  <a:blipFill rotWithShape="0">
                <a:blip r:embed="rId4"/>
                <a:stretch>
                  <a:fillRect l="-1325" r="-1325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98" y="8111148"/>
            <a:ext cx="1513834" cy="1674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867" y="7310529"/>
            <a:ext cx="2798307" cy="2700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467">
            <a:off x="1394955" y="7735249"/>
            <a:ext cx="190211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631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1247775" y="1257300"/>
            <a:ext cx="157543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Trong Bài 10, ta dùng cách đo đạc để kiểm nghiệm tính chất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 hai góc đồng vị bằng nhau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Tuy nhiên, đo đạc chỉ cho kết quả gần đúng và trong trường hợp cụ thể.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8286"/>
            <a:ext cx="4275587" cy="37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76977"/>
            <a:ext cx="1406978" cy="1289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9686" y="6447512"/>
            <a:ext cx="1063243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có cách nào khác để chắc chắn tính chất đúng cho mọi trường hợp không?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38884"/>
            <a:ext cx="2987704" cy="1493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25" y="1607368"/>
            <a:ext cx="1450886" cy="160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352" y="141879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(1)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(2)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  <a:blipFill rotWithShape="0">
                <a:blip r:embed="rId8"/>
                <a:stretch>
                  <a:fillRect l="-1646" r="-1600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9697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1414330" y="1409700"/>
            <a:ext cx="6172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định lí: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một đường thẳng vuông góc với một trong hai đường thẳng song song thì nó vuông góc với đường thẳng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54425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751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2610" r="-157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42610" t="-100741" r="-157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9067800" y="15621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47480" y="36361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4425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735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632" r="-351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9067800" y="5710118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4425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419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// b,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504" r="-155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42504" t="-100741" r="-155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9067800" y="7736383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4425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492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563" r="-158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394" y="2697243"/>
            <a:ext cx="2758850" cy="7331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46896"/>
            <a:ext cx="2373471" cy="169533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763000" y="5475327"/>
            <a:ext cx="1198880" cy="1122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24643" y="7278102"/>
            <a:ext cx="3873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0070C0"/>
                </a:solidFill>
              </a:rPr>
              <a:t>Chọn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đáp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án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đúng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trong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các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đáp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án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sau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3" grpId="0"/>
      <p:bldP spid="25" grpId="0"/>
      <p:bldP spid="29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2000" y="770964"/>
            <a:ext cx="1830230" cy="858081"/>
            <a:chOff x="0" y="0"/>
            <a:chExt cx="2440306" cy="1144108"/>
          </a:xfrm>
          <a:solidFill>
            <a:schemeClr val="accent6"/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  <a:grpFill/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5624664"/>
            <a:ext cx="2193177" cy="5163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9224">
            <a:off x="13500215" y="-450266"/>
            <a:ext cx="1924221" cy="25343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7200" y="1200004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Nối mỗi dòng ở cột bên trái với một dòng ở cột bên phải để được khẳng định đúng.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4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𝑥𝑂𝑡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𝑡𝑂𝑦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𝑥𝑂𝑦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13321" t="-394" r="-182" b="-263780"/>
                          </a:stretch>
                        </a:blipFill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129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458200" y="3771900"/>
            <a:ext cx="106680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65788" y="4000500"/>
            <a:ext cx="859212" cy="1624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64600" y="6925236"/>
            <a:ext cx="660400" cy="1113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4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4" name="Rectangle 3"/>
          <p:cNvSpPr/>
          <p:nvPr/>
        </p:nvSpPr>
        <p:spPr>
          <a:xfrm>
            <a:off x="3259842" y="1230209"/>
            <a:ext cx="8079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4295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đoạn thẳng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101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30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158360" r="-40732" b="-59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490419" r="-40732" b="-13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05" y="7200900"/>
            <a:ext cx="2003523" cy="252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70006"/>
            <a:ext cx="2871465" cy="1920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8228201"/>
            <a:ext cx="2859249" cy="1499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77800" y="35433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96160" y="444517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77800" y="6012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80920" y="6906183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854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9491" y="1028700"/>
            <a:ext cx="13549809" cy="2414588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057223" y="4055060"/>
            <a:ext cx="5202077" cy="5188075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42962" y="4055060"/>
            <a:ext cx="5202077" cy="5188075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8700" y="4055060"/>
            <a:ext cx="5202077" cy="5188075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121258" y="2080780"/>
            <a:ext cx="10726273" cy="57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34438" y="4305300"/>
            <a:ext cx="990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48700" y="4305300"/>
            <a:ext cx="990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4162961" y="4305300"/>
            <a:ext cx="990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398" y="5679601"/>
            <a:ext cx="400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180" y="5679601"/>
            <a:ext cx="4605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5441" y="5679601"/>
            <a:ext cx="46056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087337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2720569" y="3804088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9041" y="2290404"/>
            <a:ext cx="1345980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429073" y="758872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82979" y="8563633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8694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1"/>
            <a:ext cx="16230600" cy="5257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1944" y="5019991"/>
            <a:ext cx="9115077" cy="573404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2" name="TextBox 11"/>
          <p:cNvSpPr txBox="1"/>
          <p:nvPr/>
        </p:nvSpPr>
        <p:spPr>
          <a:xfrm>
            <a:off x="1295400" y="1440727"/>
            <a:ext cx="156972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 BÀI </a:t>
            </a:r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endParaRPr lang="en-US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CHỨNG MINH ĐỊNH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644" y="11811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1944" y="5019991"/>
            <a:ext cx="9115077" cy="573404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2" name="TextBox 11"/>
          <p:cNvSpPr txBox="1"/>
          <p:nvPr/>
        </p:nvSpPr>
        <p:spPr>
          <a:xfrm>
            <a:off x="1295400" y="2095500"/>
            <a:ext cx="4876800" cy="332398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endParaRPr lang="en-US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2216824"/>
            <a:ext cx="9448800" cy="20313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2383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24000" y="1409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3" name="Rectangle 12"/>
          <p:cNvSpPr/>
          <p:nvPr/>
        </p:nvSpPr>
        <p:spPr>
          <a:xfrm>
            <a:off x="3657600" y="1483351"/>
            <a:ext cx="10131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2645888"/>
            <a:ext cx="2912886" cy="16311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0167" y="2976043"/>
            <a:ext cx="239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vi-VN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hai góc đối đỉnh thì bằng nhau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được suy ra từ một điều đúng đã biết là “</a:t>
                </a:r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kề bù có tổng số đo bằng 180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  <a:blipFill rotWithShape="0">
                <a:blip r:embed="rId3"/>
                <a:stretch>
                  <a:fillRect l="-1920" r="-1867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9124950" y="4610100"/>
            <a:ext cx="762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87000" y="4408557"/>
            <a:ext cx="400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162" y="5906301"/>
            <a:ext cx="8143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8119445" y="5197775"/>
            <a:ext cx="533400" cy="351349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11920765" y="5823829"/>
            <a:ext cx="533400" cy="2295069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76348" y="7569974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39930" y="7569091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4734241"/>
            <a:ext cx="3321400" cy="7739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/>
      <p:bldP spid="19" grpId="0"/>
      <p:bldP spid="21" grpId="0" animBg="1"/>
      <p:bldP spid="22" grpId="0" animBg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1714"/>
            <a:ext cx="4267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357164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4792" y="3057381"/>
            <a:ext cx="13999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là một khẳng định được suy ra từ những khẳng định đúng đã biết. Mỗi định lí thường được phát biểu dưới dạng: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.... thì .....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giữa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” và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giả thiết của định lí.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sau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kết luận của định lí.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40" y="1374506"/>
            <a:ext cx="1404585" cy="155374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3230" y="1028700"/>
            <a:ext cx="9166070" cy="8610600"/>
            <a:chOff x="0" y="0"/>
            <a:chExt cx="310062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0621" cy="2783840"/>
            </a:xfrm>
            <a:custGeom>
              <a:avLst/>
              <a:gdLst/>
              <a:ahLst/>
              <a:cxnLst/>
              <a:rect l="l" t="t" r="r" b="b"/>
              <a:pathLst>
                <a:path w="3100621" h="2783840">
                  <a:moveTo>
                    <a:pt x="297616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6161" y="0"/>
                  </a:lnTo>
                  <a:cubicBezTo>
                    <a:pt x="3044741" y="0"/>
                    <a:pt x="3100621" y="55880"/>
                    <a:pt x="3100621" y="124460"/>
                  </a:cubicBezTo>
                  <a:lnTo>
                    <a:pt x="3100621" y="2659380"/>
                  </a:lnTo>
                  <a:cubicBezTo>
                    <a:pt x="3100621" y="2727960"/>
                    <a:pt x="3044741" y="2783840"/>
                    <a:pt x="297616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2000" y="8236939"/>
            <a:ext cx="1830230" cy="858081"/>
            <a:chOff x="0" y="0"/>
            <a:chExt cx="2440306" cy="114410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762000" y="1028700"/>
            <a:ext cx="6969194" cy="6477000"/>
            <a:chOff x="0" y="0"/>
            <a:chExt cx="2200668" cy="2194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ound Same Side Corner Rectangle 16"/>
          <p:cNvSpPr/>
          <p:nvPr/>
        </p:nvSpPr>
        <p:spPr>
          <a:xfrm flipV="1">
            <a:off x="1602118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3771" y="1208157"/>
            <a:ext cx="246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261" y="2484160"/>
            <a:ext cx="6470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ardrop 19"/>
          <p:cNvSpPr/>
          <p:nvPr/>
        </p:nvSpPr>
        <p:spPr>
          <a:xfrm>
            <a:off x="8536797" y="1382643"/>
            <a:ext cx="560457" cy="560457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9289" y="1028700"/>
            <a:ext cx="717136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ardrop 21"/>
          <p:cNvSpPr/>
          <p:nvPr/>
        </p:nvSpPr>
        <p:spPr>
          <a:xfrm>
            <a:off x="8536796" y="3908444"/>
            <a:ext cx="560457" cy="56045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9289" y="3511367"/>
            <a:ext cx="717136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6796" y="5301312"/>
            <a:ext cx="809386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767" y="7128382"/>
            <a:ext cx="8868150" cy="23373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59748"/>
            <a:ext cx="7390094" cy="8298552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38351" y="994224"/>
            <a:ext cx="8320949" cy="8298552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ound Same Side Corner Rectangle 6"/>
          <p:cNvSpPr/>
          <p:nvPr/>
        </p:nvSpPr>
        <p:spPr>
          <a:xfrm flipV="1">
            <a:off x="1600200" y="947048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7026" y="1126505"/>
            <a:ext cx="315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7909" y="2476500"/>
            <a:ext cx="581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" y="6293325"/>
            <a:ext cx="4119779" cy="35491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0" y="4354333"/>
            <a:ext cx="6903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9823005"/>
                  </p:ext>
                </p:extLst>
              </p:nvPr>
            </p:nvGraphicFramePr>
            <p:xfrm>
              <a:off x="10363200" y="6591300"/>
              <a:ext cx="5867400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5079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660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  <m:r>
                                    <a:rPr lang="en-US" sz="4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à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 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9823005"/>
                  </p:ext>
                </p:extLst>
              </p:nvPr>
            </p:nvGraphicFramePr>
            <p:xfrm>
              <a:off x="10363200" y="6591300"/>
              <a:ext cx="5867400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5079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660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456" r="-444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 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42456" t="-100645" r="-444" b="-17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4428" y="1000031"/>
            <a:ext cx="7625247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583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28031"/>
            <a:ext cx="16230600" cy="6030939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3300" y="828033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6" name="TextBox 15"/>
          <p:cNvSpPr txBox="1"/>
          <p:nvPr/>
        </p:nvSpPr>
        <p:spPr>
          <a:xfrm>
            <a:off x="3175000" y="8763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8895" y="2356403"/>
            <a:ext cx="1417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8" y="4404592"/>
            <a:ext cx="4142026" cy="3726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8465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042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// b, c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A, c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B;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vị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829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1661" r="-233" b="-84053"/>
                          </a:stretch>
                        </a:blipFill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5"/>
                          <a:stretch>
                            <a:fillRect l="-21661" t="-120400" r="-233" b="-1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TextBox 20"/>
          <p:cNvSpPr txBox="1"/>
          <p:nvPr/>
        </p:nvSpPr>
        <p:spPr>
          <a:xfrm>
            <a:off x="3527917" y="8649154"/>
            <a:ext cx="1166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81" y="8240227"/>
            <a:ext cx="1576209" cy="13810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Microsoft Office PowerPoint</Application>
  <PresentationFormat>Custom</PresentationFormat>
  <Paragraphs>157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Cambria Math</vt:lpstr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VnTeach.Com</cp:keywords>
  <cp:lastModifiedBy/>
  <cp:revision>1</cp:revision>
  <dcterms:created xsi:type="dcterms:W3CDTF">2022-09-23T05:38:55Z</dcterms:created>
  <dcterms:modified xsi:type="dcterms:W3CDTF">2024-10-08T02:17:14Z</dcterms:modified>
  <dc:identifier/>
</cp:coreProperties>
</file>