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2.wav" ContentType="audio/x-wav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3"/>
  </p:notesMasterIdLst>
  <p:sldIdLst>
    <p:sldId id="394" r:id="rId2"/>
    <p:sldId id="369" r:id="rId3"/>
    <p:sldId id="364" r:id="rId4"/>
    <p:sldId id="279" r:id="rId5"/>
    <p:sldId id="363" r:id="rId6"/>
    <p:sldId id="256" r:id="rId7"/>
    <p:sldId id="370" r:id="rId8"/>
    <p:sldId id="371" r:id="rId9"/>
    <p:sldId id="373" r:id="rId10"/>
    <p:sldId id="354" r:id="rId11"/>
    <p:sldId id="374" r:id="rId12"/>
    <p:sldId id="365" r:id="rId13"/>
    <p:sldId id="375" r:id="rId14"/>
    <p:sldId id="376" r:id="rId15"/>
    <p:sldId id="377" r:id="rId16"/>
    <p:sldId id="378" r:id="rId17"/>
    <p:sldId id="379" r:id="rId18"/>
    <p:sldId id="391" r:id="rId19"/>
    <p:sldId id="276" r:id="rId20"/>
    <p:sldId id="381" r:id="rId21"/>
    <p:sldId id="382" r:id="rId22"/>
    <p:sldId id="385" r:id="rId23"/>
    <p:sldId id="387" r:id="rId24"/>
    <p:sldId id="383" r:id="rId25"/>
    <p:sldId id="392" r:id="rId26"/>
    <p:sldId id="393" r:id="rId27"/>
    <p:sldId id="367" r:id="rId28"/>
    <p:sldId id="298" r:id="rId29"/>
    <p:sldId id="314" r:id="rId30"/>
    <p:sldId id="330" r:id="rId31"/>
    <p:sldId id="3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2D2"/>
    <a:srgbClr val="5DD2FF"/>
    <a:srgbClr val="F37D91"/>
    <a:srgbClr val="3B87CD"/>
    <a:srgbClr val="AD4F0F"/>
    <a:srgbClr val="D36113"/>
    <a:srgbClr val="00B0F0"/>
    <a:srgbClr val="F7941E"/>
    <a:srgbClr val="F26548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4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4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B5B60-3322-419E-ADF6-E231B311DD6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</dgm:pt>
    <dgm:pt modelId="{D17870DC-042F-4D7A-88A2-DA0B7FE22CAC}">
      <dgm:prSet phldrT="[Text]"/>
      <dgm:spPr/>
      <dgm:t>
        <a:bodyPr/>
        <a:lstStyle/>
        <a:p>
          <a:r>
            <a:rPr lang="en-US"/>
            <a:t>Pronunciation </a:t>
          </a:r>
          <a:endParaRPr lang="en-US" dirty="0"/>
        </a:p>
      </dgm:t>
    </dgm:pt>
    <dgm:pt modelId="{CD8E5C36-3C5D-47E1-BE96-75664A34860F}" type="parTrans" cxnId="{EBB499BA-97EF-46D3-809A-8ED33852B64B}">
      <dgm:prSet/>
      <dgm:spPr/>
      <dgm:t>
        <a:bodyPr/>
        <a:lstStyle/>
        <a:p>
          <a:endParaRPr lang="en-US"/>
        </a:p>
      </dgm:t>
    </dgm:pt>
    <dgm:pt modelId="{853C4554-2633-42A3-8FA1-A76CC08F1F4D}" type="sibTrans" cxnId="{EBB499BA-97EF-46D3-809A-8ED33852B64B}">
      <dgm:prSet/>
      <dgm:spPr/>
      <dgm:t>
        <a:bodyPr/>
        <a:lstStyle/>
        <a:p>
          <a:endParaRPr lang="en-US"/>
        </a:p>
      </dgm:t>
    </dgm:pt>
    <dgm:pt modelId="{2436911F-936F-49E3-A5D1-480A9E2AD4D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4B80F83C-F408-4D0A-9341-C4CFF144D8C1}" type="parTrans" cxnId="{5776A374-ACC8-4476-8DFA-DD6EE5473464}">
      <dgm:prSet/>
      <dgm:spPr/>
      <dgm:t>
        <a:bodyPr/>
        <a:lstStyle/>
        <a:p>
          <a:endParaRPr lang="en-US"/>
        </a:p>
      </dgm:t>
    </dgm:pt>
    <dgm:pt modelId="{3B4FBE3F-CB2A-4AE7-B2C1-3B869FD8F9ED}" type="sibTrans" cxnId="{5776A374-ACC8-4476-8DFA-DD6EE5473464}">
      <dgm:prSet/>
      <dgm:spPr/>
      <dgm:t>
        <a:bodyPr/>
        <a:lstStyle/>
        <a:p>
          <a:endParaRPr lang="en-US"/>
        </a:p>
      </dgm:t>
    </dgm:pt>
    <dgm:pt modelId="{27DE0956-5BEE-4238-AB6C-6EB8F4DD9897}">
      <dgm:prSet phldrT="[Text]"/>
      <dgm:spPr/>
      <dgm:t>
        <a:bodyPr/>
        <a:lstStyle/>
        <a:p>
          <a:r>
            <a:rPr lang="en-US"/>
            <a:t>Grammar</a:t>
          </a:r>
          <a:endParaRPr lang="en-US" dirty="0"/>
        </a:p>
      </dgm:t>
    </dgm:pt>
    <dgm:pt modelId="{CCF3A8D6-505A-48CF-9491-8B08065FAD06}" type="parTrans" cxnId="{87F10457-CEED-4DBF-B7B9-B2EBCCABE109}">
      <dgm:prSet/>
      <dgm:spPr/>
      <dgm:t>
        <a:bodyPr/>
        <a:lstStyle/>
        <a:p>
          <a:endParaRPr lang="en-US"/>
        </a:p>
      </dgm:t>
    </dgm:pt>
    <dgm:pt modelId="{B008FB47-3D47-477A-A28D-9D3D4B410321}" type="sibTrans" cxnId="{87F10457-CEED-4DBF-B7B9-B2EBCCABE109}">
      <dgm:prSet/>
      <dgm:spPr/>
      <dgm:t>
        <a:bodyPr/>
        <a:lstStyle/>
        <a:p>
          <a:endParaRPr lang="en-US"/>
        </a:p>
      </dgm:t>
    </dgm:pt>
    <dgm:pt modelId="{1AA2BE65-5390-48F1-BF6B-0F0CE930DA9B}" type="pres">
      <dgm:prSet presAssocID="{342B5B60-3322-419E-ADF6-E231B311DD6E}" presName="Name0" presStyleCnt="0">
        <dgm:presLayoutVars>
          <dgm:chMax val="7"/>
          <dgm:chPref val="7"/>
          <dgm:dir/>
        </dgm:presLayoutVars>
      </dgm:prSet>
      <dgm:spPr/>
    </dgm:pt>
    <dgm:pt modelId="{85CF3783-0A18-4C4A-AE77-2E88C243658A}" type="pres">
      <dgm:prSet presAssocID="{342B5B60-3322-419E-ADF6-E231B311DD6E}" presName="Name1" presStyleCnt="0"/>
      <dgm:spPr/>
    </dgm:pt>
    <dgm:pt modelId="{29036F92-0179-470A-9BF3-3D45D5E3D36F}" type="pres">
      <dgm:prSet presAssocID="{342B5B60-3322-419E-ADF6-E231B311DD6E}" presName="cycle" presStyleCnt="0"/>
      <dgm:spPr/>
    </dgm:pt>
    <dgm:pt modelId="{F83E2643-9224-4EB8-8A12-8ECDB4D5554F}" type="pres">
      <dgm:prSet presAssocID="{342B5B60-3322-419E-ADF6-E231B311DD6E}" presName="srcNode" presStyleLbl="node1" presStyleIdx="0" presStyleCnt="3"/>
      <dgm:spPr/>
    </dgm:pt>
    <dgm:pt modelId="{10E1E235-1B91-4A43-873C-5629B5990215}" type="pres">
      <dgm:prSet presAssocID="{342B5B60-3322-419E-ADF6-E231B311DD6E}" presName="conn" presStyleLbl="parChTrans1D2" presStyleIdx="0" presStyleCnt="1"/>
      <dgm:spPr/>
      <dgm:t>
        <a:bodyPr/>
        <a:lstStyle/>
        <a:p>
          <a:endParaRPr lang="en-US"/>
        </a:p>
      </dgm:t>
    </dgm:pt>
    <dgm:pt modelId="{2854312C-A677-4C11-95B1-4424D4324B73}" type="pres">
      <dgm:prSet presAssocID="{342B5B60-3322-419E-ADF6-E231B311DD6E}" presName="extraNode" presStyleLbl="node1" presStyleIdx="0" presStyleCnt="3"/>
      <dgm:spPr/>
    </dgm:pt>
    <dgm:pt modelId="{DDCB2650-5BE8-45C8-A558-4975F742B294}" type="pres">
      <dgm:prSet presAssocID="{342B5B60-3322-419E-ADF6-E231B311DD6E}" presName="dstNode" presStyleLbl="node1" presStyleIdx="0" presStyleCnt="3"/>
      <dgm:spPr/>
    </dgm:pt>
    <dgm:pt modelId="{7470CF36-9AF7-4915-90D4-CE62A3082661}" type="pres">
      <dgm:prSet presAssocID="{D17870DC-042F-4D7A-88A2-DA0B7FE22CA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A4CF2-D346-483C-8A05-8F4F2350DCFC}" type="pres">
      <dgm:prSet presAssocID="{D17870DC-042F-4D7A-88A2-DA0B7FE22CAC}" presName="accent_1" presStyleCnt="0"/>
      <dgm:spPr/>
    </dgm:pt>
    <dgm:pt modelId="{B8F91917-40CF-417A-9C3E-309A17284DB6}" type="pres">
      <dgm:prSet presAssocID="{D17870DC-042F-4D7A-88A2-DA0B7FE22CAC}" presName="accentRepeatNode" presStyleLbl="solidFgAcc1" presStyleIdx="0" presStyleCnt="3"/>
      <dgm:spPr/>
    </dgm:pt>
    <dgm:pt modelId="{69C67B11-78C4-4EED-9EE9-2BE0F6E7061E}" type="pres">
      <dgm:prSet presAssocID="{2436911F-936F-49E3-A5D1-480A9E2AD4D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0C993-BE90-48FA-9DC1-DF6CC3DEDBAE}" type="pres">
      <dgm:prSet presAssocID="{2436911F-936F-49E3-A5D1-480A9E2AD4D1}" presName="accent_2" presStyleCnt="0"/>
      <dgm:spPr/>
    </dgm:pt>
    <dgm:pt modelId="{09BD288A-4954-4FA7-9331-51106CCDD65F}" type="pres">
      <dgm:prSet presAssocID="{2436911F-936F-49E3-A5D1-480A9E2AD4D1}" presName="accentRepeatNode" presStyleLbl="solidFgAcc1" presStyleIdx="1" presStyleCnt="3"/>
      <dgm:spPr/>
    </dgm:pt>
    <dgm:pt modelId="{A955E74C-829B-49E5-B9EB-A6222B0ACBDF}" type="pres">
      <dgm:prSet presAssocID="{27DE0956-5BEE-4238-AB6C-6EB8F4DD989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485C9-AEDB-41AA-A13A-51FCBFDC6F1E}" type="pres">
      <dgm:prSet presAssocID="{27DE0956-5BEE-4238-AB6C-6EB8F4DD9897}" presName="accent_3" presStyleCnt="0"/>
      <dgm:spPr/>
    </dgm:pt>
    <dgm:pt modelId="{7DEFC3FB-574C-4779-8FD8-075FFF79726F}" type="pres">
      <dgm:prSet presAssocID="{27DE0956-5BEE-4238-AB6C-6EB8F4DD9897}" presName="accentRepeatNode" presStyleLbl="solidFgAcc1" presStyleIdx="2" presStyleCnt="3"/>
      <dgm:spPr/>
    </dgm:pt>
  </dgm:ptLst>
  <dgm:cxnLst>
    <dgm:cxn modelId="{75F1AC6A-B230-4711-B9EE-77BE358C7E24}" type="presOf" srcId="{27DE0956-5BEE-4238-AB6C-6EB8F4DD9897}" destId="{A955E74C-829B-49E5-B9EB-A6222B0ACBDF}" srcOrd="0" destOrd="0" presId="urn:microsoft.com/office/officeart/2008/layout/VerticalCurvedList"/>
    <dgm:cxn modelId="{87F10457-CEED-4DBF-B7B9-B2EBCCABE109}" srcId="{342B5B60-3322-419E-ADF6-E231B311DD6E}" destId="{27DE0956-5BEE-4238-AB6C-6EB8F4DD9897}" srcOrd="2" destOrd="0" parTransId="{CCF3A8D6-505A-48CF-9491-8B08065FAD06}" sibTransId="{B008FB47-3D47-477A-A28D-9D3D4B410321}"/>
    <dgm:cxn modelId="{EBB499BA-97EF-46D3-809A-8ED33852B64B}" srcId="{342B5B60-3322-419E-ADF6-E231B311DD6E}" destId="{D17870DC-042F-4D7A-88A2-DA0B7FE22CAC}" srcOrd="0" destOrd="0" parTransId="{CD8E5C36-3C5D-47E1-BE96-75664A34860F}" sibTransId="{853C4554-2633-42A3-8FA1-A76CC08F1F4D}"/>
    <dgm:cxn modelId="{97E02CC9-E8DA-4A0B-B180-A21F80DD789A}" type="presOf" srcId="{D17870DC-042F-4D7A-88A2-DA0B7FE22CAC}" destId="{7470CF36-9AF7-4915-90D4-CE62A3082661}" srcOrd="0" destOrd="0" presId="urn:microsoft.com/office/officeart/2008/layout/VerticalCurvedList"/>
    <dgm:cxn modelId="{4F96BBFF-C1C2-4341-8460-F86CB408F85D}" type="presOf" srcId="{853C4554-2633-42A3-8FA1-A76CC08F1F4D}" destId="{10E1E235-1B91-4A43-873C-5629B5990215}" srcOrd="0" destOrd="0" presId="urn:microsoft.com/office/officeart/2008/layout/VerticalCurvedList"/>
    <dgm:cxn modelId="{36F24E78-1A39-4D26-B8E7-88FE069A7651}" type="presOf" srcId="{2436911F-936F-49E3-A5D1-480A9E2AD4D1}" destId="{69C67B11-78C4-4EED-9EE9-2BE0F6E7061E}" srcOrd="0" destOrd="0" presId="urn:microsoft.com/office/officeart/2008/layout/VerticalCurvedList"/>
    <dgm:cxn modelId="{F6261152-D5F4-48E3-86F2-9DFDBFC4A1AA}" type="presOf" srcId="{342B5B60-3322-419E-ADF6-E231B311DD6E}" destId="{1AA2BE65-5390-48F1-BF6B-0F0CE930DA9B}" srcOrd="0" destOrd="0" presId="urn:microsoft.com/office/officeart/2008/layout/VerticalCurvedList"/>
    <dgm:cxn modelId="{5776A374-ACC8-4476-8DFA-DD6EE5473464}" srcId="{342B5B60-3322-419E-ADF6-E231B311DD6E}" destId="{2436911F-936F-49E3-A5D1-480A9E2AD4D1}" srcOrd="1" destOrd="0" parTransId="{4B80F83C-F408-4D0A-9341-C4CFF144D8C1}" sibTransId="{3B4FBE3F-CB2A-4AE7-B2C1-3B869FD8F9ED}"/>
    <dgm:cxn modelId="{D7049A47-089C-4740-A632-7798B2747B32}" type="presParOf" srcId="{1AA2BE65-5390-48F1-BF6B-0F0CE930DA9B}" destId="{85CF3783-0A18-4C4A-AE77-2E88C243658A}" srcOrd="0" destOrd="0" presId="urn:microsoft.com/office/officeart/2008/layout/VerticalCurvedList"/>
    <dgm:cxn modelId="{4D80A487-6749-4AA2-97A9-5B48B70C8F5A}" type="presParOf" srcId="{85CF3783-0A18-4C4A-AE77-2E88C243658A}" destId="{29036F92-0179-470A-9BF3-3D45D5E3D36F}" srcOrd="0" destOrd="0" presId="urn:microsoft.com/office/officeart/2008/layout/VerticalCurvedList"/>
    <dgm:cxn modelId="{5EC4EF0D-884D-4712-B18E-B1564566D6FA}" type="presParOf" srcId="{29036F92-0179-470A-9BF3-3D45D5E3D36F}" destId="{F83E2643-9224-4EB8-8A12-8ECDB4D5554F}" srcOrd="0" destOrd="0" presId="urn:microsoft.com/office/officeart/2008/layout/VerticalCurvedList"/>
    <dgm:cxn modelId="{E5CC679E-0C81-447C-806F-6F4741CEF7A4}" type="presParOf" srcId="{29036F92-0179-470A-9BF3-3D45D5E3D36F}" destId="{10E1E235-1B91-4A43-873C-5629B5990215}" srcOrd="1" destOrd="0" presId="urn:microsoft.com/office/officeart/2008/layout/VerticalCurvedList"/>
    <dgm:cxn modelId="{0E3A8980-35D4-41DE-BF7D-1667C7E957C0}" type="presParOf" srcId="{29036F92-0179-470A-9BF3-3D45D5E3D36F}" destId="{2854312C-A677-4C11-95B1-4424D4324B73}" srcOrd="2" destOrd="0" presId="urn:microsoft.com/office/officeart/2008/layout/VerticalCurvedList"/>
    <dgm:cxn modelId="{A2AE8E54-D34F-48DE-9649-2CADC270319A}" type="presParOf" srcId="{29036F92-0179-470A-9BF3-3D45D5E3D36F}" destId="{DDCB2650-5BE8-45C8-A558-4975F742B294}" srcOrd="3" destOrd="0" presId="urn:microsoft.com/office/officeart/2008/layout/VerticalCurvedList"/>
    <dgm:cxn modelId="{B26F90A8-5885-40DE-9317-755E16D8904A}" type="presParOf" srcId="{85CF3783-0A18-4C4A-AE77-2E88C243658A}" destId="{7470CF36-9AF7-4915-90D4-CE62A3082661}" srcOrd="1" destOrd="0" presId="urn:microsoft.com/office/officeart/2008/layout/VerticalCurvedList"/>
    <dgm:cxn modelId="{FEF821CB-5420-4095-8F68-568923DF0B51}" type="presParOf" srcId="{85CF3783-0A18-4C4A-AE77-2E88C243658A}" destId="{E1EA4CF2-D346-483C-8A05-8F4F2350DCFC}" srcOrd="2" destOrd="0" presId="urn:microsoft.com/office/officeart/2008/layout/VerticalCurvedList"/>
    <dgm:cxn modelId="{18D7AC7E-AC27-4956-AAB9-8229F5DC72BF}" type="presParOf" srcId="{E1EA4CF2-D346-483C-8A05-8F4F2350DCFC}" destId="{B8F91917-40CF-417A-9C3E-309A17284DB6}" srcOrd="0" destOrd="0" presId="urn:microsoft.com/office/officeart/2008/layout/VerticalCurvedList"/>
    <dgm:cxn modelId="{D7334770-8B9D-41F2-8F64-70CF5E55CBE7}" type="presParOf" srcId="{85CF3783-0A18-4C4A-AE77-2E88C243658A}" destId="{69C67B11-78C4-4EED-9EE9-2BE0F6E7061E}" srcOrd="3" destOrd="0" presId="urn:microsoft.com/office/officeart/2008/layout/VerticalCurvedList"/>
    <dgm:cxn modelId="{3E1BB1D3-BC00-4714-94F4-BCCC0051D516}" type="presParOf" srcId="{85CF3783-0A18-4C4A-AE77-2E88C243658A}" destId="{44F0C993-BE90-48FA-9DC1-DF6CC3DEDBAE}" srcOrd="4" destOrd="0" presId="urn:microsoft.com/office/officeart/2008/layout/VerticalCurvedList"/>
    <dgm:cxn modelId="{B26E5990-3714-47A8-BECE-51339327EC0E}" type="presParOf" srcId="{44F0C993-BE90-48FA-9DC1-DF6CC3DEDBAE}" destId="{09BD288A-4954-4FA7-9331-51106CCDD65F}" srcOrd="0" destOrd="0" presId="urn:microsoft.com/office/officeart/2008/layout/VerticalCurvedList"/>
    <dgm:cxn modelId="{EEF23EB2-61A2-4037-98A0-CFED07CBAE4C}" type="presParOf" srcId="{85CF3783-0A18-4C4A-AE77-2E88C243658A}" destId="{A955E74C-829B-49E5-B9EB-A6222B0ACBDF}" srcOrd="5" destOrd="0" presId="urn:microsoft.com/office/officeart/2008/layout/VerticalCurvedList"/>
    <dgm:cxn modelId="{D5013C2B-DEEC-46C2-A5E5-C93C5CD82403}" type="presParOf" srcId="{85CF3783-0A18-4C4A-AE77-2E88C243658A}" destId="{085485C9-AEDB-41AA-A13A-51FCBFDC6F1E}" srcOrd="6" destOrd="0" presId="urn:microsoft.com/office/officeart/2008/layout/VerticalCurvedList"/>
    <dgm:cxn modelId="{59C71CAF-581D-4F76-AE89-88C6B998352F}" type="presParOf" srcId="{085485C9-AEDB-41AA-A13A-51FCBFDC6F1E}" destId="{7DEFC3FB-574C-4779-8FD8-075FFF7972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1E235-1B91-4A43-873C-5629B5990215}">
      <dsp:nvSpPr>
        <dsp:cNvPr id="0" name=""/>
        <dsp:cNvSpPr/>
      </dsp:nvSpPr>
      <dsp:spPr>
        <a:xfrm>
          <a:off x="-3729909" y="-572992"/>
          <a:ext cx="4445939" cy="4445939"/>
        </a:xfrm>
        <a:prstGeom prst="blockArc">
          <a:avLst>
            <a:gd name="adj1" fmla="val 18900000"/>
            <a:gd name="adj2" fmla="val 2700000"/>
            <a:gd name="adj3" fmla="val 486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0CF36-9AF7-4915-90D4-CE62A3082661}">
      <dsp:nvSpPr>
        <dsp:cNvPr id="0" name=""/>
        <dsp:cNvSpPr/>
      </dsp:nvSpPr>
      <dsp:spPr>
        <a:xfrm>
          <a:off x="460453" y="329995"/>
          <a:ext cx="5480130" cy="6599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386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Pronunciation </a:t>
          </a:r>
          <a:endParaRPr lang="en-US" sz="3400" kern="1200" dirty="0"/>
        </a:p>
      </dsp:txBody>
      <dsp:txXfrm>
        <a:off x="460453" y="329995"/>
        <a:ext cx="5480130" cy="659991"/>
      </dsp:txXfrm>
    </dsp:sp>
    <dsp:sp modelId="{B8F91917-40CF-417A-9C3E-309A17284DB6}">
      <dsp:nvSpPr>
        <dsp:cNvPr id="0" name=""/>
        <dsp:cNvSpPr/>
      </dsp:nvSpPr>
      <dsp:spPr>
        <a:xfrm>
          <a:off x="47959" y="247496"/>
          <a:ext cx="824988" cy="824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C67B11-78C4-4EED-9EE9-2BE0F6E7061E}">
      <dsp:nvSpPr>
        <dsp:cNvPr id="0" name=""/>
        <dsp:cNvSpPr/>
      </dsp:nvSpPr>
      <dsp:spPr>
        <a:xfrm>
          <a:off x="700360" y="1319982"/>
          <a:ext cx="5240224" cy="659991"/>
        </a:xfrm>
        <a:prstGeom prst="rect">
          <a:avLst/>
        </a:prstGeom>
        <a:solidFill>
          <a:schemeClr val="accent4">
            <a:hueOff val="582001"/>
            <a:satOff val="-4008"/>
            <a:lumOff val="500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386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Vocabulary</a:t>
          </a:r>
        </a:p>
      </dsp:txBody>
      <dsp:txXfrm>
        <a:off x="700360" y="1319982"/>
        <a:ext cx="5240224" cy="659991"/>
      </dsp:txXfrm>
    </dsp:sp>
    <dsp:sp modelId="{09BD288A-4954-4FA7-9331-51106CCDD65F}">
      <dsp:nvSpPr>
        <dsp:cNvPr id="0" name=""/>
        <dsp:cNvSpPr/>
      </dsp:nvSpPr>
      <dsp:spPr>
        <a:xfrm>
          <a:off x="287866" y="1237483"/>
          <a:ext cx="824988" cy="824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582001"/>
              <a:satOff val="-4008"/>
              <a:lumOff val="5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55E74C-829B-49E5-B9EB-A6222B0ACBDF}">
      <dsp:nvSpPr>
        <dsp:cNvPr id="0" name=""/>
        <dsp:cNvSpPr/>
      </dsp:nvSpPr>
      <dsp:spPr>
        <a:xfrm>
          <a:off x="460453" y="2309968"/>
          <a:ext cx="5480130" cy="659991"/>
        </a:xfrm>
        <a:prstGeom prst="rect">
          <a:avLst/>
        </a:prstGeom>
        <a:solidFill>
          <a:schemeClr val="accent4">
            <a:hueOff val="1164001"/>
            <a:satOff val="-8016"/>
            <a:lumOff val="1000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386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Grammar</a:t>
          </a:r>
          <a:endParaRPr lang="en-US" sz="3400" kern="1200" dirty="0"/>
        </a:p>
      </dsp:txBody>
      <dsp:txXfrm>
        <a:off x="460453" y="2309968"/>
        <a:ext cx="5480130" cy="659991"/>
      </dsp:txXfrm>
    </dsp:sp>
    <dsp:sp modelId="{7DEFC3FB-574C-4779-8FD8-075FFF79726F}">
      <dsp:nvSpPr>
        <dsp:cNvPr id="0" name=""/>
        <dsp:cNvSpPr/>
      </dsp:nvSpPr>
      <dsp:spPr>
        <a:xfrm>
          <a:off x="47959" y="2227469"/>
          <a:ext cx="824988" cy="824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1164001"/>
              <a:satOff val="-8016"/>
              <a:lumOff val="1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38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60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76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4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5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2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34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8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7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8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6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192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9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172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8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58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8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4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1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5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5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9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microsoft.com/office/2007/relationships/media" Target="../media/media3.mp3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microsoft.com/office/2007/relationships/media" Target="../media/media3.mp3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microsoft.com/office/2007/relationships/media" Target="../media/media3.mp3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microsoft.com/office/2007/relationships/media" Target="../media/media3.mp3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microsoft.com/office/2007/relationships/media" Target="../media/media3.mp3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5.xml"/><Relationship Id="rId7" Type="http://schemas.openxmlformats.org/officeDocument/2006/relationships/slide" Target="slide12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2" y="20638"/>
            <a:ext cx="9151938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2133600" y="1676400"/>
            <a:ext cx="7924800" cy="411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3580"/>
              </a:avLst>
            </a:prstTxWarp>
          </a:bodyPr>
          <a:lstStyle/>
          <a:p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Good morning, class </a:t>
            </a:r>
          </a:p>
        </p:txBody>
      </p:sp>
      <p:pic>
        <p:nvPicPr>
          <p:cNvPr id="3076" name="Picture 4" descr="BlueBirds-bab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MOUS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76200"/>
            <a:ext cx="22479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18"/>
          <p:cNvSpPr>
            <a:spLocks noChangeArrowheads="1" noChangeShapeType="1" noTextEdit="1"/>
          </p:cNvSpPr>
          <p:nvPr/>
        </p:nvSpPr>
        <p:spPr bwMode="auto">
          <a:xfrm>
            <a:off x="3048000" y="2876550"/>
            <a:ext cx="60198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 spc="-40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Wishing you have a nice day!</a:t>
            </a:r>
          </a:p>
        </p:txBody>
      </p:sp>
      <p:pic>
        <p:nvPicPr>
          <p:cNvPr id="3079" name="Picture 19" descr="3d 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360488"/>
            <a:ext cx="9906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igh3778.wav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938" y="6110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8812" y="3831113"/>
            <a:ext cx="705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9158" y="367398"/>
            <a:ext cx="646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29th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27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475407" y="28527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532563" y="701673"/>
            <a:ext cx="10716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B, or C to complete each sentence. 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415006" y="706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472237" y="5938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D284A6-6A36-E75E-0E83-323C164F847A}"/>
              </a:ext>
            </a:extLst>
          </p:cNvPr>
          <p:cNvSpPr txBox="1"/>
          <p:nvPr/>
        </p:nvSpPr>
        <p:spPr>
          <a:xfrm>
            <a:off x="1532563" y="1619655"/>
            <a:ext cx="101211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1.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Mi is ______ gardening in her free time.</a:t>
            </a:r>
          </a:p>
          <a:p>
            <a:r>
              <a:rPr lang="en-US" sz="3200" b="1" dirty="0">
                <a:solidFill>
                  <a:srgbClr val="5DD2FF"/>
                </a:solidFill>
              </a:rPr>
              <a:t>      A.</a:t>
            </a:r>
            <a:r>
              <a:rPr lang="en-US" sz="3200" dirty="0"/>
              <a:t> in 				</a:t>
            </a:r>
            <a:r>
              <a:rPr lang="en-US" sz="3200" b="1" dirty="0">
                <a:solidFill>
                  <a:srgbClr val="5DD2FF"/>
                </a:solidFill>
              </a:rPr>
              <a:t>B. </a:t>
            </a:r>
            <a:r>
              <a:rPr lang="en-US" sz="3200" dirty="0"/>
              <a:t>into 			</a:t>
            </a:r>
            <a:r>
              <a:rPr lang="en-US" sz="3200" b="1" dirty="0">
                <a:solidFill>
                  <a:srgbClr val="5DD2FF"/>
                </a:solidFill>
              </a:rPr>
              <a:t>C.</a:t>
            </a:r>
            <a:r>
              <a:rPr lang="en-US" sz="3200" dirty="0"/>
              <a:t> to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5972639" y="2125492"/>
            <a:ext cx="620510" cy="6025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264629" y="6332707"/>
            <a:ext cx="583659" cy="398834"/>
          </a:xfrm>
          <a:prstGeom prst="actionButtonBackPrevio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475407" y="28527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532563" y="701673"/>
            <a:ext cx="10716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B, or C to complete each sentence. 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415006" y="706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472237" y="5938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D284A6-6A36-E75E-0E83-323C164F847A}"/>
              </a:ext>
            </a:extLst>
          </p:cNvPr>
          <p:cNvSpPr txBox="1"/>
          <p:nvPr/>
        </p:nvSpPr>
        <p:spPr>
          <a:xfrm>
            <a:off x="415006" y="1600200"/>
            <a:ext cx="117769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/>
          </a:p>
          <a:p>
            <a:r>
              <a:rPr lang="en-US" sz="3200" b="1" dirty="0">
                <a:solidFill>
                  <a:srgbClr val="C00000"/>
                </a:solidFill>
              </a:rPr>
              <a:t>2.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Mai is interested ______ building websites for her friends.</a:t>
            </a:r>
          </a:p>
          <a:p>
            <a:r>
              <a:rPr lang="en-US" sz="3200" b="1" dirty="0">
                <a:solidFill>
                  <a:srgbClr val="5DD2FF"/>
                </a:solidFill>
              </a:rPr>
              <a:t>      A.</a:t>
            </a:r>
            <a:r>
              <a:rPr lang="en-US" sz="3200" dirty="0"/>
              <a:t> of 				</a:t>
            </a:r>
            <a:r>
              <a:rPr lang="en-US" sz="3200" b="1" dirty="0">
                <a:solidFill>
                  <a:srgbClr val="5DD2FF"/>
                </a:solidFill>
              </a:rPr>
              <a:t>B.</a:t>
            </a:r>
            <a:r>
              <a:rPr lang="en-US" sz="3200" dirty="0"/>
              <a:t> with 			</a:t>
            </a:r>
            <a:r>
              <a:rPr lang="en-US" sz="3200" b="1" dirty="0">
                <a:solidFill>
                  <a:srgbClr val="5DD2FF"/>
                </a:solidFill>
              </a:rPr>
              <a:t>C.</a:t>
            </a:r>
            <a:r>
              <a:rPr lang="en-US" sz="3200" dirty="0"/>
              <a:t> in</a:t>
            </a:r>
          </a:p>
          <a:p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8608103" y="2613417"/>
            <a:ext cx="620510" cy="6025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ction Button: Back or Previous 12">
            <a:hlinkClick r:id="rId3" action="ppaction://hlinksldjump" highlightClick="1"/>
          </p:cNvPr>
          <p:cNvSpPr/>
          <p:nvPr/>
        </p:nvSpPr>
        <p:spPr>
          <a:xfrm>
            <a:off x="11264629" y="6332707"/>
            <a:ext cx="583659" cy="398834"/>
          </a:xfrm>
          <a:prstGeom prst="actionButtonBackPrevio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673" y="1474777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28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D284A6-6A36-E75E-0E83-323C164F847A}"/>
              </a:ext>
            </a:extLst>
          </p:cNvPr>
          <p:cNvSpPr txBox="1"/>
          <p:nvPr/>
        </p:nvSpPr>
        <p:spPr>
          <a:xfrm>
            <a:off x="1516265" y="1108953"/>
            <a:ext cx="1008883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b="1" dirty="0">
                <a:solidFill>
                  <a:srgbClr val="C00000"/>
                </a:solidFill>
              </a:rPr>
              <a:t>3.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Minh is not fond of ______ puzzles because he thinks it takes a lot of time.</a:t>
            </a:r>
          </a:p>
          <a:p>
            <a:r>
              <a:rPr lang="en-US" sz="2800" b="1" dirty="0">
                <a:solidFill>
                  <a:srgbClr val="5DD2FF"/>
                </a:solidFill>
              </a:rPr>
              <a:t>   A.</a:t>
            </a:r>
            <a:r>
              <a:rPr lang="en-US" sz="2800" dirty="0"/>
              <a:t> making 		</a:t>
            </a:r>
            <a:r>
              <a:rPr lang="en-US" sz="2800" b="1" dirty="0">
                <a:solidFill>
                  <a:srgbClr val="5DD2FF"/>
                </a:solidFill>
              </a:rPr>
              <a:t>B.</a:t>
            </a:r>
            <a:r>
              <a:rPr lang="en-US" sz="2800" dirty="0"/>
              <a:t> doing 		</a:t>
            </a:r>
            <a:r>
              <a:rPr lang="en-US" sz="2800" b="1" dirty="0">
                <a:solidFill>
                  <a:srgbClr val="5DD2FF"/>
                </a:solidFill>
              </a:rPr>
              <a:t>C.</a:t>
            </a:r>
            <a:r>
              <a:rPr lang="en-US" sz="2800" dirty="0"/>
              <a:t> building</a:t>
            </a:r>
          </a:p>
          <a:p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120194" y="2374573"/>
            <a:ext cx="552026" cy="55035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ction Button: Back or Previous 17">
            <a:hlinkClick r:id="rId3" action="ppaction://hlinksldjump" highlightClick="1"/>
          </p:cNvPr>
          <p:cNvSpPr/>
          <p:nvPr/>
        </p:nvSpPr>
        <p:spPr>
          <a:xfrm>
            <a:off x="11264629" y="6332707"/>
            <a:ext cx="583659" cy="398834"/>
          </a:xfrm>
          <a:prstGeom prst="actionButtonBackPrevio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532563" y="701673"/>
            <a:ext cx="10716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B, or C to complete each sentence. </a:t>
            </a:r>
          </a:p>
        </p:txBody>
      </p:sp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415006" y="706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472237" y="5938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673" y="1474777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28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D284A6-6A36-E75E-0E83-323C164F847A}"/>
              </a:ext>
            </a:extLst>
          </p:cNvPr>
          <p:cNvSpPr txBox="1"/>
          <p:nvPr/>
        </p:nvSpPr>
        <p:spPr>
          <a:xfrm>
            <a:off x="1078521" y="754676"/>
            <a:ext cx="107211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>
                <a:solidFill>
                  <a:srgbClr val="C00000"/>
                </a:solidFill>
              </a:rPr>
              <a:t>4.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I’m not keen on ______ our class photos to the forum.</a:t>
            </a:r>
          </a:p>
          <a:p>
            <a:r>
              <a:rPr lang="en-US" sz="2800" b="1" dirty="0">
                <a:solidFill>
                  <a:srgbClr val="5DD2FF"/>
                </a:solidFill>
              </a:rPr>
              <a:t>    A.</a:t>
            </a:r>
            <a:r>
              <a:rPr lang="en-US" sz="2800" dirty="0"/>
              <a:t> uploading 		</a:t>
            </a:r>
            <a:r>
              <a:rPr lang="en-US" sz="2800" b="1" dirty="0">
                <a:solidFill>
                  <a:srgbClr val="5DD2FF"/>
                </a:solidFill>
              </a:rPr>
              <a:t>B.</a:t>
            </a:r>
            <a:r>
              <a:rPr lang="en-US" sz="2800" dirty="0"/>
              <a:t> surfing 		</a:t>
            </a:r>
            <a:r>
              <a:rPr lang="en-US" sz="2800" b="1" dirty="0">
                <a:solidFill>
                  <a:srgbClr val="5DD2FF"/>
                </a:solidFill>
              </a:rPr>
              <a:t>C.</a:t>
            </a:r>
            <a:r>
              <a:rPr lang="en-US" sz="2800" dirty="0"/>
              <a:t> messaging</a:t>
            </a:r>
          </a:p>
          <a:p>
            <a:endParaRPr lang="en-US" sz="2800" dirty="0"/>
          </a:p>
          <a:p>
            <a:endParaRPr lang="vi-VN" sz="2800" dirty="0"/>
          </a:p>
        </p:txBody>
      </p:sp>
      <p:sp>
        <p:nvSpPr>
          <p:cNvPr id="16" name="Oval 15"/>
          <p:cNvSpPr/>
          <p:nvPr/>
        </p:nvSpPr>
        <p:spPr>
          <a:xfrm>
            <a:off x="1487083" y="2066962"/>
            <a:ext cx="507088" cy="50319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532563" y="701673"/>
            <a:ext cx="10716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B, or C to complete each sentence. 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415006" y="706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472237" y="5938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Action Button: Back or Previous 17">
            <a:hlinkClick r:id="rId3" action="ppaction://hlinksldjump" highlightClick="1"/>
          </p:cNvPr>
          <p:cNvSpPr/>
          <p:nvPr/>
        </p:nvSpPr>
        <p:spPr>
          <a:xfrm>
            <a:off x="11264629" y="6332707"/>
            <a:ext cx="583659" cy="398834"/>
          </a:xfrm>
          <a:prstGeom prst="actionButtonBackPrevio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673" y="1474777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28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D284A6-6A36-E75E-0E83-323C164F847A}"/>
              </a:ext>
            </a:extLst>
          </p:cNvPr>
          <p:cNvSpPr txBox="1"/>
          <p:nvPr/>
        </p:nvSpPr>
        <p:spPr>
          <a:xfrm>
            <a:off x="1089404" y="914400"/>
            <a:ext cx="106226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</a:rPr>
              <a:t>5.</a:t>
            </a:r>
            <a:r>
              <a:rPr lang="en-US" sz="2800" dirty="0"/>
              <a:t> While I was ______ some websites, I saw an advertisement about a resort.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DD2FF"/>
                </a:solidFill>
              </a:rPr>
              <a:t>   A.</a:t>
            </a:r>
            <a:r>
              <a:rPr lang="en-US" sz="2800" dirty="0"/>
              <a:t> creating 	 </a:t>
            </a:r>
            <a:r>
              <a:rPr lang="en-US" sz="2800" b="1" dirty="0">
                <a:solidFill>
                  <a:srgbClr val="5DD2FF"/>
                </a:solidFill>
              </a:rPr>
              <a:t>B.</a:t>
            </a:r>
            <a:r>
              <a:rPr lang="en-US" sz="2800" dirty="0"/>
              <a:t> browsing 	  </a:t>
            </a:r>
            <a:r>
              <a:rPr lang="en-US" sz="2800" b="1" dirty="0">
                <a:solidFill>
                  <a:srgbClr val="5DD2FF"/>
                </a:solidFill>
              </a:rPr>
              <a:t>C.</a:t>
            </a:r>
            <a:r>
              <a:rPr lang="en-US" sz="2800" dirty="0"/>
              <a:t> uploading</a:t>
            </a:r>
            <a:endParaRPr lang="vi-VN" sz="2800" dirty="0"/>
          </a:p>
        </p:txBody>
      </p:sp>
      <p:sp>
        <p:nvSpPr>
          <p:cNvPr id="17" name="Oval 16"/>
          <p:cNvSpPr/>
          <p:nvPr/>
        </p:nvSpPr>
        <p:spPr>
          <a:xfrm>
            <a:off x="3847662" y="2970476"/>
            <a:ext cx="552026" cy="55756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532563" y="701673"/>
            <a:ext cx="10716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B, or C to complete each sentence. 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415006" y="706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472237" y="5938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Action Button: Back or Previous 17">
            <a:hlinkClick r:id="rId3" action="ppaction://hlinksldjump" highlightClick="1"/>
          </p:cNvPr>
          <p:cNvSpPr/>
          <p:nvPr/>
        </p:nvSpPr>
        <p:spPr>
          <a:xfrm>
            <a:off x="11264629" y="6332707"/>
            <a:ext cx="583659" cy="398834"/>
          </a:xfrm>
          <a:prstGeom prst="actionButtonBackPrevio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36" y="213747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560112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rgbClr val="D36113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Bahnschrift Condensed" panose="020B0502040204020203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4" y="5636527"/>
            <a:ext cx="2947161" cy="913849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you get 2 plus points</a:t>
            </a:r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1264629" y="6332707"/>
            <a:ext cx="583659" cy="398834"/>
          </a:xfrm>
          <a:prstGeom prst="actionButtonBackPrevio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36" y="213747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560112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rgbClr val="D36113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Bahnschrift Condensed" panose="020B0502040204020203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4" y="5636527"/>
            <a:ext cx="2947161" cy="913849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you get 2 plus points</a:t>
            </a:r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1264629" y="6332707"/>
            <a:ext cx="583659" cy="398834"/>
          </a:xfrm>
          <a:prstGeom prst="actionButtonBackPrevio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7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7"/>
            <a:ext cx="7362346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002060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6" y="4"/>
            <a:ext cx="649817" cy="649817"/>
          </a:xfrm>
          <a:prstGeom prst="rect">
            <a:avLst/>
          </a:prstGeom>
        </p:spPr>
      </p:pic>
      <p:sp>
        <p:nvSpPr>
          <p:cNvPr id="6" name="Action Button: Back or Previous 5">
            <a:hlinkClick r:id="rId6" action="ppaction://hlinksldjump" highlightClick="1"/>
          </p:cNvPr>
          <p:cNvSpPr/>
          <p:nvPr/>
        </p:nvSpPr>
        <p:spPr>
          <a:xfrm>
            <a:off x="11264629" y="6332707"/>
            <a:ext cx="583659" cy="398834"/>
          </a:xfrm>
          <a:prstGeom prst="actionButtonBackPrevio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4403" y="1458480"/>
            <a:ext cx="11206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</a:t>
            </a:r>
            <a:r>
              <a:rPr lang="en-US" sz="2400" dirty="0" err="1"/>
              <a:t>Mi</a:t>
            </a:r>
            <a:r>
              <a:rPr lang="en-US" sz="2400" dirty="0"/>
              <a:t> is _____ gardening in her free time.</a:t>
            </a:r>
          </a:p>
          <a:p>
            <a:r>
              <a:rPr lang="en-US" sz="2400" dirty="0"/>
              <a:t>    A. in               	 B. into            	C. to</a:t>
            </a:r>
          </a:p>
          <a:p>
            <a:r>
              <a:rPr lang="en-US" sz="2400" dirty="0"/>
              <a:t>2. Mai is interested _____ building websites for her friends.</a:t>
            </a:r>
          </a:p>
          <a:p>
            <a:r>
              <a:rPr lang="en-US" sz="2400" dirty="0"/>
              <a:t>   A. of               	B. with           	C. in</a:t>
            </a:r>
          </a:p>
          <a:p>
            <a:r>
              <a:rPr lang="en-US" sz="2400" dirty="0"/>
              <a:t>3. Minh is not fond of _____ puzzles because he thinks it takes a lot of time.</a:t>
            </a:r>
          </a:p>
          <a:p>
            <a:r>
              <a:rPr lang="en-US" sz="2400" dirty="0"/>
              <a:t>   A. making      	B. doing         	C. building</a:t>
            </a:r>
          </a:p>
          <a:p>
            <a:r>
              <a:rPr lang="en-US" sz="2400" dirty="0"/>
              <a:t>4. I'm not keen on _____ our class photos to the forum.</a:t>
            </a:r>
          </a:p>
          <a:p>
            <a:r>
              <a:rPr lang="en-US" sz="2400" dirty="0"/>
              <a:t>   A. uploading     	B. surfing     		C. messaging</a:t>
            </a:r>
          </a:p>
          <a:p>
            <a:r>
              <a:rPr lang="en-US" sz="2400" dirty="0"/>
              <a:t>5. While l was _____ some websites, I saw an advertisement about a resort.</a:t>
            </a:r>
          </a:p>
          <a:p>
            <a:r>
              <a:rPr lang="en-US" sz="2400" dirty="0"/>
              <a:t>   A. creating     	B. browsing    	C. uploading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475407" y="28527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532563" y="701673"/>
            <a:ext cx="10716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B, or C to complete each sentence. 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415006" y="706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472237" y="5938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856051" y="6118698"/>
            <a:ext cx="1245140" cy="632298"/>
          </a:xfrm>
          <a:prstGeom prst="downArrowCallou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Game</a:t>
            </a:r>
          </a:p>
        </p:txBody>
      </p:sp>
      <p:sp>
        <p:nvSpPr>
          <p:cNvPr id="13" name="Oval 12"/>
          <p:cNvSpPr/>
          <p:nvPr/>
        </p:nvSpPr>
        <p:spPr>
          <a:xfrm>
            <a:off x="3521269" y="1872573"/>
            <a:ext cx="467072" cy="4134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15901" y="2594992"/>
            <a:ext cx="467072" cy="4134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53246" y="3316938"/>
            <a:ext cx="467072" cy="4134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66323" y="4033542"/>
            <a:ext cx="467072" cy="4134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7492" y="4761303"/>
            <a:ext cx="467072" cy="4134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4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62066" y="42232"/>
            <a:ext cx="28417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391397" y="1944912"/>
            <a:ext cx="115830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1. People in my village are very ______________ to all visitors.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2. Parents in our village don’t put much _________ on their children to do well at school.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3. In my school, we can _______ on study and play, and do not have to worry about bullies.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4. The best ________player in our chess club will not be able to join the competition.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5. If a boy uses his strength to frighten weaker peers, he is a ______.</a:t>
            </a:r>
            <a:endParaRPr lang="vi-VN" sz="28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BF8C730-40BA-383F-F27A-83185D1D2046}"/>
              </a:ext>
            </a:extLst>
          </p:cNvPr>
          <p:cNvSpPr txBox="1"/>
          <p:nvPr/>
        </p:nvSpPr>
        <p:spPr>
          <a:xfrm>
            <a:off x="6182946" y="1895688"/>
            <a:ext cx="2484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hospitable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768986C-3003-950B-F177-9F1F9926540F}"/>
              </a:ext>
            </a:extLst>
          </p:cNvPr>
          <p:cNvSpPr txBox="1"/>
          <p:nvPr/>
        </p:nvSpPr>
        <p:spPr>
          <a:xfrm>
            <a:off x="7314211" y="2444425"/>
            <a:ext cx="1924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pressure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3391025-7B27-DC07-1CF0-D943DAA19045}"/>
              </a:ext>
            </a:extLst>
          </p:cNvPr>
          <p:cNvSpPr txBox="1"/>
          <p:nvPr/>
        </p:nvSpPr>
        <p:spPr>
          <a:xfrm>
            <a:off x="4687624" y="3504113"/>
            <a:ext cx="1495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 focus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652B2B4-DE6B-FEB4-9E7D-B7ACCFAB8E73}"/>
              </a:ext>
            </a:extLst>
          </p:cNvPr>
          <p:cNvSpPr txBox="1"/>
          <p:nvPr/>
        </p:nvSpPr>
        <p:spPr>
          <a:xfrm>
            <a:off x="2379724" y="4470318"/>
            <a:ext cx="1924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trained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1066077-4004-5B92-1E55-9CBB3246E96D}"/>
              </a:ext>
            </a:extLst>
          </p:cNvPr>
          <p:cNvSpPr txBox="1"/>
          <p:nvPr/>
        </p:nvSpPr>
        <p:spPr>
          <a:xfrm>
            <a:off x="10618578" y="5548326"/>
            <a:ext cx="1192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bully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534603" y="728223"/>
            <a:ext cx="87378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from the box.</a:t>
            </a: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741574" y="70908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798805" y="5963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051" y="1281178"/>
            <a:ext cx="113784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bully 		trained 		hospitable		pressure 		focus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475772" y="197325"/>
            <a:ext cx="2800517" cy="584775"/>
          </a:xfrm>
          <a:prstGeom prst="rect">
            <a:avLst/>
          </a:prstGeom>
          <a:solidFill>
            <a:schemeClr val="accent5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239" y="1771846"/>
            <a:ext cx="7099572" cy="62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a keyword for each set of pictures.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2502" y="1095586"/>
            <a:ext cx="5597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There are 3 sets of pictures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Oval 9">
            <a:hlinkClick r:id="rId2" action="ppaction://hlinksldjump"/>
          </p:cNvPr>
          <p:cNvSpPr/>
          <p:nvPr/>
        </p:nvSpPr>
        <p:spPr>
          <a:xfrm>
            <a:off x="3561652" y="3085906"/>
            <a:ext cx="1752016" cy="1711358"/>
          </a:xfrm>
          <a:prstGeom prst="ellipse">
            <a:avLst/>
          </a:prstGeom>
          <a:solidFill>
            <a:srgbClr val="5DD2FF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5826997" y="3093396"/>
            <a:ext cx="1752016" cy="171135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Oval 11">
            <a:hlinkClick r:id="rId4" action="ppaction://hlinksldjump"/>
          </p:cNvPr>
          <p:cNvSpPr/>
          <p:nvPr/>
        </p:nvSpPr>
        <p:spPr>
          <a:xfrm>
            <a:off x="7985371" y="3093396"/>
            <a:ext cx="1752016" cy="1711358"/>
          </a:xfrm>
          <a:prstGeom prst="ellipse">
            <a:avLst/>
          </a:prstGeom>
          <a:solidFill>
            <a:srgbClr val="92D050"/>
          </a:solidFill>
          <a:ln w="28575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69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" y="17929"/>
            <a:ext cx="1214099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738624" y="341093"/>
            <a:ext cx="9328372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8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453052" y="4578427"/>
            <a:ext cx="5122543" cy="83988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3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453052" y="2437621"/>
            <a:ext cx="4852420" cy="82890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3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351148" y="3499926"/>
            <a:ext cx="4954324" cy="77167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3200" dirty="0">
              <a:solidFill>
                <a:prstClr val="white"/>
              </a:solidFill>
              <a:latin typeface="Bookman Old Style" panose="02050604050505020204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015184" y="4721803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</a:t>
            </a:r>
            <a:r>
              <a:rPr lang="en-US" sz="3200" b="1" dirty="0">
                <a:solidFill>
                  <a:srgbClr val="3B87CD"/>
                </a:solidFill>
              </a:rPr>
              <a:t>upload</a:t>
            </a: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th-TH" sz="32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015183" y="2596149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lang="en-US" sz="3200" b="1" dirty="0">
                <a:solidFill>
                  <a:srgbClr val="3B87CD"/>
                </a:solidFill>
              </a:rPr>
              <a:t>uploading</a:t>
            </a:r>
            <a:endParaRPr lang="th-TH" sz="3200" b="1" dirty="0">
              <a:solidFill>
                <a:srgbClr val="3B87CD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015183" y="3570411"/>
            <a:ext cx="413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b="1" dirty="0">
                <a:latin typeface="Bahnschrift Condensed" panose="020B0502040204020203" pitchFamily="34" charset="0"/>
                <a:cs typeface="Aharoni" panose="02010803020104030203" pitchFamily="2" charset="-79"/>
              </a:rPr>
              <a:t>B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.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 to upload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   </a:t>
            </a:r>
            <a:endParaRPr lang="th-TH" sz="3600" b="1" dirty="0">
              <a:solidFill>
                <a:srgbClr val="0070C0"/>
              </a:solidFill>
              <a:latin typeface="Bahnschrift Condensed" panose="020B0502040204020203" pitchFamily="34" charset="0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0" y="0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9895" y="22215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589813" y="1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750277" y="3452340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969765" y="2514895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969766" y="4535832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18515" y="469727"/>
            <a:ext cx="8840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Bahnschrift Condensed" panose="020B0502040204020203" pitchFamily="34" charset="0"/>
              </a:rPr>
              <a:t>1.  </a:t>
            </a:r>
            <a:r>
              <a:rPr lang="en-US" sz="2800" b="1" dirty="0">
                <a:latin typeface="Bahnschrift Condensed" panose="020B0502040204020203" pitchFamily="34" charset="0"/>
              </a:rPr>
              <a:t>Mai dislikes ______ her pictures to Facebook. She prefers not to show them to others.</a:t>
            </a:r>
          </a:p>
        </p:txBody>
      </p:sp>
    </p:spTree>
    <p:extLst>
      <p:ext uri="{BB962C8B-B14F-4D97-AF65-F5344CB8AC3E}">
        <p14:creationId xmlns:p14="http://schemas.microsoft.com/office/powerpoint/2010/main" val="197259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0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1219200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738624" y="341093"/>
            <a:ext cx="9328372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800" b="1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453052" y="4578427"/>
            <a:ext cx="5122543" cy="83988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3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453053" y="3266438"/>
            <a:ext cx="4852420" cy="82890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3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538919" y="2011683"/>
            <a:ext cx="4954324" cy="77167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3200" dirty="0">
              <a:solidFill>
                <a:prstClr val="white"/>
              </a:solidFill>
              <a:latin typeface="Bookman Old Style" panose="02050604050505020204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015184" y="4721803"/>
            <a:ext cx="413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C. </a:t>
            </a:r>
            <a:r>
              <a:rPr lang="en-US" sz="3600" dirty="0">
                <a:solidFill>
                  <a:srgbClr val="3B87CD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take </a:t>
            </a:r>
            <a:endParaRPr lang="th-TH" sz="3600" dirty="0">
              <a:solidFill>
                <a:srgbClr val="3B87CD"/>
              </a:solidFill>
              <a:latin typeface="Bahnschrift Condensed" panose="020B0502040204020203" pitchFamily="34" charset="0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015184" y="3424966"/>
            <a:ext cx="413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B. </a:t>
            </a:r>
            <a:r>
              <a:rPr lang="en-US" sz="3600" b="1" dirty="0">
                <a:solidFill>
                  <a:srgbClr val="3B87CD"/>
                </a:solidFill>
                <a:latin typeface="Bahnschrift Condensed" panose="020B0502040204020203" pitchFamily="34" charset="0"/>
              </a:rPr>
              <a:t>To take</a:t>
            </a:r>
            <a:endParaRPr lang="th-TH" sz="3600" b="1" dirty="0">
              <a:solidFill>
                <a:srgbClr val="3B87CD"/>
              </a:solidFill>
              <a:latin typeface="Bahnschrift Condensed" panose="020B0502040204020203" pitchFamily="34" charset="0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873563" y="2138721"/>
            <a:ext cx="413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b="1" dirty="0">
                <a:latin typeface="Bahnschrift Condensed" panose="020B0502040204020203" pitchFamily="34" charset="0"/>
                <a:cs typeface="Aharoni" panose="02010803020104030203" pitchFamily="2" charset="-79"/>
              </a:rPr>
              <a:t>A.</a:t>
            </a:r>
            <a:r>
              <a:rPr lang="en-US" sz="3600" b="1" dirty="0">
                <a:solidFill>
                  <a:srgbClr val="3B87CD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   </a:t>
            </a:r>
            <a:r>
              <a:rPr lang="en-US" sz="3600" b="1" dirty="0">
                <a:solidFill>
                  <a:srgbClr val="3B87CD"/>
                </a:solidFill>
                <a:latin typeface="Bahnschrift Condensed" panose="020B0502040204020203" pitchFamily="34" charset="0"/>
              </a:rPr>
              <a:t>taking  </a:t>
            </a:r>
            <a:r>
              <a:rPr lang="en-US" sz="3600" b="1" dirty="0">
                <a:solidFill>
                  <a:srgbClr val="3B87CD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   </a:t>
            </a:r>
            <a:endParaRPr lang="th-TH" sz="3600" b="1" dirty="0">
              <a:solidFill>
                <a:srgbClr val="3B87CD"/>
              </a:solidFill>
              <a:latin typeface="Bahnschrift Condensed" panose="020B0502040204020203" pitchFamily="34" charset="0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0" y="0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9895" y="22215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589813" y="1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938048" y="1964097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969766" y="3343712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969766" y="4535832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18515" y="469727"/>
            <a:ext cx="8957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Bahnschrift Condensed" panose="020B0502040204020203" pitchFamily="34" charset="0"/>
              </a:rPr>
              <a:t>2.</a:t>
            </a:r>
            <a:r>
              <a:rPr lang="en-US" sz="2800" b="1" dirty="0">
                <a:latin typeface="Bahnschrift Condensed" panose="020B0502040204020203" pitchFamily="34" charset="0"/>
              </a:rPr>
              <a:t> We enjoy ______ photos of different types of scenery, so we took a camera with us.</a:t>
            </a:r>
          </a:p>
        </p:txBody>
      </p:sp>
    </p:spTree>
    <p:extLst>
      <p:ext uri="{BB962C8B-B14F-4D97-AF65-F5344CB8AC3E}">
        <p14:creationId xmlns:p14="http://schemas.microsoft.com/office/powerpoint/2010/main" val="8523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0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" y="17929"/>
            <a:ext cx="1214099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738624" y="341093"/>
            <a:ext cx="9328372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800" b="1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367186" y="3279333"/>
            <a:ext cx="5122543" cy="83988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3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367186" y="2118461"/>
            <a:ext cx="4852420" cy="82890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3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367186" y="4455531"/>
            <a:ext cx="4954324" cy="77167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3200" dirty="0">
              <a:solidFill>
                <a:prstClr val="white"/>
              </a:solidFill>
              <a:latin typeface="Bookman Old Style" panose="02050604050505020204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2929318" y="3422709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</a:t>
            </a:r>
            <a:r>
              <a:rPr lang="en-US" sz="3200" b="1" dirty="0">
                <a:solidFill>
                  <a:srgbClr val="3B87CD"/>
                </a:solidFill>
              </a:rPr>
              <a:t>slower</a:t>
            </a: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th-TH" sz="32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2929317" y="2276989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lang="en-US" sz="3200" b="1" dirty="0">
                <a:solidFill>
                  <a:srgbClr val="3B87CD"/>
                </a:solidFill>
              </a:rPr>
              <a:t>slowly</a:t>
            </a:r>
            <a:endParaRPr lang="th-TH" sz="3200" b="1" dirty="0">
              <a:solidFill>
                <a:srgbClr val="3B87CD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860897" y="4580875"/>
            <a:ext cx="413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b="1" dirty="0">
                <a:latin typeface="Bahnschrift Condensed" panose="020B0502040204020203" pitchFamily="34" charset="0"/>
                <a:cs typeface="Aharoni" panose="02010803020104030203" pitchFamily="2" charset="-79"/>
              </a:rPr>
              <a:t>C.</a:t>
            </a:r>
            <a:r>
              <a:rPr lang="en-US" sz="3600" b="1" dirty="0">
                <a:latin typeface="Bahnschrift Condensed" panose="020B0502040204020203" pitchFamily="34" charset="0"/>
              </a:rPr>
              <a:t>  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More slowly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   </a:t>
            </a:r>
            <a:endParaRPr lang="th-TH" sz="3600" b="1" dirty="0">
              <a:solidFill>
                <a:srgbClr val="0070C0"/>
              </a:solidFill>
              <a:latin typeface="Bahnschrift Condensed" panose="020B0502040204020203" pitchFamily="34" charset="0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0" y="0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9895" y="22215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589813" y="1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889234" y="4373148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883899" y="2195735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883900" y="3236738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18515" y="469727"/>
            <a:ext cx="9073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Bahnschrift Condensed" panose="020B0502040204020203" pitchFamily="34" charset="0"/>
              </a:rPr>
              <a:t>3. </a:t>
            </a:r>
            <a:r>
              <a:rPr lang="en-US" sz="2800" b="1" dirty="0"/>
              <a:t>She did the puzzles ______ than I did, so I won the competition.</a:t>
            </a:r>
          </a:p>
        </p:txBody>
      </p:sp>
    </p:spTree>
    <p:extLst>
      <p:ext uri="{BB962C8B-B14F-4D97-AF65-F5344CB8AC3E}">
        <p14:creationId xmlns:p14="http://schemas.microsoft.com/office/powerpoint/2010/main" val="9050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0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" y="17929"/>
            <a:ext cx="12152106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738624" y="341093"/>
            <a:ext cx="9328372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8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579512" y="4407452"/>
            <a:ext cx="5122543" cy="83988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37D91"/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3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579512" y="2266646"/>
            <a:ext cx="4852420" cy="82890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3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477608" y="3328951"/>
            <a:ext cx="4954324" cy="77167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3200" dirty="0">
              <a:solidFill>
                <a:prstClr val="white"/>
              </a:solidFill>
              <a:latin typeface="Bookman Old Style" panose="02050604050505020204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141644" y="4550828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</a:t>
            </a:r>
            <a:r>
              <a:rPr lang="en-US" sz="3200" b="1" dirty="0">
                <a:solidFill>
                  <a:srgbClr val="0070C0"/>
                </a:solidFill>
              </a:rPr>
              <a:t>more hard</a:t>
            </a:r>
            <a:r>
              <a:rPr lang="en-US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th-TH" sz="3200" dirty="0">
              <a:solidFill>
                <a:srgbClr val="0070C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141643" y="2425174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lang="en-US" sz="3200" b="1" dirty="0">
                <a:solidFill>
                  <a:srgbClr val="0070C0"/>
                </a:solidFill>
              </a:rPr>
              <a:t>hardly </a:t>
            </a:r>
            <a:endParaRPr lang="th-TH" sz="3200" b="1" dirty="0">
              <a:solidFill>
                <a:srgbClr val="0070C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141643" y="3399436"/>
            <a:ext cx="413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b="1" dirty="0">
                <a:latin typeface="Bahnschrift Condensed" panose="020B0502040204020203" pitchFamily="34" charset="0"/>
                <a:cs typeface="Aharoni" panose="02010803020104030203" pitchFamily="2" charset="-79"/>
              </a:rPr>
              <a:t>B.</a:t>
            </a:r>
            <a:r>
              <a:rPr lang="en-US" sz="3600" b="1" dirty="0">
                <a:latin typeface="Bahnschrift Condensed" panose="020B0502040204020203" pitchFamily="34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harder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   </a:t>
            </a:r>
            <a:endParaRPr lang="th-TH" sz="3600" b="1" dirty="0">
              <a:solidFill>
                <a:srgbClr val="0070C0"/>
              </a:solidFill>
              <a:latin typeface="Bahnschrift Condensed" panose="020B0502040204020203" pitchFamily="34" charset="0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0" y="0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9895" y="22215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589813" y="1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959025" y="3268990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096225" y="2343920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096226" y="4364857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18515" y="469727"/>
            <a:ext cx="8840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Bahnschrift SemiLight" panose="020B0502040204020203" pitchFamily="34" charset="0"/>
              </a:rPr>
              <a:t>4.</a:t>
            </a:r>
            <a:r>
              <a:rPr lang="en-US" sz="2800" b="1" dirty="0">
                <a:latin typeface="Bahnschrift SemiLight" panose="020B0502040204020203" pitchFamily="34" charset="0"/>
              </a:rPr>
              <a:t> </a:t>
            </a:r>
            <a:r>
              <a:rPr lang="en-US" sz="2800" dirty="0">
                <a:latin typeface="Bahnschrift SemiLight" panose="020B0502040204020203" pitchFamily="34" charset="0"/>
              </a:rPr>
              <a:t>T</a:t>
            </a:r>
            <a:r>
              <a:rPr lang="en-US" sz="2800" b="1" dirty="0">
                <a:latin typeface="Bahnschrift SemiLight" panose="020B0502040204020203" pitchFamily="34" charset="0"/>
              </a:rPr>
              <a:t>om worked ______ than </a:t>
            </a:r>
            <a:r>
              <a:rPr lang="en-US" sz="2800" b="1" dirty="0" err="1">
                <a:latin typeface="Bahnschrift SemiLight" panose="020B0502040204020203" pitchFamily="34" charset="0"/>
              </a:rPr>
              <a:t>Mi</a:t>
            </a:r>
            <a:r>
              <a:rPr lang="en-US" sz="2800" b="1" dirty="0">
                <a:latin typeface="Bahnschrift SemiLight" panose="020B0502040204020203" pitchFamily="34" charset="0"/>
              </a:rPr>
              <a:t>; therefore, he got better results in the exams.</a:t>
            </a:r>
          </a:p>
        </p:txBody>
      </p:sp>
    </p:spTree>
    <p:extLst>
      <p:ext uri="{BB962C8B-B14F-4D97-AF65-F5344CB8AC3E}">
        <p14:creationId xmlns:p14="http://schemas.microsoft.com/office/powerpoint/2010/main" val="182214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0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1219200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738624" y="341093"/>
            <a:ext cx="9328372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8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453052" y="4578427"/>
            <a:ext cx="5122543" cy="83988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BD2D2"/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3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453053" y="3266438"/>
            <a:ext cx="4852420" cy="82890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3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538919" y="2011683"/>
            <a:ext cx="4954324" cy="77167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3200" dirty="0">
              <a:solidFill>
                <a:prstClr val="white"/>
              </a:solidFill>
              <a:latin typeface="Bookman Old Style" panose="02050604050505020204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015184" y="4721803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</a:t>
            </a:r>
            <a:r>
              <a:rPr lang="en-US" sz="3200" b="1" dirty="0">
                <a:solidFill>
                  <a:srgbClr val="0070C0"/>
                </a:solidFill>
              </a:rPr>
              <a:t> frequently</a:t>
            </a: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endParaRPr lang="th-TH" sz="32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015184" y="3424966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</a:t>
            </a:r>
            <a:r>
              <a:rPr lang="en-US" sz="3200" b="1" dirty="0">
                <a:solidFill>
                  <a:srgbClr val="0070C0"/>
                </a:solidFill>
              </a:rPr>
              <a:t>frequent</a:t>
            </a: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th-TH" sz="3200" b="1" dirty="0">
              <a:solidFill>
                <a:srgbClr val="3B87CD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873563" y="2138721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b="1" dirty="0">
                <a:latin typeface="Bahnschrift Condensed" panose="020B0502040204020203" pitchFamily="34" charset="0"/>
                <a:cs typeface="Aharoni" panose="02010803020104030203" pitchFamily="2" charset="-79"/>
              </a:rPr>
              <a:t>A. </a:t>
            </a:r>
            <a:r>
              <a:rPr lang="en-US" sz="3200" b="1" dirty="0">
                <a:solidFill>
                  <a:srgbClr val="0070C0"/>
                </a:solidFill>
              </a:rPr>
              <a:t>more frequently</a:t>
            </a:r>
            <a:r>
              <a:rPr lang="en-US" sz="32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 </a:t>
            </a:r>
            <a:r>
              <a:rPr lang="en-US" sz="3200" b="1" dirty="0">
                <a:solidFill>
                  <a:srgbClr val="0070C0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   </a:t>
            </a:r>
            <a:endParaRPr lang="th-TH" sz="3200" b="1" dirty="0">
              <a:solidFill>
                <a:srgbClr val="0070C0"/>
              </a:solidFill>
              <a:latin typeface="Bahnschrift Condensed" panose="020B0502040204020203" pitchFamily="34" charset="0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0" y="0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9895" y="22215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589813" y="1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938048" y="1964097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969766" y="3343712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969766" y="4535832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18515" y="469727"/>
            <a:ext cx="8840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Bookman Old Style" panose="02050604050505020204" pitchFamily="18" charset="0"/>
              </a:rPr>
              <a:t>5. </a:t>
            </a:r>
            <a:r>
              <a:rPr lang="en-US" sz="2800" b="1" dirty="0"/>
              <a:t>Now they all chat with each other ______ than before because they have smartphones</a:t>
            </a:r>
            <a:endParaRPr lang="en-US" sz="28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0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34692"/>
              </p:ext>
            </p:extLst>
          </p:nvPr>
        </p:nvGraphicFramePr>
        <p:xfrm>
          <a:off x="878305" y="192907"/>
          <a:ext cx="11313696" cy="3029598"/>
        </p:xfrm>
        <a:graphic>
          <a:graphicData uri="http://schemas.openxmlformats.org/drawingml/2006/table">
            <a:tbl>
              <a:tblPr/>
              <a:tblGrid>
                <a:gridCol w="1981962">
                  <a:extLst>
                    <a:ext uri="{9D8B030D-6E8A-4147-A177-3AD203B41FA5}">
                      <a16:colId xmlns:a16="http://schemas.microsoft.com/office/drawing/2014/main" val="3375313832"/>
                    </a:ext>
                  </a:extLst>
                </a:gridCol>
                <a:gridCol w="5560502">
                  <a:extLst>
                    <a:ext uri="{9D8B030D-6E8A-4147-A177-3AD203B41FA5}">
                      <a16:colId xmlns:a16="http://schemas.microsoft.com/office/drawing/2014/main" val="1054257952"/>
                    </a:ext>
                  </a:extLst>
                </a:gridCol>
                <a:gridCol w="3771232">
                  <a:extLst>
                    <a:ext uri="{9D8B030D-6E8A-4147-A177-3AD203B41FA5}">
                      <a16:colId xmlns:a16="http://schemas.microsoft.com/office/drawing/2014/main" val="2636706492"/>
                    </a:ext>
                  </a:extLst>
                </a:gridCol>
              </a:tblGrid>
              <a:tr h="442330"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 sử dụng</a:t>
                      </a:r>
                      <a:endParaRPr lang="en-US" sz="28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lang="en-US" sz="28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312569"/>
                  </a:ext>
                </a:extLst>
              </a:tr>
              <a:tr h="442330">
                <a:tc>
                  <a:txBody>
                    <a:bodyPr/>
                    <a:lstStyle/>
                    <a:p>
                      <a:pPr rtl="0"/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B8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 các ý tương đồng, bổ sung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B8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like apples and oranges.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31050"/>
                  </a:ext>
                </a:extLst>
              </a:tr>
              <a:tr h="442330">
                <a:tc>
                  <a:txBody>
                    <a:bodyPr/>
                    <a:lstStyle/>
                    <a:p>
                      <a:pPr rtl="0"/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B8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 các ý trái ngược, đối lập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B8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is rich, but he is unhappy.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141919"/>
                  </a:ext>
                </a:extLst>
              </a:tr>
              <a:tr h="774078">
                <a:tc>
                  <a:txBody>
                    <a:bodyPr/>
                    <a:lstStyle/>
                    <a:p>
                      <a:pPr rtl="0"/>
                      <a:r>
                        <a:rPr lang="en-US" sz="2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B8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 các sự lựa chọn, phương án thay thế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B8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you want tea or coffee?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74415"/>
                  </a:ext>
                </a:extLst>
              </a:tr>
              <a:tr h="774078">
                <a:tc>
                  <a:txBody>
                    <a:bodyPr/>
                    <a:lstStyle/>
                    <a:p>
                      <a:pPr rtl="0"/>
                      <a:r>
                        <a:rPr lang="en-US" sz="2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B8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mệnh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B8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was late, so she missed the train.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779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55031" y="3222505"/>
            <a:ext cx="10431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otherwise </a:t>
            </a:r>
            <a:r>
              <a:rPr lang="vi-V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vi-V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 We must be early; otherwise we won't get a seat</a:t>
            </a:r>
            <a:r>
              <a:rPr lang="vi-V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phải đi sớm ; nếu không ta sẽ không có chỗ ngồi</a:t>
            </a:r>
            <a:r>
              <a:rPr lang="vi-V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4558" y="4053502"/>
            <a:ext cx="10792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(do đó) là liên từ được dùng thay cho so trong tiếng Anh trang trọng. 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 There is fog at Heathrow, the plane, therefore, has been diverted</a:t>
            </a:r>
            <a:r>
              <a:rPr lang="vi-V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0621" y="235350"/>
            <a:ext cx="9416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vi-VN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 We must be early; otherwise we won't get a seat</a:t>
            </a:r>
            <a:r>
              <a:rPr lang="vi-VN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phải đi sớm ; nếu không ta sẽ không có chỗ ngồi</a:t>
            </a:r>
            <a:r>
              <a:rPr lang="vi-VN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7064" y="2154522"/>
            <a:ext cx="10792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(do đó) là liên từ được dùng thay cho so trong tiếng Anh trang trọng. 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 There is fog at Heathrow, the plane, therefore, has been diverted</a:t>
            </a:r>
            <a:r>
              <a:rPr lang="vi-V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948117" y="1571268"/>
            <a:ext cx="118285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26548"/>
                </a:solidFill>
                <a:latin typeface="Bahnschrift Condensed" panose="020B0502040204020203" pitchFamily="34" charset="0"/>
              </a:rPr>
              <a:t>1.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>Minh is interested in painting, </a:t>
            </a:r>
            <a:r>
              <a:rPr lang="en-US" sz="3600" b="0" i="0" dirty="0">
                <a:solidFill>
                  <a:srgbClr val="F26548"/>
                </a:solidFill>
                <a:effectLst/>
                <a:latin typeface="Bahnschrift Condensed" panose="020B0502040204020203" pitchFamily="34" charset="0"/>
              </a:rPr>
              <a:t>so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>/ </a:t>
            </a:r>
            <a:r>
              <a:rPr lang="en-US" sz="3600" b="0" i="0" dirty="0">
                <a:solidFill>
                  <a:srgbClr val="F26548"/>
                </a:solidFill>
                <a:effectLst/>
                <a:latin typeface="Bahnschrift Condensed" panose="020B0502040204020203" pitchFamily="34" charset="0"/>
              </a:rPr>
              <a:t>but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>yesterday he decided to join the arts and crafts club.</a:t>
            </a:r>
          </a:p>
          <a:p>
            <a:r>
              <a:rPr lang="en-US" sz="36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/>
            </a:r>
            <a:br>
              <a:rPr lang="en-US" sz="36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  <a:latin typeface="Bahnschrift Condensed" panose="020B0502040204020203" pitchFamily="34" charset="0"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>Life in the city seems to be more comfortable, </a:t>
            </a:r>
            <a:r>
              <a:rPr lang="en-US" sz="3600" b="0" i="0" dirty="0">
                <a:solidFill>
                  <a:srgbClr val="F26548"/>
                </a:solidFill>
                <a:effectLst/>
                <a:latin typeface="Bahnschrift Condensed" panose="020B0502040204020203" pitchFamily="34" charset="0"/>
              </a:rPr>
              <a:t>otherwise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>/ </a:t>
            </a:r>
            <a:r>
              <a:rPr lang="en-US" sz="3600" b="0" i="0" dirty="0">
                <a:solidFill>
                  <a:srgbClr val="F26548"/>
                </a:solidFill>
                <a:effectLst/>
                <a:latin typeface="Bahnschrift Condensed" panose="020B0502040204020203" pitchFamily="34" charset="0"/>
              </a:rPr>
              <a:t>but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>I prefer life in the countryside.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</a:br>
            <a:endParaRPr lang="vi-VN" sz="3600" dirty="0">
              <a:latin typeface="Bahnschrift Condensed" panose="020B0502040204020203" pitchFamily="34" charset="0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5A227B29-5A7A-B5E4-0101-2499E233597B}"/>
              </a:ext>
            </a:extLst>
          </p:cNvPr>
          <p:cNvCxnSpPr/>
          <p:nvPr/>
        </p:nvCxnSpPr>
        <p:spPr>
          <a:xfrm>
            <a:off x="5935178" y="2096663"/>
            <a:ext cx="40594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B6C1703D-7CF1-66F9-BFC5-EEBFD80CA5FD}"/>
              </a:ext>
            </a:extLst>
          </p:cNvPr>
          <p:cNvCxnSpPr>
            <a:cxnSpLocks/>
          </p:cNvCxnSpPr>
          <p:nvPr/>
        </p:nvCxnSpPr>
        <p:spPr>
          <a:xfrm>
            <a:off x="10255973" y="3763296"/>
            <a:ext cx="454181" cy="13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2402068" y="454274"/>
            <a:ext cx="98936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correct bold word in each sentence.</a:t>
            </a: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1753547" y="454274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1810778" y="3415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651237" y="1308075"/>
            <a:ext cx="109441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Bahnschrift Condensed" panose="020B0502040204020203" pitchFamily="34" charset="0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>She tries to focus more on her studies; </a:t>
            </a:r>
            <a:r>
              <a:rPr lang="en-US" sz="2800" b="0" i="0" dirty="0">
                <a:solidFill>
                  <a:srgbClr val="F26548"/>
                </a:solidFill>
                <a:effectLst/>
                <a:latin typeface="Bahnschrift Condensed" panose="020B0502040204020203" pitchFamily="34" charset="0"/>
              </a:rPr>
              <a:t>therefore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>/ </a:t>
            </a:r>
            <a:r>
              <a:rPr lang="en-US" sz="2800" b="0" i="0" dirty="0">
                <a:solidFill>
                  <a:srgbClr val="F26548"/>
                </a:solidFill>
                <a:effectLst/>
                <a:latin typeface="Bahnschrift Condensed" panose="020B0502040204020203" pitchFamily="34" charset="0"/>
              </a:rPr>
              <a:t>otherwise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>, she won’t pass her exams.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Bahnschrift Condensed" panose="020B0502040204020203" pitchFamily="34" charset="0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>During harvest time, farmers have to get up earlier, </a:t>
            </a:r>
            <a:r>
              <a:rPr lang="en-US" sz="2800" b="0" i="0" dirty="0">
                <a:solidFill>
                  <a:srgbClr val="F26548"/>
                </a:solidFill>
                <a:effectLst/>
                <a:latin typeface="Bahnschrift Condensed" panose="020B0502040204020203" pitchFamily="34" charset="0"/>
              </a:rPr>
              <a:t>and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>/ </a:t>
            </a:r>
            <a:r>
              <a:rPr lang="en-US" sz="2800" b="0" i="0" dirty="0">
                <a:solidFill>
                  <a:srgbClr val="F26548"/>
                </a:solidFill>
                <a:effectLst/>
                <a:latin typeface="Bahnschrift Condensed" panose="020B0502040204020203" pitchFamily="34" charset="0"/>
              </a:rPr>
              <a:t>so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>they have to work harder.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Bahnschrift Condensed" panose="020B0502040204020203" pitchFamily="34" charset="0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>Parents now have higher expectations of their children; </a:t>
            </a:r>
            <a:r>
              <a:rPr lang="en-US" sz="2800" b="0" i="0" dirty="0">
                <a:solidFill>
                  <a:srgbClr val="F26548"/>
                </a:solidFill>
                <a:effectLst/>
                <a:latin typeface="Bahnschrift Condensed" panose="020B0502040204020203" pitchFamily="34" charset="0"/>
              </a:rPr>
              <a:t>therefore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>/ </a:t>
            </a:r>
            <a:r>
              <a:rPr lang="en-US" sz="2800" b="0" i="0" dirty="0">
                <a:solidFill>
                  <a:srgbClr val="F26548"/>
                </a:solidFill>
                <a:effectLst/>
                <a:latin typeface="Bahnschrift Condensed" panose="020B0502040204020203" pitchFamily="34" charset="0"/>
              </a:rPr>
              <a:t>so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Bahnschrift Condensed" panose="020B0502040204020203" pitchFamily="34" charset="0"/>
              </a:rPr>
              <a:t>, children are under more pressure than before.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endParaRPr lang="vi-VN" sz="2800" dirty="0">
              <a:latin typeface="Bahnschrift Condensed" panose="020B0502040204020203" pitchFamily="34" charset="0"/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9613F09A-579C-841B-DAEF-E9B7F24350CE}"/>
              </a:ext>
            </a:extLst>
          </p:cNvPr>
          <p:cNvCxnSpPr>
            <a:cxnSpLocks/>
          </p:cNvCxnSpPr>
          <p:nvPr/>
        </p:nvCxnSpPr>
        <p:spPr>
          <a:xfrm flipV="1">
            <a:off x="6988359" y="1716570"/>
            <a:ext cx="1114781" cy="135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04EBADE-4E1A-6CFD-36DF-0DF31E38C641}"/>
              </a:ext>
            </a:extLst>
          </p:cNvPr>
          <p:cNvCxnSpPr>
            <a:cxnSpLocks/>
          </p:cNvCxnSpPr>
          <p:nvPr/>
        </p:nvCxnSpPr>
        <p:spPr>
          <a:xfrm flipV="1">
            <a:off x="7168757" y="2577830"/>
            <a:ext cx="477183" cy="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A8099825-D02C-2EC3-2C76-DCD04605B9A8}"/>
              </a:ext>
            </a:extLst>
          </p:cNvPr>
          <p:cNvCxnSpPr>
            <a:cxnSpLocks/>
          </p:cNvCxnSpPr>
          <p:nvPr/>
        </p:nvCxnSpPr>
        <p:spPr>
          <a:xfrm flipV="1">
            <a:off x="7618190" y="3425820"/>
            <a:ext cx="1202331" cy="48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2402068" y="454274"/>
            <a:ext cx="98936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correct bold word in each sentence.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1753547" y="454274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1810778" y="3415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80844" y="64950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507787" y="1630667"/>
            <a:ext cx="104396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Pronunciation in Units 1-2-3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Vocabulary of Units 1-2-3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Grammar of Units 1-2-3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506" y="129845"/>
            <a:ext cx="2759459" cy="18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701440" y="63788"/>
            <a:ext cx="280051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114" y="81709"/>
            <a:ext cx="7099572" cy="62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a keyword for each set of pictures.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7369A9-980B-F312-2274-3BBE23613889}"/>
              </a:ext>
            </a:extLst>
          </p:cNvPr>
          <p:cNvSpPr txBox="1"/>
          <p:nvPr/>
        </p:nvSpPr>
        <p:spPr>
          <a:xfrm>
            <a:off x="7713873" y="4776280"/>
            <a:ext cx="4892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2654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Teenagers</a:t>
            </a:r>
            <a:endParaRPr lang="vi-VN" sz="5400" dirty="0">
              <a:solidFill>
                <a:srgbClr val="F2654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4B23F0C-7F5B-4AC4-893E-609500CD7A82}"/>
              </a:ext>
            </a:extLst>
          </p:cNvPr>
          <p:cNvSpPr txBox="1"/>
          <p:nvPr/>
        </p:nvSpPr>
        <p:spPr>
          <a:xfrm>
            <a:off x="9053869" y="3784215"/>
            <a:ext cx="2212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/>
              <a:t>SET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845" y="930986"/>
            <a:ext cx="3576715" cy="2686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857" y="581860"/>
            <a:ext cx="4406244" cy="3171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3419" r="1984" b="4186"/>
          <a:stretch/>
        </p:blipFill>
        <p:spPr>
          <a:xfrm>
            <a:off x="3258230" y="3753076"/>
            <a:ext cx="4301254" cy="2969738"/>
          </a:xfrm>
          <a:prstGeom prst="rect">
            <a:avLst/>
          </a:prstGeom>
        </p:spPr>
      </p:pic>
      <p:sp>
        <p:nvSpPr>
          <p:cNvPr id="7" name="Right Arrow 6">
            <a:hlinkClick r:id="rId6" action="ppaction://hlinksldjump"/>
          </p:cNvPr>
          <p:cNvSpPr/>
          <p:nvPr/>
        </p:nvSpPr>
        <p:spPr>
          <a:xfrm rot="10800000">
            <a:off x="11228662" y="6431375"/>
            <a:ext cx="522351" cy="37714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97535" y="281647"/>
            <a:ext cx="485941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5166" y="1514895"/>
            <a:ext cx="8149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- </a:t>
            </a:r>
            <a:r>
              <a:rPr lang="en-US" sz="4000" dirty="0" err="1"/>
              <a:t>Exercies</a:t>
            </a:r>
            <a:r>
              <a:rPr lang="en-US" sz="4000" dirty="0"/>
              <a:t> in the workbook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- Prepare review (Skills)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71" y="3689612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20664" cy="68814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04" y="182923"/>
            <a:ext cx="4202170" cy="184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91" y="2958424"/>
            <a:ext cx="5867605" cy="25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8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7369A9-980B-F312-2274-3BBE23613889}"/>
              </a:ext>
            </a:extLst>
          </p:cNvPr>
          <p:cNvSpPr txBox="1"/>
          <p:nvPr/>
        </p:nvSpPr>
        <p:spPr>
          <a:xfrm>
            <a:off x="6918924" y="4331728"/>
            <a:ext cx="4892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2654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Leisure time activities</a:t>
            </a:r>
            <a:endParaRPr lang="vi-VN" sz="5400" dirty="0">
              <a:solidFill>
                <a:srgbClr val="F2654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4B23F0C-7F5B-4AC4-893E-609500CD7A82}"/>
              </a:ext>
            </a:extLst>
          </p:cNvPr>
          <p:cNvSpPr txBox="1"/>
          <p:nvPr/>
        </p:nvSpPr>
        <p:spPr>
          <a:xfrm>
            <a:off x="10055960" y="3017065"/>
            <a:ext cx="156454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/>
              <a:t>SET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89" t="3010" r="1808" b="584"/>
          <a:stretch/>
        </p:blipFill>
        <p:spPr>
          <a:xfrm rot="347930">
            <a:off x="1742496" y="551799"/>
            <a:ext cx="4025223" cy="3017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605" y="753667"/>
            <a:ext cx="3652416" cy="2589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737" y="3765211"/>
            <a:ext cx="3881480" cy="26258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701440" y="63788"/>
            <a:ext cx="280051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114" y="81709"/>
            <a:ext cx="7099572" cy="62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a keyword for each set of pictures.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ight Arrow 31">
            <a:hlinkClick r:id="rId6" action="ppaction://hlinksldjump"/>
          </p:cNvPr>
          <p:cNvSpPr/>
          <p:nvPr/>
        </p:nvSpPr>
        <p:spPr>
          <a:xfrm rot="10800000">
            <a:off x="11228662" y="6431375"/>
            <a:ext cx="522351" cy="37714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7369A9-980B-F312-2274-3BBE23613889}"/>
              </a:ext>
            </a:extLst>
          </p:cNvPr>
          <p:cNvSpPr txBox="1"/>
          <p:nvPr/>
        </p:nvSpPr>
        <p:spPr>
          <a:xfrm>
            <a:off x="7711514" y="4113191"/>
            <a:ext cx="4892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2654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Life in the countryside</a:t>
            </a:r>
            <a:endParaRPr lang="vi-VN" sz="5400" dirty="0">
              <a:solidFill>
                <a:srgbClr val="F2654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4B23F0C-7F5B-4AC4-893E-609500CD7A82}"/>
              </a:ext>
            </a:extLst>
          </p:cNvPr>
          <p:cNvSpPr txBox="1"/>
          <p:nvPr/>
        </p:nvSpPr>
        <p:spPr>
          <a:xfrm>
            <a:off x="10055960" y="2386842"/>
            <a:ext cx="156454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/>
              <a:t>SET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374"/>
          <a:stretch/>
        </p:blipFill>
        <p:spPr>
          <a:xfrm>
            <a:off x="3323104" y="3641668"/>
            <a:ext cx="4242495" cy="2764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223" y="928333"/>
            <a:ext cx="3591458" cy="2401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122" y="914400"/>
            <a:ext cx="3137346" cy="23821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701440" y="63788"/>
            <a:ext cx="280051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114" y="81709"/>
            <a:ext cx="7099572" cy="62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a keyword for each set of pictures.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ight Arrow 31">
            <a:hlinkClick r:id="rId6" action="ppaction://hlinksldjump"/>
          </p:cNvPr>
          <p:cNvSpPr/>
          <p:nvPr/>
        </p:nvSpPr>
        <p:spPr>
          <a:xfrm rot="10800000">
            <a:off x="11228662" y="6431375"/>
            <a:ext cx="522351" cy="37714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2550" y="132929"/>
            <a:ext cx="2098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3268" y="91004"/>
            <a:ext cx="3498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UNITS </a:t>
            </a:r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1-2-3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408770" y="1745999"/>
            <a:ext cx="348672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60858" y="1858140"/>
            <a:ext cx="29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66" y="1606635"/>
            <a:ext cx="964452" cy="91649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20035" y="5474571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42A3348D-DD57-4C80-8E44-4F4F19C3E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144340"/>
              </p:ext>
            </p:extLst>
          </p:nvPr>
        </p:nvGraphicFramePr>
        <p:xfrm>
          <a:off x="4039493" y="2792732"/>
          <a:ext cx="5983704" cy="329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1981D780-F110-4D27-AEFC-3A57E8C1AB4D}"/>
              </a:ext>
            </a:extLst>
          </p:cNvPr>
          <p:cNvSpPr txBox="1"/>
          <p:nvPr/>
        </p:nvSpPr>
        <p:spPr>
          <a:xfrm>
            <a:off x="1529153" y="3595760"/>
            <a:ext cx="2510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1-2-3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2044" y="904753"/>
            <a:ext cx="107517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200000"/>
              </a:lnSpc>
              <a:buAutoNum type="alphaUcPeriod"/>
            </a:pPr>
            <a:r>
              <a:rPr lang="en-US" sz="3600" dirty="0">
                <a:solidFill>
                  <a:srgbClr val="000000"/>
                </a:solidFill>
                <a:latin typeface="OpenSans"/>
              </a:rPr>
              <a:t>good  	B. cool   		C. foot     	D. cook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000000"/>
                </a:solidFill>
                <a:latin typeface="OpenSans"/>
              </a:rPr>
              <a:t>A. J</a:t>
            </a:r>
            <a:r>
              <a:rPr lang="en-US" sz="3600" u="sng" dirty="0">
                <a:solidFill>
                  <a:srgbClr val="000000"/>
                </a:solidFill>
                <a:latin typeface="OpenSans"/>
              </a:rPr>
              <a:t>u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ne         B. r</a:t>
            </a:r>
            <a:r>
              <a:rPr lang="en-US" sz="3600" u="sng" dirty="0">
                <a:solidFill>
                  <a:srgbClr val="000000"/>
                </a:solidFill>
                <a:latin typeface="OpenSans"/>
              </a:rPr>
              <a:t>u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de 		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C.tr</a:t>
            </a:r>
            <a:r>
              <a:rPr lang="en-US" sz="3600" u="sng" dirty="0" err="1">
                <a:solidFill>
                  <a:srgbClr val="000000"/>
                </a:solidFill>
                <a:latin typeface="OpenSans"/>
              </a:rPr>
              <a:t>u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th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l-GR" sz="3600" dirty="0">
                <a:solidFill>
                  <a:srgbClr val="000000"/>
                </a:solidFill>
                <a:latin typeface="OpenSans"/>
              </a:rPr>
              <a:t>          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D. p</a:t>
            </a:r>
            <a:r>
              <a:rPr lang="en-US" sz="3600" u="sng" dirty="0">
                <a:solidFill>
                  <a:srgbClr val="000000"/>
                </a:solidFill>
                <a:latin typeface="OpenSans"/>
              </a:rPr>
              <a:t>u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t</a:t>
            </a:r>
          </a:p>
          <a:p>
            <a:pPr marL="742950" indent="-742950">
              <a:lnSpc>
                <a:spcPct val="200000"/>
              </a:lnSpc>
              <a:buAutoNum type="alphaUcPeriod"/>
            </a:pPr>
            <a:r>
              <a:rPr lang="en-US" sz="3600" dirty="0">
                <a:solidFill>
                  <a:srgbClr val="000000"/>
                </a:solidFill>
                <a:latin typeface="OpenSans"/>
              </a:rPr>
              <a:t>vill</a:t>
            </a:r>
            <a:r>
              <a:rPr lang="en-US" sz="3600" u="sng" dirty="0">
                <a:solidFill>
                  <a:srgbClr val="000000"/>
                </a:solidFill>
                <a:latin typeface="OpenSans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ge     B. buff</a:t>
            </a:r>
            <a:r>
              <a:rPr lang="en-US" sz="3600" u="sng" dirty="0">
                <a:solidFill>
                  <a:srgbClr val="000000"/>
                </a:solidFill>
                <a:latin typeface="OpenSans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lo 	C. cott</a:t>
            </a:r>
            <a:r>
              <a:rPr lang="en-US" sz="3600" u="sng" dirty="0">
                <a:solidFill>
                  <a:srgbClr val="000000"/>
                </a:solidFill>
                <a:latin typeface="OpenSans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ge     D. short</a:t>
            </a:r>
            <a:r>
              <a:rPr lang="en-US" sz="3600" u="sng" dirty="0">
                <a:solidFill>
                  <a:srgbClr val="000000"/>
                </a:solidFill>
                <a:latin typeface="OpenSans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ge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000000"/>
                </a:solidFill>
                <a:latin typeface="OpenSans"/>
              </a:rPr>
              <a:t>A. ensure	B. insure		C. picture	D. surely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000000"/>
                </a:solidFill>
                <a:latin typeface="OpenSans"/>
              </a:rPr>
              <a:t>A. avoid		B. doing		C. choice	D.  join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1841" y="1854537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ɡʊd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endParaRPr lang="en-US" sz="2400" b="1" dirty="0">
              <a:solidFill>
                <a:srgbClr val="AD4F0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9276" y="1825351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k</a:t>
            </a:r>
            <a:r>
              <a:rPr lang="en-US" sz="2400" b="1" dirty="0" err="1">
                <a:solidFill>
                  <a:srgbClr val="00B0F0"/>
                </a:solidFill>
                <a:latin typeface="OpenSans"/>
              </a:rPr>
              <a:t>u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ːl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 </a:t>
            </a:r>
            <a:endParaRPr lang="en-US" sz="2400" b="1" dirty="0">
              <a:solidFill>
                <a:srgbClr val="AD4F0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9853" y="1854537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fʊt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 </a:t>
            </a:r>
            <a:endParaRPr lang="en-US" sz="2400" b="1" dirty="0">
              <a:solidFill>
                <a:srgbClr val="AD4F0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69387" y="1826214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kʊk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8716" y="2897167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dʒuːn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 </a:t>
            </a:r>
            <a:endParaRPr lang="en-US" sz="2400" b="1" dirty="0">
              <a:solidFill>
                <a:srgbClr val="AD4F0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5903" y="2875347"/>
            <a:ext cx="10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ruːd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 </a:t>
            </a:r>
            <a:endParaRPr lang="en-US" sz="2400" b="1" dirty="0">
              <a:solidFill>
                <a:srgbClr val="AD4F0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1100" y="2892430"/>
            <a:ext cx="1034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tru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ː</a:t>
            </a:r>
            <a:r>
              <a:rPr lang="el-GR" sz="2400" b="1" dirty="0">
                <a:solidFill>
                  <a:srgbClr val="AD4F0F"/>
                </a:solidFill>
                <a:latin typeface="OpenSans"/>
              </a:rPr>
              <a:t>θ/</a:t>
            </a:r>
            <a:endParaRPr lang="en-US" sz="2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273" y="2921615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p</a:t>
            </a:r>
            <a:r>
              <a:rPr lang="en-US" sz="2400" b="1" dirty="0" err="1">
                <a:solidFill>
                  <a:srgbClr val="00B0F0"/>
                </a:solidFill>
                <a:latin typeface="OpenSans"/>
              </a:rPr>
              <a:t>ʊ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t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4381" y="4042960"/>
            <a:ext cx="1483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/ˈ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vɪl.ɪdʒ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26748" y="4072145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AD4F0F"/>
                </a:solidFill>
                <a:latin typeface="OpenSans"/>
              </a:rPr>
              <a:t>/ˈ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bʌf.</a:t>
            </a:r>
            <a:r>
              <a:rPr lang="en-US" sz="2400" b="1" dirty="0" err="1">
                <a:solidFill>
                  <a:srgbClr val="00B0F0"/>
                </a:solidFill>
                <a:latin typeface="OpenSans"/>
              </a:rPr>
              <a:t>ə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.ləʊ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80949" y="4017631"/>
            <a:ext cx="1563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/ˈ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kɒt.ɪdʒ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892706" y="4013779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/'∫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ɔ:tIdʒ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endParaRPr lang="en-US" sz="2400" b="1" i="0" dirty="0">
              <a:solidFill>
                <a:srgbClr val="AD4F0F"/>
              </a:solidFill>
              <a:effectLst/>
              <a:latin typeface="Open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46847" y="5112485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ɪnˈʃɔːr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endParaRPr lang="en-US" sz="2400" b="1" dirty="0">
              <a:solidFill>
                <a:srgbClr val="AD4F0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82989" y="4799074"/>
            <a:ext cx="1266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ɪnˈʃɔːr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80949" y="5110939"/>
            <a:ext cx="160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  <a:latin typeface="OpenSans"/>
              </a:rPr>
              <a:t>/ˈ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pɪk.tʃ</a:t>
            </a:r>
            <a:r>
              <a:rPr lang="en-US" sz="2400" b="1" dirty="0" err="1">
                <a:solidFill>
                  <a:srgbClr val="00B0F0"/>
                </a:solidFill>
                <a:latin typeface="OpenSans"/>
              </a:rPr>
              <a:t>ə</a:t>
            </a:r>
            <a:r>
              <a:rPr lang="en-US" sz="2400" b="1" dirty="0" err="1">
                <a:solidFill>
                  <a:srgbClr val="AD4F0F"/>
                </a:solidFill>
                <a:latin typeface="OpenSans"/>
              </a:rPr>
              <a:t>r</a:t>
            </a:r>
            <a:r>
              <a:rPr lang="en-US" sz="2400" b="1" dirty="0">
                <a:solidFill>
                  <a:srgbClr val="AD4F0F"/>
                </a:solidFill>
                <a:latin typeface="OpenSans"/>
              </a:rPr>
              <a:t>/ </a:t>
            </a:r>
            <a:endParaRPr lang="en-US" sz="2400" b="1" dirty="0">
              <a:solidFill>
                <a:srgbClr val="AD4F0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49273" y="4799074"/>
            <a:ext cx="10887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dirty="0">
                <a:solidFill>
                  <a:srgbClr val="AD4F0F"/>
                </a:solidFill>
                <a:latin typeface="OpenSans"/>
              </a:rPr>
              <a:t>/ˈʃɔː.li/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879276" y="5809"/>
            <a:ext cx="40183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509992" y="558718"/>
            <a:ext cx="106150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word whose underlined part is pronounced differently from the others.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67440" y="731043"/>
            <a:ext cx="502606" cy="502606"/>
          </a:xfrm>
          <a:prstGeom prst="roundRect">
            <a:avLst/>
          </a:prstGeom>
          <a:solidFill>
            <a:srgbClr val="0070C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AD4F0F"/>
              </a:solidFill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575284" y="616747"/>
            <a:ext cx="359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57047" y="6196743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</a:rPr>
              <a:t>/</a:t>
            </a:r>
            <a:r>
              <a:rPr lang="en-US" sz="2400" b="1" dirty="0" err="1">
                <a:solidFill>
                  <a:srgbClr val="AD4F0F"/>
                </a:solidFill>
              </a:rPr>
              <a:t>əˈvɔɪd</a:t>
            </a:r>
            <a:r>
              <a:rPr lang="en-US" sz="2400" b="1" dirty="0">
                <a:solidFill>
                  <a:srgbClr val="AD4F0F"/>
                </a:solidFill>
              </a:rPr>
              <a:t>/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99167" y="617728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</a:rPr>
              <a:t>/ˈ</a:t>
            </a:r>
            <a:r>
              <a:rPr lang="en-US" sz="2400" b="1" dirty="0" err="1">
                <a:solidFill>
                  <a:srgbClr val="AD4F0F"/>
                </a:solidFill>
              </a:rPr>
              <a:t>d</a:t>
            </a:r>
            <a:r>
              <a:rPr lang="en-US" sz="2400" b="1" dirty="0" err="1">
                <a:solidFill>
                  <a:srgbClr val="00B0F0"/>
                </a:solidFill>
              </a:rPr>
              <a:t>u</a:t>
            </a:r>
            <a:r>
              <a:rPr lang="en-US" sz="2400" b="1" dirty="0" err="1">
                <a:solidFill>
                  <a:srgbClr val="AD4F0F"/>
                </a:solidFill>
              </a:rPr>
              <a:t>ːɪŋ</a:t>
            </a:r>
            <a:r>
              <a:rPr lang="en-US" sz="2400" b="1" dirty="0">
                <a:solidFill>
                  <a:srgbClr val="AD4F0F"/>
                </a:solidFill>
              </a:rPr>
              <a:t>/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50976" y="6173452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</a:rPr>
              <a:t>/</a:t>
            </a:r>
            <a:r>
              <a:rPr lang="en-US" sz="2400" b="1" dirty="0" err="1">
                <a:solidFill>
                  <a:srgbClr val="AD4F0F"/>
                </a:solidFill>
              </a:rPr>
              <a:t>tʃɔɪs</a:t>
            </a:r>
            <a:r>
              <a:rPr lang="en-US" sz="2400" b="1" dirty="0">
                <a:solidFill>
                  <a:srgbClr val="AD4F0F"/>
                </a:solidFill>
              </a:rPr>
              <a:t>/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684886" y="6186549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AD4F0F"/>
                </a:solidFill>
              </a:rPr>
              <a:t>/</a:t>
            </a:r>
            <a:r>
              <a:rPr lang="en-US" sz="2400" b="1" dirty="0" err="1">
                <a:solidFill>
                  <a:srgbClr val="AD4F0F"/>
                </a:solidFill>
              </a:rPr>
              <a:t>dʒɔɪn</a:t>
            </a:r>
            <a:r>
              <a:rPr lang="en-US" sz="2400" b="1" dirty="0">
                <a:solidFill>
                  <a:srgbClr val="AD4F0F"/>
                </a:solidFill>
              </a:rPr>
              <a:t>/</a:t>
            </a:r>
          </a:p>
        </p:txBody>
      </p:sp>
      <p:sp>
        <p:nvSpPr>
          <p:cNvPr id="35" name="Oval 34"/>
          <p:cNvSpPr/>
          <p:nvPr/>
        </p:nvSpPr>
        <p:spPr>
          <a:xfrm>
            <a:off x="9185095" y="2397267"/>
            <a:ext cx="620510" cy="6025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18416" y="1307453"/>
            <a:ext cx="620510" cy="6025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595393" y="3474597"/>
            <a:ext cx="620510" cy="6025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478073" y="4615135"/>
            <a:ext cx="620510" cy="6025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723085" y="5702075"/>
            <a:ext cx="620510" cy="6025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64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4403" y="1458480"/>
            <a:ext cx="11206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</a:t>
            </a:r>
            <a:r>
              <a:rPr lang="en-US" sz="2400" dirty="0" err="1"/>
              <a:t>Mi</a:t>
            </a:r>
            <a:r>
              <a:rPr lang="en-US" sz="2400" dirty="0"/>
              <a:t> is _____ gardening in her free time.</a:t>
            </a:r>
          </a:p>
          <a:p>
            <a:r>
              <a:rPr lang="en-US" sz="2400" dirty="0"/>
              <a:t>    A. in               	 B. into            	C. to</a:t>
            </a:r>
          </a:p>
          <a:p>
            <a:r>
              <a:rPr lang="en-US" sz="2400" dirty="0"/>
              <a:t>2. Mai is interested _____ building websites for her friends.</a:t>
            </a:r>
          </a:p>
          <a:p>
            <a:r>
              <a:rPr lang="en-US" sz="2400" dirty="0"/>
              <a:t>   A. of               	B. with           	C. in</a:t>
            </a:r>
          </a:p>
          <a:p>
            <a:r>
              <a:rPr lang="en-US" sz="2400" dirty="0"/>
              <a:t>3. Minh is not fond of _____ puzzles because he thinks it takes a lot of time.</a:t>
            </a:r>
          </a:p>
          <a:p>
            <a:r>
              <a:rPr lang="en-US" sz="2400" dirty="0"/>
              <a:t>   A. making      	B. doing         	C. building</a:t>
            </a:r>
          </a:p>
          <a:p>
            <a:r>
              <a:rPr lang="en-US" sz="2400" dirty="0"/>
              <a:t>4. I'm not keen on _____ our class photos to the forum.</a:t>
            </a:r>
          </a:p>
          <a:p>
            <a:r>
              <a:rPr lang="en-US" sz="2400" dirty="0"/>
              <a:t>   A. uploading     	B. surfing     		C. messaging</a:t>
            </a:r>
          </a:p>
          <a:p>
            <a:r>
              <a:rPr lang="en-US" sz="2400" dirty="0"/>
              <a:t>5. While l was _____ some websites, I saw an advertisement about a resort.</a:t>
            </a:r>
          </a:p>
          <a:p>
            <a:r>
              <a:rPr lang="en-US" sz="2400" dirty="0"/>
              <a:t>   A. creating     	B. browsing    	C. uploading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475407" y="28527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4F0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532563" y="701673"/>
            <a:ext cx="10716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B, or C to complete each sentence. 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415006" y="706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472237" y="5938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856051" y="6118698"/>
            <a:ext cx="1245140" cy="632298"/>
          </a:xfrm>
          <a:prstGeom prst="downArrowCallou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319881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314" y="0"/>
            <a:ext cx="12192000" cy="7010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eaLnBrk="0" hangingPunct="0">
              <a:defRPr/>
            </a:pPr>
            <a:endParaRPr lang="vi-VN" sz="48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12068" y="0"/>
            <a:ext cx="8219872" cy="9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u="sng" dirty="0">
                <a:solidFill>
                  <a:srgbClr val="0070C0"/>
                </a:solidFill>
                <a:latin typeface="Times New Roman" pitchFamily="18" charset="0"/>
              </a:rPr>
              <a:t>Game: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22533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47514" y="1233488"/>
            <a:ext cx="1930400" cy="1752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7000">
                <a:schemeClr val="accent5">
                  <a:lumMod val="0"/>
                  <a:lumOff val="100000"/>
                </a:schemeClr>
              </a:gs>
              <a:gs pos="82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 dirty="0">
                <a:solidFill>
                  <a:srgbClr val="0070C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40314" y="1233488"/>
            <a:ext cx="2133600" cy="1752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7000">
                <a:schemeClr val="accent5">
                  <a:lumMod val="0"/>
                  <a:lumOff val="100000"/>
                </a:schemeClr>
              </a:gs>
              <a:gs pos="82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 dirty="0">
                <a:solidFill>
                  <a:srgbClr val="0070C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77914" y="1233488"/>
            <a:ext cx="1930400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7000">
                <a:schemeClr val="accent5">
                  <a:lumMod val="0"/>
                  <a:lumOff val="100000"/>
                </a:schemeClr>
              </a:gs>
              <a:gs pos="82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08314" y="1233488"/>
            <a:ext cx="2032000" cy="1752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7000">
                <a:schemeClr val="accent5">
                  <a:lumMod val="0"/>
                  <a:lumOff val="100000"/>
                </a:schemeClr>
              </a:gs>
              <a:gs pos="82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76314" y="2986088"/>
            <a:ext cx="2032000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6000">
                <a:schemeClr val="accent5">
                  <a:lumMod val="0"/>
                  <a:lumOff val="100000"/>
                </a:schemeClr>
              </a:gs>
              <a:gs pos="77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247514" y="2986088"/>
            <a:ext cx="1930400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6000">
                <a:schemeClr val="accent5">
                  <a:lumMod val="0"/>
                  <a:lumOff val="100000"/>
                </a:schemeClr>
              </a:gs>
              <a:gs pos="77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108314" y="2986088"/>
            <a:ext cx="2032000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6000">
                <a:schemeClr val="accent5">
                  <a:lumMod val="0"/>
                  <a:lumOff val="100000"/>
                </a:schemeClr>
              </a:gs>
              <a:gs pos="77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7393682" y="6202982"/>
            <a:ext cx="2235200" cy="77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267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40314" y="2986088"/>
            <a:ext cx="2133600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6000">
                <a:schemeClr val="accent5">
                  <a:lumMod val="0"/>
                  <a:lumOff val="100000"/>
                </a:schemeClr>
              </a:gs>
              <a:gs pos="77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299" y="2396447"/>
            <a:ext cx="1401450" cy="179100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114" y="2396447"/>
            <a:ext cx="1509786" cy="1891327"/>
          </a:xfrm>
          <a:prstGeom prst="rect">
            <a:avLst/>
          </a:prstGeom>
        </p:spPr>
      </p:pic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1993514" y="5245052"/>
            <a:ext cx="11430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1993514" y="5990151"/>
            <a:ext cx="11430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212714" y="524505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latin typeface="Arial" charset="0"/>
              </a:rPr>
              <a:t>2</a:t>
            </a: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3212714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>
            <a:off x="4203314" y="524505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5193914" y="524505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6</a:t>
            </a: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6184514" y="524505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7175114" y="524505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10</a:t>
            </a:r>
          </a:p>
        </p:txBody>
      </p:sp>
      <p:sp>
        <p:nvSpPr>
          <p:cNvPr id="28" name="AutoShape 24"/>
          <p:cNvSpPr>
            <a:spLocks noChangeArrowheads="1"/>
          </p:cNvSpPr>
          <p:nvPr/>
        </p:nvSpPr>
        <p:spPr bwMode="auto">
          <a:xfrm>
            <a:off x="8165714" y="524505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12</a:t>
            </a:r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>
            <a:off x="9156314" y="524505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14</a:t>
            </a:r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9156314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8165714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>
            <a:off x="7175114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>
            <a:off x="6184514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5193914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" name="AutoShape 31"/>
          <p:cNvSpPr>
            <a:spLocks noChangeArrowheads="1"/>
          </p:cNvSpPr>
          <p:nvPr/>
        </p:nvSpPr>
        <p:spPr bwMode="auto">
          <a:xfrm>
            <a:off x="4203314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" name="AutoShape 16"/>
          <p:cNvSpPr>
            <a:spLocks noChangeArrowheads="1"/>
          </p:cNvSpPr>
          <p:nvPr/>
        </p:nvSpPr>
        <p:spPr bwMode="auto">
          <a:xfrm>
            <a:off x="386902" y="4287774"/>
            <a:ext cx="11430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auto">
          <a:xfrm>
            <a:off x="10663612" y="4286327"/>
            <a:ext cx="11430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1215991" y="6595353"/>
            <a:ext cx="590621" cy="387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9587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2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8" dur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531" grpId="0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4340</TotalTime>
  <Words>1013</Words>
  <Application>Microsoft Office PowerPoint</Application>
  <PresentationFormat>Widescreen</PresentationFormat>
  <Paragraphs>266</Paragraphs>
  <Slides>31</Slides>
  <Notes>15</Notes>
  <HiddenSlides>0</HiddenSlides>
  <MMClips>11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2" baseType="lpstr">
      <vt:lpstr>.VnTifani HeavyH</vt:lpstr>
      <vt:lpstr>.VnTime</vt:lpstr>
      <vt:lpstr>Aharoni</vt:lpstr>
      <vt:lpstr>Arial</vt:lpstr>
      <vt:lpstr>Arial Black</vt:lpstr>
      <vt:lpstr>Bahnschrift Condensed</vt:lpstr>
      <vt:lpstr>Bahnschrift SemiLight</vt:lpstr>
      <vt:lpstr>Bookman Old Style</vt:lpstr>
      <vt:lpstr>Calibri</vt:lpstr>
      <vt:lpstr>Century Gothic</vt:lpstr>
      <vt:lpstr>Comic Sans MS</vt:lpstr>
      <vt:lpstr>Cordia New</vt:lpstr>
      <vt:lpstr>Mali SemiBold</vt:lpstr>
      <vt:lpstr>Myriad Pro</vt:lpstr>
      <vt:lpstr>OpenSans</vt:lpstr>
      <vt:lpstr>Punsukpukpik</vt:lpstr>
      <vt:lpstr>Tahoma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245</cp:revision>
  <dcterms:created xsi:type="dcterms:W3CDTF">2020-12-09T02:04:09Z</dcterms:created>
  <dcterms:modified xsi:type="dcterms:W3CDTF">2025-10-28T14:53:30Z</dcterms:modified>
</cp:coreProperties>
</file>