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351" r:id="rId3"/>
    <p:sldId id="331" r:id="rId4"/>
    <p:sldId id="355" r:id="rId5"/>
    <p:sldId id="316" r:id="rId6"/>
    <p:sldId id="281" r:id="rId7"/>
    <p:sldId id="283" r:id="rId8"/>
    <p:sldId id="332" r:id="rId9"/>
    <p:sldId id="354" r:id="rId10"/>
    <p:sldId id="342" r:id="rId11"/>
    <p:sldId id="326" r:id="rId12"/>
    <p:sldId id="313" r:id="rId13"/>
    <p:sldId id="345" r:id="rId14"/>
    <p:sldId id="352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FB7BD"/>
    <a:srgbClr val="BEE5E8"/>
    <a:srgbClr val="7ED1D6"/>
    <a:srgbClr val="7DCFD4"/>
    <a:srgbClr val="008A80"/>
    <a:srgbClr val="00B2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7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9336" y="1269438"/>
            <a:ext cx="11149542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cs typeface="Arial" panose="020B0604020202020204" pitchFamily="34" charset="0"/>
              </a:rPr>
              <a:t>Read the passage and match the highlighted words with their meanings.</a:t>
            </a:r>
            <a:endParaRPr lang="en-US" sz="25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334" y="237128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30A208-B151-4B5A-8DEA-092D7EF10549}"/>
              </a:ext>
            </a:extLst>
          </p:cNvPr>
          <p:cNvSpPr txBox="1"/>
          <p:nvPr/>
        </p:nvSpPr>
        <p:spPr>
          <a:xfrm>
            <a:off x="2059674" y="1961839"/>
            <a:ext cx="3054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give</a:t>
            </a:r>
            <a:r>
              <a:rPr lang="en-US" sz="2800" b="1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2AFCA8-5944-49EF-B0DF-8ECE5275CD27}"/>
              </a:ext>
            </a:extLst>
          </p:cNvPr>
          <p:cNvSpPr txBox="1"/>
          <p:nvPr/>
        </p:nvSpPr>
        <p:spPr>
          <a:xfrm>
            <a:off x="2059673" y="2949977"/>
            <a:ext cx="30544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give and receive</a:t>
            </a:r>
            <a:r>
              <a:rPr lang="en-US" sz="2800" b="1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00FB95-FB03-4E9E-84D3-471C4D61B61B}"/>
              </a:ext>
            </a:extLst>
          </p:cNvPr>
          <p:cNvSpPr txBox="1"/>
          <p:nvPr/>
        </p:nvSpPr>
        <p:spPr>
          <a:xfrm>
            <a:off x="2059673" y="3936660"/>
            <a:ext cx="30544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every month</a:t>
            </a:r>
            <a:r>
              <a:rPr lang="en-US" sz="2800" b="1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E49F4-B723-4254-8414-B790CAF8900B}"/>
              </a:ext>
            </a:extLst>
          </p:cNvPr>
          <p:cNvSpPr txBox="1"/>
          <p:nvPr/>
        </p:nvSpPr>
        <p:spPr>
          <a:xfrm>
            <a:off x="2059673" y="4924798"/>
            <a:ext cx="30544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pleased</a:t>
            </a:r>
            <a:r>
              <a:rPr lang="en-US" sz="2800" b="1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CDB8B2-38BA-4599-9B90-4D94D6E7E91E}"/>
              </a:ext>
            </a:extLst>
          </p:cNvPr>
          <p:cNvSpPr txBox="1"/>
          <p:nvPr/>
        </p:nvSpPr>
        <p:spPr>
          <a:xfrm>
            <a:off x="2059673" y="5831698"/>
            <a:ext cx="3054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teach</a:t>
            </a:r>
            <a:r>
              <a:rPr lang="en-US" sz="28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EF0E6-2EAA-4BD2-A18D-1DD8A23B2D24}"/>
              </a:ext>
            </a:extLst>
          </p:cNvPr>
          <p:cNvSpPr txBox="1"/>
          <p:nvPr/>
        </p:nvSpPr>
        <p:spPr>
          <a:xfrm>
            <a:off x="6796824" y="1961839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donate </a:t>
            </a:r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5B99B8-071F-4D7B-B1FB-484587AF2BDF}"/>
              </a:ext>
            </a:extLst>
          </p:cNvPr>
          <p:cNvSpPr txBox="1"/>
          <p:nvPr/>
        </p:nvSpPr>
        <p:spPr>
          <a:xfrm>
            <a:off x="6796824" y="2949977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exchange </a:t>
            </a:r>
            <a:endParaRPr lang="en-US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6312F-69B1-4757-A00D-40B89280ABE4}"/>
              </a:ext>
            </a:extLst>
          </p:cNvPr>
          <p:cNvSpPr txBox="1"/>
          <p:nvPr/>
        </p:nvSpPr>
        <p:spPr>
          <a:xfrm>
            <a:off x="6796824" y="3936660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monthly</a:t>
            </a:r>
            <a:endParaRPr 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3638AA-B4AB-43F7-BFF5-B08F4CADCEBD}"/>
              </a:ext>
            </a:extLst>
          </p:cNvPr>
          <p:cNvSpPr txBox="1"/>
          <p:nvPr/>
        </p:nvSpPr>
        <p:spPr>
          <a:xfrm>
            <a:off x="6796824" y="4924798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proud </a:t>
            </a:r>
            <a:endParaRPr lang="en-US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5B9EF-416F-4ACF-AB5D-4E67542B3A62}"/>
              </a:ext>
            </a:extLst>
          </p:cNvPr>
          <p:cNvSpPr txBox="1"/>
          <p:nvPr/>
        </p:nvSpPr>
        <p:spPr>
          <a:xfrm>
            <a:off x="6796824" y="5831698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tutor</a:t>
            </a:r>
            <a:endParaRPr lang="en-US" sz="28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6798C3-72C2-406A-A7F8-A1D45B5D4248}"/>
              </a:ext>
            </a:extLst>
          </p:cNvPr>
          <p:cNvCxnSpPr>
            <a:stCxn id="20" idx="3"/>
            <a:endCxn id="14" idx="1"/>
          </p:cNvCxnSpPr>
          <p:nvPr/>
        </p:nvCxnSpPr>
        <p:spPr>
          <a:xfrm>
            <a:off x="5114074" y="222344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0031D1-CAE2-438D-B1C4-5DE6EE271E13}"/>
              </a:ext>
            </a:extLst>
          </p:cNvPr>
          <p:cNvCxnSpPr/>
          <p:nvPr/>
        </p:nvCxnSpPr>
        <p:spPr>
          <a:xfrm>
            <a:off x="5114074" y="32203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E6D8D3-50EA-4783-BE91-4FC5589CE414}"/>
              </a:ext>
            </a:extLst>
          </p:cNvPr>
          <p:cNvCxnSpPr/>
          <p:nvPr/>
        </p:nvCxnSpPr>
        <p:spPr>
          <a:xfrm>
            <a:off x="5114073" y="41855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8BCEDB-1194-4BAF-A76A-F59FC4AD7A9C}"/>
              </a:ext>
            </a:extLst>
          </p:cNvPr>
          <p:cNvCxnSpPr/>
          <p:nvPr/>
        </p:nvCxnSpPr>
        <p:spPr>
          <a:xfrm>
            <a:off x="5114073" y="52142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DDB25F-92CE-4059-B227-4D9F54E4A352}"/>
              </a:ext>
            </a:extLst>
          </p:cNvPr>
          <p:cNvCxnSpPr/>
          <p:nvPr/>
        </p:nvCxnSpPr>
        <p:spPr>
          <a:xfrm>
            <a:off x="5114073" y="60905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60474"/>
              </p:ext>
            </p:extLst>
          </p:nvPr>
        </p:nvGraphicFramePr>
        <p:xfrm>
          <a:off x="9951719" y="1932624"/>
          <a:ext cx="1602971" cy="4422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971">
                  <a:extLst>
                    <a:ext uri="{9D8B030D-6E8A-4147-A177-3AD203B41FA5}">
                      <a16:colId xmlns:a16="http://schemas.microsoft.com/office/drawing/2014/main" val="2339014219"/>
                    </a:ext>
                  </a:extLst>
                </a:gridCol>
              </a:tblGrid>
              <a:tr h="442229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tutor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</a:p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     monthly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donate</a:t>
                      </a: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exchange</a:t>
                      </a:r>
                    </a:p>
                    <a:p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</a:rPr>
                        <a:t>proud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89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1753" y="1298459"/>
            <a:ext cx="1033824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Read the passage </a:t>
            </a:r>
            <a:r>
              <a:rPr lang="en-US" sz="2600" b="1" dirty="0" smtClean="0">
                <a:cs typeface="Arial" panose="020B0604020202020204" pitchFamily="34" charset="0"/>
              </a:rPr>
              <a:t>again, underline the key words and </a:t>
            </a:r>
            <a:r>
              <a:rPr lang="en-US" sz="2600" b="1" dirty="0">
                <a:cs typeface="Arial" panose="020B0604020202020204" pitchFamily="34" charset="0"/>
              </a:rPr>
              <a:t>tick True or False.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1EA30A-66F5-4186-9630-2904DE78F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4793"/>
              </p:ext>
            </p:extLst>
          </p:nvPr>
        </p:nvGraphicFramePr>
        <p:xfrm>
          <a:off x="576198" y="2042182"/>
          <a:ext cx="10934159" cy="39332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2324">
                  <a:extLst>
                    <a:ext uri="{9D8B030D-6E8A-4147-A177-3AD203B41FA5}">
                      <a16:colId xmlns:a16="http://schemas.microsoft.com/office/drawing/2014/main" val="2030766106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val="60489512"/>
                    </a:ext>
                  </a:extLst>
                </a:gridCol>
                <a:gridCol w="1058590">
                  <a:extLst>
                    <a:ext uri="{9D8B030D-6E8A-4147-A177-3AD203B41FA5}">
                      <a16:colId xmlns:a16="http://schemas.microsoft.com/office/drawing/2014/main" val="2898724641"/>
                    </a:ext>
                  </a:extLst>
                </a:gridCol>
              </a:tblGrid>
              <a:tr h="65778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87482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1. Community service allows students to develop themselves.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30663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2. Each student can join only one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76525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3. They tutor younger students.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048017"/>
                  </a:ext>
                </a:extLst>
              </a:tr>
              <a:tr h="644361">
                <a:tc>
                  <a:txBody>
                    <a:bodyPr/>
                    <a:lstStyle/>
                    <a:p>
                      <a:r>
                        <a:rPr lang="en-US" sz="2400" dirty="0"/>
                        <a:t>4. Local children receive postcards from the </a:t>
                      </a:r>
                      <a:r>
                        <a:rPr lang="en-US" sz="2400" i="1" dirty="0"/>
                        <a:t>Postcard-to-Help</a:t>
                      </a:r>
                      <a:r>
                        <a:rPr lang="en-US" sz="2400" dirty="0"/>
                        <a:t>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921334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5. Students receive plants when they give paper.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228538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55C70306-4E9C-4379-AC35-BE75E12AF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4" y="2705100"/>
            <a:ext cx="631371" cy="63137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2AB18EB3-DD93-4733-8416-18E76F4B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44200" y="3377446"/>
            <a:ext cx="631371" cy="631371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AB1CC721-42A5-4E70-B2A6-674C33D38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3" y="4024591"/>
            <a:ext cx="631371" cy="631371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1ED5249B-37DB-4939-93AC-0EB32D442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44200" y="4676449"/>
            <a:ext cx="631371" cy="631371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7AA8B6B9-4A0A-475F-80AB-FE17A62F8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3" y="5344082"/>
            <a:ext cx="631371" cy="63137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078804" y="3200400"/>
            <a:ext cx="210730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379216" y="3200400"/>
            <a:ext cx="3794966" cy="428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86113" y="3908860"/>
            <a:ext cx="2466542" cy="18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611030" y="4488873"/>
            <a:ext cx="2768186" cy="9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26018" y="5171197"/>
            <a:ext cx="16340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240875" y="5178664"/>
            <a:ext cx="2808354" cy="125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32458" y="5843588"/>
            <a:ext cx="16340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278972" y="5818909"/>
            <a:ext cx="1260373" cy="7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836" y="1221784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about these students. Write the names of the projects you think they should join in the Projects column.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726AF-0347-4AB4-85EE-DB2701121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4379"/>
            <a:ext cx="5290456" cy="121031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77238"/>
              </p:ext>
            </p:extLst>
          </p:nvPr>
        </p:nvGraphicFramePr>
        <p:xfrm>
          <a:off x="5343241" y="1607128"/>
          <a:ext cx="6848759" cy="4878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9336">
                  <a:extLst>
                    <a:ext uri="{9D8B030D-6E8A-4147-A177-3AD203B41FA5}">
                      <a16:colId xmlns:a16="http://schemas.microsoft.com/office/drawing/2014/main" val="1264655619"/>
                    </a:ext>
                  </a:extLst>
                </a:gridCol>
                <a:gridCol w="1379423">
                  <a:extLst>
                    <a:ext uri="{9D8B030D-6E8A-4147-A177-3AD203B41FA5}">
                      <a16:colId xmlns:a16="http://schemas.microsoft.com/office/drawing/2014/main" val="2175292709"/>
                    </a:ext>
                  </a:extLst>
                </a:gridCol>
              </a:tblGrid>
              <a:tr h="4710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Projects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750296"/>
                  </a:ext>
                </a:extLst>
              </a:tr>
              <a:tr h="8728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Nick likes reading book. He has a very nice voice, and he is also</a:t>
                      </a:r>
                      <a:r>
                        <a:rPr lang="en-US" sz="2400" baseline="0" dirty="0" smtClean="0"/>
                        <a:t> patient.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   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665970"/>
                  </a:ext>
                </a:extLst>
              </a:tr>
              <a:tr h="6997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 Ann is very good at </a:t>
                      </a:r>
                      <a:r>
                        <a:rPr lang="en-US" sz="2400" dirty="0" err="1" smtClean="0"/>
                        <a:t>maths</a:t>
                      </a:r>
                      <a:r>
                        <a:rPr lang="en-US" sz="2400" dirty="0" smtClean="0"/>
                        <a:t> and literature. She also loves children.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107284"/>
                  </a:ext>
                </a:extLst>
              </a:tr>
              <a:tr h="6997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Minh loves collecting and making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postcards.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400" dirty="0" smtClean="0"/>
                        <a:t>     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684267"/>
                  </a:ext>
                </a:extLst>
              </a:tr>
              <a:tr h="8661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 Mark loves </a:t>
                      </a:r>
                      <a:r>
                        <a:rPr lang="en-US" sz="2400" dirty="0" err="1" smtClean="0"/>
                        <a:t>nature.He</a:t>
                      </a:r>
                      <a:r>
                        <a:rPr lang="en-US" sz="2400" dirty="0" smtClean="0"/>
                        <a:t> likes watching </a:t>
                      </a:r>
                      <a:r>
                        <a:rPr lang="en-US" sz="2400" dirty="0" err="1" smtClean="0"/>
                        <a:t>programmes</a:t>
                      </a:r>
                      <a:r>
                        <a:rPr lang="en-US" sz="2400" dirty="0" smtClean="0"/>
                        <a:t> about plants. He also likes being out doors.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756633"/>
                  </a:ext>
                </a:extLst>
              </a:tr>
              <a:tr h="69979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5.Tom likes collecting</a:t>
                      </a:r>
                      <a:r>
                        <a:rPr lang="en-US" sz="2400" baseline="0" dirty="0" smtClean="0"/>
                        <a:t> n</a:t>
                      </a:r>
                      <a:r>
                        <a:rPr lang="en-US" sz="2400" dirty="0" smtClean="0"/>
                        <a:t>ewspapers.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191022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7051964" y="2438400"/>
            <a:ext cx="1427018" cy="13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0255" y="2840181"/>
            <a:ext cx="9902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78982" y="2837599"/>
            <a:ext cx="9902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04364" y="3384379"/>
            <a:ext cx="1399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968837" y="6179127"/>
            <a:ext cx="2500383" cy="263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19456" y="4167335"/>
            <a:ext cx="1634836" cy="152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64748" y="4972419"/>
            <a:ext cx="1399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29566" y="5706111"/>
            <a:ext cx="1634836" cy="152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859173" y="5380954"/>
            <a:ext cx="744500" cy="8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239364" y="7924309"/>
            <a:ext cx="744500" cy="8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500255" y="4514621"/>
            <a:ext cx="106449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950202" y="3716888"/>
            <a:ext cx="1399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042073" y="2222036"/>
            <a:ext cx="856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11042073" y="497241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D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042073" y="5818783"/>
            <a:ext cx="856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042074" y="3068400"/>
            <a:ext cx="586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094816" y="3871436"/>
            <a:ext cx="41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 which project in Task 4 you would like to join, and why. Report your group’s answers to the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78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6D98A-58E4-4CB6-894F-289FEF59F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682" y="1601678"/>
            <a:ext cx="4987098" cy="5165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612314-8D07-4F4F-87DA-F2B04E36009D}"/>
              </a:ext>
            </a:extLst>
          </p:cNvPr>
          <p:cNvSpPr txBox="1"/>
          <p:nvPr/>
        </p:nvSpPr>
        <p:spPr>
          <a:xfrm>
            <a:off x="576198" y="2676635"/>
            <a:ext cx="56126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>:</a:t>
            </a:r>
            <a:br>
              <a:rPr lang="en-US" sz="2800" b="0" i="0" dirty="0">
                <a:solidFill>
                  <a:srgbClr val="4494D0"/>
                </a:solidFill>
                <a:effectLst/>
              </a:rPr>
            </a:br>
            <a:r>
              <a:rPr lang="en-US" sz="2800" dirty="0">
                <a:solidFill>
                  <a:srgbClr val="242021"/>
                </a:solidFill>
              </a:rPr>
              <a:t>I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will join the </a:t>
            </a:r>
            <a:r>
              <a:rPr lang="en-US" sz="2800" b="1" i="1" dirty="0">
                <a:solidFill>
                  <a:schemeClr val="accent2"/>
                </a:solidFill>
                <a:effectLst/>
              </a:rPr>
              <a:t>Tutoring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 project because </a:t>
            </a:r>
            <a:r>
              <a:rPr lang="en-US" sz="2800" dirty="0" smtClean="0">
                <a:solidFill>
                  <a:srgbClr val="242021"/>
                </a:solidFill>
              </a:rPr>
              <a:t>I am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good at </a:t>
            </a:r>
            <a:r>
              <a:rPr lang="en-US" sz="28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 and English. </a:t>
            </a:r>
            <a:r>
              <a:rPr lang="en-US" sz="2800" dirty="0" smtClean="0">
                <a:solidFill>
                  <a:srgbClr val="242021"/>
                </a:solidFill>
              </a:rPr>
              <a:t>I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also 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love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children.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2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375318" y="1717388"/>
            <a:ext cx="8311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Calibri" panose="020F0502020204030204" pitchFamily="34" charset="0"/>
              </a:rPr>
              <a:t>Eg</a:t>
            </a:r>
            <a:r>
              <a:rPr lang="en-US" sz="3200" dirty="0" smtClean="0">
                <a:latin typeface="Calibri" panose="020F0502020204030204" pitchFamily="34" charset="0"/>
              </a:rPr>
              <a:t>: Minh will join the……because he……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30335"/>
              </p:ext>
            </p:extLst>
          </p:nvPr>
        </p:nvGraphicFramePr>
        <p:xfrm>
          <a:off x="214313" y="2812473"/>
          <a:ext cx="2271713" cy="384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713">
                  <a:extLst>
                    <a:ext uri="{9D8B030D-6E8A-4147-A177-3AD203B41FA5}">
                      <a16:colId xmlns:a16="http://schemas.microsoft.com/office/drawing/2014/main" val="283686131"/>
                    </a:ext>
                  </a:extLst>
                </a:gridCol>
              </a:tblGrid>
              <a:tr h="3845501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</a:p>
                    <a:p>
                      <a:r>
                        <a:rPr lang="en-US" sz="2800" dirty="0" smtClean="0"/>
                        <a:t>     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GROUP 1</a:t>
                      </a:r>
                    </a:p>
                    <a:p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The  Visit-to Read project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88826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78936"/>
              </p:ext>
            </p:extLst>
          </p:nvPr>
        </p:nvGraphicFramePr>
        <p:xfrm>
          <a:off x="2871788" y="2812473"/>
          <a:ext cx="2471737" cy="3845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737">
                  <a:extLst>
                    <a:ext uri="{9D8B030D-6E8A-4147-A177-3AD203B41FA5}">
                      <a16:colId xmlns:a16="http://schemas.microsoft.com/office/drawing/2014/main" val="1991346695"/>
                    </a:ext>
                  </a:extLst>
                </a:gridCol>
              </a:tblGrid>
              <a:tr h="3845503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</a:rPr>
                        <a:t>   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GROUP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2</a:t>
                      </a:r>
                    </a:p>
                    <a:p>
                      <a:endParaRPr lang="en-US" sz="28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The Paper – Plant- Exchange</a:t>
                      </a:r>
                      <a:endParaRPr lang="en-US" sz="2800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39443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99794"/>
              </p:ext>
            </p:extLst>
          </p:nvPr>
        </p:nvGraphicFramePr>
        <p:xfrm>
          <a:off x="5600699" y="2812473"/>
          <a:ext cx="2214563" cy="384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63">
                  <a:extLst>
                    <a:ext uri="{9D8B030D-6E8A-4147-A177-3AD203B41FA5}">
                      <a16:colId xmlns:a16="http://schemas.microsoft.com/office/drawing/2014/main" val="372115669"/>
                    </a:ext>
                  </a:extLst>
                </a:gridCol>
              </a:tblGrid>
              <a:tr h="384550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baseline="0" dirty="0" smtClean="0">
                          <a:solidFill>
                            <a:schemeClr val="lt1"/>
                          </a:solidFill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  <a:p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The Postcard-to –Help project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8334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8549"/>
              </p:ext>
            </p:extLst>
          </p:nvPr>
        </p:nvGraphicFramePr>
        <p:xfrm>
          <a:off x="8472488" y="2812473"/>
          <a:ext cx="2228850" cy="384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63226123"/>
                    </a:ext>
                  </a:extLst>
                </a:gridCol>
              </a:tblGrid>
              <a:tr h="384550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GROUP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  <a:p>
                      <a:endParaRPr lang="en-US" sz="2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The Garden- to-Give project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081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4314" y="1194168"/>
            <a:ext cx="999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 in groups and report your group’s answers to the class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5629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Bright Future School &amp; Academy - Home | Facebook">
            <a:extLst>
              <a:ext uri="{FF2B5EF4-FFF2-40B4-BE49-F238E27FC236}">
                <a16:creationId xmlns:a16="http://schemas.microsoft.com/office/drawing/2014/main" id="{67080C77-0FE9-427D-B591-3B7FDF84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4" y="2021856"/>
            <a:ext cx="3990779" cy="2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Best CBSE School in Patna |Top Boarding School in Bihar">
            <a:extLst>
              <a:ext uri="{FF2B5EF4-FFF2-40B4-BE49-F238E27FC236}">
                <a16:creationId xmlns:a16="http://schemas.microsoft.com/office/drawing/2014/main" id="{9C892CB4-A42D-4546-8A0D-1650878D6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5043920" y="1290971"/>
            <a:ext cx="6772275" cy="332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13DC22B-8272-48AE-A2F8-E498AB91F562}"/>
              </a:ext>
            </a:extLst>
          </p:cNvPr>
          <p:cNvSpPr/>
          <p:nvPr/>
        </p:nvSpPr>
        <p:spPr>
          <a:xfrm>
            <a:off x="1357314" y="4884150"/>
            <a:ext cx="2714624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F79300-709C-4679-9BF7-CAD4C3B678CD}"/>
              </a:ext>
            </a:extLst>
          </p:cNvPr>
          <p:cNvSpPr/>
          <p:nvPr/>
        </p:nvSpPr>
        <p:spPr>
          <a:xfrm>
            <a:off x="7539292" y="4884149"/>
            <a:ext cx="2408185" cy="74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B4E95F-AB5B-44F4-A9F7-F95E8EB2AF58}"/>
              </a:ext>
            </a:extLst>
          </p:cNvPr>
          <p:cNvSpPr txBox="1"/>
          <p:nvPr/>
        </p:nvSpPr>
        <p:spPr>
          <a:xfrm>
            <a:off x="1026018" y="5745100"/>
            <a:ext cx="338882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Projects in Bright Future 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9E0F0-4BDF-4606-9C15-1192E41CE6AF}"/>
              </a:ext>
            </a:extLst>
          </p:cNvPr>
          <p:cNvSpPr txBox="1"/>
          <p:nvPr/>
        </p:nvSpPr>
        <p:spPr>
          <a:xfrm>
            <a:off x="6563131" y="5745100"/>
            <a:ext cx="436050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project you can do?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CF00B-D588-4061-B624-88E7E5518CE7}"/>
              </a:ext>
            </a:extLst>
          </p:cNvPr>
          <p:cNvSpPr txBox="1"/>
          <p:nvPr/>
        </p:nvSpPr>
        <p:spPr>
          <a:xfrm>
            <a:off x="1231641" y="252508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 some school activities for next summer holiday.</a:t>
            </a:r>
            <a:endParaRPr lang="en-US" sz="3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09" y="2714611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5DB7129-A6F3-453D-B9A8-A96C88FE0E31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" name="Picture 9" descr="50 Community Service Ideas">
            <a:extLst>
              <a:ext uri="{FF2B5EF4-FFF2-40B4-BE49-F238E27FC236}">
                <a16:creationId xmlns:a16="http://schemas.microsoft.com/office/drawing/2014/main" id="{0CB695BC-6FF3-4208-89F1-844FFF6FD7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r="19791" b="-3"/>
          <a:stretch/>
        </p:blipFill>
        <p:spPr bwMode="auto">
          <a:xfrm>
            <a:off x="929455" y="1794189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pic>
        <p:nvPicPr>
          <p:cNvPr id="13" name="Picture 12" descr="Holiday Community Service Project Ideas for Kids with ADHD">
            <a:extLst>
              <a:ext uri="{FF2B5EF4-FFF2-40B4-BE49-F238E27FC236}">
                <a16:creationId xmlns:a16="http://schemas.microsoft.com/office/drawing/2014/main" id="{9E01BB82-8CC6-47E6-A9A9-A537113395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r="25338" b="-3"/>
          <a:stretch/>
        </p:blipFill>
        <p:spPr bwMode="auto">
          <a:xfrm>
            <a:off x="4644220" y="1794189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pic>
        <p:nvPicPr>
          <p:cNvPr id="16" name="Picture 15" descr="Differences Between Community Service and Volunteer Work">
            <a:extLst>
              <a:ext uri="{FF2B5EF4-FFF2-40B4-BE49-F238E27FC236}">
                <a16:creationId xmlns:a16="http://schemas.microsoft.com/office/drawing/2014/main" id="{5AC76D91-87CA-4D40-AF68-054FFADF66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19622"/>
          <a:stretch/>
        </p:blipFill>
        <p:spPr bwMode="auto">
          <a:xfrm>
            <a:off x="8358984" y="1794189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1101794" y="5202895"/>
            <a:ext cx="2988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collecting </a:t>
            </a:r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rubbish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543AE8-EF59-4A38-B637-5EDE13EDC9FC}"/>
              </a:ext>
            </a:extLst>
          </p:cNvPr>
          <p:cNvSpPr txBox="1"/>
          <p:nvPr/>
        </p:nvSpPr>
        <p:spPr>
          <a:xfrm>
            <a:off x="4708034" y="5202895"/>
            <a:ext cx="3099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donating </a:t>
            </a:r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clothes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D82DCE-CA18-4650-BBBA-F19915130C04}"/>
              </a:ext>
            </a:extLst>
          </p:cNvPr>
          <p:cNvSpPr txBox="1"/>
          <p:nvPr/>
        </p:nvSpPr>
        <p:spPr>
          <a:xfrm>
            <a:off x="8377337" y="5202895"/>
            <a:ext cx="3068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planting </a:t>
            </a:r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845409" y="5215261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4582131" y="5205736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8411471" y="5215261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 elderly can apply for council-owned accommodation - Germiston City News">
            <a:extLst>
              <a:ext uri="{FF2B5EF4-FFF2-40B4-BE49-F238E27FC236}">
                <a16:creationId xmlns:a16="http://schemas.microsoft.com/office/drawing/2014/main" id="{E60DAAB0-6E29-40D5-9E15-B2DBFE550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10691" b="-1"/>
          <a:stretch/>
        </p:blipFill>
        <p:spPr bwMode="auto">
          <a:xfrm>
            <a:off x="3882524" y="1209343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</p:spPr>
      </p:pic>
      <p:pic>
        <p:nvPicPr>
          <p:cNvPr id="14" name="Picture 13" descr="To help more street children to help themselves - GlobalGiving">
            <a:extLst>
              <a:ext uri="{FF2B5EF4-FFF2-40B4-BE49-F238E27FC236}">
                <a16:creationId xmlns:a16="http://schemas.microsoft.com/office/drawing/2014/main" id="{4A8E0070-0BC0-44A4-9EC3-297F7B5C5A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r="35745"/>
          <a:stretch/>
        </p:blipFill>
        <p:spPr bwMode="auto">
          <a:xfrm>
            <a:off x="1408417" y="2222694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</p:spPr>
      </p:pic>
      <p:pic>
        <p:nvPicPr>
          <p:cNvPr id="15" name="Picture 14" descr="Challenge No. 004: Clean the Streets - Connect | Love Your Hood">
            <a:extLst>
              <a:ext uri="{FF2B5EF4-FFF2-40B4-BE49-F238E27FC236}">
                <a16:creationId xmlns:a16="http://schemas.microsoft.com/office/drawing/2014/main" id="{30113980-46D9-4858-9928-419C426650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r="20211" b="-3"/>
          <a:stretch/>
        </p:blipFill>
        <p:spPr bwMode="auto">
          <a:xfrm>
            <a:off x="8386705" y="2222694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5DB7129-A6F3-453D-B9A8-A96C88FE0E31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EEC046-9B47-4068-AFC7-83628E82195A}"/>
              </a:ext>
            </a:extLst>
          </p:cNvPr>
          <p:cNvSpPr txBox="1"/>
          <p:nvPr/>
        </p:nvSpPr>
        <p:spPr>
          <a:xfrm>
            <a:off x="4583151" y="5904875"/>
            <a:ext cx="3390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helping old people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16539D-F7CC-4742-AB4A-BAE13CC62B31}"/>
              </a:ext>
            </a:extLst>
          </p:cNvPr>
          <p:cNvSpPr txBox="1"/>
          <p:nvPr/>
        </p:nvSpPr>
        <p:spPr>
          <a:xfrm>
            <a:off x="1016096" y="5163286"/>
            <a:ext cx="34337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tutoring homeless children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72205A-385E-45F3-A109-E2C4637FB529}"/>
              </a:ext>
            </a:extLst>
          </p:cNvPr>
          <p:cNvSpPr txBox="1"/>
          <p:nvPr/>
        </p:nvSpPr>
        <p:spPr>
          <a:xfrm>
            <a:off x="8237344" y="5172811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cleaning the street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952797" y="5164022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4477883" y="5895350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7959660" y="5163286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69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4" name="Picture 2" descr="Bright Future School &amp; Academy - Home | Facebook">
            <a:extLst>
              <a:ext uri="{FF2B5EF4-FFF2-40B4-BE49-F238E27FC236}">
                <a16:creationId xmlns:a16="http://schemas.microsoft.com/office/drawing/2014/main" id="{537886CF-4049-4FB8-844B-A432988B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83" y="2336955"/>
            <a:ext cx="3911725" cy="2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Best CBSE School in Patna |Top Boarding School in Bihar">
            <a:extLst>
              <a:ext uri="{FF2B5EF4-FFF2-40B4-BE49-F238E27FC236}">
                <a16:creationId xmlns:a16="http://schemas.microsoft.com/office/drawing/2014/main" id="{9B1A5114-4CD6-43A4-A59D-02642C812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6753050" y="2472353"/>
            <a:ext cx="3893584" cy="27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0E82077-EA37-4239-B27B-39A1542EC2A6}"/>
              </a:ext>
            </a:extLst>
          </p:cNvPr>
          <p:cNvSpPr/>
          <p:nvPr/>
        </p:nvSpPr>
        <p:spPr>
          <a:xfrm>
            <a:off x="2553413" y="5199249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F3E32E-DB73-4AE4-B713-82B4B7973DD8}"/>
              </a:ext>
            </a:extLst>
          </p:cNvPr>
          <p:cNvSpPr/>
          <p:nvPr/>
        </p:nvSpPr>
        <p:spPr>
          <a:xfrm>
            <a:off x="7495749" y="5192174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5781C5-4464-4F00-BAC3-C219B70FCBCD}"/>
              </a:ext>
            </a:extLst>
          </p:cNvPr>
          <p:cNvSpPr txBox="1"/>
          <p:nvPr/>
        </p:nvSpPr>
        <p:spPr>
          <a:xfrm>
            <a:off x="1576591" y="6060199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Projects in Bright Future School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C0BC5-8ACE-4A89-829B-54F71D2D26BA}"/>
              </a:ext>
            </a:extLst>
          </p:cNvPr>
          <p:cNvSpPr txBox="1"/>
          <p:nvPr/>
        </p:nvSpPr>
        <p:spPr>
          <a:xfrm>
            <a:off x="6519588" y="6060199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project you can do?</a:t>
            </a:r>
          </a:p>
        </p:txBody>
      </p:sp>
    </p:spTree>
    <p:extLst>
      <p:ext uri="{BB962C8B-B14F-4D97-AF65-F5344CB8AC3E}">
        <p14:creationId xmlns:p14="http://schemas.microsoft.com/office/powerpoint/2010/main" val="8943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18573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monthly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(adj/adv)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3737" y="414681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hằng</a:t>
            </a:r>
            <a:r>
              <a:rPr lang="en-US" sz="3600" dirty="0" smtClean="0"/>
              <a:t> </a:t>
            </a:r>
            <a:r>
              <a:rPr lang="en-US" sz="3600" dirty="0" err="1"/>
              <a:t>tháng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16151" y="3038860"/>
            <a:ext cx="2295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</a:t>
            </a:r>
            <a:r>
              <a:rPr lang="vi-VN" sz="3600" b="1" smtClean="0">
                <a:solidFill>
                  <a:srgbClr val="0FB7BD"/>
                </a:solidFill>
              </a:rPr>
              <a:t>mʌnθli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onthly">
            <a:hlinkClick r:id="" action="ppaction://media"/>
            <a:extLst>
              <a:ext uri="{FF2B5EF4-FFF2-40B4-BE49-F238E27FC236}">
                <a16:creationId xmlns:a16="http://schemas.microsoft.com/office/drawing/2014/main" id="{754A79F4-4E6C-47E6-B763-65ACA5666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52287" y="5254764"/>
            <a:ext cx="1013791" cy="1013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850" y="1979045"/>
            <a:ext cx="4741577" cy="36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16099" y="1589716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proud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707" y="3951881"/>
            <a:ext cx="4484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h</a:t>
            </a:r>
            <a:r>
              <a:rPr lang="en-US" sz="3600" dirty="0" err="1" smtClean="0"/>
              <a:t>ài</a:t>
            </a:r>
            <a:r>
              <a:rPr lang="en-US" sz="3600" dirty="0" smtClean="0"/>
              <a:t> </a:t>
            </a:r>
            <a:r>
              <a:rPr lang="en-US" sz="3600" dirty="0" err="1" smtClean="0"/>
              <a:t>lòng</a:t>
            </a:r>
            <a:r>
              <a:rPr lang="en-US" sz="3600" dirty="0" smtClean="0"/>
              <a:t>,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/>
              <a:t>hào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97408" y="2955573"/>
            <a:ext cx="1973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praʊd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ealing with Feeling Proud: Thomas, Isabel, Elsom, Clare: 9781432971168:  Amazon.com: Books">
            <a:extLst>
              <a:ext uri="{FF2B5EF4-FFF2-40B4-BE49-F238E27FC236}">
                <a16:creationId xmlns:a16="http://schemas.microsoft.com/office/drawing/2014/main" id="{26458EBB-22C2-404F-96D5-E9371E9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3"/>
          <a:stretch/>
        </p:blipFill>
        <p:spPr bwMode="auto">
          <a:xfrm>
            <a:off x="6592693" y="1744571"/>
            <a:ext cx="4853463" cy="4047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roud">
            <a:hlinkClick r:id="" action="ppaction://media"/>
            <a:extLst>
              <a:ext uri="{FF2B5EF4-FFF2-40B4-BE49-F238E27FC236}">
                <a16:creationId xmlns:a16="http://schemas.microsoft.com/office/drawing/2014/main" id="{BD6764A4-6CB8-4BB2-8FCF-11EF9B8E0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2459" y="5032468"/>
            <a:ext cx="903514" cy="9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74080"/>
              </p:ext>
            </p:extLst>
          </p:nvPr>
        </p:nvGraphicFramePr>
        <p:xfrm>
          <a:off x="1648978" y="2080429"/>
          <a:ext cx="9613755" cy="269714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93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48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(adj/adv)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vi-VN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vi-VN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mʌnθli</a:t>
                      </a: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4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hằng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tháng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proud (adj)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/praʊd/</a:t>
                      </a:r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hài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lòng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hào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onthly">
            <a:hlinkClick r:id="" action="ppaction://media"/>
            <a:extLst>
              <a:ext uri="{FF2B5EF4-FFF2-40B4-BE49-F238E27FC236}">
                <a16:creationId xmlns:a16="http://schemas.microsoft.com/office/drawing/2014/main" id="{923C14DF-55D7-40E7-988B-9D6612106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701" y="2715097"/>
            <a:ext cx="713903" cy="713903"/>
          </a:xfrm>
          <a:prstGeom prst="rect">
            <a:avLst/>
          </a:prstGeom>
        </p:spPr>
      </p:pic>
      <p:pic>
        <p:nvPicPr>
          <p:cNvPr id="8" name="proud">
            <a:hlinkClick r:id="" action="ppaction://media"/>
            <a:extLst>
              <a:ext uri="{FF2B5EF4-FFF2-40B4-BE49-F238E27FC236}">
                <a16:creationId xmlns:a16="http://schemas.microsoft.com/office/drawing/2014/main" id="{A8B385B0-4D47-4FAD-8E0D-CEFFAFD78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701" y="3874057"/>
            <a:ext cx="713903" cy="7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76226"/>
            <a:ext cx="986441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cs typeface="Arial" panose="020B0604020202020204" pitchFamily="34" charset="0"/>
              </a:rPr>
              <a:t>Work in pairs. Circle </a:t>
            </a:r>
            <a:r>
              <a:rPr lang="en-US" sz="2600" b="1" dirty="0">
                <a:cs typeface="Arial" panose="020B0604020202020204" pitchFamily="34" charset="0"/>
              </a:rPr>
              <a:t>the activities you would like to do at your school.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6D9FFD-09E1-4AFC-BAD3-001743F6DFA9}"/>
              </a:ext>
            </a:extLst>
          </p:cNvPr>
          <p:cNvSpPr txBox="1"/>
          <p:nvPr/>
        </p:nvSpPr>
        <p:spPr>
          <a:xfrm>
            <a:off x="539852" y="232655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Medium"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growing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vegetables in the school garden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Medium"/>
              </a:rPr>
              <a:t>.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utoring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other students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Medium"/>
              </a:rPr>
              <a:t>.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c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ollecting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books for the school library</a:t>
            </a:r>
            <a:r>
              <a:rPr lang="en-US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793" t="4297" r="4765"/>
          <a:stretch/>
        </p:blipFill>
        <p:spPr>
          <a:xfrm>
            <a:off x="6289288" y="4237303"/>
            <a:ext cx="5531005" cy="2431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030" t="2510" r="20998" b="9684"/>
          <a:stretch/>
        </p:blipFill>
        <p:spPr>
          <a:xfrm>
            <a:off x="8129238" y="1962833"/>
            <a:ext cx="3033132" cy="20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1" y="1"/>
            <a:ext cx="11817927" cy="101138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WHILE-READING: Read the passage and match the highlighted words with their meanings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8364"/>
            <a:ext cx="12192000" cy="5749636"/>
          </a:xfrm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Bright future School has many community activities for students. The school believes that a good way for students to develop themselves is through community service. All students can join any of these different projects: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-Tutoring: Upper grade students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lower grade students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-Postcard- to- Help: Students make and sell postcards to raise money for local children.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-Visit-to-Read: Students visit a nursing home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read books to the elderly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-Garden-to-Give: Students grow vegetables and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them to local school.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-Paper-Plant- Exchange: students collect paper and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it for plants. They then look after the plants in their school garden.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-Students learn that they can help people and the world around them when they do community service. They feel useful and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because they do good things.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3665</TotalTime>
  <Words>634</Words>
  <Application>Microsoft Office PowerPoint</Application>
  <PresentationFormat>Widescreen</PresentationFormat>
  <Paragraphs>155</Paragraphs>
  <Slides>17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ChronicaPro-Book</vt:lpstr>
      <vt:lpstr>ChronicaPro-Medium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WHILE-READING: Read the passage and match the highlighted words with their meanings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230</cp:revision>
  <dcterms:created xsi:type="dcterms:W3CDTF">2020-12-09T02:04:09Z</dcterms:created>
  <dcterms:modified xsi:type="dcterms:W3CDTF">2025-10-19T16:57:14Z</dcterms:modified>
</cp:coreProperties>
</file>