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9" r:id="rId2"/>
    <p:sldId id="297" r:id="rId3"/>
    <p:sldId id="309" r:id="rId4"/>
    <p:sldId id="310" r:id="rId5"/>
    <p:sldId id="277" r:id="rId6"/>
    <p:sldId id="298" r:id="rId7"/>
    <p:sldId id="299" r:id="rId8"/>
    <p:sldId id="300" r:id="rId9"/>
    <p:sldId id="301" r:id="rId10"/>
    <p:sldId id="295" r:id="rId11"/>
    <p:sldId id="283" r:id="rId12"/>
    <p:sldId id="293" r:id="rId13"/>
    <p:sldId id="302" r:id="rId14"/>
    <p:sldId id="290" r:id="rId15"/>
    <p:sldId id="286" r:id="rId16"/>
    <p:sldId id="287" r:id="rId17"/>
    <p:sldId id="303" r:id="rId18"/>
    <p:sldId id="288" r:id="rId19"/>
    <p:sldId id="304" r:id="rId20"/>
    <p:sldId id="264" r:id="rId21"/>
    <p:sldId id="294" r:id="rId22"/>
    <p:sldId id="305" r:id="rId23"/>
    <p:sldId id="306" r:id="rId24"/>
    <p:sldId id="311" r:id="rId25"/>
    <p:sldId id="307" r:id="rId26"/>
    <p:sldId id="30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00FF"/>
    <a:srgbClr val="FFCC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79636" autoAdjust="0"/>
  </p:normalViewPr>
  <p:slideViewPr>
    <p:cSldViewPr snapToGrid="0">
      <p:cViewPr varScale="1">
        <p:scale>
          <a:sx n="74" d="100"/>
          <a:sy n="74" d="100"/>
        </p:scale>
        <p:origin x="250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EAF5E-F51C-4B15-BB28-81D70782A6A4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63960-20AC-4959-9B39-B05BEA5FD4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Hôm</a:t>
            </a:r>
            <a:r>
              <a:rPr lang="en-US" baseline="0" dirty="0" smtClean="0"/>
              <a:t> nay,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: o, 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88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-GV gọi 1 vài</a:t>
            </a:r>
            <a:r>
              <a:rPr lang="en-US" baseline="0" smtClean="0"/>
              <a:t> HS đọc từ. </a:t>
            </a:r>
          </a:p>
          <a:p>
            <a:r>
              <a:rPr lang="en-US" baseline="0" smtClean="0"/>
              <a:t>GV hướng dẫn HS cách phân tích từ.</a:t>
            </a:r>
          </a:p>
          <a:p>
            <a:r>
              <a:rPr lang="en-US" baseline="0" smtClean="0"/>
              <a:t>-GV đưa hình ảnh giải nghĩa từ. </a:t>
            </a:r>
          </a:p>
          <a:p>
            <a:pPr>
              <a:buFontTx/>
              <a:buNone/>
            </a:pPr>
            <a:r>
              <a:rPr lang="en-US" baseline="0" smtClean="0"/>
              <a:t>     ? Con đã nhìn thấy con cá cờ bao giờ chưa? Nó thường sống ở đâu? Con biết gì về loài cá này? </a:t>
            </a:r>
          </a:p>
          <a:p>
            <a:pPr>
              <a:buFontTx/>
              <a:buNone/>
            </a:pPr>
            <a:r>
              <a:rPr lang="en-US" baseline="0" smtClean="0"/>
              <a:t>     Cá cờ là loài cá nhỏ, vây và vẩy có nhiều sắc màu rất đẹp như màu cờ ngũ sắc.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83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-GV gọi 1 vài</a:t>
            </a:r>
            <a:r>
              <a:rPr lang="en-US" baseline="0" smtClean="0"/>
              <a:t> HS đọc từ.</a:t>
            </a:r>
          </a:p>
          <a:p>
            <a:r>
              <a:rPr lang="en-US" baseline="0" smtClean="0"/>
              <a:t>-GV đưa hình ảnh giải nghĩa từ. </a:t>
            </a:r>
          </a:p>
          <a:p>
            <a:r>
              <a:rPr lang="en-US" baseline="0" smtClean="0"/>
              <a:t>- Da cá là phần bao phủ bên ngoài của cá. Có loài cá da trơn như cá ba sa, cá trê, cá tra,… Cũng có loài cá da có vảy như : cá rô, cá chép, cá trắm,…</a:t>
            </a:r>
            <a:endParaRPr lang="en-US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83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-GV gọi 1 vài</a:t>
            </a:r>
            <a:r>
              <a:rPr lang="en-US" baseline="0" smtClean="0"/>
              <a:t> HS đọc từ.</a:t>
            </a:r>
          </a:p>
          <a:p>
            <a:r>
              <a:rPr lang="en-US" baseline="0" smtClean="0"/>
              <a:t>-GV đưa hình ảnh giải nghĩa từ. </a:t>
            </a:r>
          </a:p>
          <a:p>
            <a:r>
              <a:rPr lang="en-US" baseline="0" smtClean="0"/>
              <a:t>      Đây là con gì? Mũi tên chỉ vào bộ phận nào của con cò?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83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(!)</a:t>
            </a:r>
            <a:r>
              <a:rPr lang="en-US" baseline="0" smtClean="0"/>
              <a:t> HS đọc cả 4 từ.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70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chữ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gồm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6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GV hướng</a:t>
            </a:r>
            <a:r>
              <a:rPr lang="en-US" baseline="0" smtClean="0"/>
              <a:t> dẫn cách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smtClean="0"/>
              <a:t>2 chữ.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7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err="1" smtClean="0"/>
              <a:t>chữ</a:t>
            </a:r>
            <a:r>
              <a:rPr lang="en-US" baseline="0" smtClean="0"/>
              <a:t> ơ, d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err="1" smtClean="0"/>
              <a:t>Chữ</a:t>
            </a:r>
            <a:r>
              <a:rPr lang="en-US" baseline="0" smtClean="0"/>
              <a:t> ơ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GV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err="1" smtClean="0"/>
              <a:t>âm</a:t>
            </a:r>
            <a:r>
              <a:rPr lang="en-US" baseline="0" smtClean="0"/>
              <a:t> ơ: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miệng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, 2 </a:t>
            </a:r>
            <a:r>
              <a:rPr lang="en-US" baseline="0" dirty="0" err="1" smtClean="0"/>
              <a:t>môi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thoát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GV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err="1" smtClean="0"/>
              <a:t>chữ</a:t>
            </a:r>
            <a:r>
              <a:rPr lang="en-US" baseline="0" smtClean="0"/>
              <a:t> ơ </a:t>
            </a:r>
            <a:r>
              <a:rPr lang="en-US" baseline="0" dirty="0" smtClean="0"/>
              <a:t>in </a:t>
            </a:r>
            <a:r>
              <a:rPr lang="en-US" baseline="0" dirty="0" err="1" smtClean="0"/>
              <a:t>thường</a:t>
            </a:r>
            <a:r>
              <a:rPr lang="en-US" baseline="0" smtClean="0"/>
              <a:t>, ơ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thường</a:t>
            </a:r>
            <a:r>
              <a:rPr lang="en-US" baseline="0" dirty="0" smtClean="0"/>
              <a:t> </a:t>
            </a:r>
            <a:r>
              <a:rPr lang="en-US" baseline="0" err="1" smtClean="0"/>
              <a:t>và</a:t>
            </a:r>
            <a:r>
              <a:rPr lang="en-US" baseline="0" smtClean="0"/>
              <a:t> ơ </a:t>
            </a:r>
            <a:r>
              <a:rPr lang="en-US" baseline="0" dirty="0" smtClean="0"/>
              <a:t>in </a:t>
            </a:r>
            <a:r>
              <a:rPr lang="en-US" baseline="0" dirty="0" err="1" smtClean="0"/>
              <a:t>hoa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2. </a:t>
            </a:r>
            <a:r>
              <a:rPr lang="en-US" baseline="0" err="1" smtClean="0"/>
              <a:t>Chữ</a:t>
            </a:r>
            <a:r>
              <a:rPr lang="en-US" baseline="0" smtClean="0"/>
              <a:t> d: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67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err="1" smtClean="0"/>
              <a:t>chữ</a:t>
            </a:r>
            <a:r>
              <a:rPr lang="en-US" baseline="0" smtClean="0"/>
              <a:t> ơ, d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err="1" smtClean="0"/>
              <a:t>Chữ</a:t>
            </a:r>
            <a:r>
              <a:rPr lang="en-US" baseline="0" smtClean="0"/>
              <a:t> ơ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GV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err="1" smtClean="0"/>
              <a:t>âm</a:t>
            </a:r>
            <a:r>
              <a:rPr lang="en-US" baseline="0" smtClean="0"/>
              <a:t> ơ: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miệng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, 2 </a:t>
            </a:r>
            <a:r>
              <a:rPr lang="en-US" baseline="0" dirty="0" err="1" smtClean="0"/>
              <a:t>môi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thoát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GV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err="1" smtClean="0"/>
              <a:t>chữ</a:t>
            </a:r>
            <a:r>
              <a:rPr lang="en-US" baseline="0" smtClean="0"/>
              <a:t> ơ </a:t>
            </a:r>
            <a:r>
              <a:rPr lang="en-US" baseline="0" dirty="0" smtClean="0"/>
              <a:t>in </a:t>
            </a:r>
            <a:r>
              <a:rPr lang="en-US" baseline="0" dirty="0" err="1" smtClean="0"/>
              <a:t>thường</a:t>
            </a:r>
            <a:r>
              <a:rPr lang="en-US" baseline="0" smtClean="0"/>
              <a:t>, ơ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thường</a:t>
            </a:r>
            <a:r>
              <a:rPr lang="en-US" baseline="0" dirty="0" smtClean="0"/>
              <a:t> </a:t>
            </a:r>
            <a:r>
              <a:rPr lang="en-US" baseline="0" err="1" smtClean="0"/>
              <a:t>và</a:t>
            </a:r>
            <a:r>
              <a:rPr lang="en-US" baseline="0" smtClean="0"/>
              <a:t> ơ </a:t>
            </a:r>
            <a:r>
              <a:rPr lang="en-US" baseline="0" dirty="0" smtClean="0"/>
              <a:t>in </a:t>
            </a:r>
            <a:r>
              <a:rPr lang="en-US" baseline="0" dirty="0" err="1" smtClean="0"/>
              <a:t>hoa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2. </a:t>
            </a:r>
            <a:r>
              <a:rPr lang="en-US" baseline="0" err="1" smtClean="0"/>
              <a:t>Chữ</a:t>
            </a:r>
            <a:r>
              <a:rPr lang="en-US" baseline="0" smtClean="0"/>
              <a:t> d: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6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mtClean="0"/>
              <a:t>(!) vài HS</a:t>
            </a:r>
            <a:r>
              <a:rPr lang="en-US" baseline="0" smtClean="0"/>
              <a:t> đọc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38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smtClean="0"/>
              <a:t>Gọi </a:t>
            </a:r>
            <a:r>
              <a:rPr lang="en-US" baseline="0" dirty="0" smtClean="0"/>
              <a:t>HS </a:t>
            </a:r>
            <a:r>
              <a:rPr lang="en-US" baseline="0" dirty="0" err="1" smtClean="0"/>
              <a:t>chữa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1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smtClean="0"/>
              <a:t>Gọi </a:t>
            </a:r>
            <a:r>
              <a:rPr lang="en-US" baseline="0" dirty="0" smtClean="0"/>
              <a:t>HS </a:t>
            </a:r>
            <a:r>
              <a:rPr lang="en-US" baseline="0" dirty="0" err="1" smtClean="0"/>
              <a:t>chữa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(!)</a:t>
            </a:r>
            <a:r>
              <a:rPr lang="en-US" baseline="0" smtClean="0"/>
              <a:t> HS đọc cả 4 từ.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6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-GV gọi 1 vài</a:t>
            </a:r>
            <a:r>
              <a:rPr lang="en-US" baseline="0" smtClean="0"/>
              <a:t> HS đọc từ.</a:t>
            </a:r>
          </a:p>
          <a:p>
            <a:r>
              <a:rPr lang="en-US" baseline="0" smtClean="0"/>
              <a:t>-GV đưa hình ảnh giải nghĩa từ. </a:t>
            </a:r>
          </a:p>
          <a:p>
            <a:r>
              <a:rPr lang="en-US" baseline="0" smtClean="0"/>
              <a:t>    ? Đây là cái gì ? Đây là lá cờ ngũ sắc gồm 5 màu dùng trong các lễ hội.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63960-20AC-4959-9B39-B05BEA5FD46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8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4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8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9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2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6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9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2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5FA9F-9AD7-4FE2-9B1E-9A6669FFFEF7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E63BD-4A17-4BC3-9EAD-AEB0272B65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3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NGA\giao%20an%20dien%20tu\C&#193;NH%20DI&#7872;U\B&#224;i%206%20TV\CloudBook.mp4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69" y="857250"/>
            <a:ext cx="7695248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50" y="1169254"/>
            <a:ext cx="5372100" cy="83099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HP001 4 hàng" pitchFamily="34" charset="0"/>
              </a:rPr>
              <a:t>Xin </a:t>
            </a:r>
            <a:r>
              <a:rPr lang="en-US" sz="495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495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4950" b="1" dirty="0">
                <a:solidFill>
                  <a:srgbClr val="FF0000"/>
                </a:solidFill>
                <a:latin typeface="HP001 4 hàng" pitchFamily="34" charset="0"/>
              </a:rPr>
              <a:t> con!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953101"/>
            <a:ext cx="208597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857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5827" y="3426597"/>
            <a:ext cx="3254477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 dirty="0" err="1">
                <a:latin typeface=".VnAvant" pitchFamily="34" charset="0"/>
              </a:rPr>
              <a:t>cê</a:t>
            </a:r>
            <a:endParaRPr lang="en-US" sz="1125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3940" y="3426598"/>
            <a:ext cx="3681743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 dirty="0">
                <a:latin typeface=".VnAvant" pitchFamily="34" charset="0"/>
              </a:rPr>
              <a:t>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6713" y="942104"/>
            <a:ext cx="1905000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112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5758" y="1052717"/>
            <a:ext cx="1905000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3.photo.talk.zdn.vn/1310149785339517329/68417d4f26abdaf583ba.jpg"/>
          <p:cNvPicPr>
            <a:picLocks noChangeAspect="1" noChangeArrowheads="1"/>
          </p:cNvPicPr>
          <p:nvPr/>
        </p:nvPicPr>
        <p:blipFill rotWithShape="1">
          <a:blip r:embed="rId3"/>
          <a:srcRect t="3206"/>
          <a:stretch/>
        </p:blipFill>
        <p:spPr bwMode="auto">
          <a:xfrm>
            <a:off x="771985" y="1319767"/>
            <a:ext cx="7613478" cy="4680983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2770" y="2605711"/>
            <a:ext cx="1057928" cy="8439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xe</a:t>
            </a:r>
            <a:endParaRPr lang="en-US" alt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65746" y="1319768"/>
            <a:ext cx="1112754" cy="8439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n¬</a:t>
            </a:r>
            <a:endParaRPr lang="en-US" alt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187741" y="2683899"/>
            <a:ext cx="1407642" cy="8439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chî</a:t>
            </a:r>
            <a:endParaRPr lang="en-US" alt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492374" y="4288420"/>
            <a:ext cx="893089" cy="8439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ræ</a:t>
            </a:r>
            <a:endParaRPr lang="en-US" alt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65746" y="5118923"/>
            <a:ext cx="1437598" cy="8439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phë</a:t>
            </a:r>
            <a:endParaRPr lang="en-US" alt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278161" y="4524265"/>
            <a:ext cx="1236439" cy="8439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m¬</a:t>
            </a:r>
            <a:endParaRPr lang="en-US" altLang="en-US" sz="33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8184" y="0"/>
            <a:ext cx="5065568" cy="3924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Nối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.VnAvant" pitchFamily="34" charset="0"/>
              </a:rPr>
              <a:t>¬ </a:t>
            </a:r>
            <a:r>
              <a:rPr lang="en-US" sz="2100" b="1" dirty="0" err="1">
                <a:latin typeface=".VnAvant" pitchFamily="34" charset="0"/>
              </a:rPr>
              <a:t>víi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h×nh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ch­</a:t>
            </a:r>
            <a:r>
              <a:rPr lang="en-US" sz="21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ứ</a:t>
            </a:r>
            <a:r>
              <a:rPr lang="en-US" sz="2100" b="1" dirty="0" err="1">
                <a:latin typeface=".VnAvant" pitchFamily="34" charset="0"/>
              </a:rPr>
              <a:t>a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tiÕng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cã</a:t>
            </a:r>
            <a:r>
              <a:rPr lang="en-US" sz="2100" b="1" dirty="0">
                <a:latin typeface=".VnAvant" pitchFamily="34" charset="0"/>
              </a:rPr>
              <a:t> ©m </a:t>
            </a:r>
            <a:r>
              <a:rPr lang="en-US" sz="21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f4.photo.talk.zdn.vn/6440102634539923568/46edcee193056f5b36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1879" y="1104033"/>
            <a:ext cx="6864451" cy="4896718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08144" y="2467002"/>
            <a:ext cx="1077856" cy="7790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dª</a:t>
            </a:r>
            <a:endParaRPr lang="en-US" alt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32688" y="1504609"/>
            <a:ext cx="979713" cy="7790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dÕ</a:t>
            </a:r>
            <a:endParaRPr lang="en-US" alt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352034" y="1948124"/>
            <a:ext cx="1156966" cy="7790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khØ</a:t>
            </a:r>
            <a:endParaRPr lang="en-US" alt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662578" y="4060344"/>
            <a:ext cx="1351122" cy="7790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d©u</a:t>
            </a:r>
            <a:endParaRPr lang="en-US" alt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33999" y="5160665"/>
            <a:ext cx="1338201" cy="7790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dõa</a:t>
            </a:r>
            <a:endParaRPr lang="en-US" alt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11046" y="4262629"/>
            <a:ext cx="1279754" cy="7790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t¸o</a:t>
            </a:r>
            <a:endParaRPr lang="en-US" alt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7119"/>
            <a:ext cx="5010544" cy="3924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Nối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.VnAvant" pitchFamily="34" charset="0"/>
              </a:rPr>
              <a:t>d </a:t>
            </a:r>
            <a:r>
              <a:rPr lang="en-US" sz="2100" b="1" dirty="0" err="1">
                <a:latin typeface=".VnAvant" pitchFamily="34" charset="0"/>
              </a:rPr>
              <a:t>víi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h×nh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ch­</a:t>
            </a:r>
            <a:r>
              <a:rPr lang="en-US" sz="21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ứ</a:t>
            </a:r>
            <a:r>
              <a:rPr lang="en-US" sz="2100" b="1" dirty="0" err="1">
                <a:latin typeface=".VnAvant" pitchFamily="34" charset="0"/>
              </a:rPr>
              <a:t>a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tiÕng</a:t>
            </a:r>
            <a:r>
              <a:rPr lang="en-US" sz="2100" b="1" dirty="0">
                <a:latin typeface=".VnAvant" pitchFamily="34" charset="0"/>
              </a:rPr>
              <a:t> </a:t>
            </a:r>
            <a:r>
              <a:rPr lang="en-US" sz="2100" b="1" dirty="0" err="1">
                <a:latin typeface=".VnAvant" pitchFamily="34" charset="0"/>
              </a:rPr>
              <a:t>cã</a:t>
            </a:r>
            <a:r>
              <a:rPr lang="en-US" sz="2100" b="1" dirty="0">
                <a:latin typeface=".VnAvant" pitchFamily="34" charset="0"/>
              </a:rPr>
              <a:t> ©m </a:t>
            </a:r>
            <a:r>
              <a:rPr lang="en-US" sz="21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f22-zpg.zdn.vn/5320479809352749739/cbf97fc1012ffd71a43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18" y="1544178"/>
            <a:ext cx="1866674" cy="185569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433" y="3304366"/>
            <a:ext cx="863973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 err="1">
                <a:latin typeface=".VnAvant" pitchFamily="34" charset="0"/>
              </a:rPr>
              <a:t>cê</a:t>
            </a:r>
            <a:r>
              <a:rPr lang="en-US" sz="3375" b="1" dirty="0">
                <a:latin typeface=".VnAvant" pitchFamily="34" charset="0"/>
              </a:rPr>
              <a:t>                </a:t>
            </a:r>
          </a:p>
        </p:txBody>
      </p:sp>
      <p:pic>
        <p:nvPicPr>
          <p:cNvPr id="9" name="Picture 2" descr="Paradise Fish (Macropodus opercularis) | Akvár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3732" y="1935700"/>
            <a:ext cx="2431715" cy="1328325"/>
          </a:xfrm>
          <a:prstGeom prst="rect">
            <a:avLst/>
          </a:prstGeom>
          <a:noFill/>
        </p:spPr>
      </p:pic>
      <p:pic>
        <p:nvPicPr>
          <p:cNvPr id="10" name="Picture 2" descr="Natri betonic - Nguyên liệu trị bệnh mới trên cá da trơ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727" y="1973108"/>
            <a:ext cx="2366682" cy="1331259"/>
          </a:xfrm>
          <a:prstGeom prst="rect">
            <a:avLst/>
          </a:prstGeom>
          <a:noFill/>
        </p:spPr>
      </p:pic>
      <p:pic>
        <p:nvPicPr>
          <p:cNvPr id="11" name="Picture 2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2690" y="1165983"/>
            <a:ext cx="1416680" cy="21383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82516" y="3304366"/>
            <a:ext cx="1678100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>
                <a:latin typeface=".VnAvant" pitchFamily="34" charset="0"/>
              </a:rPr>
              <a:t>c¸ </a:t>
            </a:r>
            <a:r>
              <a:rPr lang="en-US" sz="3375" b="1" dirty="0" err="1">
                <a:latin typeface=".VnAvant" pitchFamily="34" charset="0"/>
              </a:rPr>
              <a:t>cê</a:t>
            </a:r>
            <a:r>
              <a:rPr lang="en-US" sz="3375" b="1" dirty="0">
                <a:latin typeface=".VnAvant" pitchFamily="34" charset="0"/>
              </a:rPr>
              <a:t>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1980" y="3304366"/>
            <a:ext cx="1678100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 err="1">
                <a:latin typeface=".VnAvant" pitchFamily="34" charset="0"/>
              </a:rPr>
              <a:t>cæ</a:t>
            </a:r>
            <a:r>
              <a:rPr lang="en-US" sz="3375" b="1" dirty="0">
                <a:latin typeface=".VnAvant" pitchFamily="34" charset="0"/>
              </a:rPr>
              <a:t> </a:t>
            </a:r>
            <a:r>
              <a:rPr lang="en-US" sz="3375" b="1" dirty="0" err="1">
                <a:latin typeface=".VnAvant" pitchFamily="34" charset="0"/>
              </a:rPr>
              <a:t>cß</a:t>
            </a:r>
            <a:endParaRPr lang="en-US" sz="3375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4032" y="3304366"/>
            <a:ext cx="1678100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>
                <a:latin typeface=".VnAvant" pitchFamily="34" charset="0"/>
              </a:rPr>
              <a:t>da c¸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1367" y="857250"/>
            <a:ext cx="2357517" cy="5309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f22-zpg.zdn.vn/5320479809352749739/cbf97fc1012ffd71a43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1" y="1360687"/>
            <a:ext cx="3657600" cy="36360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65731" y="2216796"/>
            <a:ext cx="3966881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>
                <a:latin typeface=".VnAvant" pitchFamily="34" charset="0"/>
              </a:rPr>
              <a:t>cê</a:t>
            </a:r>
            <a:endParaRPr lang="en-US" sz="11250" b="1" dirty="0">
              <a:latin typeface=".VnAvant" pitchFamily="34" charset="0"/>
            </a:endParaRPr>
          </a:p>
        </p:txBody>
      </p:sp>
      <p:pic>
        <p:nvPicPr>
          <p:cNvPr id="17410" name="Picture 2" descr="Cờ Lễ Hội - Traditional Festival Fla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51"/>
            <a:ext cx="9144000" cy="5163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95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4912" y="3689941"/>
            <a:ext cx="4706471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 dirty="0">
                <a:latin typeface=".VnAvant" pitchFamily="34" charset="0"/>
              </a:rPr>
              <a:t>c¸ </a:t>
            </a:r>
            <a:r>
              <a:rPr lang="en-US" sz="11250" b="1" dirty="0" err="1">
                <a:latin typeface=".VnAvant" pitchFamily="34" charset="0"/>
              </a:rPr>
              <a:t>cê</a:t>
            </a:r>
            <a:endParaRPr lang="en-US" sz="11250" b="1" dirty="0">
              <a:latin typeface=".VnAvant" pitchFamily="34" charset="0"/>
            </a:endParaRPr>
          </a:p>
        </p:txBody>
      </p:sp>
      <p:pic>
        <p:nvPicPr>
          <p:cNvPr id="4" name="Picture 2" descr="Paradise Fish (Macropodus opercularis) | Akvár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7564" y="857250"/>
            <a:ext cx="5119679" cy="2796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95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3313" y="2585330"/>
            <a:ext cx="4706471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 dirty="0">
                <a:latin typeface=".VnAvant" pitchFamily="34" charset="0"/>
              </a:rPr>
              <a:t>da c¸</a:t>
            </a:r>
          </a:p>
        </p:txBody>
      </p:sp>
      <p:pic>
        <p:nvPicPr>
          <p:cNvPr id="52226" name="Picture 2" descr="Natri betonic - Nguyên liệu trị bệnh mới trên cá da trơ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7230" y="866835"/>
            <a:ext cx="3439847" cy="193491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4231698" y="997527"/>
            <a:ext cx="763732" cy="6546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Cá trê chữa bệnh gì bạn đã biết chưa? » Thế Giới Ẩm Thự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265" y="4216111"/>
            <a:ext cx="2902288" cy="1784639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/>
          <a:stretch/>
        </p:blipFill>
        <p:spPr>
          <a:xfrm>
            <a:off x="3672653" y="4130386"/>
            <a:ext cx="5341563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27576" r="-606" b="21969"/>
          <a:stretch/>
        </p:blipFill>
        <p:spPr>
          <a:xfrm>
            <a:off x="145473" y="1642236"/>
            <a:ext cx="4468091" cy="2254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 b="15152"/>
          <a:stretch/>
        </p:blipFill>
        <p:spPr>
          <a:xfrm>
            <a:off x="4823980" y="1418358"/>
            <a:ext cx="4036868" cy="21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75765" y="1947850"/>
            <a:ext cx="4706471" cy="18004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11250" b="1">
                <a:latin typeface=".VnAvant" pitchFamily="34" charset="0"/>
              </a:rPr>
              <a:t>cæ cß </a:t>
            </a:r>
            <a:endParaRPr lang="en-US" sz="11250" b="1" dirty="0">
              <a:latin typeface=".VnAvant" pitchFamily="34" charset="0"/>
            </a:endParaRPr>
          </a:p>
        </p:txBody>
      </p:sp>
      <p:pic>
        <p:nvPicPr>
          <p:cNvPr id="59394" name="Picture 2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7924" y="1106187"/>
            <a:ext cx="3082289" cy="465251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6400801" y="1690968"/>
            <a:ext cx="793376" cy="7261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5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f22-zpg.zdn.vn/5320479809352749739/cbf97fc1012ffd71a43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18" y="1544178"/>
            <a:ext cx="1866674" cy="185569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433" y="3304366"/>
            <a:ext cx="863973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 err="1">
                <a:solidFill>
                  <a:srgbClr val="C00000"/>
                </a:solidFill>
                <a:latin typeface=".VnAvant" pitchFamily="34" charset="0"/>
              </a:rPr>
              <a:t>cê</a:t>
            </a:r>
            <a:r>
              <a:rPr lang="en-US" sz="3375" b="1" dirty="0">
                <a:latin typeface=".VnAvant" pitchFamily="34" charset="0"/>
              </a:rPr>
              <a:t>                </a:t>
            </a:r>
          </a:p>
        </p:txBody>
      </p:sp>
      <p:pic>
        <p:nvPicPr>
          <p:cNvPr id="9" name="Picture 2" descr="Paradise Fish (Macropodus opercularis) | Akvár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3732" y="1935700"/>
            <a:ext cx="2431715" cy="1328325"/>
          </a:xfrm>
          <a:prstGeom prst="rect">
            <a:avLst/>
          </a:prstGeom>
          <a:noFill/>
        </p:spPr>
      </p:pic>
      <p:pic>
        <p:nvPicPr>
          <p:cNvPr id="10" name="Picture 2" descr="Natri betonic - Nguyên liệu trị bệnh mới trên cá da trơ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727" y="1973108"/>
            <a:ext cx="2366682" cy="1331259"/>
          </a:xfrm>
          <a:prstGeom prst="rect">
            <a:avLst/>
          </a:prstGeom>
          <a:noFill/>
        </p:spPr>
      </p:pic>
      <p:pic>
        <p:nvPicPr>
          <p:cNvPr id="11" name="Picture 2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2690" y="1165983"/>
            <a:ext cx="1416680" cy="21383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82516" y="3304366"/>
            <a:ext cx="1678100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>
                <a:latin typeface=".VnAvant" pitchFamily="34" charset="0"/>
              </a:rPr>
              <a:t>c¸ </a:t>
            </a:r>
            <a:r>
              <a:rPr lang="en-US" sz="3375" b="1" dirty="0" err="1">
                <a:latin typeface=".VnAvant" pitchFamily="34" charset="0"/>
              </a:rPr>
              <a:t>cê</a:t>
            </a:r>
            <a:r>
              <a:rPr lang="en-US" sz="3375" b="1" dirty="0">
                <a:latin typeface=".VnAvant" pitchFamily="34" charset="0"/>
              </a:rPr>
              <a:t>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1980" y="3304366"/>
            <a:ext cx="1678100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 err="1">
                <a:solidFill>
                  <a:srgbClr val="0000FF"/>
                </a:solidFill>
                <a:latin typeface=".VnAvant" pitchFamily="34" charset="0"/>
              </a:rPr>
              <a:t>cæ</a:t>
            </a:r>
            <a:r>
              <a:rPr lang="en-US" sz="3375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75" b="1" dirty="0" err="1">
                <a:solidFill>
                  <a:srgbClr val="0000FF"/>
                </a:solidFill>
                <a:latin typeface=".VnAvant" pitchFamily="34" charset="0"/>
              </a:rPr>
              <a:t>cß</a:t>
            </a:r>
            <a:endParaRPr lang="en-US" sz="3375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4032" y="3304366"/>
            <a:ext cx="1678100" cy="58861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75" b="1" dirty="0">
                <a:solidFill>
                  <a:srgbClr val="7030A0"/>
                </a:solidFill>
                <a:latin typeface=".VnAvant" pitchFamily="34" charset="0"/>
              </a:rPr>
              <a:t>da c¸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1367" y="857250"/>
            <a:ext cx="2357517" cy="5309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63082" y="2088573"/>
            <a:ext cx="490985" cy="4739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36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55" y="1538624"/>
            <a:ext cx="1404481" cy="1845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12" y="1795799"/>
            <a:ext cx="1442752" cy="1588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8889"/>
          <a:stretch/>
        </p:blipFill>
        <p:spPr>
          <a:xfrm>
            <a:off x="3912809" y="1795799"/>
            <a:ext cx="1259027" cy="1588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3457575" y="3600450"/>
            <a:ext cx="1885950" cy="1757363"/>
            <a:chOff x="1487976" y="922640"/>
            <a:chExt cx="6591994" cy="5935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91" t="22704" r="20273" b="21206"/>
            <a:stretch/>
          </p:blipFill>
          <p:spPr>
            <a:xfrm>
              <a:off x="1487976" y="922640"/>
              <a:ext cx="6084918" cy="40963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105" y="3690804"/>
              <a:ext cx="2348865" cy="23488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721" y="3180047"/>
              <a:ext cx="3677953" cy="36779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640190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35627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34960" y="1333859"/>
            <a:ext cx="5086350" cy="577075"/>
          </a:xfrm>
          <a:prstGeom prst="rect">
            <a:avLst/>
          </a:prstGeom>
          <a:solidFill>
            <a:srgbClr val="FFFF00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2290" name="Picture 2" descr="https://f3.photo.talk.zdn.vn/8895917174894156442/03eeb6aee94a15144c5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3504" y="2533230"/>
            <a:ext cx="7671858" cy="2075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00337" y="1465118"/>
            <a:ext cx="3743326" cy="3257550"/>
            <a:chOff x="1487976" y="922640"/>
            <a:chExt cx="6591994" cy="5935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91" t="22704" r="20273" b="21206"/>
            <a:stretch/>
          </p:blipFill>
          <p:spPr>
            <a:xfrm>
              <a:off x="1487976" y="922640"/>
              <a:ext cx="6084918" cy="40963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105" y="3690804"/>
              <a:ext cx="2348865" cy="23488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721" y="3180047"/>
              <a:ext cx="3677953" cy="36779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ơ c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1183" r="37688" b="1"/>
          <a:stretch/>
        </p:blipFill>
        <p:spPr>
          <a:xfrm rot="16200000">
            <a:off x="1293319" y="258762"/>
            <a:ext cx="6400962" cy="58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597"/>
            <a:ext cx="9144000" cy="64508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32548" y="3429000"/>
            <a:ext cx="192505" cy="19250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110790" y="3513219"/>
            <a:ext cx="192505" cy="19250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45769" y="3453061"/>
            <a:ext cx="192505" cy="19250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63715" y="3858126"/>
            <a:ext cx="192505" cy="19250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20653" y="2691061"/>
            <a:ext cx="192505" cy="192505"/>
          </a:xfrm>
          <a:prstGeom prst="ellips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 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7719"/>
          <a:stretch/>
        </p:blipFill>
        <p:spPr>
          <a:xfrm rot="10800000">
            <a:off x="1595771" y="0"/>
            <a:ext cx="5936958" cy="65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079459" y="3549313"/>
            <a:ext cx="192505" cy="19250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475747" y="3549313"/>
            <a:ext cx="192505" cy="19250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979695" y="3549313"/>
            <a:ext cx="192505" cy="19250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95073" y="3906252"/>
            <a:ext cx="192505" cy="19250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103523" y="2185734"/>
            <a:ext cx="192505" cy="192505"/>
          </a:xfrm>
          <a:prstGeom prst="ellips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23875" y="2185734"/>
            <a:ext cx="192505" cy="192505"/>
          </a:xfrm>
          <a:prstGeom prst="ellips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89294" y="3878178"/>
            <a:ext cx="192505" cy="19250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9413" y="3878177"/>
            <a:ext cx="192505" cy="192505"/>
          </a:xfrm>
          <a:prstGeom prst="ellipse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3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9" y="8572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4558" y="2484596"/>
            <a:ext cx="5841206" cy="2354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lang="en-US" sz="27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40" y="857251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9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721"/>
            <a:ext cx="9144000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7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8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488282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8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761298" y="5054917"/>
            <a:ext cx="1181410" cy="818198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8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170045" y="4350544"/>
            <a:ext cx="1191754" cy="95392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err="1">
                <a:solidFill>
                  <a:srgbClr val="008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cọ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210175" y="519445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8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8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</a:t>
            </a: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7706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8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</a:p>
        </p:txBody>
      </p:sp>
    </p:spTree>
    <p:extLst>
      <p:ext uri="{BB962C8B-B14F-4D97-AF65-F5344CB8AC3E}">
        <p14:creationId xmlns:p14="http://schemas.microsoft.com/office/powerpoint/2010/main" val="20897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66" y="857250"/>
            <a:ext cx="935627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79739" y="2197477"/>
            <a:ext cx="2767693" cy="2945096"/>
            <a:chOff x="1900645" y="1311412"/>
            <a:chExt cx="3690257" cy="3926794"/>
          </a:xfrm>
        </p:grpSpPr>
        <p:sp>
          <p:nvSpPr>
            <p:cNvPr id="2" name="Oval 1"/>
            <p:cNvSpPr/>
            <p:nvPr/>
          </p:nvSpPr>
          <p:spPr>
            <a:xfrm>
              <a:off x="1900645" y="1311412"/>
              <a:ext cx="3690257" cy="39267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25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2807312" y="1494180"/>
              <a:ext cx="2373312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925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¬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80339" y="2197477"/>
            <a:ext cx="2767693" cy="2945096"/>
            <a:chOff x="1900645" y="1311412"/>
            <a:chExt cx="3690257" cy="3926794"/>
          </a:xfrm>
        </p:grpSpPr>
        <p:sp>
          <p:nvSpPr>
            <p:cNvPr id="17" name="Oval 16"/>
            <p:cNvSpPr/>
            <p:nvPr/>
          </p:nvSpPr>
          <p:spPr>
            <a:xfrm>
              <a:off x="1900645" y="1311412"/>
              <a:ext cx="3690257" cy="392679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925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2807312" y="1472023"/>
              <a:ext cx="2248014" cy="31854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925" b="1">
                  <a:solidFill>
                    <a:srgbClr val="FF0000"/>
                  </a:solidFill>
                  <a:latin typeface=".VnAvant" panose="020B7200000000000000" pitchFamily="34" charset="0"/>
                </a:rPr>
                <a:t>d</a:t>
              </a:r>
              <a:endParaRPr lang="en-US" altLang="en-US" sz="14925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73450" y="989534"/>
            <a:ext cx="3327761" cy="1004115"/>
            <a:chOff x="3464188" y="224075"/>
            <a:chExt cx="4437014" cy="1338820"/>
          </a:xfrm>
        </p:grpSpPr>
        <p:sp>
          <p:nvSpPr>
            <p:cNvPr id="9" name="TextBox 8"/>
            <p:cNvSpPr txBox="1"/>
            <p:nvPr/>
          </p:nvSpPr>
          <p:spPr>
            <a:xfrm>
              <a:off x="5724830" y="224075"/>
              <a:ext cx="2176372" cy="1338820"/>
            </a:xfrm>
            <a:prstGeom prst="rect">
              <a:avLst/>
            </a:prstGeom>
            <a:noFill/>
          </p:spPr>
          <p:txBody>
            <a:bodyPr wrap="square" lIns="68573" tIns="34287" rIns="68573" bIns="34287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50" b="1">
                  <a:solidFill>
                    <a:srgbClr val="FF0000"/>
                  </a:solidFill>
                  <a:latin typeface=".VnAvant" pitchFamily="34" charset="0"/>
                  <a:cs typeface="Times New Roman" pitchFamily="18" charset="0"/>
                </a:rPr>
                <a:t>¬ – d</a:t>
              </a:r>
              <a:endParaRPr lang="en-US" sz="405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64188" y="452399"/>
              <a:ext cx="3230384" cy="1015655"/>
            </a:xfrm>
            <a:prstGeom prst="rect">
              <a:avLst/>
            </a:prstGeom>
            <a:noFill/>
          </p:spPr>
          <p:txBody>
            <a:bodyPr wrap="square" lIns="68573" tIns="34287" rIns="68573" bIns="34287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7030A0"/>
                  </a:solidFill>
                  <a:latin typeface="HP001 4 hàng" pitchFamily="34" charset="0"/>
                  <a:cs typeface="Times New Roman" pitchFamily="18" charset="0"/>
                </a:rPr>
                <a:t>Bài</a:t>
              </a:r>
              <a:r>
                <a:rPr lang="en-US" sz="3000" b="1" dirty="0">
                  <a:solidFill>
                    <a:srgbClr val="7030A0"/>
                  </a:solidFill>
                  <a:latin typeface="HP001 4 hàng" pitchFamily="34" charset="0"/>
                  <a:cs typeface="Times New Roman" pitchFamily="18" charset="0"/>
                </a:rPr>
                <a:t> 6: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48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35385" y="966355"/>
            <a:ext cx="1471472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25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3597" y="3103026"/>
            <a:ext cx="2061330" cy="186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1250" b="1" dirty="0">
                <a:solidFill>
                  <a:srgbClr val="7030A0"/>
                </a:solidFill>
                <a:latin typeface=".VnAvant" pitchFamily="34" charset="0"/>
              </a:rPr>
              <a:t>¥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04439" y="2000710"/>
            <a:ext cx="1817143" cy="186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12450" b="1" dirty="0">
                <a:solidFill>
                  <a:srgbClr val="002060"/>
                </a:solidFill>
                <a:latin typeface="HP001 4 hàng" pitchFamily="34" charset="0"/>
              </a:rPr>
              <a:t>ơ</a:t>
            </a:r>
            <a:r>
              <a:rPr lang="en-US" sz="12450" dirty="0">
                <a:solidFill>
                  <a:schemeClr val="tx1"/>
                </a:solidFill>
                <a:latin typeface=".VnAvant" pitchFamily="34" charset="0"/>
              </a:rPr>
              <a:t> 		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4004" y="4335778"/>
            <a:ext cx="1817143" cy="186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245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  <a:r>
              <a:rPr lang="en-US" sz="12450" dirty="0">
                <a:solidFill>
                  <a:schemeClr val="tx1"/>
                </a:solidFill>
                <a:latin typeface=".VnAvant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608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549297" y="3177474"/>
            <a:ext cx="2209213" cy="13226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cờ</a:t>
            </a:r>
            <a:endParaRPr lang="en-US" sz="105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Rectangle: Rounded Corners 8"/>
          <p:cNvSpPr/>
          <p:nvPr/>
        </p:nvSpPr>
        <p:spPr>
          <a:xfrm>
            <a:off x="621926" y="4576201"/>
            <a:ext cx="1031977" cy="13090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15" name="Rectangle: Rounded Corners 8"/>
          <p:cNvSpPr/>
          <p:nvPr/>
        </p:nvSpPr>
        <p:spPr>
          <a:xfrm>
            <a:off x="1653903" y="4576201"/>
            <a:ext cx="1065014" cy="130904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</a:p>
        </p:txBody>
      </p:sp>
      <p:sp>
        <p:nvSpPr>
          <p:cNvPr id="16" name="Rectangle: Rounded Corners 8"/>
          <p:cNvSpPr/>
          <p:nvPr/>
        </p:nvSpPr>
        <p:spPr>
          <a:xfrm>
            <a:off x="4386658" y="4500133"/>
            <a:ext cx="2185208" cy="1289798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cờ</a:t>
            </a:r>
            <a:endParaRPr lang="en-US" sz="105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74" y="1299977"/>
            <a:ext cx="1705148" cy="1877497"/>
          </a:xfrm>
          <a:prstGeom prst="rect">
            <a:avLst/>
          </a:prstGeom>
        </p:spPr>
      </p:pic>
      <p:pic>
        <p:nvPicPr>
          <p:cNvPr id="10" name="Picture 2" descr="https://f23-zpg.zdn.vn/8008999108971714548/947eb047cea932f76bb8.jpg"/>
          <p:cNvPicPr>
            <a:picLocks noChangeAspect="1" noChangeArrowheads="1"/>
          </p:cNvPicPr>
          <p:nvPr/>
        </p:nvPicPr>
        <p:blipFill rotWithShape="1">
          <a:blip r:embed="rId3"/>
          <a:srcRect b="1913"/>
          <a:stretch/>
        </p:blipFill>
        <p:spPr bwMode="auto">
          <a:xfrm>
            <a:off x="798790" y="857251"/>
            <a:ext cx="2228750" cy="232022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8917" y="4712866"/>
            <a:ext cx="1667741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0" b="1" dirty="0">
                <a:solidFill>
                  <a:schemeClr val="accent1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</a:t>
            </a:r>
            <a:endParaRPr lang="en-US" sz="97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: Rounded Corners 8"/>
          <p:cNvSpPr/>
          <p:nvPr/>
        </p:nvSpPr>
        <p:spPr>
          <a:xfrm>
            <a:off x="1557411" y="3177473"/>
            <a:ext cx="1065014" cy="13090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1769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35385" y="966355"/>
            <a:ext cx="1471472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25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3597" y="3103026"/>
            <a:ext cx="2061330" cy="186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1250" b="1" dirty="0">
                <a:solidFill>
                  <a:srgbClr val="7030A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04439" y="2000710"/>
            <a:ext cx="1817143" cy="186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12450" b="1" dirty="0">
                <a:solidFill>
                  <a:srgbClr val="002060"/>
                </a:solidFill>
                <a:latin typeface="HP001 4 hàng" pitchFamily="34" charset="0"/>
              </a:rPr>
              <a:t>d</a:t>
            </a:r>
            <a:r>
              <a:rPr lang="en-US" sz="12450" dirty="0">
                <a:solidFill>
                  <a:schemeClr val="tx1"/>
                </a:solidFill>
                <a:latin typeface=".VnAvant" pitchFamily="34" charset="0"/>
              </a:rPr>
              <a:t> 		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65454" y="4250053"/>
            <a:ext cx="1817143" cy="186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245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r>
              <a:rPr lang="en-US" sz="12450" dirty="0">
                <a:solidFill>
                  <a:schemeClr val="tx1"/>
                </a:solidFill>
                <a:latin typeface=".VnAvant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3943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549297" y="3177474"/>
            <a:ext cx="2209213" cy="13226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da</a:t>
            </a:r>
          </a:p>
        </p:txBody>
      </p:sp>
      <p:sp>
        <p:nvSpPr>
          <p:cNvPr id="14" name="Rectangle: Rounded Corners 8"/>
          <p:cNvSpPr/>
          <p:nvPr/>
        </p:nvSpPr>
        <p:spPr>
          <a:xfrm>
            <a:off x="621926" y="4576201"/>
            <a:ext cx="1031977" cy="13090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</a:p>
        </p:txBody>
      </p:sp>
      <p:sp>
        <p:nvSpPr>
          <p:cNvPr id="15" name="Rectangle: Rounded Corners 8"/>
          <p:cNvSpPr/>
          <p:nvPr/>
        </p:nvSpPr>
        <p:spPr>
          <a:xfrm>
            <a:off x="1653903" y="4576201"/>
            <a:ext cx="1065014" cy="130904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</a:p>
        </p:txBody>
      </p:sp>
      <p:sp>
        <p:nvSpPr>
          <p:cNvPr id="16" name="Rectangle: Rounded Corners 8"/>
          <p:cNvSpPr/>
          <p:nvPr/>
        </p:nvSpPr>
        <p:spPr>
          <a:xfrm>
            <a:off x="4386658" y="4500133"/>
            <a:ext cx="2185208" cy="1289798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74" y="1299977"/>
            <a:ext cx="1705148" cy="1877497"/>
          </a:xfrm>
          <a:prstGeom prst="rect">
            <a:avLst/>
          </a:prstGeom>
        </p:spPr>
      </p:pic>
      <p:sp>
        <p:nvSpPr>
          <p:cNvPr id="12" name="Rectangle: Rounded Corners 8"/>
          <p:cNvSpPr/>
          <p:nvPr/>
        </p:nvSpPr>
        <p:spPr>
          <a:xfrm>
            <a:off x="643440" y="3156406"/>
            <a:ext cx="1065014" cy="13090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endParaRPr lang="en-US" sz="105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9" y="902970"/>
            <a:ext cx="2776970" cy="21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1808</TotalTime>
  <Words>624</Words>
  <Application>Microsoft Office PowerPoint</Application>
  <PresentationFormat>On-screen Show (4:3)</PresentationFormat>
  <Paragraphs>118</Paragraphs>
  <Slides>26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.VnAvant</vt:lpstr>
      <vt:lpstr>Arial</vt:lpstr>
      <vt:lpstr>AvantGarde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VUHONGLY</cp:lastModifiedBy>
  <cp:revision>81</cp:revision>
  <dcterms:created xsi:type="dcterms:W3CDTF">2020-08-01T02:50:11Z</dcterms:created>
  <dcterms:modified xsi:type="dcterms:W3CDTF">2021-09-23T09:44:17Z</dcterms:modified>
</cp:coreProperties>
</file>