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61825"/>
  <p:notesSz cx="6858000" cy="9144000"/>
  <p:embeddedFontLst>
    <p:embeddedFont>
      <p:font typeface="Questrial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D94D67-871A-4396-9713-F0ADEF73F82C}">
  <a:tblStyle styleId="{58D94D67-871A-4396-9713-F0ADEF73F8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Questrial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Hay còn gọi là CHIM ĐA ĐA </a:t>
            </a:r>
            <a:endParaRPr/>
          </a:p>
        </p:txBody>
      </p:sp>
      <p:sp>
        <p:nvSpPr>
          <p:cNvPr id="189" name="Google Shape;18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chơi trò chơi đố bạn</a:t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chủ động hỏi HS để khai thác nội dung nhé</a:t>
            </a:r>
            <a:endParaRPr/>
          </a:p>
        </p:txBody>
      </p:sp>
      <p:sp>
        <p:nvSpPr>
          <p:cNvPr id="397" name="Google Shape;397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Ôn lại</a:t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17938" y="-1609644"/>
            <a:ext cx="4525963" cy="1094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0622230" y="1381404"/>
            <a:ext cx="5851525" cy="3637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241725" y="-2158408"/>
            <a:ext cx="5851525" cy="1071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912138" y="2130426"/>
            <a:ext cx="1033756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960702" y="4406901"/>
            <a:ext cx="10337562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60702" y="2906713"/>
            <a:ext cx="103375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08678" y="1600201"/>
            <a:ext cx="7176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188126" y="1600201"/>
            <a:ext cx="71788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08092" y="1535113"/>
            <a:ext cx="53735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08092" y="2174875"/>
            <a:ext cx="537359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78046" y="1535113"/>
            <a:ext cx="537570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78046" y="2174875"/>
            <a:ext cx="537570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8093" y="273050"/>
            <a:ext cx="400116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54941" y="273051"/>
            <a:ext cx="6798805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8093" y="1435101"/>
            <a:ext cx="4001161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3805" y="5367338"/>
            <a:ext cx="7297103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5.jpg"/><Relationship Id="rId8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8.jpg"/><Relationship Id="rId5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28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jpg"/><Relationship Id="rId4" Type="http://schemas.openxmlformats.org/officeDocument/2006/relationships/image" Target="../media/image4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Calibri"/>
              <a:buNone/>
            </a:pPr>
            <a:r>
              <a:t/>
            </a:r>
            <a:endParaRPr b="1" i="0" sz="10600" u="none" cap="none" strike="noStrik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Bộ SGK Lớp 6 - Kết nối tri thức với cuộc sống - Công ty Cổ phần Đầu tư và  Phát triển Giáo dục Phương Nam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8333"/>
          <a:stretch/>
        </p:blipFill>
        <p:spPr>
          <a:xfrm>
            <a:off x="329384" y="462491"/>
            <a:ext cx="2039642" cy="18743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2394362" y="1254919"/>
            <a:ext cx="83307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00"/>
              <a:buFont typeface="Questrial"/>
              <a:buNone/>
            </a:pPr>
            <a:r>
              <a:rPr b="1" lang="en-US" sz="10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TIẾNG VIỆT </a:t>
            </a:r>
            <a:r>
              <a:rPr b="1" lang="en-US" sz="10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3"/>
          <p:cNvCxnSpPr/>
          <p:nvPr/>
        </p:nvCxnSpPr>
        <p:spPr>
          <a:xfrm rot="10800000">
            <a:off x="0" y="6807200"/>
            <a:ext cx="12161838" cy="16933"/>
          </a:xfrm>
          <a:prstGeom prst="straightConnector1">
            <a:avLst/>
          </a:prstGeom>
          <a:noFill/>
          <a:ln cap="flat" cmpd="sng" w="88900">
            <a:solidFill>
              <a:srgbClr val="0086E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/>
        </p:nvSpPr>
        <p:spPr>
          <a:xfrm>
            <a:off x="3339903" y="5128624"/>
            <a:ext cx="5243527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nón lá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4869232" y="5128624"/>
            <a:ext cx="1611737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pic>
        <p:nvPicPr>
          <p:cNvPr descr="Nón lá Việt Nam | VietnamCrafts"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19" y="-830582"/>
            <a:ext cx="6199433" cy="595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ón lá – Một biểu tượng đặc trưng của văn hóa Việt" id="194" name="Google Shape;1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919" y="685800"/>
            <a:ext cx="4876800" cy="343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/>
        </p:nvSpPr>
        <p:spPr>
          <a:xfrm>
            <a:off x="3566319" y="5259681"/>
            <a:ext cx="52578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chồn</a:t>
            </a:r>
            <a:endParaRPr b="0" i="0" sz="96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189881" y="5259681"/>
            <a:ext cx="1634238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endParaRPr b="0" i="0" sz="9600" u="none" cap="none" strike="noStrik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4218081" y="5259681"/>
            <a:ext cx="1634238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pic>
        <p:nvPicPr>
          <p:cNvPr descr="Mơ thấy con Chồn ] là số mấy ? Có Điềm Báo gì ?"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20" y="457199"/>
            <a:ext cx="5714999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ồn mất mạng vì ghẹo con cò - Hitvn" id="204" name="Google Shape;204;p23"/>
          <p:cNvPicPr preferRelativeResize="0"/>
          <p:nvPr/>
        </p:nvPicPr>
        <p:blipFill rotWithShape="1">
          <a:blip r:embed="rId4">
            <a:alphaModFix/>
          </a:blip>
          <a:srcRect b="0" l="0" r="16799" t="0"/>
          <a:stretch/>
        </p:blipFill>
        <p:spPr>
          <a:xfrm>
            <a:off x="5803106" y="457198"/>
            <a:ext cx="6297613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/>
        </p:nvSpPr>
        <p:spPr>
          <a:xfrm>
            <a:off x="3341688" y="5564481"/>
            <a:ext cx="54864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sơn ca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4442619" y="5564481"/>
            <a:ext cx="230505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 Rounded"/>
              <a:buNone/>
            </a:pPr>
            <a:r>
              <a:rPr b="0" i="0" lang="en-US" sz="9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endParaRPr/>
          </a:p>
        </p:txBody>
      </p:sp>
      <p:pic>
        <p:nvPicPr>
          <p:cNvPr descr="Chim sơn ca_cách nuôi chim đúng quy chuẩn"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19" y="133350"/>
            <a:ext cx="4995994" cy="3425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ả 2 Con Chim Lạ Non Vào Tổ Chim Sơn Ca Xem Chim Sơn Ca Mẹ Có Mớm Mồi Cho  Ăn Không? - YouTube" id="213" name="Google Shape;2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4828" y="990600"/>
            <a:ext cx="6632220" cy="37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4811" y="4438651"/>
            <a:ext cx="4534215" cy="212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6318" y="4438651"/>
            <a:ext cx="5048513" cy="212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3682" y="4438651"/>
            <a:ext cx="4333482" cy="2121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ón lá Việt Nam | VietnamCrafts" id="221" name="Google Shape;22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263" y="1581149"/>
            <a:ext cx="2933055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ơ thấy con Chồn ] là số mấy ? Có Điềm Báo gì ?" id="222" name="Google Shape;22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9951" y="1900571"/>
            <a:ext cx="3381245" cy="2519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m sơn ca_cách nuôi chim đúng quy chuẩn" id="223" name="Google Shape;22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5802" y="1900571"/>
            <a:ext cx="3729149" cy="255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72" y="4929909"/>
            <a:ext cx="11621944" cy="19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535" y="0"/>
            <a:ext cx="6242417" cy="421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131" y="3770023"/>
            <a:ext cx="12223750" cy="1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 b="19710" l="2948" r="0" t="643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>
            <p:ph type="title"/>
          </p:nvPr>
        </p:nvSpPr>
        <p:spPr>
          <a:xfrm>
            <a:off x="662236" y="2818047"/>
            <a:ext cx="10489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Arial"/>
              <a:buNone/>
            </a:pPr>
            <a:r>
              <a:rPr b="1" lang="en-US" sz="9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Giải lao</a:t>
            </a:r>
            <a:endParaRPr/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5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28"/>
          <p:cNvGraphicFramePr/>
          <p:nvPr/>
        </p:nvGraphicFramePr>
        <p:xfrm>
          <a:off x="215396" y="762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45" name="Google Shape;245;p28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246" name="Google Shape;246;p28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Hướng dẫn viết bảng</a:t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  <a:endParaRPr/>
            </a:p>
          </p:txBody>
        </p:sp>
      </p:grpSp>
      <p:sp>
        <p:nvSpPr>
          <p:cNvPr id="248" name="Google Shape;248;p28"/>
          <p:cNvSpPr txBox="1"/>
          <p:nvPr/>
        </p:nvSpPr>
        <p:spPr>
          <a:xfrm>
            <a:off x="3801204" y="1628776"/>
            <a:ext cx="8051865" cy="45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Ϊ</a:t>
            </a:r>
            <a:endParaRPr sz="28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611" y="9985"/>
            <a:ext cx="10952830" cy="547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6192" y="5145657"/>
            <a:ext cx="2709556" cy="171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30"/>
          <p:cNvGraphicFramePr/>
          <p:nvPr/>
        </p:nvGraphicFramePr>
        <p:xfrm>
          <a:off x="215396" y="762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1" name="Google Shape;261;p30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262" name="Google Shape;262;p30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Hướng dẫn viết bảng</a:t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  <a:endParaRPr/>
            </a:p>
          </p:txBody>
        </p:sp>
      </p:grpSp>
      <p:sp>
        <p:nvSpPr>
          <p:cNvPr id="264" name="Google Shape;264;p30"/>
          <p:cNvSpPr txBox="1"/>
          <p:nvPr/>
        </p:nvSpPr>
        <p:spPr>
          <a:xfrm>
            <a:off x="3786916" y="1628776"/>
            <a:ext cx="4941953" cy="45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Ū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319" y="0"/>
            <a:ext cx="10247996" cy="514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6192" y="5145657"/>
            <a:ext cx="2709556" cy="171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01" name="Google Shape;101;p1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Khởi động</a:t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3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</a:t>
              </a:r>
              <a:endParaRPr/>
            </a:p>
          </p:txBody>
        </p:sp>
      </p:grpSp>
      <p:sp>
        <p:nvSpPr>
          <p:cNvPr id="103" name="Google Shape;103;p14"/>
          <p:cNvSpPr txBox="1"/>
          <p:nvPr/>
        </p:nvSpPr>
        <p:spPr>
          <a:xfrm>
            <a:off x="594519" y="1513939"/>
            <a:ext cx="10943879" cy="11079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nhanh các tiếng có vần: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ăn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ân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32"/>
          <p:cNvGraphicFramePr/>
          <p:nvPr/>
        </p:nvGraphicFramePr>
        <p:xfrm>
          <a:off x="215396" y="762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77" name="Google Shape;277;p32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278" name="Google Shape;278;p3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Hướng dẫn viết bảng</a:t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  <a:endParaRPr/>
            </a:p>
          </p:txBody>
        </p:sp>
      </p:grpSp>
      <p:sp>
        <p:nvSpPr>
          <p:cNvPr id="280" name="Google Shape;280;p32"/>
          <p:cNvSpPr txBox="1"/>
          <p:nvPr/>
        </p:nvSpPr>
        <p:spPr>
          <a:xfrm>
            <a:off x="3337719" y="1628776"/>
            <a:ext cx="4941953" cy="45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endParaRPr sz="28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6192" y="5145657"/>
            <a:ext cx="2709556" cy="17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9" y="-204947"/>
            <a:ext cx="12040393" cy="450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2282" y="-20081"/>
            <a:ext cx="2709556" cy="1712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3" name="Google Shape;293;p34"/>
          <p:cNvGraphicFramePr/>
          <p:nvPr/>
        </p:nvGraphicFramePr>
        <p:xfrm>
          <a:off x="215396" y="3227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4" name="Google Shape;294;p34"/>
          <p:cNvSpPr txBox="1"/>
          <p:nvPr/>
        </p:nvSpPr>
        <p:spPr>
          <a:xfrm>
            <a:off x="3372580" y="1183168"/>
            <a:ext cx="9171053" cy="4539506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wŗ </a:t>
            </a:r>
            <a:endParaRPr sz="28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7125" y="-1536700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756" y="-2324100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5779" y="-1402080"/>
            <a:ext cx="3613377" cy="43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35"/>
          <p:cNvGraphicFramePr/>
          <p:nvPr/>
        </p:nvGraphicFramePr>
        <p:xfrm>
          <a:off x="215396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4" name="Google Shape;304;p35"/>
          <p:cNvSpPr txBox="1"/>
          <p:nvPr/>
        </p:nvSpPr>
        <p:spPr>
          <a:xfrm>
            <a:off x="-304800" y="1708894"/>
            <a:ext cx="12138819" cy="4539506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εŬ</a:t>
            </a:r>
            <a:endParaRPr sz="28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2282" y="-20081"/>
            <a:ext cx="2709556" cy="17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8179" y="-1013460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1019" y="-1369728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9422" y="-2079916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8211" y="-1002565"/>
            <a:ext cx="3613377" cy="43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1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1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36"/>
          <p:cNvGraphicFramePr/>
          <p:nvPr/>
        </p:nvGraphicFramePr>
        <p:xfrm>
          <a:off x="215396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  <a:gridCol w="731525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59175" marB="59175" marR="118050" marL="1180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2282" y="-20081"/>
            <a:ext cx="2709556" cy="171234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6"/>
          <p:cNvSpPr txBox="1"/>
          <p:nvPr/>
        </p:nvSpPr>
        <p:spPr>
          <a:xfrm>
            <a:off x="-415131" y="1689844"/>
            <a:ext cx="12138819" cy="4539506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sΩ</a:t>
            </a:r>
            <a:endParaRPr sz="28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619" y="-1016000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7059" y="-1353996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7618" y="-998936"/>
            <a:ext cx="3613377" cy="43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3892" y="189574"/>
            <a:ext cx="3613377" cy="43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p37"/>
          <p:cNvGraphicFramePr/>
          <p:nvPr/>
        </p:nvGraphicFramePr>
        <p:xfrm>
          <a:off x="215396" y="12424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28" name="Google Shape;328;p37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329" name="Google Shape;329;p37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Viết vở</a:t>
              </a: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5</a:t>
              </a:r>
              <a:endParaRPr/>
            </a:p>
          </p:txBody>
        </p:sp>
      </p:grpSp>
      <p:sp>
        <p:nvSpPr>
          <p:cNvPr id="331" name="Google Shape;331;p37"/>
          <p:cNvSpPr txBox="1"/>
          <p:nvPr/>
        </p:nvSpPr>
        <p:spPr>
          <a:xfrm>
            <a:off x="347775" y="3124199"/>
            <a:ext cx="4316566" cy="2892902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Ϊ</a:t>
            </a:r>
            <a:endParaRPr sz="1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4017695" y="3124200"/>
            <a:ext cx="4316566" cy="2892902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Ū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7687615" y="3124201"/>
            <a:ext cx="4316566" cy="2892902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endParaRPr sz="1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38"/>
          <p:cNvGraphicFramePr/>
          <p:nvPr/>
        </p:nvGraphicFramePr>
        <p:xfrm>
          <a:off x="215396" y="12424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0" name="Google Shape;340;p38"/>
          <p:cNvSpPr txBox="1"/>
          <p:nvPr/>
        </p:nvSpPr>
        <p:spPr>
          <a:xfrm>
            <a:off x="155457" y="3126898"/>
            <a:ext cx="11277600" cy="2892902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cΪ εŬ</a:t>
            </a:r>
            <a:endParaRPr sz="1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39"/>
          <p:cNvGraphicFramePr/>
          <p:nvPr/>
        </p:nvGraphicFramePr>
        <p:xfrm>
          <a:off x="215396" y="12424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{58D94D67-871A-4396-9713-F0ADEF73F82C}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375" marB="44375" marR="88750" marL="88750">
                    <a:lnL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7" name="Google Shape;347;p39"/>
          <p:cNvSpPr txBox="1"/>
          <p:nvPr/>
        </p:nvSpPr>
        <p:spPr>
          <a:xfrm>
            <a:off x="-117924" y="3126898"/>
            <a:ext cx="11338719" cy="2892902"/>
          </a:xfrm>
          <a:prstGeom prst="rect">
            <a:avLst/>
          </a:prstGeom>
          <a:noFill/>
          <a:ln>
            <a:noFill/>
          </a:ln>
        </p:spPr>
        <p:txBody>
          <a:bodyPr anchorCtr="0" anchor="t" bIns="60850" lIns="121725" spcFirstLastPara="1" rIns="121725" wrap="square" tIns="60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sΩ ca</a:t>
            </a:r>
            <a:endParaRPr sz="1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 b="29762" l="29226" r="30613" t="23809"/>
          <a:stretch/>
        </p:blipFill>
        <p:spPr>
          <a:xfrm>
            <a:off x="4633119" y="1066800"/>
            <a:ext cx="703384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0"/>
          <p:cNvSpPr txBox="1"/>
          <p:nvPr/>
        </p:nvSpPr>
        <p:spPr>
          <a:xfrm>
            <a:off x="1127919" y="5181600"/>
            <a:ext cx="2727535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Trang 23</a:t>
            </a:r>
            <a:endParaRPr/>
          </a:p>
        </p:txBody>
      </p:sp>
      <p:pic>
        <p:nvPicPr>
          <p:cNvPr id="354" name="Google Shape;35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19" y="883172"/>
            <a:ext cx="2971800" cy="426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1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1"/>
          <p:cNvPicPr preferRelativeResize="0"/>
          <p:nvPr/>
        </p:nvPicPr>
        <p:blipFill rotWithShape="1">
          <a:blip r:embed="rId4">
            <a:alphaModFix/>
          </a:blip>
          <a:srcRect b="19710" l="2948" r="0" t="643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1"/>
          <p:cNvSpPr txBox="1"/>
          <p:nvPr>
            <p:ph type="title"/>
          </p:nvPr>
        </p:nvSpPr>
        <p:spPr>
          <a:xfrm>
            <a:off x="662236" y="2818047"/>
            <a:ext cx="10489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Arial"/>
              <a:buNone/>
            </a:pPr>
            <a:r>
              <a:rPr b="1" lang="en-US" sz="9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Thư giãn nào!</a:t>
            </a:r>
            <a:endParaRPr/>
          </a:p>
        </p:txBody>
      </p:sp>
      <p:pic>
        <p:nvPicPr>
          <p:cNvPr id="362" name="Google Shape;362;p41"/>
          <p:cNvPicPr preferRelativeResize="0"/>
          <p:nvPr/>
        </p:nvPicPr>
        <p:blipFill rotWithShape="1">
          <a:blip r:embed="rId5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785" y="515011"/>
            <a:ext cx="9996134" cy="465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5"/>
          <p:cNvGrpSpPr/>
          <p:nvPr/>
        </p:nvGrpSpPr>
        <p:grpSpPr>
          <a:xfrm>
            <a:off x="365919" y="381000"/>
            <a:ext cx="3448696" cy="941185"/>
            <a:chOff x="63500" y="1429216"/>
            <a:chExt cx="2592937" cy="705889"/>
          </a:xfrm>
        </p:grpSpPr>
        <p:sp>
          <p:nvSpPr>
            <p:cNvPr id="113" name="Google Shape;113;p15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Nhận biết</a:t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3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2</a:t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-308928" y="5181823"/>
            <a:ext cx="12779694" cy="1223988"/>
            <a:chOff x="348515" y="6270638"/>
            <a:chExt cx="11184176" cy="1582301"/>
          </a:xfrm>
        </p:grpSpPr>
        <p:sp>
          <p:nvSpPr>
            <p:cNvPr id="116" name="Google Shape;116;p15"/>
            <p:cNvSpPr txBox="1"/>
            <p:nvPr/>
          </p:nvSpPr>
          <p:spPr>
            <a:xfrm>
              <a:off x="348515" y="6351851"/>
              <a:ext cx="11184176" cy="150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Arial Rounded"/>
                <a:buNone/>
              </a:pPr>
              <a:r>
                <a:rPr b="1" i="0" lang="en-US" sz="50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Sơn ca véo von: Mẹ ơi, con đã lơn khôn.</a:t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8274634" y="6270638"/>
              <a:ext cx="1833736" cy="150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Arial Rounded"/>
                <a:buNone/>
              </a:pPr>
              <a:r>
                <a:rPr b="1" i="0" lang="en-US" sz="50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́</a:t>
              </a:r>
              <a:endParaRPr/>
            </a:p>
          </p:txBody>
        </p:sp>
      </p:grpSp>
      <p:sp>
        <p:nvSpPr>
          <p:cNvPr id="118" name="Google Shape;118;p15"/>
          <p:cNvSpPr txBox="1"/>
          <p:nvPr/>
        </p:nvSpPr>
        <p:spPr>
          <a:xfrm>
            <a:off x="-585153" y="5074684"/>
            <a:ext cx="13332144" cy="150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Rounded"/>
              <a:buNone/>
            </a:pP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véo v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Mẹ ơi, c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đã l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b="1" i="0" lang="en-US" sz="5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2"/>
          <p:cNvPicPr preferRelativeResize="0"/>
          <p:nvPr/>
        </p:nvPicPr>
        <p:blipFill rotWithShape="1">
          <a:blip r:embed="rId3">
            <a:alphaModFix/>
          </a:blip>
          <a:srcRect b="0" l="3873" r="0" t="6042"/>
          <a:stretch/>
        </p:blipFill>
        <p:spPr>
          <a:xfrm>
            <a:off x="190876" y="395152"/>
            <a:ext cx="12221422" cy="7109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42"/>
          <p:cNvGrpSpPr/>
          <p:nvPr/>
        </p:nvGrpSpPr>
        <p:grpSpPr>
          <a:xfrm>
            <a:off x="0" y="148455"/>
            <a:ext cx="2621250" cy="941185"/>
            <a:chOff x="63500" y="1429216"/>
            <a:chExt cx="1970813" cy="705889"/>
          </a:xfrm>
        </p:grpSpPr>
        <p:sp>
          <p:nvSpPr>
            <p:cNvPr id="369" name="Google Shape;369;p4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Đọc</a:t>
              </a: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6</a:t>
              </a:r>
              <a:endParaRPr/>
            </a:p>
          </p:txBody>
        </p:sp>
      </p:grpSp>
      <p:sp>
        <p:nvSpPr>
          <p:cNvPr id="371" name="Google Shape;371;p42"/>
          <p:cNvSpPr txBox="1"/>
          <p:nvPr/>
        </p:nvSpPr>
        <p:spPr>
          <a:xfrm>
            <a:off x="3261519" y="619048"/>
            <a:ext cx="54864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</a:t>
            </a:r>
            <a:endParaRPr/>
          </a:p>
        </p:txBody>
      </p:sp>
      <p:sp>
        <p:nvSpPr>
          <p:cNvPr id="372" name="Google Shape;372;p42"/>
          <p:cNvSpPr txBox="1"/>
          <p:nvPr/>
        </p:nvSpPr>
        <p:spPr>
          <a:xfrm>
            <a:off x="4404519" y="2362200"/>
            <a:ext cx="4757624" cy="317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vẻ vè ve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Vè bốn chú lợn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Nhởn nhơ nô giỡn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Ăn ngủ vô tư.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Hẳn họ nhà “Trư”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to tròn thế.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vè nghe kể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con.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(Tiến Việt)</a:t>
            </a:r>
            <a:endParaRPr/>
          </a:p>
        </p:txBody>
      </p:sp>
      <p:cxnSp>
        <p:nvCxnSpPr>
          <p:cNvPr id="373" name="Google Shape;373;p42"/>
          <p:cNvCxnSpPr/>
          <p:nvPr/>
        </p:nvCxnSpPr>
        <p:spPr>
          <a:xfrm>
            <a:off x="4556919" y="1173635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42"/>
          <p:cNvCxnSpPr/>
          <p:nvPr/>
        </p:nvCxnSpPr>
        <p:spPr>
          <a:xfrm>
            <a:off x="6157119" y="1223320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42"/>
          <p:cNvCxnSpPr/>
          <p:nvPr/>
        </p:nvCxnSpPr>
        <p:spPr>
          <a:xfrm>
            <a:off x="5395119" y="2514600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42"/>
          <p:cNvCxnSpPr/>
          <p:nvPr/>
        </p:nvCxnSpPr>
        <p:spPr>
          <a:xfrm>
            <a:off x="7071519" y="2590800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42"/>
          <p:cNvCxnSpPr/>
          <p:nvPr/>
        </p:nvCxnSpPr>
        <p:spPr>
          <a:xfrm>
            <a:off x="5090319" y="3095172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42"/>
          <p:cNvCxnSpPr/>
          <p:nvPr/>
        </p:nvCxnSpPr>
        <p:spPr>
          <a:xfrm>
            <a:off x="7710147" y="3095172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42"/>
          <p:cNvCxnSpPr/>
          <p:nvPr/>
        </p:nvCxnSpPr>
        <p:spPr>
          <a:xfrm>
            <a:off x="5852319" y="4749249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42"/>
          <p:cNvCxnSpPr/>
          <p:nvPr/>
        </p:nvCxnSpPr>
        <p:spPr>
          <a:xfrm>
            <a:off x="4771005" y="5852886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42"/>
          <p:cNvCxnSpPr/>
          <p:nvPr/>
        </p:nvCxnSpPr>
        <p:spPr>
          <a:xfrm>
            <a:off x="6423537" y="5881914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42"/>
          <p:cNvCxnSpPr/>
          <p:nvPr/>
        </p:nvCxnSpPr>
        <p:spPr>
          <a:xfrm>
            <a:off x="7391802" y="5827486"/>
            <a:ext cx="50380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42"/>
          <p:cNvCxnSpPr/>
          <p:nvPr/>
        </p:nvCxnSpPr>
        <p:spPr>
          <a:xfrm>
            <a:off x="6999288" y="1173635"/>
            <a:ext cx="60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/>
        </p:nvSpPr>
        <p:spPr>
          <a:xfrm>
            <a:off x="670719" y="1600200"/>
            <a:ext cx="2785269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endParaRPr/>
          </a:p>
        </p:txBody>
      </p:sp>
      <p:sp>
        <p:nvSpPr>
          <p:cNvPr id="389" name="Google Shape;389;p43"/>
          <p:cNvSpPr txBox="1"/>
          <p:nvPr/>
        </p:nvSpPr>
        <p:spPr>
          <a:xfrm>
            <a:off x="531455" y="3657600"/>
            <a:ext cx="3063796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nhỡn</a:t>
            </a:r>
            <a:endParaRPr/>
          </a:p>
        </p:txBody>
      </p:sp>
      <p:sp>
        <p:nvSpPr>
          <p:cNvPr id="390" name="Google Shape;390;p43"/>
          <p:cNvSpPr txBox="1"/>
          <p:nvPr/>
        </p:nvSpPr>
        <p:spPr>
          <a:xfrm>
            <a:off x="4637318" y="1600200"/>
            <a:ext cx="2785269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</a:t>
            </a:r>
            <a:endParaRPr/>
          </a:p>
        </p:txBody>
      </p:sp>
      <p:sp>
        <p:nvSpPr>
          <p:cNvPr id="391" name="Google Shape;391;p43"/>
          <p:cNvSpPr txBox="1"/>
          <p:nvPr/>
        </p:nvSpPr>
        <p:spPr>
          <a:xfrm>
            <a:off x="8577452" y="1617674"/>
            <a:ext cx="2785269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lợn</a:t>
            </a:r>
            <a:endParaRPr/>
          </a:p>
        </p:txBody>
      </p:sp>
      <p:sp>
        <p:nvSpPr>
          <p:cNvPr id="392" name="Google Shape;392;p43"/>
          <p:cNvSpPr txBox="1"/>
          <p:nvPr/>
        </p:nvSpPr>
        <p:spPr>
          <a:xfrm>
            <a:off x="4498054" y="3674989"/>
            <a:ext cx="3063796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giỡn</a:t>
            </a:r>
            <a:endParaRPr/>
          </a:p>
        </p:txBody>
      </p:sp>
      <p:sp>
        <p:nvSpPr>
          <p:cNvPr id="393" name="Google Shape;393;p43"/>
          <p:cNvSpPr txBox="1"/>
          <p:nvPr/>
        </p:nvSpPr>
        <p:spPr>
          <a:xfrm>
            <a:off x="8566000" y="3647497"/>
            <a:ext cx="2785269" cy="1330932"/>
          </a:xfrm>
          <a:prstGeom prst="rect">
            <a:avLst/>
          </a:prstGeom>
          <a:solidFill>
            <a:srgbClr val="006F96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Rounded"/>
              <a:buNone/>
            </a:pPr>
            <a:r>
              <a:rPr lang="en-US" sz="9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tròn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/>
        </p:nvSpPr>
        <p:spPr>
          <a:xfrm>
            <a:off x="3032919" y="76200"/>
            <a:ext cx="54864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b="1"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</a:t>
            </a:r>
            <a:endParaRPr/>
          </a:p>
        </p:txBody>
      </p:sp>
      <p:sp>
        <p:nvSpPr>
          <p:cNvPr id="400" name="Google Shape;400;p44"/>
          <p:cNvSpPr txBox="1"/>
          <p:nvPr/>
        </p:nvSpPr>
        <p:spPr>
          <a:xfrm>
            <a:off x="4175919" y="1624774"/>
            <a:ext cx="4757624" cy="317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vẻ vè ve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Vè bốn chú lợn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Nhởn nhơ nô giỡn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Ăn ngủ vô tư.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Hẳn họ nhà “Trư”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to tròn thế.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vè nghe kể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con.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(Tiến Việt)</a:t>
            </a:r>
            <a:endParaRPr/>
          </a:p>
        </p:txBody>
      </p:sp>
      <p:sp>
        <p:nvSpPr>
          <p:cNvPr id="401" name="Google Shape;401;p44"/>
          <p:cNvSpPr/>
          <p:nvPr/>
        </p:nvSpPr>
        <p:spPr>
          <a:xfrm>
            <a:off x="82346" y="5688842"/>
            <a:ext cx="12024519" cy="1092958"/>
          </a:xfrm>
          <a:prstGeom prst="roundRect">
            <a:avLst>
              <a:gd fmla="val 16667" name="adj"/>
            </a:avLst>
          </a:prstGeom>
          <a:solidFill>
            <a:srgbClr val="006F9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 thơ có mấy dòng thơ?</a:t>
            </a:r>
            <a:endParaRPr/>
          </a:p>
        </p:txBody>
      </p:sp>
      <p:sp>
        <p:nvSpPr>
          <p:cNvPr id="402" name="Google Shape;402;p44"/>
          <p:cNvSpPr txBox="1"/>
          <p:nvPr/>
        </p:nvSpPr>
        <p:spPr>
          <a:xfrm>
            <a:off x="3683849" y="718181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3" name="Google Shape;403;p44"/>
          <p:cNvSpPr txBox="1"/>
          <p:nvPr/>
        </p:nvSpPr>
        <p:spPr>
          <a:xfrm>
            <a:off x="3683849" y="1271398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44"/>
          <p:cNvSpPr txBox="1"/>
          <p:nvPr/>
        </p:nvSpPr>
        <p:spPr>
          <a:xfrm>
            <a:off x="3683849" y="1795587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5" name="Google Shape;405;p44"/>
          <p:cNvSpPr txBox="1"/>
          <p:nvPr/>
        </p:nvSpPr>
        <p:spPr>
          <a:xfrm>
            <a:off x="3683849" y="2363318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6" name="Google Shape;406;p44"/>
          <p:cNvSpPr txBox="1"/>
          <p:nvPr/>
        </p:nvSpPr>
        <p:spPr>
          <a:xfrm>
            <a:off x="3683849" y="2902021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07" name="Google Shape;407;p44"/>
          <p:cNvSpPr txBox="1"/>
          <p:nvPr/>
        </p:nvSpPr>
        <p:spPr>
          <a:xfrm>
            <a:off x="3683849" y="3440724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08" name="Google Shape;408;p44"/>
          <p:cNvSpPr txBox="1"/>
          <p:nvPr/>
        </p:nvSpPr>
        <p:spPr>
          <a:xfrm>
            <a:off x="3683849" y="3979427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409" name="Google Shape;409;p44"/>
          <p:cNvSpPr txBox="1"/>
          <p:nvPr/>
        </p:nvSpPr>
        <p:spPr>
          <a:xfrm>
            <a:off x="3683849" y="4518130"/>
            <a:ext cx="4572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410" name="Google Shape;410;p44"/>
          <p:cNvSpPr/>
          <p:nvPr/>
        </p:nvSpPr>
        <p:spPr>
          <a:xfrm>
            <a:off x="82346" y="5688842"/>
            <a:ext cx="12024519" cy="1092958"/>
          </a:xfrm>
          <a:prstGeom prst="roundRect">
            <a:avLst>
              <a:gd fmla="val 16667" name="adj"/>
            </a:avLst>
          </a:prstGeom>
          <a:solidFill>
            <a:srgbClr val="006F9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mấy chú lợn trong bài?</a:t>
            </a:r>
            <a:endParaRPr/>
          </a:p>
        </p:txBody>
      </p:sp>
      <p:cxnSp>
        <p:nvCxnSpPr>
          <p:cNvPr id="411" name="Google Shape;411;p44"/>
          <p:cNvCxnSpPr/>
          <p:nvPr/>
        </p:nvCxnSpPr>
        <p:spPr>
          <a:xfrm>
            <a:off x="4962752" y="1795587"/>
            <a:ext cx="248976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44"/>
          <p:cNvSpPr/>
          <p:nvPr/>
        </p:nvSpPr>
        <p:spPr>
          <a:xfrm>
            <a:off x="82346" y="5688842"/>
            <a:ext cx="12024519" cy="1092958"/>
          </a:xfrm>
          <a:prstGeom prst="roundRect">
            <a:avLst>
              <a:gd fmla="val 16667" name="adj"/>
            </a:avLst>
          </a:prstGeom>
          <a:solidFill>
            <a:srgbClr val="006F9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 chú lợn có đặc điểm gì?</a:t>
            </a:r>
            <a:endParaRPr/>
          </a:p>
        </p:txBody>
      </p:sp>
      <p:cxnSp>
        <p:nvCxnSpPr>
          <p:cNvPr id="413" name="Google Shape;413;p44"/>
          <p:cNvCxnSpPr/>
          <p:nvPr/>
        </p:nvCxnSpPr>
        <p:spPr>
          <a:xfrm>
            <a:off x="4328319" y="2363318"/>
            <a:ext cx="3657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44"/>
          <p:cNvCxnSpPr/>
          <p:nvPr/>
        </p:nvCxnSpPr>
        <p:spPr>
          <a:xfrm>
            <a:off x="4175919" y="2902021"/>
            <a:ext cx="2819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44"/>
          <p:cNvCxnSpPr/>
          <p:nvPr/>
        </p:nvCxnSpPr>
        <p:spPr>
          <a:xfrm>
            <a:off x="4859623" y="4008455"/>
            <a:ext cx="126092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6" name="Google Shape;416;p44"/>
          <p:cNvSpPr/>
          <p:nvPr/>
        </p:nvSpPr>
        <p:spPr>
          <a:xfrm>
            <a:off x="92665" y="5670699"/>
            <a:ext cx="12024519" cy="1092958"/>
          </a:xfrm>
          <a:prstGeom prst="roundRect">
            <a:avLst>
              <a:gd fmla="val 16667" name="adj"/>
            </a:avLst>
          </a:prstGeom>
          <a:solidFill>
            <a:srgbClr val="006F9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Nhân vật nào trong bộ phim “Tây du kí” có hình dáng của lợn?</a:t>
            </a:r>
            <a:endParaRPr/>
          </a:p>
        </p:txBody>
      </p:sp>
      <p:pic>
        <p:nvPicPr>
          <p:cNvPr descr="Sự thật đằng sau câu chuyện Trư Bát Giới vừa đầu thai đã cắn chết mẹ mình" id="417" name="Google Shape;41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94" y="1927893"/>
            <a:ext cx="2427967" cy="32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ộ quần áo trư bát giới hóa trang | Shopee Việt Nam" id="418" name="Google Shape;41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7919" y="1976636"/>
            <a:ext cx="3163760" cy="316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72" y="4929909"/>
            <a:ext cx="11621944" cy="19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535" y="0"/>
            <a:ext cx="6242417" cy="421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131" y="3770023"/>
            <a:ext cx="12223750" cy="1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"/>
          <p:cNvSpPr txBox="1"/>
          <p:nvPr/>
        </p:nvSpPr>
        <p:spPr>
          <a:xfrm>
            <a:off x="2817700" y="943666"/>
            <a:ext cx="54864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</a:t>
            </a:r>
            <a:endParaRPr/>
          </a:p>
        </p:txBody>
      </p:sp>
      <p:sp>
        <p:nvSpPr>
          <p:cNvPr id="431" name="Google Shape;431;p46"/>
          <p:cNvSpPr txBox="1"/>
          <p:nvPr/>
        </p:nvSpPr>
        <p:spPr>
          <a:xfrm>
            <a:off x="3960700" y="2686818"/>
            <a:ext cx="4757624" cy="317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vẻ vè ve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Vè bốn chú lợn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Nhởn nhơ nô giỡn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Ăn ngủ vô tư.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Hẳn họ nhà “Trư”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to tròn thế.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Ve vè nghe kể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 chú lợn con.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(Tiến Việt)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47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437" name="Google Shape;437;p4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/>
            </a:p>
          </p:txBody>
        </p:sp>
        <p:sp>
          <p:nvSpPr>
            <p:cNvPr id="438" name="Google Shape;438;p4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7</a:t>
              </a:r>
              <a:endParaRPr/>
            </a:p>
          </p:txBody>
        </p:sp>
      </p:grpSp>
      <p:sp>
        <p:nvSpPr>
          <p:cNvPr id="439" name="Google Shape;439;p47"/>
          <p:cNvSpPr txBox="1"/>
          <p:nvPr/>
        </p:nvSpPr>
        <p:spPr>
          <a:xfrm>
            <a:off x="2423319" y="1098125"/>
            <a:ext cx="7620000" cy="656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lang="en-US" sz="6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 xanh vui nhộn</a:t>
            </a:r>
            <a:endParaRPr/>
          </a:p>
        </p:txBody>
      </p:sp>
      <p:pic>
        <p:nvPicPr>
          <p:cNvPr id="440" name="Google Shape;44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194" y="2097314"/>
            <a:ext cx="6766798" cy="439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8"/>
          <p:cNvPicPr preferRelativeResize="0"/>
          <p:nvPr/>
        </p:nvPicPr>
        <p:blipFill rotWithShape="1">
          <a:blip r:embed="rId3">
            <a:alphaModFix/>
          </a:blip>
          <a:srcRect b="21945" l="0" r="0" t="11666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8"/>
          <p:cNvPicPr preferRelativeResize="0"/>
          <p:nvPr/>
        </p:nvPicPr>
        <p:blipFill rotWithShape="1">
          <a:blip r:embed="rId4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/>
          <p:cNvPicPr preferRelativeResize="0"/>
          <p:nvPr/>
        </p:nvPicPr>
        <p:blipFill rotWithShape="1">
          <a:blip r:embed="rId5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 txBox="1"/>
          <p:nvPr/>
        </p:nvSpPr>
        <p:spPr>
          <a:xfrm>
            <a:off x="1112838" y="609600"/>
            <a:ext cx="9829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nào chứa vần </a:t>
            </a:r>
            <a:r>
              <a:rPr i="1"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/>
          </a:p>
        </p:txBody>
      </p:sp>
      <p:sp>
        <p:nvSpPr>
          <p:cNvPr id="454" name="Google Shape;454;p49"/>
          <p:cNvSpPr txBox="1"/>
          <p:nvPr/>
        </p:nvSpPr>
        <p:spPr>
          <a:xfrm>
            <a:off x="8993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bon</a:t>
            </a:r>
            <a:endParaRPr/>
          </a:p>
        </p:txBody>
      </p:sp>
      <p:sp>
        <p:nvSpPr>
          <p:cNvPr id="455" name="Google Shape;455;p49"/>
          <p:cNvSpPr txBox="1"/>
          <p:nvPr/>
        </p:nvSpPr>
        <p:spPr>
          <a:xfrm>
            <a:off x="453786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tròn</a:t>
            </a:r>
            <a:endParaRPr/>
          </a:p>
        </p:txBody>
      </p:sp>
      <p:sp>
        <p:nvSpPr>
          <p:cNvPr id="456" name="Google Shape;456;p49"/>
          <p:cNvSpPr txBox="1"/>
          <p:nvPr/>
        </p:nvSpPr>
        <p:spPr>
          <a:xfrm>
            <a:off x="81764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 txBox="1"/>
          <p:nvPr/>
        </p:nvSpPr>
        <p:spPr>
          <a:xfrm>
            <a:off x="1112838" y="609600"/>
            <a:ext cx="9829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nào chứa vần </a:t>
            </a:r>
            <a:r>
              <a:rPr i="1"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/>
          </a:p>
        </p:txBody>
      </p:sp>
      <p:sp>
        <p:nvSpPr>
          <p:cNvPr id="462" name="Google Shape;462;p50"/>
          <p:cNvSpPr txBox="1"/>
          <p:nvPr/>
        </p:nvSpPr>
        <p:spPr>
          <a:xfrm>
            <a:off x="8993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vốn</a:t>
            </a:r>
            <a:endParaRPr/>
          </a:p>
        </p:txBody>
      </p:sp>
      <p:sp>
        <p:nvSpPr>
          <p:cNvPr id="463" name="Google Shape;463;p50"/>
          <p:cNvSpPr txBox="1"/>
          <p:nvPr/>
        </p:nvSpPr>
        <p:spPr>
          <a:xfrm>
            <a:off x="453786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xông</a:t>
            </a:r>
            <a:endParaRPr/>
          </a:p>
        </p:txBody>
      </p:sp>
      <p:sp>
        <p:nvSpPr>
          <p:cNvPr id="464" name="Google Shape;464;p50"/>
          <p:cNvSpPr txBox="1"/>
          <p:nvPr/>
        </p:nvSpPr>
        <p:spPr>
          <a:xfrm>
            <a:off x="81764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/>
          <p:nvPr/>
        </p:nvSpPr>
        <p:spPr>
          <a:xfrm>
            <a:off x="1112838" y="609600"/>
            <a:ext cx="9829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nào chứa vần </a:t>
            </a:r>
            <a:r>
              <a:rPr i="1"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r>
              <a:rPr lang="en-US" sz="6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/>
          </a:p>
        </p:txBody>
      </p:sp>
      <p:sp>
        <p:nvSpPr>
          <p:cNvPr id="470" name="Google Shape;470;p51"/>
          <p:cNvSpPr txBox="1"/>
          <p:nvPr/>
        </p:nvSpPr>
        <p:spPr>
          <a:xfrm>
            <a:off x="8993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bàn</a:t>
            </a:r>
            <a:endParaRPr/>
          </a:p>
        </p:txBody>
      </p:sp>
      <p:sp>
        <p:nvSpPr>
          <p:cNvPr id="471" name="Google Shape;471;p51"/>
          <p:cNvSpPr txBox="1"/>
          <p:nvPr/>
        </p:nvSpPr>
        <p:spPr>
          <a:xfrm>
            <a:off x="453786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lớn</a:t>
            </a:r>
            <a:endParaRPr/>
          </a:p>
        </p:txBody>
      </p:sp>
      <p:sp>
        <p:nvSpPr>
          <p:cNvPr id="472" name="Google Shape;472;p51"/>
          <p:cNvSpPr txBox="1"/>
          <p:nvPr/>
        </p:nvSpPr>
        <p:spPr>
          <a:xfrm>
            <a:off x="8176419" y="2964165"/>
            <a:ext cx="308876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sơn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3150" r="0" t="0"/>
          <a:stretch/>
        </p:blipFill>
        <p:spPr>
          <a:xfrm>
            <a:off x="0" y="8610"/>
            <a:ext cx="12177144" cy="684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478" y="2637705"/>
            <a:ext cx="1655299" cy="399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3852069" y="753452"/>
            <a:ext cx="8610600" cy="2679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 Rounded"/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 32: </a:t>
            </a:r>
            <a:br>
              <a:rPr b="1" i="0" lang="en-US" sz="10666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i="0" lang="en-US" sz="10666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on  ôn  ơn</a:t>
            </a:r>
            <a:endParaRPr b="1" i="0" sz="10666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2"/>
          <p:cNvPicPr preferRelativeResize="0"/>
          <p:nvPr/>
        </p:nvPicPr>
        <p:blipFill rotWithShape="1">
          <a:blip r:embed="rId3">
            <a:alphaModFix/>
          </a:blip>
          <a:srcRect b="21945" l="0" r="0" t="11666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2"/>
          <p:cNvPicPr preferRelativeResize="0"/>
          <p:nvPr/>
        </p:nvPicPr>
        <p:blipFill rotWithShape="1">
          <a:blip r:embed="rId4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2"/>
          <p:cNvPicPr preferRelativeResize="0"/>
          <p:nvPr/>
        </p:nvPicPr>
        <p:blipFill rotWithShape="1">
          <a:blip r:embed="rId5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2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2804319" y="914400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b="0" i="0" lang="en-US" sz="8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9559" y="5352717"/>
            <a:ext cx="2123468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giòn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1981887" y="5352717"/>
            <a:ext cx="2569397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ngon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4228366" y="5356201"/>
            <a:ext cx="1930425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192015" y="5356201"/>
            <a:ext cx="2123468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nhộn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8223157" y="5356201"/>
            <a:ext cx="2123468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gợn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9949506" y="5356201"/>
            <a:ext cx="2123468" cy="542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lớn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650126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2921795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4626422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endParaRPr/>
          </a:p>
        </p:txBody>
      </p:sp>
      <p:grpSp>
        <p:nvGrpSpPr>
          <p:cNvPr id="144" name="Google Shape;144;p17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45" name="Google Shape;145;p1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>
                <a:gd fmla="val 16667" name="adj"/>
              </a:avLst>
            </a:prstGeom>
            <a:solidFill>
              <a:srgbClr val="61D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Đọc</a:t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3</a:t>
              </a:r>
              <a:endParaRPr/>
            </a:p>
          </p:txBody>
        </p:sp>
      </p:grpSp>
      <p:sp>
        <p:nvSpPr>
          <p:cNvPr id="147" name="Google Shape;147;p17"/>
          <p:cNvSpPr txBox="1"/>
          <p:nvPr/>
        </p:nvSpPr>
        <p:spPr>
          <a:xfrm>
            <a:off x="6905782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8741139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10303749" y="5178462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 Rounded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5333608" y="914400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7819005" y="914400"/>
            <a:ext cx="1595393" cy="89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 Rounded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So sánh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1508919" y="3931175"/>
            <a:ext cx="2552700" cy="186204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on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5147469" y="3931175"/>
            <a:ext cx="2552700" cy="186204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8786019" y="3931175"/>
            <a:ext cx="2552700" cy="186204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ơn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889919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5528469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9167019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118394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4756944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00B0F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8395494" y="3931175"/>
            <a:ext cx="25527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b="19576" l="0" r="0" t="0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b="17248" l="15722" r="0" t="9736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 b="21945" l="0" r="0" t="11666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Thư giãn nào!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" y="0"/>
            <a:ext cx="12157869" cy="683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015" y="304800"/>
            <a:ext cx="6866659" cy="463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400" y="4676486"/>
            <a:ext cx="12223750" cy="1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