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1" r:id="rId4"/>
    <p:sldId id="270" r:id="rId5"/>
    <p:sldId id="260" r:id="rId6"/>
    <p:sldId id="261" r:id="rId7"/>
    <p:sldId id="262" r:id="rId8"/>
    <p:sldId id="263" r:id="rId9"/>
    <p:sldId id="264" r:id="rId10"/>
    <p:sldId id="265" r:id="rId11"/>
    <p:sldId id="266" r:id="rId12"/>
    <p:sldId id="269" r:id="rId13"/>
    <p:sldId id="267" r:id="rId14"/>
    <p:sldId id="268" r:id="rId15"/>
  </p:sldIdLst>
  <p:sldSz cx="18288000" cy="10287000"/>
  <p:notesSz cx="6858000" cy="9144000"/>
  <p:embeddedFontLst>
    <p:embeddedFont>
      <p:font typeface="Charm Bold" panose="020B0604020202020204" charset="-34"/>
      <p:regular r:id="rId16"/>
      <p:bold r:id="rId17"/>
    </p:embeddedFont>
    <p:embeddedFont>
      <p:font typeface="Noto Sans" panose="020B0502040504020204" charset="0"/>
      <p:regular r:id="rId18"/>
      <p:bold r:id="rId19"/>
      <p:italic r:id="rId20"/>
      <p:boldItalic r:id="rId21"/>
    </p:embeddedFont>
    <p:embeddedFont>
      <p:font typeface="Noto Sans Bold" panose="020B0604020202020204" charset="0"/>
      <p:regular r:id="rId22"/>
      <p:bold r:id="rId23"/>
    </p:embeddedFont>
    <p:embeddedFont>
      <p:font typeface="Pony Club"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2" autoAdjust="0"/>
    <p:restoredTop sz="94595" autoAdjust="0"/>
  </p:normalViewPr>
  <p:slideViewPr>
    <p:cSldViewPr>
      <p:cViewPr varScale="1">
        <p:scale>
          <a:sx n="47" d="100"/>
          <a:sy n="47" d="100"/>
        </p:scale>
        <p:origin x="444"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5608705" y="190484"/>
            <a:ext cx="7070590" cy="407612"/>
          </a:xfrm>
          <a:prstGeom prst="rect">
            <a:avLst/>
          </a:prstGeom>
        </p:spPr>
        <p:txBody>
          <a:bodyPr lIns="0" tIns="0" rIns="0" bIns="0" rtlCol="0" anchor="t">
            <a:spAutoFit/>
          </a:bodyPr>
          <a:lstStyle/>
          <a:p>
            <a:pPr algn="ctr">
              <a:lnSpc>
                <a:spcPts val="3411"/>
              </a:lnSpc>
            </a:pPr>
            <a:endParaRPr lang="en-US" sz="2436" dirty="0">
              <a:solidFill>
                <a:srgbClr val="000000"/>
              </a:solidFill>
              <a:latin typeface="Noto Sans"/>
              <a:ea typeface="Noto Sans"/>
              <a:cs typeface="Noto Sans"/>
              <a:sym typeface="Noto Sans"/>
            </a:endParaRPr>
          </a:p>
        </p:txBody>
      </p:sp>
      <p:sp>
        <p:nvSpPr>
          <p:cNvPr id="6" name="TextBox 6"/>
          <p:cNvSpPr txBox="1"/>
          <p:nvPr/>
        </p:nvSpPr>
        <p:spPr>
          <a:xfrm>
            <a:off x="1081687" y="2271849"/>
            <a:ext cx="16124626" cy="1574694"/>
          </a:xfrm>
          <a:prstGeom prst="rect">
            <a:avLst/>
          </a:prstGeom>
        </p:spPr>
        <p:txBody>
          <a:bodyPr lIns="0" tIns="0" rIns="0" bIns="0" rtlCol="0" anchor="t">
            <a:spAutoFit/>
          </a:bodyPr>
          <a:lstStyle/>
          <a:p>
            <a:pPr algn="ctr">
              <a:lnSpc>
                <a:spcPts val="6349"/>
              </a:lnSpc>
            </a:pPr>
            <a:r>
              <a:rPr lang="en-US" sz="4535" b="1">
                <a:solidFill>
                  <a:srgbClr val="000000"/>
                </a:solidFill>
                <a:latin typeface="Noto Sans Bold"/>
                <a:ea typeface="Noto Sans Bold"/>
                <a:cs typeface="Noto Sans Bold"/>
                <a:sym typeface="Noto Sans Bold"/>
              </a:rPr>
              <a:t>LĨNH VỰC: PHÁT TRIỂN NGÔN NGỮ</a:t>
            </a:r>
          </a:p>
          <a:p>
            <a:pPr algn="ctr">
              <a:lnSpc>
                <a:spcPts val="6349"/>
              </a:lnSpc>
              <a:spcBef>
                <a:spcPct val="0"/>
              </a:spcBef>
            </a:pPr>
            <a:r>
              <a:rPr lang="en-US" sz="4535" b="1">
                <a:solidFill>
                  <a:srgbClr val="000000"/>
                </a:solidFill>
                <a:latin typeface="Noto Sans Bold"/>
                <a:ea typeface="Noto Sans Bold"/>
                <a:cs typeface="Noto Sans Bold"/>
                <a:sym typeface="Noto Sans Bold"/>
              </a:rPr>
              <a:t>HOẠT ĐỘNG LÀM QUEN VỚI TÁC PHẨM VĂN HỌC</a:t>
            </a:r>
          </a:p>
        </p:txBody>
      </p:sp>
      <p:sp>
        <p:nvSpPr>
          <p:cNvPr id="7" name="TextBox 7"/>
          <p:cNvSpPr txBox="1"/>
          <p:nvPr/>
        </p:nvSpPr>
        <p:spPr>
          <a:xfrm>
            <a:off x="5918727" y="4429687"/>
            <a:ext cx="7753171" cy="1919821"/>
          </a:xfrm>
          <a:prstGeom prst="rect">
            <a:avLst/>
          </a:prstGeom>
        </p:spPr>
        <p:txBody>
          <a:bodyPr lIns="0" tIns="0" rIns="0" bIns="0" rtlCol="0" anchor="t">
            <a:spAutoFit/>
          </a:bodyPr>
          <a:lstStyle/>
          <a:p>
            <a:pPr algn="l">
              <a:lnSpc>
                <a:spcPts val="5126"/>
              </a:lnSpc>
            </a:pPr>
            <a:r>
              <a:rPr lang="en-US" sz="3662" b="1" dirty="0" err="1">
                <a:solidFill>
                  <a:srgbClr val="000000"/>
                </a:solidFill>
                <a:latin typeface="Noto Sans Bold"/>
                <a:ea typeface="Noto Sans Bold"/>
                <a:cs typeface="Noto Sans Bold"/>
                <a:sym typeface="Noto Sans Bold"/>
              </a:rPr>
              <a:t>Đề</a:t>
            </a:r>
            <a:r>
              <a:rPr lang="en-US" sz="3662" b="1" dirty="0">
                <a:solidFill>
                  <a:srgbClr val="000000"/>
                </a:solidFill>
                <a:latin typeface="Noto Sans Bold"/>
                <a:ea typeface="Noto Sans Bold"/>
                <a:cs typeface="Noto Sans Bold"/>
                <a:sym typeface="Noto Sans Bold"/>
              </a:rPr>
              <a:t> </a:t>
            </a:r>
            <a:r>
              <a:rPr lang="en-US" sz="3662" b="1" dirty="0" err="1">
                <a:solidFill>
                  <a:srgbClr val="000000"/>
                </a:solidFill>
                <a:latin typeface="Noto Sans Bold"/>
                <a:ea typeface="Noto Sans Bold"/>
                <a:cs typeface="Noto Sans Bold"/>
                <a:sym typeface="Noto Sans Bold"/>
              </a:rPr>
              <a:t>tài</a:t>
            </a:r>
            <a:r>
              <a:rPr lang="en-US" sz="3662" b="1" dirty="0">
                <a:solidFill>
                  <a:srgbClr val="000000"/>
                </a:solidFill>
                <a:latin typeface="Noto Sans Bold"/>
                <a:ea typeface="Noto Sans Bold"/>
                <a:cs typeface="Noto Sans Bold"/>
                <a:sym typeface="Noto Sans Bold"/>
              </a:rPr>
              <a:t>: </a:t>
            </a:r>
            <a:r>
              <a:rPr lang="en-US" sz="3662" b="1" dirty="0" err="1">
                <a:solidFill>
                  <a:srgbClr val="000000"/>
                </a:solidFill>
                <a:latin typeface="Noto Sans Bold"/>
                <a:ea typeface="Noto Sans Bold"/>
                <a:cs typeface="Noto Sans Bold"/>
                <a:sym typeface="Noto Sans Bold"/>
              </a:rPr>
              <a:t>Sự</a:t>
            </a:r>
            <a:r>
              <a:rPr lang="en-US" sz="3662" b="1" dirty="0">
                <a:solidFill>
                  <a:srgbClr val="000000"/>
                </a:solidFill>
                <a:latin typeface="Noto Sans Bold"/>
                <a:ea typeface="Noto Sans Bold"/>
                <a:cs typeface="Noto Sans Bold"/>
                <a:sym typeface="Noto Sans Bold"/>
              </a:rPr>
              <a:t> </a:t>
            </a:r>
            <a:r>
              <a:rPr lang="en-US" sz="3662" b="1" dirty="0" err="1">
                <a:solidFill>
                  <a:srgbClr val="000000"/>
                </a:solidFill>
                <a:latin typeface="Noto Sans Bold"/>
                <a:ea typeface="Noto Sans Bold"/>
                <a:cs typeface="Noto Sans Bold"/>
                <a:sym typeface="Noto Sans Bold"/>
              </a:rPr>
              <a:t>tích</a:t>
            </a:r>
            <a:r>
              <a:rPr lang="en-US" sz="3662" b="1" dirty="0">
                <a:solidFill>
                  <a:srgbClr val="000000"/>
                </a:solidFill>
                <a:latin typeface="Noto Sans Bold"/>
                <a:ea typeface="Noto Sans Bold"/>
                <a:cs typeface="Noto Sans Bold"/>
                <a:sym typeface="Noto Sans Bold"/>
              </a:rPr>
              <a:t> Hoa Cúc </a:t>
            </a:r>
            <a:r>
              <a:rPr lang="en-US" sz="3662" b="1" dirty="0" err="1">
                <a:solidFill>
                  <a:srgbClr val="000000"/>
                </a:solidFill>
                <a:latin typeface="Noto Sans Bold"/>
                <a:ea typeface="Noto Sans Bold"/>
                <a:cs typeface="Noto Sans Bold"/>
                <a:sym typeface="Noto Sans Bold"/>
              </a:rPr>
              <a:t>Trắng</a:t>
            </a:r>
            <a:endParaRPr lang="en-US" sz="3662" b="1" dirty="0">
              <a:solidFill>
                <a:srgbClr val="000000"/>
              </a:solidFill>
              <a:latin typeface="Noto Sans Bold"/>
              <a:ea typeface="Noto Sans Bold"/>
              <a:cs typeface="Noto Sans Bold"/>
              <a:sym typeface="Noto Sans Bold"/>
            </a:endParaRPr>
          </a:p>
          <a:p>
            <a:pPr algn="l">
              <a:lnSpc>
                <a:spcPts val="5126"/>
              </a:lnSpc>
            </a:pPr>
            <a:r>
              <a:rPr lang="en-US" sz="3662" b="1" dirty="0" err="1">
                <a:solidFill>
                  <a:srgbClr val="000000"/>
                </a:solidFill>
                <a:latin typeface="Noto Sans Bold"/>
                <a:ea typeface="Noto Sans Bold"/>
                <a:cs typeface="Noto Sans Bold"/>
                <a:sym typeface="Noto Sans Bold"/>
              </a:rPr>
              <a:t>Lứa</a:t>
            </a:r>
            <a:r>
              <a:rPr lang="en-US" sz="3662" b="1" dirty="0">
                <a:solidFill>
                  <a:srgbClr val="000000"/>
                </a:solidFill>
                <a:latin typeface="Noto Sans Bold"/>
                <a:ea typeface="Noto Sans Bold"/>
                <a:cs typeface="Noto Sans Bold"/>
                <a:sym typeface="Noto Sans Bold"/>
              </a:rPr>
              <a:t> </a:t>
            </a:r>
            <a:r>
              <a:rPr lang="en-US" sz="3662" b="1" dirty="0" err="1">
                <a:solidFill>
                  <a:srgbClr val="000000"/>
                </a:solidFill>
                <a:latin typeface="Noto Sans Bold"/>
                <a:ea typeface="Noto Sans Bold"/>
                <a:cs typeface="Noto Sans Bold"/>
                <a:sym typeface="Noto Sans Bold"/>
              </a:rPr>
              <a:t>tuổi</a:t>
            </a:r>
            <a:r>
              <a:rPr lang="en-US" sz="3662" b="1" dirty="0">
                <a:solidFill>
                  <a:srgbClr val="000000"/>
                </a:solidFill>
                <a:latin typeface="Noto Sans Bold"/>
                <a:ea typeface="Noto Sans Bold"/>
                <a:cs typeface="Noto Sans Bold"/>
                <a:sym typeface="Noto Sans Bold"/>
              </a:rPr>
              <a:t>: </a:t>
            </a:r>
            <a:r>
              <a:rPr lang="en-US" sz="3662" b="1" dirty="0" err="1">
                <a:solidFill>
                  <a:srgbClr val="000000"/>
                </a:solidFill>
                <a:latin typeface="Noto Sans Bold"/>
                <a:ea typeface="Noto Sans Bold"/>
                <a:cs typeface="Noto Sans Bold"/>
                <a:sym typeface="Noto Sans Bold"/>
              </a:rPr>
              <a:t>Mẫu</a:t>
            </a:r>
            <a:r>
              <a:rPr lang="en-US" sz="3662" b="1" dirty="0">
                <a:solidFill>
                  <a:srgbClr val="000000"/>
                </a:solidFill>
                <a:latin typeface="Noto Sans Bold"/>
                <a:ea typeface="Noto Sans Bold"/>
                <a:cs typeface="Noto Sans Bold"/>
                <a:sym typeface="Noto Sans Bold"/>
              </a:rPr>
              <a:t> </a:t>
            </a:r>
            <a:r>
              <a:rPr lang="en-US" sz="3662" b="1" dirty="0" err="1">
                <a:solidFill>
                  <a:srgbClr val="000000"/>
                </a:solidFill>
                <a:latin typeface="Noto Sans Bold"/>
                <a:ea typeface="Noto Sans Bold"/>
                <a:cs typeface="Noto Sans Bold"/>
                <a:sym typeface="Noto Sans Bold"/>
              </a:rPr>
              <a:t>giáo</a:t>
            </a:r>
            <a:r>
              <a:rPr lang="en-US" sz="3662" b="1" dirty="0">
                <a:solidFill>
                  <a:srgbClr val="000000"/>
                </a:solidFill>
                <a:latin typeface="Noto Sans Bold"/>
                <a:ea typeface="Noto Sans Bold"/>
                <a:cs typeface="Noto Sans Bold"/>
                <a:sym typeface="Noto Sans Bold"/>
              </a:rPr>
              <a:t> </a:t>
            </a:r>
            <a:r>
              <a:rPr lang="en-US" sz="3662" b="1" dirty="0" err="1">
                <a:solidFill>
                  <a:srgbClr val="000000"/>
                </a:solidFill>
                <a:latin typeface="Noto Sans Bold"/>
                <a:ea typeface="Noto Sans Bold"/>
                <a:cs typeface="Noto Sans Bold"/>
                <a:sym typeface="Noto Sans Bold"/>
              </a:rPr>
              <a:t>lớn</a:t>
            </a:r>
            <a:r>
              <a:rPr lang="en-US" sz="3662" b="1" dirty="0">
                <a:solidFill>
                  <a:srgbClr val="000000"/>
                </a:solidFill>
                <a:latin typeface="Noto Sans Bold"/>
                <a:ea typeface="Noto Sans Bold"/>
                <a:cs typeface="Noto Sans Bold"/>
                <a:sym typeface="Noto Sans Bold"/>
              </a:rPr>
              <a:t> (5 - 6 </a:t>
            </a:r>
            <a:r>
              <a:rPr lang="en-US" sz="3662" b="1" dirty="0" err="1">
                <a:solidFill>
                  <a:srgbClr val="000000"/>
                </a:solidFill>
                <a:latin typeface="Noto Sans Bold"/>
                <a:ea typeface="Noto Sans Bold"/>
                <a:cs typeface="Noto Sans Bold"/>
                <a:sym typeface="Noto Sans Bold"/>
              </a:rPr>
              <a:t>tuổi</a:t>
            </a:r>
            <a:r>
              <a:rPr lang="en-US" sz="3662" b="1" dirty="0">
                <a:solidFill>
                  <a:srgbClr val="000000"/>
                </a:solidFill>
                <a:latin typeface="Noto Sans Bold"/>
                <a:ea typeface="Noto Sans Bold"/>
                <a:cs typeface="Noto Sans Bold"/>
                <a:sym typeface="Noto Sans Bold"/>
              </a:rPr>
              <a:t>)</a:t>
            </a:r>
          </a:p>
          <a:p>
            <a:pPr algn="l">
              <a:lnSpc>
                <a:spcPts val="5126"/>
              </a:lnSpc>
            </a:pPr>
            <a:r>
              <a:rPr lang="en-US" sz="3662" b="1" dirty="0" err="1">
                <a:solidFill>
                  <a:srgbClr val="000000"/>
                </a:solidFill>
                <a:latin typeface="Noto Sans Bold"/>
                <a:ea typeface="Noto Sans Bold"/>
                <a:cs typeface="Noto Sans Bold"/>
                <a:sym typeface="Noto Sans Bold"/>
              </a:rPr>
              <a:t>Thời</a:t>
            </a:r>
            <a:r>
              <a:rPr lang="en-US" sz="3662" b="1" dirty="0">
                <a:solidFill>
                  <a:srgbClr val="000000"/>
                </a:solidFill>
                <a:latin typeface="Noto Sans Bold"/>
                <a:ea typeface="Noto Sans Bold"/>
                <a:cs typeface="Noto Sans Bold"/>
                <a:sym typeface="Noto Sans Bold"/>
              </a:rPr>
              <a:t> </a:t>
            </a:r>
            <a:r>
              <a:rPr lang="en-US" sz="3662" b="1" dirty="0" err="1">
                <a:solidFill>
                  <a:srgbClr val="000000"/>
                </a:solidFill>
                <a:latin typeface="Noto Sans Bold"/>
                <a:ea typeface="Noto Sans Bold"/>
                <a:cs typeface="Noto Sans Bold"/>
                <a:sym typeface="Noto Sans Bold"/>
              </a:rPr>
              <a:t>gian</a:t>
            </a:r>
            <a:r>
              <a:rPr lang="en-US" sz="3662" b="1" dirty="0">
                <a:solidFill>
                  <a:srgbClr val="000000"/>
                </a:solidFill>
                <a:latin typeface="Noto Sans Bold"/>
                <a:ea typeface="Noto Sans Bold"/>
                <a:cs typeface="Noto Sans Bold"/>
                <a:sym typeface="Noto Sans Bold"/>
              </a:rPr>
              <a:t>: 25 - 30 </a:t>
            </a:r>
            <a:r>
              <a:rPr lang="en-US" sz="3662" b="1">
                <a:solidFill>
                  <a:srgbClr val="000000"/>
                </a:solidFill>
                <a:latin typeface="Noto Sans Bold"/>
                <a:ea typeface="Noto Sans Bold"/>
                <a:cs typeface="Noto Sans Bold"/>
                <a:sym typeface="Noto Sans Bold"/>
              </a:rPr>
              <a:t>phút</a:t>
            </a:r>
            <a:endParaRPr lang="en-US" sz="3662" b="1" dirty="0">
              <a:solidFill>
                <a:srgbClr val="000000"/>
              </a:solidFill>
              <a:latin typeface="Noto Sans Bold"/>
              <a:ea typeface="Noto Sans Bold"/>
              <a:cs typeface="Noto Sans Bold"/>
              <a:sym typeface="Noto Sans Bold"/>
            </a:endParaRPr>
          </a:p>
        </p:txBody>
      </p:sp>
      <p:sp>
        <p:nvSpPr>
          <p:cNvPr id="8" name="TextBox 8"/>
          <p:cNvSpPr txBox="1"/>
          <p:nvPr/>
        </p:nvSpPr>
        <p:spPr>
          <a:xfrm>
            <a:off x="7613266" y="9220200"/>
            <a:ext cx="3061469" cy="404838"/>
          </a:xfrm>
          <a:prstGeom prst="rect">
            <a:avLst/>
          </a:prstGeom>
        </p:spPr>
        <p:txBody>
          <a:bodyPr lIns="0" tIns="0" rIns="0" bIns="0" rtlCol="0" anchor="t">
            <a:spAutoFit/>
          </a:bodyPr>
          <a:lstStyle/>
          <a:p>
            <a:pPr algn="ctr">
              <a:lnSpc>
                <a:spcPts val="3411"/>
              </a:lnSpc>
              <a:spcBef>
                <a:spcPct val="0"/>
              </a:spcBef>
            </a:pPr>
            <a:r>
              <a:rPr lang="en-US" sz="2436">
                <a:solidFill>
                  <a:srgbClr val="000000"/>
                </a:solidFill>
                <a:latin typeface="Noto Sans"/>
                <a:ea typeface="Noto Sans"/>
                <a:cs typeface="Noto Sans"/>
                <a:sym typeface="Noto Sans"/>
              </a:rPr>
              <a:t>Năm học 2025 - 2026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2690162" y="1716117"/>
            <a:ext cx="13607481" cy="8109713"/>
          </a:xfrm>
          <a:custGeom>
            <a:avLst/>
            <a:gdLst/>
            <a:ahLst/>
            <a:cxnLst/>
            <a:rect l="l" t="t" r="r" b="b"/>
            <a:pathLst>
              <a:path w="13607481" h="8109713">
                <a:moveTo>
                  <a:pt x="0" y="0"/>
                </a:moveTo>
                <a:lnTo>
                  <a:pt x="13607481" y="0"/>
                </a:lnTo>
                <a:lnTo>
                  <a:pt x="13607481" y="8109712"/>
                </a:lnTo>
                <a:lnTo>
                  <a:pt x="0" y="8109712"/>
                </a:lnTo>
                <a:lnTo>
                  <a:pt x="0" y="0"/>
                </a:lnTo>
                <a:close/>
              </a:path>
            </a:pathLst>
          </a:custGeom>
          <a:blipFill>
            <a:blip r:embed="rId3"/>
            <a:stretch>
              <a:fillRect l="-16862" t="-4904" b="-4904"/>
            </a:stretch>
          </a:blipFill>
        </p:spPr>
      </p:sp>
      <p:sp>
        <p:nvSpPr>
          <p:cNvPr id="4" name="Freeform 4"/>
          <p:cNvSpPr/>
          <p:nvPr/>
        </p:nvSpPr>
        <p:spPr>
          <a:xfrm>
            <a:off x="4616750" y="7865497"/>
            <a:ext cx="1152666" cy="1116645"/>
          </a:xfrm>
          <a:custGeom>
            <a:avLst/>
            <a:gdLst/>
            <a:ahLst/>
            <a:cxnLst/>
            <a:rect l="l" t="t" r="r" b="b"/>
            <a:pathLst>
              <a:path w="1152666" h="1116645">
                <a:moveTo>
                  <a:pt x="0" y="0"/>
                </a:moveTo>
                <a:lnTo>
                  <a:pt x="1152666" y="0"/>
                </a:lnTo>
                <a:lnTo>
                  <a:pt x="1152666" y="1116646"/>
                </a:lnTo>
                <a:lnTo>
                  <a:pt x="0" y="11166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5193083" y="8255677"/>
            <a:ext cx="576333" cy="510055"/>
          </a:xfrm>
          <a:custGeom>
            <a:avLst/>
            <a:gdLst/>
            <a:ahLst/>
            <a:cxnLst/>
            <a:rect l="l" t="t" r="r" b="b"/>
            <a:pathLst>
              <a:path w="576333" h="510055">
                <a:moveTo>
                  <a:pt x="0" y="0"/>
                </a:moveTo>
                <a:lnTo>
                  <a:pt x="576333" y="0"/>
                </a:lnTo>
                <a:lnTo>
                  <a:pt x="576333" y="510055"/>
                </a:lnTo>
                <a:lnTo>
                  <a:pt x="0" y="510055"/>
                </a:lnTo>
                <a:lnTo>
                  <a:pt x="0" y="0"/>
                </a:lnTo>
                <a:close/>
              </a:path>
            </a:pathLst>
          </a:custGeom>
          <a:blipFill>
            <a:blip r:embed="rId6"/>
            <a:stretch>
              <a:fillRect/>
            </a:stretch>
          </a:blipFill>
        </p:spPr>
      </p:sp>
      <p:sp>
        <p:nvSpPr>
          <p:cNvPr id="6" name="Freeform 6"/>
          <p:cNvSpPr/>
          <p:nvPr/>
        </p:nvSpPr>
        <p:spPr>
          <a:xfrm>
            <a:off x="4616750" y="8081490"/>
            <a:ext cx="576333" cy="510055"/>
          </a:xfrm>
          <a:custGeom>
            <a:avLst/>
            <a:gdLst/>
            <a:ahLst/>
            <a:cxnLst/>
            <a:rect l="l" t="t" r="r" b="b"/>
            <a:pathLst>
              <a:path w="576333" h="510055">
                <a:moveTo>
                  <a:pt x="0" y="0"/>
                </a:moveTo>
                <a:lnTo>
                  <a:pt x="576333" y="0"/>
                </a:lnTo>
                <a:lnTo>
                  <a:pt x="576333" y="510055"/>
                </a:lnTo>
                <a:lnTo>
                  <a:pt x="0" y="510055"/>
                </a:lnTo>
                <a:lnTo>
                  <a:pt x="0" y="0"/>
                </a:lnTo>
                <a:close/>
              </a:path>
            </a:pathLst>
          </a:custGeom>
          <a:blipFill>
            <a:blip r:embed="rId6"/>
            <a:stretch>
              <a:fillRect/>
            </a:stretch>
          </a:blipFill>
        </p:spPr>
      </p:sp>
      <p:sp>
        <p:nvSpPr>
          <p:cNvPr id="7" name="Freeform 7"/>
          <p:cNvSpPr/>
          <p:nvPr/>
        </p:nvSpPr>
        <p:spPr>
          <a:xfrm>
            <a:off x="4818369" y="8255677"/>
            <a:ext cx="576333" cy="510055"/>
          </a:xfrm>
          <a:custGeom>
            <a:avLst/>
            <a:gdLst/>
            <a:ahLst/>
            <a:cxnLst/>
            <a:rect l="l" t="t" r="r" b="b"/>
            <a:pathLst>
              <a:path w="576333" h="510055">
                <a:moveTo>
                  <a:pt x="0" y="0"/>
                </a:moveTo>
                <a:lnTo>
                  <a:pt x="576333" y="0"/>
                </a:lnTo>
                <a:lnTo>
                  <a:pt x="576333" y="510055"/>
                </a:lnTo>
                <a:lnTo>
                  <a:pt x="0" y="510055"/>
                </a:lnTo>
                <a:lnTo>
                  <a:pt x="0" y="0"/>
                </a:lnTo>
                <a:close/>
              </a:path>
            </a:pathLst>
          </a:custGeom>
          <a:blipFill>
            <a:blip r:embed="rId6"/>
            <a:stretch>
              <a:fillRect/>
            </a:stretch>
          </a:blipFill>
        </p:spPr>
      </p:sp>
      <p:sp>
        <p:nvSpPr>
          <p:cNvPr id="8" name="Freeform 8"/>
          <p:cNvSpPr/>
          <p:nvPr/>
        </p:nvSpPr>
        <p:spPr>
          <a:xfrm>
            <a:off x="5006167" y="8081490"/>
            <a:ext cx="576333" cy="510055"/>
          </a:xfrm>
          <a:custGeom>
            <a:avLst/>
            <a:gdLst/>
            <a:ahLst/>
            <a:cxnLst/>
            <a:rect l="l" t="t" r="r" b="b"/>
            <a:pathLst>
              <a:path w="576333" h="510055">
                <a:moveTo>
                  <a:pt x="0" y="0"/>
                </a:moveTo>
                <a:lnTo>
                  <a:pt x="576333" y="0"/>
                </a:lnTo>
                <a:lnTo>
                  <a:pt x="576333" y="510055"/>
                </a:lnTo>
                <a:lnTo>
                  <a:pt x="0" y="510055"/>
                </a:lnTo>
                <a:lnTo>
                  <a:pt x="0" y="0"/>
                </a:lnTo>
                <a:close/>
              </a:path>
            </a:pathLst>
          </a:custGeom>
          <a:blipFill>
            <a:blip r:embed="rId6"/>
            <a:stretch>
              <a:fillRect/>
            </a:stretch>
          </a:blipFill>
        </p:spPr>
      </p:sp>
      <p:sp>
        <p:nvSpPr>
          <p:cNvPr id="9" name="TextBox 9"/>
          <p:cNvSpPr txBox="1"/>
          <p:nvPr/>
        </p:nvSpPr>
        <p:spPr>
          <a:xfrm>
            <a:off x="3074481" y="435108"/>
            <a:ext cx="12139038" cy="863964"/>
          </a:xfrm>
          <a:prstGeom prst="rect">
            <a:avLst/>
          </a:prstGeom>
        </p:spPr>
        <p:txBody>
          <a:bodyPr lIns="0" tIns="0" rIns="0" bIns="0" rtlCol="0" anchor="t">
            <a:spAutoFit/>
          </a:bodyPr>
          <a:lstStyle/>
          <a:p>
            <a:pPr algn="ctr">
              <a:lnSpc>
                <a:spcPts val="7163"/>
              </a:lnSpc>
              <a:spcBef>
                <a:spcPct val="0"/>
              </a:spcBef>
            </a:pPr>
            <a:r>
              <a:rPr lang="en-US" sz="5116" b="1">
                <a:solidFill>
                  <a:srgbClr val="000000"/>
                </a:solidFill>
                <a:latin typeface="Charm Bold"/>
                <a:ea typeface="Charm Bold"/>
                <a:cs typeface="Charm Bold"/>
                <a:sym typeface="Charm Bold"/>
              </a:rPr>
              <a:t>Điều kỳ diệu gì đã xảy ra? Cụ già đã nói gì?</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9028707" y="3237830"/>
            <a:ext cx="9022638" cy="3735140"/>
          </a:xfrm>
          <a:prstGeom prst="rect">
            <a:avLst/>
          </a:prstGeom>
        </p:spPr>
        <p:txBody>
          <a:bodyPr lIns="0" tIns="0" rIns="0" bIns="0" rtlCol="0" anchor="t">
            <a:spAutoFit/>
          </a:bodyPr>
          <a:lstStyle/>
          <a:p>
            <a:pPr algn="ctr">
              <a:lnSpc>
                <a:spcPts val="5960"/>
              </a:lnSpc>
            </a:pPr>
            <a:r>
              <a:rPr lang="en-US" sz="4257" b="1">
                <a:solidFill>
                  <a:srgbClr val="602437"/>
                </a:solidFill>
                <a:latin typeface="Charm Bold"/>
                <a:ea typeface="Charm Bold"/>
                <a:cs typeface="Charm Bold"/>
                <a:sym typeface="Charm Bold"/>
              </a:rPr>
              <a:t>Câu chuyện kể về một bạn nhỏ rất hiếu thảo với mẹ của mình. Khi mẹ ốm, bạn nhỏ đã biết chăm sóc và tìm cách chữa bệnh cho mẹ. Để thưởng cho tấm lòng hiếu thảo của bạn nhỏ, mẹ bạn đã khỏi bệnh.</a:t>
            </a:r>
          </a:p>
        </p:txBody>
      </p:sp>
      <p:sp>
        <p:nvSpPr>
          <p:cNvPr id="4" name="Freeform 4"/>
          <p:cNvSpPr/>
          <p:nvPr/>
        </p:nvSpPr>
        <p:spPr>
          <a:xfrm>
            <a:off x="336569" y="650835"/>
            <a:ext cx="8423122" cy="8985330"/>
          </a:xfrm>
          <a:custGeom>
            <a:avLst/>
            <a:gdLst/>
            <a:ahLst/>
            <a:cxnLst/>
            <a:rect l="l" t="t" r="r" b="b"/>
            <a:pathLst>
              <a:path w="8423122" h="8985330">
                <a:moveTo>
                  <a:pt x="0" y="0"/>
                </a:moveTo>
                <a:lnTo>
                  <a:pt x="8423122" y="0"/>
                </a:lnTo>
                <a:lnTo>
                  <a:pt x="8423122" y="8985330"/>
                </a:lnTo>
                <a:lnTo>
                  <a:pt x="0" y="8985330"/>
                </a:lnTo>
                <a:lnTo>
                  <a:pt x="0" y="0"/>
                </a:lnTo>
                <a:close/>
              </a:path>
            </a:pathLst>
          </a:custGeom>
          <a:blipFill>
            <a:blip r:embed="rId3"/>
            <a:stretch>
              <a:fillRect l="-48522" r="-41968"/>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BE01F81B-3918-4130-9AB9-AE118CD4F6F3}"/>
              </a:ext>
            </a:extLst>
          </p:cNvPr>
          <p:cNvSpPr txBox="1"/>
          <p:nvPr/>
        </p:nvSpPr>
        <p:spPr>
          <a:xfrm>
            <a:off x="1710875" y="495300"/>
            <a:ext cx="14866249" cy="965649"/>
          </a:xfrm>
          <a:prstGeom prst="rect">
            <a:avLst/>
          </a:prstGeom>
        </p:spPr>
        <p:txBody>
          <a:bodyPr lIns="0" tIns="0" rIns="0" bIns="0" rtlCol="0" anchor="t">
            <a:spAutoFit/>
          </a:bodyPr>
          <a:lstStyle/>
          <a:p>
            <a:pPr algn="ctr">
              <a:lnSpc>
                <a:spcPts val="7840"/>
              </a:lnSpc>
            </a:pPr>
            <a:r>
              <a:rPr lang="en-US" sz="5600" b="1" dirty="0" err="1">
                <a:solidFill>
                  <a:srgbClr val="602437"/>
                </a:solidFill>
                <a:latin typeface="Charm Bold"/>
                <a:ea typeface="Charm Bold"/>
                <a:cs typeface="Charm Bold"/>
                <a:sym typeface="Charm Bold"/>
              </a:rPr>
              <a:t>Các</a:t>
            </a:r>
            <a:r>
              <a:rPr lang="en-US" sz="5600" b="1" dirty="0">
                <a:solidFill>
                  <a:srgbClr val="602437"/>
                </a:solidFill>
                <a:latin typeface="Charm Bold"/>
                <a:ea typeface="Charm Bold"/>
                <a:cs typeface="Charm Bold"/>
                <a:sym typeface="Charm Bold"/>
              </a:rPr>
              <a:t> con </a:t>
            </a:r>
            <a:r>
              <a:rPr lang="en-US" sz="5600" b="1" dirty="0" err="1">
                <a:solidFill>
                  <a:srgbClr val="602437"/>
                </a:solidFill>
                <a:latin typeface="Charm Bold"/>
                <a:ea typeface="Charm Bold"/>
                <a:cs typeface="Charm Bold"/>
                <a:sym typeface="Charm Bold"/>
              </a:rPr>
              <a:t>hãy</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chọn</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đúng</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tên</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truyện</a:t>
            </a:r>
            <a:r>
              <a:rPr lang="en-US" sz="5600" b="1" dirty="0">
                <a:solidFill>
                  <a:srgbClr val="602437"/>
                </a:solidFill>
                <a:latin typeface="Charm Bold"/>
                <a:ea typeface="Charm Bold"/>
                <a:cs typeface="Charm Bold"/>
                <a:sym typeface="Charm Bold"/>
              </a:rPr>
              <a:t>?</a:t>
            </a:r>
          </a:p>
        </p:txBody>
      </p:sp>
      <p:pic>
        <p:nvPicPr>
          <p:cNvPr id="5" name="Picture 4">
            <a:extLst>
              <a:ext uri="{FF2B5EF4-FFF2-40B4-BE49-F238E27FC236}">
                <a16:creationId xmlns:a16="http://schemas.microsoft.com/office/drawing/2014/main" id="{9FC27C37-5532-4C17-DD48-B614CE5F5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653" y="3009900"/>
            <a:ext cx="4292930" cy="5076536"/>
          </a:xfrm>
          <a:prstGeom prst="rect">
            <a:avLst/>
          </a:prstGeom>
        </p:spPr>
      </p:pic>
      <p:pic>
        <p:nvPicPr>
          <p:cNvPr id="7" name="Picture 6">
            <a:extLst>
              <a:ext uri="{FF2B5EF4-FFF2-40B4-BE49-F238E27FC236}">
                <a16:creationId xmlns:a16="http://schemas.microsoft.com/office/drawing/2014/main" id="{D866AA7F-30C5-5A37-2F8D-525138996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854" y="3009900"/>
            <a:ext cx="4279074" cy="5034205"/>
          </a:xfrm>
          <a:prstGeom prst="rect">
            <a:avLst/>
          </a:prstGeom>
        </p:spPr>
      </p:pic>
      <p:pic>
        <p:nvPicPr>
          <p:cNvPr id="9" name="Picture 8">
            <a:extLst>
              <a:ext uri="{FF2B5EF4-FFF2-40B4-BE49-F238E27FC236}">
                <a16:creationId xmlns:a16="http://schemas.microsoft.com/office/drawing/2014/main" id="{28813D56-F532-3FC6-6940-FE6F27668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0273" y="3009900"/>
            <a:ext cx="4279074" cy="5034205"/>
          </a:xfrm>
          <a:prstGeom prst="rect">
            <a:avLst/>
          </a:prstGeom>
        </p:spPr>
      </p:pic>
      <p:sp>
        <p:nvSpPr>
          <p:cNvPr id="10" name="TextBox 3">
            <a:extLst>
              <a:ext uri="{FF2B5EF4-FFF2-40B4-BE49-F238E27FC236}">
                <a16:creationId xmlns:a16="http://schemas.microsoft.com/office/drawing/2014/main" id="{BED8400D-0863-8A04-365E-E40F96BDD3E8}"/>
              </a:ext>
            </a:extLst>
          </p:cNvPr>
          <p:cNvSpPr txBox="1"/>
          <p:nvPr/>
        </p:nvSpPr>
        <p:spPr>
          <a:xfrm>
            <a:off x="-3158007" y="8044105"/>
            <a:ext cx="14866249" cy="888705"/>
          </a:xfrm>
          <a:prstGeom prst="rect">
            <a:avLst/>
          </a:prstGeom>
        </p:spPr>
        <p:txBody>
          <a:bodyPr lIns="0" tIns="0" rIns="0" bIns="0" rtlCol="0" anchor="t">
            <a:spAutoFit/>
          </a:bodyPr>
          <a:lstStyle/>
          <a:p>
            <a:pPr algn="ctr">
              <a:lnSpc>
                <a:spcPts val="7840"/>
              </a:lnSpc>
            </a:pPr>
            <a:r>
              <a:rPr lang="en-US" sz="3600" b="1" dirty="0">
                <a:solidFill>
                  <a:srgbClr val="602437"/>
                </a:solidFill>
                <a:latin typeface="Charm Bold"/>
                <a:ea typeface="Charm Bold"/>
                <a:cs typeface="Charm Bold"/>
                <a:sym typeface="Charm Bold"/>
              </a:rPr>
              <a:t>1. </a:t>
            </a:r>
            <a:r>
              <a:rPr lang="en-US" sz="3600" b="1" dirty="0" err="1">
                <a:solidFill>
                  <a:srgbClr val="602437"/>
                </a:solidFill>
                <a:latin typeface="Charm Bold"/>
                <a:ea typeface="Charm Bold"/>
                <a:cs typeface="Charm Bold"/>
                <a:sym typeface="Charm Bold"/>
              </a:rPr>
              <a:t>Sự</a:t>
            </a:r>
            <a:r>
              <a:rPr lang="en-US" sz="3600" b="1" dirty="0">
                <a:solidFill>
                  <a:srgbClr val="602437"/>
                </a:solidFill>
                <a:latin typeface="Charm Bold"/>
                <a:ea typeface="Charm Bold"/>
                <a:cs typeface="Charm Bold"/>
                <a:sym typeface="Charm Bold"/>
              </a:rPr>
              <a:t> </a:t>
            </a:r>
            <a:r>
              <a:rPr lang="en-US" sz="3600" b="1" dirty="0" err="1">
                <a:solidFill>
                  <a:srgbClr val="602437"/>
                </a:solidFill>
                <a:latin typeface="Charm Bold"/>
                <a:ea typeface="Charm Bold"/>
                <a:cs typeface="Charm Bold"/>
                <a:sym typeface="Charm Bold"/>
              </a:rPr>
              <a:t>tích</a:t>
            </a:r>
            <a:r>
              <a:rPr lang="en-US" sz="3600" b="1" dirty="0">
                <a:solidFill>
                  <a:srgbClr val="602437"/>
                </a:solidFill>
                <a:latin typeface="Charm Bold"/>
                <a:ea typeface="Charm Bold"/>
                <a:cs typeface="Charm Bold"/>
                <a:sym typeface="Charm Bold"/>
              </a:rPr>
              <a:t> Hoa </a:t>
            </a:r>
            <a:r>
              <a:rPr lang="en-US" sz="3600" b="1" dirty="0" err="1">
                <a:solidFill>
                  <a:srgbClr val="602437"/>
                </a:solidFill>
                <a:latin typeface="Charm Bold"/>
                <a:ea typeface="Charm Bold"/>
                <a:cs typeface="Charm Bold"/>
                <a:sym typeface="Charm Bold"/>
              </a:rPr>
              <a:t>Hồng</a:t>
            </a:r>
            <a:endParaRPr lang="en-US" sz="3600" b="1" dirty="0">
              <a:solidFill>
                <a:srgbClr val="602437"/>
              </a:solidFill>
              <a:latin typeface="Charm Bold"/>
              <a:ea typeface="Charm Bold"/>
              <a:cs typeface="Charm Bold"/>
              <a:sym typeface="Charm Bold"/>
            </a:endParaRPr>
          </a:p>
        </p:txBody>
      </p:sp>
      <p:sp>
        <p:nvSpPr>
          <p:cNvPr id="11" name="TextBox 3">
            <a:extLst>
              <a:ext uri="{FF2B5EF4-FFF2-40B4-BE49-F238E27FC236}">
                <a16:creationId xmlns:a16="http://schemas.microsoft.com/office/drawing/2014/main" id="{8E2D577E-0576-F414-73A3-0E53E4E28599}"/>
              </a:ext>
            </a:extLst>
          </p:cNvPr>
          <p:cNvSpPr txBox="1"/>
          <p:nvPr/>
        </p:nvSpPr>
        <p:spPr>
          <a:xfrm>
            <a:off x="1745511" y="8044105"/>
            <a:ext cx="14866249" cy="888705"/>
          </a:xfrm>
          <a:prstGeom prst="rect">
            <a:avLst/>
          </a:prstGeom>
        </p:spPr>
        <p:txBody>
          <a:bodyPr lIns="0" tIns="0" rIns="0" bIns="0" rtlCol="0" anchor="t">
            <a:spAutoFit/>
          </a:bodyPr>
          <a:lstStyle/>
          <a:p>
            <a:pPr algn="ctr">
              <a:lnSpc>
                <a:spcPts val="7840"/>
              </a:lnSpc>
            </a:pPr>
            <a:r>
              <a:rPr lang="en-US" sz="3600" b="1" dirty="0">
                <a:solidFill>
                  <a:srgbClr val="602437"/>
                </a:solidFill>
                <a:latin typeface="Charm Bold"/>
                <a:ea typeface="Charm Bold"/>
                <a:cs typeface="Charm Bold"/>
                <a:sym typeface="Charm Bold"/>
              </a:rPr>
              <a:t>2. </a:t>
            </a:r>
            <a:r>
              <a:rPr lang="en-US" sz="3600" b="1" dirty="0" err="1">
                <a:solidFill>
                  <a:srgbClr val="602437"/>
                </a:solidFill>
                <a:latin typeface="Charm Bold"/>
                <a:ea typeface="Charm Bold"/>
                <a:cs typeface="Charm Bold"/>
                <a:sym typeface="Charm Bold"/>
              </a:rPr>
              <a:t>Sự</a:t>
            </a:r>
            <a:r>
              <a:rPr lang="en-US" sz="3600" b="1" dirty="0">
                <a:solidFill>
                  <a:srgbClr val="602437"/>
                </a:solidFill>
                <a:latin typeface="Charm Bold"/>
                <a:ea typeface="Charm Bold"/>
                <a:cs typeface="Charm Bold"/>
                <a:sym typeface="Charm Bold"/>
              </a:rPr>
              <a:t> </a:t>
            </a:r>
            <a:r>
              <a:rPr lang="en-US" sz="3600" b="1" dirty="0" err="1">
                <a:solidFill>
                  <a:srgbClr val="602437"/>
                </a:solidFill>
                <a:latin typeface="Charm Bold"/>
                <a:ea typeface="Charm Bold"/>
                <a:cs typeface="Charm Bold"/>
                <a:sym typeface="Charm Bold"/>
              </a:rPr>
              <a:t>tích</a:t>
            </a:r>
            <a:r>
              <a:rPr lang="en-US" sz="3600" b="1" dirty="0">
                <a:solidFill>
                  <a:srgbClr val="602437"/>
                </a:solidFill>
                <a:latin typeface="Charm Bold"/>
                <a:ea typeface="Charm Bold"/>
                <a:cs typeface="Charm Bold"/>
                <a:sym typeface="Charm Bold"/>
              </a:rPr>
              <a:t> Hoa </a:t>
            </a:r>
            <a:r>
              <a:rPr lang="en-US" sz="3600" b="1" dirty="0" err="1">
                <a:solidFill>
                  <a:srgbClr val="602437"/>
                </a:solidFill>
                <a:latin typeface="Charm Bold"/>
                <a:ea typeface="Charm Bold"/>
                <a:cs typeface="Charm Bold"/>
                <a:sym typeface="Charm Bold"/>
              </a:rPr>
              <a:t>Cúc</a:t>
            </a:r>
            <a:r>
              <a:rPr lang="en-US" sz="3600" b="1" dirty="0">
                <a:solidFill>
                  <a:srgbClr val="602437"/>
                </a:solidFill>
                <a:latin typeface="Charm Bold"/>
                <a:ea typeface="Charm Bold"/>
                <a:cs typeface="Charm Bold"/>
                <a:sym typeface="Charm Bold"/>
              </a:rPr>
              <a:t> </a:t>
            </a:r>
            <a:r>
              <a:rPr lang="en-US" sz="3600" b="1" dirty="0" err="1">
                <a:solidFill>
                  <a:srgbClr val="602437"/>
                </a:solidFill>
                <a:latin typeface="Charm Bold"/>
                <a:ea typeface="Charm Bold"/>
                <a:cs typeface="Charm Bold"/>
                <a:sym typeface="Charm Bold"/>
              </a:rPr>
              <a:t>Trắng</a:t>
            </a:r>
            <a:endParaRPr lang="en-US" sz="3600" b="1" dirty="0">
              <a:solidFill>
                <a:srgbClr val="602437"/>
              </a:solidFill>
              <a:latin typeface="Charm Bold"/>
              <a:ea typeface="Charm Bold"/>
              <a:cs typeface="Charm Bold"/>
              <a:sym typeface="Charm Bold"/>
            </a:endParaRPr>
          </a:p>
        </p:txBody>
      </p:sp>
      <p:sp>
        <p:nvSpPr>
          <p:cNvPr id="12" name="TextBox 3">
            <a:extLst>
              <a:ext uri="{FF2B5EF4-FFF2-40B4-BE49-F238E27FC236}">
                <a16:creationId xmlns:a16="http://schemas.microsoft.com/office/drawing/2014/main" id="{881F476F-8BA2-1AC4-E7A2-9ABFB2AC03D5}"/>
              </a:ext>
            </a:extLst>
          </p:cNvPr>
          <p:cNvSpPr txBox="1"/>
          <p:nvPr/>
        </p:nvSpPr>
        <p:spPr>
          <a:xfrm>
            <a:off x="6628247" y="8044105"/>
            <a:ext cx="14866249" cy="888705"/>
          </a:xfrm>
          <a:prstGeom prst="rect">
            <a:avLst/>
          </a:prstGeom>
        </p:spPr>
        <p:txBody>
          <a:bodyPr lIns="0" tIns="0" rIns="0" bIns="0" rtlCol="0" anchor="t">
            <a:spAutoFit/>
          </a:bodyPr>
          <a:lstStyle/>
          <a:p>
            <a:pPr algn="ctr">
              <a:lnSpc>
                <a:spcPts val="7840"/>
              </a:lnSpc>
            </a:pPr>
            <a:r>
              <a:rPr lang="en-US" sz="3600" b="1" dirty="0">
                <a:solidFill>
                  <a:srgbClr val="602437"/>
                </a:solidFill>
                <a:latin typeface="Charm Bold"/>
                <a:ea typeface="Charm Bold"/>
                <a:cs typeface="Charm Bold"/>
                <a:sym typeface="Charm Bold"/>
              </a:rPr>
              <a:t>3. </a:t>
            </a:r>
            <a:r>
              <a:rPr lang="en-US" sz="3600" b="1" dirty="0" err="1">
                <a:solidFill>
                  <a:srgbClr val="602437"/>
                </a:solidFill>
                <a:latin typeface="Charm Bold"/>
                <a:ea typeface="Charm Bold"/>
                <a:cs typeface="Charm Bold"/>
                <a:sym typeface="Charm Bold"/>
              </a:rPr>
              <a:t>Thánh</a:t>
            </a:r>
            <a:r>
              <a:rPr lang="en-US" sz="3600" b="1" dirty="0">
                <a:solidFill>
                  <a:srgbClr val="602437"/>
                </a:solidFill>
                <a:latin typeface="Charm Bold"/>
                <a:ea typeface="Charm Bold"/>
                <a:cs typeface="Charm Bold"/>
                <a:sym typeface="Charm Bold"/>
              </a:rPr>
              <a:t> </a:t>
            </a:r>
            <a:r>
              <a:rPr lang="en-US" sz="3600" b="1" dirty="0" err="1">
                <a:solidFill>
                  <a:srgbClr val="602437"/>
                </a:solidFill>
                <a:latin typeface="Charm Bold"/>
                <a:ea typeface="Charm Bold"/>
                <a:cs typeface="Charm Bold"/>
                <a:sym typeface="Charm Bold"/>
              </a:rPr>
              <a:t>Gióng</a:t>
            </a:r>
            <a:endParaRPr lang="en-US" sz="3600" b="1" dirty="0">
              <a:solidFill>
                <a:srgbClr val="602437"/>
              </a:solidFill>
              <a:latin typeface="Charm Bold"/>
              <a:ea typeface="Charm Bold"/>
              <a:cs typeface="Charm Bold"/>
              <a:sym typeface="Charm Bold"/>
            </a:endParaRPr>
          </a:p>
        </p:txBody>
      </p:sp>
    </p:spTree>
    <p:extLst>
      <p:ext uri="{BB962C8B-B14F-4D97-AF65-F5344CB8AC3E}">
        <p14:creationId xmlns:p14="http://schemas.microsoft.com/office/powerpoint/2010/main" val="30137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0.70"/>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ppt_w</p:attrName>
                                        </p:attrNameLst>
                                      </p:cBhvr>
                                      <p:tavLst>
                                        <p:tav tm="0">
                                          <p:val>
                                            <p:strVal val="#ppt_w*0.70"/>
                                          </p:val>
                                        </p:tav>
                                        <p:tav tm="100000">
                                          <p:val>
                                            <p:strVal val="#ppt_w"/>
                                          </p:val>
                                        </p:tav>
                                      </p:tavLst>
                                    </p:anim>
                                    <p:anim calcmode="lin" valueType="num">
                                      <p:cBhvr>
                                        <p:cTn id="37" dur="1000" fill="hold"/>
                                        <p:tgtEl>
                                          <p:spTgt spid="12"/>
                                        </p:tgtEl>
                                        <p:attrNameLst>
                                          <p:attrName>ppt_h</p:attrName>
                                        </p:attrNameLst>
                                      </p:cBhvr>
                                      <p:tavLst>
                                        <p:tav tm="0">
                                          <p:val>
                                            <p:strVal val="#ppt_h"/>
                                          </p:val>
                                        </p:tav>
                                        <p:tav tm="100000">
                                          <p:val>
                                            <p:strVal val="#ppt_h"/>
                                          </p:val>
                                        </p:tav>
                                      </p:tavLst>
                                    </p:anim>
                                    <p:animEffect transition="in" filter="fade">
                                      <p:cBhvr>
                                        <p:cTn id="3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4848784" y="2280857"/>
            <a:ext cx="8590432" cy="8006143"/>
          </a:xfrm>
          <a:custGeom>
            <a:avLst/>
            <a:gdLst/>
            <a:ahLst/>
            <a:cxnLst/>
            <a:rect l="l" t="t" r="r" b="b"/>
            <a:pathLst>
              <a:path w="8590432" h="8006143">
                <a:moveTo>
                  <a:pt x="0" y="0"/>
                </a:moveTo>
                <a:lnTo>
                  <a:pt x="8590432" y="0"/>
                </a:lnTo>
                <a:lnTo>
                  <a:pt x="8590432" y="8006143"/>
                </a:lnTo>
                <a:lnTo>
                  <a:pt x="0" y="8006143"/>
                </a:lnTo>
                <a:lnTo>
                  <a:pt x="0" y="0"/>
                </a:lnTo>
                <a:close/>
              </a:path>
            </a:pathLst>
          </a:custGeom>
          <a:blipFill>
            <a:blip r:embed="rId3"/>
            <a:stretch>
              <a:fillRect t="-38778" b="-14504"/>
            </a:stretch>
          </a:blipFill>
        </p:spPr>
      </p:sp>
      <p:sp>
        <p:nvSpPr>
          <p:cNvPr id="4" name="TextBox 4"/>
          <p:cNvSpPr txBox="1"/>
          <p:nvPr/>
        </p:nvSpPr>
        <p:spPr>
          <a:xfrm>
            <a:off x="2383209" y="673348"/>
            <a:ext cx="14152191" cy="1372492"/>
          </a:xfrm>
          <a:prstGeom prst="rect">
            <a:avLst/>
          </a:prstGeom>
        </p:spPr>
        <p:txBody>
          <a:bodyPr wrap="square" lIns="0" tIns="0" rIns="0" bIns="0" rtlCol="0" anchor="t">
            <a:spAutoFit/>
          </a:bodyPr>
          <a:lstStyle/>
          <a:p>
            <a:pPr algn="ctr">
              <a:lnSpc>
                <a:spcPts val="11096"/>
              </a:lnSpc>
              <a:spcBef>
                <a:spcPct val="0"/>
              </a:spcBef>
            </a:pPr>
            <a:r>
              <a:rPr lang="en-US" sz="7925" b="1" dirty="0" err="1">
                <a:solidFill>
                  <a:srgbClr val="000000"/>
                </a:solidFill>
                <a:latin typeface="Charm Bold"/>
                <a:ea typeface="Charm Bold"/>
                <a:cs typeface="Charm Bold"/>
                <a:sym typeface="Charm Bold"/>
              </a:rPr>
              <a:t>Hoạt</a:t>
            </a:r>
            <a:r>
              <a:rPr lang="en-US" sz="7925" b="1" dirty="0">
                <a:solidFill>
                  <a:srgbClr val="000000"/>
                </a:solidFill>
                <a:latin typeface="Charm Bold"/>
                <a:ea typeface="Charm Bold"/>
                <a:cs typeface="Charm Bold"/>
                <a:sym typeface="Charm Bold"/>
              </a:rPr>
              <a:t> </a:t>
            </a:r>
            <a:r>
              <a:rPr lang="en-US" sz="7925" b="1" dirty="0" err="1">
                <a:solidFill>
                  <a:srgbClr val="000000"/>
                </a:solidFill>
                <a:latin typeface="Charm Bold"/>
                <a:ea typeface="Charm Bold"/>
                <a:cs typeface="Charm Bold"/>
                <a:sym typeface="Charm Bold"/>
              </a:rPr>
              <a:t>cảnh</a:t>
            </a:r>
            <a:r>
              <a:rPr lang="en-US" sz="7925" b="1" dirty="0">
                <a:solidFill>
                  <a:srgbClr val="000000"/>
                </a:solidFill>
                <a:latin typeface="Charm Bold"/>
                <a:ea typeface="Charm Bold"/>
                <a:cs typeface="Charm Bold"/>
                <a:sym typeface="Charm Bold"/>
              </a:rPr>
              <a:t> </a:t>
            </a:r>
            <a:r>
              <a:rPr lang="en-US" sz="7925" b="1" dirty="0" err="1">
                <a:solidFill>
                  <a:srgbClr val="000000"/>
                </a:solidFill>
                <a:latin typeface="Charm Bold"/>
                <a:ea typeface="Charm Bold"/>
                <a:cs typeface="Charm Bold"/>
                <a:sym typeface="Charm Bold"/>
              </a:rPr>
              <a:t>Sự</a:t>
            </a:r>
            <a:r>
              <a:rPr lang="en-US" sz="7925" b="1" dirty="0">
                <a:solidFill>
                  <a:srgbClr val="000000"/>
                </a:solidFill>
                <a:latin typeface="Charm Bold"/>
                <a:ea typeface="Charm Bold"/>
                <a:cs typeface="Charm Bold"/>
                <a:sym typeface="Charm Bold"/>
              </a:rPr>
              <a:t> </a:t>
            </a:r>
            <a:r>
              <a:rPr lang="en-US" sz="7925" b="1" dirty="0" err="1">
                <a:solidFill>
                  <a:srgbClr val="000000"/>
                </a:solidFill>
                <a:latin typeface="Charm Bold"/>
                <a:ea typeface="Charm Bold"/>
                <a:cs typeface="Charm Bold"/>
                <a:sym typeface="Charm Bold"/>
              </a:rPr>
              <a:t>tích</a:t>
            </a:r>
            <a:r>
              <a:rPr lang="en-US" sz="7925" b="1" dirty="0">
                <a:solidFill>
                  <a:srgbClr val="000000"/>
                </a:solidFill>
                <a:latin typeface="Charm Bold"/>
                <a:ea typeface="Charm Bold"/>
                <a:cs typeface="Charm Bold"/>
                <a:sym typeface="Charm Bold"/>
              </a:rPr>
              <a:t> Hoa </a:t>
            </a:r>
            <a:r>
              <a:rPr lang="en-US" sz="7925" b="1" dirty="0" err="1">
                <a:solidFill>
                  <a:srgbClr val="000000"/>
                </a:solidFill>
                <a:latin typeface="Charm Bold"/>
                <a:ea typeface="Charm Bold"/>
                <a:cs typeface="Charm Bold"/>
                <a:sym typeface="Charm Bold"/>
              </a:rPr>
              <a:t>Cúc</a:t>
            </a:r>
            <a:r>
              <a:rPr lang="en-US" sz="7925" b="1" dirty="0">
                <a:solidFill>
                  <a:srgbClr val="000000"/>
                </a:solidFill>
                <a:latin typeface="Charm Bold"/>
                <a:ea typeface="Charm Bold"/>
                <a:cs typeface="Charm Bold"/>
                <a:sym typeface="Charm Bold"/>
              </a:rPr>
              <a:t> </a:t>
            </a:r>
            <a:r>
              <a:rPr lang="en-US" sz="7925" b="1" dirty="0" err="1">
                <a:solidFill>
                  <a:srgbClr val="000000"/>
                </a:solidFill>
                <a:latin typeface="Charm Bold"/>
                <a:ea typeface="Charm Bold"/>
                <a:cs typeface="Charm Bold"/>
                <a:sym typeface="Charm Bold"/>
              </a:rPr>
              <a:t>Trắng</a:t>
            </a:r>
            <a:r>
              <a:rPr lang="en-US" sz="7925" b="1" dirty="0">
                <a:solidFill>
                  <a:srgbClr val="000000"/>
                </a:solidFill>
                <a:latin typeface="Charm Bold"/>
                <a:ea typeface="Charm Bold"/>
                <a:cs typeface="Charm Bold"/>
                <a:sym typeface="Charm Bold"/>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5862615" y="2832509"/>
            <a:ext cx="6562770" cy="6688173"/>
          </a:xfrm>
          <a:custGeom>
            <a:avLst/>
            <a:gdLst/>
            <a:ahLst/>
            <a:cxnLst/>
            <a:rect l="l" t="t" r="r" b="b"/>
            <a:pathLst>
              <a:path w="6562770" h="6688173">
                <a:moveTo>
                  <a:pt x="0" y="0"/>
                </a:moveTo>
                <a:lnTo>
                  <a:pt x="6562770" y="0"/>
                </a:lnTo>
                <a:lnTo>
                  <a:pt x="6562770" y="6688174"/>
                </a:lnTo>
                <a:lnTo>
                  <a:pt x="0" y="6688174"/>
                </a:lnTo>
                <a:lnTo>
                  <a:pt x="0" y="0"/>
                </a:lnTo>
                <a:close/>
              </a:path>
            </a:pathLst>
          </a:custGeom>
          <a:blipFill>
            <a:blip r:embed="rId3"/>
            <a:stretch>
              <a:fillRect/>
            </a:stretch>
          </a:blipFill>
        </p:spPr>
      </p:sp>
      <p:sp>
        <p:nvSpPr>
          <p:cNvPr id="4" name="TextBox 4"/>
          <p:cNvSpPr txBox="1"/>
          <p:nvPr/>
        </p:nvSpPr>
        <p:spPr>
          <a:xfrm>
            <a:off x="1789374" y="574910"/>
            <a:ext cx="14709253" cy="3310169"/>
          </a:xfrm>
          <a:prstGeom prst="rect">
            <a:avLst/>
          </a:prstGeom>
        </p:spPr>
        <p:txBody>
          <a:bodyPr lIns="0" tIns="0" rIns="0" bIns="0" rtlCol="0" anchor="t">
            <a:spAutoFit/>
          </a:bodyPr>
          <a:lstStyle/>
          <a:p>
            <a:pPr algn="ctr">
              <a:lnSpc>
                <a:spcPts val="12646"/>
              </a:lnSpc>
              <a:spcBef>
                <a:spcPct val="0"/>
              </a:spcBef>
            </a:pPr>
            <a:r>
              <a:rPr lang="en-US" sz="9033" b="1">
                <a:solidFill>
                  <a:srgbClr val="000000"/>
                </a:solidFill>
                <a:latin typeface="Charm Bold"/>
                <a:ea typeface="Charm Bold"/>
                <a:cs typeface="Charm Bold"/>
                <a:sym typeface="Charm Bold"/>
              </a:rPr>
              <a:t>Xin chào và Hẹn gặp lại các con!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5">
            <a:hlinkClick r:id="" action="ppaction://media"/>
          </p:cNvPr>
          <p:cNvPicPr>
            <a:picLocks noChangeAspect="1"/>
          </p:cNvPicPr>
          <p:nvPr>
            <a:videoFile r:link="rId1"/>
            <p:extLst>
              <p:ext uri="{DAA4B4D4-6D71-4841-9C94-3DE7FCFB9230}">
                <p14:media xmlns:p14="http://schemas.microsoft.com/office/powerpoint/2010/main" r:embed="rId2">
                  <p14:trim end="104687.732"/>
                </p14:media>
              </p:ext>
            </p:extLst>
          </p:nvPr>
        </p:nvPicPr>
        <p:blipFill>
          <a:blip r:embed="rId5"/>
          <a:srcRect/>
          <a:stretch>
            <a:fillRect/>
          </a:stretch>
        </p:blipFill>
        <p:spPr>
          <a:xfrm>
            <a:off x="2177256" y="1578430"/>
            <a:ext cx="13933487" cy="7831468"/>
          </a:xfrm>
          <a:prstGeom prst="rect">
            <a:avLst/>
          </a:prstGeom>
        </p:spPr>
      </p:pic>
      <p:sp>
        <p:nvSpPr>
          <p:cNvPr id="6" name="TextBox 6"/>
          <p:cNvSpPr txBox="1"/>
          <p:nvPr/>
        </p:nvSpPr>
        <p:spPr>
          <a:xfrm>
            <a:off x="1710876" y="219173"/>
            <a:ext cx="14866249" cy="953135"/>
          </a:xfrm>
          <a:prstGeom prst="rect">
            <a:avLst/>
          </a:prstGeom>
        </p:spPr>
        <p:txBody>
          <a:bodyPr lIns="0" tIns="0" rIns="0" bIns="0" rtlCol="0" anchor="t">
            <a:spAutoFit/>
          </a:bodyPr>
          <a:lstStyle/>
          <a:p>
            <a:pPr algn="ctr">
              <a:lnSpc>
                <a:spcPts val="7840"/>
              </a:lnSpc>
            </a:pPr>
            <a:r>
              <a:rPr lang="en-US" sz="5600">
                <a:solidFill>
                  <a:srgbClr val="602437"/>
                </a:solidFill>
                <a:latin typeface="Pony Club"/>
                <a:ea typeface="Pony Club"/>
                <a:cs typeface="Pony Club"/>
                <a:sym typeface="Pony Club"/>
              </a:rPr>
              <a:t>Cùng Hát Vang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18159AD-3CB6-093D-8868-8407D79698B8}"/>
              </a:ext>
            </a:extLst>
          </p:cNvPr>
          <p:cNvSpPr txBox="1"/>
          <p:nvPr/>
        </p:nvSpPr>
        <p:spPr>
          <a:xfrm>
            <a:off x="2748452" y="647700"/>
            <a:ext cx="12791095" cy="2795958"/>
          </a:xfrm>
          <a:prstGeom prst="rect">
            <a:avLst/>
          </a:prstGeom>
        </p:spPr>
        <p:txBody>
          <a:bodyPr wrap="square" lIns="0" tIns="0" rIns="0" bIns="0" rtlCol="0" anchor="t">
            <a:spAutoFit/>
          </a:bodyPr>
          <a:lstStyle/>
          <a:p>
            <a:pPr algn="ctr">
              <a:lnSpc>
                <a:spcPts val="11096"/>
              </a:lnSpc>
              <a:spcBef>
                <a:spcPct val="0"/>
              </a:spcBef>
            </a:pPr>
            <a:r>
              <a:rPr lang="en-US" sz="7925" b="1" dirty="0" err="1">
                <a:solidFill>
                  <a:srgbClr val="000000"/>
                </a:solidFill>
                <a:latin typeface="Charm Bold"/>
                <a:ea typeface="Charm Bold"/>
                <a:cs typeface="Charm Bold"/>
                <a:sym typeface="Charm Bold"/>
              </a:rPr>
              <a:t>Kể</a:t>
            </a:r>
            <a:r>
              <a:rPr lang="en-US" sz="7925" b="1" dirty="0">
                <a:solidFill>
                  <a:srgbClr val="000000"/>
                </a:solidFill>
                <a:latin typeface="Charm Bold"/>
                <a:ea typeface="Charm Bold"/>
                <a:cs typeface="Charm Bold"/>
                <a:sym typeface="Charm Bold"/>
              </a:rPr>
              <a:t> </a:t>
            </a:r>
            <a:r>
              <a:rPr lang="en-US" sz="7925" b="1" dirty="0" err="1">
                <a:solidFill>
                  <a:srgbClr val="000000"/>
                </a:solidFill>
                <a:latin typeface="Charm Bold"/>
                <a:ea typeface="Charm Bold"/>
                <a:cs typeface="Charm Bold"/>
                <a:sym typeface="Charm Bold"/>
              </a:rPr>
              <a:t>chuyện</a:t>
            </a:r>
            <a:r>
              <a:rPr lang="en-US" sz="7925" b="1" dirty="0">
                <a:solidFill>
                  <a:srgbClr val="000000"/>
                </a:solidFill>
                <a:latin typeface="Charm Bold"/>
                <a:ea typeface="Charm Bold"/>
                <a:cs typeface="Charm Bold"/>
                <a:sym typeface="Charm Bold"/>
              </a:rPr>
              <a:t> </a:t>
            </a:r>
          </a:p>
          <a:p>
            <a:pPr algn="ctr">
              <a:lnSpc>
                <a:spcPts val="11096"/>
              </a:lnSpc>
              <a:spcBef>
                <a:spcPct val="0"/>
              </a:spcBef>
            </a:pPr>
            <a:r>
              <a:rPr lang="en-US" sz="7925" b="1" dirty="0" err="1">
                <a:solidFill>
                  <a:srgbClr val="000000"/>
                </a:solidFill>
                <a:latin typeface="Charm Bold"/>
                <a:ea typeface="Charm Bold"/>
                <a:cs typeface="Charm Bold"/>
                <a:sym typeface="Charm Bold"/>
              </a:rPr>
              <a:t>Sự</a:t>
            </a:r>
            <a:r>
              <a:rPr lang="en-US" sz="7925" b="1" dirty="0">
                <a:solidFill>
                  <a:srgbClr val="000000"/>
                </a:solidFill>
                <a:latin typeface="Charm Bold"/>
                <a:ea typeface="Charm Bold"/>
                <a:cs typeface="Charm Bold"/>
                <a:sym typeface="Charm Bold"/>
              </a:rPr>
              <a:t> </a:t>
            </a:r>
            <a:r>
              <a:rPr lang="en-US" sz="7925" b="1" dirty="0" err="1">
                <a:solidFill>
                  <a:srgbClr val="000000"/>
                </a:solidFill>
                <a:latin typeface="Charm Bold"/>
                <a:ea typeface="Charm Bold"/>
                <a:cs typeface="Charm Bold"/>
                <a:sym typeface="Charm Bold"/>
              </a:rPr>
              <a:t>tích</a:t>
            </a:r>
            <a:r>
              <a:rPr lang="en-US" sz="7925" b="1" dirty="0">
                <a:solidFill>
                  <a:srgbClr val="000000"/>
                </a:solidFill>
                <a:latin typeface="Charm Bold"/>
                <a:ea typeface="Charm Bold"/>
                <a:cs typeface="Charm Bold"/>
                <a:sym typeface="Charm Bold"/>
              </a:rPr>
              <a:t> Hoa </a:t>
            </a:r>
            <a:r>
              <a:rPr lang="en-US" sz="7925" b="1" dirty="0" err="1">
                <a:solidFill>
                  <a:srgbClr val="000000"/>
                </a:solidFill>
                <a:latin typeface="Charm Bold"/>
                <a:ea typeface="Charm Bold"/>
                <a:cs typeface="Charm Bold"/>
                <a:sym typeface="Charm Bold"/>
              </a:rPr>
              <a:t>Cúc</a:t>
            </a:r>
            <a:r>
              <a:rPr lang="en-US" sz="7925" b="1" dirty="0">
                <a:solidFill>
                  <a:srgbClr val="000000"/>
                </a:solidFill>
                <a:latin typeface="Charm Bold"/>
                <a:ea typeface="Charm Bold"/>
                <a:cs typeface="Charm Bold"/>
                <a:sym typeface="Charm Bold"/>
              </a:rPr>
              <a:t> </a:t>
            </a:r>
            <a:r>
              <a:rPr lang="en-US" sz="7925" b="1" dirty="0" err="1">
                <a:solidFill>
                  <a:srgbClr val="000000"/>
                </a:solidFill>
                <a:latin typeface="Charm Bold"/>
                <a:ea typeface="Charm Bold"/>
                <a:cs typeface="Charm Bold"/>
                <a:sym typeface="Charm Bold"/>
              </a:rPr>
              <a:t>Trắng</a:t>
            </a:r>
            <a:r>
              <a:rPr lang="en-US" sz="7925" b="1" dirty="0">
                <a:solidFill>
                  <a:srgbClr val="000000"/>
                </a:solidFill>
                <a:latin typeface="Charm Bold"/>
                <a:ea typeface="Charm Bold"/>
                <a:cs typeface="Charm Bold"/>
                <a:sym typeface="Charm Bold"/>
              </a:rPr>
              <a:t> </a:t>
            </a:r>
          </a:p>
        </p:txBody>
      </p:sp>
      <p:sp>
        <p:nvSpPr>
          <p:cNvPr id="3" name="Freeform 3">
            <a:extLst>
              <a:ext uri="{FF2B5EF4-FFF2-40B4-BE49-F238E27FC236}">
                <a16:creationId xmlns:a16="http://schemas.microsoft.com/office/drawing/2014/main" id="{51973C13-E570-727B-4328-11119E141882}"/>
              </a:ext>
            </a:extLst>
          </p:cNvPr>
          <p:cNvSpPr/>
          <p:nvPr/>
        </p:nvSpPr>
        <p:spPr>
          <a:xfrm>
            <a:off x="5167591" y="3086100"/>
            <a:ext cx="7952816" cy="7200900"/>
          </a:xfrm>
          <a:custGeom>
            <a:avLst/>
            <a:gdLst/>
            <a:ahLst/>
            <a:cxnLst/>
            <a:rect l="l" t="t" r="r" b="b"/>
            <a:pathLst>
              <a:path w="8590432" h="8006143">
                <a:moveTo>
                  <a:pt x="0" y="0"/>
                </a:moveTo>
                <a:lnTo>
                  <a:pt x="8590432" y="0"/>
                </a:lnTo>
                <a:lnTo>
                  <a:pt x="8590432" y="8006143"/>
                </a:lnTo>
                <a:lnTo>
                  <a:pt x="0" y="8006143"/>
                </a:lnTo>
                <a:lnTo>
                  <a:pt x="0" y="0"/>
                </a:lnTo>
                <a:close/>
              </a:path>
            </a:pathLst>
          </a:custGeom>
          <a:blipFill>
            <a:blip r:embed="rId3"/>
            <a:stretch>
              <a:fillRect t="-38778" b="-14504"/>
            </a:stretch>
          </a:blipFill>
        </p:spPr>
      </p:sp>
    </p:spTree>
    <p:extLst>
      <p:ext uri="{BB962C8B-B14F-4D97-AF65-F5344CB8AC3E}">
        <p14:creationId xmlns:p14="http://schemas.microsoft.com/office/powerpoint/2010/main" val="2022478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87D40886-44D5-5F10-E444-9CBF52340FCA}"/>
              </a:ext>
            </a:extLst>
          </p:cNvPr>
          <p:cNvSpPr txBox="1"/>
          <p:nvPr/>
        </p:nvSpPr>
        <p:spPr>
          <a:xfrm>
            <a:off x="741137" y="571500"/>
            <a:ext cx="16805725" cy="965649"/>
          </a:xfrm>
          <a:prstGeom prst="rect">
            <a:avLst/>
          </a:prstGeom>
        </p:spPr>
        <p:txBody>
          <a:bodyPr wrap="square" lIns="0" tIns="0" rIns="0" bIns="0" rtlCol="0" anchor="t">
            <a:spAutoFit/>
          </a:bodyPr>
          <a:lstStyle/>
          <a:p>
            <a:pPr algn="ctr">
              <a:lnSpc>
                <a:spcPts val="7840"/>
              </a:lnSpc>
            </a:pPr>
            <a:r>
              <a:rPr lang="en-US" sz="5600" b="1" dirty="0" err="1">
                <a:solidFill>
                  <a:srgbClr val="602437"/>
                </a:solidFill>
                <a:latin typeface="Charm Bold"/>
                <a:ea typeface="Charm Bold"/>
                <a:cs typeface="Charm Bold"/>
                <a:sym typeface="Charm Bold"/>
              </a:rPr>
              <a:t>Các</a:t>
            </a:r>
            <a:r>
              <a:rPr lang="en-US" sz="5600" b="1" dirty="0">
                <a:solidFill>
                  <a:srgbClr val="602437"/>
                </a:solidFill>
                <a:latin typeface="Charm Bold"/>
                <a:ea typeface="Charm Bold"/>
                <a:cs typeface="Charm Bold"/>
                <a:sym typeface="Charm Bold"/>
              </a:rPr>
              <a:t> con </a:t>
            </a:r>
            <a:r>
              <a:rPr lang="en-US" sz="5600" b="1" dirty="0" err="1">
                <a:solidFill>
                  <a:srgbClr val="602437"/>
                </a:solidFill>
                <a:latin typeface="Charm Bold"/>
                <a:ea typeface="Charm Bold"/>
                <a:cs typeface="Charm Bold"/>
                <a:sym typeface="Charm Bold"/>
              </a:rPr>
              <a:t>hãy</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chọn</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các</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nhân</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vật</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xuất</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hiện</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trong</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câu</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chuyện</a:t>
            </a:r>
            <a:endParaRPr lang="en-US" sz="5600" b="1" dirty="0">
              <a:solidFill>
                <a:srgbClr val="602437"/>
              </a:solidFill>
              <a:latin typeface="Charm Bold"/>
              <a:ea typeface="Charm Bold"/>
              <a:cs typeface="Charm Bold"/>
              <a:sym typeface="Charm Bold"/>
            </a:endParaRPr>
          </a:p>
        </p:txBody>
      </p:sp>
      <p:sp>
        <p:nvSpPr>
          <p:cNvPr id="3" name="TextBox 3">
            <a:extLst>
              <a:ext uri="{FF2B5EF4-FFF2-40B4-BE49-F238E27FC236}">
                <a16:creationId xmlns:a16="http://schemas.microsoft.com/office/drawing/2014/main" id="{58FD3E4B-E8ED-ABF1-C21D-ADF3FD1067F8}"/>
              </a:ext>
            </a:extLst>
          </p:cNvPr>
          <p:cNvSpPr txBox="1"/>
          <p:nvPr/>
        </p:nvSpPr>
        <p:spPr>
          <a:xfrm>
            <a:off x="3719525" y="4992262"/>
            <a:ext cx="2777007" cy="934871"/>
          </a:xfrm>
          <a:prstGeom prst="rect">
            <a:avLst/>
          </a:prstGeom>
        </p:spPr>
        <p:txBody>
          <a:bodyPr wrap="square" lIns="0" tIns="0" rIns="0" bIns="0" rtlCol="0" anchor="t">
            <a:spAutoFit/>
          </a:bodyPr>
          <a:lstStyle/>
          <a:p>
            <a:pPr algn="ctr">
              <a:lnSpc>
                <a:spcPts val="7840"/>
              </a:lnSpc>
            </a:pPr>
            <a:r>
              <a:rPr lang="en-US" sz="4800" b="1" dirty="0">
                <a:solidFill>
                  <a:srgbClr val="602437"/>
                </a:solidFill>
                <a:latin typeface="Charm Bold"/>
                <a:ea typeface="Charm Bold"/>
                <a:cs typeface="Charm Bold"/>
                <a:sym typeface="Charm Bold"/>
              </a:rPr>
              <a:t>2. </a:t>
            </a:r>
            <a:r>
              <a:rPr lang="en-US" sz="4800" b="1" dirty="0" err="1">
                <a:solidFill>
                  <a:srgbClr val="602437"/>
                </a:solidFill>
                <a:latin typeface="Charm Bold"/>
                <a:ea typeface="Charm Bold"/>
                <a:cs typeface="Charm Bold"/>
                <a:sym typeface="Charm Bold"/>
              </a:rPr>
              <a:t>Thỏ</a:t>
            </a:r>
            <a:r>
              <a:rPr lang="en-US" sz="4800" b="1" dirty="0">
                <a:solidFill>
                  <a:srgbClr val="602437"/>
                </a:solidFill>
                <a:latin typeface="Charm Bold"/>
                <a:ea typeface="Charm Bold"/>
                <a:cs typeface="Charm Bold"/>
                <a:sym typeface="Charm Bold"/>
              </a:rPr>
              <a:t> con</a:t>
            </a:r>
          </a:p>
        </p:txBody>
      </p:sp>
      <p:sp>
        <p:nvSpPr>
          <p:cNvPr id="4" name="TextBox 3">
            <a:extLst>
              <a:ext uri="{FF2B5EF4-FFF2-40B4-BE49-F238E27FC236}">
                <a16:creationId xmlns:a16="http://schemas.microsoft.com/office/drawing/2014/main" id="{79ED1E94-D041-E9E3-0E7E-15ABC96E29D9}"/>
              </a:ext>
            </a:extLst>
          </p:cNvPr>
          <p:cNvSpPr txBox="1"/>
          <p:nvPr/>
        </p:nvSpPr>
        <p:spPr>
          <a:xfrm>
            <a:off x="3276600" y="2374201"/>
            <a:ext cx="2777007" cy="934871"/>
          </a:xfrm>
          <a:prstGeom prst="rect">
            <a:avLst/>
          </a:prstGeom>
        </p:spPr>
        <p:txBody>
          <a:bodyPr wrap="square" lIns="0" tIns="0" rIns="0" bIns="0" rtlCol="0" anchor="t">
            <a:spAutoFit/>
          </a:bodyPr>
          <a:lstStyle/>
          <a:p>
            <a:pPr algn="ctr">
              <a:lnSpc>
                <a:spcPts val="7840"/>
              </a:lnSpc>
            </a:pPr>
            <a:r>
              <a:rPr lang="en-US" sz="4800" b="1" dirty="0">
                <a:solidFill>
                  <a:srgbClr val="602437"/>
                </a:solidFill>
                <a:latin typeface="Charm Bold"/>
                <a:ea typeface="Charm Bold"/>
                <a:cs typeface="Charm Bold"/>
                <a:sym typeface="Charm Bold"/>
              </a:rPr>
              <a:t>1. </a:t>
            </a:r>
            <a:r>
              <a:rPr lang="en-US" sz="4800" b="1" dirty="0" err="1">
                <a:solidFill>
                  <a:srgbClr val="602437"/>
                </a:solidFill>
                <a:latin typeface="Charm Bold"/>
                <a:ea typeface="Charm Bold"/>
                <a:cs typeface="Charm Bold"/>
                <a:sym typeface="Charm Bold"/>
              </a:rPr>
              <a:t>Cô</a:t>
            </a:r>
            <a:r>
              <a:rPr lang="en-US" sz="4800" b="1" dirty="0">
                <a:solidFill>
                  <a:srgbClr val="602437"/>
                </a:solidFill>
                <a:latin typeface="Charm Bold"/>
                <a:ea typeface="Charm Bold"/>
                <a:cs typeface="Charm Bold"/>
                <a:sym typeface="Charm Bold"/>
              </a:rPr>
              <a:t> </a:t>
            </a:r>
            <a:r>
              <a:rPr lang="en-US" sz="4800" b="1" dirty="0" err="1">
                <a:solidFill>
                  <a:srgbClr val="602437"/>
                </a:solidFill>
                <a:latin typeface="Charm Bold"/>
                <a:ea typeface="Charm Bold"/>
                <a:cs typeface="Charm Bold"/>
                <a:sym typeface="Charm Bold"/>
              </a:rPr>
              <a:t>bé</a:t>
            </a:r>
            <a:endParaRPr lang="en-US" sz="4800" b="1" dirty="0">
              <a:solidFill>
                <a:srgbClr val="602437"/>
              </a:solidFill>
              <a:latin typeface="Charm Bold"/>
              <a:ea typeface="Charm Bold"/>
              <a:cs typeface="Charm Bold"/>
              <a:sym typeface="Charm Bold"/>
            </a:endParaRPr>
          </a:p>
        </p:txBody>
      </p:sp>
      <p:sp>
        <p:nvSpPr>
          <p:cNvPr id="5" name="TextBox 3">
            <a:extLst>
              <a:ext uri="{FF2B5EF4-FFF2-40B4-BE49-F238E27FC236}">
                <a16:creationId xmlns:a16="http://schemas.microsoft.com/office/drawing/2014/main" id="{790DE2DC-C699-AA5D-DF98-DC5C995D60FC}"/>
              </a:ext>
            </a:extLst>
          </p:cNvPr>
          <p:cNvSpPr txBox="1"/>
          <p:nvPr/>
        </p:nvSpPr>
        <p:spPr>
          <a:xfrm>
            <a:off x="3597250" y="7554028"/>
            <a:ext cx="2777007" cy="934871"/>
          </a:xfrm>
          <a:prstGeom prst="rect">
            <a:avLst/>
          </a:prstGeom>
        </p:spPr>
        <p:txBody>
          <a:bodyPr wrap="square" lIns="0" tIns="0" rIns="0" bIns="0" rtlCol="0" anchor="t">
            <a:spAutoFit/>
          </a:bodyPr>
          <a:lstStyle/>
          <a:p>
            <a:pPr algn="ctr">
              <a:lnSpc>
                <a:spcPts val="7840"/>
              </a:lnSpc>
            </a:pPr>
            <a:r>
              <a:rPr lang="en-US" sz="4800" b="1" dirty="0">
                <a:solidFill>
                  <a:srgbClr val="602437"/>
                </a:solidFill>
                <a:latin typeface="Charm Bold"/>
                <a:ea typeface="Charm Bold"/>
                <a:cs typeface="Charm Bold"/>
                <a:sym typeface="Charm Bold"/>
              </a:rPr>
              <a:t>3. </a:t>
            </a:r>
            <a:r>
              <a:rPr lang="en-US" sz="4800" b="1" dirty="0" err="1">
                <a:solidFill>
                  <a:srgbClr val="602437"/>
                </a:solidFill>
                <a:latin typeface="Charm Bold"/>
                <a:ea typeface="Charm Bold"/>
                <a:cs typeface="Charm Bold"/>
                <a:sym typeface="Charm Bold"/>
              </a:rPr>
              <a:t>Bà</a:t>
            </a:r>
            <a:r>
              <a:rPr lang="en-US" sz="4800" b="1" dirty="0">
                <a:solidFill>
                  <a:srgbClr val="602437"/>
                </a:solidFill>
                <a:latin typeface="Charm Bold"/>
                <a:ea typeface="Charm Bold"/>
                <a:cs typeface="Charm Bold"/>
                <a:sym typeface="Charm Bold"/>
              </a:rPr>
              <a:t> </a:t>
            </a:r>
            <a:r>
              <a:rPr lang="en-US" sz="4800" b="1" dirty="0" err="1">
                <a:solidFill>
                  <a:srgbClr val="602437"/>
                </a:solidFill>
                <a:latin typeface="Charm Bold"/>
                <a:ea typeface="Charm Bold"/>
                <a:cs typeface="Charm Bold"/>
                <a:sym typeface="Charm Bold"/>
              </a:rPr>
              <a:t>già</a:t>
            </a:r>
            <a:endParaRPr lang="en-US" sz="4800" b="1" dirty="0">
              <a:solidFill>
                <a:srgbClr val="602437"/>
              </a:solidFill>
              <a:latin typeface="Charm Bold"/>
              <a:ea typeface="Charm Bold"/>
              <a:cs typeface="Charm Bold"/>
              <a:sym typeface="Charm Bold"/>
            </a:endParaRPr>
          </a:p>
        </p:txBody>
      </p:sp>
      <p:sp>
        <p:nvSpPr>
          <p:cNvPr id="6" name="TextBox 3">
            <a:extLst>
              <a:ext uri="{FF2B5EF4-FFF2-40B4-BE49-F238E27FC236}">
                <a16:creationId xmlns:a16="http://schemas.microsoft.com/office/drawing/2014/main" id="{8E4F48C3-5103-E68B-1362-7B63D8652B2E}"/>
              </a:ext>
            </a:extLst>
          </p:cNvPr>
          <p:cNvSpPr txBox="1"/>
          <p:nvPr/>
        </p:nvSpPr>
        <p:spPr>
          <a:xfrm>
            <a:off x="10439400" y="2374202"/>
            <a:ext cx="2777007" cy="934871"/>
          </a:xfrm>
          <a:prstGeom prst="rect">
            <a:avLst/>
          </a:prstGeom>
        </p:spPr>
        <p:txBody>
          <a:bodyPr wrap="square" lIns="0" tIns="0" rIns="0" bIns="0" rtlCol="0" anchor="t">
            <a:spAutoFit/>
          </a:bodyPr>
          <a:lstStyle/>
          <a:p>
            <a:pPr algn="ctr">
              <a:lnSpc>
                <a:spcPts val="7840"/>
              </a:lnSpc>
            </a:pPr>
            <a:r>
              <a:rPr lang="en-US" sz="4800" b="1" dirty="0">
                <a:solidFill>
                  <a:srgbClr val="602437"/>
                </a:solidFill>
                <a:latin typeface="Charm Bold"/>
                <a:ea typeface="Charm Bold"/>
                <a:cs typeface="Charm Bold"/>
                <a:sym typeface="Charm Bold"/>
              </a:rPr>
              <a:t>4. </a:t>
            </a:r>
            <a:r>
              <a:rPr lang="en-US" sz="4800" b="1" dirty="0" err="1">
                <a:solidFill>
                  <a:srgbClr val="602437"/>
                </a:solidFill>
                <a:latin typeface="Charm Bold"/>
                <a:ea typeface="Charm Bold"/>
                <a:cs typeface="Charm Bold"/>
                <a:sym typeface="Charm Bold"/>
              </a:rPr>
              <a:t>Cụ</a:t>
            </a:r>
            <a:r>
              <a:rPr lang="en-US" sz="4800" b="1" dirty="0">
                <a:solidFill>
                  <a:srgbClr val="602437"/>
                </a:solidFill>
                <a:latin typeface="Charm Bold"/>
                <a:ea typeface="Charm Bold"/>
                <a:cs typeface="Charm Bold"/>
                <a:sym typeface="Charm Bold"/>
              </a:rPr>
              <a:t> </a:t>
            </a:r>
            <a:r>
              <a:rPr lang="en-US" sz="4800" b="1" dirty="0" err="1">
                <a:solidFill>
                  <a:srgbClr val="602437"/>
                </a:solidFill>
                <a:latin typeface="Charm Bold"/>
                <a:ea typeface="Charm Bold"/>
                <a:cs typeface="Charm Bold"/>
                <a:sym typeface="Charm Bold"/>
              </a:rPr>
              <a:t>già</a:t>
            </a:r>
            <a:endParaRPr lang="en-US" sz="4800" b="1" dirty="0">
              <a:solidFill>
                <a:srgbClr val="602437"/>
              </a:solidFill>
              <a:latin typeface="Charm Bold"/>
              <a:ea typeface="Charm Bold"/>
              <a:cs typeface="Charm Bold"/>
              <a:sym typeface="Charm Bold"/>
            </a:endParaRPr>
          </a:p>
        </p:txBody>
      </p:sp>
      <p:sp>
        <p:nvSpPr>
          <p:cNvPr id="7" name="TextBox 3">
            <a:extLst>
              <a:ext uri="{FF2B5EF4-FFF2-40B4-BE49-F238E27FC236}">
                <a16:creationId xmlns:a16="http://schemas.microsoft.com/office/drawing/2014/main" id="{DADBA190-EBEA-08E0-BFE6-74B1445478D0}"/>
              </a:ext>
            </a:extLst>
          </p:cNvPr>
          <p:cNvSpPr txBox="1"/>
          <p:nvPr/>
        </p:nvSpPr>
        <p:spPr>
          <a:xfrm>
            <a:off x="10219877" y="4971949"/>
            <a:ext cx="3352800" cy="934871"/>
          </a:xfrm>
          <a:prstGeom prst="rect">
            <a:avLst/>
          </a:prstGeom>
        </p:spPr>
        <p:txBody>
          <a:bodyPr wrap="square" lIns="0" tIns="0" rIns="0" bIns="0" rtlCol="0" anchor="t">
            <a:spAutoFit/>
          </a:bodyPr>
          <a:lstStyle/>
          <a:p>
            <a:pPr algn="ctr">
              <a:lnSpc>
                <a:spcPts val="7840"/>
              </a:lnSpc>
            </a:pPr>
            <a:r>
              <a:rPr lang="en-US" sz="4800" b="1" dirty="0">
                <a:solidFill>
                  <a:srgbClr val="602437"/>
                </a:solidFill>
                <a:latin typeface="Charm Bold"/>
                <a:ea typeface="Charm Bold"/>
                <a:cs typeface="Charm Bold"/>
                <a:sym typeface="Charm Bold"/>
              </a:rPr>
              <a:t>5. Em </a:t>
            </a:r>
            <a:r>
              <a:rPr lang="en-US" sz="4800" b="1" dirty="0" err="1">
                <a:solidFill>
                  <a:srgbClr val="602437"/>
                </a:solidFill>
                <a:latin typeface="Charm Bold"/>
                <a:ea typeface="Charm Bold"/>
                <a:cs typeface="Charm Bold"/>
                <a:sym typeface="Charm Bold"/>
              </a:rPr>
              <a:t>bé</a:t>
            </a:r>
            <a:endParaRPr lang="en-US" sz="4800" b="1" dirty="0">
              <a:solidFill>
                <a:srgbClr val="602437"/>
              </a:solidFill>
              <a:latin typeface="Charm Bold"/>
              <a:ea typeface="Charm Bold"/>
              <a:cs typeface="Charm Bold"/>
              <a:sym typeface="Charm Bold"/>
            </a:endParaRPr>
          </a:p>
        </p:txBody>
      </p:sp>
      <p:sp>
        <p:nvSpPr>
          <p:cNvPr id="8" name="TextBox 3">
            <a:extLst>
              <a:ext uri="{FF2B5EF4-FFF2-40B4-BE49-F238E27FC236}">
                <a16:creationId xmlns:a16="http://schemas.microsoft.com/office/drawing/2014/main" id="{B1D2926F-71D9-B709-392A-83D9F7E4C5BC}"/>
              </a:ext>
            </a:extLst>
          </p:cNvPr>
          <p:cNvSpPr txBox="1"/>
          <p:nvPr/>
        </p:nvSpPr>
        <p:spPr>
          <a:xfrm>
            <a:off x="10939957" y="7569696"/>
            <a:ext cx="3124200" cy="934871"/>
          </a:xfrm>
          <a:prstGeom prst="rect">
            <a:avLst/>
          </a:prstGeom>
        </p:spPr>
        <p:txBody>
          <a:bodyPr wrap="square" lIns="0" tIns="0" rIns="0" bIns="0" rtlCol="0" anchor="t">
            <a:spAutoFit/>
          </a:bodyPr>
          <a:lstStyle/>
          <a:p>
            <a:pPr algn="ctr">
              <a:lnSpc>
                <a:spcPts val="7840"/>
              </a:lnSpc>
            </a:pPr>
            <a:r>
              <a:rPr lang="en-US" sz="4800" b="1" dirty="0">
                <a:solidFill>
                  <a:srgbClr val="602437"/>
                </a:solidFill>
                <a:latin typeface="Charm Bold"/>
                <a:ea typeface="Charm Bold"/>
                <a:cs typeface="Charm Bold"/>
                <a:sym typeface="Charm Bold"/>
              </a:rPr>
              <a:t>6. </a:t>
            </a:r>
            <a:r>
              <a:rPr lang="en-US" sz="4800" b="1" dirty="0" err="1">
                <a:solidFill>
                  <a:srgbClr val="602437"/>
                </a:solidFill>
                <a:latin typeface="Charm Bold"/>
                <a:ea typeface="Charm Bold"/>
                <a:cs typeface="Charm Bold"/>
                <a:sym typeface="Charm Bold"/>
              </a:rPr>
              <a:t>Người</a:t>
            </a:r>
            <a:r>
              <a:rPr lang="en-US" sz="4800" b="1" dirty="0">
                <a:solidFill>
                  <a:srgbClr val="602437"/>
                </a:solidFill>
                <a:latin typeface="Charm Bold"/>
                <a:ea typeface="Charm Bold"/>
                <a:cs typeface="Charm Bold"/>
                <a:sym typeface="Charm Bold"/>
              </a:rPr>
              <a:t> </a:t>
            </a:r>
            <a:r>
              <a:rPr lang="en-US" sz="4800" b="1" dirty="0" err="1">
                <a:solidFill>
                  <a:srgbClr val="602437"/>
                </a:solidFill>
                <a:latin typeface="Charm Bold"/>
                <a:ea typeface="Charm Bold"/>
                <a:cs typeface="Charm Bold"/>
                <a:sym typeface="Charm Bold"/>
              </a:rPr>
              <a:t>mẹ</a:t>
            </a:r>
            <a:endParaRPr lang="en-US" sz="4800" b="1" dirty="0">
              <a:solidFill>
                <a:srgbClr val="602437"/>
              </a:solidFill>
              <a:latin typeface="Charm Bold"/>
              <a:ea typeface="Charm Bold"/>
              <a:cs typeface="Charm Bold"/>
              <a:sym typeface="Charm Bold"/>
            </a:endParaRPr>
          </a:p>
        </p:txBody>
      </p:sp>
      <p:sp>
        <p:nvSpPr>
          <p:cNvPr id="9" name="Freeform 6">
            <a:extLst>
              <a:ext uri="{FF2B5EF4-FFF2-40B4-BE49-F238E27FC236}">
                <a16:creationId xmlns:a16="http://schemas.microsoft.com/office/drawing/2014/main" id="{FD7942E4-C909-0D92-110F-9F713FA04512}"/>
              </a:ext>
            </a:extLst>
          </p:cNvPr>
          <p:cNvSpPr/>
          <p:nvPr/>
        </p:nvSpPr>
        <p:spPr>
          <a:xfrm>
            <a:off x="5754064" y="2185731"/>
            <a:ext cx="1484936" cy="1738569"/>
          </a:xfrm>
          <a:custGeom>
            <a:avLst/>
            <a:gdLst/>
            <a:ahLst/>
            <a:cxnLst/>
            <a:rect l="l" t="t" r="r" b="b"/>
            <a:pathLst>
              <a:path w="4186349" h="6161447">
                <a:moveTo>
                  <a:pt x="0" y="0"/>
                </a:moveTo>
                <a:lnTo>
                  <a:pt x="4186349" y="0"/>
                </a:lnTo>
                <a:lnTo>
                  <a:pt x="4186349" y="6161446"/>
                </a:lnTo>
                <a:lnTo>
                  <a:pt x="0" y="6161446"/>
                </a:lnTo>
                <a:lnTo>
                  <a:pt x="0" y="0"/>
                </a:lnTo>
                <a:close/>
              </a:path>
            </a:pathLst>
          </a:custGeom>
          <a:blipFill>
            <a:blip r:embed="rId3"/>
            <a:stretch>
              <a:fillRect l="-132394" t="-40095" r="-147778" b="-4555"/>
            </a:stretch>
          </a:blipFill>
        </p:spPr>
      </p:sp>
      <p:sp>
        <p:nvSpPr>
          <p:cNvPr id="10" name="Freeform 8">
            <a:extLst>
              <a:ext uri="{FF2B5EF4-FFF2-40B4-BE49-F238E27FC236}">
                <a16:creationId xmlns:a16="http://schemas.microsoft.com/office/drawing/2014/main" id="{F0840059-75C3-A5D4-FB6C-E26482CA7886}"/>
              </a:ext>
            </a:extLst>
          </p:cNvPr>
          <p:cNvSpPr/>
          <p:nvPr/>
        </p:nvSpPr>
        <p:spPr>
          <a:xfrm>
            <a:off x="14303646" y="7291311"/>
            <a:ext cx="1603664" cy="1826458"/>
          </a:xfrm>
          <a:custGeom>
            <a:avLst/>
            <a:gdLst/>
            <a:ahLst/>
            <a:cxnLst/>
            <a:rect l="l" t="t" r="r" b="b"/>
            <a:pathLst>
              <a:path w="4185789" h="6160623">
                <a:moveTo>
                  <a:pt x="0" y="0"/>
                </a:moveTo>
                <a:lnTo>
                  <a:pt x="4185788" y="0"/>
                </a:lnTo>
                <a:lnTo>
                  <a:pt x="4185788" y="6160622"/>
                </a:lnTo>
                <a:lnTo>
                  <a:pt x="0" y="6160622"/>
                </a:lnTo>
                <a:lnTo>
                  <a:pt x="0" y="0"/>
                </a:lnTo>
                <a:close/>
              </a:path>
            </a:pathLst>
          </a:custGeom>
          <a:blipFill>
            <a:blip r:embed="rId4"/>
            <a:stretch>
              <a:fillRect l="-181625" t="-21280" r="-98548" b="-23370"/>
            </a:stretch>
          </a:blipFill>
        </p:spPr>
      </p:sp>
      <p:sp>
        <p:nvSpPr>
          <p:cNvPr id="11" name="Freeform 7">
            <a:extLst>
              <a:ext uri="{FF2B5EF4-FFF2-40B4-BE49-F238E27FC236}">
                <a16:creationId xmlns:a16="http://schemas.microsoft.com/office/drawing/2014/main" id="{2A1C97DE-758F-C1FC-F0EE-468B8CDEAA6A}"/>
              </a:ext>
            </a:extLst>
          </p:cNvPr>
          <p:cNvSpPr/>
          <p:nvPr/>
        </p:nvSpPr>
        <p:spPr>
          <a:xfrm>
            <a:off x="13131961" y="1936982"/>
            <a:ext cx="1603665" cy="1809308"/>
          </a:xfrm>
          <a:custGeom>
            <a:avLst/>
            <a:gdLst/>
            <a:ahLst/>
            <a:cxnLst/>
            <a:rect l="l" t="t" r="r" b="b"/>
            <a:pathLst>
              <a:path w="4186349" h="6161447">
                <a:moveTo>
                  <a:pt x="0" y="0"/>
                </a:moveTo>
                <a:lnTo>
                  <a:pt x="4186349" y="0"/>
                </a:lnTo>
                <a:lnTo>
                  <a:pt x="4186349" y="6161446"/>
                </a:lnTo>
                <a:lnTo>
                  <a:pt x="0" y="6161446"/>
                </a:lnTo>
                <a:lnTo>
                  <a:pt x="0" y="0"/>
                </a:lnTo>
                <a:close/>
              </a:path>
            </a:pathLst>
          </a:custGeom>
          <a:blipFill>
            <a:blip r:embed="rId5"/>
            <a:stretch>
              <a:fillRect l="-224189" t="-16402" r="-55984" b="-28248"/>
            </a:stretch>
          </a:blipFill>
        </p:spPr>
      </p:sp>
      <p:pic>
        <p:nvPicPr>
          <p:cNvPr id="2050" name="Picture 2" descr="Một con thỏ hoạt hình có gắn thẻ ghi chữ &quot;rabbit&quot; (thỏ) | Vectơ Premium">
            <a:extLst>
              <a:ext uri="{FF2B5EF4-FFF2-40B4-BE49-F238E27FC236}">
                <a16:creationId xmlns:a16="http://schemas.microsoft.com/office/drawing/2014/main" id="{B4E92B86-10B7-BCD3-962E-6C63306F1B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6532" y="4572882"/>
            <a:ext cx="1484936" cy="17330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ền Hình Minh Họa Hoạt Hình Của Một Người Phụ Nữ Lớn Tuổi đang Mỉm Cười Với  Gậy đi Bộ Hình Nền Cho Tải Về Miễn Phí - Pngtree">
            <a:extLst>
              <a:ext uri="{FF2B5EF4-FFF2-40B4-BE49-F238E27FC236}">
                <a16:creationId xmlns:a16="http://schemas.microsoft.com/office/drawing/2014/main" id="{9FF12A45-2087-A7EF-6EDE-42E05542D4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1922" y="7112249"/>
            <a:ext cx="1603663" cy="21845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ột phim hoạt hình về một em bé mặc một chiếc áo sơ mi sọc xanh lá cây và  trắng | Vectơ Premium">
            <a:extLst>
              <a:ext uri="{FF2B5EF4-FFF2-40B4-BE49-F238E27FC236}">
                <a16:creationId xmlns:a16="http://schemas.microsoft.com/office/drawing/2014/main" id="{E2BBA625-F550-3163-0010-11465C5C5C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11200" y="4596011"/>
            <a:ext cx="1686745" cy="168674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CB401F5-BA76-7D1B-ACAB-0E248FA29CB5}"/>
              </a:ext>
            </a:extLst>
          </p:cNvPr>
          <p:cNvSpPr/>
          <p:nvPr/>
        </p:nvSpPr>
        <p:spPr>
          <a:xfrm>
            <a:off x="3003235" y="2547967"/>
            <a:ext cx="667518" cy="6801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sp>
        <p:nvSpPr>
          <p:cNvPr id="13" name="Rectangle 12">
            <a:extLst>
              <a:ext uri="{FF2B5EF4-FFF2-40B4-BE49-F238E27FC236}">
                <a16:creationId xmlns:a16="http://schemas.microsoft.com/office/drawing/2014/main" id="{615DE52A-F501-684F-9477-F73841B54D21}"/>
              </a:ext>
            </a:extLst>
          </p:cNvPr>
          <p:cNvSpPr/>
          <p:nvPr/>
        </p:nvSpPr>
        <p:spPr>
          <a:xfrm>
            <a:off x="3003235" y="5159583"/>
            <a:ext cx="667518" cy="6801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sp>
        <p:nvSpPr>
          <p:cNvPr id="14" name="Rectangle 13">
            <a:extLst>
              <a:ext uri="{FF2B5EF4-FFF2-40B4-BE49-F238E27FC236}">
                <a16:creationId xmlns:a16="http://schemas.microsoft.com/office/drawing/2014/main" id="{8E3F67A6-ED67-068D-AE94-55FFA4BBBFC8}"/>
              </a:ext>
            </a:extLst>
          </p:cNvPr>
          <p:cNvSpPr/>
          <p:nvPr/>
        </p:nvSpPr>
        <p:spPr>
          <a:xfrm>
            <a:off x="3052007" y="7697045"/>
            <a:ext cx="667518" cy="6801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sp>
        <p:nvSpPr>
          <p:cNvPr id="15" name="Rectangle 14">
            <a:extLst>
              <a:ext uri="{FF2B5EF4-FFF2-40B4-BE49-F238E27FC236}">
                <a16:creationId xmlns:a16="http://schemas.microsoft.com/office/drawing/2014/main" id="{7504FF9B-1E8D-1473-6889-5A73732E5AD5}"/>
              </a:ext>
            </a:extLst>
          </p:cNvPr>
          <p:cNvSpPr/>
          <p:nvPr/>
        </p:nvSpPr>
        <p:spPr>
          <a:xfrm>
            <a:off x="9886118" y="2515942"/>
            <a:ext cx="667518" cy="6801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sp>
        <p:nvSpPr>
          <p:cNvPr id="16" name="Rectangle 15">
            <a:extLst>
              <a:ext uri="{FF2B5EF4-FFF2-40B4-BE49-F238E27FC236}">
                <a16:creationId xmlns:a16="http://schemas.microsoft.com/office/drawing/2014/main" id="{2D06DDC4-AA10-B7A3-F5F8-3E2EABCD51C3}"/>
              </a:ext>
            </a:extLst>
          </p:cNvPr>
          <p:cNvSpPr/>
          <p:nvPr/>
        </p:nvSpPr>
        <p:spPr>
          <a:xfrm>
            <a:off x="9946313" y="5119030"/>
            <a:ext cx="667518" cy="6801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sp>
        <p:nvSpPr>
          <p:cNvPr id="17" name="Rectangle 16">
            <a:extLst>
              <a:ext uri="{FF2B5EF4-FFF2-40B4-BE49-F238E27FC236}">
                <a16:creationId xmlns:a16="http://schemas.microsoft.com/office/drawing/2014/main" id="{F35574B8-13B4-E8C8-1213-F8AC5C9102F0}"/>
              </a:ext>
            </a:extLst>
          </p:cNvPr>
          <p:cNvSpPr/>
          <p:nvPr/>
        </p:nvSpPr>
        <p:spPr>
          <a:xfrm>
            <a:off x="9946313" y="7745268"/>
            <a:ext cx="667518" cy="6801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VN"/>
          </a:p>
        </p:txBody>
      </p:sp>
      <p:pic>
        <p:nvPicPr>
          <p:cNvPr id="18" name="Picture 17">
            <a:extLst>
              <a:ext uri="{FF2B5EF4-FFF2-40B4-BE49-F238E27FC236}">
                <a16:creationId xmlns:a16="http://schemas.microsoft.com/office/drawing/2014/main" id="{A79028F1-5C2C-4DA1-8776-6FAC88DBF6E7}"/>
              </a:ext>
            </a:extLst>
          </p:cNvPr>
          <p:cNvPicPr>
            <a:picLocks noChangeAspect="1"/>
          </p:cNvPicPr>
          <p:nvPr/>
        </p:nvPicPr>
        <p:blipFill>
          <a:blip r:embed="rId9"/>
          <a:stretch>
            <a:fillRect/>
          </a:stretch>
        </p:blipFill>
        <p:spPr>
          <a:xfrm>
            <a:off x="2830382" y="2515942"/>
            <a:ext cx="1013223" cy="680173"/>
          </a:xfrm>
          <a:prstGeom prst="rect">
            <a:avLst/>
          </a:prstGeom>
        </p:spPr>
      </p:pic>
      <p:sp>
        <p:nvSpPr>
          <p:cNvPr id="19" name="Multiply 18">
            <a:extLst>
              <a:ext uri="{FF2B5EF4-FFF2-40B4-BE49-F238E27FC236}">
                <a16:creationId xmlns:a16="http://schemas.microsoft.com/office/drawing/2014/main" id="{EF2B7617-E9E4-5940-F64D-4E617A74A8A9}"/>
              </a:ext>
            </a:extLst>
          </p:cNvPr>
          <p:cNvSpPr/>
          <p:nvPr/>
        </p:nvSpPr>
        <p:spPr>
          <a:xfrm>
            <a:off x="2911321" y="5085429"/>
            <a:ext cx="851344" cy="866505"/>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Multiply 19">
            <a:extLst>
              <a:ext uri="{FF2B5EF4-FFF2-40B4-BE49-F238E27FC236}">
                <a16:creationId xmlns:a16="http://schemas.microsoft.com/office/drawing/2014/main" id="{368B3EC3-B6B2-E096-88B8-378282F068FC}"/>
              </a:ext>
            </a:extLst>
          </p:cNvPr>
          <p:cNvSpPr/>
          <p:nvPr/>
        </p:nvSpPr>
        <p:spPr>
          <a:xfrm>
            <a:off x="2960094" y="7603878"/>
            <a:ext cx="851344" cy="866505"/>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1" name="Picture 20">
            <a:extLst>
              <a:ext uri="{FF2B5EF4-FFF2-40B4-BE49-F238E27FC236}">
                <a16:creationId xmlns:a16="http://schemas.microsoft.com/office/drawing/2014/main" id="{A34ECFC1-D3C4-D9C2-A1D8-1718ED4BD5D9}"/>
              </a:ext>
            </a:extLst>
          </p:cNvPr>
          <p:cNvPicPr>
            <a:picLocks noChangeAspect="1"/>
          </p:cNvPicPr>
          <p:nvPr/>
        </p:nvPicPr>
        <p:blipFill>
          <a:blip r:embed="rId9"/>
          <a:stretch>
            <a:fillRect/>
          </a:stretch>
        </p:blipFill>
        <p:spPr>
          <a:xfrm>
            <a:off x="9716464" y="2485207"/>
            <a:ext cx="1013223" cy="680173"/>
          </a:xfrm>
          <a:prstGeom prst="rect">
            <a:avLst/>
          </a:prstGeom>
        </p:spPr>
      </p:pic>
      <p:sp>
        <p:nvSpPr>
          <p:cNvPr id="22" name="Multiply 21">
            <a:extLst>
              <a:ext uri="{FF2B5EF4-FFF2-40B4-BE49-F238E27FC236}">
                <a16:creationId xmlns:a16="http://schemas.microsoft.com/office/drawing/2014/main" id="{3E8C40DB-EE72-3294-627A-50EA6D2CF980}"/>
              </a:ext>
            </a:extLst>
          </p:cNvPr>
          <p:cNvSpPr/>
          <p:nvPr/>
        </p:nvSpPr>
        <p:spPr>
          <a:xfrm>
            <a:off x="9863991" y="5034562"/>
            <a:ext cx="851344" cy="866505"/>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3" name="Picture 22">
            <a:extLst>
              <a:ext uri="{FF2B5EF4-FFF2-40B4-BE49-F238E27FC236}">
                <a16:creationId xmlns:a16="http://schemas.microsoft.com/office/drawing/2014/main" id="{52242E2A-D980-5808-04DD-A60B90F19F4F}"/>
              </a:ext>
            </a:extLst>
          </p:cNvPr>
          <p:cNvPicPr>
            <a:picLocks noChangeAspect="1"/>
          </p:cNvPicPr>
          <p:nvPr/>
        </p:nvPicPr>
        <p:blipFill>
          <a:blip r:embed="rId9"/>
          <a:stretch>
            <a:fillRect/>
          </a:stretch>
        </p:blipFill>
        <p:spPr>
          <a:xfrm>
            <a:off x="9773460" y="7719144"/>
            <a:ext cx="1013223" cy="680173"/>
          </a:xfrm>
          <a:prstGeom prst="rect">
            <a:avLst/>
          </a:prstGeom>
        </p:spPr>
      </p:pic>
    </p:spTree>
    <p:extLst>
      <p:ext uri="{BB962C8B-B14F-4D97-AF65-F5344CB8AC3E}">
        <p14:creationId xmlns:p14="http://schemas.microsoft.com/office/powerpoint/2010/main" val="2428230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2050"/>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heckerboard(across)">
                                      <p:cBhvr>
                                        <p:cTn id="13" dur="500"/>
                                        <p:tgtEl>
                                          <p:spTgt spid="19"/>
                                        </p:tgtEl>
                                      </p:cBhvr>
                                    </p:animEffect>
                                  </p:childTnLst>
                                </p:cTn>
                              </p:par>
                            </p:childTnLst>
                          </p:cTn>
                        </p:par>
                      </p:childTnLst>
                    </p:cTn>
                  </p:par>
                </p:childTnLst>
              </p:cTn>
              <p:nextCondLst>
                <p:cond evt="onClick" delay="0">
                  <p:tgtEl>
                    <p:spTgt spid="2050"/>
                  </p:tgtEl>
                </p:cond>
              </p:nextCondLst>
            </p:seq>
            <p:seq concurrent="1" nextAc="seek">
              <p:cTn id="14" restart="whenNotActive" fill="hold" evtFilter="cancelBubble" nodeType="interactiveSeq">
                <p:stCondLst>
                  <p:cond evt="onClick" delay="0">
                    <p:tgtEl>
                      <p:spTgt spid="2052"/>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heckerboard(across)">
                                      <p:cBhvr>
                                        <p:cTn id="19" dur="500"/>
                                        <p:tgtEl>
                                          <p:spTgt spid="20"/>
                                        </p:tgtEl>
                                      </p:cBhvr>
                                    </p:animEffect>
                                  </p:childTnLst>
                                </p:cTn>
                              </p:par>
                            </p:childTnLst>
                          </p:cTn>
                        </p:par>
                      </p:childTnLst>
                    </p:cTn>
                  </p:par>
                </p:childTnLst>
              </p:cTn>
              <p:nextCondLst>
                <p:cond evt="onClick" delay="0">
                  <p:tgtEl>
                    <p:spTgt spid="205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heckerboard(across)">
                                      <p:cBhvr>
                                        <p:cTn id="25" dur="500"/>
                                        <p:tgtEl>
                                          <p:spTgt spid="21"/>
                                        </p:tgtEl>
                                      </p:cBhvr>
                                    </p:animEffec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2054"/>
                    </p:tgtEl>
                  </p:cond>
                </p:stCondLst>
                <p:endSync evt="end" delay="0">
                  <p:rtn val="all"/>
                </p:endSync>
                <p:childTnLst>
                  <p:par>
                    <p:cTn id="33" fill="hold">
                      <p:stCondLst>
                        <p:cond delay="0"/>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heckerboard(across)">
                                      <p:cBhvr>
                                        <p:cTn id="37" dur="500"/>
                                        <p:tgtEl>
                                          <p:spTgt spid="22"/>
                                        </p:tgtEl>
                                      </p:cBhvr>
                                    </p:animEffect>
                                  </p:childTnLst>
                                </p:cTn>
                              </p:par>
                            </p:childTnLst>
                          </p:cTn>
                        </p:par>
                      </p:childTnLst>
                    </p:cTn>
                  </p:par>
                </p:childTnLst>
              </p:cTn>
              <p:nextCondLst>
                <p:cond evt="onClick" delay="0">
                  <p:tgtEl>
                    <p:spTgt spid="2054"/>
                  </p:tgtEl>
                </p:cond>
              </p:nextCondLst>
            </p:seq>
          </p:childTnLst>
        </p:cTn>
      </p:par>
    </p:tnLst>
    <p:bldLst>
      <p:bldP spid="19" grpId="0" animBg="1"/>
      <p:bldP spid="20"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1954181" y="294772"/>
            <a:ext cx="14379638" cy="978773"/>
          </a:xfrm>
          <a:prstGeom prst="rect">
            <a:avLst/>
          </a:prstGeom>
        </p:spPr>
        <p:txBody>
          <a:bodyPr lIns="0" tIns="0" rIns="0" bIns="0" rtlCol="0" anchor="t">
            <a:spAutoFit/>
          </a:bodyPr>
          <a:lstStyle/>
          <a:p>
            <a:pPr algn="ctr">
              <a:lnSpc>
                <a:spcPts val="8073"/>
              </a:lnSpc>
            </a:pPr>
            <a:r>
              <a:rPr lang="en-US" sz="5766" b="1">
                <a:solidFill>
                  <a:srgbClr val="602437"/>
                </a:solidFill>
                <a:latin typeface="Charm Bold"/>
                <a:ea typeface="Charm Bold"/>
                <a:cs typeface="Charm Bold"/>
                <a:sym typeface="Charm Bold"/>
              </a:rPr>
              <a:t>Mẹ bạn nhỏ bị làm sao? Mẹ đã nói gì với bạn nhỏ?</a:t>
            </a:r>
          </a:p>
        </p:txBody>
      </p:sp>
      <p:sp>
        <p:nvSpPr>
          <p:cNvPr id="4" name="Freeform 4"/>
          <p:cNvSpPr/>
          <p:nvPr/>
        </p:nvSpPr>
        <p:spPr>
          <a:xfrm>
            <a:off x="689501" y="1474547"/>
            <a:ext cx="16908998" cy="8357075"/>
          </a:xfrm>
          <a:custGeom>
            <a:avLst/>
            <a:gdLst/>
            <a:ahLst/>
            <a:cxnLst/>
            <a:rect l="l" t="t" r="r" b="b"/>
            <a:pathLst>
              <a:path w="16908998" h="8357075">
                <a:moveTo>
                  <a:pt x="0" y="0"/>
                </a:moveTo>
                <a:lnTo>
                  <a:pt x="16908998" y="0"/>
                </a:lnTo>
                <a:lnTo>
                  <a:pt x="16908998" y="8357075"/>
                </a:lnTo>
                <a:lnTo>
                  <a:pt x="0" y="8357075"/>
                </a:lnTo>
                <a:lnTo>
                  <a:pt x="0" y="0"/>
                </a:lnTo>
                <a:close/>
              </a:path>
            </a:pathLst>
          </a:custGeom>
          <a:blipFill>
            <a:blip r:embed="rId3"/>
            <a:stretch>
              <a:fillRect l="-7777" t="-55364" r="-29342"/>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924517" y="446788"/>
            <a:ext cx="16438965" cy="1586973"/>
          </a:xfrm>
          <a:prstGeom prst="rect">
            <a:avLst/>
          </a:prstGeom>
        </p:spPr>
        <p:txBody>
          <a:bodyPr wrap="square" lIns="0" tIns="0" rIns="0" bIns="0" rtlCol="0" anchor="t">
            <a:spAutoFit/>
          </a:bodyPr>
          <a:lstStyle/>
          <a:p>
            <a:pPr algn="ctr">
              <a:lnSpc>
                <a:spcPts val="6300"/>
              </a:lnSpc>
            </a:pPr>
            <a:r>
              <a:rPr lang="en-US" sz="4500" b="1" dirty="0">
                <a:solidFill>
                  <a:srgbClr val="602437"/>
                </a:solidFill>
                <a:latin typeface="Charm Bold"/>
                <a:ea typeface="Charm Bold"/>
                <a:cs typeface="Charm Bold"/>
                <a:sym typeface="Charm Bold"/>
              </a:rPr>
              <a:t>Khi </a:t>
            </a:r>
            <a:r>
              <a:rPr lang="en-US" sz="4500" b="1" dirty="0" err="1">
                <a:solidFill>
                  <a:srgbClr val="602437"/>
                </a:solidFill>
                <a:latin typeface="Charm Bold"/>
                <a:ea typeface="Charm Bold"/>
                <a:cs typeface="Charm Bold"/>
                <a:sym typeface="Charm Bold"/>
              </a:rPr>
              <a:t>đi</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cô</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bé</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đã</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gặp</a:t>
            </a:r>
            <a:r>
              <a:rPr lang="en-US" sz="4500" b="1" dirty="0">
                <a:solidFill>
                  <a:srgbClr val="602437"/>
                </a:solidFill>
                <a:latin typeface="Charm Bold"/>
                <a:ea typeface="Charm Bold"/>
                <a:cs typeface="Charm Bold"/>
                <a:sym typeface="Charm Bold"/>
              </a:rPr>
              <a:t> ai? Sau </a:t>
            </a:r>
            <a:r>
              <a:rPr lang="en-US" sz="4500" b="1" dirty="0" err="1">
                <a:solidFill>
                  <a:srgbClr val="602437"/>
                </a:solidFill>
                <a:latin typeface="Charm Bold"/>
                <a:ea typeface="Charm Bold"/>
                <a:cs typeface="Charm Bold"/>
                <a:sym typeface="Charm Bold"/>
              </a:rPr>
              <a:t>khi</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khám</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bệnh</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xong</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cụ</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già</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nói</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gì</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với</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cô</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bé</a:t>
            </a:r>
            <a:r>
              <a:rPr lang="en-US" sz="4500" b="1" dirty="0">
                <a:solidFill>
                  <a:srgbClr val="602437"/>
                </a:solidFill>
                <a:latin typeface="Charm Bold"/>
                <a:ea typeface="Charm Bold"/>
                <a:cs typeface="Charm Bold"/>
                <a:sym typeface="Charm Bold"/>
              </a:rPr>
              <a:t>?</a:t>
            </a:r>
          </a:p>
          <a:p>
            <a:pPr algn="ctr">
              <a:lnSpc>
                <a:spcPts val="6300"/>
              </a:lnSpc>
            </a:pPr>
            <a:endParaRPr lang="en-US" sz="4500" b="1" dirty="0">
              <a:solidFill>
                <a:srgbClr val="602437"/>
              </a:solidFill>
              <a:latin typeface="Charm Bold"/>
              <a:ea typeface="Charm Bold"/>
              <a:cs typeface="Charm Bold"/>
              <a:sym typeface="Charm Bold"/>
            </a:endParaRPr>
          </a:p>
        </p:txBody>
      </p:sp>
      <p:sp>
        <p:nvSpPr>
          <p:cNvPr id="4" name="Freeform 4"/>
          <p:cNvSpPr/>
          <p:nvPr/>
        </p:nvSpPr>
        <p:spPr>
          <a:xfrm>
            <a:off x="1729600" y="1504681"/>
            <a:ext cx="14828800" cy="8325140"/>
          </a:xfrm>
          <a:custGeom>
            <a:avLst/>
            <a:gdLst/>
            <a:ahLst/>
            <a:cxnLst/>
            <a:rect l="l" t="t" r="r" b="b"/>
            <a:pathLst>
              <a:path w="14828800" h="8325140">
                <a:moveTo>
                  <a:pt x="0" y="0"/>
                </a:moveTo>
                <a:lnTo>
                  <a:pt x="14828800" y="0"/>
                </a:lnTo>
                <a:lnTo>
                  <a:pt x="14828800" y="8325140"/>
                </a:lnTo>
                <a:lnTo>
                  <a:pt x="0" y="8325140"/>
                </a:lnTo>
                <a:lnTo>
                  <a:pt x="0" y="0"/>
                </a:lnTo>
                <a:close/>
              </a:path>
            </a:pathLst>
          </a:custGeom>
          <a:blipFill>
            <a:blip r:embed="rId3"/>
            <a:stretch>
              <a:fillRect l="-14503" t="-7107" b="-7107"/>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1163234" y="368374"/>
            <a:ext cx="15961529" cy="771524"/>
          </a:xfrm>
          <a:prstGeom prst="rect">
            <a:avLst/>
          </a:prstGeom>
        </p:spPr>
        <p:txBody>
          <a:bodyPr lIns="0" tIns="0" rIns="0" bIns="0" rtlCol="0" anchor="t">
            <a:spAutoFit/>
          </a:bodyPr>
          <a:lstStyle/>
          <a:p>
            <a:pPr algn="ctr">
              <a:lnSpc>
                <a:spcPts val="6300"/>
              </a:lnSpc>
            </a:pPr>
            <a:r>
              <a:rPr lang="en-US" sz="4500" b="1" dirty="0">
                <a:solidFill>
                  <a:srgbClr val="602437"/>
                </a:solidFill>
                <a:latin typeface="Charm Bold"/>
                <a:ea typeface="Charm Bold"/>
                <a:cs typeface="Charm Bold"/>
                <a:sym typeface="Charm Bold"/>
              </a:rPr>
              <a:t>Sau </a:t>
            </a:r>
            <a:r>
              <a:rPr lang="en-US" sz="4500" b="1" dirty="0" err="1">
                <a:solidFill>
                  <a:srgbClr val="602437"/>
                </a:solidFill>
                <a:latin typeface="Charm Bold"/>
                <a:ea typeface="Charm Bold"/>
                <a:cs typeface="Charm Bold"/>
                <a:sym typeface="Charm Bold"/>
              </a:rPr>
              <a:t>khi</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cô</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bé</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tìm</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được</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bông</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hoa</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cô</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bé</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đã</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nghe</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thấy</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cụ</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già</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nói</a:t>
            </a:r>
            <a:r>
              <a:rPr lang="en-US" sz="4500" b="1" dirty="0">
                <a:solidFill>
                  <a:srgbClr val="602437"/>
                </a:solidFill>
                <a:latin typeface="Charm Bold"/>
                <a:ea typeface="Charm Bold"/>
                <a:cs typeface="Charm Bold"/>
                <a:sym typeface="Charm Bold"/>
              </a:rPr>
              <a:t> </a:t>
            </a:r>
            <a:r>
              <a:rPr lang="en-US" sz="4500" b="1" dirty="0" err="1">
                <a:solidFill>
                  <a:srgbClr val="602437"/>
                </a:solidFill>
                <a:latin typeface="Charm Bold"/>
                <a:ea typeface="Charm Bold"/>
                <a:cs typeface="Charm Bold"/>
                <a:sym typeface="Charm Bold"/>
              </a:rPr>
              <a:t>gì</a:t>
            </a:r>
            <a:r>
              <a:rPr lang="en-US" sz="4500" b="1" dirty="0">
                <a:solidFill>
                  <a:srgbClr val="602437"/>
                </a:solidFill>
                <a:latin typeface="Charm Bold"/>
                <a:ea typeface="Charm Bold"/>
                <a:cs typeface="Charm Bold"/>
                <a:sym typeface="Charm Bold"/>
              </a:rPr>
              <a:t>?</a:t>
            </a:r>
          </a:p>
        </p:txBody>
      </p:sp>
      <p:sp>
        <p:nvSpPr>
          <p:cNvPr id="4" name="Freeform 4"/>
          <p:cNvSpPr/>
          <p:nvPr/>
        </p:nvSpPr>
        <p:spPr>
          <a:xfrm>
            <a:off x="1737068" y="1508272"/>
            <a:ext cx="14813863" cy="8144791"/>
          </a:xfrm>
          <a:custGeom>
            <a:avLst/>
            <a:gdLst/>
            <a:ahLst/>
            <a:cxnLst/>
            <a:rect l="l" t="t" r="r" b="b"/>
            <a:pathLst>
              <a:path w="14813863" h="8144791">
                <a:moveTo>
                  <a:pt x="0" y="0"/>
                </a:moveTo>
                <a:lnTo>
                  <a:pt x="14813864" y="0"/>
                </a:lnTo>
                <a:lnTo>
                  <a:pt x="14813864" y="8144791"/>
                </a:lnTo>
                <a:lnTo>
                  <a:pt x="0" y="8144791"/>
                </a:lnTo>
                <a:lnTo>
                  <a:pt x="0" y="0"/>
                </a:lnTo>
                <a:close/>
              </a:path>
            </a:pathLst>
          </a:custGeom>
          <a:blipFill>
            <a:blip r:embed="rId3"/>
            <a:stretch>
              <a:fillRect l="-17306" t="-9740" b="-9740"/>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2446979" y="567398"/>
            <a:ext cx="13394041" cy="922604"/>
          </a:xfrm>
          <a:prstGeom prst="rect">
            <a:avLst/>
          </a:prstGeom>
        </p:spPr>
        <p:txBody>
          <a:bodyPr wrap="square" lIns="0" tIns="0" rIns="0" bIns="0" rtlCol="0" anchor="t">
            <a:spAutoFit/>
          </a:bodyPr>
          <a:lstStyle/>
          <a:p>
            <a:pPr algn="ctr">
              <a:lnSpc>
                <a:spcPts val="7512"/>
              </a:lnSpc>
              <a:spcBef>
                <a:spcPct val="0"/>
              </a:spcBef>
            </a:pPr>
            <a:r>
              <a:rPr lang="en-US" sz="5366" b="1" dirty="0">
                <a:solidFill>
                  <a:srgbClr val="000000"/>
                </a:solidFill>
                <a:latin typeface="Charm Bold"/>
                <a:ea typeface="Charm Bold"/>
                <a:cs typeface="Charm Bold"/>
                <a:sym typeface="Charm Bold"/>
              </a:rPr>
              <a:t>Ban </a:t>
            </a:r>
            <a:r>
              <a:rPr lang="en-US" sz="5366" b="1" dirty="0" err="1">
                <a:solidFill>
                  <a:srgbClr val="000000"/>
                </a:solidFill>
                <a:latin typeface="Charm Bold"/>
                <a:ea typeface="Charm Bold"/>
                <a:cs typeface="Charm Bold"/>
                <a:sym typeface="Charm Bold"/>
              </a:rPr>
              <a:t>đầu</a:t>
            </a:r>
            <a:r>
              <a:rPr lang="en-US" sz="5366" b="1" dirty="0">
                <a:solidFill>
                  <a:srgbClr val="000000"/>
                </a:solidFill>
                <a:latin typeface="Charm Bold"/>
                <a:ea typeface="Charm Bold"/>
                <a:cs typeface="Charm Bold"/>
                <a:sym typeface="Charm Bold"/>
              </a:rPr>
              <a:t> </a:t>
            </a:r>
            <a:r>
              <a:rPr lang="en-US" sz="5366" b="1" dirty="0" err="1">
                <a:solidFill>
                  <a:srgbClr val="000000"/>
                </a:solidFill>
                <a:latin typeface="Charm Bold"/>
                <a:ea typeface="Charm Bold"/>
                <a:cs typeface="Charm Bold"/>
                <a:sym typeface="Charm Bold"/>
              </a:rPr>
              <a:t>bạn</a:t>
            </a:r>
            <a:r>
              <a:rPr lang="en-US" sz="5366" b="1" dirty="0">
                <a:solidFill>
                  <a:srgbClr val="000000"/>
                </a:solidFill>
                <a:latin typeface="Charm Bold"/>
                <a:ea typeface="Charm Bold"/>
                <a:cs typeface="Charm Bold"/>
                <a:sym typeface="Charm Bold"/>
              </a:rPr>
              <a:t> </a:t>
            </a:r>
            <a:r>
              <a:rPr lang="en-US" sz="5366" b="1" dirty="0" err="1">
                <a:solidFill>
                  <a:srgbClr val="000000"/>
                </a:solidFill>
                <a:latin typeface="Charm Bold"/>
                <a:ea typeface="Charm Bold"/>
                <a:cs typeface="Charm Bold"/>
                <a:sym typeface="Charm Bold"/>
              </a:rPr>
              <a:t>nhỏ</a:t>
            </a:r>
            <a:r>
              <a:rPr lang="en-US" sz="5366" b="1" dirty="0">
                <a:solidFill>
                  <a:srgbClr val="000000"/>
                </a:solidFill>
                <a:latin typeface="Charm Bold"/>
                <a:ea typeface="Charm Bold"/>
                <a:cs typeface="Charm Bold"/>
                <a:sym typeface="Charm Bold"/>
              </a:rPr>
              <a:t> </a:t>
            </a:r>
            <a:r>
              <a:rPr lang="en-US" sz="5366" b="1" dirty="0" err="1">
                <a:solidFill>
                  <a:srgbClr val="000000"/>
                </a:solidFill>
                <a:latin typeface="Charm Bold"/>
                <a:ea typeface="Charm Bold"/>
                <a:cs typeface="Charm Bold"/>
                <a:sym typeface="Charm Bold"/>
              </a:rPr>
              <a:t>đếm</a:t>
            </a:r>
            <a:r>
              <a:rPr lang="en-US" sz="5366" b="1" dirty="0">
                <a:solidFill>
                  <a:srgbClr val="000000"/>
                </a:solidFill>
                <a:latin typeface="Charm Bold"/>
                <a:ea typeface="Charm Bold"/>
                <a:cs typeface="Charm Bold"/>
                <a:sym typeface="Charm Bold"/>
              </a:rPr>
              <a:t> </a:t>
            </a:r>
            <a:r>
              <a:rPr lang="en-US" sz="5366" b="1" dirty="0" err="1">
                <a:solidFill>
                  <a:srgbClr val="000000"/>
                </a:solidFill>
                <a:latin typeface="Charm Bold"/>
                <a:ea typeface="Charm Bold"/>
                <a:cs typeface="Charm Bold"/>
                <a:sym typeface="Charm Bold"/>
              </a:rPr>
              <a:t>được</a:t>
            </a:r>
            <a:r>
              <a:rPr lang="en-US" sz="5366" b="1" dirty="0">
                <a:solidFill>
                  <a:srgbClr val="000000"/>
                </a:solidFill>
                <a:latin typeface="Charm Bold"/>
                <a:ea typeface="Charm Bold"/>
                <a:cs typeface="Charm Bold"/>
                <a:sym typeface="Charm Bold"/>
              </a:rPr>
              <a:t> bao </a:t>
            </a:r>
            <a:r>
              <a:rPr lang="en-US" sz="5366" b="1" dirty="0" err="1">
                <a:solidFill>
                  <a:srgbClr val="000000"/>
                </a:solidFill>
                <a:latin typeface="Charm Bold"/>
                <a:ea typeface="Charm Bold"/>
                <a:cs typeface="Charm Bold"/>
                <a:sym typeface="Charm Bold"/>
              </a:rPr>
              <a:t>nhiêu</a:t>
            </a:r>
            <a:r>
              <a:rPr lang="en-US" sz="5366" b="1" dirty="0">
                <a:solidFill>
                  <a:srgbClr val="000000"/>
                </a:solidFill>
                <a:latin typeface="Charm Bold"/>
                <a:ea typeface="Charm Bold"/>
                <a:cs typeface="Charm Bold"/>
                <a:sym typeface="Charm Bold"/>
              </a:rPr>
              <a:t> </a:t>
            </a:r>
            <a:r>
              <a:rPr lang="en-US" sz="5366" b="1" dirty="0" err="1">
                <a:solidFill>
                  <a:srgbClr val="000000"/>
                </a:solidFill>
                <a:latin typeface="Charm Bold"/>
                <a:ea typeface="Charm Bold"/>
                <a:cs typeface="Charm Bold"/>
                <a:sym typeface="Charm Bold"/>
              </a:rPr>
              <a:t>cánh</a:t>
            </a:r>
            <a:r>
              <a:rPr lang="en-US" sz="5366" b="1" dirty="0">
                <a:solidFill>
                  <a:srgbClr val="000000"/>
                </a:solidFill>
                <a:latin typeface="Charm Bold"/>
                <a:ea typeface="Charm Bold"/>
                <a:cs typeface="Charm Bold"/>
                <a:sym typeface="Charm Bold"/>
              </a:rPr>
              <a:t> </a:t>
            </a:r>
            <a:r>
              <a:rPr lang="en-US" sz="5366" b="1" dirty="0" err="1">
                <a:solidFill>
                  <a:srgbClr val="000000"/>
                </a:solidFill>
                <a:latin typeface="Charm Bold"/>
                <a:ea typeface="Charm Bold"/>
                <a:cs typeface="Charm Bold"/>
                <a:sym typeface="Charm Bold"/>
              </a:rPr>
              <a:t>hoa</a:t>
            </a:r>
            <a:r>
              <a:rPr lang="en-US" sz="5366" b="1" dirty="0">
                <a:solidFill>
                  <a:srgbClr val="000000"/>
                </a:solidFill>
                <a:latin typeface="Charm Bold"/>
                <a:ea typeface="Charm Bold"/>
                <a:cs typeface="Charm Bold"/>
                <a:sym typeface="Charm Bold"/>
              </a:rPr>
              <a:t>?</a:t>
            </a:r>
          </a:p>
        </p:txBody>
      </p:sp>
      <p:sp>
        <p:nvSpPr>
          <p:cNvPr id="4" name="Freeform 4"/>
          <p:cNvSpPr/>
          <p:nvPr/>
        </p:nvSpPr>
        <p:spPr>
          <a:xfrm>
            <a:off x="2182920" y="1984261"/>
            <a:ext cx="13922161" cy="7274039"/>
          </a:xfrm>
          <a:custGeom>
            <a:avLst/>
            <a:gdLst/>
            <a:ahLst/>
            <a:cxnLst/>
            <a:rect l="l" t="t" r="r" b="b"/>
            <a:pathLst>
              <a:path w="13922161" h="7274039">
                <a:moveTo>
                  <a:pt x="0" y="0"/>
                </a:moveTo>
                <a:lnTo>
                  <a:pt x="13922160" y="0"/>
                </a:lnTo>
                <a:lnTo>
                  <a:pt x="13922160" y="7274039"/>
                </a:lnTo>
                <a:lnTo>
                  <a:pt x="0" y="7274039"/>
                </a:lnTo>
                <a:lnTo>
                  <a:pt x="0" y="0"/>
                </a:lnTo>
                <a:close/>
              </a:path>
            </a:pathLst>
          </a:custGeom>
          <a:blipFill>
            <a:blip r:embed="rId3"/>
            <a:stretch>
              <a:fillRect t="-64770" r="-72319" b="-19923"/>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1710876" y="279458"/>
            <a:ext cx="14866249" cy="953135"/>
          </a:xfrm>
          <a:prstGeom prst="rect">
            <a:avLst/>
          </a:prstGeom>
        </p:spPr>
        <p:txBody>
          <a:bodyPr lIns="0" tIns="0" rIns="0" bIns="0" rtlCol="0" anchor="t">
            <a:spAutoFit/>
          </a:bodyPr>
          <a:lstStyle/>
          <a:p>
            <a:pPr algn="ctr">
              <a:lnSpc>
                <a:spcPts val="7840"/>
              </a:lnSpc>
            </a:pPr>
            <a:r>
              <a:rPr lang="en-US" sz="5600" b="1" dirty="0" err="1">
                <a:solidFill>
                  <a:srgbClr val="602437"/>
                </a:solidFill>
                <a:latin typeface="Charm Bold"/>
                <a:ea typeface="Charm Bold"/>
                <a:cs typeface="Charm Bold"/>
                <a:sym typeface="Charm Bold"/>
              </a:rPr>
              <a:t>Cô</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bé</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đã</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làm</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gì</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để</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cứu</a:t>
            </a:r>
            <a:r>
              <a:rPr lang="en-US" sz="5600" b="1" dirty="0">
                <a:solidFill>
                  <a:srgbClr val="602437"/>
                </a:solidFill>
                <a:latin typeface="Charm Bold"/>
                <a:ea typeface="Charm Bold"/>
                <a:cs typeface="Charm Bold"/>
                <a:sym typeface="Charm Bold"/>
              </a:rPr>
              <a:t> </a:t>
            </a:r>
            <a:r>
              <a:rPr lang="en-US" sz="5600" b="1" dirty="0" err="1">
                <a:solidFill>
                  <a:srgbClr val="602437"/>
                </a:solidFill>
                <a:latin typeface="Charm Bold"/>
                <a:ea typeface="Charm Bold"/>
                <a:cs typeface="Charm Bold"/>
                <a:sym typeface="Charm Bold"/>
              </a:rPr>
              <a:t>mẹ</a:t>
            </a:r>
            <a:r>
              <a:rPr lang="en-US" sz="5600" b="1" dirty="0">
                <a:solidFill>
                  <a:srgbClr val="602437"/>
                </a:solidFill>
                <a:latin typeface="Charm Bold"/>
                <a:ea typeface="Charm Bold"/>
                <a:cs typeface="Charm Bold"/>
                <a:sym typeface="Charm Bold"/>
              </a:rPr>
              <a:t>?</a:t>
            </a:r>
          </a:p>
        </p:txBody>
      </p:sp>
      <p:sp>
        <p:nvSpPr>
          <p:cNvPr id="4" name="Freeform 4"/>
          <p:cNvSpPr/>
          <p:nvPr/>
        </p:nvSpPr>
        <p:spPr>
          <a:xfrm>
            <a:off x="2059282" y="1527362"/>
            <a:ext cx="14169436" cy="8303796"/>
          </a:xfrm>
          <a:custGeom>
            <a:avLst/>
            <a:gdLst/>
            <a:ahLst/>
            <a:cxnLst/>
            <a:rect l="l" t="t" r="r" b="b"/>
            <a:pathLst>
              <a:path w="14169436" h="8303796">
                <a:moveTo>
                  <a:pt x="0" y="0"/>
                </a:moveTo>
                <a:lnTo>
                  <a:pt x="14169436" y="0"/>
                </a:lnTo>
                <a:lnTo>
                  <a:pt x="14169436" y="8303796"/>
                </a:lnTo>
                <a:lnTo>
                  <a:pt x="0" y="8303796"/>
                </a:lnTo>
                <a:lnTo>
                  <a:pt x="0" y="0"/>
                </a:lnTo>
                <a:close/>
              </a:path>
            </a:pathLst>
          </a:custGeom>
          <a:blipFill>
            <a:blip r:embed="rId3"/>
            <a:stretch>
              <a:fillRect t="-55981" r="-72475" b="-8831"/>
            </a:stretch>
          </a:blipFill>
        </p:spPr>
      </p:sp>
      <p:sp>
        <p:nvSpPr>
          <p:cNvPr id="5" name="Freeform 5"/>
          <p:cNvSpPr/>
          <p:nvPr/>
        </p:nvSpPr>
        <p:spPr>
          <a:xfrm>
            <a:off x="10275044" y="6638597"/>
            <a:ext cx="1402602" cy="1642261"/>
          </a:xfrm>
          <a:custGeom>
            <a:avLst/>
            <a:gdLst/>
            <a:ahLst/>
            <a:cxnLst/>
            <a:rect l="l" t="t" r="r" b="b"/>
            <a:pathLst>
              <a:path w="1402602" h="1642261">
                <a:moveTo>
                  <a:pt x="0" y="0"/>
                </a:moveTo>
                <a:lnTo>
                  <a:pt x="1402601" y="0"/>
                </a:lnTo>
                <a:lnTo>
                  <a:pt x="1402601" y="1642261"/>
                </a:lnTo>
                <a:lnTo>
                  <a:pt x="0" y="1642261"/>
                </a:lnTo>
                <a:lnTo>
                  <a:pt x="0" y="0"/>
                </a:lnTo>
                <a:close/>
              </a:path>
            </a:pathLst>
          </a:custGeom>
          <a:blipFill>
            <a:blip r:embed="rId4"/>
            <a:stretch>
              <a:fillRect t="-20005" b="-20005"/>
            </a:stretch>
          </a:blipFill>
        </p:spPr>
      </p:sp>
      <p:sp>
        <p:nvSpPr>
          <p:cNvPr id="6" name="Freeform 6"/>
          <p:cNvSpPr/>
          <p:nvPr/>
        </p:nvSpPr>
        <p:spPr>
          <a:xfrm>
            <a:off x="9217422" y="7459727"/>
            <a:ext cx="1402602" cy="1642261"/>
          </a:xfrm>
          <a:custGeom>
            <a:avLst/>
            <a:gdLst/>
            <a:ahLst/>
            <a:cxnLst/>
            <a:rect l="l" t="t" r="r" b="b"/>
            <a:pathLst>
              <a:path w="1402602" h="1642261">
                <a:moveTo>
                  <a:pt x="0" y="0"/>
                </a:moveTo>
                <a:lnTo>
                  <a:pt x="1402602" y="0"/>
                </a:lnTo>
                <a:lnTo>
                  <a:pt x="1402602" y="1642261"/>
                </a:lnTo>
                <a:lnTo>
                  <a:pt x="0" y="1642261"/>
                </a:lnTo>
                <a:lnTo>
                  <a:pt x="0" y="0"/>
                </a:lnTo>
                <a:close/>
              </a:path>
            </a:pathLst>
          </a:custGeom>
          <a:blipFill>
            <a:blip r:embed="rId4"/>
            <a:stretch>
              <a:fillRect t="-20005" b="-20005"/>
            </a:stretch>
          </a:blipFill>
        </p:spPr>
      </p:sp>
      <p:sp>
        <p:nvSpPr>
          <p:cNvPr id="7" name="Freeform 7"/>
          <p:cNvSpPr/>
          <p:nvPr/>
        </p:nvSpPr>
        <p:spPr>
          <a:xfrm rot="4679513">
            <a:off x="10406551" y="6480918"/>
            <a:ext cx="1001779" cy="2384604"/>
          </a:xfrm>
          <a:custGeom>
            <a:avLst/>
            <a:gdLst/>
            <a:ahLst/>
            <a:cxnLst/>
            <a:rect l="l" t="t" r="r" b="b"/>
            <a:pathLst>
              <a:path w="1001779" h="2384604">
                <a:moveTo>
                  <a:pt x="0" y="0"/>
                </a:moveTo>
                <a:lnTo>
                  <a:pt x="1001779" y="0"/>
                </a:lnTo>
                <a:lnTo>
                  <a:pt x="1001779" y="2384604"/>
                </a:lnTo>
                <a:lnTo>
                  <a:pt x="0" y="2384604"/>
                </a:lnTo>
                <a:lnTo>
                  <a:pt x="0" y="0"/>
                </a:lnTo>
                <a:close/>
              </a:path>
            </a:pathLst>
          </a:custGeom>
          <a:blipFill>
            <a:blip r:embed="rId4"/>
            <a:stretch>
              <a:fillRect l="-22601" r="-22601"/>
            </a:stretch>
          </a:blipFill>
        </p:spPr>
      </p:sp>
      <p:sp>
        <p:nvSpPr>
          <p:cNvPr id="8" name="Freeform 8"/>
          <p:cNvSpPr/>
          <p:nvPr/>
        </p:nvSpPr>
        <p:spPr>
          <a:xfrm rot="4034988">
            <a:off x="10975672" y="7516083"/>
            <a:ext cx="1001779" cy="2467427"/>
          </a:xfrm>
          <a:custGeom>
            <a:avLst/>
            <a:gdLst/>
            <a:ahLst/>
            <a:cxnLst/>
            <a:rect l="l" t="t" r="r" b="b"/>
            <a:pathLst>
              <a:path w="1001779" h="2467427">
                <a:moveTo>
                  <a:pt x="0" y="0"/>
                </a:moveTo>
                <a:lnTo>
                  <a:pt x="1001779" y="0"/>
                </a:lnTo>
                <a:lnTo>
                  <a:pt x="1001779" y="2467427"/>
                </a:lnTo>
                <a:lnTo>
                  <a:pt x="0" y="2467427"/>
                </a:lnTo>
                <a:lnTo>
                  <a:pt x="0" y="0"/>
                </a:lnTo>
                <a:close/>
              </a:path>
            </a:pathLst>
          </a:custGeom>
          <a:blipFill>
            <a:blip r:embed="rId4"/>
            <a:stretch>
              <a:fillRect l="-25122" r="-25122"/>
            </a:stretch>
          </a:blipFill>
        </p:spPr>
      </p:sp>
      <p:sp>
        <p:nvSpPr>
          <p:cNvPr id="9" name="Freeform 9"/>
          <p:cNvSpPr/>
          <p:nvPr/>
        </p:nvSpPr>
        <p:spPr>
          <a:xfrm rot="4706900">
            <a:off x="9983355" y="6620146"/>
            <a:ext cx="1001779" cy="2381271"/>
          </a:xfrm>
          <a:custGeom>
            <a:avLst/>
            <a:gdLst/>
            <a:ahLst/>
            <a:cxnLst/>
            <a:rect l="l" t="t" r="r" b="b"/>
            <a:pathLst>
              <a:path w="1001779" h="2381271">
                <a:moveTo>
                  <a:pt x="0" y="0"/>
                </a:moveTo>
                <a:lnTo>
                  <a:pt x="1001779" y="0"/>
                </a:lnTo>
                <a:lnTo>
                  <a:pt x="1001779" y="2381271"/>
                </a:lnTo>
                <a:lnTo>
                  <a:pt x="0" y="2381271"/>
                </a:lnTo>
                <a:lnTo>
                  <a:pt x="0" y="0"/>
                </a:lnTo>
                <a:close/>
              </a:path>
            </a:pathLst>
          </a:custGeom>
          <a:blipFill>
            <a:blip r:embed="rId4"/>
            <a:stretch>
              <a:fillRect l="-22499" r="-22499"/>
            </a:stretch>
          </a:blipFill>
        </p:spPr>
      </p:sp>
      <p:sp>
        <p:nvSpPr>
          <p:cNvPr id="10" name="Freeform 10"/>
          <p:cNvSpPr/>
          <p:nvPr/>
        </p:nvSpPr>
        <p:spPr>
          <a:xfrm rot="4706900">
            <a:off x="10119134" y="7911352"/>
            <a:ext cx="1001779" cy="2381271"/>
          </a:xfrm>
          <a:custGeom>
            <a:avLst/>
            <a:gdLst/>
            <a:ahLst/>
            <a:cxnLst/>
            <a:rect l="l" t="t" r="r" b="b"/>
            <a:pathLst>
              <a:path w="1001779" h="2381271">
                <a:moveTo>
                  <a:pt x="0" y="0"/>
                </a:moveTo>
                <a:lnTo>
                  <a:pt x="1001779" y="0"/>
                </a:lnTo>
                <a:lnTo>
                  <a:pt x="1001779" y="2381272"/>
                </a:lnTo>
                <a:lnTo>
                  <a:pt x="0" y="2381272"/>
                </a:lnTo>
                <a:lnTo>
                  <a:pt x="0" y="0"/>
                </a:lnTo>
                <a:close/>
              </a:path>
            </a:pathLst>
          </a:custGeom>
          <a:blipFill>
            <a:blip r:embed="rId4"/>
            <a:stretch>
              <a:fillRect l="-22499" r="-22499"/>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277</Words>
  <Application>Microsoft Office PowerPoint</Application>
  <PresentationFormat>Custom</PresentationFormat>
  <Paragraphs>29</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Noto Sans</vt:lpstr>
      <vt:lpstr>Calibri</vt:lpstr>
      <vt:lpstr>Noto Sans Bold</vt:lpstr>
      <vt:lpstr>Arial</vt:lpstr>
      <vt:lpstr>Pony Club</vt:lpstr>
      <vt:lpstr>Charm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Green and White Illustrated Nature Presentation</dc:title>
  <cp:lastModifiedBy>Minh Dang Thanh Binh</cp:lastModifiedBy>
  <cp:revision>4</cp:revision>
  <dcterms:created xsi:type="dcterms:W3CDTF">2006-08-16T00:00:00Z</dcterms:created>
  <dcterms:modified xsi:type="dcterms:W3CDTF">2026-01-08T05:44:00Z</dcterms:modified>
  <dc:identifier>DAG5eiqwnWw</dc:identifier>
</cp:coreProperties>
</file>