
<file path=[Content_Types].xml><?xml version="1.0" encoding="utf-8"?>
<Types xmlns="http://schemas.openxmlformats.org/package/2006/content-types">
  <Default Extension="png" ContentType="image/png"/>
  <Default Extension="bin" ContentType="application/vnd.openxmlformats-officedocument.oleObject"/>
  <Default Extension="mp3" ContentType="audio/unknown"/>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7" r:id="rId4"/>
    <p:sldId id="258" r:id="rId5"/>
    <p:sldId id="259" r:id="rId6"/>
    <p:sldId id="262" r:id="rId7"/>
    <p:sldId id="260" r:id="rId8"/>
    <p:sldId id="261" r:id="rId9"/>
    <p:sldId id="263" r:id="rId10"/>
    <p:sldId id="264" r:id="rId11"/>
    <p:sldId id="265" r:id="rId12"/>
    <p:sldId id="268"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2F3BDD-6122-4153-8250-A2B5D9EA7520}"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563E11-672A-4E70-9D8F-F90C13DE9E05}" type="slidenum">
              <a:rPr lang="en-US" smtClean="0"/>
              <a:t>‹#›</a:t>
            </a:fld>
            <a:endParaRPr lang="en-US"/>
          </a:p>
        </p:txBody>
      </p:sp>
    </p:spTree>
    <p:extLst>
      <p:ext uri="{BB962C8B-B14F-4D97-AF65-F5344CB8AC3E}">
        <p14:creationId xmlns:p14="http://schemas.microsoft.com/office/powerpoint/2010/main" val="2624457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2F3BDD-6122-4153-8250-A2B5D9EA7520}"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563E11-672A-4E70-9D8F-F90C13DE9E05}" type="slidenum">
              <a:rPr lang="en-US" smtClean="0"/>
              <a:t>‹#›</a:t>
            </a:fld>
            <a:endParaRPr lang="en-US"/>
          </a:p>
        </p:txBody>
      </p:sp>
    </p:spTree>
    <p:extLst>
      <p:ext uri="{BB962C8B-B14F-4D97-AF65-F5344CB8AC3E}">
        <p14:creationId xmlns:p14="http://schemas.microsoft.com/office/powerpoint/2010/main" val="3350851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2F3BDD-6122-4153-8250-A2B5D9EA7520}"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563E11-672A-4E70-9D8F-F90C13DE9E05}" type="slidenum">
              <a:rPr lang="en-US" smtClean="0"/>
              <a:t>‹#›</a:t>
            </a:fld>
            <a:endParaRPr lang="en-US"/>
          </a:p>
        </p:txBody>
      </p:sp>
    </p:spTree>
    <p:extLst>
      <p:ext uri="{BB962C8B-B14F-4D97-AF65-F5344CB8AC3E}">
        <p14:creationId xmlns:p14="http://schemas.microsoft.com/office/powerpoint/2010/main" val="841807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2F3BDD-6122-4153-8250-A2B5D9EA7520}"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563E11-672A-4E70-9D8F-F90C13DE9E05}" type="slidenum">
              <a:rPr lang="en-US" smtClean="0"/>
              <a:t>‹#›</a:t>
            </a:fld>
            <a:endParaRPr lang="en-US"/>
          </a:p>
        </p:txBody>
      </p:sp>
    </p:spTree>
    <p:extLst>
      <p:ext uri="{BB962C8B-B14F-4D97-AF65-F5344CB8AC3E}">
        <p14:creationId xmlns:p14="http://schemas.microsoft.com/office/powerpoint/2010/main" val="2082888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2F3BDD-6122-4153-8250-A2B5D9EA7520}"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563E11-672A-4E70-9D8F-F90C13DE9E05}" type="slidenum">
              <a:rPr lang="en-US" smtClean="0"/>
              <a:t>‹#›</a:t>
            </a:fld>
            <a:endParaRPr lang="en-US"/>
          </a:p>
        </p:txBody>
      </p:sp>
    </p:spTree>
    <p:extLst>
      <p:ext uri="{BB962C8B-B14F-4D97-AF65-F5344CB8AC3E}">
        <p14:creationId xmlns:p14="http://schemas.microsoft.com/office/powerpoint/2010/main" val="3700943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2F3BDD-6122-4153-8250-A2B5D9EA7520}" type="datetimeFigureOut">
              <a:rPr lang="en-US" smtClean="0"/>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563E11-672A-4E70-9D8F-F90C13DE9E05}" type="slidenum">
              <a:rPr lang="en-US" smtClean="0"/>
              <a:t>‹#›</a:t>
            </a:fld>
            <a:endParaRPr lang="en-US"/>
          </a:p>
        </p:txBody>
      </p:sp>
    </p:spTree>
    <p:extLst>
      <p:ext uri="{BB962C8B-B14F-4D97-AF65-F5344CB8AC3E}">
        <p14:creationId xmlns:p14="http://schemas.microsoft.com/office/powerpoint/2010/main" val="3286857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2F3BDD-6122-4153-8250-A2B5D9EA7520}" type="datetimeFigureOut">
              <a:rPr lang="en-US" smtClean="0"/>
              <a:t>10/14/2025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563E11-672A-4E70-9D8F-F90C13DE9E05}" type="slidenum">
              <a:rPr lang="en-US" smtClean="0"/>
              <a:t>‹#›</a:t>
            </a:fld>
            <a:endParaRPr lang="en-US"/>
          </a:p>
        </p:txBody>
      </p:sp>
    </p:spTree>
    <p:extLst>
      <p:ext uri="{BB962C8B-B14F-4D97-AF65-F5344CB8AC3E}">
        <p14:creationId xmlns:p14="http://schemas.microsoft.com/office/powerpoint/2010/main" val="4287626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2F3BDD-6122-4153-8250-A2B5D9EA7520}" type="datetimeFigureOut">
              <a:rPr lang="en-US" smtClean="0"/>
              <a:t>10/14/2025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563E11-672A-4E70-9D8F-F90C13DE9E05}" type="slidenum">
              <a:rPr lang="en-US" smtClean="0"/>
              <a:t>‹#›</a:t>
            </a:fld>
            <a:endParaRPr lang="en-US"/>
          </a:p>
        </p:txBody>
      </p:sp>
    </p:spTree>
    <p:extLst>
      <p:ext uri="{BB962C8B-B14F-4D97-AF65-F5344CB8AC3E}">
        <p14:creationId xmlns:p14="http://schemas.microsoft.com/office/powerpoint/2010/main" val="2109205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2F3BDD-6122-4153-8250-A2B5D9EA7520}" type="datetimeFigureOut">
              <a:rPr lang="en-US" smtClean="0"/>
              <a:t>10/14/2025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563E11-672A-4E70-9D8F-F90C13DE9E05}" type="slidenum">
              <a:rPr lang="en-US" smtClean="0"/>
              <a:t>‹#›</a:t>
            </a:fld>
            <a:endParaRPr lang="en-US"/>
          </a:p>
        </p:txBody>
      </p:sp>
    </p:spTree>
    <p:extLst>
      <p:ext uri="{BB962C8B-B14F-4D97-AF65-F5344CB8AC3E}">
        <p14:creationId xmlns:p14="http://schemas.microsoft.com/office/powerpoint/2010/main" val="532840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2F3BDD-6122-4153-8250-A2B5D9EA7520}" type="datetimeFigureOut">
              <a:rPr lang="en-US" smtClean="0"/>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563E11-672A-4E70-9D8F-F90C13DE9E05}" type="slidenum">
              <a:rPr lang="en-US" smtClean="0"/>
              <a:t>‹#›</a:t>
            </a:fld>
            <a:endParaRPr lang="en-US"/>
          </a:p>
        </p:txBody>
      </p:sp>
    </p:spTree>
    <p:extLst>
      <p:ext uri="{BB962C8B-B14F-4D97-AF65-F5344CB8AC3E}">
        <p14:creationId xmlns:p14="http://schemas.microsoft.com/office/powerpoint/2010/main" val="1965057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2F3BDD-6122-4153-8250-A2B5D9EA7520}" type="datetimeFigureOut">
              <a:rPr lang="en-US" smtClean="0"/>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563E11-672A-4E70-9D8F-F90C13DE9E05}" type="slidenum">
              <a:rPr lang="en-US" smtClean="0"/>
              <a:t>‹#›</a:t>
            </a:fld>
            <a:endParaRPr lang="en-US"/>
          </a:p>
        </p:txBody>
      </p:sp>
    </p:spTree>
    <p:extLst>
      <p:ext uri="{BB962C8B-B14F-4D97-AF65-F5344CB8AC3E}">
        <p14:creationId xmlns:p14="http://schemas.microsoft.com/office/powerpoint/2010/main" val="467834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2F3BDD-6122-4153-8250-A2B5D9EA7520}" type="datetimeFigureOut">
              <a:rPr lang="en-US" smtClean="0"/>
              <a:t>10/14/2025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563E11-672A-4E70-9D8F-F90C13DE9E05}" type="slidenum">
              <a:rPr lang="en-US" smtClean="0"/>
              <a:t>‹#›</a:t>
            </a:fld>
            <a:endParaRPr lang="en-US"/>
          </a:p>
        </p:txBody>
      </p:sp>
    </p:spTree>
    <p:extLst>
      <p:ext uri="{BB962C8B-B14F-4D97-AF65-F5344CB8AC3E}">
        <p14:creationId xmlns:p14="http://schemas.microsoft.com/office/powerpoint/2010/main" val="3107097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w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600200" y="1393299"/>
            <a:ext cx="6172200" cy="1077218"/>
          </a:xfrm>
          <a:prstGeom prst="rect">
            <a:avLst/>
          </a:prstGeom>
        </p:spPr>
        <p:txBody>
          <a:bodyPr wrap="square">
            <a:spAutoFit/>
          </a:bodyPr>
          <a:lstStyle/>
          <a:p>
            <a:pPr algn="ctr"/>
            <a:r>
              <a:rPr lang="en-US" sz="3200" b="1" dirty="0">
                <a:solidFill>
                  <a:srgbClr val="FF0000"/>
                </a:solidFill>
                <a:effectLst>
                  <a:outerShdw blurRad="60007" dist="200025" dir="15000000" sy="30000" kx="-1800000" algn="bl" rotWithShape="0">
                    <a:prstClr val="black">
                      <a:alpha val="32000"/>
                    </a:prstClr>
                  </a:outerShdw>
                </a:effectLst>
              </a:rPr>
              <a:t>GIÁO ÁN</a:t>
            </a:r>
            <a:br>
              <a:rPr lang="en-US" sz="3200" b="1" dirty="0">
                <a:solidFill>
                  <a:srgbClr val="FF0000"/>
                </a:solidFill>
                <a:effectLst>
                  <a:outerShdw blurRad="60007" dist="200025" dir="15000000" sy="30000" kx="-1800000" algn="bl" rotWithShape="0">
                    <a:prstClr val="black">
                      <a:alpha val="32000"/>
                    </a:prstClr>
                  </a:outerShdw>
                </a:effectLst>
              </a:rPr>
            </a:br>
            <a:r>
              <a:rPr lang="en-US" sz="3200" b="1" dirty="0">
                <a:solidFill>
                  <a:srgbClr val="FF0000"/>
                </a:solidFill>
                <a:effectLst>
                  <a:outerShdw blurRad="60007" dist="200025" dir="15000000" sy="30000" kx="-1800000" algn="bl" rotWithShape="0">
                    <a:prstClr val="black">
                      <a:alpha val="32000"/>
                    </a:prstClr>
                  </a:outerShdw>
                </a:effectLst>
              </a:rPr>
              <a:t>LĨNH VỰC PHÁT TRIỂN NGÔN NGỮ</a:t>
            </a:r>
          </a:p>
        </p:txBody>
      </p:sp>
      <p:sp>
        <p:nvSpPr>
          <p:cNvPr id="5" name="Rectangle 4"/>
          <p:cNvSpPr/>
          <p:nvPr/>
        </p:nvSpPr>
        <p:spPr>
          <a:xfrm>
            <a:off x="2057400" y="3207643"/>
            <a:ext cx="5257800" cy="2677656"/>
          </a:xfrm>
          <a:prstGeom prst="rect">
            <a:avLst/>
          </a:prstGeom>
        </p:spPr>
        <p:txBody>
          <a:bodyPr wrap="square">
            <a:spAutoFit/>
          </a:bodyPr>
          <a:lstStyle/>
          <a:p>
            <a:r>
              <a:rPr lang="vi-VN" sz="2800" dirty="0">
                <a:ln>
                  <a:solidFill>
                    <a:srgbClr val="0070C0"/>
                  </a:solidFill>
                </a:ln>
                <a:solidFill>
                  <a:srgbClr val="002060"/>
                </a:solidFill>
                <a:latin typeface="+mj-lt"/>
              </a:rPr>
              <a:t>Đề tài:   Bản thân</a:t>
            </a:r>
          </a:p>
          <a:p>
            <a:r>
              <a:rPr lang="vi-VN" sz="2800" dirty="0">
                <a:ln>
                  <a:solidFill>
                    <a:srgbClr val="0070C0"/>
                  </a:solidFill>
                </a:ln>
                <a:solidFill>
                  <a:srgbClr val="002060"/>
                </a:solidFill>
                <a:latin typeface="+mj-lt"/>
              </a:rPr>
              <a:t>Truyện: </a:t>
            </a:r>
            <a:r>
              <a:rPr lang="en-US" sz="2800" dirty="0" err="1">
                <a:ln>
                  <a:solidFill>
                    <a:srgbClr val="0070C0"/>
                  </a:solidFill>
                </a:ln>
                <a:solidFill>
                  <a:srgbClr val="002060"/>
                </a:solidFill>
                <a:latin typeface="Times New Roman" pitchFamily="18" charset="0"/>
                <a:cs typeface="Times New Roman" pitchFamily="18" charset="0"/>
              </a:rPr>
              <a:t>Tay</a:t>
            </a:r>
            <a:r>
              <a:rPr lang="en-US" sz="2800" dirty="0">
                <a:ln>
                  <a:solidFill>
                    <a:srgbClr val="0070C0"/>
                  </a:solidFill>
                </a:ln>
                <a:solidFill>
                  <a:srgbClr val="002060"/>
                </a:solidFill>
                <a:latin typeface="Times New Roman" pitchFamily="18" charset="0"/>
                <a:cs typeface="Times New Roman" pitchFamily="18" charset="0"/>
              </a:rPr>
              <a:t> </a:t>
            </a:r>
            <a:r>
              <a:rPr lang="en-US" sz="2800" dirty="0" err="1">
                <a:ln>
                  <a:solidFill>
                    <a:srgbClr val="0070C0"/>
                  </a:solidFill>
                </a:ln>
                <a:solidFill>
                  <a:srgbClr val="002060"/>
                </a:solidFill>
                <a:latin typeface="Times New Roman" pitchFamily="18" charset="0"/>
                <a:cs typeface="Times New Roman" pitchFamily="18" charset="0"/>
              </a:rPr>
              <a:t>trái</a:t>
            </a:r>
            <a:r>
              <a:rPr lang="en-US" sz="2800" dirty="0">
                <a:ln>
                  <a:solidFill>
                    <a:srgbClr val="0070C0"/>
                  </a:solidFill>
                </a:ln>
                <a:solidFill>
                  <a:srgbClr val="002060"/>
                </a:solidFill>
                <a:latin typeface="Times New Roman" pitchFamily="18" charset="0"/>
                <a:cs typeface="Times New Roman" pitchFamily="18" charset="0"/>
              </a:rPr>
              <a:t> </a:t>
            </a:r>
            <a:r>
              <a:rPr lang="en-US" sz="2800" dirty="0" err="1">
                <a:ln>
                  <a:solidFill>
                    <a:srgbClr val="0070C0"/>
                  </a:solidFill>
                </a:ln>
                <a:solidFill>
                  <a:srgbClr val="002060"/>
                </a:solidFill>
                <a:latin typeface="Times New Roman" pitchFamily="18" charset="0"/>
                <a:cs typeface="Times New Roman" pitchFamily="18" charset="0"/>
              </a:rPr>
              <a:t>và</a:t>
            </a:r>
            <a:r>
              <a:rPr lang="en-US" sz="2800" dirty="0">
                <a:ln>
                  <a:solidFill>
                    <a:srgbClr val="0070C0"/>
                  </a:solidFill>
                </a:ln>
                <a:solidFill>
                  <a:srgbClr val="002060"/>
                </a:solidFill>
                <a:latin typeface="Times New Roman" pitchFamily="18" charset="0"/>
                <a:cs typeface="Times New Roman" pitchFamily="18" charset="0"/>
              </a:rPr>
              <a:t> </a:t>
            </a:r>
            <a:r>
              <a:rPr lang="en-US" sz="2800" dirty="0" err="1">
                <a:ln>
                  <a:solidFill>
                    <a:srgbClr val="0070C0"/>
                  </a:solidFill>
                </a:ln>
                <a:solidFill>
                  <a:srgbClr val="002060"/>
                </a:solidFill>
                <a:latin typeface="Times New Roman" pitchFamily="18" charset="0"/>
                <a:cs typeface="Times New Roman" pitchFamily="18" charset="0"/>
              </a:rPr>
              <a:t>tay</a:t>
            </a:r>
            <a:r>
              <a:rPr lang="en-US" sz="2800" dirty="0">
                <a:ln>
                  <a:solidFill>
                    <a:srgbClr val="0070C0"/>
                  </a:solidFill>
                </a:ln>
                <a:solidFill>
                  <a:srgbClr val="002060"/>
                </a:solidFill>
                <a:latin typeface="Times New Roman" pitchFamily="18" charset="0"/>
                <a:cs typeface="Times New Roman" pitchFamily="18" charset="0"/>
              </a:rPr>
              <a:t> </a:t>
            </a:r>
            <a:r>
              <a:rPr lang="en-US" sz="2800" dirty="0" err="1">
                <a:ln>
                  <a:solidFill>
                    <a:srgbClr val="0070C0"/>
                  </a:solidFill>
                </a:ln>
                <a:solidFill>
                  <a:srgbClr val="002060"/>
                </a:solidFill>
                <a:latin typeface="Times New Roman" pitchFamily="18" charset="0"/>
                <a:cs typeface="Times New Roman" pitchFamily="18" charset="0"/>
              </a:rPr>
              <a:t>phải</a:t>
            </a:r>
            <a:endParaRPr lang="vi-VN" sz="2800" dirty="0">
              <a:ln>
                <a:solidFill>
                  <a:srgbClr val="0070C0"/>
                </a:solidFill>
              </a:ln>
              <a:solidFill>
                <a:srgbClr val="002060"/>
              </a:solidFill>
              <a:latin typeface="Times New Roman" pitchFamily="18" charset="0"/>
              <a:cs typeface="Times New Roman" pitchFamily="18" charset="0"/>
            </a:endParaRPr>
          </a:p>
          <a:p>
            <a:r>
              <a:rPr lang="vi-VN" sz="2800" dirty="0">
                <a:ln>
                  <a:solidFill>
                    <a:srgbClr val="0070C0"/>
                  </a:solidFill>
                </a:ln>
                <a:solidFill>
                  <a:srgbClr val="002060"/>
                </a:solidFill>
                <a:latin typeface="+mj-lt"/>
              </a:rPr>
              <a:t>Độ tuổi: 4 - 5 tuổi </a:t>
            </a:r>
          </a:p>
          <a:p>
            <a:r>
              <a:rPr lang="vi-VN" sz="2800" dirty="0">
                <a:ln>
                  <a:solidFill>
                    <a:srgbClr val="0070C0"/>
                  </a:solidFill>
                </a:ln>
                <a:solidFill>
                  <a:srgbClr val="002060"/>
                </a:solidFill>
                <a:latin typeface="+mj-lt"/>
              </a:rPr>
              <a:t>Số lượng: </a:t>
            </a:r>
            <a:r>
              <a:rPr lang="en-US" sz="2800" dirty="0">
                <a:ln>
                  <a:solidFill>
                    <a:srgbClr val="0070C0"/>
                  </a:solidFill>
                </a:ln>
                <a:solidFill>
                  <a:srgbClr val="002060"/>
                </a:solidFill>
                <a:latin typeface="+mj-lt"/>
              </a:rPr>
              <a:t>15</a:t>
            </a:r>
            <a:r>
              <a:rPr lang="vi-VN" sz="2800" dirty="0">
                <a:ln>
                  <a:solidFill>
                    <a:srgbClr val="0070C0"/>
                  </a:solidFill>
                </a:ln>
                <a:solidFill>
                  <a:srgbClr val="002060"/>
                </a:solidFill>
                <a:latin typeface="+mj-lt"/>
              </a:rPr>
              <a:t> - </a:t>
            </a:r>
            <a:r>
              <a:rPr lang="en-US" sz="2800" dirty="0">
                <a:ln>
                  <a:solidFill>
                    <a:srgbClr val="0070C0"/>
                  </a:solidFill>
                </a:ln>
                <a:solidFill>
                  <a:srgbClr val="002060"/>
                </a:solidFill>
                <a:latin typeface="+mj-lt"/>
              </a:rPr>
              <a:t>20</a:t>
            </a:r>
            <a:r>
              <a:rPr lang="vi-VN" sz="2800" dirty="0">
                <a:ln>
                  <a:solidFill>
                    <a:srgbClr val="0070C0"/>
                  </a:solidFill>
                </a:ln>
                <a:solidFill>
                  <a:srgbClr val="002060"/>
                </a:solidFill>
                <a:latin typeface="+mj-lt"/>
              </a:rPr>
              <a:t> trẻ</a:t>
            </a:r>
          </a:p>
          <a:p>
            <a:r>
              <a:rPr lang="vi-VN" sz="2800" dirty="0">
                <a:ln>
                  <a:solidFill>
                    <a:srgbClr val="0070C0"/>
                  </a:solidFill>
                </a:ln>
                <a:solidFill>
                  <a:srgbClr val="002060"/>
                </a:solidFill>
                <a:latin typeface="+mj-lt"/>
              </a:rPr>
              <a:t>Thời gian: 25 - 30 phút </a:t>
            </a:r>
          </a:p>
          <a:p>
            <a:r>
              <a:rPr lang="vi-VN" sz="2800" dirty="0">
                <a:ln>
                  <a:solidFill>
                    <a:srgbClr val="0070C0"/>
                  </a:solidFill>
                </a:ln>
                <a:solidFill>
                  <a:srgbClr val="002060"/>
                </a:solidFill>
                <a:latin typeface="+mj-lt"/>
              </a:rPr>
              <a:t>Người dạy:</a:t>
            </a:r>
          </a:p>
        </p:txBody>
      </p:sp>
      <p:sp>
        <p:nvSpPr>
          <p:cNvPr id="6" name="Hộp Văn bản 5">
            <a:extLst>
              <a:ext uri="{FF2B5EF4-FFF2-40B4-BE49-F238E27FC236}">
                <a16:creationId xmlns="" xmlns:a16="http://schemas.microsoft.com/office/drawing/2014/main" id="{99F5BDA1-715C-2FEC-3E6E-BFF9F00557DF}"/>
              </a:ext>
            </a:extLst>
          </p:cNvPr>
          <p:cNvSpPr txBox="1"/>
          <p:nvPr/>
        </p:nvSpPr>
        <p:spPr>
          <a:xfrm>
            <a:off x="2057400" y="170327"/>
            <a:ext cx="4953000" cy="646331"/>
          </a:xfrm>
          <a:prstGeom prst="rect">
            <a:avLst/>
          </a:prstGeom>
          <a:noFill/>
        </p:spPr>
        <p:txBody>
          <a:bodyPr wrap="square" rtlCol="0">
            <a:spAutoFit/>
          </a:bodyPr>
          <a:lstStyle/>
          <a:p>
            <a:pPr algn="ctr"/>
            <a:r>
              <a:rPr lang="vi-VN" dirty="0">
                <a:ln>
                  <a:solidFill>
                    <a:schemeClr val="accent1">
                      <a:lumMod val="75000"/>
                    </a:schemeClr>
                  </a:solidFill>
                </a:ln>
              </a:rPr>
              <a:t>ỦY BAN NHÂN DÂN PHƯỜNG TÂY HỒ</a:t>
            </a:r>
          </a:p>
          <a:p>
            <a:pPr algn="ctr"/>
            <a:r>
              <a:rPr lang="vi-VN" dirty="0">
                <a:ln>
                  <a:solidFill>
                    <a:schemeClr val="accent1">
                      <a:lumMod val="75000"/>
                    </a:schemeClr>
                  </a:solidFill>
                </a:ln>
              </a:rPr>
              <a:t>TRƯỜNG MẦM NON QUẢNG AN</a:t>
            </a:r>
            <a:endParaRPr lang="en-US" dirty="0">
              <a:ln>
                <a:solidFill>
                  <a:schemeClr val="accent1">
                    <a:lumMod val="75000"/>
                  </a:schemeClr>
                </a:solidFill>
              </a:ln>
            </a:endParaRPr>
          </a:p>
        </p:txBody>
      </p:sp>
    </p:spTree>
    <p:extLst>
      <p:ext uri="{BB962C8B-B14F-4D97-AF65-F5344CB8AC3E}">
        <p14:creationId xmlns:p14="http://schemas.microsoft.com/office/powerpoint/2010/main" val="16526013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C:\Users\Techsi.vn\Desktop\ảnh tay phải trái\gen-n-z7101347569831_51f7fab34eb86c87703e8a766bd5f78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709" y="0"/>
            <a:ext cx="911629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 xmlns:a16="http://schemas.microsoft.com/office/drawing/2014/main" id="{57437D4F-D50D-9074-C56A-1D248FE4D298}"/>
              </a:ext>
            </a:extLst>
          </p:cNvPr>
          <p:cNvSpPr txBox="1"/>
          <p:nvPr/>
        </p:nvSpPr>
        <p:spPr>
          <a:xfrm>
            <a:off x="4585854" y="0"/>
            <a:ext cx="4621794" cy="1015663"/>
          </a:xfrm>
          <a:prstGeom prst="rect">
            <a:avLst/>
          </a:prstGeom>
          <a:noFill/>
        </p:spPr>
        <p:txBody>
          <a:bodyPr wrap="square">
            <a:spAutoFit/>
          </a:bodyPr>
          <a:lstStyle/>
          <a:p>
            <a:r>
              <a:rPr lang="vi-VN" sz="2000" b="1" dirty="0">
                <a:latin typeface="+mj-lt"/>
              </a:rPr>
              <a:t>Đến tiết học vẽ, con người đã không thể chịu nổi vì chỉ có một tay để cầm bút chì và không có tay để giữ giấy</a:t>
            </a:r>
            <a:endParaRPr lang="en-US" sz="2000" b="1" dirty="0">
              <a:latin typeface="+mj-lt"/>
            </a:endParaRPr>
          </a:p>
        </p:txBody>
      </p:sp>
    </p:spTree>
    <p:extLst>
      <p:ext uri="{BB962C8B-B14F-4D97-AF65-F5344CB8AC3E}">
        <p14:creationId xmlns:p14="http://schemas.microsoft.com/office/powerpoint/2010/main" val="4227957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C:\Users\Techsi.vn\Desktop\ảnh tay phải trái\gen-n-z7101347567894_fb211b3ca5de6f35f0c2e79476d69ff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 xmlns:a16="http://schemas.microsoft.com/office/drawing/2014/main" id="{78188C8B-42D8-09A3-F1A6-F29BAD8E6486}"/>
              </a:ext>
            </a:extLst>
          </p:cNvPr>
          <p:cNvSpPr txBox="1"/>
          <p:nvPr/>
        </p:nvSpPr>
        <p:spPr>
          <a:xfrm>
            <a:off x="0" y="0"/>
            <a:ext cx="6629400" cy="1631216"/>
          </a:xfrm>
          <a:prstGeom prst="rect">
            <a:avLst/>
          </a:prstGeom>
          <a:noFill/>
        </p:spPr>
        <p:txBody>
          <a:bodyPr wrap="square">
            <a:spAutoFit/>
          </a:bodyPr>
          <a:lstStyle/>
          <a:p>
            <a:r>
              <a:rPr lang="vi-VN" sz="2000" b="1" dirty="0">
                <a:latin typeface="+mj-lt"/>
              </a:rPr>
              <a:t>• Chúng mình làm hòa nhé. Tớ biết mình sai rồi. Tớ xin lỗi cậu nhiều!</a:t>
            </a:r>
          </a:p>
          <a:p>
            <a:r>
              <a:rPr lang="vi-VN" sz="2000" b="1" dirty="0">
                <a:latin typeface="+mj-lt"/>
              </a:rPr>
              <a:t>Thế là hai tay cùng nhau giúp con người làm việc, từ đánh răng, mặc quần áo, phụ mẹ việc nhà… Việc nào hai tay cùng làm đều được mẹ khen nhanh chóng và gọn gàng.</a:t>
            </a:r>
            <a:endParaRPr lang="en-US" sz="2000" b="1" dirty="0">
              <a:latin typeface="+mj-lt"/>
            </a:endParaRPr>
          </a:p>
        </p:txBody>
      </p:sp>
    </p:spTree>
    <p:extLst>
      <p:ext uri="{BB962C8B-B14F-4D97-AF65-F5344CB8AC3E}">
        <p14:creationId xmlns:p14="http://schemas.microsoft.com/office/powerpoint/2010/main" val="750554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636" y="6926"/>
            <a:ext cx="9109364" cy="6851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River Flows In You - Yiruma - Cop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8582479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92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709" y="0"/>
            <a:ext cx="917170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41" y="0"/>
            <a:ext cx="91757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820449" y="2322731"/>
            <a:ext cx="5503110" cy="923330"/>
          </a:xfrm>
          <a:prstGeom prst="rect">
            <a:avLst/>
          </a:prstGeom>
          <a:noFill/>
        </p:spPr>
        <p:txBody>
          <a:bodyPr wrap="none" lIns="91440" tIns="45720" rIns="91440" bIns="45720">
            <a:prstTxWarp prst="textChevron">
              <a:avLst/>
            </a:prstTxWarp>
            <a:spAutoFit/>
            <a:scene3d>
              <a:camera prst="orthographicFront"/>
              <a:lightRig rig="flat" dir="tl">
                <a:rot lat="0" lon="0" rev="6600000"/>
              </a:lightRig>
            </a:scene3d>
            <a:sp3d extrusionH="25400" contourW="8890">
              <a:bevelT w="38100" h="31750" prst="coolSlant"/>
              <a:contourClr>
                <a:schemeClr val="accent2">
                  <a:shade val="75000"/>
                </a:schemeClr>
              </a:contourClr>
            </a:sp3d>
          </a:bodyPr>
          <a:lstStyle/>
          <a:p>
            <a:pPr algn="ct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 </a:t>
            </a:r>
            <a:r>
              <a:rPr lang="en-US" sz="54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Ổn</a:t>
            </a: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vi-VN"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định</a:t>
            </a: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tổ</a:t>
            </a: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chức</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0296091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Object 3"/>
          <p:cNvGraphicFramePr>
            <a:graphicFrameLocks noChangeAspect="1"/>
          </p:cNvGraphicFramePr>
          <p:nvPr>
            <p:extLst>
              <p:ext uri="{D42A27DB-BD31-4B8C-83A1-F6EECF244321}">
                <p14:modId xmlns:p14="http://schemas.microsoft.com/office/powerpoint/2010/main" val="2289300530"/>
              </p:ext>
            </p:extLst>
          </p:nvPr>
        </p:nvGraphicFramePr>
        <p:xfrm>
          <a:off x="3067050" y="3130550"/>
          <a:ext cx="3008313" cy="596900"/>
        </p:xfrm>
        <a:graphic>
          <a:graphicData uri="http://schemas.openxmlformats.org/presentationml/2006/ole">
            <mc:AlternateContent xmlns:mc="http://schemas.openxmlformats.org/markup-compatibility/2006">
              <mc:Choice xmlns:v="urn:schemas-microsoft-com:vml" Requires="v">
                <p:oleObj spid="_x0000_s2056" name="Packager Shell Object" showAsIcon="1" r:id="rId4" imgW="3008160" imgH="597240" progId="Package">
                  <p:embed/>
                </p:oleObj>
              </mc:Choice>
              <mc:Fallback>
                <p:oleObj name="Packager Shell Object" showAsIcon="1" r:id="rId4" imgW="3008160" imgH="597240" progId="Package">
                  <p:embed/>
                  <p:pic>
                    <p:nvPicPr>
                      <p:cNvPr id="0" name=""/>
                      <p:cNvPicPr/>
                      <p:nvPr/>
                    </p:nvPicPr>
                    <p:blipFill>
                      <a:blip r:embed="rId5"/>
                      <a:stretch>
                        <a:fillRect/>
                      </a:stretch>
                    </p:blipFill>
                    <p:spPr>
                      <a:xfrm>
                        <a:off x="3067050" y="3130550"/>
                        <a:ext cx="3008313" cy="596900"/>
                      </a:xfrm>
                      <a:prstGeom prst="rect">
                        <a:avLst/>
                      </a:prstGeom>
                    </p:spPr>
                  </p:pic>
                </p:oleObj>
              </mc:Fallback>
            </mc:AlternateContent>
          </a:graphicData>
        </a:graphic>
      </p:graphicFrame>
    </p:spTree>
    <p:extLst>
      <p:ext uri="{BB962C8B-B14F-4D97-AF65-F5344CB8AC3E}">
        <p14:creationId xmlns:p14="http://schemas.microsoft.com/office/powerpoint/2010/main" val="9660285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782" y="-20782"/>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38200" y="3124200"/>
            <a:ext cx="6705600" cy="1776174"/>
          </a:xfrm>
          <a:prstGeom prst="rect">
            <a:avLst/>
          </a:prstGeom>
        </p:spPr>
        <p:txBody>
          <a:bodyPr wrap="square">
            <a:prstTxWarp prst="textArchUp">
              <a:avLst/>
            </a:prstTxWarp>
            <a:spAutoFit/>
          </a:bodyPr>
          <a:lstStyle/>
          <a:p>
            <a:pPr algn="ctr"/>
            <a:r>
              <a:rPr lang="vi-VN"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mj-lt"/>
              </a:rPr>
              <a:t>2. Đàm thoại , trích dẫn</a:t>
            </a:r>
            <a:endPar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mj-lt"/>
            </a:endParaRPr>
          </a:p>
        </p:txBody>
      </p:sp>
    </p:spTree>
    <p:extLst>
      <p:ext uri="{BB962C8B-B14F-4D97-AF65-F5344CB8AC3E}">
        <p14:creationId xmlns:p14="http://schemas.microsoft.com/office/powerpoint/2010/main" val="16462861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C:\Users\Techsi.vn\Desktop\ảnh tay phải trái\gen-n-z7101347590148_e3f9147fbf70f0c4d974ccd64c90833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6927"/>
            <a:ext cx="9109364" cy="6851073"/>
          </a:xfrm>
          <a:prstGeom prst="rect">
            <a:avLst/>
          </a:prstGeom>
          <a:noFill/>
          <a:extLst>
            <a:ext uri="{909E8E84-426E-40DD-AFC4-6F175D3DCCD1}">
              <a14:hiddenFill xmlns:a14="http://schemas.microsoft.com/office/drawing/2010/main">
                <a:solidFill>
                  <a:srgbClr val="FFFFFF"/>
                </a:solidFill>
              </a14:hiddenFill>
            </a:ext>
          </a:extLst>
        </p:spPr>
      </p:pic>
      <p:sp>
        <p:nvSpPr>
          <p:cNvPr id="4" name="Hình chữ nhật 3">
            <a:extLst>
              <a:ext uri="{FF2B5EF4-FFF2-40B4-BE49-F238E27FC236}">
                <a16:creationId xmlns="" xmlns:a16="http://schemas.microsoft.com/office/drawing/2014/main" id="{D47FD2B2-B2BC-81E4-E41B-803BC7D4FD0B}"/>
              </a:ext>
            </a:extLst>
          </p:cNvPr>
          <p:cNvSpPr/>
          <p:nvPr/>
        </p:nvSpPr>
        <p:spPr>
          <a:xfrm>
            <a:off x="1735526" y="860551"/>
            <a:ext cx="5318470" cy="3616028"/>
          </a:xfrm>
          <a:prstGeom prst="rect">
            <a:avLst/>
          </a:prstGeom>
          <a:noFill/>
        </p:spPr>
        <p:txBody>
          <a:bodyPr wrap="none" lIns="91440" tIns="45720" rIns="91440" bIns="45720">
            <a:prstTxWarp prst="textArchUp">
              <a:avLst/>
            </a:prstTxWarp>
            <a:spAutoFit/>
          </a:bodyPr>
          <a:lstStyle/>
          <a:p>
            <a:pPr algn="ctr"/>
            <a:r>
              <a:rPr lang="vi-VN"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Tay phải tay trái</a:t>
            </a:r>
            <a:endPar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356605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C:\Users\Techsi.vn\Desktop\ảnh tay phải trái\gen-n-z7101347544467_b3b07eb5bc6a92c7ea8ed24bb2ea3f9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854" y="0"/>
            <a:ext cx="913014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63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5" name="Picture 3" descr="C:\Users\Techsi.vn\Desktop\ảnh tay phải trái\gen-n-z7101347573501_53366726d290482ec3cc83c833c5d20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 xmlns:a16="http://schemas.microsoft.com/office/drawing/2014/main" id="{0FFA2F44-29F4-7712-528B-49AE05F24EAD}"/>
              </a:ext>
            </a:extLst>
          </p:cNvPr>
          <p:cNvSpPr txBox="1"/>
          <p:nvPr/>
        </p:nvSpPr>
        <p:spPr>
          <a:xfrm>
            <a:off x="152400" y="5907510"/>
            <a:ext cx="6172200" cy="1015663"/>
          </a:xfrm>
          <a:prstGeom prst="rect">
            <a:avLst/>
          </a:prstGeom>
          <a:noFill/>
        </p:spPr>
        <p:txBody>
          <a:bodyPr wrap="square">
            <a:spAutoFit/>
          </a:bodyPr>
          <a:lstStyle/>
          <a:p>
            <a:r>
              <a:rPr lang="vi-VN" sz="2000" b="1" dirty="0">
                <a:latin typeface="+mj-lt"/>
              </a:rPr>
              <a:t> Bạn sướng thật, việc gì cũng đến tay tớ, từ xúc cơm, cầm viết, lặt rau… trong khi bạn chẳng phải làm việc gì nặng nhọc</a:t>
            </a:r>
            <a:r>
              <a:rPr lang="vi-VN" sz="2000" dirty="0"/>
              <a:t>.</a:t>
            </a:r>
            <a:endParaRPr lang="en-US" sz="2000" dirty="0"/>
          </a:p>
        </p:txBody>
      </p:sp>
    </p:spTree>
    <p:extLst>
      <p:ext uri="{BB962C8B-B14F-4D97-AF65-F5344CB8AC3E}">
        <p14:creationId xmlns:p14="http://schemas.microsoft.com/office/powerpoint/2010/main" val="4202320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C:\Users\Techsi.vn\Desktop\ảnh tay phải trái\gen-n-z7101347549378_37e8987a6829aac00ca65d97bcdcc1f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86600"/>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 xmlns:a16="http://schemas.microsoft.com/office/drawing/2014/main" id="{D7F54216-5758-9160-5DFB-A73BAE1D77FD}"/>
              </a:ext>
            </a:extLst>
          </p:cNvPr>
          <p:cNvSpPr txBox="1"/>
          <p:nvPr/>
        </p:nvSpPr>
        <p:spPr>
          <a:xfrm>
            <a:off x="37722" y="94199"/>
            <a:ext cx="6134477" cy="1015663"/>
          </a:xfrm>
          <a:prstGeom prst="rect">
            <a:avLst/>
          </a:prstGeom>
          <a:noFill/>
        </p:spPr>
        <p:txBody>
          <a:bodyPr wrap="square">
            <a:spAutoFit/>
          </a:bodyPr>
          <a:lstStyle/>
          <a:p>
            <a:r>
              <a:rPr lang="vi-VN" sz="2000" b="1" dirty="0">
                <a:latin typeface="+mj-lt"/>
              </a:rPr>
              <a:t>Buổi sáng hôm sau, khi con người thức dậy và đi đánh răng. Lúc này chỉ có tay phải cầm bàn chải, còn tay trái giận nên không cầm ly nước</a:t>
            </a:r>
            <a:endParaRPr lang="en-US" sz="2000" b="1" dirty="0">
              <a:latin typeface="+mj-lt"/>
            </a:endParaRPr>
          </a:p>
        </p:txBody>
      </p:sp>
    </p:spTree>
    <p:extLst>
      <p:ext uri="{BB962C8B-B14F-4D97-AF65-F5344CB8AC3E}">
        <p14:creationId xmlns:p14="http://schemas.microsoft.com/office/powerpoint/2010/main" val="1183246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C:\Users\Techsi.vn\Desktop\ảnh tay phải trái\gen-n-z7101347590375_f03467766f8818d92bb3c74c97fe6fb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 xmlns:a16="http://schemas.microsoft.com/office/drawing/2014/main" id="{362E6552-DB03-29D1-616D-1406200475EB}"/>
              </a:ext>
            </a:extLst>
          </p:cNvPr>
          <p:cNvSpPr txBox="1"/>
          <p:nvPr/>
        </p:nvSpPr>
        <p:spPr>
          <a:xfrm>
            <a:off x="4876800" y="0"/>
            <a:ext cx="4635374" cy="1015663"/>
          </a:xfrm>
          <a:prstGeom prst="rect">
            <a:avLst/>
          </a:prstGeom>
          <a:noFill/>
        </p:spPr>
        <p:txBody>
          <a:bodyPr wrap="square">
            <a:spAutoFit/>
          </a:bodyPr>
          <a:lstStyle/>
          <a:p>
            <a:r>
              <a:rPr lang="vi-VN" sz="2000" b="1" dirty="0">
                <a:latin typeface="+mj-lt"/>
              </a:rPr>
              <a:t>Đến lúc con người thay quần áo để đi học thì càng bực bội hơn vì không thể gài nút bằng một tay.</a:t>
            </a:r>
            <a:endParaRPr lang="en-US" sz="2000" b="1" dirty="0">
              <a:latin typeface="+mj-lt"/>
            </a:endParaRPr>
          </a:p>
        </p:txBody>
      </p:sp>
    </p:spTree>
    <p:extLst>
      <p:ext uri="{BB962C8B-B14F-4D97-AF65-F5344CB8AC3E}">
        <p14:creationId xmlns:p14="http://schemas.microsoft.com/office/powerpoint/2010/main" val="3379932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912</TotalTime>
  <Words>246</Words>
  <Application>Microsoft Office PowerPoint</Application>
  <PresentationFormat>On-screen Show (4:3)</PresentationFormat>
  <Paragraphs>18</Paragraphs>
  <Slides>12</Slides>
  <Notes>0</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14" baseType="lpstr">
      <vt:lpstr>Office Theme</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Techsi.vn</dc:creator>
  <cp:lastModifiedBy>Techsi.vn</cp:lastModifiedBy>
  <cp:revision>21</cp:revision>
  <dcterms:created xsi:type="dcterms:W3CDTF">2025-10-09T02:53:44Z</dcterms:created>
  <dcterms:modified xsi:type="dcterms:W3CDTF">2025-10-14T09:51:11Z</dcterms:modified>
</cp:coreProperties>
</file>