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85" r:id="rId3"/>
    <p:sldId id="257" r:id="rId4"/>
    <p:sldId id="258" r:id="rId5"/>
    <p:sldId id="259" r:id="rId6"/>
    <p:sldId id="286" r:id="rId7"/>
    <p:sldId id="261" r:id="rId8"/>
    <p:sldId id="260" r:id="rId9"/>
    <p:sldId id="287" r:id="rId10"/>
    <p:sldId id="262" r:id="rId11"/>
    <p:sldId id="263" r:id="rId12"/>
    <p:sldId id="289" r:id="rId13"/>
    <p:sldId id="283" r:id="rId14"/>
    <p:sldId id="284" r:id="rId15"/>
    <p:sldId id="290" r:id="rId16"/>
    <p:sldId id="292" r:id="rId17"/>
    <p:sldId id="264" r:id="rId18"/>
    <p:sldId id="272" r:id="rId19"/>
    <p:sldId id="281" r:id="rId20"/>
  </p:sldIdLst>
  <p:sldSz cx="18288000" cy="1028700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Black" panose="020B72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hewy" panose="020B0604020202020204" charset="0"/>
      <p:regular r:id="rId30"/>
    </p:embeddedFont>
    <p:embeddedFont>
      <p:font typeface="DejaVu Serif Bold" panose="020B0604020202020204" charset="0"/>
      <p:bold r:id="rId31"/>
    </p:embeddedFont>
    <p:embeddedFont>
      <p:font typeface="Kurale" panose="020B0604020202020204" charset="0"/>
      <p:regular r:id="rId32"/>
    </p:embeddedFont>
    <p:embeddedFont>
      <p:font typeface="Noto Sans Bold" panose="020B0802040504020204" pitchFamily="34" charset="0"/>
      <p:bold r:id="rId33"/>
    </p:embeddedFont>
    <p:embeddedFont>
      <p:font typeface="Times New Roman Bold" panose="02020803070505020304" pitchFamily="18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 userDrawn="1">
          <p15:clr>
            <a:srgbClr val="A4A3A4"/>
          </p15:clr>
        </p15:guide>
        <p15:guide id="2" pos="2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C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4" d="100"/>
          <a:sy n="54" d="100"/>
        </p:scale>
        <p:origin x="754" y="29"/>
      </p:cViewPr>
      <p:guideLst>
        <p:guide orient="horz" pos="2105"/>
        <p:guide pos="28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ordwall.net/play/101469/282/513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7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audio" Target="../media/media6.mp3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24" Type="http://schemas.openxmlformats.org/officeDocument/2006/relationships/image" Target="../media/image15.pn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5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2.sv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0240" y="793612"/>
            <a:ext cx="16906009" cy="9175173"/>
            <a:chOff x="0" y="0"/>
            <a:chExt cx="4452611" cy="24165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2612" cy="2416506"/>
            </a:xfrm>
            <a:custGeom>
              <a:avLst/>
              <a:gdLst/>
              <a:ahLst/>
              <a:cxnLst/>
              <a:rect l="l" t="t" r="r" b="b"/>
              <a:pathLst>
                <a:path w="4452612" h="2416506">
                  <a:moveTo>
                    <a:pt x="23355" y="0"/>
                  </a:moveTo>
                  <a:lnTo>
                    <a:pt x="4429257" y="0"/>
                  </a:lnTo>
                  <a:cubicBezTo>
                    <a:pt x="4435451" y="0"/>
                    <a:pt x="4441391" y="2461"/>
                    <a:pt x="4445771" y="6840"/>
                  </a:cubicBezTo>
                  <a:cubicBezTo>
                    <a:pt x="4450151" y="11220"/>
                    <a:pt x="4452612" y="17161"/>
                    <a:pt x="4452612" y="23355"/>
                  </a:cubicBezTo>
                  <a:lnTo>
                    <a:pt x="4452612" y="2393151"/>
                  </a:lnTo>
                  <a:cubicBezTo>
                    <a:pt x="4452612" y="2399346"/>
                    <a:pt x="4450151" y="2405286"/>
                    <a:pt x="4445771" y="2409666"/>
                  </a:cubicBezTo>
                  <a:cubicBezTo>
                    <a:pt x="4441391" y="2414046"/>
                    <a:pt x="4435451" y="2416506"/>
                    <a:pt x="4429257" y="2416506"/>
                  </a:cubicBezTo>
                  <a:lnTo>
                    <a:pt x="23355" y="2416506"/>
                  </a:lnTo>
                  <a:cubicBezTo>
                    <a:pt x="17161" y="2416506"/>
                    <a:pt x="11220" y="2414046"/>
                    <a:pt x="6840" y="2409666"/>
                  </a:cubicBezTo>
                  <a:cubicBezTo>
                    <a:pt x="2461" y="2405286"/>
                    <a:pt x="0" y="2399346"/>
                    <a:pt x="0" y="2393151"/>
                  </a:cubicBezTo>
                  <a:lnTo>
                    <a:pt x="0" y="23355"/>
                  </a:lnTo>
                  <a:cubicBezTo>
                    <a:pt x="0" y="17161"/>
                    <a:pt x="2461" y="11220"/>
                    <a:pt x="6840" y="6840"/>
                  </a:cubicBezTo>
                  <a:cubicBezTo>
                    <a:pt x="11220" y="2461"/>
                    <a:pt x="17161" y="0"/>
                    <a:pt x="23355" y="0"/>
                  </a:cubicBezTo>
                  <a:close/>
                </a:path>
              </a:pathLst>
            </a:custGeom>
            <a:solidFill>
              <a:srgbClr val="FFFBE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2611" cy="2454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/>
                <a:t> </a:t>
              </a:r>
              <a:endParaRPr sz="4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232012">
            <a:off x="15050803" y="8151786"/>
            <a:ext cx="2497024" cy="1871829"/>
          </a:xfrm>
          <a:custGeom>
            <a:avLst/>
            <a:gdLst/>
            <a:ahLst/>
            <a:cxnLst/>
            <a:rect l="l" t="t" r="r" b="b"/>
            <a:pathLst>
              <a:path w="2497024" h="1871829">
                <a:moveTo>
                  <a:pt x="0" y="0"/>
                </a:moveTo>
                <a:lnTo>
                  <a:pt x="2497024" y="0"/>
                </a:lnTo>
                <a:lnTo>
                  <a:pt x="2497024" y="1871829"/>
                </a:lnTo>
                <a:lnTo>
                  <a:pt x="0" y="187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798964">
            <a:off x="8466463" y="2316401"/>
            <a:ext cx="356915" cy="182927"/>
            <a:chOff x="0" y="0"/>
            <a:chExt cx="644830" cy="3304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4830" cy="330490"/>
            </a:xfrm>
            <a:custGeom>
              <a:avLst/>
              <a:gdLst/>
              <a:ahLst/>
              <a:cxnLst/>
              <a:rect l="l" t="t" r="r" b="b"/>
              <a:pathLst>
                <a:path w="644830" h="330490">
                  <a:moveTo>
                    <a:pt x="322415" y="0"/>
                  </a:moveTo>
                  <a:cubicBezTo>
                    <a:pt x="144350" y="0"/>
                    <a:pt x="0" y="73983"/>
                    <a:pt x="0" y="165245"/>
                  </a:cubicBezTo>
                  <a:cubicBezTo>
                    <a:pt x="0" y="256508"/>
                    <a:pt x="144350" y="330490"/>
                    <a:pt x="322415" y="330490"/>
                  </a:cubicBezTo>
                  <a:cubicBezTo>
                    <a:pt x="500480" y="330490"/>
                    <a:pt x="644830" y="256508"/>
                    <a:pt x="644830" y="165245"/>
                  </a:cubicBezTo>
                  <a:cubicBezTo>
                    <a:pt x="644830" y="73983"/>
                    <a:pt x="500480" y="0"/>
                    <a:pt x="3224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0453" y="-7117"/>
              <a:ext cx="523924" cy="306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4803864">
            <a:off x="8515237" y="2228966"/>
            <a:ext cx="356915" cy="194685"/>
            <a:chOff x="0" y="0"/>
            <a:chExt cx="644830" cy="3517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4830" cy="351732"/>
            </a:xfrm>
            <a:custGeom>
              <a:avLst/>
              <a:gdLst/>
              <a:ahLst/>
              <a:cxnLst/>
              <a:rect l="l" t="t" r="r" b="b"/>
              <a:pathLst>
                <a:path w="644830" h="351732">
                  <a:moveTo>
                    <a:pt x="322415" y="0"/>
                  </a:moveTo>
                  <a:cubicBezTo>
                    <a:pt x="144350" y="0"/>
                    <a:pt x="0" y="78738"/>
                    <a:pt x="0" y="175866"/>
                  </a:cubicBezTo>
                  <a:cubicBezTo>
                    <a:pt x="0" y="272994"/>
                    <a:pt x="144350" y="351732"/>
                    <a:pt x="322415" y="351732"/>
                  </a:cubicBezTo>
                  <a:cubicBezTo>
                    <a:pt x="500480" y="351732"/>
                    <a:pt x="644830" y="272994"/>
                    <a:pt x="644830" y="175866"/>
                  </a:cubicBezTo>
                  <a:cubicBezTo>
                    <a:pt x="644830" y="78738"/>
                    <a:pt x="500480" y="0"/>
                    <a:pt x="3224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0453" y="-5125"/>
              <a:ext cx="523924" cy="323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808860">
            <a:off x="-719485" y="6955445"/>
            <a:ext cx="3286252" cy="3673501"/>
          </a:xfrm>
          <a:custGeom>
            <a:avLst/>
            <a:gdLst/>
            <a:ahLst/>
            <a:cxnLst/>
            <a:rect l="l" t="t" r="r" b="b"/>
            <a:pathLst>
              <a:path w="3286252" h="3673501">
                <a:moveTo>
                  <a:pt x="0" y="0"/>
                </a:moveTo>
                <a:lnTo>
                  <a:pt x="3286252" y="0"/>
                </a:lnTo>
                <a:lnTo>
                  <a:pt x="3286252" y="3673501"/>
                </a:lnTo>
                <a:lnTo>
                  <a:pt x="0" y="3673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6C66F9C4-446A-4A34-B5D4-738EF72E1A4C}"/>
              </a:ext>
            </a:extLst>
          </p:cNvPr>
          <p:cNvSpPr txBox="1"/>
          <p:nvPr/>
        </p:nvSpPr>
        <p:spPr>
          <a:xfrm>
            <a:off x="5411214" y="1031476"/>
            <a:ext cx="778329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7A2F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UBND PHƯỜNG TÂY HỒ</a:t>
            </a:r>
          </a:p>
          <a:p>
            <a:pPr algn="ctr"/>
            <a:r>
              <a:rPr lang="en-US" sz="32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TRƯỜNG MẦM NON NHẬT TÂN</a:t>
            </a:r>
            <a:endParaRPr lang="en-US" sz="1855" b="1" dirty="0">
              <a:solidFill>
                <a:srgbClr val="7A2F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E81B9001-0D9D-4266-96FB-DBF51D455397}"/>
              </a:ext>
            </a:extLst>
          </p:cNvPr>
          <p:cNvSpPr/>
          <p:nvPr/>
        </p:nvSpPr>
        <p:spPr>
          <a:xfrm>
            <a:off x="7543800" y="1562100"/>
            <a:ext cx="2971800" cy="2589704"/>
          </a:xfrm>
          <a:custGeom>
            <a:avLst/>
            <a:gdLst/>
            <a:ahLst/>
            <a:cxnLst/>
            <a:rect l="l" t="t" r="r" b="b"/>
            <a:pathLst>
              <a:path w="3541656" h="3541656">
                <a:moveTo>
                  <a:pt x="0" y="0"/>
                </a:moveTo>
                <a:lnTo>
                  <a:pt x="3541656" y="0"/>
                </a:lnTo>
                <a:lnTo>
                  <a:pt x="3541656" y="3541655"/>
                </a:lnTo>
                <a:lnTo>
                  <a:pt x="0" y="3541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31802F92-2CB8-4C9F-9CDB-9741FD2716D8}"/>
              </a:ext>
            </a:extLst>
          </p:cNvPr>
          <p:cNvSpPr txBox="1"/>
          <p:nvPr/>
        </p:nvSpPr>
        <p:spPr>
          <a:xfrm>
            <a:off x="1811844" y="3747172"/>
            <a:ext cx="14782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7A2F0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HỘI THI </a:t>
            </a:r>
          </a:p>
          <a:p>
            <a:pPr algn="ctr"/>
            <a:r>
              <a:rPr lang="en-US" sz="3600" b="1" dirty="0">
                <a:solidFill>
                  <a:srgbClr val="7A2F0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  GIÁO VIÊN DẠY GIỎI CẤP TRƯỜNG NĂM HỌC 2025 - 2026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9950F9AC-DE29-4183-AB85-9F3F10A9EC47}"/>
              </a:ext>
            </a:extLst>
          </p:cNvPr>
          <p:cNvSpPr txBox="1"/>
          <p:nvPr/>
        </p:nvSpPr>
        <p:spPr>
          <a:xfrm>
            <a:off x="5715000" y="5600700"/>
            <a:ext cx="6641305" cy="2861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LĨNH VỰC PHÁT TRIỂN NGÔN NGỮ</a:t>
            </a:r>
          </a:p>
          <a:p>
            <a:pPr algn="ctr">
              <a:lnSpc>
                <a:spcPts val="3134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HOẠT ĐỘNG LÀM QUEN VỚI CHỮ VIẾT</a:t>
            </a:r>
          </a:p>
          <a:p>
            <a:pPr algn="ctr">
              <a:lnSpc>
                <a:spcPts val="3134"/>
              </a:lnSpc>
            </a:pPr>
            <a:endParaRPr lang="en-US" sz="2400" b="1" dirty="0">
              <a:solidFill>
                <a:srgbClr val="7A2F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ctr">
              <a:lnSpc>
                <a:spcPts val="3134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             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Đề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tài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Làm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quen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chữ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cái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e- ê</a:t>
            </a:r>
          </a:p>
          <a:p>
            <a:pPr>
              <a:lnSpc>
                <a:spcPts val="3412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                       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Lứa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tuổi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5 - 6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tuổi</a:t>
            </a:r>
            <a:endParaRPr lang="en-US" sz="2400" b="1" dirty="0">
              <a:solidFill>
                <a:srgbClr val="7A2F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>
              <a:lnSpc>
                <a:spcPts val="3412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                       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Lớp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MGL  A1</a:t>
            </a:r>
          </a:p>
          <a:p>
            <a:pPr>
              <a:lnSpc>
                <a:spcPts val="3412"/>
              </a:lnSpc>
            </a:pP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                       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Giáo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viên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Đỗ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Thị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Hạnh</a:t>
            </a:r>
            <a:endParaRPr lang="en-US" b="1" dirty="0">
              <a:solidFill>
                <a:srgbClr val="7A2F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3565EF01-ADFE-4D0E-AFD3-A34A37179AD7}"/>
              </a:ext>
            </a:extLst>
          </p:cNvPr>
          <p:cNvSpPr txBox="1"/>
          <p:nvPr/>
        </p:nvSpPr>
        <p:spPr>
          <a:xfrm>
            <a:off x="6324600" y="9288242"/>
            <a:ext cx="5825903" cy="35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</a:pP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Năm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học</a:t>
            </a:r>
            <a:r>
              <a:rPr lang="en-US" sz="2400" b="1" dirty="0">
                <a:solidFill>
                  <a:srgbClr val="7A2F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2025 -2026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085" y="944765"/>
            <a:ext cx="16661210" cy="8659091"/>
            <a:chOff x="0" y="0"/>
            <a:chExt cx="4388138" cy="22805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8138" cy="2280584"/>
            </a:xfrm>
            <a:custGeom>
              <a:avLst/>
              <a:gdLst/>
              <a:ahLst/>
              <a:cxnLst/>
              <a:rect l="l" t="t" r="r" b="b"/>
              <a:pathLst>
                <a:path w="4388138" h="2280584">
                  <a:moveTo>
                    <a:pt x="46467" y="0"/>
                  </a:moveTo>
                  <a:lnTo>
                    <a:pt x="4341671" y="0"/>
                  </a:lnTo>
                  <a:cubicBezTo>
                    <a:pt x="4367334" y="0"/>
                    <a:pt x="4388138" y="20804"/>
                    <a:pt x="4388138" y="46467"/>
                  </a:cubicBezTo>
                  <a:lnTo>
                    <a:pt x="4388138" y="2234117"/>
                  </a:lnTo>
                  <a:cubicBezTo>
                    <a:pt x="4388138" y="2246441"/>
                    <a:pt x="4383242" y="2258260"/>
                    <a:pt x="4374528" y="2266974"/>
                  </a:cubicBezTo>
                  <a:cubicBezTo>
                    <a:pt x="4365814" y="2275688"/>
                    <a:pt x="4353995" y="2280584"/>
                    <a:pt x="4341671" y="2280584"/>
                  </a:cubicBezTo>
                  <a:lnTo>
                    <a:pt x="46467" y="2280584"/>
                  </a:lnTo>
                  <a:cubicBezTo>
                    <a:pt x="20804" y="2280584"/>
                    <a:pt x="0" y="2259780"/>
                    <a:pt x="0" y="2234117"/>
                  </a:cubicBezTo>
                  <a:lnTo>
                    <a:pt x="0" y="46467"/>
                  </a:lnTo>
                  <a:cubicBezTo>
                    <a:pt x="0" y="34143"/>
                    <a:pt x="4896" y="22324"/>
                    <a:pt x="13610" y="13610"/>
                  </a:cubicBezTo>
                  <a:cubicBezTo>
                    <a:pt x="22324" y="4896"/>
                    <a:pt x="34143" y="0"/>
                    <a:pt x="464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8138" cy="2318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82226" y="1171575"/>
            <a:ext cx="10701538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vi-VN" altLang="en-US" sz="8000" b="1">
                <a:solidFill>
                  <a:srgbClr val="000000"/>
                </a:solidFill>
                <a:latin typeface="Times New Roman" panose="02020603050405020304" charset="0"/>
                <a:ea typeface="Poppins Bold" panose="00000800000000000000"/>
                <a:cs typeface="Times New Roman" panose="02020603050405020304" charset="0"/>
                <a:sym typeface="Poppins Bold" panose="00000800000000000000"/>
              </a:rPr>
              <a:t>Cấu tạo chữ ê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3760" r="1971" b="41747"/>
          <a:stretch>
            <a:fillRect/>
          </a:stretch>
        </p:blipFill>
        <p:spPr>
          <a:xfrm>
            <a:off x="6471920" y="4568825"/>
            <a:ext cx="4478020" cy="2600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3112" t="56379" r="3527"/>
          <a:stretch>
            <a:fillRect/>
          </a:stretch>
        </p:blipFill>
        <p:spPr>
          <a:xfrm>
            <a:off x="6629400" y="7124700"/>
            <a:ext cx="4264660" cy="2082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5894" t="53046" r="14538" b="35422"/>
          <a:stretch>
            <a:fillRect/>
          </a:stretch>
        </p:blipFill>
        <p:spPr>
          <a:xfrm>
            <a:off x="6664960" y="6515100"/>
            <a:ext cx="4284980" cy="575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l="16330" t="5731" r="12905" b="71347"/>
          <a:stretch>
            <a:fillRect/>
          </a:stretch>
        </p:blipFill>
        <p:spPr>
          <a:xfrm>
            <a:off x="7239000" y="2954020"/>
            <a:ext cx="3096895" cy="1429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3955" y="813955"/>
            <a:ext cx="16661210" cy="8659091"/>
            <a:chOff x="0" y="0"/>
            <a:chExt cx="4388138" cy="22805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8138" cy="2280584"/>
            </a:xfrm>
            <a:custGeom>
              <a:avLst/>
              <a:gdLst/>
              <a:ahLst/>
              <a:cxnLst/>
              <a:rect l="l" t="t" r="r" b="b"/>
              <a:pathLst>
                <a:path w="4388138" h="2280584">
                  <a:moveTo>
                    <a:pt x="46467" y="0"/>
                  </a:moveTo>
                  <a:lnTo>
                    <a:pt x="4341671" y="0"/>
                  </a:lnTo>
                  <a:cubicBezTo>
                    <a:pt x="4367334" y="0"/>
                    <a:pt x="4388138" y="20804"/>
                    <a:pt x="4388138" y="46467"/>
                  </a:cubicBezTo>
                  <a:lnTo>
                    <a:pt x="4388138" y="2234117"/>
                  </a:lnTo>
                  <a:cubicBezTo>
                    <a:pt x="4388138" y="2246441"/>
                    <a:pt x="4383242" y="2258260"/>
                    <a:pt x="4374528" y="2266974"/>
                  </a:cubicBezTo>
                  <a:cubicBezTo>
                    <a:pt x="4365814" y="2275688"/>
                    <a:pt x="4353995" y="2280584"/>
                    <a:pt x="4341671" y="2280584"/>
                  </a:cubicBezTo>
                  <a:lnTo>
                    <a:pt x="46467" y="2280584"/>
                  </a:lnTo>
                  <a:cubicBezTo>
                    <a:pt x="20804" y="2280584"/>
                    <a:pt x="0" y="2259780"/>
                    <a:pt x="0" y="2234117"/>
                  </a:cubicBezTo>
                  <a:lnTo>
                    <a:pt x="0" y="46467"/>
                  </a:lnTo>
                  <a:cubicBezTo>
                    <a:pt x="0" y="34143"/>
                    <a:pt x="4896" y="22324"/>
                    <a:pt x="13610" y="13610"/>
                  </a:cubicBezTo>
                  <a:cubicBezTo>
                    <a:pt x="22324" y="4896"/>
                    <a:pt x="34143" y="0"/>
                    <a:pt x="464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8138" cy="2318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745620"/>
            <a:ext cx="2457167" cy="4991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441" y="3241390"/>
            <a:ext cx="2365226" cy="337000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BC371D8-231D-42E8-A369-687993455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46" y="1419226"/>
            <a:ext cx="4114801" cy="80538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05062" y="1086352"/>
            <a:ext cx="10701538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kiểu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chữ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Poppins Bold" panose="00000800000000000000"/>
                <a:cs typeface="Times New Roman" panose="02020603050405020304" pitchFamily="18" charset="0"/>
                <a:sym typeface="Poppins Bold" panose="00000800000000000000"/>
              </a:rPr>
              <a:t> 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3373" y="1028700"/>
            <a:ext cx="15961253" cy="8229600"/>
            <a:chOff x="0" y="0"/>
            <a:chExt cx="420378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3787" cy="2167467"/>
            </a:xfrm>
            <a:custGeom>
              <a:avLst/>
              <a:gdLst/>
              <a:ahLst/>
              <a:cxnLst/>
              <a:rect l="l" t="t" r="r" b="b"/>
              <a:pathLst>
                <a:path w="4203787" h="2167467">
                  <a:moveTo>
                    <a:pt x="24737" y="0"/>
                  </a:moveTo>
                  <a:lnTo>
                    <a:pt x="4179050" y="0"/>
                  </a:lnTo>
                  <a:cubicBezTo>
                    <a:pt x="4185610" y="0"/>
                    <a:pt x="4191902" y="2606"/>
                    <a:pt x="4196542" y="7245"/>
                  </a:cubicBezTo>
                  <a:cubicBezTo>
                    <a:pt x="4201181" y="11885"/>
                    <a:pt x="4203787" y="18177"/>
                    <a:pt x="4203787" y="24737"/>
                  </a:cubicBezTo>
                  <a:lnTo>
                    <a:pt x="4203787" y="2142729"/>
                  </a:lnTo>
                  <a:cubicBezTo>
                    <a:pt x="4203787" y="2156391"/>
                    <a:pt x="4192712" y="2167467"/>
                    <a:pt x="4179050" y="2167467"/>
                  </a:cubicBezTo>
                  <a:lnTo>
                    <a:pt x="24737" y="2167467"/>
                  </a:lnTo>
                  <a:cubicBezTo>
                    <a:pt x="18177" y="2167467"/>
                    <a:pt x="11885" y="2164860"/>
                    <a:pt x="7245" y="2160221"/>
                  </a:cubicBezTo>
                  <a:cubicBezTo>
                    <a:pt x="2606" y="2155582"/>
                    <a:pt x="0" y="2149290"/>
                    <a:pt x="0" y="2142729"/>
                  </a:cubicBezTo>
                  <a:lnTo>
                    <a:pt x="0" y="24737"/>
                  </a:lnTo>
                  <a:cubicBezTo>
                    <a:pt x="0" y="18177"/>
                    <a:pt x="2606" y="11885"/>
                    <a:pt x="7245" y="7245"/>
                  </a:cubicBezTo>
                  <a:cubicBezTo>
                    <a:pt x="11885" y="2606"/>
                    <a:pt x="18177" y="0"/>
                    <a:pt x="24737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378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.VnAvant" panose="020B7200000000000000" charset="0"/>
                <a:cs typeface=".VnAvant" panose="020B7200000000000000" charset="0"/>
              </a:endParaRPr>
            </a:p>
          </p:txBody>
        </p:sp>
      </p:grpSp>
      <p:sp>
        <p:nvSpPr>
          <p:cNvPr id="8" name="Rectangles 7"/>
          <p:cNvSpPr/>
          <p:nvPr/>
        </p:nvSpPr>
        <p:spPr>
          <a:xfrm>
            <a:off x="7449185" y="3619500"/>
            <a:ext cx="3226435" cy="5509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vi-VN" altLang="en-US" sz="3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79" y="2902662"/>
            <a:ext cx="3015921" cy="38535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57600" y="1488077"/>
            <a:ext cx="11301051" cy="7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So </a:t>
            </a:r>
            <a:r>
              <a:rPr lang="en-US" sz="8000" b="1" dirty="0" err="1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sánh</a:t>
            </a: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8000" b="1" dirty="0" err="1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chữ</a:t>
            </a: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e - ê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353FA3EC-DDE5-44C1-806A-B54D9CFCD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2775755"/>
            <a:ext cx="2677927" cy="38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7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690" y="0"/>
            <a:ext cx="17234510" cy="10020300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62882" y="792732"/>
            <a:ext cx="7527059" cy="1651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 lang="en-US" sz="9200" b="1" dirty="0">
              <a:solidFill>
                <a:srgbClr val="000000"/>
              </a:solidFill>
              <a:latin typeface="Noto Sans Bold" panose="020B0802040504020204"/>
              <a:ea typeface="Noto Sans Bold" panose="020B0802040504020204"/>
              <a:cs typeface="Noto Sans Bold" panose="020B0802040504020204"/>
              <a:sym typeface="Noto Sans Bold" panose="020B0802040504020204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9124950" y="3034258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rcRect t="29651" b="44000"/>
          <a:stretch>
            <a:fillRect/>
          </a:stretch>
        </p:blipFill>
        <p:spPr>
          <a:xfrm>
            <a:off x="10235089" y="3455811"/>
            <a:ext cx="4346825" cy="2438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t="56449"/>
          <a:stretch>
            <a:fillRect/>
          </a:stretch>
        </p:blipFill>
        <p:spPr>
          <a:xfrm>
            <a:off x="10247465" y="5894210"/>
            <a:ext cx="4346825" cy="40303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12093806" y="3626801"/>
            <a:ext cx="773567" cy="41965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rcRect t="29651" b="44000"/>
          <a:stretch>
            <a:fillRect/>
          </a:stretch>
        </p:blipFill>
        <p:spPr>
          <a:xfrm>
            <a:off x="3576300" y="3455810"/>
            <a:ext cx="4346825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rcRect t="56449"/>
          <a:stretch>
            <a:fillRect/>
          </a:stretch>
        </p:blipFill>
        <p:spPr>
          <a:xfrm>
            <a:off x="3588676" y="5894209"/>
            <a:ext cx="4346825" cy="40303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16200000">
            <a:off x="5435017" y="3626800"/>
            <a:ext cx="773567" cy="41965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6855" y="1795343"/>
            <a:ext cx="2908044" cy="1828959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482226" y="723900"/>
            <a:ext cx="10701538" cy="967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vi-VN" altLang="en-US" sz="8000" b="1" dirty="0">
                <a:solidFill>
                  <a:srgbClr val="0070C0"/>
                </a:solidFill>
                <a:latin typeface="+mj-lt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So sánh chữ cái e và 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vận động e,ê">
            <a:hlinkClick r:id="" action="ppaction://media"/>
            <a:extLst>
              <a:ext uri="{FF2B5EF4-FFF2-40B4-BE49-F238E27FC236}">
                <a16:creationId xmlns:a16="http://schemas.microsoft.com/office/drawing/2014/main" id="{64ED3A8F-7BA1-41B8-8853-88E639F4C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288001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A8591A-6592-4E40-9904-61DE359A1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" y="7974"/>
            <a:ext cx="18270279" cy="102790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25DD41-5D6E-4E4D-9A1F-20B686BD43FE}"/>
              </a:ext>
            </a:extLst>
          </p:cNvPr>
          <p:cNvSpPr txBox="1"/>
          <p:nvPr/>
        </p:nvSpPr>
        <p:spPr>
          <a:xfrm>
            <a:off x="-228600" y="2552700"/>
            <a:ext cx="18516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3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1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13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i-đua-hạnh">
            <a:hlinkClick r:id="" action="ppaction://media"/>
            <a:extLst>
              <a:ext uri="{FF2B5EF4-FFF2-40B4-BE49-F238E27FC236}">
                <a16:creationId xmlns:a16="http://schemas.microsoft.com/office/drawing/2014/main" id="{F5598EE8-0B31-4CE7-98D0-1F0D4D432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49600" y="8980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92E76806-4816-4FDA-99F3-16D87697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6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35679" y="-2206445"/>
            <a:ext cx="17128758" cy="15708499"/>
          </a:xfrm>
          <a:custGeom>
            <a:avLst/>
            <a:gdLst/>
            <a:ahLst/>
            <a:cxnLst/>
            <a:rect l="l" t="t" r="r" b="b"/>
            <a:pathLst>
              <a:path w="17128758" h="15708499">
                <a:moveTo>
                  <a:pt x="0" y="0"/>
                </a:moveTo>
                <a:lnTo>
                  <a:pt x="17128758" y="0"/>
                </a:lnTo>
                <a:lnTo>
                  <a:pt x="17128758" y="15708499"/>
                </a:lnTo>
                <a:lnTo>
                  <a:pt x="0" y="15708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10097053" y="-4908018"/>
            <a:ext cx="7121171" cy="12802105"/>
          </a:xfrm>
          <a:custGeom>
            <a:avLst/>
            <a:gdLst/>
            <a:ahLst/>
            <a:cxnLst/>
            <a:rect l="l" t="t" r="r" b="b"/>
            <a:pathLst>
              <a:path w="7121171" h="12802105">
                <a:moveTo>
                  <a:pt x="0" y="0"/>
                </a:moveTo>
                <a:lnTo>
                  <a:pt x="7121171" y="0"/>
                </a:lnTo>
                <a:lnTo>
                  <a:pt x="7121171" y="12802105"/>
                </a:lnTo>
                <a:lnTo>
                  <a:pt x="0" y="1280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068550">
            <a:off x="-95452" y="1971779"/>
            <a:ext cx="1449658" cy="1121673"/>
          </a:xfrm>
          <a:custGeom>
            <a:avLst/>
            <a:gdLst/>
            <a:ahLst/>
            <a:cxnLst/>
            <a:rect l="l" t="t" r="r" b="b"/>
            <a:pathLst>
              <a:path w="1449658" h="1121673">
                <a:moveTo>
                  <a:pt x="0" y="0"/>
                </a:moveTo>
                <a:lnTo>
                  <a:pt x="1449658" y="0"/>
                </a:lnTo>
                <a:lnTo>
                  <a:pt x="1449658" y="1121673"/>
                </a:lnTo>
                <a:lnTo>
                  <a:pt x="0" y="1121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677572">
            <a:off x="9655685" y="6169112"/>
            <a:ext cx="1059568" cy="1917770"/>
          </a:xfrm>
          <a:custGeom>
            <a:avLst/>
            <a:gdLst/>
            <a:ahLst/>
            <a:cxnLst/>
            <a:rect l="l" t="t" r="r" b="b"/>
            <a:pathLst>
              <a:path w="1059568" h="1917770">
                <a:moveTo>
                  <a:pt x="0" y="0"/>
                </a:moveTo>
                <a:lnTo>
                  <a:pt x="1059568" y="0"/>
                </a:lnTo>
                <a:lnTo>
                  <a:pt x="1059568" y="1917770"/>
                </a:lnTo>
                <a:lnTo>
                  <a:pt x="0" y="1917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12001" y="7775877"/>
            <a:ext cx="3146935" cy="2702431"/>
          </a:xfrm>
          <a:custGeom>
            <a:avLst/>
            <a:gdLst/>
            <a:ahLst/>
            <a:cxnLst/>
            <a:rect l="l" t="t" r="r" b="b"/>
            <a:pathLst>
              <a:path w="3146935" h="2702431">
                <a:moveTo>
                  <a:pt x="0" y="0"/>
                </a:moveTo>
                <a:lnTo>
                  <a:pt x="3146935" y="0"/>
                </a:lnTo>
                <a:lnTo>
                  <a:pt x="3146935" y="2702430"/>
                </a:lnTo>
                <a:lnTo>
                  <a:pt x="0" y="270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2595">
            <a:off x="6401263" y="-544432"/>
            <a:ext cx="3498358" cy="1088864"/>
          </a:xfrm>
          <a:custGeom>
            <a:avLst/>
            <a:gdLst/>
            <a:ahLst/>
            <a:cxnLst/>
            <a:rect l="l" t="t" r="r" b="b"/>
            <a:pathLst>
              <a:path w="3498358" h="1088864">
                <a:moveTo>
                  <a:pt x="0" y="0"/>
                </a:moveTo>
                <a:lnTo>
                  <a:pt x="3498358" y="0"/>
                </a:lnTo>
                <a:lnTo>
                  <a:pt x="3498358" y="1088864"/>
                </a:lnTo>
                <a:lnTo>
                  <a:pt x="0" y="10888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03054" y="9457823"/>
            <a:ext cx="1431481" cy="1182761"/>
          </a:xfrm>
          <a:custGeom>
            <a:avLst/>
            <a:gdLst/>
            <a:ahLst/>
            <a:cxnLst/>
            <a:rect l="l" t="t" r="r" b="b"/>
            <a:pathLst>
              <a:path w="1431481" h="1182761">
                <a:moveTo>
                  <a:pt x="0" y="0"/>
                </a:moveTo>
                <a:lnTo>
                  <a:pt x="1431482" y="0"/>
                </a:lnTo>
                <a:lnTo>
                  <a:pt x="1431482" y="1182761"/>
                </a:lnTo>
                <a:lnTo>
                  <a:pt x="0" y="1182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68045" y="437498"/>
            <a:ext cx="2691255" cy="1584477"/>
          </a:xfrm>
          <a:custGeom>
            <a:avLst/>
            <a:gdLst/>
            <a:ahLst/>
            <a:cxnLst/>
            <a:rect l="l" t="t" r="r" b="b"/>
            <a:pathLst>
              <a:path w="2691255" h="1584477">
                <a:moveTo>
                  <a:pt x="0" y="0"/>
                </a:moveTo>
                <a:lnTo>
                  <a:pt x="2691255" y="0"/>
                </a:lnTo>
                <a:lnTo>
                  <a:pt x="2691255" y="1584477"/>
                </a:lnTo>
                <a:lnTo>
                  <a:pt x="0" y="1584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4841" y="2105266"/>
            <a:ext cx="3975236" cy="4031509"/>
          </a:xfrm>
          <a:custGeom>
            <a:avLst/>
            <a:gdLst/>
            <a:ahLst/>
            <a:cxnLst/>
            <a:rect l="l" t="t" r="r" b="b"/>
            <a:pathLst>
              <a:path w="3975236" h="4031509">
                <a:moveTo>
                  <a:pt x="0" y="0"/>
                </a:moveTo>
                <a:lnTo>
                  <a:pt x="3975236" y="0"/>
                </a:lnTo>
                <a:lnTo>
                  <a:pt x="3975236" y="4031509"/>
                </a:lnTo>
                <a:lnTo>
                  <a:pt x="0" y="40315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795" r="-284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21186" y="7127997"/>
            <a:ext cx="3103154" cy="3079880"/>
          </a:xfrm>
          <a:custGeom>
            <a:avLst/>
            <a:gdLst/>
            <a:ahLst/>
            <a:cxnLst/>
            <a:rect l="l" t="t" r="r" b="b"/>
            <a:pathLst>
              <a:path w="3103154" h="3079880">
                <a:moveTo>
                  <a:pt x="0" y="0"/>
                </a:moveTo>
                <a:lnTo>
                  <a:pt x="3103154" y="0"/>
                </a:lnTo>
                <a:lnTo>
                  <a:pt x="3103154" y="3079880"/>
                </a:lnTo>
                <a:lnTo>
                  <a:pt x="0" y="30798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93079" y="4016245"/>
            <a:ext cx="8350520" cy="183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Trò</a:t>
            </a:r>
            <a:r>
              <a:rPr lang="en-US" sz="5200" b="1" dirty="0">
                <a:solidFill>
                  <a:srgbClr val="000000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chơi</a:t>
            </a:r>
            <a:r>
              <a:rPr lang="en-US" sz="5200" b="1" dirty="0">
                <a:solidFill>
                  <a:srgbClr val="000000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:</a:t>
            </a:r>
          </a:p>
          <a:p>
            <a:pPr algn="ctr">
              <a:lnSpc>
                <a:spcPts val="7280"/>
              </a:lnSpc>
            </a:pPr>
            <a:r>
              <a:rPr lang="en-US" sz="5200" b="1" dirty="0">
                <a:solidFill>
                  <a:srgbClr val="000000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MÊ CUNG CHỮ CÁI</a:t>
            </a:r>
          </a:p>
        </p:txBody>
      </p:sp>
      <p:pic>
        <p:nvPicPr>
          <p:cNvPr id="13" name="nhạc-hạnh">
            <a:hlinkClick r:id="" action="ppaction://media"/>
            <a:extLst>
              <a:ext uri="{FF2B5EF4-FFF2-40B4-BE49-F238E27FC236}">
                <a16:creationId xmlns:a16="http://schemas.microsoft.com/office/drawing/2014/main" id="{364D86A1-B430-4D90-8698-A8DDBBF34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154400" y="89804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44549">
            <a:off x="-833715" y="-1371461"/>
            <a:ext cx="3724830" cy="4510451"/>
          </a:xfrm>
          <a:custGeom>
            <a:avLst/>
            <a:gdLst/>
            <a:ahLst/>
            <a:cxnLst/>
            <a:rect l="l" t="t" r="r" b="b"/>
            <a:pathLst>
              <a:path w="3724830" h="4510451">
                <a:moveTo>
                  <a:pt x="0" y="0"/>
                </a:moveTo>
                <a:lnTo>
                  <a:pt x="3724830" y="0"/>
                </a:lnTo>
                <a:lnTo>
                  <a:pt x="3724830" y="4510451"/>
                </a:lnTo>
                <a:lnTo>
                  <a:pt x="0" y="451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2950" y="1264096"/>
            <a:ext cx="15402101" cy="7758808"/>
          </a:xfrm>
          <a:custGeom>
            <a:avLst/>
            <a:gdLst/>
            <a:ahLst/>
            <a:cxnLst/>
            <a:rect l="l" t="t" r="r" b="b"/>
            <a:pathLst>
              <a:path w="15402101" h="7758808">
                <a:moveTo>
                  <a:pt x="0" y="0"/>
                </a:moveTo>
                <a:lnTo>
                  <a:pt x="15402100" y="0"/>
                </a:lnTo>
                <a:lnTo>
                  <a:pt x="15402100" y="7758808"/>
                </a:lnTo>
                <a:lnTo>
                  <a:pt x="0" y="7758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07887" y="8938205"/>
            <a:ext cx="19592065" cy="15039338"/>
          </a:xfrm>
          <a:custGeom>
            <a:avLst/>
            <a:gdLst/>
            <a:ahLst/>
            <a:cxnLst/>
            <a:rect l="l" t="t" r="r" b="b"/>
            <a:pathLst>
              <a:path w="19592065" h="15039338">
                <a:moveTo>
                  <a:pt x="0" y="0"/>
                </a:moveTo>
                <a:lnTo>
                  <a:pt x="19592065" y="0"/>
                </a:lnTo>
                <a:lnTo>
                  <a:pt x="19592065" y="15039338"/>
                </a:lnTo>
                <a:lnTo>
                  <a:pt x="0" y="15039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87" r="-4087" b="-40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35803" y="6890224"/>
            <a:ext cx="2423497" cy="2521515"/>
          </a:xfrm>
          <a:custGeom>
            <a:avLst/>
            <a:gdLst/>
            <a:ahLst/>
            <a:cxnLst/>
            <a:rect l="l" t="t" r="r" b="b"/>
            <a:pathLst>
              <a:path w="2423497" h="2521515">
                <a:moveTo>
                  <a:pt x="0" y="0"/>
                </a:moveTo>
                <a:lnTo>
                  <a:pt x="2423497" y="0"/>
                </a:lnTo>
                <a:lnTo>
                  <a:pt x="2423497" y="2521515"/>
                </a:lnTo>
                <a:lnTo>
                  <a:pt x="0" y="252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812" y="1392722"/>
            <a:ext cx="2495360" cy="2596285"/>
          </a:xfrm>
          <a:custGeom>
            <a:avLst/>
            <a:gdLst/>
            <a:ahLst/>
            <a:cxnLst/>
            <a:rect l="l" t="t" r="r" b="b"/>
            <a:pathLst>
              <a:path w="2495360" h="2596285">
                <a:moveTo>
                  <a:pt x="0" y="0"/>
                </a:moveTo>
                <a:lnTo>
                  <a:pt x="2495360" y="0"/>
                </a:lnTo>
                <a:lnTo>
                  <a:pt x="2495360" y="2596285"/>
                </a:lnTo>
                <a:lnTo>
                  <a:pt x="0" y="2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89761">
            <a:off x="16076627" y="-814126"/>
            <a:ext cx="3432483" cy="4156443"/>
          </a:xfrm>
          <a:custGeom>
            <a:avLst/>
            <a:gdLst/>
            <a:ahLst/>
            <a:cxnLst/>
            <a:rect l="l" t="t" r="r" b="b"/>
            <a:pathLst>
              <a:path w="3432483" h="4156443">
                <a:moveTo>
                  <a:pt x="0" y="0"/>
                </a:moveTo>
                <a:lnTo>
                  <a:pt x="3432483" y="0"/>
                </a:lnTo>
                <a:lnTo>
                  <a:pt x="3432483" y="4156443"/>
                </a:lnTo>
                <a:lnTo>
                  <a:pt x="0" y="4156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63861" y="2898189"/>
            <a:ext cx="11139454" cy="111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6450" dirty="0" err="1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thông</a:t>
            </a:r>
            <a:r>
              <a:rPr lang="en-US" sz="6450" dirty="0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 </a:t>
            </a:r>
            <a:r>
              <a:rPr lang="en-US" sz="6450" dirty="0" err="1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điệp</a:t>
            </a:r>
            <a:r>
              <a:rPr lang="en-US" sz="6450" dirty="0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 </a:t>
            </a:r>
            <a:r>
              <a:rPr lang="en-US" sz="6450" dirty="0" err="1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yêu</a:t>
            </a:r>
            <a:r>
              <a:rPr lang="en-US" sz="6450" dirty="0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 </a:t>
            </a:r>
            <a:r>
              <a:rPr lang="en-US" sz="6450" dirty="0" err="1">
                <a:solidFill>
                  <a:srgbClr val="620000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rPr>
              <a:t>thương</a:t>
            </a:r>
            <a:endParaRPr lang="en-US" sz="6450" dirty="0">
              <a:solidFill>
                <a:srgbClr val="620000"/>
              </a:solidFill>
              <a:latin typeface="Chewy" panose="02000000000000000000"/>
              <a:ea typeface="Chewy" panose="02000000000000000000"/>
              <a:cs typeface="Chewy" panose="02000000000000000000"/>
              <a:sym typeface="Chewy" panose="020000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29222" y="4457645"/>
            <a:ext cx="13229556" cy="298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Các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con ạ!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Mỗi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ai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trong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chúng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ta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đều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được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sống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hạnh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phúc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trong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ngôi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trường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của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mình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. Ở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đó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các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con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được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thầy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cô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,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bạn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bè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và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mọi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người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quan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tâm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,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thương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yêu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,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chăm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sóc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,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dạy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dỗ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các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con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lên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người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. </a:t>
            </a:r>
            <a:r>
              <a:rPr lang="en-US" sz="3600" dirty="0" err="1">
                <a:solidFill>
                  <a:srgbClr val="620000"/>
                </a:solidFill>
                <a:latin typeface="Times New Roman" panose="02020603050405020304" pitchFamily="18" charset="0"/>
                <a:ea typeface="Kurale" panose="020B0600000000000000"/>
                <a:cs typeface="Times New Roman" panose="02020603050405020304" pitchFamily="18" charset="0"/>
                <a:sym typeface="Kurale" panose="020B0600000000000000"/>
              </a:rPr>
              <a:t>V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ì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vậy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các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con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hãy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luôn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yêu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quý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ngôi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trường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mầm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non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Nhật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Tâncủa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mình</a:t>
            </a:r>
            <a:r>
              <a:rPr lang="en-US" sz="3600" dirty="0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 </a:t>
            </a:r>
            <a:r>
              <a:rPr lang="en-US" sz="3600" dirty="0" err="1">
                <a:solidFill>
                  <a:srgbClr val="620000"/>
                </a:solidFill>
                <a:latin typeface="Kurale" panose="020B0600000000000000"/>
                <a:ea typeface="Kurale" panose="020B0600000000000000"/>
                <a:cs typeface="Kurale" panose="020B0600000000000000"/>
                <a:sym typeface="Kurale" panose="020B0600000000000000"/>
              </a:rPr>
              <a:t>nhé</a:t>
            </a:r>
            <a:endParaRPr lang="en-US" sz="3600" dirty="0">
              <a:solidFill>
                <a:srgbClr val="620000"/>
              </a:solidFill>
              <a:latin typeface="Kurale" panose="020B0600000000000000"/>
              <a:ea typeface="Kurale" panose="020B0600000000000000"/>
              <a:cs typeface="Kurale" panose="020B0600000000000000"/>
              <a:sym typeface="Kurale" panose="020B0600000000000000"/>
            </a:endParaRPr>
          </a:p>
          <a:p>
            <a:pPr algn="just">
              <a:lnSpc>
                <a:spcPts val="3920"/>
              </a:lnSpc>
            </a:pPr>
            <a:endParaRPr lang="en-US" sz="2800" dirty="0">
              <a:solidFill>
                <a:srgbClr val="620000"/>
              </a:solidFill>
              <a:latin typeface="Kurale" panose="020B0600000000000000"/>
              <a:ea typeface="Kurale" panose="020B0600000000000000"/>
              <a:cs typeface="Kurale" panose="020B0600000000000000"/>
              <a:sym typeface="Kurale" panose="020B060000000000000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44549">
            <a:off x="-833715" y="-1371461"/>
            <a:ext cx="3724830" cy="4510451"/>
          </a:xfrm>
          <a:custGeom>
            <a:avLst/>
            <a:gdLst/>
            <a:ahLst/>
            <a:cxnLst/>
            <a:rect l="l" t="t" r="r" b="b"/>
            <a:pathLst>
              <a:path w="3724830" h="4510451">
                <a:moveTo>
                  <a:pt x="0" y="0"/>
                </a:moveTo>
                <a:lnTo>
                  <a:pt x="3724830" y="0"/>
                </a:lnTo>
                <a:lnTo>
                  <a:pt x="3724830" y="4510451"/>
                </a:lnTo>
                <a:lnTo>
                  <a:pt x="0" y="451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2950" y="1264096"/>
            <a:ext cx="15402101" cy="7758808"/>
          </a:xfrm>
          <a:custGeom>
            <a:avLst/>
            <a:gdLst/>
            <a:ahLst/>
            <a:cxnLst/>
            <a:rect l="l" t="t" r="r" b="b"/>
            <a:pathLst>
              <a:path w="15402101" h="7758808">
                <a:moveTo>
                  <a:pt x="0" y="0"/>
                </a:moveTo>
                <a:lnTo>
                  <a:pt x="15402100" y="0"/>
                </a:lnTo>
                <a:lnTo>
                  <a:pt x="15402100" y="7758808"/>
                </a:lnTo>
                <a:lnTo>
                  <a:pt x="0" y="7758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07887" y="8938205"/>
            <a:ext cx="19592065" cy="15039338"/>
          </a:xfrm>
          <a:custGeom>
            <a:avLst/>
            <a:gdLst/>
            <a:ahLst/>
            <a:cxnLst/>
            <a:rect l="l" t="t" r="r" b="b"/>
            <a:pathLst>
              <a:path w="19592065" h="15039338">
                <a:moveTo>
                  <a:pt x="0" y="0"/>
                </a:moveTo>
                <a:lnTo>
                  <a:pt x="19592065" y="0"/>
                </a:lnTo>
                <a:lnTo>
                  <a:pt x="19592065" y="15039338"/>
                </a:lnTo>
                <a:lnTo>
                  <a:pt x="0" y="15039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87" r="-4087" b="-408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35803" y="6890224"/>
            <a:ext cx="2423497" cy="2521515"/>
          </a:xfrm>
          <a:custGeom>
            <a:avLst/>
            <a:gdLst/>
            <a:ahLst/>
            <a:cxnLst/>
            <a:rect l="l" t="t" r="r" b="b"/>
            <a:pathLst>
              <a:path w="2423497" h="2521515">
                <a:moveTo>
                  <a:pt x="0" y="0"/>
                </a:moveTo>
                <a:lnTo>
                  <a:pt x="2423497" y="0"/>
                </a:lnTo>
                <a:lnTo>
                  <a:pt x="2423497" y="2521515"/>
                </a:lnTo>
                <a:lnTo>
                  <a:pt x="0" y="252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812" y="1392722"/>
            <a:ext cx="2495360" cy="2596285"/>
          </a:xfrm>
          <a:custGeom>
            <a:avLst/>
            <a:gdLst/>
            <a:ahLst/>
            <a:cxnLst/>
            <a:rect l="l" t="t" r="r" b="b"/>
            <a:pathLst>
              <a:path w="2495360" h="2596285">
                <a:moveTo>
                  <a:pt x="0" y="0"/>
                </a:moveTo>
                <a:lnTo>
                  <a:pt x="2495360" y="0"/>
                </a:lnTo>
                <a:lnTo>
                  <a:pt x="2495360" y="2596285"/>
                </a:lnTo>
                <a:lnTo>
                  <a:pt x="0" y="2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89761">
            <a:off x="16076627" y="-814126"/>
            <a:ext cx="3432483" cy="4156443"/>
          </a:xfrm>
          <a:custGeom>
            <a:avLst/>
            <a:gdLst/>
            <a:ahLst/>
            <a:cxnLst/>
            <a:rect l="l" t="t" r="r" b="b"/>
            <a:pathLst>
              <a:path w="3432483" h="4156443">
                <a:moveTo>
                  <a:pt x="0" y="0"/>
                </a:moveTo>
                <a:lnTo>
                  <a:pt x="3432483" y="0"/>
                </a:lnTo>
                <a:lnTo>
                  <a:pt x="3432483" y="4156443"/>
                </a:lnTo>
                <a:lnTo>
                  <a:pt x="0" y="4156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75890" y="2898140"/>
            <a:ext cx="13149580" cy="5170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🌷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 Lời cảm ơn </a:t>
            </a:r>
            <a:r>
              <a:rPr lang="zh-CN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🌷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Cô và các con xin chân thành cảm ơn các cô giáo 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đ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ã 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đ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ến th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ă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m và dự giờ lớp chúng em hôm nay.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Sự quan tâm và 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đ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ộng viên của các cô là nguồn khích lệ 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đ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ể cô trò chúng em tiếp tục nỗ lực và sáng tạo hơn nữa!</a:t>
            </a:r>
          </a:p>
          <a:p>
            <a:pPr algn="just">
              <a:lnSpc>
                <a:spcPct val="150000"/>
              </a:lnSpc>
            </a:pPr>
            <a:r>
              <a:rPr lang="zh-CN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💐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 Xin kính chúc các cô luôn mạnh khỏe, hạnh phúc và tràn </a:t>
            </a:r>
            <a:r>
              <a:rPr lang="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đ</a:t>
            </a:r>
            <a:r>
              <a:rPr lang="en-US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ầy nhiệt huyết với nghề! </a:t>
            </a:r>
            <a:r>
              <a:rPr lang="zh-CN" altLang="en-US" sz="3200" b="1">
                <a:solidFill>
                  <a:srgbClr val="620000"/>
                </a:solidFill>
                <a:latin typeface="Times New Roman" panose="02020603050405020304" charset="0"/>
                <a:ea typeface="Chewy" panose="02000000000000000000"/>
                <a:cs typeface="Times New Roman" panose="02020603050405020304" charset="0"/>
                <a:sym typeface="Chewy" panose="02000000000000000000"/>
              </a:rPr>
              <a:t>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ở đầu chào">
            <a:hlinkClick r:id="" action="ppaction://media"/>
            <a:extLst>
              <a:ext uri="{FF2B5EF4-FFF2-40B4-BE49-F238E27FC236}">
                <a16:creationId xmlns:a16="http://schemas.microsoft.com/office/drawing/2014/main" id="{D27BF863-E794-488F-A5C9-F6E27EFDC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419100"/>
            <a:ext cx="182832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21069" y="-273453"/>
            <a:ext cx="8645862" cy="6819424"/>
          </a:xfrm>
          <a:custGeom>
            <a:avLst/>
            <a:gdLst/>
            <a:ahLst/>
            <a:cxnLst/>
            <a:rect l="l" t="t" r="r" b="b"/>
            <a:pathLst>
              <a:path w="8645862" h="6819424">
                <a:moveTo>
                  <a:pt x="0" y="0"/>
                </a:moveTo>
                <a:lnTo>
                  <a:pt x="8645862" y="0"/>
                </a:lnTo>
                <a:lnTo>
                  <a:pt x="8645862" y="6819424"/>
                </a:lnTo>
                <a:lnTo>
                  <a:pt x="0" y="681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59701" y="1818175"/>
            <a:ext cx="7643241" cy="8229600"/>
          </a:xfrm>
          <a:custGeom>
            <a:avLst/>
            <a:gdLst/>
            <a:ahLst/>
            <a:cxnLst/>
            <a:rect l="l" t="t" r="r" b="b"/>
            <a:pathLst>
              <a:path w="7643241" h="8229600">
                <a:moveTo>
                  <a:pt x="0" y="0"/>
                </a:moveTo>
                <a:lnTo>
                  <a:pt x="7643241" y="0"/>
                </a:lnTo>
                <a:lnTo>
                  <a:pt x="76432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55873" y="3690458"/>
            <a:ext cx="3083748" cy="2906084"/>
          </a:xfrm>
          <a:custGeom>
            <a:avLst/>
            <a:gdLst/>
            <a:ahLst/>
            <a:cxnLst/>
            <a:rect l="l" t="t" r="r" b="b"/>
            <a:pathLst>
              <a:path w="3083748" h="2906084">
                <a:moveTo>
                  <a:pt x="0" y="0"/>
                </a:moveTo>
                <a:lnTo>
                  <a:pt x="3083748" y="0"/>
                </a:lnTo>
                <a:lnTo>
                  <a:pt x="3083748" y="2906084"/>
                </a:lnTo>
                <a:lnTo>
                  <a:pt x="0" y="290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98546" y="1727821"/>
            <a:ext cx="1769576" cy="2816877"/>
          </a:xfrm>
          <a:custGeom>
            <a:avLst/>
            <a:gdLst/>
            <a:ahLst/>
            <a:cxnLst/>
            <a:rect l="l" t="t" r="r" b="b"/>
            <a:pathLst>
              <a:path w="1769576" h="2816877">
                <a:moveTo>
                  <a:pt x="0" y="0"/>
                </a:moveTo>
                <a:lnTo>
                  <a:pt x="1769576" y="0"/>
                </a:lnTo>
                <a:lnTo>
                  <a:pt x="1769576" y="2816876"/>
                </a:lnTo>
                <a:lnTo>
                  <a:pt x="0" y="281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33022" y="0"/>
            <a:ext cx="11530088" cy="8229600"/>
          </a:xfrm>
          <a:custGeom>
            <a:avLst/>
            <a:gdLst/>
            <a:ahLst/>
            <a:cxnLst/>
            <a:rect l="l" t="t" r="r" b="b"/>
            <a:pathLst>
              <a:path w="11530088" h="8229600">
                <a:moveTo>
                  <a:pt x="0" y="0"/>
                </a:moveTo>
                <a:lnTo>
                  <a:pt x="11530088" y="0"/>
                </a:lnTo>
                <a:lnTo>
                  <a:pt x="11530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81600" y="38100"/>
            <a:ext cx="8751570" cy="1069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0"/>
              </a:lnSpc>
              <a:spcBef>
                <a:spcPct val="0"/>
              </a:spcBef>
            </a:pPr>
            <a:r>
              <a:rPr lang="vi-VN" sz="6470" b="1" dirty="0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Ả</a:t>
            </a:r>
            <a:r>
              <a:rPr lang="en-US" sz="6470" b="1" dirty="0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o </a:t>
            </a:r>
            <a:r>
              <a:rPr lang="en-US" sz="6470" b="1" dirty="0" err="1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thuật</a:t>
            </a:r>
            <a:r>
              <a:rPr lang="en-US" sz="6470" b="1" dirty="0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 </a:t>
            </a:r>
            <a:r>
              <a:rPr lang="en-US" sz="6470" b="1" dirty="0" err="1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vui</a:t>
            </a:r>
            <a:r>
              <a:rPr lang="en-US" sz="6470" b="1" dirty="0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 </a:t>
            </a:r>
            <a:r>
              <a:rPr lang="en-US" sz="6470" b="1" dirty="0" err="1">
                <a:solidFill>
                  <a:srgbClr val="FFDE59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nhộn</a:t>
            </a:r>
            <a:endParaRPr lang="en-US" sz="6470" b="1" dirty="0">
              <a:solidFill>
                <a:srgbClr val="FFDE59"/>
              </a:solidFill>
              <a:latin typeface="Times New Roman Bold" panose="02020803070505020304"/>
              <a:ea typeface="Times New Roman Bold" panose="02020803070505020304"/>
              <a:cs typeface="Times New Roman Bold" panose="02020803070505020304"/>
              <a:sym typeface="Times New Roman Bold" panose="02020803070505020304"/>
            </a:endParaRPr>
          </a:p>
        </p:txBody>
      </p:sp>
      <p:pic>
        <p:nvPicPr>
          <p:cNvPr id="10" name="Nhạc làm ảo thuật.mp3">
            <a:hlinkClick r:id="" action="ppaction://media"/>
            <a:extLst>
              <a:ext uri="{FF2B5EF4-FFF2-40B4-BE49-F238E27FC236}">
                <a16:creationId xmlns:a16="http://schemas.microsoft.com/office/drawing/2014/main" id="{351DCC18-77E0-4F4B-8EF3-1EB3ECAA7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25800" y="9258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13" b="-9313"/>
            </a:stretch>
          </a:blipFill>
        </p:spPr>
      </p:sp>
      <p:pic>
        <p:nvPicPr>
          <p:cNvPr id="14" name="chữ e biết nói">
            <a:hlinkClick r:id="" action="ppaction://media"/>
            <a:extLst>
              <a:ext uri="{FF2B5EF4-FFF2-40B4-BE49-F238E27FC236}">
                <a16:creationId xmlns:a16="http://schemas.microsoft.com/office/drawing/2014/main" id="{A2CE2FB8-0A28-4C93-9DA2-A75E1E7E9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-33338"/>
            <a:ext cx="18283238" cy="959643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68926" y="-772572"/>
            <a:ext cx="21818926" cy="11783472"/>
            <a:chOff x="0" y="0"/>
            <a:chExt cx="30161970" cy="15711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11296" cy="15711296"/>
            </a:xfrm>
            <a:custGeom>
              <a:avLst/>
              <a:gdLst/>
              <a:ahLst/>
              <a:cxnLst/>
              <a:rect l="l" t="t" r="r" b="b"/>
              <a:pathLst>
                <a:path w="15711296" h="15711296">
                  <a:moveTo>
                    <a:pt x="0" y="0"/>
                  </a:moveTo>
                  <a:lnTo>
                    <a:pt x="15711296" y="0"/>
                  </a:lnTo>
                  <a:lnTo>
                    <a:pt x="15711296" y="15711296"/>
                  </a:lnTo>
                  <a:lnTo>
                    <a:pt x="0" y="15711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50674" y="0"/>
              <a:ext cx="15711296" cy="15711296"/>
            </a:xfrm>
            <a:custGeom>
              <a:avLst/>
              <a:gdLst/>
              <a:ahLst/>
              <a:cxnLst/>
              <a:rect l="l" t="t" r="r" b="b"/>
              <a:pathLst>
                <a:path w="15711296" h="15711296">
                  <a:moveTo>
                    <a:pt x="0" y="0"/>
                  </a:moveTo>
                  <a:lnTo>
                    <a:pt x="15711296" y="0"/>
                  </a:lnTo>
                  <a:lnTo>
                    <a:pt x="15711296" y="15711296"/>
                  </a:lnTo>
                  <a:lnTo>
                    <a:pt x="0" y="15711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22646" y="7802655"/>
            <a:ext cx="11733709" cy="191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0"/>
              </a:lnSpc>
            </a:pPr>
            <a:r>
              <a:rPr lang="en-US" sz="1464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  <a:ea typeface="Lazydog"/>
                <a:cs typeface="Times New Roman" panose="02020603050405020304" charset="0"/>
                <a:sym typeface="Lazydog"/>
              </a:rPr>
              <a:t>em</a:t>
            </a:r>
            <a:r>
              <a:rPr lang="en-US" sz="1464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  <a:ea typeface="Lazydog"/>
                <a:cs typeface="Times New Roman" panose="02020603050405020304" charset="0"/>
                <a:sym typeface="Lazydog"/>
              </a:rPr>
              <a:t> </a:t>
            </a:r>
            <a:r>
              <a:rPr lang="en-US" sz="1464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  <a:ea typeface="Lazydog"/>
                <a:cs typeface="Times New Roman" panose="02020603050405020304" charset="0"/>
                <a:sym typeface="Lazydog"/>
              </a:rPr>
              <a:t>bÐ</a:t>
            </a:r>
            <a:endParaRPr lang="en-US" sz="1464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.VnBlack" panose="020B7200000000000000" pitchFamily="34" charset="0"/>
              <a:ea typeface="Lazydog"/>
              <a:cs typeface="Times New Roman" panose="02020603050405020304" charset="0"/>
              <a:sym typeface="Lazydog"/>
            </a:endParaRPr>
          </a:p>
        </p:txBody>
      </p:sp>
      <p:pic>
        <p:nvPicPr>
          <p:cNvPr id="1028" name="Picture 4" descr="TOP 999+ tải hình nền em bé siêu dễ thương tải về máy miễn phí">
            <a:extLst>
              <a:ext uri="{FF2B5EF4-FFF2-40B4-BE49-F238E27FC236}">
                <a16:creationId xmlns:a16="http://schemas.microsoft.com/office/drawing/2014/main" id="{E8BE70D5-37D3-43E2-867F-B875CBE5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29" y="-22152"/>
            <a:ext cx="11365425" cy="74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1AF521C-E469-4BB6-92B1-9194CF06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129" y="1943100"/>
            <a:ext cx="4584071" cy="6019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42950" y="1264096"/>
            <a:ext cx="15402101" cy="7758808"/>
          </a:xfrm>
          <a:custGeom>
            <a:avLst/>
            <a:gdLst/>
            <a:ahLst/>
            <a:cxnLst/>
            <a:rect l="l" t="t" r="r" b="b"/>
            <a:pathLst>
              <a:path w="15402101" h="7758808">
                <a:moveTo>
                  <a:pt x="0" y="0"/>
                </a:moveTo>
                <a:lnTo>
                  <a:pt x="15402100" y="0"/>
                </a:lnTo>
                <a:lnTo>
                  <a:pt x="15402100" y="7758808"/>
                </a:lnTo>
                <a:lnTo>
                  <a:pt x="0" y="7758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7544549">
            <a:off x="-833715" y="-1371461"/>
            <a:ext cx="3724830" cy="4510451"/>
          </a:xfrm>
          <a:custGeom>
            <a:avLst/>
            <a:gdLst/>
            <a:ahLst/>
            <a:cxnLst/>
            <a:rect l="l" t="t" r="r" b="b"/>
            <a:pathLst>
              <a:path w="3724830" h="4510451">
                <a:moveTo>
                  <a:pt x="0" y="0"/>
                </a:moveTo>
                <a:lnTo>
                  <a:pt x="3724830" y="0"/>
                </a:lnTo>
                <a:lnTo>
                  <a:pt x="3724830" y="4510451"/>
                </a:lnTo>
                <a:lnTo>
                  <a:pt x="0" y="4510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35803" y="6890224"/>
            <a:ext cx="2423497" cy="2521515"/>
          </a:xfrm>
          <a:custGeom>
            <a:avLst/>
            <a:gdLst/>
            <a:ahLst/>
            <a:cxnLst/>
            <a:rect l="l" t="t" r="r" b="b"/>
            <a:pathLst>
              <a:path w="2423497" h="2521515">
                <a:moveTo>
                  <a:pt x="0" y="0"/>
                </a:moveTo>
                <a:lnTo>
                  <a:pt x="2423497" y="0"/>
                </a:lnTo>
                <a:lnTo>
                  <a:pt x="2423497" y="2521515"/>
                </a:lnTo>
                <a:lnTo>
                  <a:pt x="0" y="252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485900"/>
            <a:ext cx="2350471" cy="2503107"/>
          </a:xfrm>
          <a:custGeom>
            <a:avLst/>
            <a:gdLst/>
            <a:ahLst/>
            <a:cxnLst/>
            <a:rect l="l" t="t" r="r" b="b"/>
            <a:pathLst>
              <a:path w="2495360" h="2596285">
                <a:moveTo>
                  <a:pt x="0" y="0"/>
                </a:moveTo>
                <a:lnTo>
                  <a:pt x="2495360" y="0"/>
                </a:lnTo>
                <a:lnTo>
                  <a:pt x="2495360" y="2596285"/>
                </a:lnTo>
                <a:lnTo>
                  <a:pt x="0" y="2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89761">
            <a:off x="16076627" y="-814126"/>
            <a:ext cx="3432483" cy="4156443"/>
          </a:xfrm>
          <a:custGeom>
            <a:avLst/>
            <a:gdLst/>
            <a:ahLst/>
            <a:cxnLst/>
            <a:rect l="l" t="t" r="r" b="b"/>
            <a:pathLst>
              <a:path w="3432483" h="4156443">
                <a:moveTo>
                  <a:pt x="0" y="0"/>
                </a:moveTo>
                <a:lnTo>
                  <a:pt x="3432483" y="0"/>
                </a:lnTo>
                <a:lnTo>
                  <a:pt x="3432483" y="4156443"/>
                </a:lnTo>
                <a:lnTo>
                  <a:pt x="0" y="4156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56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3373" y="1028700"/>
            <a:ext cx="15961253" cy="8229600"/>
            <a:chOff x="0" y="0"/>
            <a:chExt cx="4203787" cy="21674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03787" cy="2167467"/>
            </a:xfrm>
            <a:custGeom>
              <a:avLst/>
              <a:gdLst/>
              <a:ahLst/>
              <a:cxnLst/>
              <a:rect l="l" t="t" r="r" b="b"/>
              <a:pathLst>
                <a:path w="4203787" h="2167467">
                  <a:moveTo>
                    <a:pt x="24737" y="0"/>
                  </a:moveTo>
                  <a:lnTo>
                    <a:pt x="4179050" y="0"/>
                  </a:lnTo>
                  <a:cubicBezTo>
                    <a:pt x="4185610" y="0"/>
                    <a:pt x="4191902" y="2606"/>
                    <a:pt x="4196542" y="7245"/>
                  </a:cubicBezTo>
                  <a:cubicBezTo>
                    <a:pt x="4201181" y="11885"/>
                    <a:pt x="4203787" y="18177"/>
                    <a:pt x="4203787" y="24737"/>
                  </a:cubicBezTo>
                  <a:lnTo>
                    <a:pt x="4203787" y="2142729"/>
                  </a:lnTo>
                  <a:cubicBezTo>
                    <a:pt x="4203787" y="2156391"/>
                    <a:pt x="4192712" y="2167467"/>
                    <a:pt x="4179050" y="2167467"/>
                  </a:cubicBezTo>
                  <a:lnTo>
                    <a:pt x="24737" y="2167467"/>
                  </a:lnTo>
                  <a:cubicBezTo>
                    <a:pt x="18177" y="2167467"/>
                    <a:pt x="11885" y="2164860"/>
                    <a:pt x="7245" y="2160221"/>
                  </a:cubicBezTo>
                  <a:cubicBezTo>
                    <a:pt x="2606" y="2155582"/>
                    <a:pt x="0" y="2149290"/>
                    <a:pt x="0" y="2142729"/>
                  </a:cubicBezTo>
                  <a:lnTo>
                    <a:pt x="0" y="24737"/>
                  </a:lnTo>
                  <a:cubicBezTo>
                    <a:pt x="0" y="18177"/>
                    <a:pt x="2606" y="11885"/>
                    <a:pt x="7245" y="7245"/>
                  </a:cubicBezTo>
                  <a:cubicBezTo>
                    <a:pt x="11885" y="2606"/>
                    <a:pt x="18177" y="0"/>
                    <a:pt x="24737" y="0"/>
                  </a:cubicBezTo>
                  <a:close/>
                </a:path>
              </a:pathLst>
            </a:custGeom>
            <a:grpFill/>
            <a:ln w="47625" cap="rnd">
              <a:solidFill>
                <a:schemeClr val="bg1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3787" cy="220556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81749" y="1486152"/>
            <a:ext cx="1130105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5445" b="1" dirty="0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 </a:t>
            </a:r>
            <a:r>
              <a:rPr lang="vi-VN" altLang="en-US" sz="9600" b="1" dirty="0" err="1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Cấu</a:t>
            </a:r>
            <a:r>
              <a:rPr lang="vi-VN" altLang="en-US" sz="9600" b="1" dirty="0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 </a:t>
            </a:r>
            <a:r>
              <a:rPr lang="vi-VN" altLang="en-US" sz="9600" b="1" dirty="0" err="1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tạo</a:t>
            </a:r>
            <a:r>
              <a:rPr lang="vi-VN" altLang="en-US" sz="9600" b="1" dirty="0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 </a:t>
            </a:r>
            <a:r>
              <a:rPr lang="vi-VN" altLang="en-US" sz="9600" b="1" dirty="0" err="1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chữ</a:t>
            </a:r>
            <a:r>
              <a:rPr lang="en-US" sz="9600" b="1" dirty="0">
                <a:solidFill>
                  <a:srgbClr val="9F4D4F"/>
                </a:solidFill>
                <a:latin typeface="Times New Roman" panose="02020603050405020304" charset="0"/>
                <a:ea typeface="DM Sans Bold"/>
                <a:cs typeface="Times New Roman" panose="02020603050405020304" charset="0"/>
                <a:sym typeface="DM Sans Bold"/>
              </a:rPr>
              <a:t> e</a:t>
            </a:r>
            <a:endParaRPr lang="en-US" sz="5445" b="1" dirty="0">
              <a:solidFill>
                <a:srgbClr val="9F4D4F"/>
              </a:solidFill>
              <a:latin typeface="Times New Roman" panose="02020603050405020304" charset="0"/>
              <a:ea typeface="DM Sans Bold"/>
              <a:cs typeface="Times New Roman" panose="02020603050405020304" charset="0"/>
              <a:sym typeface="DM Sans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3760" r="1971" b="41747"/>
          <a:stretch>
            <a:fillRect/>
          </a:stretch>
        </p:blipFill>
        <p:spPr>
          <a:xfrm>
            <a:off x="6324600" y="3848100"/>
            <a:ext cx="4800600" cy="2788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3112" t="56379" r="3527"/>
          <a:stretch>
            <a:fillRect/>
          </a:stretch>
        </p:blipFill>
        <p:spPr>
          <a:xfrm>
            <a:off x="6477000" y="6591300"/>
            <a:ext cx="4572000" cy="2232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5894" t="53046" r="14538" b="35422"/>
          <a:stretch>
            <a:fillRect/>
          </a:stretch>
        </p:blipFill>
        <p:spPr>
          <a:xfrm>
            <a:off x="6629400" y="5905500"/>
            <a:ext cx="4495800" cy="741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3373" y="1028700"/>
            <a:ext cx="15961253" cy="8229600"/>
            <a:chOff x="0" y="0"/>
            <a:chExt cx="420378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3787" cy="2167467"/>
            </a:xfrm>
            <a:custGeom>
              <a:avLst/>
              <a:gdLst/>
              <a:ahLst/>
              <a:cxnLst/>
              <a:rect l="l" t="t" r="r" b="b"/>
              <a:pathLst>
                <a:path w="4203787" h="2167467">
                  <a:moveTo>
                    <a:pt x="24737" y="0"/>
                  </a:moveTo>
                  <a:lnTo>
                    <a:pt x="4179050" y="0"/>
                  </a:lnTo>
                  <a:cubicBezTo>
                    <a:pt x="4185610" y="0"/>
                    <a:pt x="4191902" y="2606"/>
                    <a:pt x="4196542" y="7245"/>
                  </a:cubicBezTo>
                  <a:cubicBezTo>
                    <a:pt x="4201181" y="11885"/>
                    <a:pt x="4203787" y="18177"/>
                    <a:pt x="4203787" y="24737"/>
                  </a:cubicBezTo>
                  <a:lnTo>
                    <a:pt x="4203787" y="2142729"/>
                  </a:lnTo>
                  <a:cubicBezTo>
                    <a:pt x="4203787" y="2156391"/>
                    <a:pt x="4192712" y="2167467"/>
                    <a:pt x="4179050" y="2167467"/>
                  </a:cubicBezTo>
                  <a:lnTo>
                    <a:pt x="24737" y="2167467"/>
                  </a:lnTo>
                  <a:cubicBezTo>
                    <a:pt x="18177" y="2167467"/>
                    <a:pt x="11885" y="2164860"/>
                    <a:pt x="7245" y="2160221"/>
                  </a:cubicBezTo>
                  <a:cubicBezTo>
                    <a:pt x="2606" y="2155582"/>
                    <a:pt x="0" y="2149290"/>
                    <a:pt x="0" y="2142729"/>
                  </a:cubicBezTo>
                  <a:lnTo>
                    <a:pt x="0" y="24737"/>
                  </a:lnTo>
                  <a:cubicBezTo>
                    <a:pt x="0" y="18177"/>
                    <a:pt x="2606" y="11885"/>
                    <a:pt x="7245" y="7245"/>
                  </a:cubicBezTo>
                  <a:cubicBezTo>
                    <a:pt x="11885" y="2606"/>
                    <a:pt x="18177" y="0"/>
                    <a:pt x="24737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378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.VnAvant" panose="020B7200000000000000" charset="0"/>
                <a:cs typeface=".VnAvant" panose="020B7200000000000000" charset="0"/>
              </a:endParaRPr>
            </a:p>
          </p:txBody>
        </p:sp>
      </p:grpSp>
      <p:sp>
        <p:nvSpPr>
          <p:cNvPr id="8" name="Rectangles 7"/>
          <p:cNvSpPr/>
          <p:nvPr/>
        </p:nvSpPr>
        <p:spPr>
          <a:xfrm>
            <a:off x="7449185" y="3619500"/>
            <a:ext cx="3226435" cy="5509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vi-VN" altLang="en-US" sz="3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0" y="2432991"/>
            <a:ext cx="3015921" cy="3853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081" y="1916863"/>
            <a:ext cx="2755714" cy="4292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AC6F7E1-7ACB-471A-AE5A-41678E2F9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24" y="1638300"/>
            <a:ext cx="5275909" cy="754369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57600" y="1488077"/>
            <a:ext cx="11301051" cy="7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8000" b="1" dirty="0" err="1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Các</a:t>
            </a: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8000" b="1" dirty="0" err="1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kiểu</a:t>
            </a: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</a:t>
            </a:r>
            <a:r>
              <a:rPr lang="en-US" sz="8000" b="1" dirty="0" err="1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chữ</a:t>
            </a:r>
            <a:r>
              <a:rPr lang="en-US" sz="8000" b="1" dirty="0">
                <a:solidFill>
                  <a:srgbClr val="9F4D4F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EFFC99-0A44-4674-AE5A-E6F4487E6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4"/>
            <a:ext cx="18288000" cy="10277475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93AF3632-370C-4702-A263-B955BE80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390900"/>
            <a:ext cx="3962400" cy="5062847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042FB6D-1017-477C-9FD4-0E24331A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30" t="5731" r="12905" b="71347"/>
          <a:stretch>
            <a:fillRect/>
          </a:stretch>
        </p:blipFill>
        <p:spPr>
          <a:xfrm>
            <a:off x="7239000" y="2954020"/>
            <a:ext cx="3048000" cy="15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275</Words>
  <Application>Microsoft Office PowerPoint</Application>
  <PresentationFormat>Tùy chỉnh</PresentationFormat>
  <Paragraphs>31</Paragraphs>
  <Slides>19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.VnBlack</vt:lpstr>
      <vt:lpstr>DejaVu Serif Bold</vt:lpstr>
      <vt:lpstr>Arial</vt:lpstr>
      <vt:lpstr>Times New Roman</vt:lpstr>
      <vt:lpstr>Chewy</vt:lpstr>
      <vt:lpstr>Calibri</vt:lpstr>
      <vt:lpstr>.VnAvant</vt:lpstr>
      <vt:lpstr>Times New Roman Bold</vt:lpstr>
      <vt:lpstr>Kurale</vt:lpstr>
      <vt:lpstr>Noto Sans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show chữ cái vui nhộn</dc:title>
  <dc:creator/>
  <cp:lastModifiedBy>Khoa Dang</cp:lastModifiedBy>
  <cp:revision>28</cp:revision>
  <dcterms:created xsi:type="dcterms:W3CDTF">2006-08-16T00:00:00Z</dcterms:created>
  <dcterms:modified xsi:type="dcterms:W3CDTF">2026-01-10T09:18:06Z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E4E0271C7FBD469A993D22490629E331_12</vt:lpwstr>
  </property>
  <property fmtid="{D5CDD505-2E9C-101B-9397-08002B2CF9AE}" pid="3" name="KSOProductBuildVer">
    <vt:lpwstr>1033-12.2.0.22549</vt:lpwstr>
  </property>
</Properties>
</file>