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69" r:id="rId3"/>
    <p:sldId id="320" r:id="rId4"/>
    <p:sldId id="362" r:id="rId5"/>
    <p:sldId id="365" r:id="rId6"/>
    <p:sldId id="364" r:id="rId7"/>
    <p:sldId id="270" r:id="rId8"/>
    <p:sldId id="308" r:id="rId9"/>
    <p:sldId id="271" r:id="rId10"/>
    <p:sldId id="337" r:id="rId11"/>
    <p:sldId id="335" r:id="rId12"/>
    <p:sldId id="366" r:id="rId13"/>
    <p:sldId id="299" r:id="rId14"/>
    <p:sldId id="353" r:id="rId15"/>
    <p:sldId id="273" r:id="rId16"/>
    <p:sldId id="354" r:id="rId17"/>
    <p:sldId id="338" r:id="rId18"/>
    <p:sldId id="367" r:id="rId19"/>
    <p:sldId id="274" r:id="rId20"/>
    <p:sldId id="361" r:id="rId21"/>
    <p:sldId id="341" r:id="rId23"/>
    <p:sldId id="344" r:id="rId24"/>
    <p:sldId id="311" r:id="rId25"/>
    <p:sldId id="351" r:id="rId26"/>
  </p:sldIdLst>
  <p:sldSz cx="12192000" cy="6858000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99CC"/>
    <a:srgbClr val="66FF33"/>
    <a:srgbClr val="FFCCFF"/>
    <a:srgbClr val="FFFF66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/>
    <p:restoredTop sz="94527"/>
  </p:normalViewPr>
  <p:slideViewPr>
    <p:cSldViewPr showGuides="1">
      <p:cViewPr varScale="1">
        <p:scale>
          <a:sx n="75" d="100"/>
          <a:sy n="75" d="100"/>
        </p:scale>
        <p:origin x="-107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084EC83D-6770-4AAD-A1ED-79E2A74AD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image" Target="../media/image14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Relationship Id="rId2" Type="http://schemas.openxmlformats.org/officeDocument/2006/relationships/image" Target="../media/image17.png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media" Target="file:///H:\BAI%20GIANG%202016\L&#224;m%20quen%20%20i-t-c\chu%20tho%20ngoc.mp3" TargetMode="External"/><Relationship Id="rId4" Type="http://schemas.openxmlformats.org/officeDocument/2006/relationships/audio" Target="file:///H:\BAI%20GIANG%202016\L&#224;m%20quen%20%20i-t-c\chu%20tho%20ngoc.mp3" TargetMode="Externa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microsoft.com/office/2007/relationships/media" Target="file:///E:\THANH\tr&#242;%20ch&#417;i%20&#244;%20c&#7917;a%20b&#237;%20m&#7853;t\Saj.wav" TargetMode="External"/><Relationship Id="rId4" Type="http://schemas.openxmlformats.org/officeDocument/2006/relationships/audio" Target="file:///E:\THANH\tr&#242;%20ch&#417;i%20&#244;%20c&#7917;a%20b&#237;%20m&#7853;t\Saj.wav" TargetMode="External"/><Relationship Id="rId3" Type="http://schemas.openxmlformats.org/officeDocument/2006/relationships/image" Target="../media/image25.png"/><Relationship Id="rId2" Type="http://schemas.microsoft.com/office/2007/relationships/media" Target="file:///E:\THANH\tr&#242;%20ch&#417;i%20&#244;%20c&#7917;a%20b&#237;%20m&#7853;t\Dug.wav" TargetMode="External"/><Relationship Id="rId1" Type="http://schemas.openxmlformats.org/officeDocument/2006/relationships/audio" Target="file:///E:\THANH\tr&#242;%20ch&#417;i%20&#244;%20c&#7917;a%20b&#237;%20m&#7853;t\Dug.wav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media" Target="file:///E:\THANH\tr&#242;%20ch&#417;i%20&#244;%20c&#7917;a%20b&#237;%20m&#7853;t\Saj.wav" TargetMode="External"/><Relationship Id="rId6" Type="http://schemas.openxmlformats.org/officeDocument/2006/relationships/audio" Target="file:///E:\THANH\tr&#242;%20ch&#417;i%20&#244;%20c&#7917;a%20b&#237;%20m&#7853;t\Saj.wav" TargetMode="External"/><Relationship Id="rId5" Type="http://schemas.openxmlformats.org/officeDocument/2006/relationships/image" Target="../media/image25.png"/><Relationship Id="rId4" Type="http://schemas.microsoft.com/office/2007/relationships/media" Target="file:///E:\THANH\tr&#242;%20ch&#417;i%20&#244;%20c&#7917;a%20b&#237;%20m&#7853;t\Dug.wav" TargetMode="External"/><Relationship Id="rId3" Type="http://schemas.openxmlformats.org/officeDocument/2006/relationships/audio" Target="file:///E:\THANH\tr&#242;%20ch&#417;i%20&#244;%20c&#7917;a%20b&#237;%20m&#7853;t\Dug.wav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file:///H:\BAI%20GIANG%202016\L&#224;m%20quen%20%20i-t-c\&#272;an%20ga%20trong%20san.mp3" TargetMode="External"/><Relationship Id="rId3" Type="http://schemas.openxmlformats.org/officeDocument/2006/relationships/audio" Target="file:///H:\BAI%20GIANG%202016\L&#224;m%20quen%20%20i-t-c\&#272;an%20ga%20trong%20san.mp3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0"/>
            <a:ext cx="12171045" cy="685736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9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3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8000" y="114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7912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4800" y="1143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884545" y="2967038"/>
            <a:ext cx="42291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WordArt 4"/>
          <p:cNvSpPr>
            <a:spLocks noTextEdit="1"/>
          </p:cNvSpPr>
          <p:nvPr/>
        </p:nvSpPr>
        <p:spPr>
          <a:xfrm>
            <a:off x="3962083" y="1828483"/>
            <a:ext cx="4800600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 eaLnBrk="0" hangingPunct="0">
              <a:buNone/>
            </a:pPr>
            <a:r>
              <a:rPr lang="en-US" sz="54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VỰC: PHÁT TRIỂN NGÔN NGỮ</a:t>
            </a:r>
            <a:endParaRPr lang="en-US" sz="5400" b="1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>
                  <a:lumMod val="50000"/>
                </a:schemeClr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4"/>
          <p:cNvSpPr>
            <a:spLocks noTextEdit="1"/>
          </p:cNvSpPr>
          <p:nvPr/>
        </p:nvSpPr>
        <p:spPr>
          <a:xfrm>
            <a:off x="4114800" y="2648903"/>
            <a:ext cx="4800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>
              <a:buNone/>
            </a:pPr>
            <a:r>
              <a:rPr lang="en-US" sz="3600" b="1" i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HĐ: LÀM QUEN CHỮ CÁI</a:t>
            </a:r>
            <a:endParaRPr lang="en-US" sz="3600" b="1" i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>
                  <a:lumMod val="50000"/>
                </a:schemeClr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667000" y="3168333"/>
            <a:ext cx="7010400" cy="5191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Đề tài: Làm quen chữ cái i - t - c.</a:t>
            </a:r>
            <a:endParaRPr kumimoji="0" lang="vi-VN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62200" y="133350"/>
            <a:ext cx="8199755" cy="91567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4515"/>
              </a:lnSpc>
              <a:buNone/>
            </a:pPr>
            <a:r>
              <a:rPr 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 Bold" panose="02000000000000000000"/>
                <a:cs typeface="Times New Roman" panose="02020603050405020304" pitchFamily="18" charset="0"/>
                <a:sym typeface="Roboto Bold" panose="02000000000000000000"/>
              </a:rPr>
              <a:t>ỦY BAN NHÂN DÂN PHƯỜNG TÂY HỒ</a:t>
            </a:r>
            <a:endParaRPr 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Bold" panose="02000000000000000000"/>
              <a:cs typeface="Times New Roman" panose="02020603050405020304" pitchFamily="18" charset="0"/>
              <a:sym typeface="Roboto Bold" panose="0200000000000000000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 Bold" panose="02000000000000000000"/>
                <a:cs typeface="Times New Roman" panose="02020603050405020304" pitchFamily="18" charset="0"/>
                <a:sym typeface="Roboto Bold" panose="02000000000000000000"/>
              </a:rPr>
              <a:t>TRƯỜNG MẦM NON NHẬT TÂN</a:t>
            </a:r>
            <a:endParaRPr lang="en-US" sz="2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Bold" panose="02000000000000000000"/>
              <a:cs typeface="Times New Roman" panose="02020603050405020304" pitchFamily="18" charset="0"/>
              <a:sym typeface="Roboto Bold" panose="02000000000000000000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2743835" y="4800600"/>
            <a:ext cx="6725920" cy="9690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 Bold" panose="02000000000000000000"/>
                <a:cs typeface="Times New Roman" panose="02020603050405020304" pitchFamily="18" charset="0"/>
                <a:sym typeface="Roboto Bold" panose="02000000000000000000"/>
              </a:rPr>
              <a:t>Giáo viên: Đinh Thị Thanh Huyền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Bold" panose="02000000000000000000"/>
              <a:cs typeface="Times New Roman" panose="02020603050405020304" pitchFamily="18" charset="0"/>
              <a:sym typeface="Roboto Bold" panose="0200000000000000000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Roboto Bold" panose="02000000000000000000"/>
                <a:cs typeface="Times New Roman" panose="02020603050405020304" pitchFamily="18" charset="0"/>
                <a:sym typeface="Roboto Bold" panose="02000000000000000000"/>
              </a:rPr>
              <a:t>Lớp: A3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Bold" panose="02000000000000000000"/>
              <a:cs typeface="Times New Roman" panose="02020603050405020304" pitchFamily="18" charset="0"/>
              <a:sym typeface="Roboto Bold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3352800" y="0"/>
            <a:ext cx="2209800" cy="6231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99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sz="3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411" name="Text Box 5"/>
          <p:cNvSpPr txBox="1"/>
          <p:nvPr/>
        </p:nvSpPr>
        <p:spPr>
          <a:xfrm>
            <a:off x="7086600" y="39688"/>
            <a:ext cx="3581400" cy="6231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99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sz="3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698875" y="2360930"/>
          <a:ext cx="701675" cy="282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81025" imgH="2371725" progId="Paint.Picture">
                  <p:embed/>
                </p:oleObj>
              </mc:Choice>
              <mc:Fallback>
                <p:oleObj name="" r:id="rId1" imgW="581025" imgH="237172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98875" y="2360930"/>
                        <a:ext cx="701675" cy="282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698875" y="1371600"/>
          <a:ext cx="703580" cy="70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571500" imgH="523875" progId="Paint.Picture">
                  <p:embed/>
                </p:oleObj>
              </mc:Choice>
              <mc:Fallback>
                <p:oleObj name="" r:id="rId3" imgW="571500" imgH="523875" progId="Paint.Pictur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75" y="1371600"/>
                        <a:ext cx="703580" cy="703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7552055" y="1465580"/>
          <a:ext cx="69215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571500" imgH="3152775" progId="Paint.Picture">
                  <p:embed/>
                </p:oleObj>
              </mc:Choice>
              <mc:Fallback>
                <p:oleObj name="" r:id="rId5" imgW="571500" imgH="315277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2055" y="1465580"/>
                        <a:ext cx="692150" cy="3756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223125" y="2411730"/>
          <a:ext cx="1423670" cy="61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1152525" imgH="466725" progId="Paint.Picture">
                  <p:embed/>
                </p:oleObj>
              </mc:Choice>
              <mc:Fallback>
                <p:oleObj name="" r:id="rId7" imgW="1152525" imgH="46672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3125" y="2411730"/>
                        <a:ext cx="1423670" cy="613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1"/>
          <p:cNvSpPr/>
          <p:nvPr/>
        </p:nvSpPr>
        <p:spPr>
          <a:xfrm>
            <a:off x="5334000" y="4114800"/>
            <a:ext cx="4572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7417" name="Picture 15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612373">
            <a:off x="9285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7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981619">
            <a:off x="152400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8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45281">
            <a:off x="1506538" y="74613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Text Box 6"/>
          <p:cNvSpPr txBox="1"/>
          <p:nvPr/>
        </p:nvSpPr>
        <p:spPr>
          <a:xfrm>
            <a:off x="2819400" y="9525"/>
            <a:ext cx="63134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8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 i-t</a:t>
            </a:r>
            <a:endParaRPr sz="4800" b="1" dirty="0">
              <a:solidFill>
                <a:srgbClr val="6666FF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pic>
        <p:nvPicPr>
          <p:cNvPr id="17421" name="Picture 16" descr="FLOWERS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901520">
            <a:off x="9285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2475" cy="688149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21012" y="2967335"/>
            <a:ext cx="6313488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c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6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76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3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4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05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1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13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3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884545" y="2967038"/>
            <a:ext cx="42291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61" name="Text Box 5"/>
          <p:cNvSpPr txBox="1"/>
          <p:nvPr/>
        </p:nvSpPr>
        <p:spPr>
          <a:xfrm>
            <a:off x="4495800" y="304800"/>
            <a:ext cx="3886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40000" b="1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  <a:endParaRPr sz="400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955"/>
            <a:ext cx="12179935" cy="687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4495800" y="30163"/>
            <a:ext cx="3886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40000" b="1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  <a:endParaRPr sz="400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8686800" y="3581400"/>
            <a:ext cx="1371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anose="020B7200000000000000" pitchFamily="34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5257800" y="1219200"/>
            <a:ext cx="24384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7700" b="1" dirty="0">
                <a:solidFill>
                  <a:srgbClr val="00FF00"/>
                </a:solidFill>
                <a:latin typeface=".VnAvant" panose="020B7200000000000000" pitchFamily="34" charset="0"/>
              </a:rPr>
              <a:t>c</a:t>
            </a:r>
            <a:endParaRPr sz="27700" b="1" dirty="0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2057400" y="1143000"/>
            <a:ext cx="3733800" cy="4477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8500" b="1" dirty="0">
                <a:solidFill>
                  <a:srgbClr val="CC0000"/>
                </a:solidFill>
                <a:latin typeface=".VnAvantH" panose="020B7200000000000000" pitchFamily="34" charset="0"/>
              </a:rPr>
              <a:t>c</a:t>
            </a:r>
            <a:endParaRPr sz="28500" b="1" dirty="0">
              <a:solidFill>
                <a:srgbClr val="CC0000"/>
              </a:solidFill>
              <a:latin typeface=".VnAvantH" panose="020B7200000000000000" pitchFamily="34" charset="0"/>
            </a:endParaRPr>
          </a:p>
        </p:txBody>
      </p:sp>
      <p:pic>
        <p:nvPicPr>
          <p:cNvPr id="28692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743200"/>
            <a:ext cx="14478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515" y="0"/>
            <a:ext cx="1224788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/>
          <p:nvPr/>
        </p:nvSpPr>
        <p:spPr>
          <a:xfrm>
            <a:off x="6705600" y="1143000"/>
            <a:ext cx="1905000" cy="4507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700" b="1" dirty="0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  <a:endParaRPr sz="287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3429000" y="1219200"/>
            <a:ext cx="22860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7700" b="1" dirty="0">
                <a:solidFill>
                  <a:srgbClr val="00FF00"/>
                </a:solidFill>
                <a:latin typeface=".VnAvant" panose="020B7200000000000000" pitchFamily="34" charset="0"/>
              </a:rPr>
              <a:t>c</a:t>
            </a:r>
            <a:endParaRPr sz="27700" b="1" dirty="0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6723063" y="1120775"/>
            <a:ext cx="1905000" cy="4507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8700" b="1" dirty="0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  <a:endParaRPr sz="287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6387" name="Text Box 9"/>
          <p:cNvSpPr txBox="1"/>
          <p:nvPr/>
        </p:nvSpPr>
        <p:spPr>
          <a:xfrm>
            <a:off x="3429000" y="1219200"/>
            <a:ext cx="2286000" cy="435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27700" b="1" dirty="0">
                <a:solidFill>
                  <a:srgbClr val="00FF00"/>
                </a:solidFill>
                <a:latin typeface=".VnAvant" panose="020B7200000000000000" pitchFamily="34" charset="0"/>
              </a:rPr>
              <a:t>c</a:t>
            </a:r>
            <a:endParaRPr sz="27700" b="1" dirty="0">
              <a:solidFill>
                <a:srgbClr val="00FF00"/>
              </a:solidFill>
              <a:latin typeface=".VnAvant" panose="020B7200000000000000" pitchFamily="34" charset="0"/>
            </a:endParaRPr>
          </a:p>
        </p:txBody>
      </p:sp>
      <p:sp>
        <p:nvSpPr>
          <p:cNvPr id="23556" name="Text Box 6"/>
          <p:cNvSpPr txBox="1"/>
          <p:nvPr/>
        </p:nvSpPr>
        <p:spPr>
          <a:xfrm>
            <a:off x="2819400" y="9525"/>
            <a:ext cx="63134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8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 t-c</a:t>
            </a:r>
            <a:endParaRPr sz="4800" b="1" dirty="0">
              <a:solidFill>
                <a:srgbClr val="6666FF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15200" y="1927225"/>
          <a:ext cx="6096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85775" imgH="3171825" progId="Paint.Picture">
                  <p:embed/>
                </p:oleObj>
              </mc:Choice>
              <mc:Fallback>
                <p:oleObj name="" r:id="rId1" imgW="485775" imgH="3171825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15200" y="1927225"/>
                        <a:ext cx="609600" cy="289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3"/>
          <p:cNvSpPr/>
          <p:nvPr/>
        </p:nvSpPr>
        <p:spPr>
          <a:xfrm>
            <a:off x="7924800" y="1023938"/>
            <a:ext cx="1406525" cy="500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9" name="Flowchart: Process 4"/>
          <p:cNvSpPr/>
          <p:nvPr/>
        </p:nvSpPr>
        <p:spPr>
          <a:xfrm>
            <a:off x="6324600" y="3962400"/>
            <a:ext cx="398463" cy="1066800"/>
          </a:xfrm>
          <a:prstGeom prst="flowChartProcess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10400" y="2667000"/>
          <a:ext cx="1243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485775" imgH="3171825" progId="Paint.Picture">
                  <p:embed/>
                </p:oleObj>
              </mc:Choice>
              <mc:Fallback>
                <p:oleObj name="" r:id="rId3" imgW="485775" imgH="3171825" progId="Paint.Picture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2667000"/>
                        <a:ext cx="1243013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8985" cy="685800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WordArt 4"/>
          <p:cNvSpPr>
            <a:spLocks noTextEdit="1"/>
          </p:cNvSpPr>
          <p:nvPr/>
        </p:nvSpPr>
        <p:spPr>
          <a:xfrm>
            <a:off x="2819400" y="457200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2: LIÊN HỆ</a:t>
            </a:r>
            <a:endParaRPr 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2438400" y="2366963"/>
            <a:ext cx="6858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4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tìm xung quanh lớp các típ chữ trang trí có chứa chữ cái i - t - c</a:t>
            </a:r>
            <a:endParaRPr sz="4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CC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5602" name="Picture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7"/>
          <p:cNvSpPr txBox="1"/>
          <p:nvPr/>
        </p:nvSpPr>
        <p:spPr>
          <a:xfrm>
            <a:off x="2438400" y="3048000"/>
            <a:ext cx="69929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4800" b="1" dirty="0">
                <a:solidFill>
                  <a:schemeClr val="accent2"/>
                </a:solidFill>
                <a:latin typeface=".VnTime" panose="020B7200000000000000" pitchFamily="34" charset="0"/>
              </a:rPr>
              <a:t>TC1: Thi xem ai nhanh</a:t>
            </a:r>
            <a:endParaRPr sz="4800" b="1" dirty="0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2667000" y="4038600"/>
            <a:ext cx="6858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chơi theo hiệu lệnh của cô. Cô cho trẻ ghép</a:t>
            </a:r>
            <a:endParaRPr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nét cơ bản th</a:t>
            </a: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chữ cái i- t- c. Đọc chữ cái.</a:t>
            </a:r>
            <a:endParaRPr sz="2400" b="1" i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WordArt 4"/>
          <p:cNvSpPr>
            <a:spLocks noTextEdit="1"/>
          </p:cNvSpPr>
          <p:nvPr/>
        </p:nvSpPr>
        <p:spPr>
          <a:xfrm>
            <a:off x="2773363" y="1447800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3: TRÒ CHƠI CỦNG CỐ</a:t>
            </a:r>
            <a:endParaRPr 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-7620" y="-7620"/>
            <a:ext cx="12168505" cy="6865620"/>
          </a:xfrm>
          <a:prstGeom prst="rect">
            <a:avLst/>
          </a:prstGeom>
          <a:gradFill rotWithShape="1">
            <a:gsLst>
              <a:gs pos="0">
                <a:srgbClr val="8FDEA0">
                  <a:alpha val="100000"/>
                </a:srgbClr>
              </a:gs>
              <a:gs pos="50000">
                <a:srgbClr val="BCE9C5">
                  <a:alpha val="100000"/>
                </a:srgbClr>
              </a:gs>
              <a:gs pos="100000">
                <a:srgbClr val="DFF3E3">
                  <a:alpha val="100000"/>
                </a:srgbClr>
              </a:gs>
            </a:gsLst>
            <a:lin ang="81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27" name="WordArt 4"/>
          <p:cNvSpPr>
            <a:spLocks noTextEdit="1"/>
          </p:cNvSpPr>
          <p:nvPr/>
        </p:nvSpPr>
        <p:spPr>
          <a:xfrm>
            <a:off x="2995613" y="19050"/>
            <a:ext cx="6400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2: Nhà của tôi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AutoShape 8"/>
          <p:cNvSpPr/>
          <p:nvPr/>
        </p:nvSpPr>
        <p:spPr>
          <a:xfrm>
            <a:off x="7219950" y="5257800"/>
            <a:ext cx="2514600" cy="1473200"/>
          </a:xfrm>
          <a:prstGeom prst="flowChartProcess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29" name="AutoShape 9"/>
          <p:cNvSpPr/>
          <p:nvPr/>
        </p:nvSpPr>
        <p:spPr>
          <a:xfrm>
            <a:off x="6781800" y="4152900"/>
            <a:ext cx="3457575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2457450" y="5257800"/>
            <a:ext cx="2514600" cy="14732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AutoShape 9"/>
          <p:cNvSpPr/>
          <p:nvPr/>
        </p:nvSpPr>
        <p:spPr>
          <a:xfrm>
            <a:off x="2057400" y="4152900"/>
            <a:ext cx="3352800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32" name="AutoShape 8"/>
          <p:cNvSpPr/>
          <p:nvPr/>
        </p:nvSpPr>
        <p:spPr>
          <a:xfrm>
            <a:off x="4945063" y="2574925"/>
            <a:ext cx="2514600" cy="1538288"/>
          </a:xfrm>
          <a:prstGeom prst="flowChart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33" name="AutoShape 9"/>
          <p:cNvSpPr/>
          <p:nvPr/>
        </p:nvSpPr>
        <p:spPr>
          <a:xfrm>
            <a:off x="4464050" y="1470025"/>
            <a:ext cx="3457575" cy="11049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21" name="TextBox 35"/>
          <p:cNvSpPr txBox="1"/>
          <p:nvPr/>
        </p:nvSpPr>
        <p:spPr>
          <a:xfrm>
            <a:off x="8053388" y="3983038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altLang="x-none" sz="8800" dirty="0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2" name="TextBox 36"/>
          <p:cNvSpPr txBox="1"/>
          <p:nvPr/>
        </p:nvSpPr>
        <p:spPr>
          <a:xfrm>
            <a:off x="3276600" y="4032250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vi-VN" altLang="x-none" sz="8800" dirty="0">
              <a:solidFill>
                <a:srgbClr val="FFC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3" name="TextBox 37"/>
          <p:cNvSpPr txBox="1"/>
          <p:nvPr/>
        </p:nvSpPr>
        <p:spPr>
          <a:xfrm>
            <a:off x="5745163" y="1403350"/>
            <a:ext cx="914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8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vi-VN" altLang="x-none" sz="88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37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5257800"/>
            <a:ext cx="2514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3" y="2574925"/>
            <a:ext cx="251460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8" y="5257800"/>
            <a:ext cx="2286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TextBox 5"/>
          <p:cNvSpPr txBox="1"/>
          <p:nvPr/>
        </p:nvSpPr>
        <p:spPr>
          <a:xfrm>
            <a:off x="1706563" y="533400"/>
            <a:ext cx="9067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cho trẻ hát một b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Khi kết thúc b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hát trẻ tìm về đúng nơi ở của con vật có chữ cái trên tay của trẻ giống chữ cái m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đỏ trong từ chỉ tên con vật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1" name="TextBox 5"/>
          <p:cNvSpPr txBox="1"/>
          <p:nvPr/>
        </p:nvSpPr>
        <p:spPr>
          <a:xfrm>
            <a:off x="4938713" y="3711575"/>
            <a:ext cx="25209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altLang="x-non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2" name="TextBox 5"/>
          <p:cNvSpPr txBox="1"/>
          <p:nvPr/>
        </p:nvSpPr>
        <p:spPr>
          <a:xfrm>
            <a:off x="2451100" y="6337300"/>
            <a:ext cx="25209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</a:t>
            </a:r>
            <a:r>
              <a:rPr lang="vi-VN" altLang="x-none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vi-VN" altLang="x-none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3" name="TextBox 5"/>
          <p:cNvSpPr txBox="1"/>
          <p:nvPr/>
        </p:nvSpPr>
        <p:spPr>
          <a:xfrm>
            <a:off x="7219950" y="6337300"/>
            <a:ext cx="25209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altLang="x-non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x-none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4" name="TextBox 5"/>
          <p:cNvSpPr txBox="1"/>
          <p:nvPr/>
        </p:nvSpPr>
        <p:spPr>
          <a:xfrm>
            <a:off x="3600450" y="1203325"/>
            <a:ext cx="4876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Cô cho trẻ kiểm tra chữ cái trên m</a:t>
            </a:r>
            <a:r>
              <a:rPr lang="vi-VN" altLang="x-none" sz="2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n hình</a:t>
            </a:r>
            <a:endParaRPr lang="vi-VN" altLang="x-none" sz="20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chu tho ngoc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5163" y="4449763"/>
            <a:ext cx="800100" cy="808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21" grpId="0"/>
      <p:bldP spid="17422" grpId="0"/>
      <p:bldP spid="174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8" descr="vvvvvv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9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 descr="vÞt-d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0" y="762000"/>
            <a:ext cx="63246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11"/>
          <p:cNvSpPr/>
          <p:nvPr/>
        </p:nvSpPr>
        <p:spPr>
          <a:xfrm flipV="1">
            <a:off x="1524000" y="4724400"/>
            <a:ext cx="81534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50" name="Rectangle 12"/>
          <p:cNvSpPr/>
          <p:nvPr/>
        </p:nvSpPr>
        <p:spPr>
          <a:xfrm>
            <a:off x="2590800" y="5715000"/>
            <a:ext cx="4800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066800" y="4962525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2162175" y="4962525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o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3189288" y="4995863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n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4789488" y="4908550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v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5573713" y="4919663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i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6032500" y="4919663"/>
            <a:ext cx="1914525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5573713" y="5329238"/>
            <a:ext cx="1435100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11500" b="1" dirty="0">
                <a:solidFill>
                  <a:srgbClr val="CC0000"/>
                </a:solidFill>
                <a:latin typeface=".VnAvant" panose="020B7200000000000000" pitchFamily="34" charset="0"/>
              </a:rPr>
              <a:t>.</a:t>
            </a:r>
            <a:endParaRPr sz="115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sp>
        <p:nvSpPr>
          <p:cNvPr id="6158" name="WordArt 4"/>
          <p:cNvSpPr>
            <a:spLocks noTextEdit="1"/>
          </p:cNvSpPr>
          <p:nvPr/>
        </p:nvSpPr>
        <p:spPr>
          <a:xfrm>
            <a:off x="2819400" y="152083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1: LÀM QUEN CHỮ CÁI</a:t>
            </a:r>
            <a:endParaRPr 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81503E-6 L 0.50625 -0.026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06563E-7 L -0.05782 -0.2699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5632E-7 L -0.49757 -0.3746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187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5632E-7 L -0.29774 -0.3746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187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06563E-7 L 0.50365 -0.3919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27652" name="Picture 4" descr="21012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4" name="Text Box 6"/>
          <p:cNvSpPr txBox="1"/>
          <p:nvPr/>
        </p:nvSpPr>
        <p:spPr>
          <a:xfrm>
            <a:off x="2209800" y="2690813"/>
            <a:ext cx="7848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 chữ còn thiếu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WordArt 7"/>
          <p:cNvSpPr>
            <a:spLocks noTextEdit="1"/>
          </p:cNvSpPr>
          <p:nvPr/>
        </p:nvSpPr>
        <p:spPr>
          <a:xfrm>
            <a:off x="3810000" y="1295400"/>
            <a:ext cx="4191000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 eaLnBrk="0" hangingPunct="0"/>
            <a:r>
              <a:rPr lang="en-US" sz="4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3</a:t>
            </a:r>
            <a:endParaRPr lang="en-US" sz="44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52600" y="4572000"/>
            <a:ext cx="8610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cô có thể cho trẻ chơi trên máy tính hoặc chuẩn bị tranh ảnh chữ cái cho trẻ chơi bên ngo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theo tổ</a:t>
            </a:r>
            <a:endParaRPr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1725613" y="4608513"/>
            <a:ext cx="4495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vÑ…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1725613" y="3722688"/>
            <a:ext cx="4038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vÑt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6478588" y="4637088"/>
            <a:ext cx="4419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…ua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6221413" y="3586163"/>
            <a:ext cx="4419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cua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3776663" y="227013"/>
            <a:ext cx="4889500" cy="4603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chữ còn thiếu</a:t>
            </a:r>
            <a:endParaRPr sz="2400" b="1" dirty="0">
              <a:solidFill>
                <a:srgbClr val="99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54" name="Text Box 10"/>
          <p:cNvSpPr txBox="1"/>
          <p:nvPr/>
        </p:nvSpPr>
        <p:spPr>
          <a:xfrm>
            <a:off x="5840413" y="55340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c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82955" name="Text Box 11"/>
          <p:cNvSpPr txBox="1"/>
          <p:nvPr/>
        </p:nvSpPr>
        <p:spPr>
          <a:xfrm>
            <a:off x="4849813" y="55213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t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82960" name="Text Box 16"/>
          <p:cNvSpPr txBox="1"/>
          <p:nvPr/>
        </p:nvSpPr>
        <p:spPr>
          <a:xfrm>
            <a:off x="6754813" y="5534025"/>
            <a:ext cx="685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i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82961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3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2" name="Dug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3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3" name="Saj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3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7" descr="con ve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613" y="738188"/>
            <a:ext cx="4267200" cy="300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7" name="Group 14"/>
          <p:cNvGrpSpPr/>
          <p:nvPr/>
        </p:nvGrpSpPr>
        <p:grpSpPr>
          <a:xfrm>
            <a:off x="6450013" y="690563"/>
            <a:ext cx="3962400" cy="3048000"/>
            <a:chOff x="0" y="2208"/>
            <a:chExt cx="2880" cy="2112"/>
          </a:xfrm>
        </p:grpSpPr>
        <p:sp>
          <p:nvSpPr>
            <p:cNvPr id="28688" name="Rectangle 15"/>
            <p:cNvSpPr/>
            <p:nvPr/>
          </p:nvSpPr>
          <p:spPr>
            <a:xfrm>
              <a:off x="0" y="2208"/>
              <a:ext cx="2880" cy="2112"/>
            </a:xfrm>
            <a:prstGeom prst="rect">
              <a:avLst/>
            </a:prstGeom>
            <a:solidFill>
              <a:srgbClr val="FB4C15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endParaRPr lang="vi-VN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28689" name="Picture 16" descr="con cua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2448"/>
              <a:ext cx="2352" cy="15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52604 -0.1412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599 -0.14305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40" fill="hold"/>
                                        <p:tgtEl>
                                          <p:spTgt spid="82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0" fill="hold"/>
                                        <p:tgtEl>
                                          <p:spTgt spid="82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3"/>
                </p:tgtEl>
              </p:cMediaNode>
            </p:audio>
          </p:childTnLst>
        </p:cTn>
      </p:par>
    </p:tnLst>
    <p:bldLst>
      <p:bldP spid="82954" grpId="0"/>
      <p:bldP spid="829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1790700" y="4784725"/>
            <a:ext cx="4495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ch..m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1868488" y="3778250"/>
            <a:ext cx="4038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chim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7010400" y="4784725"/>
            <a:ext cx="36576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vÞ…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7010400" y="3733800"/>
            <a:ext cx="3352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.VnAvant" panose="020B7200000000000000" pitchFamily="34" charset="0"/>
              </a:rPr>
              <a:t>Con vÞt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4038600" y="228600"/>
            <a:ext cx="5029200" cy="4603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 chữ còn thiếu vào ô trống</a:t>
            </a:r>
            <a:endParaRPr 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4" name="Group 12"/>
          <p:cNvGrpSpPr/>
          <p:nvPr/>
        </p:nvGrpSpPr>
        <p:grpSpPr>
          <a:xfrm>
            <a:off x="6477000" y="914400"/>
            <a:ext cx="3962400" cy="2819400"/>
            <a:chOff x="3216" y="1039"/>
            <a:chExt cx="2352" cy="1841"/>
          </a:xfrm>
        </p:grpSpPr>
        <p:sp>
          <p:nvSpPr>
            <p:cNvPr id="29712" name="Rectangle 13"/>
            <p:cNvSpPr/>
            <p:nvPr/>
          </p:nvSpPr>
          <p:spPr>
            <a:xfrm>
              <a:off x="3216" y="1056"/>
              <a:ext cx="2352" cy="1824"/>
            </a:xfrm>
            <a:prstGeom prst="rect">
              <a:avLst/>
            </a:prstGeom>
            <a:solidFill>
              <a:srgbClr val="FFD9B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endParaRPr lang="vi-VN" altLang="x-none" dirty="0">
                <a:latin typeface="Arial" panose="020B0604020202020204" pitchFamily="34" charset="0"/>
              </a:endParaRPr>
            </a:p>
          </p:txBody>
        </p:sp>
        <p:pic>
          <p:nvPicPr>
            <p:cNvPr id="29713" name="Picture 14" descr="ve_con_vit_ai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4" y="1039"/>
              <a:ext cx="2223" cy="17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9705" name="Picture 15" descr="chim_vang_anh_chau_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4191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1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2" name="Dug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3" name="Saj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9" name="Text Box 10"/>
          <p:cNvSpPr txBox="1"/>
          <p:nvPr/>
        </p:nvSpPr>
        <p:spPr>
          <a:xfrm>
            <a:off x="5840413" y="55340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c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 Box 11"/>
          <p:cNvSpPr txBox="1"/>
          <p:nvPr/>
        </p:nvSpPr>
        <p:spPr>
          <a:xfrm>
            <a:off x="4849813" y="5521325"/>
            <a:ext cx="914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t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6754813" y="5534025"/>
            <a:ext cx="685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600" b="1" dirty="0">
                <a:solidFill>
                  <a:srgbClr val="FF3300"/>
                </a:solidFill>
                <a:latin typeface=".VnAvant" panose="020B7200000000000000" pitchFamily="34" charset="0"/>
              </a:rPr>
              <a:t>i</a:t>
            </a:r>
            <a:endParaRPr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" fill="hold"/>
                                        <p:tgtEl>
                                          <p:spTgt spid="82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0" fill="hold"/>
                                        <p:tgtEl>
                                          <p:spTgt spid="82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99 -0.11898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385 -0.120833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3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0"/>
            <a:ext cx="1220914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WordArt 5"/>
          <p:cNvSpPr>
            <a:spLocks noTextEdit="1"/>
          </p:cNvSpPr>
          <p:nvPr/>
        </p:nvSpPr>
        <p:spPr>
          <a:xfrm>
            <a:off x="2286000" y="7620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 i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Chung sức</a:t>
            </a:r>
            <a:endParaRPr lang="en-US" sz="3600" b="1" i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5" name="Rectangle 10"/>
          <p:cNvSpPr/>
          <p:nvPr/>
        </p:nvSpPr>
        <p:spPr>
          <a:xfrm>
            <a:off x="1803400" y="3962400"/>
            <a:ext cx="8610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hát trẻ nhanh chân chạy về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Ghép th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hình chữ cái theo tổ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Đan ga trong sa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2819400"/>
            <a:ext cx="9906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8FDEA0">
                  <a:alpha val="100000"/>
                </a:srgbClr>
              </a:gs>
              <a:gs pos="50000">
                <a:srgbClr val="BCE9C5">
                  <a:alpha val="100000"/>
                </a:srgbClr>
              </a:gs>
              <a:gs pos="100000">
                <a:srgbClr val="DFF3E3">
                  <a:alpha val="100000"/>
                </a:srgbClr>
              </a:gs>
            </a:gsLst>
            <a:lin ang="81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5295900" y="669925"/>
            <a:ext cx="16002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40000" b="1" dirty="0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  <a:endParaRPr sz="40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7172" name="Text Box 6"/>
          <p:cNvSpPr txBox="1"/>
          <p:nvPr/>
        </p:nvSpPr>
        <p:spPr>
          <a:xfrm>
            <a:off x="2857500" y="9525"/>
            <a:ext cx="631348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quen chữ i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6" descr="C"/>
          <p:cNvPicPr>
            <a:picLocks noChangeAspect="1"/>
          </p:cNvPicPr>
          <p:nvPr/>
        </p:nvPicPr>
        <p:blipFill>
          <a:blip r:embed="rId1"/>
          <a:srcRect r="-1923" b="13405"/>
          <a:stretch>
            <a:fillRect/>
          </a:stretch>
        </p:blipFill>
        <p:spPr>
          <a:xfrm>
            <a:off x="0" y="0"/>
            <a:ext cx="1233424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/>
          <p:nvPr/>
        </p:nvSpPr>
        <p:spPr>
          <a:xfrm>
            <a:off x="5562600" y="838200"/>
            <a:ext cx="20574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0000" b="1" dirty="0">
                <a:solidFill>
                  <a:srgbClr val="00B050"/>
                </a:solidFill>
                <a:latin typeface=".VnAvant" panose="020B7200000000000000" pitchFamily="34" charset="0"/>
              </a:rPr>
              <a:t>i</a:t>
            </a:r>
            <a:endParaRPr sz="3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 Box 19"/>
          <p:cNvSpPr txBox="1"/>
          <p:nvPr/>
        </p:nvSpPr>
        <p:spPr>
          <a:xfrm>
            <a:off x="3048000" y="0"/>
            <a:ext cx="1981200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5200" b="1" dirty="0">
                <a:solidFill>
                  <a:srgbClr val="FF0000"/>
                </a:solidFill>
                <a:latin typeface=".VnAvantH" panose="020B7200000000000000" pitchFamily="34" charset="0"/>
              </a:rPr>
              <a:t>i</a:t>
            </a:r>
            <a:endParaRPr sz="352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pic>
        <p:nvPicPr>
          <p:cNvPr id="5" name="Picture 24" descr="chu 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1676400"/>
            <a:ext cx="1905000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PT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0"/>
            <a:ext cx="12171045" cy="685736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21012" y="2967335"/>
            <a:ext cx="6313488" cy="2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>
                <a:gd name="adj" fmla="val 5834635"/>
              </a:avLst>
            </a:prstTxWarp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66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chữ t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1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76600" y="40386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43400" y="5811838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29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4500" y="34988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31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05475" y="977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3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1200" y="54864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13788" y="12319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76200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3175" y="3930650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28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5807075"/>
            <a:ext cx="12954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884545" y="2967038"/>
            <a:ext cx="42291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5400" b="1" i="0" u="none" strike="noStrike" kern="1200" cap="none" spc="0" normalizeH="0" baseline="0" noProof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4267200" y="714375"/>
            <a:ext cx="3886200" cy="5562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sz="40000" b="1" dirty="0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  <a:endParaRPr sz="40000" b="1" dirty="0">
              <a:solidFill>
                <a:srgbClr val="CC0000"/>
              </a:solidFill>
              <a:latin typeface=".VnAvant" panose="020B7200000000000000" pitchFamily="34" charset="0"/>
            </a:endParaRPr>
          </a:p>
        </p:txBody>
      </p:sp>
      <p:pic>
        <p:nvPicPr>
          <p:cNvPr id="13315" name="Picture 7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52400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9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9239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0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7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52400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9239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blumen-pflanzen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7800" y="542925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9" name="Rectangle 7"/>
          <p:cNvSpPr/>
          <p:nvPr/>
        </p:nvSpPr>
        <p:spPr>
          <a:xfrm>
            <a:off x="5715000" y="1143000"/>
            <a:ext cx="838200" cy="5029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9880" name="Rectangle 8"/>
          <p:cNvSpPr/>
          <p:nvPr/>
        </p:nvSpPr>
        <p:spPr>
          <a:xfrm>
            <a:off x="5067300" y="2030413"/>
            <a:ext cx="2133600" cy="78898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vi-VN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bldLvl="0" animBg="1"/>
      <p:bldP spid="798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4581" name="Text Box 5"/>
          <p:cNvSpPr txBox="1"/>
          <p:nvPr/>
        </p:nvSpPr>
        <p:spPr>
          <a:xfrm>
            <a:off x="2362200" y="533400"/>
            <a:ext cx="2590800" cy="5477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5000" b="1" dirty="0">
                <a:solidFill>
                  <a:srgbClr val="0000CC"/>
                </a:solidFill>
                <a:latin typeface=".VnAvantH" panose="020B7200000000000000" pitchFamily="34" charset="0"/>
              </a:rPr>
              <a:t>t</a:t>
            </a:r>
            <a:endParaRPr sz="35000" b="1" dirty="0">
              <a:solidFill>
                <a:srgbClr val="0000CC"/>
              </a:solidFill>
              <a:latin typeface=".VnAvantH" panose="020B7200000000000000" pitchFamily="34" charset="0"/>
            </a:endParaRPr>
          </a:p>
        </p:txBody>
      </p:sp>
      <p:sp>
        <p:nvSpPr>
          <p:cNvPr id="15363" name="Text Box 8"/>
          <p:cNvSpPr txBox="1"/>
          <p:nvPr/>
        </p:nvSpPr>
        <p:spPr>
          <a:xfrm>
            <a:off x="8534400" y="182880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anose="020B7200000000000000" pitchFamily="34" charset="0"/>
            </a:endParaRPr>
          </a:p>
        </p:txBody>
      </p:sp>
      <p:pic>
        <p:nvPicPr>
          <p:cNvPr id="15364" name="Picture 15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612373">
            <a:off x="9285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6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901520">
            <a:off x="9285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7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981619">
            <a:off x="152400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8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5281">
            <a:off x="1524000" y="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6" name="Text Box 20"/>
          <p:cNvSpPr txBox="1"/>
          <p:nvPr/>
        </p:nvSpPr>
        <p:spPr>
          <a:xfrm>
            <a:off x="5029200" y="914400"/>
            <a:ext cx="16764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3600" b="1" dirty="0">
                <a:solidFill>
                  <a:srgbClr val="FF3300"/>
                </a:solidFill>
                <a:latin typeface=".VnAvant" panose="020B7200000000000000" pitchFamily="34" charset="0"/>
              </a:rPr>
              <a:t>t</a:t>
            </a:r>
            <a:endParaRPr sz="33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24597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981200"/>
            <a:ext cx="16764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1" grpId="1"/>
      <p:bldP spid="24596" grpId="0"/>
      <p:bldP spid="245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8534400" y="1828800"/>
            <a:ext cx="1752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endParaRPr lang="vi-VN" altLang="x-none" sz="1800" dirty="0">
              <a:latin typeface=".VnAvant" panose="020B7200000000000000" pitchFamily="34" charset="0"/>
            </a:endParaRPr>
          </a:p>
        </p:txBody>
      </p:sp>
      <p:pic>
        <p:nvPicPr>
          <p:cNvPr id="16387" name="Picture 15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612373">
            <a:off x="9285288" y="563880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6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901520">
            <a:off x="9285288" y="0"/>
            <a:ext cx="138271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7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981619">
            <a:off x="1524000" y="5637213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8" descr="FLOWER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5281">
            <a:off x="1524000" y="0"/>
            <a:ext cx="13827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20"/>
          <p:cNvSpPr txBox="1"/>
          <p:nvPr/>
        </p:nvSpPr>
        <p:spPr>
          <a:xfrm>
            <a:off x="4011613" y="1066800"/>
            <a:ext cx="1981200" cy="5262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3600" b="1" dirty="0">
                <a:solidFill>
                  <a:srgbClr val="FF3300"/>
                </a:solidFill>
                <a:latin typeface=".VnAvant" panose="020B7200000000000000" pitchFamily="34" charset="0"/>
              </a:rPr>
              <a:t>i</a:t>
            </a:r>
            <a:endParaRPr sz="33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12296" name="Rectangle 9"/>
          <p:cNvSpPr/>
          <p:nvPr/>
        </p:nvSpPr>
        <p:spPr>
          <a:xfrm>
            <a:off x="6829425" y="981075"/>
            <a:ext cx="2514600" cy="538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None/>
            </a:pPr>
            <a:r>
              <a:rPr sz="34400" b="1" dirty="0">
                <a:solidFill>
                  <a:srgbClr val="0000CC"/>
                </a:solidFill>
                <a:latin typeface=".VnAvant" panose="020B7200000000000000" pitchFamily="34" charset="0"/>
              </a:rPr>
              <a:t>t</a:t>
            </a:r>
            <a:endParaRPr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6393" name="Text Box 6"/>
          <p:cNvSpPr txBox="1"/>
          <p:nvPr/>
        </p:nvSpPr>
        <p:spPr>
          <a:xfrm>
            <a:off x="2819400" y="9525"/>
            <a:ext cx="631348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sz="6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chữ cái</a:t>
            </a:r>
            <a:endParaRPr sz="6000" b="1" dirty="0">
              <a:solidFill>
                <a:srgbClr val="6666FF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Presentation</Application>
  <PresentationFormat>On-screen Show (4:3)</PresentationFormat>
  <Paragraphs>148</Paragraphs>
  <Slides>23</Slides>
  <Notes>1</Notes>
  <HiddenSlides>0</HiddenSlides>
  <MMClips>10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Times New Roman</vt:lpstr>
      <vt:lpstr>.VnAvant</vt:lpstr>
      <vt:lpstr>.VnAvantH</vt:lpstr>
      <vt:lpstr>Microsoft YaHei</vt:lpstr>
      <vt:lpstr>Arial Unicode MS</vt:lpstr>
      <vt:lpstr>Calibri</vt:lpstr>
      <vt:lpstr>.VnTime</vt:lpstr>
      <vt:lpstr>Roboto Bold</vt:lpstr>
      <vt:lpstr>Wide Latin</vt:lpstr>
      <vt:lpstr>Default Design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Truong</dc:creator>
  <cp:lastModifiedBy>Dung Đặng</cp:lastModifiedBy>
  <cp:revision>260</cp:revision>
  <dcterms:created xsi:type="dcterms:W3CDTF">2008-11-21T13:51:00Z</dcterms:created>
  <dcterms:modified xsi:type="dcterms:W3CDTF">2026-01-08T09:35:56Z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363F204DAE6D400EB95A7EA22D974BE2_12</vt:lpwstr>
  </property>
  <property fmtid="{D5CDD505-2E9C-101B-9397-08002B2CF9AE}" pid="3" name="KSOProductBuildVer">
    <vt:lpwstr>1033-12.2.0.23196</vt:lpwstr>
  </property>
</Properties>
</file>