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media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8" r:id="rId2"/>
    <p:sldMasterId id="2147483710" r:id="rId3"/>
  </p:sldMasterIdLst>
  <p:notesMasterIdLst>
    <p:notesMasterId r:id="rId24"/>
  </p:notesMasterIdLst>
  <p:sldIdLst>
    <p:sldId id="283" r:id="rId4"/>
    <p:sldId id="371" r:id="rId5"/>
    <p:sldId id="354" r:id="rId6"/>
    <p:sldId id="355" r:id="rId7"/>
    <p:sldId id="356" r:id="rId8"/>
    <p:sldId id="374" r:id="rId9"/>
    <p:sldId id="357" r:id="rId10"/>
    <p:sldId id="358" r:id="rId11"/>
    <p:sldId id="359" r:id="rId12"/>
    <p:sldId id="360" r:id="rId13"/>
    <p:sldId id="361" r:id="rId14"/>
    <p:sldId id="362" r:id="rId15"/>
    <p:sldId id="363" r:id="rId16"/>
    <p:sldId id="364" r:id="rId17"/>
    <p:sldId id="365" r:id="rId18"/>
    <p:sldId id="366" r:id="rId19"/>
    <p:sldId id="367" r:id="rId20"/>
    <p:sldId id="370" r:id="rId21"/>
    <p:sldId id="285" r:id="rId22"/>
    <p:sldId id="2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70" d="100"/>
          <a:sy n="70" d="100"/>
        </p:scale>
        <p:origin x="-61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4.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9.xml"/><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9.mp3"/><Relationship Id="rId7" Type="http://schemas.openxmlformats.org/officeDocument/2006/relationships/image" Target="../media/image12.jp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28.png"/><Relationship Id="rId4" Type="http://schemas.openxmlformats.org/officeDocument/2006/relationships/audio" Target="../media/media9.mp3"/><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2.mp3"/><Relationship Id="rId7" Type="http://schemas.openxmlformats.org/officeDocument/2006/relationships/image" Target="../media/image12.jp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31.png"/><Relationship Id="rId4" Type="http://schemas.openxmlformats.org/officeDocument/2006/relationships/audio" Target="../media/media12.mp3"/><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audio" Target="../media/audio1.wav"/><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4.xml"/><Relationship Id="rId7" Type="http://schemas.openxmlformats.org/officeDocument/2006/relationships/image" Target="../media/image41.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0.gif"/><Relationship Id="rId5" Type="http://schemas.openxmlformats.org/officeDocument/2006/relationships/image" Target="../media/image39.jp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0.gif"/></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wav"/><Relationship Id="rId7" Type="http://schemas.openxmlformats.org/officeDocument/2006/relationships/image" Target="../media/image12.jp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1.wav"/><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3.wav"/><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6.mp3"/><Relationship Id="rId7" Type="http://schemas.openxmlformats.org/officeDocument/2006/relationships/image" Target="../media/image12.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25.png"/><Relationship Id="rId4" Type="http://schemas.openxmlformats.org/officeDocument/2006/relationships/audio" Target="../media/media6.mp3"/><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6458" y="2710909"/>
            <a:ext cx="4035700" cy="2718660"/>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2692" y="4622713"/>
            <a:ext cx="743874" cy="1044034"/>
          </a:xfrm>
          <a:prstGeom prst="rect">
            <a:avLst/>
          </a:prstGeom>
        </p:spPr>
      </p:pic>
      <p:sp>
        <p:nvSpPr>
          <p:cNvPr id="29" name="TextBox 28"/>
          <p:cNvSpPr txBox="1"/>
          <p:nvPr/>
        </p:nvSpPr>
        <p:spPr>
          <a:xfrm>
            <a:off x="3390315" y="538833"/>
            <a:ext cx="65664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sym typeface="Arial" panose="020B0604020202020204" pitchFamily="34" charset="0"/>
              </a:rPr>
              <a:t>Chào mừng quý thầy cô và các </a:t>
            </a:r>
            <a:r>
              <a:rPr kumimoji="0" lang="en-US" sz="36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sym typeface="Arial" panose="020B0604020202020204" pitchFamily="34" charset="0"/>
              </a:rPr>
              <a:t>em</a:t>
            </a:r>
            <a:r>
              <a:rPr kumimoji="0" lang="en-US" sz="3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sym typeface="Arial" panose="020B0604020202020204" pitchFamily="34" charset="0"/>
              </a:rPr>
              <a:t> </a:t>
            </a:r>
            <a:r>
              <a:rPr kumimoji="0" lang="en-US" sz="3600" b="0"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sym typeface="Arial" panose="020B0604020202020204" pitchFamily="34" charset="0"/>
              </a:rPr>
              <a:t>                          </a:t>
            </a:r>
            <a:r>
              <a:rPr kumimoji="0" lang="en-US" sz="3600" b="0" i="0" u="none" strike="noStrike" kern="1200" cap="none" spc="0" normalizeH="0" baseline="0" noProof="0" dirty="0" err="1" smtClean="0">
                <a:ln>
                  <a:noFill/>
                </a:ln>
                <a:solidFill>
                  <a:srgbClr val="002060"/>
                </a:solidFill>
                <a:effectLst/>
                <a:uLnTx/>
                <a:uFillTx/>
                <a:latin typeface="Times New Roman" pitchFamily="18" charset="0"/>
                <a:cs typeface="Times New Roman" pitchFamily="18" charset="0"/>
                <a:sym typeface="Arial" panose="020B0604020202020204" pitchFamily="34" charset="0"/>
              </a:rPr>
              <a:t>học</a:t>
            </a:r>
            <a:r>
              <a:rPr kumimoji="0" lang="en-US" sz="3600" b="0"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sym typeface="Arial" panose="020B0604020202020204" pitchFamily="34" charset="0"/>
              </a:rPr>
              <a:t> </a:t>
            </a:r>
            <a:r>
              <a:rPr kumimoji="0" lang="en-US" sz="3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sym typeface="Arial" panose="020B0604020202020204" pitchFamily="34" charset="0"/>
              </a:rPr>
              <a:t>sinh </a:t>
            </a:r>
            <a:r>
              <a:rPr kumimoji="0" lang="en-US" sz="36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sym typeface="Arial" panose="020B0604020202020204" pitchFamily="34" charset="0"/>
              </a:rPr>
              <a:t>đến</a:t>
            </a:r>
            <a:r>
              <a:rPr kumimoji="0" lang="en-US" sz="3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sym typeface="Arial" panose="020B0604020202020204" pitchFamily="34" charset="0"/>
              </a:rPr>
              <a:t> </a:t>
            </a:r>
            <a:r>
              <a:rPr kumimoji="0" lang="en-US" sz="3600" b="0" i="0" u="none" strike="noStrike" kern="1200" cap="none" spc="0" normalizeH="0" baseline="0" noProof="0" dirty="0" err="1" smtClean="0">
                <a:ln>
                  <a:noFill/>
                </a:ln>
                <a:solidFill>
                  <a:srgbClr val="002060"/>
                </a:solidFill>
                <a:effectLst/>
                <a:uLnTx/>
                <a:uFillTx/>
                <a:latin typeface="Times New Roman" pitchFamily="18" charset="0"/>
                <a:cs typeface="Times New Roman" pitchFamily="18" charset="0"/>
                <a:sym typeface="Arial" panose="020B0604020202020204" pitchFamily="34" charset="0"/>
              </a:rPr>
              <a:t>với</a:t>
            </a:r>
            <a:r>
              <a:rPr kumimoji="0" lang="en-US" sz="3600" b="0"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sym typeface="Arial" panose="020B0604020202020204" pitchFamily="34" charset="0"/>
              </a:rPr>
              <a:t> </a:t>
            </a:r>
            <a:r>
              <a:rPr kumimoji="0" lang="en-US" sz="3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sym typeface="Arial" panose="020B0604020202020204" pitchFamily="34" charset="0"/>
              </a:rPr>
              <a:t>tiết âm nhạc </a:t>
            </a:r>
          </a:p>
        </p:txBody>
      </p:sp>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3153" y="-48174"/>
            <a:ext cx="3098039" cy="6858003"/>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28" y="-48174"/>
            <a:ext cx="3503667" cy="6867837"/>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3270" y="-147546"/>
            <a:ext cx="4669632" cy="7066582"/>
          </a:xfrm>
          <a:prstGeom prst="rect">
            <a:avLst/>
          </a:prstGeom>
        </p:spPr>
      </p:pic>
      <p:pic>
        <p:nvPicPr>
          <p:cNvPr id="42" name="NHAC NEN TRO CHOI PAP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503092" y="3586885"/>
            <a:ext cx="609600" cy="609600"/>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343949" y="-147546"/>
            <a:ext cx="4716222" cy="7098066"/>
          </a:xfrm>
          <a:prstGeom prst="rect">
            <a:avLst/>
          </a:prstGeom>
        </p:spPr>
      </p:pic>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56272" y="1723540"/>
            <a:ext cx="566215" cy="479518"/>
          </a:xfrm>
          <a:prstGeom prst="rect">
            <a:avLst/>
          </a:prstGeom>
        </p:spPr>
      </p:pic>
      <p:pic>
        <p:nvPicPr>
          <p:cNvPr id="46" name="Pictur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843" y="5624827"/>
            <a:ext cx="12302231" cy="1294209"/>
          </a:xfrm>
          <a:prstGeom prst="rect">
            <a:avLst/>
          </a:prstGeom>
        </p:spPr>
      </p:pic>
    </p:spTree>
    <p:extLst>
      <p:ext uri="{BB962C8B-B14F-4D97-AF65-F5344CB8AC3E}">
        <p14:creationId xmlns:p14="http://schemas.microsoft.com/office/powerpoint/2010/main" val="2328087902"/>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7 L 0.20299 -0.08797 " pathEditMode="relative" rAng="0" ptsTypes="AA">
                                      <p:cBhvr>
                                        <p:cTn id="6" dur="2000" fill="hold"/>
                                        <p:tgtEl>
                                          <p:spTgt spid="30"/>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5 -0.07199 " pathEditMode="relative" rAng="0" ptsTypes="AA">
                                      <p:cBhvr>
                                        <p:cTn id="8" dur="2000" fill="hold"/>
                                        <p:tgtEl>
                                          <p:spTgt spid="33"/>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4206 -0.00371 L -0.38737 -0.00533 " pathEditMode="relative" rAng="0" ptsTypes="AA">
                                      <p:cBhvr>
                                        <p:cTn id="10" dur="2000" fill="hold"/>
                                        <p:tgtEl>
                                          <p:spTgt spid="37"/>
                                        </p:tgtEl>
                                        <p:attrNameLst>
                                          <p:attrName>ppt_x</p:attrName>
                                          <p:attrName>ppt_y</p:attrName>
                                        </p:attrNameLst>
                                      </p:cBhvr>
                                      <p:rCtr x="-21471" y="-93"/>
                                    </p:animMotion>
                                  </p:childTnLst>
                                </p:cTn>
                              </p:par>
                              <p:par>
                                <p:cTn id="11" presetID="56" presetClass="path" presetSubtype="0" accel="50000" decel="50000" fill="hold" nodeType="withEffect">
                                  <p:stCondLst>
                                    <p:cond delay="0"/>
                                  </p:stCondLst>
                                  <p:childTnLst>
                                    <p:animMotion origin="layout" path="M -0.01979 -0.00926 L 0.36927 0.00463 " pathEditMode="relative" rAng="0" ptsTypes="AA">
                                      <p:cBhvr>
                                        <p:cTn id="12" dur="2000" fill="hold"/>
                                        <p:tgtEl>
                                          <p:spTgt spid="44"/>
                                        </p:tgtEl>
                                        <p:attrNameLst>
                                          <p:attrName>ppt_x</p:attrName>
                                          <p:attrName>ppt_y</p:attrName>
                                        </p:attrNameLst>
                                      </p:cBhvr>
                                      <p:rCtr x="19453" y="6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4213" fill="hold"/>
                                        <p:tgtEl>
                                          <p:spTgt spid="42"/>
                                        </p:tgtEl>
                                      </p:cBhvr>
                                    </p:cmd>
                                  </p:childTnLst>
                                </p:cTn>
                              </p:par>
                            </p:childTnLst>
                          </p:cTn>
                        </p:par>
                      </p:childTnLst>
                    </p:cTn>
                  </p:par>
                </p:childTnLst>
              </p:cTn>
              <p:nextCondLst>
                <p:cond evt="onClick" delay="0">
                  <p:tgtEl>
                    <p:spTgt spid="42"/>
                  </p:tgtEl>
                </p:cond>
              </p:nextCondLst>
            </p:seq>
            <p:audio>
              <p:cMediaNode vol="80000">
                <p:cTn id="18" fill="hold" display="0">
                  <p:stCondLst>
                    <p:cond delay="indefinite"/>
                  </p:stCondLst>
                  <p:endCondLst>
                    <p:cond evt="onStopAudio" delay="0">
                      <p:tgtEl>
                        <p:sldTgt/>
                      </p:tgtEl>
                    </p:cond>
                  </p:endCondLst>
                </p:cTn>
                <p:tgtEl>
                  <p:spTgt spid="4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8" name="Rectangle 7"/>
          <p:cNvSpPr/>
          <p:nvPr/>
        </p:nvSpPr>
        <p:spPr>
          <a:xfrm>
            <a:off x="0" y="-55265"/>
            <a:ext cx="29450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lang="en-US" sz="2800" dirty="0">
                <a:solidFill>
                  <a:prstClr val="black"/>
                </a:solidFill>
                <a:latin typeface="Times New Roman" panose="02020603050405020304" pitchFamily="18" charset="0"/>
                <a:cs typeface="Times New Roman" panose="02020603050405020304" pitchFamily="18" charset="0"/>
              </a:rPr>
              <a:t>3(giống câu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7581" y="-84255"/>
            <a:ext cx="9334419" cy="1121318"/>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2430" y="1951917"/>
            <a:ext cx="9080612" cy="1148122"/>
          </a:xfrm>
          <a:prstGeom prst="rect">
            <a:avLst/>
          </a:prstGeom>
        </p:spPr>
      </p:pic>
      <p:sp>
        <p:nvSpPr>
          <p:cNvPr id="9" name="Rectangle 8"/>
          <p:cNvSpPr/>
          <p:nvPr/>
        </p:nvSpPr>
        <p:spPr>
          <a:xfrm>
            <a:off x="100361" y="2439779"/>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71131" y="954826"/>
            <a:ext cx="609600" cy="609600"/>
          </a:xfrm>
          <a:prstGeom prst="rect">
            <a:avLst/>
          </a:prstGeom>
        </p:spPr>
      </p:pic>
      <p:pic>
        <p:nvPicPr>
          <p:cNvPr id="10" name="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738052" y="3804151"/>
            <a:ext cx="609600" cy="609600"/>
          </a:xfrm>
          <a:prstGeom prst="rect">
            <a:avLst/>
          </a:prstGeom>
        </p:spPr>
      </p:pic>
    </p:spTree>
    <p:extLst>
      <p:ext uri="{BB962C8B-B14F-4D97-AF65-F5344CB8AC3E}">
        <p14:creationId xmlns:p14="http://schemas.microsoft.com/office/powerpoint/2010/main" val="1720314411"/>
      </p:ext>
    </p:extLst>
  </p:cSld>
  <p:clrMapOvr>
    <a:masterClrMapping/>
  </p:clrMapOvr>
  <p:transition spd="slow">
    <p:fade/>
    <p:sndAc>
      <p:stSnd>
        <p:snd r:embed="rId6"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audio>
              <p:cMediaNode vol="80000">
                <p:cTn id="21"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682050"/>
            <a:ext cx="4560850" cy="3175950"/>
          </a:xfrm>
          <a:prstGeom prst="rect">
            <a:avLst/>
          </a:prstGeom>
        </p:spPr>
      </p:pic>
      <p:sp>
        <p:nvSpPr>
          <p:cNvPr id="8" name="Rectangle 7"/>
          <p:cNvSpPr/>
          <p:nvPr/>
        </p:nvSpPr>
        <p:spPr>
          <a:xfrm>
            <a:off x="0" y="-84255"/>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1+2+3+4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9146" y="-84256"/>
            <a:ext cx="7812854" cy="4187905"/>
          </a:xfrm>
          <a:prstGeom prst="rect">
            <a:avLst/>
          </a:prstGeom>
        </p:spPr>
      </p:pic>
      <p:pic>
        <p:nvPicPr>
          <p:cNvPr id="3" name="12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75973" y="4622765"/>
            <a:ext cx="609600" cy="609600"/>
          </a:xfrm>
          <a:prstGeom prst="rect">
            <a:avLst/>
          </a:prstGeom>
        </p:spPr>
      </p:pic>
    </p:spTree>
    <p:extLst>
      <p:ext uri="{BB962C8B-B14F-4D97-AF65-F5344CB8AC3E}">
        <p14:creationId xmlns:p14="http://schemas.microsoft.com/office/powerpoint/2010/main" val="3101927505"/>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8" name="Rectangle 7"/>
          <p:cNvSpPr/>
          <p:nvPr/>
        </p:nvSpPr>
        <p:spPr>
          <a:xfrm>
            <a:off x="143924" y="276849"/>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p>
        </p:txBody>
      </p:sp>
      <p:sp>
        <p:nvSpPr>
          <p:cNvPr id="10" name="Rectangle 9"/>
          <p:cNvSpPr/>
          <p:nvPr/>
        </p:nvSpPr>
        <p:spPr>
          <a:xfrm>
            <a:off x="143924" y="2587665"/>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6</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95346" y="-41415"/>
            <a:ext cx="10396654" cy="1262706"/>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4557" y="1940312"/>
            <a:ext cx="10268486" cy="1356871"/>
          </a:xfrm>
          <a:prstGeom prst="rect">
            <a:avLst/>
          </a:prstGeom>
        </p:spPr>
      </p:pic>
      <p:pic>
        <p:nvPicPr>
          <p:cNvPr id="2"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95345" y="916491"/>
            <a:ext cx="609600" cy="609600"/>
          </a:xfrm>
          <a:prstGeom prst="rect">
            <a:avLst/>
          </a:prstGeom>
        </p:spPr>
      </p:pic>
      <p:pic>
        <p:nvPicPr>
          <p:cNvPr id="7" name="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822699" y="4016204"/>
            <a:ext cx="609600" cy="609600"/>
          </a:xfrm>
          <a:prstGeom prst="rect">
            <a:avLst/>
          </a:prstGeom>
        </p:spPr>
      </p:pic>
    </p:spTree>
    <p:extLst>
      <p:ext uri="{BB962C8B-B14F-4D97-AF65-F5344CB8AC3E}">
        <p14:creationId xmlns:p14="http://schemas.microsoft.com/office/powerpoint/2010/main" val="2571724723"/>
      </p:ext>
    </p:extLst>
  </p:cSld>
  <p:clrMapOvr>
    <a:masterClrMapping/>
  </p:clrMapOvr>
  <p:transition spd="slow">
    <p:fade/>
    <p:sndAc>
      <p:stSnd>
        <p:snd r:embed="rId6"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audio>
              <p:cMediaNode vol="80000">
                <p:cTn id="21"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8" name="Rectangle 7"/>
          <p:cNvSpPr/>
          <p:nvPr/>
        </p:nvSpPr>
        <p:spPr>
          <a:xfrm>
            <a:off x="143924" y="276849"/>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5+6</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1035" y="-84255"/>
            <a:ext cx="10652007" cy="2727094"/>
          </a:xfrm>
          <a:prstGeom prst="rect">
            <a:avLst/>
          </a:prstGeom>
        </p:spPr>
      </p:pic>
      <p:pic>
        <p:nvPicPr>
          <p:cNvPr id="3" name="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27038" y="3386995"/>
            <a:ext cx="609600" cy="609600"/>
          </a:xfrm>
          <a:prstGeom prst="rect">
            <a:avLst/>
          </a:prstGeom>
        </p:spPr>
      </p:pic>
    </p:spTree>
    <p:extLst>
      <p:ext uri="{BB962C8B-B14F-4D97-AF65-F5344CB8AC3E}">
        <p14:creationId xmlns:p14="http://schemas.microsoft.com/office/powerpoint/2010/main" val="2206821227"/>
      </p:ext>
    </p:extLst>
  </p:cSld>
  <p:clrMapOvr>
    <a:masterClrMapping/>
  </p:clrMapOvr>
  <p:transition spd="slow">
    <p:fade/>
    <p:sndAc>
      <p:stSnd>
        <p:snd r:embed="rId4" name="chuyen trag ngăn.wav"/>
      </p:stSnd>
    </p:sndAc>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8" name="Rectangle 7"/>
          <p:cNvSpPr/>
          <p:nvPr/>
        </p:nvSpPr>
        <p:spPr>
          <a:xfrm>
            <a:off x="0" y="-84255"/>
            <a:ext cx="31149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Times New Roman" panose="02020603050405020304" pitchFamily="18" charset="0"/>
                <a:cs typeface="Times New Roman" panose="02020603050405020304" pitchFamily="18" charset="0"/>
              </a:rPr>
              <a:t>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ạy</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đọc tiết tấu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5+6</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47" y="940753"/>
            <a:ext cx="12170789" cy="1936262"/>
          </a:xfrm>
          <a:prstGeom prst="rect">
            <a:avLst/>
          </a:prstGeom>
        </p:spPr>
      </p:pic>
    </p:spTree>
    <p:extLst>
      <p:ext uri="{BB962C8B-B14F-4D97-AF65-F5344CB8AC3E}">
        <p14:creationId xmlns:p14="http://schemas.microsoft.com/office/powerpoint/2010/main" val="2492395451"/>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0292" y="-84255"/>
            <a:ext cx="6466272" cy="6942255"/>
          </a:xfrm>
          <a:prstGeom prst="rect">
            <a:avLst/>
          </a:prstGeom>
        </p:spPr>
      </p:pic>
      <p:sp>
        <p:nvSpPr>
          <p:cNvPr id="6" name="Rectangle 5"/>
          <p:cNvSpPr/>
          <p:nvPr/>
        </p:nvSpPr>
        <p:spPr>
          <a:xfrm>
            <a:off x="1925456" y="644669"/>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7" name="TextBox 6"/>
          <p:cNvSpPr txBox="1"/>
          <p:nvPr/>
        </p:nvSpPr>
        <p:spPr>
          <a:xfrm>
            <a:off x="1209660" y="-13887"/>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Giai điệu Tết là Tế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58331" y="983521"/>
            <a:ext cx="609600" cy="609600"/>
          </a:xfrm>
          <a:prstGeom prst="rect">
            <a:avLst/>
          </a:prstGeom>
        </p:spPr>
      </p:pic>
    </p:spTree>
    <p:extLst>
      <p:ext uri="{BB962C8B-B14F-4D97-AF65-F5344CB8AC3E}">
        <p14:creationId xmlns:p14="http://schemas.microsoft.com/office/powerpoint/2010/main" val="206918307"/>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0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Rectangle 6"/>
          <p:cNvSpPr/>
          <p:nvPr/>
        </p:nvSpPr>
        <p:spPr>
          <a:xfrm>
            <a:off x="168260" y="35540"/>
            <a:ext cx="269496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Hát</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vỗ tay theo nhịp</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0292" y="-84255"/>
            <a:ext cx="6466272" cy="6942255"/>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9888"/>
            <a:ext cx="5579817" cy="2286335"/>
          </a:xfrm>
          <a:prstGeom prst="rect">
            <a:avLst/>
          </a:prstGeom>
        </p:spPr>
      </p:pic>
      <p:pic>
        <p:nvPicPr>
          <p:cNvPr id="10" name="Giai điệu Tết là Tế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9604" y="3602030"/>
            <a:ext cx="609600" cy="609600"/>
          </a:xfrm>
          <a:prstGeom prst="rect">
            <a:avLst/>
          </a:prstGeom>
        </p:spPr>
      </p:pic>
    </p:spTree>
    <p:extLst>
      <p:ext uri="{BB962C8B-B14F-4D97-AF65-F5344CB8AC3E}">
        <p14:creationId xmlns:p14="http://schemas.microsoft.com/office/powerpoint/2010/main" val="1313182450"/>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0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Rectangle 6"/>
          <p:cNvSpPr/>
          <p:nvPr/>
        </p:nvSpPr>
        <p:spPr>
          <a:xfrm>
            <a:off x="168260" y="35540"/>
            <a:ext cx="19271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imes New Roman" panose="02020603050405020304" pitchFamily="18" charset="0"/>
              </a:rPr>
              <a:t>Đọc rap lời ca</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9" name="Rectangle 8"/>
          <p:cNvSpPr/>
          <p:nvPr/>
        </p:nvSpPr>
        <p:spPr>
          <a:xfrm>
            <a:off x="2095391" y="36916"/>
            <a:ext cx="10608529" cy="3349956"/>
          </a:xfrm>
          <a:prstGeom prst="rect">
            <a:avLst/>
          </a:prstGeom>
        </p:spPr>
        <p:txBody>
          <a:bodyPr wrap="square">
            <a:spAutoFit/>
          </a:bodyPr>
          <a:lstStyle/>
          <a:p>
            <a:pPr>
              <a:lnSpc>
                <a:spcPct val="150000"/>
              </a:lnSpc>
            </a:pPr>
            <a:r>
              <a:rPr lang="vi-VN" sz="2400" dirty="0">
                <a:solidFill>
                  <a:srgbClr val="333333"/>
                </a:solidFill>
                <a:latin typeface="Times New Roman" panose="02020603050405020304" pitchFamily="18" charset="0"/>
                <a:cs typeface="Times New Roman" panose="02020603050405020304" pitchFamily="18" charset="0"/>
              </a:rPr>
              <a:t>Câu 1: Tết tết tết là tết là tết tết</a:t>
            </a:r>
            <a:r>
              <a:rPr lang="vi-VN" sz="2400" dirty="0">
                <a:latin typeface="Times New Roman" panose="02020603050405020304" pitchFamily="18" charset="0"/>
                <a:cs typeface="Times New Roman" panose="02020603050405020304" pitchFamily="18" charset="0"/>
              </a:rPr>
              <a:t>. Tết </a:t>
            </a:r>
            <a:r>
              <a:rPr lang="vi-VN" sz="2400" dirty="0">
                <a:solidFill>
                  <a:srgbClr val="333333"/>
                </a:solidFill>
                <a:latin typeface="Times New Roman" panose="02020603050405020304" pitchFamily="18" charset="0"/>
                <a:cs typeface="Times New Roman" panose="02020603050405020304" pitchFamily="18" charset="0"/>
              </a:rPr>
              <a:t>vừa đến đây dưới máy hiên nhà</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2: </a:t>
            </a:r>
            <a:r>
              <a:rPr lang="vi-VN" sz="2400" dirty="0">
                <a:solidFill>
                  <a:srgbClr val="333333"/>
                </a:solidFill>
                <a:latin typeface="Times New Roman" panose="02020603050405020304" pitchFamily="18" charset="0"/>
                <a:cs typeface="Times New Roman" panose="02020603050405020304" pitchFamily="18" charset="0"/>
              </a:rPr>
              <a:t>Tết tết tết là tết là tết tết</a:t>
            </a:r>
            <a:r>
              <a:rPr lang="vi-VN" sz="2400" dirty="0">
                <a:latin typeface="Times New Roman" panose="02020603050405020304" pitchFamily="18" charset="0"/>
                <a:cs typeface="Times New Roman" panose="02020603050405020304" pitchFamily="18" charset="0"/>
              </a:rPr>
              <a:t>. Tết </a:t>
            </a:r>
            <a:r>
              <a:rPr lang="vi-VN" sz="2400" dirty="0">
                <a:solidFill>
                  <a:srgbClr val="333333"/>
                </a:solidFill>
                <a:latin typeface="Times New Roman" panose="02020603050405020304" pitchFamily="18" charset="0"/>
                <a:cs typeface="Times New Roman" panose="02020603050405020304" pitchFamily="18" charset="0"/>
              </a:rPr>
              <a:t>vừa ghé qua trong nhà dưới phố</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3:</a:t>
            </a:r>
            <a:r>
              <a:rPr lang="vi-VN" sz="2400" dirty="0">
                <a:solidFill>
                  <a:srgbClr val="333333"/>
                </a:solidFill>
                <a:latin typeface="Times New Roman" panose="02020603050405020304" pitchFamily="18" charset="0"/>
                <a:cs typeface="Times New Roman" panose="02020603050405020304" pitchFamily="18" charset="0"/>
              </a:rPr>
              <a:t>Tết tết tết là tết là tết tết</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Cho người ở xa về đây xum vầy</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4: </a:t>
            </a:r>
            <a:r>
              <a:rPr lang="vi-VN" sz="2400" dirty="0">
                <a:solidFill>
                  <a:srgbClr val="333333"/>
                </a:solidFill>
                <a:latin typeface="Times New Roman" panose="02020603050405020304" pitchFamily="18" charset="0"/>
                <a:cs typeface="Times New Roman" panose="02020603050405020304" pitchFamily="18" charset="0"/>
              </a:rPr>
              <a:t>Tết tết tết là tết là tết tết</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Con cháu ông bà quây quần bên nhau</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5: </a:t>
            </a:r>
            <a:r>
              <a:rPr lang="vi-VN" sz="2400" dirty="0">
                <a:solidFill>
                  <a:srgbClr val="333333"/>
                </a:solidFill>
                <a:latin typeface="Times New Roman" panose="02020603050405020304" pitchFamily="18" charset="0"/>
                <a:cs typeface="Times New Roman" panose="02020603050405020304" pitchFamily="18" charset="0"/>
              </a:rPr>
              <a:t>Cho bầy trẻ thơ cùng kheo áo mới</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Cho những người lớn lì xì trẻ con,</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6: </a:t>
            </a:r>
            <a:r>
              <a:rPr lang="vi-VN" sz="2400" dirty="0">
                <a:solidFill>
                  <a:srgbClr val="333333"/>
                </a:solidFill>
                <a:latin typeface="Times New Roman" panose="02020603050405020304" pitchFamily="18" charset="0"/>
                <a:cs typeface="Times New Roman" panose="02020603050405020304" pitchFamily="18" charset="0"/>
              </a:rPr>
              <a:t>Tất cả mọi người hân hoan chúc nhau</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Chúc nhau một năm an lành yên vui</a:t>
            </a:r>
            <a:endParaRPr lang="vi-VN" sz="2400" dirty="0">
              <a:latin typeface="Times New Roman" panose="02020603050405020304" pitchFamily="18" charset="0"/>
              <a:cs typeface="Times New Roman" panose="02020603050405020304" pitchFamily="18" charset="0"/>
            </a:endParaRPr>
          </a:p>
        </p:txBody>
      </p:sp>
      <p:pic>
        <p:nvPicPr>
          <p:cNvPr id="2" name="nhạc ráp đọc vè chậm chuẩn hay nhấ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48884" y="4454648"/>
            <a:ext cx="609600" cy="609600"/>
          </a:xfrm>
          <a:prstGeom prst="rect">
            <a:avLst/>
          </a:prstGeom>
        </p:spPr>
      </p:pic>
    </p:spTree>
    <p:extLst>
      <p:ext uri="{BB962C8B-B14F-4D97-AF65-F5344CB8AC3E}">
        <p14:creationId xmlns:p14="http://schemas.microsoft.com/office/powerpoint/2010/main" val="3670820816"/>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Rectangle 6"/>
          <p:cNvSpPr/>
          <p:nvPr/>
        </p:nvSpPr>
        <p:spPr>
          <a:xfrm>
            <a:off x="168260" y="35540"/>
            <a:ext cx="46682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Hát nối</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tiếp kết hợp vỗ tay cùng bạn</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0292" y="-84255"/>
            <a:ext cx="6466272" cy="6942255"/>
          </a:xfrm>
          <a:prstGeom prst="rect">
            <a:avLst/>
          </a:prstGeom>
        </p:spPr>
      </p:pic>
      <p:pic>
        <p:nvPicPr>
          <p:cNvPr id="9" name="Giai điệu Tết là Tế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58331" y="983521"/>
            <a:ext cx="609600" cy="609600"/>
          </a:xfrm>
          <a:prstGeom prst="rect">
            <a:avLst/>
          </a:prstGeom>
        </p:spPr>
      </p:pic>
    </p:spTree>
    <p:extLst>
      <p:ext uri="{BB962C8B-B14F-4D97-AF65-F5344CB8AC3E}">
        <p14:creationId xmlns:p14="http://schemas.microsoft.com/office/powerpoint/2010/main" val="1142564710"/>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0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0"/>
            <a:ext cx="6984380" cy="2653989"/>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sp>
        <p:nvSpPr>
          <p:cNvPr id="4" name="TextBox 3"/>
          <p:cNvSpPr txBox="1"/>
          <p:nvPr/>
        </p:nvSpPr>
        <p:spPr>
          <a:xfrm>
            <a:off x="7370955" y="2779132"/>
            <a:ext cx="3122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9260" y="3043107"/>
            <a:ext cx="1806209" cy="377046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354" y="4093636"/>
            <a:ext cx="3196867" cy="276436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5620215" cy="68580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0215" y="1865763"/>
            <a:ext cx="6495254" cy="353845"/>
          </a:xfrm>
          <a:prstGeom prst="rect">
            <a:avLst/>
          </a:prstGeom>
        </p:spPr>
      </p:pic>
    </p:spTree>
    <p:extLst>
      <p:ext uri="{BB962C8B-B14F-4D97-AF65-F5344CB8AC3E}">
        <p14:creationId xmlns:p14="http://schemas.microsoft.com/office/powerpoint/2010/main" val="1992808780"/>
      </p:ext>
    </p:extLst>
  </p:cSld>
  <p:clrMapOvr>
    <a:masterClrMapping/>
  </p:clrMapOvr>
  <p:transition spd="slow">
    <p:fade/>
    <p:sndAc>
      <p:stSnd>
        <p:snd r:embed="rId2" name="chuyen trag ngăn.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TextBox 6"/>
          <p:cNvSpPr txBox="1"/>
          <p:nvPr/>
        </p:nvSpPr>
        <p:spPr>
          <a:xfrm>
            <a:off x="1497765" y="113842"/>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Mở đầu</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24" y="156827"/>
            <a:ext cx="1949200" cy="1025654"/>
          </a:xfrm>
          <a:prstGeom prst="rect">
            <a:avLst/>
          </a:prstGeom>
        </p:spPr>
      </p:pic>
      <p:sp>
        <p:nvSpPr>
          <p:cNvPr id="10" name="Rectangle 9"/>
          <p:cNvSpPr/>
          <p:nvPr/>
        </p:nvSpPr>
        <p:spPr>
          <a:xfrm>
            <a:off x="998124" y="775631"/>
            <a:ext cx="10629769" cy="1539909"/>
          </a:xfrm>
          <a:prstGeom prst="rect">
            <a:avLst/>
          </a:prstGeom>
        </p:spPr>
        <p:txBody>
          <a:bodyPr wrap="square">
            <a:spAutoFit/>
          </a:bodyPr>
          <a:lstStyle/>
          <a:p>
            <a:pPr marL="285750" indent="-285750" algn="ctr">
              <a:lnSpc>
                <a:spcPct val="115000"/>
              </a:lnSpc>
              <a:spcAft>
                <a:spcPts val="800"/>
              </a:spcAft>
              <a:buFont typeface="Arial" charset="0"/>
              <a:buChar char="•"/>
            </a:pPr>
            <a:r>
              <a:rPr lang="en-US" sz="4400" b="1" dirty="0" err="1" smtClean="0">
                <a:latin typeface="Times New Roman" panose="02020603050405020304" pitchFamily="18" charset="0"/>
                <a:ea typeface="Arial" panose="020B0604020202020204" pitchFamily="34" charset="0"/>
                <a:cs typeface="Times New Roman" panose="02020603050405020304" pitchFamily="18" charset="0"/>
              </a:rPr>
              <a:t>Trò</a:t>
            </a:r>
            <a:r>
              <a:rPr lang="en-US" sz="4400" b="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chơi</a:t>
            </a:r>
            <a:r>
              <a:rPr lang="en-US" sz="4400" b="1" dirty="0" smtClean="0">
                <a:latin typeface="Times New Roman" panose="02020603050405020304" pitchFamily="18" charset="0"/>
                <a:ea typeface="Arial" panose="020B0604020202020204" pitchFamily="34" charset="0"/>
                <a:cs typeface="Times New Roman" panose="02020603050405020304" pitchFamily="18" charset="0"/>
              </a:rPr>
              <a:t>:</a:t>
            </a:r>
          </a:p>
          <a:p>
            <a:pPr marL="285750" indent="-285750">
              <a:lnSpc>
                <a:spcPct val="115000"/>
              </a:lnSpc>
              <a:spcAft>
                <a:spcPts val="800"/>
              </a:spcAft>
              <a:buFont typeface="Arial" charset="0"/>
              <a:buChar char="•"/>
            </a:pPr>
            <a:r>
              <a:rPr lang="en-US" sz="3200" b="1"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b="1" dirty="0">
                <a:latin typeface="Times New Roman" panose="02020603050405020304" pitchFamily="18" charset="0"/>
                <a:ea typeface="Arial" panose="020B0604020202020204" pitchFamily="34" charset="0"/>
                <a:cs typeface="Times New Roman" panose="02020603050405020304" pitchFamily="18" charset="0"/>
              </a:rPr>
              <a:t>Kể tên các loại hoa thường có trong dịp Tết mà em biết</a:t>
            </a:r>
            <a:endParaRPr lang="vi-VN" sz="32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Rectangle 1"/>
          <p:cNvSpPr/>
          <p:nvPr/>
        </p:nvSpPr>
        <p:spPr>
          <a:xfrm>
            <a:off x="5502074" y="2349473"/>
            <a:ext cx="4453463" cy="548099"/>
          </a:xfrm>
          <a:prstGeom prst="rect">
            <a:avLst/>
          </a:prstGeom>
        </p:spPr>
        <p:txBody>
          <a:bodyPr wrap="none">
            <a:spAutoFit/>
          </a:bodyPr>
          <a:lstStyle/>
          <a:p>
            <a:pPr>
              <a:lnSpc>
                <a:spcPct val="115000"/>
              </a:lnSpc>
              <a:spcAft>
                <a:spcPts val="800"/>
              </a:spcAft>
              <a:tabLst>
                <a:tab pos="3543300" algn="l"/>
              </a:tabLst>
            </a:pPr>
            <a:r>
              <a:rPr lang="en-US" sz="2800" b="1" i="1" dirty="0">
                <a:latin typeface="Times New Roman" panose="02020603050405020304" pitchFamily="18" charset="0"/>
                <a:ea typeface="Arial" panose="020B0604020202020204" pitchFamily="34" charset="0"/>
                <a:cs typeface="Times New Roman" panose="02020603050405020304" pitchFamily="18" charset="0"/>
              </a:rPr>
              <a:t>Hoa đào, hoa mai, hoa cúc...</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65757368"/>
      </p:ext>
    </p:extLst>
  </p:cSld>
  <p:clrMapOvr>
    <a:masterClrMapping/>
  </p:clrMapOvr>
  <p:transition spd="slow">
    <p:fade/>
    <p:sndAc>
      <p:stSnd>
        <p:snd r:embed="rId2"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pic>
        <p:nvPicPr>
          <p:cNvPr id="6" name="Giai điệu Tết là Tế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10306" y="276939"/>
            <a:ext cx="609600" cy="609600"/>
          </a:xfrm>
          <a:prstGeom prst="rect">
            <a:avLst/>
          </a:prstGeom>
        </p:spPr>
      </p:pic>
    </p:spTree>
    <p:extLst>
      <p:ext uri="{BB962C8B-B14F-4D97-AF65-F5344CB8AC3E}">
        <p14:creationId xmlns:p14="http://schemas.microsoft.com/office/powerpoint/2010/main" val="1282416658"/>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5594" y="3270497"/>
            <a:ext cx="6946406" cy="358750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74146"/>
            <a:ext cx="5245594" cy="2967234"/>
          </a:xfrm>
          <a:prstGeom prst="rect">
            <a:avLst/>
          </a:prstGeom>
        </p:spPr>
      </p:pic>
      <p:sp>
        <p:nvSpPr>
          <p:cNvPr id="9" name="Rectangle 8"/>
          <p:cNvSpPr/>
          <p:nvPr/>
        </p:nvSpPr>
        <p:spPr>
          <a:xfrm>
            <a:off x="5978973" y="2061701"/>
            <a:ext cx="4123968" cy="491481"/>
          </a:xfrm>
          <a:prstGeom prst="rect">
            <a:avLst/>
          </a:prstGeom>
        </p:spPr>
        <p:txBody>
          <a:bodyPr wrap="square">
            <a:spAutoFit/>
          </a:bodyPr>
          <a:lstStyle/>
          <a:p>
            <a:pPr algn="ctr">
              <a:lnSpc>
                <a:spcPct val="115000"/>
              </a:lnSpc>
              <a:spcAft>
                <a:spcPts val="0"/>
              </a:spcAft>
            </a:pPr>
            <a:r>
              <a:rPr lang="vi-VN" sz="2400" b="1" dirty="0">
                <a:solidFill>
                  <a:srgbClr val="FF00FF"/>
                </a:solidFill>
                <a:latin typeface="Times New Roman" pitchFamily="18" charset="0"/>
                <a:ea typeface="Calibri" panose="020F0502020204030204" pitchFamily="34" charset="0"/>
                <a:cs typeface="Times New Roman" pitchFamily="18" charset="0"/>
              </a:rPr>
              <a:t>Nhạc và lời: Nhất Trung</a:t>
            </a:r>
            <a:endParaRPr lang="en-US" sz="2400" b="1" dirty="0">
              <a:solidFill>
                <a:srgbClr val="FF00FF"/>
              </a:solidFill>
              <a:effectLst/>
              <a:latin typeface="Times New Roman" pitchFamily="18" charset="0"/>
              <a:ea typeface="Calibri" panose="020F0502020204030204" pitchFamily="34" charset="0"/>
              <a:cs typeface="Times New Roman" pitchFamily="18" charset="0"/>
            </a:endParaRPr>
          </a:p>
        </p:txBody>
      </p:sp>
      <p:sp>
        <p:nvSpPr>
          <p:cNvPr id="10" name="Rectangle 9"/>
          <p:cNvSpPr/>
          <p:nvPr/>
        </p:nvSpPr>
        <p:spPr>
          <a:xfrm>
            <a:off x="3297858" y="128903"/>
            <a:ext cx="8468566" cy="729430"/>
          </a:xfrm>
          <a:prstGeom prst="rect">
            <a:avLst/>
          </a:prstGeom>
        </p:spPr>
        <p:txBody>
          <a:bodyPr wrap="square">
            <a:spAutoFit/>
          </a:bodyPr>
          <a:lstStyle/>
          <a:p>
            <a:pPr algn="ctr">
              <a:lnSpc>
                <a:spcPct val="115000"/>
              </a:lnSpc>
              <a:spcAft>
                <a:spcPts val="0"/>
              </a:spcAft>
            </a:pPr>
            <a:r>
              <a:rPr lang="en-US" sz="3600" b="1" dirty="0" err="1" smtClean="0">
                <a:solidFill>
                  <a:srgbClr val="FF00FF"/>
                </a:solidFill>
                <a:latin typeface="Times New Roman" pitchFamily="18" charset="0"/>
                <a:ea typeface="Calibri" panose="020F0502020204030204" pitchFamily="34" charset="0"/>
                <a:cs typeface="Times New Roman" pitchFamily="18" charset="0"/>
              </a:rPr>
              <a:t>Thứ</a:t>
            </a:r>
            <a:r>
              <a:rPr lang="en-US" sz="3600" b="1" dirty="0" smtClean="0">
                <a:solidFill>
                  <a:srgbClr val="FF00FF"/>
                </a:solidFill>
                <a:latin typeface="Times New Roman" pitchFamily="18" charset="0"/>
                <a:ea typeface="Calibri" panose="020F0502020204030204" pitchFamily="34" charset="0"/>
                <a:cs typeface="Times New Roman" pitchFamily="18" charset="0"/>
              </a:rPr>
              <a:t> </a:t>
            </a:r>
            <a:r>
              <a:rPr lang="en-US" sz="3600" b="1" dirty="0" err="1" smtClean="0">
                <a:solidFill>
                  <a:srgbClr val="FF00FF"/>
                </a:solidFill>
                <a:latin typeface="Times New Roman" pitchFamily="18" charset="0"/>
                <a:ea typeface="Calibri" panose="020F0502020204030204" pitchFamily="34" charset="0"/>
                <a:cs typeface="Times New Roman" pitchFamily="18" charset="0"/>
              </a:rPr>
              <a:t>Sáu</a:t>
            </a:r>
            <a:r>
              <a:rPr lang="en-US" sz="3600" b="1" dirty="0" smtClean="0">
                <a:solidFill>
                  <a:srgbClr val="FF00FF"/>
                </a:solidFill>
                <a:latin typeface="Times New Roman" pitchFamily="18" charset="0"/>
                <a:ea typeface="Calibri" panose="020F0502020204030204" pitchFamily="34" charset="0"/>
                <a:cs typeface="Times New Roman" pitchFamily="18" charset="0"/>
              </a:rPr>
              <a:t> </a:t>
            </a:r>
            <a:r>
              <a:rPr lang="en-US" sz="3600" b="1" dirty="0" err="1" smtClean="0">
                <a:solidFill>
                  <a:srgbClr val="FF00FF"/>
                </a:solidFill>
                <a:latin typeface="Times New Roman" pitchFamily="18" charset="0"/>
                <a:ea typeface="Calibri" panose="020F0502020204030204" pitchFamily="34" charset="0"/>
                <a:cs typeface="Times New Roman" pitchFamily="18" charset="0"/>
              </a:rPr>
              <a:t>ngày</a:t>
            </a:r>
            <a:r>
              <a:rPr lang="en-US" sz="3600" b="1" dirty="0" smtClean="0">
                <a:solidFill>
                  <a:srgbClr val="FF00FF"/>
                </a:solidFill>
                <a:latin typeface="Times New Roman" pitchFamily="18" charset="0"/>
                <a:ea typeface="Calibri" panose="020F0502020204030204" pitchFamily="34" charset="0"/>
                <a:cs typeface="Times New Roman" pitchFamily="18" charset="0"/>
              </a:rPr>
              <a:t> 06 </a:t>
            </a:r>
            <a:r>
              <a:rPr lang="en-US" sz="3600" b="1" dirty="0" err="1" smtClean="0">
                <a:solidFill>
                  <a:srgbClr val="FF00FF"/>
                </a:solidFill>
                <a:latin typeface="Times New Roman" pitchFamily="18" charset="0"/>
                <a:ea typeface="Calibri" panose="020F0502020204030204" pitchFamily="34" charset="0"/>
                <a:cs typeface="Times New Roman" pitchFamily="18" charset="0"/>
              </a:rPr>
              <a:t>tháng</a:t>
            </a:r>
            <a:r>
              <a:rPr lang="en-US" sz="3600" b="1" dirty="0" smtClean="0">
                <a:solidFill>
                  <a:srgbClr val="FF00FF"/>
                </a:solidFill>
                <a:latin typeface="Times New Roman" pitchFamily="18" charset="0"/>
                <a:ea typeface="Calibri" panose="020F0502020204030204" pitchFamily="34" charset="0"/>
                <a:cs typeface="Times New Roman" pitchFamily="18" charset="0"/>
              </a:rPr>
              <a:t> 12 </a:t>
            </a:r>
            <a:r>
              <a:rPr lang="en-US" sz="3600" b="1" dirty="0" err="1" smtClean="0">
                <a:solidFill>
                  <a:srgbClr val="FF00FF"/>
                </a:solidFill>
                <a:latin typeface="Times New Roman" pitchFamily="18" charset="0"/>
                <a:ea typeface="Calibri" panose="020F0502020204030204" pitchFamily="34" charset="0"/>
                <a:cs typeface="Times New Roman" pitchFamily="18" charset="0"/>
              </a:rPr>
              <a:t>năm</a:t>
            </a:r>
            <a:r>
              <a:rPr lang="en-US" sz="3600" b="1" dirty="0" smtClean="0">
                <a:solidFill>
                  <a:srgbClr val="FF00FF"/>
                </a:solidFill>
                <a:latin typeface="Times New Roman" pitchFamily="18" charset="0"/>
                <a:ea typeface="Calibri" panose="020F0502020204030204" pitchFamily="34" charset="0"/>
                <a:cs typeface="Times New Roman" pitchFamily="18" charset="0"/>
              </a:rPr>
              <a:t> 2024 </a:t>
            </a:r>
            <a:endParaRPr lang="en-US" sz="3600" b="1" dirty="0">
              <a:solidFill>
                <a:srgbClr val="FF00FF"/>
              </a:solidFill>
              <a:latin typeface="Times New Roman" pitchFamily="18" charset="0"/>
              <a:ea typeface="Calibri" panose="020F0502020204030204" pitchFamily="34" charset="0"/>
              <a:cs typeface="Times New Roman" pitchFamily="18" charset="0"/>
            </a:endParaRPr>
          </a:p>
        </p:txBody>
      </p:sp>
      <p:sp>
        <p:nvSpPr>
          <p:cNvPr id="11" name="Rectangle 10"/>
          <p:cNvSpPr/>
          <p:nvPr/>
        </p:nvSpPr>
        <p:spPr>
          <a:xfrm>
            <a:off x="3202024" y="779934"/>
            <a:ext cx="7624479" cy="1366528"/>
          </a:xfrm>
          <a:prstGeom prst="rect">
            <a:avLst/>
          </a:prstGeom>
        </p:spPr>
        <p:txBody>
          <a:bodyPr wrap="square">
            <a:spAutoFit/>
          </a:bodyPr>
          <a:lstStyle/>
          <a:p>
            <a:pPr algn="ctr">
              <a:lnSpc>
                <a:spcPct val="115000"/>
              </a:lnSpc>
              <a:spcAft>
                <a:spcPts val="0"/>
              </a:spcAft>
            </a:pPr>
            <a:r>
              <a:rPr lang="en-US" sz="3600" b="1" dirty="0" err="1" smtClean="0">
                <a:solidFill>
                  <a:srgbClr val="FF00FF"/>
                </a:solidFill>
                <a:latin typeface="Times New Roman" pitchFamily="18" charset="0"/>
                <a:ea typeface="Calibri" panose="020F0502020204030204" pitchFamily="34" charset="0"/>
                <a:cs typeface="Times New Roman" pitchFamily="18" charset="0"/>
              </a:rPr>
              <a:t>Âm</a:t>
            </a:r>
            <a:r>
              <a:rPr lang="en-US" sz="3600" b="1" dirty="0" smtClean="0">
                <a:solidFill>
                  <a:srgbClr val="FF00FF"/>
                </a:solidFill>
                <a:latin typeface="Times New Roman" pitchFamily="18" charset="0"/>
                <a:ea typeface="Calibri" panose="020F0502020204030204" pitchFamily="34" charset="0"/>
                <a:cs typeface="Times New Roman" pitchFamily="18" charset="0"/>
              </a:rPr>
              <a:t> </a:t>
            </a:r>
            <a:r>
              <a:rPr lang="en-US" sz="3600" b="1" dirty="0" err="1" smtClean="0">
                <a:solidFill>
                  <a:srgbClr val="FF00FF"/>
                </a:solidFill>
                <a:latin typeface="Times New Roman" pitchFamily="18" charset="0"/>
                <a:ea typeface="Calibri" panose="020F0502020204030204" pitchFamily="34" charset="0"/>
                <a:cs typeface="Times New Roman" pitchFamily="18" charset="0"/>
              </a:rPr>
              <a:t>nhạc</a:t>
            </a:r>
            <a:endParaRPr lang="en-US" sz="3600" b="1" dirty="0" smtClean="0">
              <a:solidFill>
                <a:srgbClr val="FF00FF"/>
              </a:solidFill>
              <a:latin typeface="Times New Roman" pitchFamily="18" charset="0"/>
              <a:ea typeface="Calibri" panose="020F0502020204030204" pitchFamily="34" charset="0"/>
              <a:cs typeface="Times New Roman" pitchFamily="18" charset="0"/>
            </a:endParaRPr>
          </a:p>
          <a:p>
            <a:pPr algn="ctr">
              <a:lnSpc>
                <a:spcPct val="115000"/>
              </a:lnSpc>
              <a:spcAft>
                <a:spcPts val="0"/>
              </a:spcAft>
            </a:pPr>
            <a:r>
              <a:rPr lang="en-US" sz="3600" b="1" dirty="0" smtClean="0">
                <a:solidFill>
                  <a:srgbClr val="FF00FF"/>
                </a:solidFill>
                <a:latin typeface="Times New Roman" pitchFamily="18" charset="0"/>
                <a:ea typeface="Calibri" panose="020F0502020204030204" pitchFamily="34" charset="0"/>
                <a:cs typeface="Times New Roman" pitchFamily="18" charset="0"/>
              </a:rPr>
              <a:t>CĐ4-Tiết 1: </a:t>
            </a:r>
            <a:r>
              <a:rPr lang="en-US" sz="3600" b="1" dirty="0" err="1" smtClean="0">
                <a:solidFill>
                  <a:srgbClr val="FF00FF"/>
                </a:solidFill>
                <a:latin typeface="Times New Roman" pitchFamily="18" charset="0"/>
                <a:ea typeface="Calibri" panose="020F0502020204030204" pitchFamily="34" charset="0"/>
                <a:cs typeface="Times New Roman" pitchFamily="18" charset="0"/>
              </a:rPr>
              <a:t>Học</a:t>
            </a:r>
            <a:r>
              <a:rPr lang="en-US" sz="3600" b="1" dirty="0" smtClean="0">
                <a:solidFill>
                  <a:srgbClr val="FF00FF"/>
                </a:solidFill>
                <a:latin typeface="Times New Roman" pitchFamily="18" charset="0"/>
                <a:ea typeface="Calibri" panose="020F0502020204030204" pitchFamily="34" charset="0"/>
                <a:cs typeface="Times New Roman" pitchFamily="18" charset="0"/>
              </a:rPr>
              <a:t> </a:t>
            </a:r>
            <a:r>
              <a:rPr lang="en-US" sz="3600" b="1" dirty="0" err="1" smtClean="0">
                <a:solidFill>
                  <a:srgbClr val="FF00FF"/>
                </a:solidFill>
                <a:latin typeface="Times New Roman" pitchFamily="18" charset="0"/>
                <a:ea typeface="Calibri" panose="020F0502020204030204" pitchFamily="34" charset="0"/>
                <a:cs typeface="Times New Roman" pitchFamily="18" charset="0"/>
              </a:rPr>
              <a:t>hát</a:t>
            </a:r>
            <a:r>
              <a:rPr lang="en-US" sz="3600" b="1" dirty="0" smtClean="0">
                <a:solidFill>
                  <a:srgbClr val="FF00FF"/>
                </a:solidFill>
                <a:latin typeface="Times New Roman" pitchFamily="18" charset="0"/>
                <a:ea typeface="Calibri" panose="020F0502020204030204" pitchFamily="34" charset="0"/>
                <a:cs typeface="Times New Roman" pitchFamily="18" charset="0"/>
              </a:rPr>
              <a:t> </a:t>
            </a:r>
            <a:r>
              <a:rPr lang="en-US" sz="3600" b="1" dirty="0" err="1" smtClean="0">
                <a:solidFill>
                  <a:srgbClr val="FF00FF"/>
                </a:solidFill>
                <a:latin typeface="Times New Roman" pitchFamily="18" charset="0"/>
                <a:ea typeface="Calibri" panose="020F0502020204030204" pitchFamily="34" charset="0"/>
                <a:cs typeface="Times New Roman" pitchFamily="18" charset="0"/>
              </a:rPr>
              <a:t>bài</a:t>
            </a:r>
            <a:r>
              <a:rPr lang="en-US" sz="3600" b="1" dirty="0" smtClean="0">
                <a:solidFill>
                  <a:srgbClr val="FF00FF"/>
                </a:solidFill>
                <a:latin typeface="Times New Roman" pitchFamily="18" charset="0"/>
                <a:ea typeface="Calibri" panose="020F0502020204030204" pitchFamily="34" charset="0"/>
                <a:cs typeface="Times New Roman" pitchFamily="18" charset="0"/>
              </a:rPr>
              <a:t> </a:t>
            </a:r>
            <a:r>
              <a:rPr lang="en-US" sz="3600" b="1" dirty="0" err="1" smtClean="0">
                <a:solidFill>
                  <a:srgbClr val="FF00FF"/>
                </a:solidFill>
                <a:latin typeface="Times New Roman" pitchFamily="18" charset="0"/>
                <a:ea typeface="Calibri" panose="020F0502020204030204" pitchFamily="34" charset="0"/>
                <a:cs typeface="Times New Roman" pitchFamily="18" charset="0"/>
              </a:rPr>
              <a:t>Tết</a:t>
            </a:r>
            <a:r>
              <a:rPr lang="en-US" sz="3600" b="1" dirty="0" smtClean="0">
                <a:solidFill>
                  <a:srgbClr val="FF00FF"/>
                </a:solidFill>
                <a:latin typeface="Times New Roman" pitchFamily="18" charset="0"/>
                <a:ea typeface="Calibri" panose="020F0502020204030204" pitchFamily="34" charset="0"/>
                <a:cs typeface="Times New Roman" pitchFamily="18" charset="0"/>
              </a:rPr>
              <a:t> </a:t>
            </a:r>
            <a:r>
              <a:rPr lang="en-US" sz="3600" b="1" dirty="0" err="1" smtClean="0">
                <a:solidFill>
                  <a:srgbClr val="FF00FF"/>
                </a:solidFill>
                <a:latin typeface="Times New Roman" pitchFamily="18" charset="0"/>
                <a:ea typeface="Calibri" panose="020F0502020204030204" pitchFamily="34" charset="0"/>
                <a:cs typeface="Times New Roman" pitchFamily="18" charset="0"/>
              </a:rPr>
              <a:t>là</a:t>
            </a:r>
            <a:r>
              <a:rPr lang="en-US" sz="3600" b="1" dirty="0" smtClean="0">
                <a:solidFill>
                  <a:srgbClr val="FF00FF"/>
                </a:solidFill>
                <a:latin typeface="Times New Roman" pitchFamily="18" charset="0"/>
                <a:ea typeface="Calibri" panose="020F0502020204030204" pitchFamily="34" charset="0"/>
                <a:cs typeface="Times New Roman" pitchFamily="18" charset="0"/>
              </a:rPr>
              <a:t> </a:t>
            </a:r>
            <a:r>
              <a:rPr lang="en-US" sz="3600" b="1" dirty="0" err="1" smtClean="0">
                <a:solidFill>
                  <a:srgbClr val="FF00FF"/>
                </a:solidFill>
                <a:latin typeface="Times New Roman" pitchFamily="18" charset="0"/>
                <a:ea typeface="Calibri" panose="020F0502020204030204" pitchFamily="34" charset="0"/>
                <a:cs typeface="Times New Roman" pitchFamily="18" charset="0"/>
              </a:rPr>
              <a:t>tết</a:t>
            </a:r>
            <a:endParaRPr lang="en-US" sz="3600" b="1" dirty="0">
              <a:solidFill>
                <a:srgbClr val="FF00FF"/>
              </a:solidFill>
              <a:effectLst/>
              <a:latin typeface="Times New Roman" pitchFamily="18" charset="0"/>
              <a:ea typeface="Calibri" panose="020F0502020204030204" pitchFamily="34" charset="0"/>
              <a:cs typeface="Times New Roman" pitchFamily="18"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43033" y="124974"/>
            <a:ext cx="444889" cy="376769"/>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39" y="-55673"/>
            <a:ext cx="4005324" cy="1282307"/>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774045" y="501742"/>
            <a:ext cx="2221963" cy="209550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39" y="5699265"/>
            <a:ext cx="752243" cy="664480"/>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9593" y="5064248"/>
            <a:ext cx="752243" cy="664480"/>
          </a:xfrm>
          <a:prstGeom prst="rect">
            <a:avLst/>
          </a:prstGeom>
        </p:spPr>
      </p:pic>
    </p:spTree>
    <p:extLst>
      <p:ext uri="{BB962C8B-B14F-4D97-AF65-F5344CB8AC3E}">
        <p14:creationId xmlns:p14="http://schemas.microsoft.com/office/powerpoint/2010/main" val="2923822180"/>
      </p:ext>
    </p:extLst>
  </p:cSld>
  <p:clrMapOvr>
    <a:masterClrMapping/>
  </p:clrMapOvr>
  <p:transition spd="slow">
    <p:fade/>
    <p:sndAc>
      <p:stSnd>
        <p:snd r:embed="rId2" name="chuyen trag ngă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TextBox 6"/>
          <p:cNvSpPr txBox="1"/>
          <p:nvPr/>
        </p:nvSpPr>
        <p:spPr>
          <a:xfrm>
            <a:off x="1497765" y="-84255"/>
            <a:ext cx="4578756" cy="832527"/>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imes New Roman" pitchFamily="18" charset="0"/>
                <a:ea typeface="Tahoma" panose="020B0604030504040204" pitchFamily="34" charset="0"/>
                <a:cs typeface="Times New Roman" pitchFamily="18" charset="0"/>
              </a:rPr>
              <a:t>Hình</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imes New Roman" pitchFamily="18" charset="0"/>
                <a:ea typeface="Tahoma" panose="020B0604030504040204" pitchFamily="34" charset="0"/>
                <a:cs typeface="Times New Roman" pitchFamily="18" charset="0"/>
              </a:rPr>
              <a:t> </a:t>
            </a:r>
            <a:r>
              <a:rPr kumimoji="0" lang="en-US" sz="2400" b="1" i="0" u="none" strike="noStrike" kern="1200" cap="none" spc="0" normalizeH="0" noProof="0" dirty="0" err="1"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imes New Roman" pitchFamily="18" charset="0"/>
                <a:ea typeface="Tahoma" panose="020B0604030504040204" pitchFamily="34" charset="0"/>
                <a:cs typeface="Times New Roman" pitchFamily="18" charset="0"/>
              </a:rPr>
              <a:t>thành</a:t>
            </a:r>
            <a:r>
              <a:rPr kumimoji="0" lang="en-US" sz="2400" b="1" i="0" u="none" strike="noStrike" kern="1200" cap="none" spc="0" normalizeH="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imes New Roman" pitchFamily="18" charset="0"/>
                <a:ea typeface="Tahoma" panose="020B0604030504040204" pitchFamily="34" charset="0"/>
                <a:cs typeface="Times New Roman" pitchFamily="18" charset="0"/>
              </a:rPr>
              <a:t> </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imes New Roman" pitchFamily="18" charset="0"/>
                <a:ea typeface="Tahoma" panose="020B0604030504040204" pitchFamily="34" charset="0"/>
                <a:cs typeface="Times New Roman" pitchFamily="18" charset="0"/>
              </a:rPr>
              <a:t>kiến thức</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imes New Roman" pitchFamily="18" charset="0"/>
              <a:ea typeface="Tahoma" panose="020B0604030504040204" pitchFamily="34" charset="0"/>
              <a:cs typeface="Times New Roman" pitchFamily="18" charset="0"/>
            </a:endParaRPr>
          </a:p>
        </p:txBody>
      </p:sp>
      <p:sp>
        <p:nvSpPr>
          <p:cNvPr id="8" name="Rectangle 7"/>
          <p:cNvSpPr/>
          <p:nvPr/>
        </p:nvSpPr>
        <p:spPr>
          <a:xfrm>
            <a:off x="6088962" y="23135"/>
            <a:ext cx="2917786" cy="548099"/>
          </a:xfrm>
          <a:prstGeom prst="rect">
            <a:avLst/>
          </a:prstGeom>
        </p:spPr>
        <p:txBody>
          <a:bodyPr wrap="none">
            <a:spAutoFit/>
          </a:bodyPr>
          <a:lstStyle/>
          <a:p>
            <a:pPr algn="just">
              <a:lnSpc>
                <a:spcPct val="115000"/>
              </a:lnSpc>
              <a:spcAft>
                <a:spcPts val="800"/>
              </a:spcAft>
            </a:pPr>
            <a:r>
              <a:rPr lang="pt-BR" sz="2800" b="1" dirty="0">
                <a:latin typeface="Times New Roman" panose="02020603050405020304" pitchFamily="18" charset="0"/>
                <a:ea typeface="Calibri" panose="020F0502020204030204" pitchFamily="34" charset="0"/>
                <a:cs typeface="Times New Roman" panose="02020603050405020304" pitchFamily="18" charset="0"/>
              </a:rPr>
              <a:t>Tác giả, tác phẩm</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24" y="156827"/>
            <a:ext cx="1949200" cy="1025654"/>
          </a:xfrm>
          <a:prstGeom prst="rect">
            <a:avLst/>
          </a:prstGeom>
        </p:spPr>
      </p:pic>
      <p:sp>
        <p:nvSpPr>
          <p:cNvPr id="2" name="AutoShape 2" descr="Nhạc sĩ Nhật Tru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2599" y="577534"/>
            <a:ext cx="4068801" cy="3010413"/>
          </a:xfrm>
          <a:prstGeom prst="rect">
            <a:avLst/>
          </a:prstGeom>
        </p:spPr>
      </p:pic>
      <p:sp>
        <p:nvSpPr>
          <p:cNvPr id="6" name="Rectangle 5"/>
          <p:cNvSpPr/>
          <p:nvPr/>
        </p:nvSpPr>
        <p:spPr>
          <a:xfrm>
            <a:off x="155576" y="748273"/>
            <a:ext cx="6918992" cy="3108543"/>
          </a:xfrm>
          <a:prstGeom prst="rect">
            <a:avLst/>
          </a:prstGeom>
        </p:spPr>
        <p:txBody>
          <a:bodyPr wrap="square">
            <a:spAutoFit/>
          </a:bodyPr>
          <a:lstStyle/>
          <a:p>
            <a:r>
              <a:rPr lang="vi-VN" sz="2800" dirty="0">
                <a:solidFill>
                  <a:srgbClr val="202124"/>
                </a:solidFill>
                <a:latin typeface="Times New Roman" panose="02020603050405020304" pitchFamily="18" charset="0"/>
                <a:cs typeface="Times New Roman" panose="02020603050405020304" pitchFamily="18" charset="0"/>
              </a:rPr>
              <a:t>Đạo diễn Nhất Trung </a:t>
            </a:r>
            <a:r>
              <a:rPr lang="vi-VN" sz="2800" dirty="0">
                <a:solidFill>
                  <a:srgbClr val="040C28"/>
                </a:solidFill>
                <a:latin typeface="Times New Roman" panose="02020603050405020304" pitchFamily="18" charset="0"/>
                <a:cs typeface="Times New Roman" panose="02020603050405020304" pitchFamily="18" charset="0"/>
              </a:rPr>
              <a:t>tên thật là Đoàn Nhật Trung sinh năm 1981, anh từng là thành viên của nhóm nhạc AXN, sau đó lại chuyển sang làm nhạc sĩ và ông bầu quản lý ca sĩ</a:t>
            </a:r>
            <a:r>
              <a:rPr lang="vi-VN" sz="2800" dirty="0">
                <a:solidFill>
                  <a:srgbClr val="202124"/>
                </a:solidFill>
                <a:latin typeface="Times New Roman" panose="02020603050405020304" pitchFamily="18" charset="0"/>
                <a:cs typeface="Times New Roman" panose="02020603050405020304" pitchFamily="18" charset="0"/>
              </a:rPr>
              <a:t>. Mặc dù chỉ hoạt động 2 năm nhưng anh đã đạt được nhiều thành công với các bản hit về tình yêu, tình bạn</a:t>
            </a:r>
            <a:r>
              <a:rPr lang="vi-VN" dirty="0">
                <a:solidFill>
                  <a:srgbClr val="202124"/>
                </a:solidFill>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p:txBody>
      </p:sp>
      <p:sp>
        <p:nvSpPr>
          <p:cNvPr id="10" name="Rectangle 9"/>
          <p:cNvSpPr/>
          <p:nvPr/>
        </p:nvSpPr>
        <p:spPr>
          <a:xfrm>
            <a:off x="5604452" y="3587947"/>
            <a:ext cx="6096000" cy="3065455"/>
          </a:xfrm>
          <a:prstGeom prst="rect">
            <a:avLst/>
          </a:prstGeom>
        </p:spPr>
        <p:txBody>
          <a:bodyPr>
            <a:spAutoFit/>
          </a:bodyPr>
          <a:lstStyle/>
          <a:p>
            <a:pPr algn="just">
              <a:lnSpc>
                <a:spcPct val="115000"/>
              </a:lnSpc>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Bài hát </a:t>
            </a:r>
            <a:r>
              <a:rPr lang="vi-VN" sz="2800" dirty="0">
                <a:latin typeface="Times New Roman" panose="02020603050405020304" pitchFamily="18" charset="0"/>
                <a:ea typeface="Calibri" panose="020F0502020204030204" pitchFamily="34" charset="0"/>
                <a:cs typeface="Times New Roman" panose="02020603050405020304" pitchFamily="18" charset="0"/>
              </a:rPr>
              <a:t>Tết là tết</a:t>
            </a:r>
            <a:r>
              <a:rPr lang="en-US" sz="2800" dirty="0">
                <a:latin typeface="Times New Roman" panose="02020603050405020304" pitchFamily="18" charset="0"/>
                <a:ea typeface="Calibri" panose="020F0502020204030204" pitchFamily="34" charset="0"/>
                <a:cs typeface="Times New Roman" panose="02020603050405020304" pitchFamily="18" charset="0"/>
              </a:rPr>
              <a:t>... Có sắc thái vui tươi với tốc độ hơi nhanh nói về một bức tranh muôn màu sắc </a:t>
            </a:r>
            <a:r>
              <a:rPr lang="vi-VN" sz="2800" dirty="0">
                <a:latin typeface="Times New Roman" panose="02020603050405020304" pitchFamily="18" charset="0"/>
                <a:ea typeface="Calibri" panose="020F0502020204030204" pitchFamily="34" charset="0"/>
                <a:cs typeface="Times New Roman" panose="02020603050405020304" pitchFamily="18" charset="0"/>
              </a:rPr>
              <a:t>trong ngày tết cổ truyền của đất nước Việt Nam chúng </a:t>
            </a:r>
            <a:r>
              <a:rPr lang="en-US" sz="2800" smtClean="0">
                <a:latin typeface="Times New Roman" panose="02020603050405020304" pitchFamily="18" charset="0"/>
                <a:ea typeface="Calibri" panose="020F0502020204030204" pitchFamily="34" charset="0"/>
                <a:cs typeface="Times New Roman" panose="02020603050405020304" pitchFamily="18" charset="0"/>
              </a:rPr>
              <a:t>ta</a:t>
            </a:r>
            <a:r>
              <a:rPr lang="vi-VN" sz="2800" smtClean="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mọi gia đình được quây quần chúc nhau những điều tốt lành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15714134"/>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10" name="Rectangle 9"/>
          <p:cNvSpPr/>
          <p:nvPr/>
        </p:nvSpPr>
        <p:spPr>
          <a:xfrm>
            <a:off x="1893265" y="95534"/>
            <a:ext cx="2811988"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6000" b="0" i="0" u="none" strike="noStrike" kern="1200" cap="none" spc="0" normalizeH="0" baseline="0" noProof="0" dirty="0">
              <a:ln>
                <a:noFill/>
              </a:ln>
              <a:solidFill>
                <a:prstClr val="black"/>
              </a:solidFill>
              <a:effectLst/>
              <a:uLnTx/>
              <a:uFillTx/>
              <a:latin typeface="Arial"/>
              <a:cs typeface="+mn-cs"/>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10292" y="-84255"/>
            <a:ext cx="6466272" cy="6942255"/>
          </a:xfrm>
          <a:prstGeom prst="rect">
            <a:avLst/>
          </a:prstGeom>
        </p:spPr>
      </p:pic>
      <p:pic>
        <p:nvPicPr>
          <p:cNvPr id="3" name="1">
            <a:hlinkClick r:id="" action="ppaction://media"/>
          </p:cNvPr>
          <p:cNvPicPr>
            <a:picLocks noChangeAspect="1"/>
          </p:cNvPicPr>
          <p:nvPr>
            <a:audioFile r:link="rId1"/>
            <p:extLst>
              <p:ext uri="{DAA4B4D4-6D71-4841-9C94-3DE7FCFB9230}">
                <p14:media xmlns:p14="http://schemas.microsoft.com/office/powerpoint/2010/main" r:embed="rId2">
                  <p14:trim end="47233.8105"/>
                </p14:media>
              </p:ext>
            </p:extLst>
          </p:nvPr>
        </p:nvPicPr>
        <p:blipFill>
          <a:blip r:embed="rId10"/>
          <a:stretch>
            <a:fillRect/>
          </a:stretch>
        </p:blipFill>
        <p:spPr>
          <a:xfrm>
            <a:off x="1700125" y="1279500"/>
            <a:ext cx="609600" cy="609600"/>
          </a:xfrm>
          <a:prstGeom prst="rect">
            <a:avLst/>
          </a:prstGeom>
        </p:spPr>
      </p:pic>
      <p:pic>
        <p:nvPicPr>
          <p:cNvPr id="7" name="Giai điệu Tết là Tế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847063" y="1571534"/>
            <a:ext cx="609600" cy="609600"/>
          </a:xfrm>
          <a:prstGeom prst="rect">
            <a:avLst/>
          </a:prstGeom>
        </p:spPr>
      </p:pic>
    </p:spTree>
    <p:extLst>
      <p:ext uri="{BB962C8B-B14F-4D97-AF65-F5344CB8AC3E}">
        <p14:creationId xmlns:p14="http://schemas.microsoft.com/office/powerpoint/2010/main" val="3640905435"/>
      </p:ext>
    </p:extLst>
  </p:cSld>
  <p:clrMapOvr>
    <a:masterClrMapping/>
  </p:clrMapOvr>
  <p:transition spd="slow">
    <p:fade/>
    <p:sndAc>
      <p:stSnd>
        <p:snd r:embed="rId6"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0400"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pic>
        <p:nvPicPr>
          <p:cNvPr id="8" name="MAU 2 DRMR-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1068" y="4171068"/>
            <a:ext cx="609600" cy="6096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0875" y="999142"/>
            <a:ext cx="10931125" cy="2088530"/>
          </a:xfrm>
          <a:prstGeom prst="rect">
            <a:avLst/>
          </a:prstGeom>
        </p:spPr>
      </p:pic>
      <p:sp>
        <p:nvSpPr>
          <p:cNvPr id="12" name="Rectangle 11"/>
          <p:cNvSpPr/>
          <p:nvPr/>
        </p:nvSpPr>
        <p:spPr>
          <a:xfrm>
            <a:off x="1579370" y="-84255"/>
            <a:ext cx="2279791" cy="517065"/>
          </a:xfrm>
          <a:prstGeom prst="rect">
            <a:avLst/>
          </a:prstGeom>
        </p:spPr>
        <p:txBody>
          <a:bodyPr wrap="none">
            <a:spAutoFit/>
          </a:bodyPr>
          <a:lstStyle/>
          <a:p>
            <a:pPr>
              <a:lnSpc>
                <a:spcPct val="115000"/>
              </a:lnSpc>
              <a:spcAft>
                <a:spcPts val="80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Khởi động giọng</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1557880"/>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566157" y="3611880"/>
            <a:ext cx="5913122" cy="3246120"/>
          </a:xfrm>
          <a:prstGeom prst="rect">
            <a:avLst/>
          </a:prstGeom>
        </p:spPr>
      </p:pic>
      <p:sp>
        <p:nvSpPr>
          <p:cNvPr id="6" name="Rectangle 5"/>
          <p:cNvSpPr/>
          <p:nvPr/>
        </p:nvSpPr>
        <p:spPr>
          <a:xfrm>
            <a:off x="23522" y="35540"/>
            <a:ext cx="87563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F0"/>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F0"/>
                </a:solidFill>
                <a:effectLst/>
                <a:uLnTx/>
                <a:uFillTx/>
                <a:latin typeface="Times New Roman" panose="02020603050405020304" pitchFamily="18" charset="0"/>
                <a:cs typeface="Times New Roman" panose="02020603050405020304" pitchFamily="18" charset="0"/>
              </a:rPr>
              <a:t>lời</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F0"/>
                </a:solidFill>
                <a:effectLst/>
                <a:uLnTx/>
                <a:uFillTx/>
                <a:latin typeface="Times New Roman" panose="02020603050405020304" pitchFamily="18" charset="0"/>
                <a:cs typeface="Times New Roman" panose="02020603050405020304" pitchFamily="18" charset="0"/>
              </a:rPr>
              <a:t>ca</a:t>
            </a:r>
            <a:endPar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793223" y="-54524"/>
            <a:ext cx="11963400" cy="4616648"/>
          </a:xfrm>
          <a:prstGeom prst="rect">
            <a:avLst/>
          </a:prstGeom>
        </p:spPr>
        <p:txBody>
          <a:bodyPr wrap="square">
            <a:spAutoFit/>
          </a:bodyPr>
          <a:lstStyle/>
          <a:p>
            <a:pPr>
              <a:lnSpc>
                <a:spcPct val="150000"/>
              </a:lnSpc>
            </a:pPr>
            <a:r>
              <a:rPr lang="vi-VN" sz="2800" b="1" dirty="0" smtClean="0">
                <a:latin typeface="Times New Roman" panose="02020603050405020304" pitchFamily="18" charset="0"/>
                <a:cs typeface="Times New Roman" panose="02020603050405020304" pitchFamily="18" charset="0"/>
              </a:rPr>
              <a:t>C1</a:t>
            </a:r>
            <a:r>
              <a:rPr lang="vi-VN" sz="2800" b="1" dirty="0">
                <a:latin typeface="Times New Roman" panose="02020603050405020304" pitchFamily="18" charset="0"/>
                <a:cs typeface="Times New Roman" panose="02020603050405020304" pitchFamily="18" charset="0"/>
              </a:rPr>
              <a:t>: Tết tết tết là tết là </a:t>
            </a:r>
            <a:r>
              <a:rPr lang="vi-VN" sz="2800" b="1" dirty="0" smtClean="0">
                <a:latin typeface="Times New Roman" panose="02020603050405020304" pitchFamily="18" charset="0"/>
                <a:cs typeface="Times New Roman" panose="02020603050405020304" pitchFamily="18" charset="0"/>
              </a:rPr>
              <a:t>tết. </a:t>
            </a:r>
            <a:r>
              <a:rPr lang="vi-VN" sz="2800" b="1" dirty="0">
                <a:latin typeface="Times New Roman" panose="02020603050405020304" pitchFamily="18" charset="0"/>
                <a:cs typeface="Times New Roman" panose="02020603050405020304" pitchFamily="18" charset="0"/>
              </a:rPr>
              <a:t>Tết vừa đến đây dưới </a:t>
            </a:r>
            <a:r>
              <a:rPr lang="vi-VN" sz="2800" b="1" dirty="0" smtClean="0">
                <a:latin typeface="Times New Roman" panose="02020603050405020304" pitchFamily="18" charset="0"/>
                <a:cs typeface="Times New Roman" panose="02020603050405020304" pitchFamily="18" charset="0"/>
              </a:rPr>
              <a:t>má</a:t>
            </a:r>
            <a:r>
              <a:rPr lang="en-US" sz="2800" b="1" dirty="0" smtClean="0">
                <a:latin typeface="Times New Roman" panose="02020603050405020304" pitchFamily="18" charset="0"/>
                <a:cs typeface="Times New Roman" panose="02020603050405020304" pitchFamily="18" charset="0"/>
              </a:rPr>
              <a:t>i</a:t>
            </a:r>
            <a:r>
              <a:rPr lang="vi-VN" sz="2800" b="1"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hiên nhà</a:t>
            </a:r>
            <a:br>
              <a:rPr lang="vi-VN" sz="2800" b="1" dirty="0">
                <a:latin typeface="Times New Roman" panose="02020603050405020304" pitchFamily="18" charset="0"/>
                <a:cs typeface="Times New Roman" panose="02020603050405020304" pitchFamily="18" charset="0"/>
              </a:rPr>
            </a:br>
            <a:r>
              <a:rPr lang="vi-VN" sz="2800" b="1" dirty="0" smtClean="0">
                <a:latin typeface="Times New Roman" panose="02020603050405020304" pitchFamily="18" charset="0"/>
                <a:cs typeface="Times New Roman" panose="02020603050405020304" pitchFamily="18" charset="0"/>
              </a:rPr>
              <a:t>C2</a:t>
            </a:r>
            <a:r>
              <a:rPr lang="vi-VN" sz="2800" b="1" dirty="0">
                <a:latin typeface="Times New Roman" panose="02020603050405020304" pitchFamily="18" charset="0"/>
                <a:cs typeface="Times New Roman" panose="02020603050405020304" pitchFamily="18" charset="0"/>
              </a:rPr>
              <a:t>: Tết tết tết là tết là </a:t>
            </a:r>
            <a:r>
              <a:rPr lang="vi-VN" sz="2800" b="1" dirty="0" smtClean="0">
                <a:latin typeface="Times New Roman" panose="02020603050405020304" pitchFamily="18" charset="0"/>
                <a:cs typeface="Times New Roman" panose="02020603050405020304" pitchFamily="18" charset="0"/>
              </a:rPr>
              <a:t>tết. </a:t>
            </a:r>
            <a:r>
              <a:rPr lang="vi-VN" sz="2800" b="1" dirty="0">
                <a:latin typeface="Times New Roman" panose="02020603050405020304" pitchFamily="18" charset="0"/>
                <a:cs typeface="Times New Roman" panose="02020603050405020304" pitchFamily="18" charset="0"/>
              </a:rPr>
              <a:t>Tết vừa ghé qua trong nhà dưới phố</a:t>
            </a:r>
            <a:br>
              <a:rPr lang="vi-VN" sz="2800" b="1" dirty="0">
                <a:latin typeface="Times New Roman" panose="02020603050405020304" pitchFamily="18" charset="0"/>
                <a:cs typeface="Times New Roman" panose="02020603050405020304" pitchFamily="18" charset="0"/>
              </a:rPr>
            </a:br>
            <a:r>
              <a:rPr lang="vi-VN" sz="2800" b="1" dirty="0" smtClean="0">
                <a:latin typeface="Times New Roman" panose="02020603050405020304" pitchFamily="18" charset="0"/>
                <a:cs typeface="Times New Roman" panose="02020603050405020304" pitchFamily="18" charset="0"/>
              </a:rPr>
              <a:t>C3:Tết </a:t>
            </a:r>
            <a:r>
              <a:rPr lang="vi-VN" sz="2800" b="1" dirty="0">
                <a:latin typeface="Times New Roman" panose="02020603050405020304" pitchFamily="18" charset="0"/>
                <a:cs typeface="Times New Roman" panose="02020603050405020304" pitchFamily="18" charset="0"/>
              </a:rPr>
              <a:t>tết tết là tết là </a:t>
            </a:r>
            <a:r>
              <a:rPr lang="vi-VN" sz="2800" b="1" dirty="0" smtClean="0">
                <a:latin typeface="Times New Roman" panose="02020603050405020304" pitchFamily="18" charset="0"/>
                <a:cs typeface="Times New Roman" panose="02020603050405020304" pitchFamily="18" charset="0"/>
              </a:rPr>
              <a:t>tết. </a:t>
            </a:r>
            <a:r>
              <a:rPr lang="vi-VN" sz="2800" b="1" dirty="0">
                <a:latin typeface="Times New Roman" panose="02020603050405020304" pitchFamily="18" charset="0"/>
                <a:cs typeface="Times New Roman" panose="02020603050405020304" pitchFamily="18" charset="0"/>
              </a:rPr>
              <a:t>Cho người ở xa về đây </a:t>
            </a:r>
            <a:r>
              <a:rPr lang="en-US" sz="2800" b="1" dirty="0" smtClean="0">
                <a:latin typeface="Times New Roman" panose="02020603050405020304" pitchFamily="18" charset="0"/>
                <a:cs typeface="Times New Roman" panose="02020603050405020304" pitchFamily="18" charset="0"/>
              </a:rPr>
              <a:t>s</a:t>
            </a:r>
            <a:r>
              <a:rPr lang="vi-VN" sz="2800" b="1" dirty="0" smtClean="0">
                <a:latin typeface="Times New Roman" panose="02020603050405020304" pitchFamily="18" charset="0"/>
                <a:cs typeface="Times New Roman" panose="02020603050405020304" pitchFamily="18" charset="0"/>
              </a:rPr>
              <a:t>um </a:t>
            </a:r>
            <a:r>
              <a:rPr lang="vi-VN" sz="2800" b="1" dirty="0">
                <a:latin typeface="Times New Roman" panose="02020603050405020304" pitchFamily="18" charset="0"/>
                <a:cs typeface="Times New Roman" panose="02020603050405020304" pitchFamily="18" charset="0"/>
              </a:rPr>
              <a:t>vầy</a:t>
            </a:r>
            <a:br>
              <a:rPr lang="vi-VN" sz="2800" b="1" dirty="0">
                <a:latin typeface="Times New Roman" panose="02020603050405020304" pitchFamily="18" charset="0"/>
                <a:cs typeface="Times New Roman" panose="02020603050405020304" pitchFamily="18" charset="0"/>
              </a:rPr>
            </a:br>
            <a:r>
              <a:rPr lang="vi-VN" sz="2800" b="1" dirty="0" smtClean="0">
                <a:latin typeface="Times New Roman" panose="02020603050405020304" pitchFamily="18" charset="0"/>
                <a:cs typeface="Times New Roman" panose="02020603050405020304" pitchFamily="18" charset="0"/>
              </a:rPr>
              <a:t>C4</a:t>
            </a:r>
            <a:r>
              <a:rPr lang="vi-VN" sz="2800" b="1" dirty="0">
                <a:latin typeface="Times New Roman" panose="02020603050405020304" pitchFamily="18" charset="0"/>
                <a:cs typeface="Times New Roman" panose="02020603050405020304" pitchFamily="18" charset="0"/>
              </a:rPr>
              <a:t>: Tết tết tết là tết là </a:t>
            </a:r>
            <a:r>
              <a:rPr lang="vi-VN" sz="2800" b="1" dirty="0" smtClean="0">
                <a:latin typeface="Times New Roman" panose="02020603050405020304" pitchFamily="18" charset="0"/>
                <a:cs typeface="Times New Roman" panose="02020603050405020304" pitchFamily="18" charset="0"/>
              </a:rPr>
              <a:t>tết. </a:t>
            </a:r>
            <a:r>
              <a:rPr lang="vi-VN" sz="2800" b="1" dirty="0">
                <a:latin typeface="Times New Roman" panose="02020603050405020304" pitchFamily="18" charset="0"/>
                <a:cs typeface="Times New Roman" panose="02020603050405020304" pitchFamily="18" charset="0"/>
              </a:rPr>
              <a:t>Con cháu ông bà quây quần bên nhau</a:t>
            </a:r>
            <a:br>
              <a:rPr lang="vi-VN" sz="2800" b="1" dirty="0">
                <a:latin typeface="Times New Roman" panose="02020603050405020304" pitchFamily="18" charset="0"/>
                <a:cs typeface="Times New Roman" panose="02020603050405020304" pitchFamily="18" charset="0"/>
              </a:rPr>
            </a:br>
            <a:r>
              <a:rPr lang="vi-VN" sz="2800" b="1" dirty="0" smtClean="0">
                <a:latin typeface="Times New Roman" panose="02020603050405020304" pitchFamily="18" charset="0"/>
                <a:cs typeface="Times New Roman" panose="02020603050405020304" pitchFamily="18" charset="0"/>
              </a:rPr>
              <a:t>C5</a:t>
            </a:r>
            <a:r>
              <a:rPr lang="vi-VN" sz="2800" b="1" dirty="0">
                <a:latin typeface="Times New Roman" panose="02020603050405020304" pitchFamily="18" charset="0"/>
                <a:cs typeface="Times New Roman" panose="02020603050405020304" pitchFamily="18" charset="0"/>
              </a:rPr>
              <a:t>: Cho bầy trẻ thơ cùng kheo áo mới. Cho những người lớn lì xì trẻ </a:t>
            </a:r>
            <a:r>
              <a:rPr lang="vi-VN" sz="2800" b="1" dirty="0" smtClean="0">
                <a:latin typeface="Times New Roman" panose="02020603050405020304" pitchFamily="18" charset="0"/>
                <a:cs typeface="Times New Roman" panose="02020603050405020304" pitchFamily="18" charset="0"/>
              </a:rPr>
              <a:t>con</a:t>
            </a:r>
            <a:r>
              <a:rPr lang="en-US" sz="2800" b="1" smtClean="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
            </a:r>
            <a:br>
              <a:rPr lang="vi-VN" sz="2800" b="1" dirty="0">
                <a:latin typeface="Times New Roman" panose="02020603050405020304" pitchFamily="18" charset="0"/>
                <a:cs typeface="Times New Roman" panose="02020603050405020304" pitchFamily="18" charset="0"/>
              </a:rPr>
            </a:br>
            <a:r>
              <a:rPr lang="vi-VN" sz="2800" b="1" dirty="0" smtClean="0">
                <a:latin typeface="Times New Roman" panose="02020603050405020304" pitchFamily="18" charset="0"/>
                <a:cs typeface="Times New Roman" panose="02020603050405020304" pitchFamily="18" charset="0"/>
              </a:rPr>
              <a:t>C6</a:t>
            </a:r>
            <a:r>
              <a:rPr lang="vi-VN" sz="2800" b="1" dirty="0">
                <a:latin typeface="Times New Roman" panose="02020603050405020304" pitchFamily="18" charset="0"/>
                <a:cs typeface="Times New Roman" panose="02020603050405020304" pitchFamily="18" charset="0"/>
              </a:rPr>
              <a:t>: </a:t>
            </a:r>
            <a:r>
              <a:rPr lang="vi-VN" sz="2800" b="1" dirty="0" smtClean="0">
                <a:latin typeface="Times New Roman" panose="02020603050405020304" pitchFamily="18" charset="0"/>
                <a:cs typeface="Times New Roman" panose="02020603050405020304" pitchFamily="18" charset="0"/>
              </a:rPr>
              <a:t>T</a:t>
            </a:r>
            <a:r>
              <a:rPr lang="en-US" sz="2800" b="1" dirty="0" err="1" smtClean="0">
                <a:latin typeface="Times New Roman" panose="02020603050405020304" pitchFamily="18" charset="0"/>
                <a:cs typeface="Times New Roman" panose="02020603050405020304" pitchFamily="18" charset="0"/>
              </a:rPr>
              <a:t>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tết</a:t>
            </a:r>
            <a:r>
              <a:rPr lang="vi-VN" sz="2800" b="1" dirty="0" smtClean="0">
                <a:latin typeface="Times New Roman" panose="02020603050405020304" pitchFamily="18" charset="0"/>
                <a:cs typeface="Times New Roman" panose="02020603050405020304" pitchFamily="18" charset="0"/>
              </a:rPr>
              <a:t>  m</a:t>
            </a:r>
            <a:r>
              <a:rPr lang="en-US" sz="2800" b="1" dirty="0" err="1" smtClean="0">
                <a:latin typeface="Times New Roman" panose="02020603050405020304" pitchFamily="18" charset="0"/>
                <a:cs typeface="Times New Roman" panose="02020603050405020304" pitchFamily="18" charset="0"/>
              </a:rPr>
              <a:t>uôn</a:t>
            </a:r>
            <a:r>
              <a:rPr lang="vi-VN" sz="2800" b="1"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người hân hoan chúc nhau. Chúc nhau một năm an lành yên vui</a:t>
            </a:r>
          </a:p>
        </p:txBody>
      </p:sp>
    </p:spTree>
    <p:extLst>
      <p:ext uri="{BB962C8B-B14F-4D97-AF65-F5344CB8AC3E}">
        <p14:creationId xmlns:p14="http://schemas.microsoft.com/office/powerpoint/2010/main" val="1654835451"/>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32" y="-84255"/>
            <a:ext cx="12153042" cy="6942255"/>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Rectangle 6"/>
          <p:cNvSpPr/>
          <p:nvPr/>
        </p:nvSpPr>
        <p:spPr>
          <a:xfrm>
            <a:off x="0" y="-9847"/>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Dạy từng câu</a:t>
            </a:r>
          </a:p>
        </p:txBody>
      </p:sp>
      <p:sp>
        <p:nvSpPr>
          <p:cNvPr id="8" name="Rectangle 7"/>
          <p:cNvSpPr/>
          <p:nvPr/>
        </p:nvSpPr>
        <p:spPr>
          <a:xfrm>
            <a:off x="54714" y="689444"/>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6717" y="-84255"/>
            <a:ext cx="9946325" cy="1349298"/>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46681" y="2170775"/>
            <a:ext cx="9775823" cy="1324081"/>
          </a:xfrm>
          <a:prstGeom prst="rect">
            <a:avLst/>
          </a:prstGeom>
        </p:spPr>
      </p:pic>
      <p:sp>
        <p:nvSpPr>
          <p:cNvPr id="10" name="Rectangle 9"/>
          <p:cNvSpPr/>
          <p:nvPr/>
        </p:nvSpPr>
        <p:spPr>
          <a:xfrm>
            <a:off x="54714" y="2622199"/>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p>
        </p:txBody>
      </p:sp>
      <p:pic>
        <p:nvPicPr>
          <p:cNvPr id="11"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06717" y="803509"/>
            <a:ext cx="609600" cy="609600"/>
          </a:xfrm>
          <a:prstGeom prst="rect">
            <a:avLst/>
          </a:prstGeom>
        </p:spPr>
      </p:pic>
      <p:pic>
        <p:nvPicPr>
          <p:cNvPr id="12" name="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594099" y="3814151"/>
            <a:ext cx="609600" cy="609600"/>
          </a:xfrm>
          <a:prstGeom prst="rect">
            <a:avLst/>
          </a:prstGeom>
        </p:spPr>
      </p:pic>
    </p:spTree>
    <p:extLst>
      <p:ext uri="{BB962C8B-B14F-4D97-AF65-F5344CB8AC3E}">
        <p14:creationId xmlns:p14="http://schemas.microsoft.com/office/powerpoint/2010/main" val="298688318"/>
      </p:ext>
    </p:extLst>
  </p:cSld>
  <p:clrMapOvr>
    <a:masterClrMapping/>
  </p:clrMapOvr>
  <p:transition spd="slow">
    <p:fade/>
    <p:sndAc>
      <p:stSnd>
        <p:snd r:embed="rId6"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1"/>
                </p:tgtEl>
              </p:cMediaNode>
            </p:audio>
            <p:audio>
              <p:cMediaNode vol="80000">
                <p:cTn id="21" fill="hold" display="0">
                  <p:stCondLst>
                    <p:cond delay="indefinite"/>
                  </p:stCondLst>
                  <p:endCondLst>
                    <p:cond evt="onStopAudio" delay="0">
                      <p:tgtEl>
                        <p:sldTgt/>
                      </p:tgtEl>
                    </p:cond>
                  </p:endCondLst>
                </p:cTn>
                <p:tgtEl>
                  <p:spTgt spid="12"/>
                </p:tgtEl>
              </p:cMediaNode>
            </p:audi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8" name="Rectangle 7"/>
          <p:cNvSpPr/>
          <p:nvPr/>
        </p:nvSpPr>
        <p:spPr>
          <a:xfrm>
            <a:off x="0" y="-84255"/>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1+2</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6350" y="-84255"/>
            <a:ext cx="10666692" cy="2950118"/>
          </a:xfrm>
          <a:prstGeom prst="rect">
            <a:avLst/>
          </a:prstGeom>
        </p:spPr>
      </p:pic>
      <p:pic>
        <p:nvPicPr>
          <p:cNvPr id="6"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85814" y="3743993"/>
            <a:ext cx="609600" cy="609600"/>
          </a:xfrm>
          <a:prstGeom prst="rect">
            <a:avLst/>
          </a:prstGeom>
        </p:spPr>
      </p:pic>
    </p:spTree>
    <p:extLst>
      <p:ext uri="{BB962C8B-B14F-4D97-AF65-F5344CB8AC3E}">
        <p14:creationId xmlns:p14="http://schemas.microsoft.com/office/powerpoint/2010/main" val="3308789739"/>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2483</TotalTime>
  <Words>264</Words>
  <Application>Microsoft Office PowerPoint</Application>
  <PresentationFormat>Custom</PresentationFormat>
  <Paragraphs>38</Paragraphs>
  <Slides>20</Slides>
  <Notes>0</Notes>
  <HiddenSlides>0</HiddenSlides>
  <MMClips>18</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Textured</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V.I.P</cp:lastModifiedBy>
  <cp:revision>173</cp:revision>
  <dcterms:created xsi:type="dcterms:W3CDTF">2022-07-19T08:03:09Z</dcterms:created>
  <dcterms:modified xsi:type="dcterms:W3CDTF">2025-02-07T02:24:43Z</dcterms:modified>
</cp:coreProperties>
</file>