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22" r:id="rId5"/>
    <p:sldMasterId id="2147483736" r:id="rId6"/>
    <p:sldMasterId id="2147483748" r:id="rId7"/>
    <p:sldMasterId id="2147483760" r:id="rId8"/>
  </p:sldMasterIdLst>
  <p:notesMasterIdLst>
    <p:notesMasterId r:id="rId67"/>
  </p:notesMasterIdLst>
  <p:sldIdLst>
    <p:sldId id="333" r:id="rId9"/>
    <p:sldId id="335" r:id="rId10"/>
    <p:sldId id="332" r:id="rId11"/>
    <p:sldId id="258" r:id="rId12"/>
    <p:sldId id="259" r:id="rId13"/>
    <p:sldId id="260" r:id="rId14"/>
    <p:sldId id="261" r:id="rId15"/>
    <p:sldId id="262" r:id="rId16"/>
    <p:sldId id="263" r:id="rId17"/>
    <p:sldId id="266" r:id="rId18"/>
    <p:sldId id="268" r:id="rId19"/>
    <p:sldId id="340" r:id="rId20"/>
    <p:sldId id="342" r:id="rId21"/>
    <p:sldId id="324" r:id="rId22"/>
    <p:sldId id="344" r:id="rId23"/>
    <p:sldId id="269" r:id="rId24"/>
    <p:sldId id="326" r:id="rId25"/>
    <p:sldId id="272" r:id="rId26"/>
    <p:sldId id="290" r:id="rId27"/>
    <p:sldId id="291" r:id="rId28"/>
    <p:sldId id="292" r:id="rId29"/>
    <p:sldId id="293" r:id="rId30"/>
    <p:sldId id="306" r:id="rId31"/>
    <p:sldId id="307" r:id="rId32"/>
    <p:sldId id="308" r:id="rId33"/>
    <p:sldId id="309" r:id="rId34"/>
    <p:sldId id="310" r:id="rId35"/>
    <p:sldId id="274" r:id="rId36"/>
    <p:sldId id="339" r:id="rId37"/>
    <p:sldId id="276" r:id="rId38"/>
    <p:sldId id="280" r:id="rId39"/>
    <p:sldId id="311" r:id="rId40"/>
    <p:sldId id="328" r:id="rId41"/>
    <p:sldId id="346" r:id="rId42"/>
    <p:sldId id="286" r:id="rId43"/>
    <p:sldId id="287" r:id="rId44"/>
    <p:sldId id="313" r:id="rId45"/>
    <p:sldId id="312" r:id="rId46"/>
    <p:sldId id="288" r:id="rId47"/>
    <p:sldId id="314" r:id="rId48"/>
    <p:sldId id="315" r:id="rId49"/>
    <p:sldId id="347" r:id="rId50"/>
    <p:sldId id="320" r:id="rId51"/>
    <p:sldId id="316" r:id="rId52"/>
    <p:sldId id="317" r:id="rId53"/>
    <p:sldId id="318" r:id="rId54"/>
    <p:sldId id="354" r:id="rId55"/>
    <p:sldId id="355" r:id="rId56"/>
    <p:sldId id="350" r:id="rId57"/>
    <p:sldId id="351" r:id="rId58"/>
    <p:sldId id="352" r:id="rId59"/>
    <p:sldId id="353" r:id="rId60"/>
    <p:sldId id="348" r:id="rId61"/>
    <p:sldId id="349" r:id="rId62"/>
    <p:sldId id="319" r:id="rId63"/>
    <p:sldId id="321" r:id="rId64"/>
    <p:sldId id="322" r:id="rId65"/>
    <p:sldId id="28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4660"/>
  </p:normalViewPr>
  <p:slideViewPr>
    <p:cSldViewPr snapToGrid="0">
      <p:cViewPr varScale="1">
        <p:scale>
          <a:sx n="46" d="100"/>
          <a:sy n="46" d="100"/>
        </p:scale>
        <p:origin x="36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85D64-AE51-4033-A415-29F4D4D66FD5}" type="datetimeFigureOut">
              <a:rPr lang="en-US" smtClean="0"/>
              <a:pPr/>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D481-E225-4BC2-BFCC-5730E84A43C2}" type="slidenum">
              <a:rPr lang="en-US" smtClean="0"/>
              <a:pPr/>
              <a:t>‹#›</a:t>
            </a:fld>
            <a:endParaRPr lang="en-US"/>
          </a:p>
        </p:txBody>
      </p:sp>
    </p:spTree>
    <p:extLst>
      <p:ext uri="{BB962C8B-B14F-4D97-AF65-F5344CB8AC3E}">
        <p14:creationId xmlns:p14="http://schemas.microsoft.com/office/powerpoint/2010/main" val="3805513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5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9976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671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7336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057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066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2898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914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0856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20594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6978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8F24B-0E14-46F3-AD69-CB55947AC6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95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671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85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65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09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231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026513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512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720511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280984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630212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384627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120105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22944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7293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596853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2965771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984358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19197713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3946521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392480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464116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664577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37416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9225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47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90747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993882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44889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771061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066198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810653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551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413267177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973472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850900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43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239003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870536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443798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486781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605603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056028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7198376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407150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297024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220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564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5336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7760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00010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13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8833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3016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953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80918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30832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10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3140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812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DD461D-A9AE-4EC2-861F-590C9694E73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970581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790224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D461D-A9AE-4EC2-861F-590C9694E73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519197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DD461D-A9AE-4EC2-861F-590C9694E73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610204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DD461D-A9AE-4EC2-861F-590C9694E739}" type="datetimeFigureOut">
              <a:rPr lang="en-US" smtClean="0"/>
              <a:pPr/>
              <a:t>19/2/2025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12353909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DD461D-A9AE-4EC2-861F-590C9694E739}" type="datetimeFigureOut">
              <a:rPr lang="en-US" smtClean="0"/>
              <a:pPr/>
              <a:t>19/2/2025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864218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D461D-A9AE-4EC2-861F-590C9694E739}" type="datetimeFigureOut">
              <a:rPr lang="en-US" smtClean="0"/>
              <a:pPr/>
              <a:t>19/2/2025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3710352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34374276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D461D-A9AE-4EC2-861F-590C9694E739}" type="datetimeFigureOut">
              <a:rPr lang="en-US" smtClean="0"/>
              <a:pPr/>
              <a:t>19/2/2025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4147837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151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2499858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D461D-A9AE-4EC2-861F-590C9694E739}" type="datetimeFigureOut">
              <a:rPr lang="en-US" smtClean="0"/>
              <a:pPr/>
              <a:t>19/2/2025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7F908-F780-422B-AFEF-23C0ED19201F}" type="slidenum">
              <a:rPr lang="en-US" smtClean="0"/>
              <a:pPr/>
              <a:t>‹#›</a:t>
            </a:fld>
            <a:endParaRPr lang="en-US"/>
          </a:p>
        </p:txBody>
      </p:sp>
    </p:spTree>
    <p:extLst>
      <p:ext uri="{BB962C8B-B14F-4D97-AF65-F5344CB8AC3E}">
        <p14:creationId xmlns:p14="http://schemas.microsoft.com/office/powerpoint/2010/main" val="8495754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2771536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2824952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2696527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2212375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24771445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14302289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14219814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187323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0825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815118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36434766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pPr lvl="0"/>
              <a:t>‹#›</a:t>
            </a:fld>
            <a:endParaRPr lang="en-US"/>
          </a:p>
        </p:txBody>
      </p:sp>
    </p:spTree>
    <p:extLst>
      <p:ext uri="{BB962C8B-B14F-4D97-AF65-F5344CB8AC3E}">
        <p14:creationId xmlns:p14="http://schemas.microsoft.com/office/powerpoint/2010/main" val="333775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55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7.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19/2/2025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51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72" r:id="rId12"/>
    <p:sldLayoutId id="21474837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19/2/2025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extLst>
      <p:ext uri="{BB962C8B-B14F-4D97-AF65-F5344CB8AC3E}">
        <p14:creationId xmlns:p14="http://schemas.microsoft.com/office/powerpoint/2010/main" val="20539355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3369162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57412849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1631"/>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57995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D461D-A9AE-4EC2-861F-590C9694E739}" type="datetimeFigureOut">
              <a:rPr lang="en-US" smtClean="0"/>
              <a:pPr/>
              <a:t>19/2/2025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7F908-F780-422B-AFEF-23C0ED19201F}" type="slidenum">
              <a:rPr lang="en-US" smtClean="0"/>
              <a:pPr/>
              <a:t>‹#›</a:t>
            </a:fld>
            <a:endParaRPr lang="en-US"/>
          </a:p>
        </p:txBody>
      </p:sp>
    </p:spTree>
    <p:extLst>
      <p:ext uri="{BB962C8B-B14F-4D97-AF65-F5344CB8AC3E}">
        <p14:creationId xmlns:p14="http://schemas.microsoft.com/office/powerpoint/2010/main" val="19224492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pPr lvl="0"/>
              <a:t>‹#›</a:t>
            </a:fld>
            <a:endParaRPr lang="en-US"/>
          </a:p>
        </p:txBody>
      </p:sp>
    </p:spTree>
    <p:extLst>
      <p:ext uri="{BB962C8B-B14F-4D97-AF65-F5344CB8AC3E}">
        <p14:creationId xmlns:p14="http://schemas.microsoft.com/office/powerpoint/2010/main" val="101058871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11" Type="http://schemas.microsoft.com/office/2007/relationships/hdphoto" Target="../media/hdphoto20.wdp"/><Relationship Id="rId5" Type="http://schemas.openxmlformats.org/officeDocument/2006/relationships/image" Target="../media/image36.jpeg"/><Relationship Id="rId10" Type="http://schemas.openxmlformats.org/officeDocument/2006/relationships/image" Target="../media/image38.png"/><Relationship Id="rId4" Type="http://schemas.openxmlformats.org/officeDocument/2006/relationships/notesSlide" Target="../notesSlides/notesSlide5.xml"/><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notesSlide" Target="../notesSlides/notesSlide2.xml"/><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44.jpeg"/><Relationship Id="rId1" Type="http://schemas.openxmlformats.org/officeDocument/2006/relationships/slideLayout" Target="../slideLayouts/slideLayout26.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4.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20.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07/relationships/hdphoto" Target="../media/hdphoto5.wdp"/><Relationship Id="rId19" Type="http://schemas.openxmlformats.org/officeDocument/2006/relationships/image" Target="../media/image11.png"/><Relationship Id="rId4" Type="http://schemas.openxmlformats.org/officeDocument/2006/relationships/image" Target="../media/image13.jpeg"/><Relationship Id="rId9" Type="http://schemas.openxmlformats.org/officeDocument/2006/relationships/image" Target="../media/image16.png"/><Relationship Id="rId14" Type="http://schemas.microsoft.com/office/2007/relationships/hdphoto" Target="../media/hdphoto7.wdp"/></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jpeg"/><Relationship Id="rId4" Type="http://schemas.openxmlformats.org/officeDocument/2006/relationships/audio" Target="../media/audio3.wav"/><Relationship Id="rId9" Type="http://schemas.microsoft.com/office/2007/relationships/hdphoto" Target="../media/hdphoto10.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18" Type="http://schemas.openxmlformats.org/officeDocument/2006/relationships/image" Target="../media/image29.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8.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16.png"/><Relationship Id="rId11" Type="http://schemas.microsoft.com/office/2007/relationships/hdphoto" Target="../media/hdphoto12.wdp"/><Relationship Id="rId5" Type="http://schemas.openxmlformats.org/officeDocument/2006/relationships/image" Target="../media/image24.png"/><Relationship Id="rId15" Type="http://schemas.microsoft.com/office/2007/relationships/hdphoto" Target="../media/hdphoto13.wdp"/><Relationship Id="rId10" Type="http://schemas.openxmlformats.org/officeDocument/2006/relationships/image" Target="../media/image26.png"/><Relationship Id="rId19" Type="http://schemas.microsoft.com/office/2007/relationships/hdphoto" Target="../media/hdphoto15.wdp"/><Relationship Id="rId4" Type="http://schemas.openxmlformats.org/officeDocument/2006/relationships/notesSlide" Target="../notesSlides/notesSlide3.xml"/><Relationship Id="rId9" Type="http://schemas.microsoft.com/office/2007/relationships/hdphoto" Target="../media/hdphoto11.wdp"/><Relationship Id="rId14" Type="http://schemas.openxmlformats.org/officeDocument/2006/relationships/image" Target="../media/image27.png"/><Relationship Id="rId22"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10" Type="http://schemas.openxmlformats.org/officeDocument/2006/relationships/image" Target="../media/image30.jpeg"/><Relationship Id="rId4" Type="http://schemas.openxmlformats.org/officeDocument/2006/relationships/audio" Target="../media/audio3.wav"/><Relationship Id="rId9"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6.wdp"/><Relationship Id="rId18" Type="http://schemas.openxmlformats.org/officeDocument/2006/relationships/image" Target="../media/image34.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2.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3.mp3"/><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31.jpeg"/><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18.wdp"/><Relationship Id="rId4" Type="http://schemas.openxmlformats.org/officeDocument/2006/relationships/notesSlide" Target="../notesSlides/notesSlide4.xml"/><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Rounded MT Bold" panose="020F0704030504030204" charset="0"/>
                <a:ea typeface="Arial-Rounded" panose="020B0500000000000000" pitchFamily="34" charset="0"/>
                <a:cs typeface="Times New Roman" panose="02020603050405020304" pitchFamily="18" charset="0"/>
              </a:rPr>
              <a:t>30</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6000" b="1" i="0" u="none" strike="noStrike" kern="1200" cap="none" spc="0" normalizeH="0" baseline="0" noProof="0" dirty="0">
              <a:ln>
                <a:noFill/>
              </a:ln>
              <a:solidFill>
                <a:srgbClr val="F79646">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6012634"/>
      </p:ext>
    </p:extLst>
  </p:cSld>
  <p:clrMapOvr>
    <a:masterClrMapping/>
  </p:clrMapOvr>
  <p:transition advClick="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latin typeface="Arial-Rounded" panose="020B0500000000000000" pitchFamily="34" charset="0"/>
                <a:cs typeface="Arial-Rounded" panose="020B0500000000000000" pitchFamily="34" charset="0"/>
              </a:rPr>
              <a:t>Kể</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những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việc</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em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làm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khiến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người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thân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vui</a:t>
            </a:r>
            <a:endParaRPr lang="en-US" sz="3600" dirty="0">
              <a:latin typeface="Arial-Rounded" panose="020B0500000000000000" pitchFamily="34" charset="0"/>
              <a:cs typeface="Arial-Rounded" panose="020B0500000000000000" pitchFamily="34" charset="0"/>
            </a:endParaRP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Em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học</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giỏi</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err="1">
                <a:solidFill>
                  <a:prstClr val="white"/>
                </a:solidFill>
                <a:latin typeface="Arial-Rounded" panose="020B0500000000000000" pitchFamily="34" charset="0"/>
                <a:cs typeface="Arial-Rounded" panose="020B0500000000000000" pitchFamily="34" charset="0"/>
              </a:rPr>
              <a:t>Em</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quét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nhà</a:t>
            </a:r>
            <a:r>
              <a:rPr lang="en-US" sz="3200" dirty="0">
                <a:solidFill>
                  <a:prstClr val="white"/>
                </a:solidFill>
                <a:latin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Em</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rửa</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bát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12">
            <a:extLst>
              <a:ext uri="{FF2B5EF4-FFF2-40B4-BE49-F238E27FC236}">
                <a16:creationId xmlns:a16="http://schemas.microsoft.com/office/drawing/2014/main" id="{18F242C0-8D32-4C65-9B04-082B8F3B1A20}"/>
              </a:ext>
            </a:extLst>
          </p:cNvPr>
          <p:cNvSpPr>
            <a:spLocks noGrp="1"/>
          </p:cNvSpPr>
          <p:nvPr>
            <p:ph idx="1"/>
          </p:nvPr>
        </p:nvSpPr>
        <p:spPr>
          <a:xfrm>
            <a:off x="423484" y="313567"/>
            <a:ext cx="10972800" cy="4525963"/>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kern="0" noProof="0" dirty="0" smtClean="0">
                <a:solidFill>
                  <a:srgbClr val="F2F2E9"/>
                </a:solidFill>
                <a:latin typeface="Times New Roman" panose="02020603050405020304" pitchFamily="18" charset="0"/>
                <a:cs typeface="Times New Roman" panose="02020603050405020304" pitchFamily="18" charset="0"/>
              </a:rPr>
              <a:t>TẬP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Thương</a:t>
            </a:r>
            <a:r>
              <a:rPr kumimoji="0" lang="en-US" sz="6000" b="0" i="0" u="none" strike="noStrike" kern="0" cap="none" spc="0" normalizeH="0" dirty="0" smtClean="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dirty="0" err="1" smtClean="0">
                <a:ln>
                  <a:noFill/>
                </a:ln>
                <a:solidFill>
                  <a:srgbClr val="F2F2E9"/>
                </a:solidFill>
                <a:effectLst/>
                <a:uLnTx/>
                <a:uFillTx/>
                <a:latin typeface="Times New Roman" panose="02020603050405020304" pitchFamily="18" charset="0"/>
                <a:ea typeface="+mn-ea"/>
                <a:cs typeface="Times New Roman" panose="02020603050405020304" pitchFamily="18" charset="0"/>
              </a:rPr>
              <a:t>ông</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054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Khập khiễng</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vịn vai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Quẳng gậy</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a:t>
            </a:r>
            <a:r>
              <a:rPr kumimoji="0" lang="vi-VN" sz="2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r>
              <a:rPr kumimoji="0" lang="vi-VN" sz="2400" b="0" i="0" u="none" strike="noStrike" kern="1200" cap="none" spc="0" normalizeH="0" baseline="0" noProof="0" dirty="0" smtClean="0">
                <a:ln>
                  <a:noFill/>
                </a:ln>
                <a:solidFill>
                  <a:prstClr val="black"/>
                </a:solidFill>
                <a:effectLst/>
                <a:uLnTx/>
                <a:uFillTx/>
                <a:latin typeface="Arial-Rounded" panose="020B0500000000000000" pitchFamily="34" charset="0"/>
                <a:ea typeface="+mn-ea"/>
                <a:cs typeface="Arial-Rounded" panose="020B0500000000000000" pitchFamily="34" charset="0"/>
              </a:rPr>
              <a:t>.”</a:t>
            </a:r>
            <a:endParaRPr kumimoji="0" lang="en-US" sz="2400" b="0" i="0" u="none" strike="noStrike" kern="1200" cap="none" spc="0" normalizeH="0" baseline="0" noProof="0" dirty="0" smtClean="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Rounded" panose="020B0500000000000000" pitchFamily="34" charset="0"/>
                <a:cs typeface="Arial-Rounded" panose="020B0500000000000000" pitchFamily="34" charset="0"/>
              </a:rPr>
              <a:t> </a:t>
            </a:r>
            <a:r>
              <a:rPr lang="en-US" sz="2400" dirty="0" smtClean="0">
                <a:solidFill>
                  <a:prstClr val="black"/>
                </a:solidFill>
                <a:latin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cs typeface="Arial-Rounded" panose="020B0500000000000000" pitchFamily="34" charset="0"/>
              </a:rPr>
              <a:t>Tú</a:t>
            </a:r>
            <a:r>
              <a:rPr lang="en-US" sz="2400" dirty="0" smtClean="0">
                <a:solidFill>
                  <a:prstClr val="black"/>
                </a:solidFill>
                <a:latin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cs typeface="Arial-Rounded" panose="020B0500000000000000" pitchFamily="34" charset="0"/>
              </a:rPr>
              <a:t>Mỡ</a:t>
            </a:r>
            <a:r>
              <a:rPr lang="en-US" sz="2400" dirty="0" smtClean="0">
                <a:solidFill>
                  <a:prstClr val="black"/>
                </a:solidFill>
                <a:latin typeface="Arial-Rounded" panose="020B0500000000000000" pitchFamily="34" charset="0"/>
                <a:cs typeface="Arial-Rounded" panose="020B0500000000000000" pitchFamily="34" charset="0"/>
              </a:rPr>
              <a:t>)</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3"/>
          <a:stretch>
            <a:fillRect/>
          </a:stretch>
        </p:blipFill>
        <p:spPr>
          <a:xfrm>
            <a:off x="7962235" y="1670685"/>
            <a:ext cx="2838450" cy="4076700"/>
          </a:xfrm>
        </p:spPr>
      </p:pic>
    </p:spTree>
    <p:extLst>
      <p:ext uri="{BB962C8B-B14F-4D97-AF65-F5344CB8AC3E}">
        <p14:creationId xmlns:p14="http://schemas.microsoft.com/office/powerpoint/2010/main" val="131047330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6F2BD-FB46-44F5-B741-153FD36603EE}"/>
              </a:ext>
            </a:extLst>
          </p:cNvPr>
          <p:cNvSpPr txBox="1"/>
          <p:nvPr/>
        </p:nvSpPr>
        <p:spPr>
          <a:xfrm>
            <a:off x="5057776" y="2147681"/>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n</a:t>
            </a:r>
            <a:r>
              <a:rPr lang="en-US" sz="4000" dirty="0" err="1" smtClean="0">
                <a:solidFill>
                  <a:prstClr val="black"/>
                </a:solidFill>
                <a:latin typeface="Times New Roman" panose="02020603050405020304" pitchFamily="18" charset="0"/>
                <a:cs typeface="Times New Roman" panose="02020603050405020304" pitchFamily="18" charset="0"/>
              </a:rPr>
              <a:t>ó,sưng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8E4E846C-5E00-47FA-9452-AE65F248E0D2}"/>
              </a:ext>
            </a:extLst>
          </p:cNvPr>
          <p:cNvSpPr txBox="1"/>
          <p:nvPr/>
        </p:nvSpPr>
        <p:spPr>
          <a:xfrm>
            <a:off x="4804913" y="2949123"/>
            <a:ext cx="34866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k</a:t>
            </a:r>
            <a:r>
              <a:rPr lang="en-US" sz="4000" dirty="0" err="1" smtClean="0">
                <a:solidFill>
                  <a:prstClr val="black"/>
                </a:solidFill>
                <a:latin typeface="Times New Roman" panose="02020603050405020304" pitchFamily="18" charset="0"/>
                <a:cs typeface="Times New Roman" panose="02020603050405020304" pitchFamily="18" charset="0"/>
              </a:rPr>
              <a:t>hập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khiễng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024439" y="3595527"/>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err="1" smtClean="0">
                <a:solidFill>
                  <a:prstClr val="black"/>
                </a:solidFill>
                <a:latin typeface="Times New Roman" panose="02020603050405020304" pitchFamily="18" charset="0"/>
                <a:cs typeface="Times New Roman" panose="02020603050405020304" pitchFamily="18" charset="0"/>
              </a:rPr>
              <a:t>sân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54146C85-BBD0-4D7F-A452-003E5714EF59}"/>
              </a:ext>
            </a:extLst>
          </p:cNvPr>
          <p:cNvSpPr txBox="1"/>
          <p:nvPr/>
        </p:nvSpPr>
        <p:spPr>
          <a:xfrm>
            <a:off x="5024438" y="4248838"/>
            <a:ext cx="24479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l</a:t>
            </a:r>
            <a:r>
              <a:rPr lang="en-US" sz="4000" dirty="0" err="1" smtClean="0">
                <a:solidFill>
                  <a:prstClr val="black"/>
                </a:solidFill>
                <a:latin typeface="Times New Roman" panose="02020603050405020304" pitchFamily="18" charset="0"/>
                <a:cs typeface="Times New Roman" panose="02020603050405020304" pitchFamily="18" charset="0"/>
              </a:rPr>
              <a:t>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gần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2641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4104448" y="4805917"/>
            <a:ext cx="4018826" cy="11325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3"/>
          <a:stretch>
            <a:fillRect/>
          </a:stretch>
        </p:blipFill>
        <p:spPr>
          <a:xfrm>
            <a:off x="7962235" y="1670685"/>
            <a:ext cx="2838450" cy="4076700"/>
          </a:xfrm>
        </p:spPr>
      </p:pic>
      <p:pic>
        <p:nvPicPr>
          <p:cNvPr id="8" name="Picture 3">
            <a:extLst>
              <a:ext uri="{FF2B5EF4-FFF2-40B4-BE49-F238E27FC236}">
                <a16:creationId xmlns:a16="http://schemas.microsoft.com/office/drawing/2014/main" id="{7D089E06-9903-4071-8374-FF2634450A4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795" y="391886"/>
            <a:ext cx="527050" cy="300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768132C-D7DB-4660-AB02-304C4F03CFE2}"/>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2369" y="561702"/>
            <a:ext cx="527050" cy="3823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id="{7D089E06-9903-4071-8374-FF2634450A4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6708" y="2748021"/>
            <a:ext cx="527050" cy="300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191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550110" y="2716735"/>
            <a:ext cx="1021613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err="1" smtClean="0">
                <a:solidFill>
                  <a:srgbClr val="000000"/>
                </a:solidFill>
                <a:latin typeface="Times New Roman" pitchFamily="18" charset="0"/>
                <a:ea typeface="Times New Roman" pitchFamily="18" charset="0"/>
                <a:cs typeface="Times New Roman" pitchFamily="18" charset="0"/>
              </a:rPr>
              <a:t>Ô</a:t>
            </a:r>
            <a:r>
              <a:rPr lang="en-US" sz="2800" b="1" noProof="0" dirty="0" err="1" smtClean="0">
                <a:solidFill>
                  <a:srgbClr val="000000"/>
                </a:solidFill>
                <a:latin typeface="HP001 4 hàng" pitchFamily="34" charset="0"/>
                <a:ea typeface="Times New Roman" panose="02020603050405020304" pitchFamily="18" charset="0"/>
              </a:rPr>
              <a:t>ng</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bị</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đau</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chân</a:t>
            </a:r>
            <a:endParaRPr lang="en-US" sz="2800" b="1" noProof="0" dirty="0" smtClean="0">
              <a:solidFill>
                <a:srgbClr val="000000"/>
              </a:solidFill>
              <a:latin typeface="HP001 4 hàng" pitchFamily="34"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err="1" smtClean="0">
                <a:ln>
                  <a:noFill/>
                </a:ln>
                <a:solidFill>
                  <a:srgbClr val="000000"/>
                </a:solidFill>
                <a:effectLst/>
                <a:uLnTx/>
                <a:uFillTx/>
                <a:latin typeface="HP001 4 hàng" pitchFamily="34" charset="0"/>
                <a:ea typeface="Times New Roman" panose="02020603050405020304" pitchFamily="18" charset="0"/>
              </a:rPr>
              <a:t>Nó</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sưng</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nó</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tấy</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baseline="0" noProof="0" dirty="0">
              <a:solidFill>
                <a:srgbClr val="000000"/>
              </a:solidFill>
              <a:latin typeface="HP001 4 hàng" pitchFamily="34"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Bước</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lên</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thềm</a:t>
            </a:r>
            <a:r>
              <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rPr>
              <a:t> </a:t>
            </a:r>
            <a:r>
              <a:rPr kumimoji="0" lang="en-US" sz="2800" b="1" i="0" u="none" strike="noStrike" kern="1200" cap="none" spc="0" normalizeH="0" dirty="0" err="1" smtClean="0">
                <a:ln>
                  <a:noFill/>
                </a:ln>
                <a:solidFill>
                  <a:srgbClr val="000000"/>
                </a:solidFill>
                <a:effectLst/>
                <a:uLnTx/>
                <a:uFillTx/>
                <a:latin typeface="HP001 4 hàng" pitchFamily="34" charset="0"/>
                <a:ea typeface="Times New Roman" panose="02020603050405020304" pitchFamily="18" charset="0"/>
              </a:rPr>
              <a:t>nhà</a:t>
            </a:r>
            <a:endParaRPr kumimoji="0" lang="en-US" sz="2800" b="1" i="0" u="none" strike="noStrike" kern="1200" cap="none" spc="0" normalizeH="0" dirty="0" smtClean="0">
              <a:ln>
                <a:noFill/>
              </a:ln>
              <a:solidFill>
                <a:srgbClr val="000000"/>
              </a:solidFill>
              <a:effectLst/>
              <a:uLnTx/>
              <a:uFillTx/>
              <a:latin typeface="HP001 4 hàng" pitchFamily="34"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noProof="0" dirty="0" err="1" smtClean="0">
                <a:solidFill>
                  <a:srgbClr val="000000"/>
                </a:solidFill>
                <a:latin typeface="HP001 4 hàng" pitchFamily="34" charset="0"/>
                <a:ea typeface="Times New Roman" panose="02020603050405020304" pitchFamily="18" charset="0"/>
              </a:rPr>
              <a:t>Nhấc</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chân</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quá</a:t>
            </a:r>
            <a:r>
              <a:rPr lang="en-US" sz="2800" b="1" noProof="0" dirty="0" smtClean="0">
                <a:solidFill>
                  <a:srgbClr val="000000"/>
                </a:solidFill>
                <a:latin typeface="HP001 4 hàng" pitchFamily="34" charset="0"/>
                <a:ea typeface="Times New Roman" panose="02020603050405020304" pitchFamily="18" charset="0"/>
              </a:rPr>
              <a:t> </a:t>
            </a:r>
            <a:r>
              <a:rPr lang="en-US" sz="2800" b="1" noProof="0" dirty="0" err="1" smtClean="0">
                <a:solidFill>
                  <a:srgbClr val="000000"/>
                </a:solidFill>
                <a:latin typeface="HP001 4 hàng" pitchFamily="34" charset="0"/>
                <a:ea typeface="Times New Roman" panose="02020603050405020304" pitchFamily="18" charset="0"/>
              </a:rPr>
              <a:t>khó</a:t>
            </a:r>
            <a:r>
              <a:rPr lang="en-US" sz="2800" b="1" noProof="0" dirty="0" smtClean="0">
                <a:solidFill>
                  <a:srgbClr val="000000"/>
                </a:solidFill>
                <a:latin typeface="HP001 4 hàng" pitchFamily="34" charset="0"/>
                <a:ea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HP001 4 hàng"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HP001 4 hàng" pitchFamily="34" charset="0"/>
            </a:endParaRPr>
          </a:p>
        </p:txBody>
      </p: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209825" y="-38121"/>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3128787" y="307489"/>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strike="noStrike" kern="0" cap="none" spc="0" normalizeH="0" baseline="0" noProof="0" dirty="0" err="1">
                <a:ln>
                  <a:noFill/>
                </a:ln>
                <a:solidFill>
                  <a:srgbClr val="F2F2E9"/>
                </a:solidFill>
                <a:effectLst/>
                <a:uLnTx/>
                <a:uFillTx/>
                <a:latin typeface="HP001 4 hàng" pitchFamily="34" charset="0"/>
                <a:cs typeface="Times New Roman" panose="02020603050405020304" pitchFamily="18" charset="0"/>
              </a:rPr>
              <a:t>Luyện</a:t>
            </a:r>
            <a:r>
              <a:rPr kumimoji="0" lang="en-US" sz="6000" b="1" i="0" strike="noStrike" kern="0" cap="none" spc="0" normalizeH="0" baseline="0" noProof="0" dirty="0">
                <a:ln>
                  <a:noFill/>
                </a:ln>
                <a:solidFill>
                  <a:srgbClr val="F2F2E9"/>
                </a:solidFill>
                <a:effectLst/>
                <a:uLnTx/>
                <a:uFillTx/>
                <a:latin typeface="HP001 4 hàng" pitchFamily="34" charset="0"/>
                <a:cs typeface="Times New Roman" panose="02020603050405020304" pitchFamily="18" charset="0"/>
              </a:rPr>
              <a:t> </a:t>
            </a:r>
            <a:r>
              <a:rPr kumimoji="0" lang="en-US" sz="6000" b="1" i="0" strike="noStrike" kern="0" cap="none" spc="0" normalizeH="0" baseline="0" noProof="0" dirty="0" err="1">
                <a:ln>
                  <a:noFill/>
                </a:ln>
                <a:solidFill>
                  <a:srgbClr val="F2F2E9"/>
                </a:solidFill>
                <a:effectLst/>
                <a:uLnTx/>
                <a:uFillTx/>
                <a:latin typeface="HP001 4 hàng" pitchFamily="34" charset="0"/>
                <a:cs typeface="Times New Roman" panose="02020603050405020304" pitchFamily="18" charset="0"/>
              </a:rPr>
              <a:t>đọc</a:t>
            </a:r>
            <a:r>
              <a:rPr kumimoji="0" lang="en-US" sz="6000" b="1" i="0" strike="noStrike" kern="0" cap="none" spc="0" normalizeH="0" baseline="0" noProof="0" dirty="0">
                <a:ln>
                  <a:noFill/>
                </a:ln>
                <a:solidFill>
                  <a:srgbClr val="F2F2E9"/>
                </a:solidFill>
                <a:effectLst/>
                <a:uLnTx/>
                <a:uFillTx/>
                <a:latin typeface="HP001 4 hàng" pitchFamily="34" charset="0"/>
                <a:cs typeface="Times New Roman" panose="02020603050405020304" pitchFamily="18" charset="0"/>
              </a:rPr>
              <a:t> </a:t>
            </a:r>
            <a:r>
              <a:rPr kumimoji="0" lang="en-US" sz="6000" b="1" i="0" strike="noStrike" kern="0" cap="none" spc="0" normalizeH="0" baseline="0" noProof="0" dirty="0" err="1">
                <a:ln>
                  <a:noFill/>
                </a:ln>
                <a:solidFill>
                  <a:srgbClr val="F2F2E9"/>
                </a:solidFill>
                <a:effectLst/>
                <a:uLnTx/>
                <a:uFillTx/>
                <a:latin typeface="HP001 4 hàng" pitchFamily="34" charset="0"/>
                <a:cs typeface="Times New Roman" panose="02020603050405020304" pitchFamily="18" charset="0"/>
              </a:rPr>
              <a:t>câu</a:t>
            </a:r>
            <a:r>
              <a:rPr kumimoji="0" lang="en-US" sz="6000" b="1" i="0" strike="noStrike" kern="0" cap="none" spc="0" normalizeH="0" baseline="0" noProof="0" dirty="0">
                <a:ln>
                  <a:noFill/>
                </a:ln>
                <a:solidFill>
                  <a:srgbClr val="F2F2E9"/>
                </a:solidFill>
                <a:effectLst/>
                <a:uLnTx/>
                <a:uFillTx/>
                <a:latin typeface="HP001 4 hàng" pitchFamily="34" charset="0"/>
                <a:cs typeface="Times New Roman" panose="02020603050405020304" pitchFamily="18" charset="0"/>
              </a:rPr>
              <a:t> </a:t>
            </a:r>
            <a:r>
              <a:rPr kumimoji="0" lang="en-US" sz="6000" b="1" i="0" strike="noStrike" kern="0" cap="none" spc="0" normalizeH="0" baseline="0" noProof="0" dirty="0" err="1">
                <a:ln>
                  <a:noFill/>
                </a:ln>
                <a:solidFill>
                  <a:srgbClr val="F2F2E9"/>
                </a:solidFill>
                <a:effectLst/>
                <a:uLnTx/>
                <a:uFillTx/>
                <a:latin typeface="HP001 4 hàng" pitchFamily="34" charset="0"/>
                <a:cs typeface="Times New Roman" panose="02020603050405020304" pitchFamily="18" charset="0"/>
              </a:rPr>
              <a:t>khó</a:t>
            </a:r>
            <a:endParaRPr kumimoji="0" lang="en-US" sz="6000" b="1" i="0" strike="noStrike" kern="0" cap="none" spc="0" normalizeH="0" baseline="0" noProof="0" dirty="0">
              <a:ln>
                <a:noFill/>
              </a:ln>
              <a:solidFill>
                <a:srgbClr val="F2F2E9"/>
              </a:solidFill>
              <a:effectLst/>
              <a:uLnTx/>
              <a:uFillTx/>
              <a:latin typeface="HP001 4 hàng"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429B04A8-074A-476B-8195-781E99292B8B}"/>
              </a:ext>
            </a:extLst>
          </p:cNvPr>
          <p:cNvCxnSpPr>
            <a:cxnSpLocks/>
          </p:cNvCxnSpPr>
          <p:nvPr/>
        </p:nvCxnSpPr>
        <p:spPr>
          <a:xfrm flipH="1">
            <a:off x="8080677" y="2758116"/>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429B04A8-074A-476B-8195-781E99292B8B}"/>
              </a:ext>
            </a:extLst>
          </p:cNvPr>
          <p:cNvCxnSpPr>
            <a:cxnSpLocks/>
          </p:cNvCxnSpPr>
          <p:nvPr/>
        </p:nvCxnSpPr>
        <p:spPr>
          <a:xfrm flipH="1">
            <a:off x="7921190" y="323972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29B04A8-074A-476B-8195-781E99292B8B}"/>
              </a:ext>
            </a:extLst>
          </p:cNvPr>
          <p:cNvCxnSpPr>
            <a:cxnSpLocks/>
          </p:cNvCxnSpPr>
          <p:nvPr/>
        </p:nvCxnSpPr>
        <p:spPr>
          <a:xfrm flipH="1">
            <a:off x="8187002" y="406944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429B04A8-074A-476B-8195-781E99292B8B}"/>
              </a:ext>
            </a:extLst>
          </p:cNvPr>
          <p:cNvCxnSpPr>
            <a:cxnSpLocks/>
          </p:cNvCxnSpPr>
          <p:nvPr/>
        </p:nvCxnSpPr>
        <p:spPr>
          <a:xfrm flipH="1">
            <a:off x="8208011" y="451427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29B04A8-074A-476B-8195-781E99292B8B}"/>
              </a:ext>
            </a:extLst>
          </p:cNvPr>
          <p:cNvCxnSpPr>
            <a:cxnSpLocks/>
          </p:cNvCxnSpPr>
          <p:nvPr/>
        </p:nvCxnSpPr>
        <p:spPr>
          <a:xfrm flipH="1">
            <a:off x="8291359" y="4516692"/>
            <a:ext cx="106325" cy="33234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50128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HP001 4 hàng" pitchFamily="34" charset="0"/>
              <a:ea typeface="等线" panose="02010600030101010101" pitchFamily="2" charset="-122"/>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HP001 4 hàng" pitchFamily="34" charset="0"/>
              <a:ea typeface="等线" panose="02010600030101010101" pitchFamily="2" charset="-122"/>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HP001 4 hàng" pitchFamily="34" charset="0"/>
              <a:ea typeface="等线" panose="02010600030101010101" pitchFamily="2" charset="-122"/>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HP001 4 hàng" pitchFamily="34" charset="0"/>
              <a:ea typeface="等线" panose="02010600030101010101" pitchFamily="2" charset="-122"/>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P001 4 hàng" pitchFamily="34" charset="0"/>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Vinhan" pitchFamily="2"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Vinhan" pitchFamily="2"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HP001 4 hàng" pitchFamily="34" charset="0"/>
              <a:ea typeface="等线" panose="02010600030101010101" pitchFamily="2" charset="-122"/>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HP001 4 hàng"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Tấy</a:t>
              </a:r>
              <a:endPar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Sưng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 to,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làm</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cho</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đau</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rPr>
                <a:t>nhức</a:t>
              </a:r>
              <a:endPar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HP001 4 hàng"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307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Khập</a:t>
              </a:r>
              <a:r>
                <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khiễng</a:t>
              </a:r>
              <a:r>
                <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khập</a:t>
              </a:r>
              <a:r>
                <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khà</a:t>
              </a:r>
              <a:endPar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Dáng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đi</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bên</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cao</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bên</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thấp</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không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đều</a:t>
              </a:r>
              <a:endPar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endParaRPr>
            </a:p>
          </p:txBody>
        </p:sp>
      </p:grpSp>
      <p:grpSp>
        <p:nvGrpSpPr>
          <p:cNvPr id="14" name="Group 13"/>
          <p:cNvGrpSpPr/>
          <p:nvPr/>
        </p:nvGrpSpPr>
        <p:grpSpPr>
          <a:xfrm>
            <a:off x="3882390" y="4657090"/>
            <a:ext cx="6916420" cy="1537308"/>
            <a:chOff x="172324" y="1157225"/>
            <a:chExt cx="2109019" cy="1471015"/>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HP001 4 hàng"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307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HP001 4 hàng" pitchFamily="34" charset="0"/>
                  <a:ea typeface="Arial-Rounded" panose="020B0500000000000000" pitchFamily="34" charset="0"/>
                  <a:cs typeface="Arial-Rounded" panose="020B0500000000000000" pitchFamily="34" charset="0"/>
                </a:rPr>
                <a:t>Lon ton</a:t>
              </a: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Dáng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đi</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hoặc</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chạy</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thường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của</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trẻ</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em</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với</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những</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bước</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ngắn</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 </a:t>
              </a:r>
              <a:r>
                <a:rPr kumimoji="0" lang="en-US" altLang="vi-VN" sz="2800" b="1" i="0" u="none" strike="noStrike" kern="1200" cap="none" spc="0" normalizeH="0" baseline="0" noProof="0" dirty="0" err="1">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nhanh</a:t>
              </a:r>
              <a:r>
                <a:rPr kumimoji="0" lang="en-US" altLang="vi-VN" sz="2800" b="1" i="0" u="none" strike="noStrike" kern="1200" cap="none" spc="0" normalizeH="0" baseline="0" noProof="0" dirty="0">
                  <a:ln>
                    <a:noFill/>
                  </a:ln>
                  <a:solidFill>
                    <a:srgbClr val="231F20"/>
                  </a:solidFill>
                  <a:effectLst/>
                  <a:uLnTx/>
                  <a:uFillTx/>
                  <a:latin typeface="HP001 4 hàng" pitchFamily="34" charset="0"/>
                  <a:ea typeface="Arial-Rounded" panose="020B0500000000000000" pitchFamily="34" charset="0"/>
                  <a:cs typeface="Arial-Rounded" panose="020B0500000000000000" pitchFamily="34" charset="0"/>
                  <a:sym typeface="+mn-lt"/>
                </a:rPr>
                <a:t>.</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2F7A3BFF-7B6D-4F4D-9483-2AA5C7875E1D}"/>
              </a:ext>
            </a:extLst>
          </p:cNvPr>
          <p:cNvCxnSpPr/>
          <p:nvPr/>
        </p:nvCxnSpPr>
        <p:spPr>
          <a:xfrm>
            <a:off x="733646" y="2679405"/>
            <a:ext cx="15629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9A612FD0-A8E5-4988-B98A-E8BDEBCB05D0}"/>
              </a:ext>
            </a:extLst>
          </p:cNvPr>
          <p:cNvCxnSpPr>
            <a:cxnSpLocks/>
          </p:cNvCxnSpPr>
          <p:nvPr/>
        </p:nvCxnSpPr>
        <p:spPr>
          <a:xfrm>
            <a:off x="2402908" y="2679405"/>
            <a:ext cx="136101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445E779-D4C9-4B1D-AFD8-6DE559315FD6}"/>
              </a:ext>
            </a:extLst>
          </p:cNvPr>
          <p:cNvCxnSpPr/>
          <p:nvPr/>
        </p:nvCxnSpPr>
        <p:spPr>
          <a:xfrm>
            <a:off x="5507664" y="2115880"/>
            <a:ext cx="156298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98893EF7-DA38-45D5-942A-22889D86EEEB}"/>
              </a:ext>
            </a:extLst>
          </p:cNvPr>
          <p:cNvCxnSpPr/>
          <p:nvPr/>
        </p:nvCxnSpPr>
        <p:spPr>
          <a:xfrm>
            <a:off x="4051003" y="2477387"/>
            <a:ext cx="1562986"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9870158A-9C8E-4C9B-AB3C-789541EFE120}"/>
              </a:ext>
            </a:extLst>
          </p:cNvPr>
          <p:cNvSpPr txBox="1"/>
          <p:nvPr/>
        </p:nvSpPr>
        <p:spPr>
          <a:xfrm>
            <a:off x="1851896" y="5862895"/>
            <a:ext cx="4930775" cy="582295"/>
          </a:xfrm>
          <a:prstGeom prst="rect">
            <a:avLst/>
          </a:prstGeom>
          <a:solidFill>
            <a:schemeClr val="accent6"/>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267583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1+#ppt_w/2"/>
                                          </p:val>
                                        </p:tav>
                                        <p:tav tm="100000">
                                          <p:val>
                                            <p:strVal val="#ppt_x"/>
                                          </p:val>
                                        </p:tav>
                                      </p:tavLst>
                                    </p:anim>
                                    <p:anim calcmode="lin" valueType="num">
                                      <p:cBhvr additive="base">
                                        <p:cTn id="2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67827235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4051005" y="4902201"/>
            <a:ext cx="4518837" cy="13073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429B04A8-074A-476B-8195-781E99292B8B}"/>
              </a:ext>
            </a:extLst>
          </p:cNvPr>
          <p:cNvCxnSpPr>
            <a:cxnSpLocks/>
          </p:cNvCxnSpPr>
          <p:nvPr/>
        </p:nvCxnSpPr>
        <p:spPr>
          <a:xfrm flipH="1">
            <a:off x="2958595" y="1211812"/>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71A68AA-1FCD-4088-A3B1-1FE1AF0704C6}"/>
              </a:ext>
            </a:extLst>
          </p:cNvPr>
          <p:cNvCxnSpPr>
            <a:cxnSpLocks/>
          </p:cNvCxnSpPr>
          <p:nvPr/>
        </p:nvCxnSpPr>
        <p:spPr>
          <a:xfrm flipH="1">
            <a:off x="2743200" y="1675175"/>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64A383D-E79F-4432-AC86-D75A8FEF60E5}"/>
              </a:ext>
            </a:extLst>
          </p:cNvPr>
          <p:cNvCxnSpPr>
            <a:cxnSpLocks/>
          </p:cNvCxnSpPr>
          <p:nvPr/>
        </p:nvCxnSpPr>
        <p:spPr>
          <a:xfrm flipH="1">
            <a:off x="3170984" y="2007524"/>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11C7E856-7E10-4A96-AD22-C72974462C77}"/>
              </a:ext>
            </a:extLst>
          </p:cNvPr>
          <p:cNvCxnSpPr>
            <a:cxnSpLocks/>
          </p:cNvCxnSpPr>
          <p:nvPr/>
        </p:nvCxnSpPr>
        <p:spPr>
          <a:xfrm flipH="1">
            <a:off x="3736577" y="2339873"/>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1F3903D2-598F-4D4E-8A81-852D98EA98FF}"/>
              </a:ext>
            </a:extLst>
          </p:cNvPr>
          <p:cNvCxnSpPr>
            <a:cxnSpLocks/>
          </p:cNvCxnSpPr>
          <p:nvPr/>
        </p:nvCxnSpPr>
        <p:spPr>
          <a:xfrm flipH="1">
            <a:off x="3296570" y="269589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EBA8FAA0-3989-4AFF-A283-5445C5B5CE63}"/>
              </a:ext>
            </a:extLst>
          </p:cNvPr>
          <p:cNvCxnSpPr>
            <a:cxnSpLocks/>
          </p:cNvCxnSpPr>
          <p:nvPr/>
        </p:nvCxnSpPr>
        <p:spPr>
          <a:xfrm flipH="1">
            <a:off x="3349732" y="3051408"/>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701B6ECE-01C7-4935-AC07-EB31D12F1BCD}"/>
              </a:ext>
            </a:extLst>
          </p:cNvPr>
          <p:cNvCxnSpPr>
            <a:cxnSpLocks/>
          </p:cNvCxnSpPr>
          <p:nvPr/>
        </p:nvCxnSpPr>
        <p:spPr>
          <a:xfrm flipH="1">
            <a:off x="3322955" y="3483905"/>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18BB89-6C59-449F-873D-069C5501A985}"/>
              </a:ext>
            </a:extLst>
          </p:cNvPr>
          <p:cNvCxnSpPr>
            <a:cxnSpLocks/>
          </p:cNvCxnSpPr>
          <p:nvPr/>
        </p:nvCxnSpPr>
        <p:spPr>
          <a:xfrm flipH="1">
            <a:off x="3349732" y="392752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B7EC3C1D-0862-443F-B110-5682A20B57BA}"/>
              </a:ext>
            </a:extLst>
          </p:cNvPr>
          <p:cNvCxnSpPr>
            <a:cxnSpLocks/>
          </p:cNvCxnSpPr>
          <p:nvPr/>
        </p:nvCxnSpPr>
        <p:spPr>
          <a:xfrm flipH="1">
            <a:off x="2795288" y="416903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id="{C4E7B2BA-5B0B-4FF4-BDCE-CC343BE655E6}"/>
              </a:ext>
            </a:extLst>
          </p:cNvPr>
          <p:cNvCxnSpPr>
            <a:cxnSpLocks/>
          </p:cNvCxnSpPr>
          <p:nvPr/>
        </p:nvCxnSpPr>
        <p:spPr>
          <a:xfrm flipH="1">
            <a:off x="3552753" y="450137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5A9398E3-0207-499D-866C-C7418D425931}"/>
              </a:ext>
            </a:extLst>
          </p:cNvPr>
          <p:cNvCxnSpPr>
            <a:cxnSpLocks/>
          </p:cNvCxnSpPr>
          <p:nvPr/>
        </p:nvCxnSpPr>
        <p:spPr>
          <a:xfrm flipH="1">
            <a:off x="3224146" y="4878840"/>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643E7B62-36FC-4BFB-B6DE-64990805BA9F}"/>
              </a:ext>
            </a:extLst>
          </p:cNvPr>
          <p:cNvCxnSpPr>
            <a:cxnSpLocks/>
          </p:cNvCxnSpPr>
          <p:nvPr/>
        </p:nvCxnSpPr>
        <p:spPr>
          <a:xfrm flipH="1">
            <a:off x="3054225" y="535242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0F66F8F4-B289-4119-A839-D491767C8A59}"/>
              </a:ext>
            </a:extLst>
          </p:cNvPr>
          <p:cNvCxnSpPr>
            <a:cxnSpLocks/>
          </p:cNvCxnSpPr>
          <p:nvPr/>
        </p:nvCxnSpPr>
        <p:spPr>
          <a:xfrm flipH="1">
            <a:off x="6699867" y="1377986"/>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299EFD32-E476-45EF-863E-E27A0776088F}"/>
              </a:ext>
            </a:extLst>
          </p:cNvPr>
          <p:cNvCxnSpPr>
            <a:cxnSpLocks/>
          </p:cNvCxnSpPr>
          <p:nvPr/>
        </p:nvCxnSpPr>
        <p:spPr>
          <a:xfrm flipH="1">
            <a:off x="7197719" y="173601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6727EC6B-BECE-4FD0-9D70-6DF917AD219D}"/>
              </a:ext>
            </a:extLst>
          </p:cNvPr>
          <p:cNvCxnSpPr>
            <a:cxnSpLocks/>
          </p:cNvCxnSpPr>
          <p:nvPr/>
        </p:nvCxnSpPr>
        <p:spPr>
          <a:xfrm flipH="1">
            <a:off x="6946551" y="2187262"/>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C73A8324-BFF6-42E4-B3CC-F91A255D8296}"/>
              </a:ext>
            </a:extLst>
          </p:cNvPr>
          <p:cNvCxnSpPr>
            <a:cxnSpLocks/>
          </p:cNvCxnSpPr>
          <p:nvPr/>
        </p:nvCxnSpPr>
        <p:spPr>
          <a:xfrm flipH="1">
            <a:off x="6475126" y="2519056"/>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D852D15F-F188-4FE5-90CB-FC5ADC8D3305}"/>
              </a:ext>
            </a:extLst>
          </p:cNvPr>
          <p:cNvCxnSpPr>
            <a:cxnSpLocks/>
          </p:cNvCxnSpPr>
          <p:nvPr/>
        </p:nvCxnSpPr>
        <p:spPr>
          <a:xfrm flipH="1">
            <a:off x="6461986" y="2813929"/>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a:extLst>
              <a:ext uri="{FF2B5EF4-FFF2-40B4-BE49-F238E27FC236}">
                <a16:creationId xmlns:a16="http://schemas.microsoft.com/office/drawing/2014/main" id="{5476F85C-8CCB-4C66-9361-5EF87865A7AA}"/>
              </a:ext>
            </a:extLst>
          </p:cNvPr>
          <p:cNvCxnSpPr>
            <a:cxnSpLocks/>
          </p:cNvCxnSpPr>
          <p:nvPr/>
        </p:nvCxnSpPr>
        <p:spPr>
          <a:xfrm flipH="1">
            <a:off x="6758799" y="3219051"/>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C45C4387-CA38-47C6-BC15-62CB4C0148A2}"/>
              </a:ext>
            </a:extLst>
          </p:cNvPr>
          <p:cNvCxnSpPr>
            <a:cxnSpLocks/>
          </p:cNvCxnSpPr>
          <p:nvPr/>
        </p:nvCxnSpPr>
        <p:spPr>
          <a:xfrm flipH="1">
            <a:off x="6204098" y="3595173"/>
            <a:ext cx="106325" cy="332349"/>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9C82543B-B0A8-4A5F-B35C-3C5E308111B5}"/>
              </a:ext>
            </a:extLst>
          </p:cNvPr>
          <p:cNvCxnSpPr>
            <a:cxnSpLocks/>
          </p:cNvCxnSpPr>
          <p:nvPr/>
        </p:nvCxnSpPr>
        <p:spPr>
          <a:xfrm flipH="1">
            <a:off x="6556401" y="3975428"/>
            <a:ext cx="106325" cy="33234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72556011"/>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4104448" y="4805917"/>
            <a:ext cx="4018826" cy="1132588"/>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nối</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tiếp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pic>
        <p:nvPicPr>
          <p:cNvPr id="8" name="Picture 3">
            <a:extLst>
              <a:ext uri="{FF2B5EF4-FFF2-40B4-BE49-F238E27FC236}">
                <a16:creationId xmlns:a16="http://schemas.microsoft.com/office/drawing/2014/main" id="{7D089E06-9903-4071-8374-FF2634450A41}"/>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795" y="1"/>
            <a:ext cx="527050" cy="54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5768132C-D7DB-4660-AB02-304C4F03CFE2}"/>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02369" y="113558"/>
            <a:ext cx="527050" cy="427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614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Cloud 9"/>
          <p:cNvSpPr/>
          <p:nvPr/>
        </p:nvSpPr>
        <p:spPr>
          <a:xfrm>
            <a:off x="3965893" y="5044062"/>
            <a:ext cx="3996341"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Arial-Rounded" panose="020B0500000000000000" pitchFamily="34" charset="0"/>
                <a:cs typeface="Arial-Rounded" panose="020B0500000000000000" pitchFamily="34" charset="0"/>
              </a:rPr>
              <a:t>Đọc</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toàn</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spTree>
    <p:extLst>
      <p:ext uri="{BB962C8B-B14F-4D97-AF65-F5344CB8AC3E}">
        <p14:creationId xmlns:p14="http://schemas.microsoft.com/office/powerpoint/2010/main" val="281932087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1154844" y="5747058"/>
            <a:ext cx="542671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1.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của</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bị</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làm</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sao</a:t>
            </a:r>
            <a:r>
              <a:rPr lang="en-US" sz="3200" dirty="0">
                <a:solidFill>
                  <a:prstClr val="white"/>
                </a:solidFill>
                <a:latin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p:nvPr/>
        </p:nvCxnSpPr>
        <p:spPr>
          <a:xfrm>
            <a:off x="1648047" y="1584251"/>
            <a:ext cx="118021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505091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634143" y="5588592"/>
            <a:ext cx="7468161" cy="9439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2. Khi </a:t>
            </a:r>
            <a:r>
              <a:rPr lang="en-US" sz="3200" dirty="0" err="1">
                <a:solidFill>
                  <a:prstClr val="white"/>
                </a:solidFill>
                <a:latin typeface="Arial-Rounded" panose="020B0500000000000000" pitchFamily="34" charset="0"/>
                <a:cs typeface="Arial-Rounded" panose="020B0500000000000000" pitchFamily="34" charset="0"/>
              </a:rPr>
              <a:t>thấy</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đau</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đã</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làm</a:t>
            </a:r>
            <a:r>
              <a:rPr lang="en-US" sz="3200" dirty="0">
                <a:solidFill>
                  <a:prstClr val="white"/>
                </a:solidFill>
                <a:latin typeface="Arial-Rounded" panose="020B0500000000000000" pitchFamily="34" charset="0"/>
                <a:cs typeface="Arial-Rounded" panose="020B0500000000000000" pitchFamily="34" charset="0"/>
              </a:rPr>
              <a:t> </a:t>
            </a:r>
            <a:r>
              <a:rPr lang="en-US" sz="3200" smtClean="0">
                <a:solidFill>
                  <a:prstClr val="white"/>
                </a:solidFill>
                <a:latin typeface="Arial-Rounded" panose="020B0500000000000000" pitchFamily="34" charset="0"/>
                <a:cs typeface="Arial-Rounded" panose="020B0500000000000000" pitchFamily="34" charset="0"/>
              </a:rPr>
              <a:t>gì </a:t>
            </a:r>
            <a:r>
              <a:rPr lang="en-US" sz="3200" dirty="0" err="1">
                <a:solidFill>
                  <a:prstClr val="white"/>
                </a:solidFill>
                <a:latin typeface="Arial-Rounded" panose="020B0500000000000000" pitchFamily="34" charset="0"/>
                <a:cs typeface="Arial-Rounded" panose="020B0500000000000000" pitchFamily="34" charset="0"/>
              </a:rPr>
              <a:t>để</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giúp</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smtClean="0">
                <a:solidFill>
                  <a:prstClr val="white"/>
                </a:solidFill>
                <a:latin typeface="Arial-Rounded" panose="020B0500000000000000" pitchFamily="34" charset="0"/>
                <a:cs typeface="Arial-Rounded" panose="020B0500000000000000" pitchFamily="34" charset="0"/>
              </a:rPr>
              <a:t>ông</a:t>
            </a:r>
            <a:r>
              <a:rPr lang="en-US" sz="3200" dirty="0" smtClean="0">
                <a:solidFill>
                  <a:prstClr val="white"/>
                </a:solidFill>
                <a:latin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a:cxnSpLocks/>
          </p:cNvCxnSpPr>
          <p:nvPr/>
        </p:nvCxnSpPr>
        <p:spPr>
          <a:xfrm>
            <a:off x="1616149" y="5220586"/>
            <a:ext cx="14034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992599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Rounded" panose="020B0500000000000000" pitchFamily="34" charset="0"/>
                <a:cs typeface="Arial-Rounded" panose="020B0500000000000000" pitchFamily="34" charset="0"/>
              </a:rPr>
              <a:t>Thương</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ông</a:t>
            </a:r>
            <a:endParaRPr lang="en-US" dirty="0">
              <a:latin typeface="Arial-Rounded" panose="020B0500000000000000" pitchFamily="34" charset="0"/>
              <a:cs typeface="Arial-Rounded" panose="020B0500000000000000" pitchFamily="34" charset="0"/>
            </a:endParaRPr>
          </a:p>
        </p:txBody>
      </p:sp>
      <p:sp>
        <p:nvSpPr>
          <p:cNvPr id="5" name="Text Box 4"/>
          <p:cNvSpPr txBox="1"/>
          <p:nvPr/>
        </p:nvSpPr>
        <p:spPr>
          <a:xfrm>
            <a:off x="609600" y="1166842"/>
            <a:ext cx="54267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bị đau chân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Nó sưng nó tấy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Đi phải chống gậy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Khập khiễng, khập khà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Bước lên thềm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Nhấc chân quá khó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Thấy ông nhăn nhó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Việt chơi ngoài sân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Lon ton lại gần,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Âu yếm, nhanh nhảu: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vịn vai cháu,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Cháu đỡ ông 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7" name="Text Box 6"/>
          <p:cNvSpPr txBox="1"/>
          <p:nvPr/>
        </p:nvSpPr>
        <p:spPr>
          <a:xfrm>
            <a:off x="3965894" y="1338580"/>
            <a:ext cx="4747895"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Ông bước lên thềm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Trong lòng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Quẳng gậy, cúi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Quên cả đớn đau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Ôm cháu xoa đầu: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Hoan hô thằng bé!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Bé thế mà khoẻ</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Vì nó thương ông.”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0" name="Rectangle: Rounded Corners 9"/>
          <p:cNvSpPr/>
          <p:nvPr/>
        </p:nvSpPr>
        <p:spPr>
          <a:xfrm>
            <a:off x="1154843" y="5613992"/>
            <a:ext cx="7468161" cy="94396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3200" dirty="0">
                <a:solidFill>
                  <a:prstClr val="white"/>
                </a:solidFill>
                <a:latin typeface="Arial-Rounded" panose="020B0500000000000000" pitchFamily="34" charset="0"/>
                <a:cs typeface="Arial-Rounded" panose="020B0500000000000000" pitchFamily="34" charset="0"/>
              </a:rPr>
              <a:t>3. Theo </a:t>
            </a:r>
            <a:r>
              <a:rPr lang="en-US" sz="3200" dirty="0" err="1">
                <a:solidFill>
                  <a:prstClr val="white"/>
                </a:solidFill>
                <a:latin typeface="Arial-Rounded" panose="020B0500000000000000" pitchFamily="34" charset="0"/>
                <a:cs typeface="Arial-Rounded" panose="020B0500000000000000" pitchFamily="34" charset="0"/>
              </a:rPr>
              <a:t>ông</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vì</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sao</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Việt</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tuy</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bé</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mà</a:t>
            </a:r>
            <a:r>
              <a:rPr lang="en-US" sz="3200" dirty="0">
                <a:solidFill>
                  <a:prstClr val="white"/>
                </a:solidFill>
                <a:latin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cs typeface="Arial-Rounded" panose="020B0500000000000000" pitchFamily="34" charset="0"/>
              </a:rPr>
              <a:t>khỏe</a:t>
            </a:r>
            <a:r>
              <a:rPr lang="en-US" sz="3200" dirty="0">
                <a:solidFill>
                  <a:prstClr val="white"/>
                </a:solidFill>
                <a:latin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pic>
        <p:nvPicPr>
          <p:cNvPr id="11" name="Content Placeholder 10">
            <a:extLst>
              <a:ext uri="{FF2B5EF4-FFF2-40B4-BE49-F238E27FC236}">
                <a16:creationId xmlns:a16="http://schemas.microsoft.com/office/drawing/2014/main" id="{D16D54A1-E771-477C-90E8-B1FDBD63A2CD}"/>
              </a:ext>
            </a:extLst>
          </p:cNvPr>
          <p:cNvPicPr>
            <a:picLocks noGrp="1" noChangeAspect="1"/>
          </p:cNvPicPr>
          <p:nvPr>
            <p:ph idx="1"/>
          </p:nvPr>
        </p:nvPicPr>
        <p:blipFill>
          <a:blip r:embed="rId4"/>
          <a:stretch>
            <a:fillRect/>
          </a:stretch>
        </p:blipFill>
        <p:spPr>
          <a:xfrm>
            <a:off x="7962235" y="1670685"/>
            <a:ext cx="2838450" cy="4076700"/>
          </a:xfrm>
        </p:spPr>
      </p:pic>
      <p:cxnSp>
        <p:nvCxnSpPr>
          <p:cNvPr id="4" name="Straight Connector 3">
            <a:extLst>
              <a:ext uri="{FF2B5EF4-FFF2-40B4-BE49-F238E27FC236}">
                <a16:creationId xmlns:a16="http://schemas.microsoft.com/office/drawing/2014/main" id="{1D60ED24-66E7-4306-9BF9-B6FDDE3F1148}"/>
              </a:ext>
            </a:extLst>
          </p:cNvPr>
          <p:cNvCxnSpPr>
            <a:cxnSpLocks/>
          </p:cNvCxnSpPr>
          <p:nvPr/>
        </p:nvCxnSpPr>
        <p:spPr>
          <a:xfrm>
            <a:off x="4125433" y="4274288"/>
            <a:ext cx="2158409"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20299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50167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80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r>
              <a:rPr kumimoji="0" lang="en-US" altLang="zh-CN" sz="8000" b="1" i="1"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theo</a:t>
            </a:r>
            <a:r>
              <a:rPr kumimoji="0" lang="en-US" altLang="zh-CN" sz="8000" b="1" i="1" u="none" strike="noStrike" kern="1200" cap="none" spc="0" normalizeH="0" baseline="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baseline="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văn</a:t>
            </a:r>
            <a:r>
              <a:rPr kumimoji="0" lang="en-US" altLang="zh-CN" sz="80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bản</a:t>
            </a:r>
            <a:r>
              <a:rPr kumimoji="0" lang="en-US" altLang="zh-CN" sz="8000" b="1" i="1" u="none" strike="noStrike" kern="1200" cap="none" spc="0" normalizeH="0" noProof="0" dirty="0"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8000" b="1" i="1" u="none" strike="noStrike" kern="1200" cap="none" spc="0" normalizeH="0" noProof="0" dirty="0" err="1" smtClean="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đọc</a:t>
            </a:r>
            <a:endParaRPr kumimoji="0" lang="en-US" sz="8000" b="1" i="1" u="none" strike="noStrike" kern="1200" cap="none" spc="0" normalizeH="0" baseline="0" noProof="0" dirty="0">
              <a:ln>
                <a:noFill/>
              </a:ln>
              <a:solidFill>
                <a:srgbClr val="FF0000"/>
              </a:solidFill>
              <a:effectLst/>
              <a:uLnTx/>
              <a:uFillTx/>
              <a:latin typeface="Verdana" panose="020B0604030504040204" charset="0"/>
              <a:cs typeface="Verdana" panose="020B0604030504040204" charset="0"/>
            </a:endParaRPr>
          </a:p>
        </p:txBody>
      </p:sp>
    </p:spTree>
    <p:extLst>
      <p:ext uri="{BB962C8B-B14F-4D97-AF65-F5344CB8AC3E}">
        <p14:creationId xmlns:p14="http://schemas.microsoft.com/office/powerpoint/2010/main" val="106243381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dirty="0">
                <a:latin typeface="Arial-Rounded" panose="020B0500000000000000" pitchFamily="34" charset="0"/>
                <a:cs typeface="Arial-Rounded" panose="020B0500000000000000" pitchFamily="34" charset="0"/>
              </a:rPr>
              <a:t>1. </a:t>
            </a:r>
            <a:r>
              <a:rPr lang="en-US" sz="4890" dirty="0" err="1">
                <a:latin typeface="Arial-Rounded" panose="020B0500000000000000" pitchFamily="34" charset="0"/>
                <a:cs typeface="Arial-Rounded" panose="020B0500000000000000" pitchFamily="34" charset="0"/>
              </a:rPr>
              <a:t>Từ</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ngữ</a:t>
            </a:r>
            <a:r>
              <a:rPr lang="en-US" sz="4890" dirty="0">
                <a:latin typeface="Arial-Rounded" panose="020B0500000000000000" pitchFamily="34" charset="0"/>
                <a:cs typeface="Arial-Rounded" panose="020B0500000000000000" pitchFamily="34" charset="0"/>
              </a:rPr>
              <a:t> </a:t>
            </a:r>
            <a:r>
              <a:rPr lang="en-US" sz="4890" dirty="0" err="1" smtClean="0">
                <a:latin typeface="Arial-Rounded" panose="020B0500000000000000" pitchFamily="34" charset="0"/>
                <a:cs typeface="Arial-Rounded" panose="020B0500000000000000" pitchFamily="34" charset="0"/>
              </a:rPr>
              <a:t>nào</a:t>
            </a:r>
            <a:r>
              <a:rPr lang="en-US" sz="4890" dirty="0" smtClean="0">
                <a:latin typeface="Arial-Rounded" panose="020B0500000000000000" pitchFamily="34" charset="0"/>
                <a:cs typeface="Arial-Rounded" panose="020B0500000000000000" pitchFamily="34" charset="0"/>
              </a:rPr>
              <a:t> </a:t>
            </a:r>
            <a:r>
              <a:rPr lang="en-US" sz="4890" dirty="0" err="1" smtClean="0">
                <a:latin typeface="Arial-Rounded" panose="020B0500000000000000" pitchFamily="34" charset="0"/>
                <a:cs typeface="Arial-Rounded" panose="020B0500000000000000" pitchFamily="34" charset="0"/>
              </a:rPr>
              <a:t>dưới</a:t>
            </a:r>
            <a:r>
              <a:rPr lang="en-US" sz="4890" dirty="0" smtClean="0">
                <a:latin typeface="Arial-Rounded" panose="020B0500000000000000" pitchFamily="34" charset="0"/>
                <a:cs typeface="Arial-Rounded" panose="020B0500000000000000" pitchFamily="34" charset="0"/>
              </a:rPr>
              <a:t> </a:t>
            </a:r>
            <a:r>
              <a:rPr lang="en-US" sz="4890" dirty="0" err="1" smtClean="0">
                <a:latin typeface="Arial-Rounded" panose="020B0500000000000000" pitchFamily="34" charset="0"/>
                <a:cs typeface="Arial-Rounded" panose="020B0500000000000000" pitchFamily="34" charset="0"/>
              </a:rPr>
              <a:t>đây</a:t>
            </a:r>
            <a:r>
              <a:rPr lang="en-US" sz="4890" dirty="0" smtClean="0">
                <a:latin typeface="Arial-Rounded" panose="020B0500000000000000" pitchFamily="34" charset="0"/>
                <a:cs typeface="Arial-Rounded" panose="020B0500000000000000" pitchFamily="34" charset="0"/>
              </a:rPr>
              <a:t> </a:t>
            </a:r>
            <a:r>
              <a:rPr lang="en-US" sz="4890" dirty="0" err="1" smtClean="0">
                <a:latin typeface="Arial-Rounded" panose="020B0500000000000000" pitchFamily="34" charset="0"/>
                <a:cs typeface="Arial-Rounded" panose="020B0500000000000000" pitchFamily="34" charset="0"/>
              </a:rPr>
              <a:t>thể</a:t>
            </a:r>
            <a:r>
              <a:rPr lang="en-US" sz="4890" dirty="0" smtClean="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hiện</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dáng</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vẻ</a:t>
            </a:r>
            <a:r>
              <a:rPr lang="en-US" sz="4890" dirty="0">
                <a:latin typeface="Arial-Rounded" panose="020B0500000000000000" pitchFamily="34" charset="0"/>
                <a:cs typeface="Arial-Rounded" panose="020B0500000000000000" pitchFamily="34" charset="0"/>
              </a:rPr>
              <a:t> </a:t>
            </a:r>
            <a:r>
              <a:rPr lang="en-US" sz="4890" dirty="0" err="1">
                <a:latin typeface="Arial-Rounded" panose="020B0500000000000000" pitchFamily="34" charset="0"/>
                <a:cs typeface="Arial-Rounded" panose="020B0500000000000000" pitchFamily="34" charset="0"/>
              </a:rPr>
              <a:t>của</a:t>
            </a:r>
            <a:r>
              <a:rPr lang="en-US" sz="4890" dirty="0">
                <a:latin typeface="Arial-Rounded" panose="020B0500000000000000" pitchFamily="34" charset="0"/>
                <a:cs typeface="Arial-Rounded" panose="020B0500000000000000" pitchFamily="34" charset="0"/>
              </a:rPr>
              <a:t> </a:t>
            </a:r>
            <a:r>
              <a:rPr lang="en-US" sz="4890" dirty="0" err="1" smtClean="0">
                <a:latin typeface="Arial-Rounded" panose="020B0500000000000000" pitchFamily="34" charset="0"/>
                <a:cs typeface="Arial-Rounded" panose="020B0500000000000000" pitchFamily="34" charset="0"/>
              </a:rPr>
              <a:t>Việt</a:t>
            </a:r>
            <a:r>
              <a:rPr lang="en-US" sz="4890" dirty="0" smtClean="0">
                <a:latin typeface="Arial-Rounded" panose="020B0500000000000000" pitchFamily="34" charset="0"/>
                <a:cs typeface="Arial-Rounded" panose="020B0500000000000000" pitchFamily="34" charset="0"/>
              </a:rPr>
              <a:t>?</a:t>
            </a:r>
            <a:endParaRPr lang="en-US" sz="4890" dirty="0">
              <a:latin typeface="Arial-Rounded" panose="020B0500000000000000" pitchFamily="34" charset="0"/>
              <a:cs typeface="Arial-Rounded" panose="020B0500000000000000" pitchFamily="34" charset="0"/>
            </a:endParaRPr>
          </a:p>
        </p:txBody>
      </p:sp>
      <p:pic>
        <p:nvPicPr>
          <p:cNvPr id="6" name="Content Placeholder 5">
            <a:extLst>
              <a:ext uri="{FF2B5EF4-FFF2-40B4-BE49-F238E27FC236}">
                <a16:creationId xmlns:a16="http://schemas.microsoft.com/office/drawing/2014/main" id="{7DE72CFD-EBB4-4A1B-96F8-9AA2777AB4C0}"/>
              </a:ext>
            </a:extLst>
          </p:cNvPr>
          <p:cNvPicPr>
            <a:picLocks noGrp="1" noChangeAspect="1"/>
          </p:cNvPicPr>
          <p:nvPr>
            <p:ph idx="1"/>
          </p:nvPr>
        </p:nvPicPr>
        <p:blipFill>
          <a:blip r:embed="rId3"/>
          <a:stretch>
            <a:fillRect/>
          </a:stretch>
        </p:blipFill>
        <p:spPr>
          <a:xfrm>
            <a:off x="2923953" y="2679405"/>
            <a:ext cx="6602819" cy="1721939"/>
          </a:xfrm>
        </p:spPr>
      </p:pic>
      <p:sp>
        <p:nvSpPr>
          <p:cNvPr id="7" name="Oval 6">
            <a:extLst>
              <a:ext uri="{FF2B5EF4-FFF2-40B4-BE49-F238E27FC236}">
                <a16:creationId xmlns:a16="http://schemas.microsoft.com/office/drawing/2014/main" id="{D3A9359A-1FCB-43A0-BE1E-C6B75A846A58}"/>
              </a:ext>
            </a:extLst>
          </p:cNvPr>
          <p:cNvSpPr/>
          <p:nvPr/>
        </p:nvSpPr>
        <p:spPr>
          <a:xfrm>
            <a:off x="2987749" y="2785730"/>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FA58FD1-8666-44B4-AD10-A32DA2F70AF9}"/>
              </a:ext>
            </a:extLst>
          </p:cNvPr>
          <p:cNvSpPr/>
          <p:nvPr/>
        </p:nvSpPr>
        <p:spPr>
          <a:xfrm>
            <a:off x="7506586" y="2785730"/>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F45BE3F-3DD5-436F-B13D-ED0353DD15BC}"/>
              </a:ext>
            </a:extLst>
          </p:cNvPr>
          <p:cNvSpPr/>
          <p:nvPr/>
        </p:nvSpPr>
        <p:spPr>
          <a:xfrm>
            <a:off x="3168502" y="3646967"/>
            <a:ext cx="2286000" cy="7549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9"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Picture Placeholder 4"/>
          <p:cNvSpPr>
            <a:spLocks noGrp="1"/>
          </p:cNvSpPr>
          <p:nvPr>
            <p:ph type="pic" idx="1"/>
          </p:nvPr>
        </p:nvSpPr>
        <p:spPr/>
      </p:sp>
      <p:sp>
        <p:nvSpPr>
          <p:cNvPr id="6" name="Text Placeholder 5"/>
          <p:cNvSpPr>
            <a:spLocks noGrp="1"/>
          </p:cNvSpPr>
          <p:nvPr>
            <p:ph type="body" sz="half" idx="2"/>
          </p:nvPr>
        </p:nvSpPr>
        <p:spPr>
          <a:xfrm>
            <a:off x="2355011" y="2057400"/>
            <a:ext cx="5865963" cy="3811588"/>
          </a:xfrm>
        </p:spPr>
        <p:txBody>
          <a:bodyPr/>
          <a:lstStyle/>
          <a:p>
            <a:pPr algn="ctr"/>
            <a:r>
              <a:rPr lang="en-US" sz="4400" dirty="0" smtClean="0">
                <a:solidFill>
                  <a:srgbClr val="FFFF00"/>
                </a:solidFill>
                <a:latin typeface="Times New Roman" pitchFamily="18" charset="0"/>
                <a:cs typeface="Times New Roman" pitchFamily="18" charset="0"/>
              </a:rPr>
              <a:t>2.Đọc </a:t>
            </a:r>
            <a:r>
              <a:rPr lang="en-US" sz="4400" dirty="0" err="1" smtClean="0">
                <a:solidFill>
                  <a:srgbClr val="FFFF00"/>
                </a:solidFill>
                <a:latin typeface="Times New Roman" pitchFamily="18" charset="0"/>
                <a:cs typeface="Times New Roman" pitchFamily="18" charset="0"/>
              </a:rPr>
              <a:t>những</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câu</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thơ</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thể</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hiện</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lời</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khen</a:t>
            </a:r>
            <a:r>
              <a:rPr lang="en-US" sz="4400" dirty="0" smtClean="0">
                <a:solidFill>
                  <a:srgbClr val="FFFF00"/>
                </a:solidFill>
                <a:latin typeface="Times New Roman" pitchFamily="18" charset="0"/>
                <a:cs typeface="Times New Roman" pitchFamily="18" charset="0"/>
              </a:rPr>
              <a:t> </a:t>
            </a:r>
          </a:p>
          <a:p>
            <a:pPr algn="ctr"/>
            <a:r>
              <a:rPr lang="en-US" sz="4400" dirty="0" err="1" smtClean="0">
                <a:solidFill>
                  <a:srgbClr val="FFFF00"/>
                </a:solidFill>
                <a:latin typeface="Times New Roman" pitchFamily="18" charset="0"/>
                <a:cs typeface="Times New Roman" pitchFamily="18" charset="0"/>
              </a:rPr>
              <a:t>của</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ông</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dành</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cho</a:t>
            </a:r>
            <a:r>
              <a:rPr lang="en-US" sz="4400" dirty="0" smtClean="0">
                <a:solidFill>
                  <a:srgbClr val="FFFF00"/>
                </a:solidFill>
                <a:latin typeface="Times New Roman" pitchFamily="18" charset="0"/>
                <a:cs typeface="Times New Roman" pitchFamily="18" charset="0"/>
              </a:rPr>
              <a:t> </a:t>
            </a:r>
            <a:r>
              <a:rPr lang="en-US" sz="4400" dirty="0" err="1" smtClean="0">
                <a:solidFill>
                  <a:srgbClr val="FFFF00"/>
                </a:solidFill>
                <a:latin typeface="Times New Roman" pitchFamily="18" charset="0"/>
                <a:cs typeface="Times New Roman" pitchFamily="18" charset="0"/>
              </a:rPr>
              <a:t>Việt</a:t>
            </a:r>
            <a:r>
              <a:rPr lang="en-US" sz="4400" dirty="0" smtClean="0">
                <a:solidFill>
                  <a:srgbClr val="FFFF00"/>
                </a:solidFill>
                <a:latin typeface="Times New Roman" pitchFamily="18" charset="0"/>
                <a:cs typeface="Times New Roman" pitchFamily="18" charset="0"/>
              </a:rPr>
              <a:t>.</a:t>
            </a:r>
            <a:endParaRPr lang="en-US" sz="44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3799205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800" b="1" i="0" u="none" strike="noStrike" kern="1200" cap="none" spc="0" normalizeH="0" baseline="0" noProof="0" dirty="0">
                <a:ln w="11430"/>
                <a:solidFill>
                  <a:prstClr val="black"/>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 </a:t>
            </a:r>
            <a:r>
              <a:rPr kumimoji="0" lang="en-US" sz="2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1" i="0" u="none" strike="noStrike" kern="1200" cap="none" spc="0" normalizeH="0" baseline="0" noProof="0"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Tree>
    <p:extLst>
      <p:ext uri="{BB962C8B-B14F-4D97-AF65-F5344CB8AC3E}">
        <p14:creationId xmlns:p14="http://schemas.microsoft.com/office/powerpoint/2010/main" val="115795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2585077" y="473451"/>
            <a:ext cx="5550747" cy="6555641"/>
          </a:xfrm>
          <a:prstGeom prst="rect">
            <a:avLst/>
          </a:prstGeom>
          <a:noFill/>
        </p:spPr>
        <p:txBody>
          <a:bodyPr wrap="square" rtlCol="0">
            <a:spAutoFit/>
          </a:bodyPr>
          <a:lstStyle/>
          <a:p>
            <a:pPr lvl="0">
              <a:defRPr/>
            </a:pP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Chính</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tả</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Thương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ông</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b="1" dirty="0" smtClean="0">
                <a:solidFill>
                  <a:srgbClr val="000000"/>
                </a:solidFill>
                <a:latin typeface="HP001 5 hàng" panose="020B0603050302020204" pitchFamily="34" charset="0"/>
                <a:cs typeface="Times New Roman" pitchFamily="18" charset="0"/>
              </a:rPr>
              <a:t>Ô</a:t>
            </a:r>
            <a:r>
              <a:rPr lang="vi-VN" sz="2800" b="1" dirty="0" smtClean="0">
                <a:solidFill>
                  <a:srgbClr val="000000"/>
                </a:solidFill>
                <a:latin typeface="HP001 5 hàng" panose="020B0603050302020204" pitchFamily="34" charset="0"/>
                <a:cs typeface="HP001 4 hang 1 ô ly" panose="020B0603050302020204" charset="0"/>
              </a:rPr>
              <a:t>ng </a:t>
            </a:r>
            <a:r>
              <a:rPr lang="vi-VN" sz="2800" b="1" dirty="0">
                <a:solidFill>
                  <a:srgbClr val="000000"/>
                </a:solidFill>
                <a:latin typeface="HP001 5 hàng" panose="020B0603050302020204" pitchFamily="34" charset="0"/>
                <a:cs typeface="HP001 4 hang 1 ô ly" panose="020B0603050302020204" charset="0"/>
              </a:rPr>
              <a:t>bị đau chân</a:t>
            </a:r>
          </a:p>
          <a:p>
            <a:pPr lvl="0">
              <a:defRPr/>
            </a:pPr>
            <a:r>
              <a:rPr lang="vi-VN" sz="2800" dirty="0">
                <a:solidFill>
                  <a:srgbClr val="000000"/>
                </a:solidFill>
                <a:latin typeface="HP001 4 hang 1 ô ly" panose="020B0603050302020204" charset="0"/>
                <a:cs typeface="HP001 4 hang 1 ô ly" panose="020B0603050302020204" charset="0"/>
              </a:rPr>
              <a:t>Nó sưng nó </a:t>
            </a:r>
            <a:r>
              <a:rPr lang="vi-VN" sz="2800" dirty="0" smtClean="0">
                <a:solidFill>
                  <a:srgbClr val="000000"/>
                </a:solidFill>
                <a:latin typeface="HP001 4 hang 1 ô ly" panose="020B0603050302020204" charset="0"/>
                <a:cs typeface="HP001 4 hang 1 ô ly" panose="020B0603050302020204" charset="0"/>
              </a:rPr>
              <a:t>tấy</a:t>
            </a:r>
            <a:r>
              <a:rPr lang="en-US" sz="2800" dirty="0" smtClean="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Đi phải chống gậy</a:t>
            </a:r>
          </a:p>
          <a:p>
            <a:pPr lvl="0">
              <a:defRPr/>
            </a:pPr>
            <a:r>
              <a:rPr lang="vi-VN" sz="2800" dirty="0">
                <a:solidFill>
                  <a:srgbClr val="000000"/>
                </a:solidFill>
                <a:latin typeface="HP001 4 hang 1 ô ly" panose="020B0603050302020204" charset="0"/>
                <a:cs typeface="HP001 4 hang 1 ô ly" panose="020B0603050302020204" charset="0"/>
              </a:rPr>
              <a:t>Khập khiễng, khập </a:t>
            </a:r>
            <a:r>
              <a:rPr lang="vi-VN" sz="2800" dirty="0" smtClean="0">
                <a:solidFill>
                  <a:srgbClr val="000000"/>
                </a:solidFill>
                <a:latin typeface="HP001 4 hang 1 ô ly" panose="020B0603050302020204" charset="0"/>
                <a:cs typeface="HP001 4 hang 1 ô ly" panose="020B0603050302020204" charset="0"/>
              </a:rPr>
              <a:t>khà</a:t>
            </a:r>
            <a:r>
              <a:rPr lang="en-US" sz="2800" dirty="0" smtClean="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Bước lên thềm nhà</a:t>
            </a:r>
          </a:p>
          <a:p>
            <a:pPr lvl="0">
              <a:defRPr/>
            </a:pPr>
            <a:r>
              <a:rPr lang="vi-VN" sz="2800" dirty="0">
                <a:solidFill>
                  <a:srgbClr val="000000"/>
                </a:solidFill>
                <a:latin typeface="HP001 4 hang 1 ô ly" panose="020B0603050302020204" charset="0"/>
                <a:cs typeface="HP001 4 hang 1 ô ly" panose="020B0603050302020204" charset="0"/>
              </a:rPr>
              <a:t>Nhấc chân quá </a:t>
            </a:r>
            <a:r>
              <a:rPr lang="vi-VN" sz="2800" dirty="0" smtClean="0">
                <a:solidFill>
                  <a:srgbClr val="000000"/>
                </a:solidFill>
                <a:latin typeface="HP001 4 hang 1 ô ly" panose="020B0603050302020204" charset="0"/>
                <a:cs typeface="HP001 4 hang 1 ô ly" panose="020B0603050302020204" charset="0"/>
              </a:rPr>
              <a:t>khó</a:t>
            </a:r>
            <a:r>
              <a:rPr lang="en-US" sz="2800" dirty="0" smtClean="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Thấy ông nhăn </a:t>
            </a:r>
            <a:r>
              <a:rPr lang="vi-VN" sz="2800" dirty="0" smtClean="0">
                <a:solidFill>
                  <a:srgbClr val="000000"/>
                </a:solidFill>
                <a:latin typeface="HP001 4 hang 1 ô ly" panose="020B0603050302020204" charset="0"/>
                <a:cs typeface="HP001 4 hang 1 ô ly" panose="020B0603050302020204" charset="0"/>
              </a:rPr>
              <a:t>nhó</a:t>
            </a:r>
            <a:r>
              <a:rPr lang="en-US" sz="2800" smtClean="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Việt chơi ngoài sân</a:t>
            </a:r>
          </a:p>
          <a:p>
            <a:pPr lvl="0">
              <a:defRPr/>
            </a:pPr>
            <a:r>
              <a:rPr lang="vi-VN" sz="2800" dirty="0">
                <a:solidFill>
                  <a:srgbClr val="000000"/>
                </a:solidFill>
                <a:latin typeface="HP001 4 hang 1 ô ly" panose="020B0603050302020204" charset="0"/>
                <a:cs typeface="HP001 4 hang 1 ô ly" panose="020B0603050302020204" charset="0"/>
              </a:rPr>
              <a:t>Lon ton lại gần,</a:t>
            </a:r>
          </a:p>
          <a:p>
            <a:pPr lvl="0">
              <a:defRPr/>
            </a:pPr>
            <a:r>
              <a:rPr lang="vi-VN" sz="2800" dirty="0">
                <a:solidFill>
                  <a:srgbClr val="000000"/>
                </a:solidFill>
                <a:latin typeface="Times New Roman" pitchFamily="18" charset="0"/>
                <a:cs typeface="Times New Roman" pitchFamily="18" charset="0"/>
              </a:rPr>
              <a:t>Â</a:t>
            </a:r>
            <a:r>
              <a:rPr lang="vi-VN" sz="2800" dirty="0">
                <a:solidFill>
                  <a:srgbClr val="000000"/>
                </a:solidFill>
                <a:latin typeface="HP001 4 hang 1 ô ly" panose="020B0603050302020204" charset="0"/>
                <a:cs typeface="HP001 4 hang 1 ô ly" panose="020B0603050302020204" charset="0"/>
              </a:rPr>
              <a:t>u yếm, nhanh nhảu</a:t>
            </a:r>
            <a:r>
              <a:rPr lang="vi-VN" sz="2800" dirty="0" smtClean="0">
                <a:solidFill>
                  <a:srgbClr val="000000"/>
                </a:solidFill>
                <a:latin typeface="HP001 4 hang 1 ô ly" panose="020B0603050302020204" charset="0"/>
                <a:cs typeface="HP001 4 hang 1 ô ly" panose="020B0603050302020204" charset="0"/>
              </a:rPr>
              <a:t>:</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dirty="0" smtClean="0">
                <a:solidFill>
                  <a:srgbClr val="000000"/>
                </a:solidFill>
                <a:latin typeface="HP001 4 hang 1 ô ly" panose="020B0603050302020204" charset="0"/>
                <a:cs typeface="HP001 4 hang 1 ô ly" panose="020B0603050302020204" charset="0"/>
              </a:rPr>
              <a:t>-</a:t>
            </a:r>
            <a:r>
              <a:rPr lang="en-US" sz="2800" dirty="0" err="1" smtClean="0">
                <a:solidFill>
                  <a:srgbClr val="000000"/>
                </a:solidFill>
                <a:latin typeface="Times New Roman" pitchFamily="18" charset="0"/>
                <a:cs typeface="Times New Roman" pitchFamily="18" charset="0"/>
              </a:rPr>
              <a:t>Ô</a:t>
            </a:r>
            <a:r>
              <a:rPr lang="en-US" sz="2800" dirty="0" err="1" smtClean="0">
                <a:solidFill>
                  <a:srgbClr val="000000"/>
                </a:solidFill>
                <a:latin typeface="HP001 4 hang 1 ô ly" panose="020B0603050302020204" charset="0"/>
                <a:cs typeface="HP001 4 hang 1 ô ly" panose="020B0603050302020204" charset="0"/>
              </a:rPr>
              <a:t>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vịn</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vai</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cháu</a:t>
            </a:r>
            <a:r>
              <a:rPr lang="en-US" sz="2800" dirty="0" smtClean="0">
                <a:solidFill>
                  <a:srgbClr val="000000"/>
                </a:solidFill>
                <a:latin typeface="HP001 4 hang 1 ô ly" panose="020B0603050302020204" charset="0"/>
                <a:cs typeface="HP001 4 hang 1 ô ly" panose="020B0603050302020204" charset="0"/>
              </a:rPr>
              <a:t>, </a:t>
            </a:r>
          </a:p>
          <a:p>
            <a:pPr lvl="0">
              <a:defRPr/>
            </a:pPr>
            <a:r>
              <a:rPr lang="en-US" sz="2800" dirty="0" err="1" smtClean="0">
                <a:solidFill>
                  <a:srgbClr val="000000"/>
                </a:solidFill>
                <a:latin typeface="HP001 4 hang 1 ô ly" panose="020B0603050302020204" charset="0"/>
                <a:cs typeface="HP001 4 hang 1 ô ly" panose="020B0603050302020204" charset="0"/>
              </a:rPr>
              <a:t>Cháu</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đỡ</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ông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lên</a:t>
            </a:r>
            <a:r>
              <a:rPr lang="en-US" sz="2800" dirty="0" smtClean="0">
                <a:solidFill>
                  <a:srgbClr val="000000"/>
                </a:solidFill>
                <a:latin typeface="HP001 4 hang 1 ô ly" panose="020B0603050302020204" charset="0"/>
                <a:cs typeface="HP001 4 hang 1 ô ly" panose="020B0603050302020204" charset="0"/>
              </a:rPr>
              <a:t>.</a:t>
            </a: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10DAFA3-E2E3-4606-BB1D-AD52EE227865}"/>
              </a:ext>
            </a:extLst>
          </p:cNvPr>
          <p:cNvSpPr/>
          <p:nvPr/>
        </p:nvSpPr>
        <p:spPr>
          <a:xfrm>
            <a:off x="3714750" y="573356"/>
            <a:ext cx="4663440" cy="992554"/>
          </a:xfrm>
          <a:prstGeom prst="roundRect">
            <a:avLst/>
          </a:prstGeom>
          <a:solidFill>
            <a:srgbClr val="00B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Luyện</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viết</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từ</a:t>
            </a:r>
            <a:r>
              <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rPr>
              <a:t> </a:t>
            </a:r>
            <a:r>
              <a:rPr kumimoji="0" lang="en-US" sz="4000" b="1" i="0" u="none" strike="noStrike" kern="0" cap="none" spc="0" normalizeH="0" baseline="0" noProof="0" dirty="0" err="1">
                <a:ln>
                  <a:noFill/>
                </a:ln>
                <a:solidFill>
                  <a:schemeClr val="bg1"/>
                </a:solidFill>
                <a:effectLst/>
                <a:uLnTx/>
                <a:uFillTx/>
                <a:latin typeface="HP001 4 hàng" panose="020B0603050302020204" pitchFamily="34" charset="0"/>
                <a:cs typeface="Times New Roman" panose="02020603050405020304" pitchFamily="18" charset="0"/>
              </a:rPr>
              <a:t>khó</a:t>
            </a:r>
            <a:endParaRPr kumimoji="0" lang="en-US" sz="4000" b="1" i="0" u="none" strike="noStrike" kern="0" cap="none" spc="0" normalizeH="0" baseline="0" noProof="0" dirty="0">
              <a:ln>
                <a:noFill/>
              </a:ln>
              <a:solidFill>
                <a:schemeClr val="bg1"/>
              </a:solidFill>
              <a:effectLst/>
              <a:uLnTx/>
              <a:uFillTx/>
              <a:latin typeface="HP001 4 hàng" panose="020B06030503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D58BF97-1BD5-45CB-86A5-AA5D6B75D2C0}"/>
              </a:ext>
            </a:extLst>
          </p:cNvPr>
          <p:cNvSpPr txBox="1"/>
          <p:nvPr/>
        </p:nvSpPr>
        <p:spPr>
          <a:xfrm>
            <a:off x="2286985" y="2044897"/>
            <a:ext cx="6870077" cy="646331"/>
          </a:xfrm>
          <a:prstGeom prst="rect">
            <a:avLst/>
          </a:prstGeom>
          <a:noFill/>
        </p:spPr>
        <p:txBody>
          <a:bodyPr wrap="square" rtlCol="0">
            <a:spAutoFit/>
          </a:bodyPr>
          <a:lstStyle/>
          <a:p>
            <a:pPr algn="ct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Khập</a:t>
            </a: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khiễng</a:t>
            </a: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khập</a:t>
            </a: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khà</a:t>
            </a:r>
            <a:endParaRPr lang="en-US" sz="3600" b="1" dirty="0">
              <a:solidFill>
                <a:srgbClr val="3333FF"/>
              </a:solidFill>
              <a:latin typeface="HP001 4 hàng" panose="020B0603050302020204" pitchFamily="34" charset="0"/>
            </a:endParaRPr>
          </a:p>
        </p:txBody>
      </p:sp>
      <p:sp>
        <p:nvSpPr>
          <p:cNvPr id="7" name="TextBox 6">
            <a:extLst>
              <a:ext uri="{FF2B5EF4-FFF2-40B4-BE49-F238E27FC236}">
                <a16:creationId xmlns:a16="http://schemas.microsoft.com/office/drawing/2014/main" id="{4ACFC63E-8078-4637-A869-5DF7F1BDBC46}"/>
              </a:ext>
            </a:extLst>
          </p:cNvPr>
          <p:cNvSpPr txBox="1"/>
          <p:nvPr/>
        </p:nvSpPr>
        <p:spPr>
          <a:xfrm>
            <a:off x="3916391" y="2691228"/>
            <a:ext cx="3221643" cy="646331"/>
          </a:xfrm>
          <a:prstGeom prst="rect">
            <a:avLst/>
          </a:prstGeom>
          <a:noFill/>
        </p:spPr>
        <p:txBody>
          <a:bodyPr wrap="square" rtlCol="0">
            <a:spAutoFit/>
          </a:bodyPr>
          <a:lstStyle/>
          <a:p>
            <a:pPr algn="ctr"/>
            <a:r>
              <a:rPr lang="en-US" sz="3600" b="1" dirty="0" err="1">
                <a:solidFill>
                  <a:srgbClr val="3333FF"/>
                </a:solidFill>
                <a:latin typeface="HP001 4 hàng" panose="020B0603050302020204" pitchFamily="34" charset="0"/>
              </a:rPr>
              <a:t>n</a:t>
            </a:r>
            <a:r>
              <a:rPr lang="en-US" sz="3600" b="1" dirty="0" err="1" smtClean="0">
                <a:solidFill>
                  <a:srgbClr val="3333FF"/>
                </a:solidFill>
                <a:latin typeface="HP001 4 hàng" panose="020B0603050302020204" pitchFamily="34" charset="0"/>
              </a:rPr>
              <a:t>hăn</a:t>
            </a: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nhó</a:t>
            </a:r>
            <a:endParaRPr lang="en-US" sz="3600" b="1" dirty="0">
              <a:solidFill>
                <a:srgbClr val="3333FF"/>
              </a:solidFill>
              <a:latin typeface="HP001 4 hàng" panose="020B0603050302020204" pitchFamily="34" charset="0"/>
            </a:endParaRPr>
          </a:p>
        </p:txBody>
      </p:sp>
      <p:sp>
        <p:nvSpPr>
          <p:cNvPr id="9" name="TextBox 8">
            <a:extLst>
              <a:ext uri="{FF2B5EF4-FFF2-40B4-BE49-F238E27FC236}">
                <a16:creationId xmlns:a16="http://schemas.microsoft.com/office/drawing/2014/main" id="{C258E2F8-033D-4469-8526-03E33E390BCB}"/>
              </a:ext>
            </a:extLst>
          </p:cNvPr>
          <p:cNvSpPr txBox="1"/>
          <p:nvPr/>
        </p:nvSpPr>
        <p:spPr>
          <a:xfrm>
            <a:off x="4015593" y="4179183"/>
            <a:ext cx="3023235" cy="646331"/>
          </a:xfrm>
          <a:prstGeom prst="rect">
            <a:avLst/>
          </a:prstGeom>
          <a:noFill/>
        </p:spPr>
        <p:txBody>
          <a:bodyPr wrap="square" rtlCol="0">
            <a:spAutoFit/>
          </a:bodyPr>
          <a:lstStyle/>
          <a:p>
            <a:r>
              <a:rPr lang="en-US" sz="3600" b="1" dirty="0" err="1">
                <a:solidFill>
                  <a:srgbClr val="3333FF"/>
                </a:solidFill>
                <a:latin typeface="HP001 4 hàng" panose="020B0603050302020204" pitchFamily="34" charset="0"/>
              </a:rPr>
              <a:t>n</a:t>
            </a:r>
            <a:r>
              <a:rPr lang="en-US" sz="3600" b="1" dirty="0" err="1" smtClean="0">
                <a:solidFill>
                  <a:srgbClr val="3333FF"/>
                </a:solidFill>
                <a:latin typeface="HP001 4 hàng" panose="020B0603050302020204" pitchFamily="34" charset="0"/>
              </a:rPr>
              <a:t>hanh</a:t>
            </a:r>
            <a:r>
              <a:rPr lang="en-US" sz="3600" b="1" dirty="0" smtClean="0">
                <a:solidFill>
                  <a:srgbClr val="3333FF"/>
                </a:solidFill>
                <a:latin typeface="HP001 4 hàng" panose="020B0603050302020204" pitchFamily="34" charset="0"/>
              </a:rPr>
              <a:t> </a:t>
            </a:r>
            <a:r>
              <a:rPr lang="en-US" sz="3600" b="1" dirty="0" err="1" smtClean="0">
                <a:solidFill>
                  <a:srgbClr val="3333FF"/>
                </a:solidFill>
                <a:latin typeface="HP001 4 hàng" panose="020B0603050302020204" pitchFamily="34" charset="0"/>
              </a:rPr>
              <a:t>nhảu</a:t>
            </a:r>
            <a:endParaRPr lang="en-US" sz="3600" b="1" dirty="0">
              <a:solidFill>
                <a:srgbClr val="3333FF"/>
              </a:solidFill>
              <a:latin typeface="HP001 4 hàng" panose="020B0603050302020204" pitchFamily="34" charset="0"/>
            </a:endParaRPr>
          </a:p>
        </p:txBody>
      </p:sp>
      <p:sp>
        <p:nvSpPr>
          <p:cNvPr id="6" name="TextBox 5">
            <a:extLst>
              <a:ext uri="{FF2B5EF4-FFF2-40B4-BE49-F238E27FC236}">
                <a16:creationId xmlns:a16="http://schemas.microsoft.com/office/drawing/2014/main" id="{4ACFC63E-8078-4637-A869-5DF7F1BDBC46}"/>
              </a:ext>
            </a:extLst>
          </p:cNvPr>
          <p:cNvSpPr txBox="1"/>
          <p:nvPr/>
        </p:nvSpPr>
        <p:spPr>
          <a:xfrm>
            <a:off x="3916390" y="3532852"/>
            <a:ext cx="3221643" cy="646331"/>
          </a:xfrm>
          <a:prstGeom prst="rect">
            <a:avLst/>
          </a:prstGeom>
          <a:noFill/>
        </p:spPr>
        <p:txBody>
          <a:bodyPr wrap="square" rtlCol="0">
            <a:spAutoFit/>
          </a:bodyPr>
          <a:lstStyle/>
          <a:p>
            <a:pPr algn="ctr"/>
            <a:r>
              <a:rPr lang="en-US" sz="3600" b="1" dirty="0" smtClean="0">
                <a:solidFill>
                  <a:srgbClr val="3333FF"/>
                </a:solidFill>
                <a:latin typeface="HP001 4 hàng" panose="020B0603050302020204" pitchFamily="34" charset="0"/>
              </a:rPr>
              <a:t>Lon ton</a:t>
            </a:r>
            <a:endParaRPr lang="en-US" sz="3600" b="1" dirty="0">
              <a:solidFill>
                <a:srgbClr val="3333FF"/>
              </a:solidFill>
              <a:latin typeface="HP001 4 hàng" panose="020B0603050302020204" pitchFamily="34" charset="0"/>
            </a:endParaRPr>
          </a:p>
        </p:txBody>
      </p:sp>
    </p:spTree>
    <p:extLst>
      <p:ext uri="{BB962C8B-B14F-4D97-AF65-F5344CB8AC3E}">
        <p14:creationId xmlns:p14="http://schemas.microsoft.com/office/powerpoint/2010/main" val="2150606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lt">
                                    <p:tmPct val="1000"/>
                                  </p:iterate>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iterate type="lt">
                                    <p:tmPct val="1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lt">
                                    <p:tmPct val="1000"/>
                                  </p:iterate>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2487973" y="125494"/>
            <a:ext cx="5550747" cy="6986528"/>
          </a:xfrm>
          <a:prstGeom prst="rect">
            <a:avLst/>
          </a:prstGeom>
          <a:noFill/>
        </p:spPr>
        <p:txBody>
          <a:bodyPr wrap="square" rtlCol="0">
            <a:spAutoFit/>
          </a:bodyPr>
          <a:lstStyle/>
          <a:p>
            <a:pPr lvl="0">
              <a:defRPr/>
            </a:pP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Thương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ông</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dirty="0" smtClean="0">
                <a:solidFill>
                  <a:srgbClr val="000000"/>
                </a:solidFill>
                <a:latin typeface="HP001 5 hàng" panose="020B0603050302020204" pitchFamily="34" charset="0"/>
                <a:cs typeface="Times New Roman" pitchFamily="18" charset="0"/>
              </a:rPr>
              <a:t>Ô</a:t>
            </a:r>
            <a:r>
              <a:rPr lang="vi-VN" sz="2800" dirty="0" smtClean="0">
                <a:solidFill>
                  <a:srgbClr val="000000"/>
                </a:solidFill>
                <a:latin typeface="HP001 5 hàng" panose="020B0603050302020204" pitchFamily="34" charset="0"/>
                <a:cs typeface="HP001 4 hang 1 ô ly" panose="020B0603050302020204" charset="0"/>
              </a:rPr>
              <a:t>ng </a:t>
            </a:r>
            <a:r>
              <a:rPr lang="vi-VN" sz="2800" dirty="0">
                <a:solidFill>
                  <a:srgbClr val="000000"/>
                </a:solidFill>
                <a:latin typeface="HP001 4 hang 1 ô ly" panose="020B0603050302020204" charset="0"/>
                <a:cs typeface="HP001 4 hang 1 ô ly" panose="020B0603050302020204" charset="0"/>
              </a:rPr>
              <a:t>bị đau chân</a:t>
            </a:r>
          </a:p>
          <a:p>
            <a:pPr lvl="0">
              <a:defRPr/>
            </a:pPr>
            <a:r>
              <a:rPr lang="vi-VN" sz="2800" dirty="0">
                <a:solidFill>
                  <a:srgbClr val="000000"/>
                </a:solidFill>
                <a:latin typeface="HP001 4 hang 1 ô ly" panose="020B0603050302020204" charset="0"/>
                <a:cs typeface="HP001 4 hang 1 ô ly" panose="020B0603050302020204" charset="0"/>
              </a:rPr>
              <a:t>Nó sưng nó tấy</a:t>
            </a:r>
          </a:p>
          <a:p>
            <a:pPr lvl="0">
              <a:defRPr/>
            </a:pPr>
            <a:r>
              <a:rPr lang="vi-VN" sz="2800" dirty="0">
                <a:solidFill>
                  <a:srgbClr val="000000"/>
                </a:solidFill>
                <a:latin typeface="HP001 4 hang 1 ô ly" panose="020B0603050302020204" charset="0"/>
                <a:cs typeface="HP001 4 hang 1 ô ly" panose="020B0603050302020204" charset="0"/>
              </a:rPr>
              <a:t>Đi phải chống gậy</a:t>
            </a:r>
          </a:p>
          <a:p>
            <a:pPr lvl="0">
              <a:defRPr/>
            </a:pPr>
            <a:r>
              <a:rPr lang="vi-VN" sz="2800" dirty="0">
                <a:solidFill>
                  <a:srgbClr val="000000"/>
                </a:solidFill>
                <a:latin typeface="HP001 4 hang 1 ô ly" panose="020B0603050302020204" charset="0"/>
                <a:cs typeface="HP001 4 hang 1 ô ly" panose="020B0603050302020204" charset="0"/>
              </a:rPr>
              <a:t>Khập khiễng, khập khà</a:t>
            </a:r>
          </a:p>
          <a:p>
            <a:pPr lvl="0">
              <a:defRPr/>
            </a:pPr>
            <a:r>
              <a:rPr lang="vi-VN" sz="2800" dirty="0">
                <a:solidFill>
                  <a:srgbClr val="000000"/>
                </a:solidFill>
                <a:latin typeface="HP001 4 hang 1 ô ly" panose="020B0603050302020204" charset="0"/>
                <a:cs typeface="HP001 4 hang 1 ô ly" panose="020B0603050302020204" charset="0"/>
              </a:rPr>
              <a:t>Bước lên thềm nhà</a:t>
            </a:r>
          </a:p>
          <a:p>
            <a:pPr lvl="0">
              <a:defRPr/>
            </a:pPr>
            <a:r>
              <a:rPr lang="vi-VN" sz="2800" dirty="0">
                <a:solidFill>
                  <a:srgbClr val="000000"/>
                </a:solidFill>
                <a:latin typeface="HP001 4 hang 1 ô ly" panose="020B0603050302020204" charset="0"/>
                <a:cs typeface="HP001 4 hang 1 ô ly" panose="020B0603050302020204" charset="0"/>
              </a:rPr>
              <a:t>Nhấc chân quá khó</a:t>
            </a:r>
          </a:p>
          <a:p>
            <a:pPr lvl="0">
              <a:defRPr/>
            </a:pPr>
            <a:r>
              <a:rPr lang="vi-VN" sz="2800" dirty="0">
                <a:solidFill>
                  <a:srgbClr val="000000"/>
                </a:solidFill>
                <a:latin typeface="HP001 4 hang 1 ô ly" panose="020B0603050302020204" charset="0"/>
                <a:cs typeface="HP001 4 hang 1 ô ly" panose="020B0603050302020204" charset="0"/>
              </a:rPr>
              <a:t>Thấy ông nhăn nhó</a:t>
            </a:r>
          </a:p>
          <a:p>
            <a:pPr lvl="0">
              <a:defRPr/>
            </a:pPr>
            <a:r>
              <a:rPr lang="vi-VN" sz="2800" dirty="0">
                <a:solidFill>
                  <a:srgbClr val="000000"/>
                </a:solidFill>
                <a:latin typeface="HP001 4 hang 1 ô ly" panose="020B0603050302020204" charset="0"/>
                <a:cs typeface="HP001 4 hang 1 ô ly" panose="020B0603050302020204" charset="0"/>
              </a:rPr>
              <a:t>Việt chơi ngoài sân</a:t>
            </a:r>
          </a:p>
          <a:p>
            <a:pPr lvl="0">
              <a:defRPr/>
            </a:pPr>
            <a:r>
              <a:rPr lang="vi-VN" sz="2800" dirty="0">
                <a:solidFill>
                  <a:srgbClr val="000000"/>
                </a:solidFill>
                <a:latin typeface="HP001 4 hang 1 ô ly" panose="020B0603050302020204" charset="0"/>
                <a:cs typeface="HP001 4 hang 1 ô ly" panose="020B0603050302020204" charset="0"/>
              </a:rPr>
              <a:t>Lon ton lại gần,</a:t>
            </a:r>
          </a:p>
          <a:p>
            <a:pPr lvl="0">
              <a:defRPr/>
            </a:pPr>
            <a:r>
              <a:rPr lang="vi-VN" sz="2800" dirty="0">
                <a:solidFill>
                  <a:srgbClr val="000000"/>
                </a:solidFill>
                <a:latin typeface="Times New Roman" pitchFamily="18" charset="0"/>
                <a:cs typeface="Times New Roman" pitchFamily="18" charset="0"/>
              </a:rPr>
              <a:t>Â</a:t>
            </a:r>
            <a:r>
              <a:rPr lang="vi-VN" sz="2800" dirty="0">
                <a:solidFill>
                  <a:srgbClr val="000000"/>
                </a:solidFill>
                <a:latin typeface="HP001 4 hang 1 ô ly" panose="020B0603050302020204" charset="0"/>
                <a:cs typeface="HP001 4 hang 1 ô ly" panose="020B0603050302020204" charset="0"/>
              </a:rPr>
              <a:t>u yếm, nhanh nhảu</a:t>
            </a:r>
            <a:r>
              <a:rPr lang="vi-VN" sz="2800" dirty="0" smtClean="0">
                <a:solidFill>
                  <a:srgbClr val="000000"/>
                </a:solidFill>
                <a:latin typeface="HP001 4 hang 1 ô ly" panose="020B0603050302020204" charset="0"/>
                <a:cs typeface="HP001 4 hang 1 ô ly" panose="020B0603050302020204" charset="0"/>
              </a:rPr>
              <a:t>:</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dirty="0" smtClean="0">
                <a:solidFill>
                  <a:srgbClr val="000000"/>
                </a:solidFill>
                <a:latin typeface="HP001 4 hang 1 ô ly" panose="020B0603050302020204" charset="0"/>
                <a:cs typeface="HP001 4 hang 1 ô ly" panose="020B0603050302020204" charset="0"/>
              </a:rPr>
              <a:t>-</a:t>
            </a:r>
            <a:r>
              <a:rPr lang="en-US" sz="2800" dirty="0" err="1" smtClean="0">
                <a:solidFill>
                  <a:srgbClr val="000000"/>
                </a:solidFill>
                <a:latin typeface="Times New Roman" pitchFamily="18" charset="0"/>
                <a:cs typeface="Times New Roman" pitchFamily="18" charset="0"/>
              </a:rPr>
              <a:t>Ô</a:t>
            </a:r>
            <a:r>
              <a:rPr lang="en-US" sz="2800" dirty="0" err="1" smtClean="0">
                <a:solidFill>
                  <a:srgbClr val="000000"/>
                </a:solidFill>
                <a:latin typeface="HP001 4 hang 1 ô ly" panose="020B0603050302020204" charset="0"/>
                <a:cs typeface="HP001 4 hang 1 ô ly" panose="020B0603050302020204" charset="0"/>
              </a:rPr>
              <a:t>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vịn</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vai</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cháu</a:t>
            </a:r>
            <a:r>
              <a:rPr lang="en-US" sz="2800" dirty="0" smtClean="0">
                <a:solidFill>
                  <a:srgbClr val="000000"/>
                </a:solidFill>
                <a:latin typeface="HP001 4 hang 1 ô ly" panose="020B0603050302020204" charset="0"/>
                <a:cs typeface="HP001 4 hang 1 ô ly" panose="020B0603050302020204" charset="0"/>
              </a:rPr>
              <a:t>, </a:t>
            </a:r>
          </a:p>
          <a:p>
            <a:pPr lvl="0">
              <a:defRPr/>
            </a:pPr>
            <a:r>
              <a:rPr lang="en-US" sz="2800" dirty="0" err="1" smtClean="0">
                <a:solidFill>
                  <a:srgbClr val="000000"/>
                </a:solidFill>
                <a:latin typeface="HP001 4 hang 1 ô ly" panose="020B0603050302020204" charset="0"/>
                <a:cs typeface="HP001 4 hang 1 ô ly" panose="020B0603050302020204" charset="0"/>
              </a:rPr>
              <a:t>Cháu</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đỡ</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ông</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lên</a:t>
            </a:r>
            <a:r>
              <a:rPr lang="en-US" sz="2800" dirty="0" smtClean="0">
                <a:solidFill>
                  <a:srgbClr val="000000"/>
                </a:solidFill>
                <a:latin typeface="HP001 4 hang 1 ô ly" panose="020B0603050302020204" charset="0"/>
                <a:cs typeface="HP001 4 hang 1 ô ly" panose="020B0603050302020204" charset="0"/>
              </a:rPr>
              <a:t>.</a:t>
            </a:r>
          </a:p>
          <a:p>
            <a:pPr lvl="0">
              <a:defRPr/>
            </a:pPr>
            <a:r>
              <a:rPr lang="en-US" sz="2800" dirty="0" smtClean="0">
                <a:solidFill>
                  <a:srgbClr val="000000"/>
                </a:solidFill>
                <a:latin typeface="HP001 4 hang 1 ô ly" panose="020B0603050302020204" charset="0"/>
                <a:cs typeface="HP001 4 hang 1 ô ly" panose="020B0603050302020204" charset="0"/>
              </a:rPr>
              <a:t>Xếp </a:t>
            </a:r>
            <a:r>
              <a:rPr lang="en-US" sz="2800" dirty="0" err="1" smtClean="0">
                <a:solidFill>
                  <a:srgbClr val="000000"/>
                </a:solidFill>
                <a:latin typeface="HP001 4 hang 1 ô ly" panose="020B0603050302020204" charset="0"/>
                <a:cs typeface="HP001 4 hang 1 ô ly" panose="020B0603050302020204" charset="0"/>
              </a:rPr>
              <a:t>loại</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chữ</a:t>
            </a:r>
            <a:endParaRPr lang="en-US" sz="2800" dirty="0" smtClean="0">
              <a:solidFill>
                <a:srgbClr val="000000"/>
              </a:solidFill>
              <a:latin typeface="HP001 4 hang 1 ô ly" panose="020B0603050302020204" charset="0"/>
              <a:cs typeface="HP001 4 hang 1 ô ly" panose="020B0603050302020204" charset="0"/>
            </a:endParaRPr>
          </a:p>
          <a:p>
            <a:pPr lvl="0">
              <a:defRPr/>
            </a:pPr>
            <a:r>
              <a:rPr lang="en-US" sz="2800" dirty="0" err="1" smtClean="0">
                <a:solidFill>
                  <a:srgbClr val="000000"/>
                </a:solidFill>
                <a:latin typeface="HP001 4 hang 1 ô ly" panose="020B0603050302020204" charset="0"/>
                <a:cs typeface="HP001 4 hang 1 ô ly" panose="020B0603050302020204" charset="0"/>
              </a:rPr>
              <a:t>Nhận</a:t>
            </a:r>
            <a:r>
              <a:rPr lang="en-US" sz="2800" dirty="0" smtClean="0">
                <a:solidFill>
                  <a:srgbClr val="000000"/>
                </a:solidFill>
                <a:latin typeface="HP001 4 hang 1 ô ly" panose="020B0603050302020204" charset="0"/>
                <a:cs typeface="HP001 4 hang 1 ô ly" panose="020B0603050302020204" charset="0"/>
              </a:rPr>
              <a:t> </a:t>
            </a:r>
            <a:r>
              <a:rPr lang="en-US" sz="2800" dirty="0" err="1" smtClean="0">
                <a:solidFill>
                  <a:srgbClr val="000000"/>
                </a:solidFill>
                <a:latin typeface="HP001 4 hang 1 ô ly" panose="020B0603050302020204" charset="0"/>
                <a:cs typeface="HP001 4 hang 1 ô ly" panose="020B0603050302020204" charset="0"/>
              </a:rPr>
              <a:t>xét</a:t>
            </a: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Tree>
    <p:extLst>
      <p:ext uri="{BB962C8B-B14F-4D97-AF65-F5344CB8AC3E}">
        <p14:creationId xmlns:p14="http://schemas.microsoft.com/office/powerpoint/2010/main" val="8110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b="1" dirty="0">
                <a:latin typeface="Arial-Rounded" panose="020B0500000000000000" pitchFamily="34" charset="0"/>
                <a:ea typeface="Arial-Rounded" panose="020B0500000000000000" pitchFamily="34" charset="0"/>
                <a:cs typeface="Arial-Rounded" panose="020B0500000000000000" pitchFamily="34" charset="0"/>
              </a:rPr>
              <a:t>2.</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Chọn</a:t>
            </a:r>
            <a:r>
              <a:rPr lang="en-US" dirty="0">
                <a:latin typeface="Arial-Rounded" panose="020B0500000000000000" pitchFamily="34" charset="0"/>
                <a:ea typeface="Arial-Rounded" panose="020B0500000000000000" pitchFamily="34" charset="0"/>
                <a:cs typeface="Arial-Rounded" panose="020B0500000000000000" pitchFamily="34" charset="0"/>
              </a:rPr>
              <a:t> a </a:t>
            </a:r>
            <a:r>
              <a:rPr lang="en-US" dirty="0" err="1">
                <a:latin typeface="Arial-Rounded" panose="020B0500000000000000" pitchFamily="34" charset="0"/>
                <a:ea typeface="Arial-Rounded" panose="020B0500000000000000" pitchFamily="34" charset="0"/>
                <a:cs typeface="Arial-Rounded" panose="020B0500000000000000" pitchFamily="34" charset="0"/>
              </a:rPr>
              <a:t>hoặc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smtClean="0">
                <a:latin typeface="Arial-Rounded" panose="020B0500000000000000" pitchFamily="34" charset="0"/>
                <a:ea typeface="Arial-Rounded" panose="020B0500000000000000" pitchFamily="34" charset="0"/>
                <a:cs typeface="Arial-Rounded" panose="020B0500000000000000" pitchFamily="34" charset="0"/>
              </a:rPr>
              <a:t>b.</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p:txBody>
          <a:bodyPr/>
          <a:lstStyle/>
          <a:p>
            <a:pPr marL="0" indent="0">
              <a:buNone/>
            </a:pP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Chọn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hoặc</a:t>
            </a:r>
            <a:r>
              <a:rPr lang="en-US" dirty="0">
                <a:latin typeface="Arial-Rounded" panose="020B0500000000000000" pitchFamily="34" charset="0"/>
                <a:ea typeface="Arial-Rounded" panose="020B0500000000000000" pitchFamily="34" charset="0"/>
                <a:cs typeface="Arial-Rounded" panose="020B0500000000000000" pitchFamily="34" charset="0"/>
              </a:rPr>
              <a:t> tr </a:t>
            </a:r>
            <a:r>
              <a:rPr lang="en-US" dirty="0" err="1">
                <a:latin typeface="Arial-Rounded" panose="020B0500000000000000" pitchFamily="34" charset="0"/>
                <a:ea typeface="Arial-Rounded" panose="020B0500000000000000" pitchFamily="34" charset="0"/>
                <a:cs typeface="Arial-Rounded" panose="020B0500000000000000" pitchFamily="34" charset="0"/>
              </a:rPr>
              <a:t>thay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t>
            </a:r>
            <a:r>
              <a:rPr lang="en-US" dirty="0">
                <a:latin typeface="Arial-Rounded" panose="020B0500000000000000" pitchFamily="34" charset="0"/>
                <a:ea typeface="Arial-Rounded" panose="020B0500000000000000" pitchFamily="34" charset="0"/>
                <a:cs typeface="Arial-Rounded" panose="020B0500000000000000" pitchFamily="34" charset="0"/>
              </a:rPr>
              <a:t> ô </a:t>
            </a:r>
            <a:r>
              <a:rPr lang="en-US" dirty="0" err="1">
                <a:latin typeface="Arial-Rounded" panose="020B0500000000000000" pitchFamily="34" charset="0"/>
                <a:ea typeface="Arial-Rounded" panose="020B0500000000000000" pitchFamily="34" charset="0"/>
                <a:cs typeface="Arial-Rounded" panose="020B0500000000000000" pitchFamily="34" charset="0"/>
              </a:rPr>
              <a:t>vuông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ontent Placeholder 2">
            <a:extLst>
              <a:ext uri="{FF2B5EF4-FFF2-40B4-BE49-F238E27FC236}">
                <a16:creationId xmlns:a16="http://schemas.microsoft.com/office/drawing/2014/main" id="{446BA2AE-815B-4849-A21E-B94E59340051}"/>
              </a:ext>
            </a:extLst>
          </p:cNvPr>
          <p:cNvSpPr txBox="1">
            <a:spLocks/>
          </p:cNvSpPr>
          <p:nvPr/>
        </p:nvSpPr>
        <p:spPr>
          <a:xfrm>
            <a:off x="838200" y="27931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Lần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đầu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tiên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dirty="0" smtClean="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chữ</a:t>
            </a:r>
            <a:endParaRPr lang="en-US" dirty="0">
              <a:latin typeface="Arial-Rounded" panose="020B0500000000000000" pitchFamily="34" charset="0"/>
              <a:ea typeface="Arial-Rounded" panose="020B0500000000000000" pitchFamily="34" charset="0"/>
              <a:cs typeface="Arial-Rounded" panose="020B0500000000000000" pitchFamily="34" charset="0"/>
            </a:endParaRPr>
          </a:p>
          <a:p>
            <a:pPr marL="0" indent="0">
              <a:buFont typeface="Arial" panose="020B0604020202020204" pitchFamily="34" charse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Bé</a:t>
            </a:r>
            <a:r>
              <a:rPr lang="en-US" dirty="0">
                <a:latin typeface="Arial-Rounded" panose="020B0500000000000000" pitchFamily="34" charset="0"/>
                <a:ea typeface="Arial-Rounded" panose="020B0500000000000000" pitchFamily="34" charset="0"/>
                <a:cs typeface="Arial-Rounded" panose="020B0500000000000000" pitchFamily="34" charset="0"/>
              </a:rPr>
              <a:t> tung </a:t>
            </a:r>
            <a:r>
              <a:rPr lang="en-US" dirty="0" err="1">
                <a:latin typeface="Arial-Rounded" panose="020B0500000000000000" pitchFamily="34" charset="0"/>
                <a:ea typeface="Arial-Rounded" panose="020B0500000000000000" pitchFamily="34" charset="0"/>
                <a:cs typeface="Arial-Rounded" panose="020B0500000000000000" pitchFamily="34" charset="0"/>
              </a:rPr>
              <a:t>tăng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khắp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a:p>
            <a:pPr>
              <a:buFontTx/>
              <a:buChar char="-"/>
            </a:pPr>
            <a:r>
              <a:rPr lang="en-US" dirty="0" err="1">
                <a:latin typeface="Arial-Rounded" panose="020B0500000000000000" pitchFamily="34" charset="0"/>
                <a:ea typeface="Arial-Rounded" panose="020B0500000000000000" pitchFamily="34" charset="0"/>
                <a:cs typeface="Arial-Rounded" panose="020B0500000000000000" pitchFamily="34" charset="0"/>
              </a:rPr>
              <a:t>Chữ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như</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quả</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trứng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latin typeface="Arial-Rounded" panose="020B0500000000000000" pitchFamily="34" charset="0"/>
                <a:ea typeface="Arial-Rounded" panose="020B0500000000000000" pitchFamily="34" charset="0"/>
                <a:cs typeface="Arial-Rounded" panose="020B0500000000000000" pitchFamily="34" charset="0"/>
              </a:rPr>
              <a:t>gà</a:t>
            </a:r>
            <a:r>
              <a:rPr lang="en-US"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a:p>
            <a:pPr marL="0" indent="0">
              <a:buNone/>
            </a:pPr>
            <a:r>
              <a:rPr lang="en-US" dirty="0" err="1">
                <a:latin typeface="Arial-Rounded" panose="020B0500000000000000" pitchFamily="34" charset="0"/>
                <a:ea typeface="Arial-Rounded" panose="020B0500000000000000" pitchFamily="34" charset="0"/>
                <a:cs typeface="Arial-Rounded" panose="020B0500000000000000" pitchFamily="34" charset="0"/>
              </a:rPr>
              <a:t>Trống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choai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nhanh</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nhảu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đáp</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là</a:t>
            </a:r>
            <a:r>
              <a:rPr lang="en-US" dirty="0">
                <a:latin typeface="Arial-Rounded" panose="020B0500000000000000" pitchFamily="34" charset="0"/>
                <a:ea typeface="Arial-Rounded" panose="020B0500000000000000" pitchFamily="34" charset="0"/>
                <a:cs typeface="Arial-Rounded" panose="020B0500000000000000" pitchFamily="34" charset="0"/>
              </a:rPr>
              <a:t>: “O….</a:t>
            </a:r>
            <a:r>
              <a:rPr lang="en-US" dirty="0" smtClean="0">
                <a:latin typeface="Arial-Rounded" panose="020B0500000000000000" pitchFamily="34" charset="0"/>
                <a:ea typeface="Arial-Rounded" panose="020B0500000000000000" pitchFamily="34" charset="0"/>
                <a:cs typeface="Arial-Rounded" panose="020B0500000000000000" pitchFamily="34" charset="0"/>
              </a:rPr>
              <a:t>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8" descr="0083">
            <a:extLst>
              <a:ext uri="{FF2B5EF4-FFF2-40B4-BE49-F238E27FC236}">
                <a16:creationId xmlns:a16="http://schemas.microsoft.com/office/drawing/2014/main" id="{6D482A59-4E5C-470E-B620-C20BBBAC6020}"/>
              </a:ext>
            </a:extLst>
          </p:cNvPr>
          <p:cNvPicPr>
            <a:picLocks noChangeAspect="1"/>
          </p:cNvPicPr>
          <p:nvPr/>
        </p:nvPicPr>
        <p:blipFill>
          <a:blip r:embed="rId3" cstate="print"/>
          <a:stretch>
            <a:fillRect/>
          </a:stretch>
        </p:blipFill>
        <p:spPr>
          <a:xfrm>
            <a:off x="3556610" y="2793188"/>
            <a:ext cx="319361" cy="477807"/>
          </a:xfrm>
          <a:prstGeom prst="rect">
            <a:avLst/>
          </a:prstGeom>
        </p:spPr>
      </p:pic>
      <p:pic>
        <p:nvPicPr>
          <p:cNvPr id="7" name="Content Placeholder 8" descr="0083">
            <a:extLst>
              <a:ext uri="{FF2B5EF4-FFF2-40B4-BE49-F238E27FC236}">
                <a16:creationId xmlns:a16="http://schemas.microsoft.com/office/drawing/2014/main" id="{DB83DF43-1152-4F6E-82EA-BC1DF2DFB4BD}"/>
              </a:ext>
            </a:extLst>
          </p:cNvPr>
          <p:cNvPicPr>
            <a:picLocks noChangeAspect="1"/>
          </p:cNvPicPr>
          <p:nvPr/>
        </p:nvPicPr>
        <p:blipFill>
          <a:blip r:embed="rId4" cstate="print"/>
          <a:stretch>
            <a:fillRect/>
          </a:stretch>
        </p:blipFill>
        <p:spPr>
          <a:xfrm>
            <a:off x="1232213" y="3762388"/>
            <a:ext cx="329569" cy="477807"/>
          </a:xfrm>
          <a:prstGeom prst="rect">
            <a:avLst/>
          </a:prstGeom>
        </p:spPr>
      </p:pic>
      <p:pic>
        <p:nvPicPr>
          <p:cNvPr id="8" name="Content Placeholder 8" descr="0083">
            <a:extLst>
              <a:ext uri="{FF2B5EF4-FFF2-40B4-BE49-F238E27FC236}">
                <a16:creationId xmlns:a16="http://schemas.microsoft.com/office/drawing/2014/main" id="{3FA826FB-CB39-4091-A698-DFE25E2C8EB4}"/>
              </a:ext>
            </a:extLst>
          </p:cNvPr>
          <p:cNvPicPr>
            <a:picLocks noChangeAspect="1"/>
          </p:cNvPicPr>
          <p:nvPr/>
        </p:nvPicPr>
        <p:blipFill>
          <a:blip r:embed="rId5" cstate="print"/>
          <a:stretch>
            <a:fillRect/>
          </a:stretch>
        </p:blipFill>
        <p:spPr>
          <a:xfrm>
            <a:off x="3764348" y="3768364"/>
            <a:ext cx="223245" cy="477807"/>
          </a:xfrm>
          <a:prstGeom prst="rect">
            <a:avLst/>
          </a:prstGeom>
        </p:spPr>
      </p:pic>
      <p:pic>
        <p:nvPicPr>
          <p:cNvPr id="9" name="Content Placeholder 8" descr="0083">
            <a:extLst>
              <a:ext uri="{FF2B5EF4-FFF2-40B4-BE49-F238E27FC236}">
                <a16:creationId xmlns:a16="http://schemas.microsoft.com/office/drawing/2014/main" id="{9F997203-0648-4863-9DEA-09C3509CD754}"/>
              </a:ext>
            </a:extLst>
          </p:cNvPr>
          <p:cNvPicPr>
            <a:picLocks noChangeAspect="1"/>
          </p:cNvPicPr>
          <p:nvPr/>
        </p:nvPicPr>
        <p:blipFill>
          <a:blip r:embed="rId5" cstate="print"/>
          <a:stretch>
            <a:fillRect/>
          </a:stretch>
        </p:blipFill>
        <p:spPr>
          <a:xfrm>
            <a:off x="957009" y="4246171"/>
            <a:ext cx="223245" cy="477807"/>
          </a:xfrm>
          <a:prstGeom prst="rect">
            <a:avLst/>
          </a:prstGeom>
        </p:spPr>
      </p:pic>
      <p:pic>
        <p:nvPicPr>
          <p:cNvPr id="10" name="Content Placeholder 8" descr="0083">
            <a:extLst>
              <a:ext uri="{FF2B5EF4-FFF2-40B4-BE49-F238E27FC236}">
                <a16:creationId xmlns:a16="http://schemas.microsoft.com/office/drawing/2014/main" id="{D83360C2-B26A-4B38-AD65-46B8AE426591}"/>
              </a:ext>
            </a:extLst>
          </p:cNvPr>
          <p:cNvPicPr>
            <a:picLocks noChangeAspect="1"/>
          </p:cNvPicPr>
          <p:nvPr/>
        </p:nvPicPr>
        <p:blipFill>
          <a:blip r:embed="rId6" cstate="print"/>
          <a:stretch>
            <a:fillRect/>
          </a:stretch>
        </p:blipFill>
        <p:spPr>
          <a:xfrm>
            <a:off x="1851877" y="4246171"/>
            <a:ext cx="289717" cy="4778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nodeType="clickEffect">
                                  <p:stCondLst>
                                    <p:cond delay="0"/>
                                  </p:stCondLst>
                                  <p:childTnLst>
                                    <p:animEffect transition="out" filter="strips(down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8" presetClass="exit" presetSubtype="12" fill="hold" nodeType="clickEffect">
                                  <p:stCondLst>
                                    <p:cond delay="0"/>
                                  </p:stCondLst>
                                  <p:childTnLst>
                                    <p:animEffect transition="out" filter="strips(downLef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8" presetClass="exit" presetSubtype="12" fill="hold" nodeType="clickEffect">
                                  <p:stCondLst>
                                    <p:cond delay="0"/>
                                  </p:stCondLst>
                                  <p:childTnLst>
                                    <p:animEffect transition="out" filter="strips(downLeft)">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8" presetClass="exit" presetSubtype="12" fill="hold" nodeType="clickEffect">
                                  <p:stCondLst>
                                    <p:cond delay="0"/>
                                  </p:stCondLst>
                                  <p:childTnLst>
                                    <p:animEffect transition="out" filter="strips(downLeft)">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8" presetClass="exit" presetSubtype="12" fill="hold" nodeType="clickEffect">
                                  <p:stCondLst>
                                    <p:cond delay="0"/>
                                  </p:stCondLst>
                                  <p:childTnLst>
                                    <p:animEffect transition="out" filter="strips(downLeft)">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dirty="0" err="1" smtClean="0">
                <a:latin typeface="Arial-Rounded" panose="020B0500000000000000" pitchFamily="34" charset="0"/>
                <a:cs typeface="Arial-Rounded" panose="020B0500000000000000" pitchFamily="34" charset="0"/>
              </a:rPr>
              <a:t>b.Chọn</a:t>
            </a:r>
            <a:r>
              <a:rPr lang="en-US" dirty="0" smtClean="0">
                <a:latin typeface="Arial-Rounded" panose="020B0500000000000000" pitchFamily="34" charset="0"/>
                <a:cs typeface="Arial-Rounded" panose="020B0500000000000000" pitchFamily="34" charset="0"/>
              </a:rPr>
              <a:t> </a:t>
            </a:r>
            <a:r>
              <a:rPr lang="en-US" dirty="0">
                <a:latin typeface="Arial-Rounded" panose="020B0500000000000000" pitchFamily="34" charset="0"/>
                <a:cs typeface="Arial-Rounded" panose="020B0500000000000000" pitchFamily="34" charset="0"/>
              </a:rPr>
              <a:t>ac hay at </a:t>
            </a:r>
            <a:r>
              <a:rPr lang="en-US" dirty="0" err="1">
                <a:latin typeface="Arial-Rounded" panose="020B0500000000000000" pitchFamily="34" charset="0"/>
                <a:cs typeface="Arial-Rounded" panose="020B0500000000000000" pitchFamily="34" charset="0"/>
              </a:rPr>
              <a:t>thay</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cho</a:t>
            </a:r>
            <a:r>
              <a:rPr lang="en-US" dirty="0">
                <a:latin typeface="Arial-Rounded" panose="020B0500000000000000" pitchFamily="34" charset="0"/>
                <a:cs typeface="Arial-Rounded" panose="020B0500000000000000" pitchFamily="34" charset="0"/>
              </a:rPr>
              <a:t> ô </a:t>
            </a:r>
            <a:r>
              <a:rPr lang="en-US" dirty="0" err="1">
                <a:latin typeface="Arial-Rounded" panose="020B0500000000000000" pitchFamily="34" charset="0"/>
                <a:cs typeface="Arial-Rounded" panose="020B0500000000000000" pitchFamily="34" charset="0"/>
              </a:rPr>
              <a:t>vuông</a:t>
            </a:r>
            <a:endParaRPr lang="en-US" dirty="0">
              <a:latin typeface="Arial-Rounded" panose="020B0500000000000000" pitchFamily="34" charset="0"/>
              <a:cs typeface="Arial-Rounded" panose="020B0500000000000000" pitchFamily="34" charset="0"/>
            </a:endParaRPr>
          </a:p>
        </p:txBody>
      </p:sp>
      <p:pic>
        <p:nvPicPr>
          <p:cNvPr id="6" name="Content Placeholder 5">
            <a:extLst>
              <a:ext uri="{FF2B5EF4-FFF2-40B4-BE49-F238E27FC236}">
                <a16:creationId xmlns:a16="http://schemas.microsoft.com/office/drawing/2014/main" id="{E3F603ED-D1C3-4DAC-BA35-48FC22AD84B3}"/>
              </a:ext>
            </a:extLst>
          </p:cNvPr>
          <p:cNvPicPr>
            <a:picLocks noGrp="1" noChangeAspect="1"/>
          </p:cNvPicPr>
          <p:nvPr>
            <p:ph idx="1"/>
          </p:nvPr>
        </p:nvPicPr>
        <p:blipFill>
          <a:blip r:embed="rId3"/>
          <a:stretch>
            <a:fillRect/>
          </a:stretch>
        </p:blipFill>
        <p:spPr>
          <a:xfrm>
            <a:off x="968829" y="2353469"/>
            <a:ext cx="9133114" cy="2958760"/>
          </a:xfrm>
        </p:spPr>
      </p:pic>
      <p:sp>
        <p:nvSpPr>
          <p:cNvPr id="7" name="Rectangle: Rounded Corners 6">
            <a:extLst>
              <a:ext uri="{FF2B5EF4-FFF2-40B4-BE49-F238E27FC236}">
                <a16:creationId xmlns:a16="http://schemas.microsoft.com/office/drawing/2014/main" id="{99FF3496-515F-4356-BA46-2F2CBA09A07D}"/>
              </a:ext>
            </a:extLst>
          </p:cNvPr>
          <p:cNvSpPr/>
          <p:nvPr/>
        </p:nvSpPr>
        <p:spPr>
          <a:xfrm>
            <a:off x="5334000" y="2906486"/>
            <a:ext cx="4136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8" name="Rectangle: Rounded Corners 7">
            <a:extLst>
              <a:ext uri="{FF2B5EF4-FFF2-40B4-BE49-F238E27FC236}">
                <a16:creationId xmlns:a16="http://schemas.microsoft.com/office/drawing/2014/main" id="{25B0EFD1-A6B0-4C33-8D3E-CD4E3B653C2A}"/>
              </a:ext>
            </a:extLst>
          </p:cNvPr>
          <p:cNvSpPr/>
          <p:nvPr/>
        </p:nvSpPr>
        <p:spPr>
          <a:xfrm>
            <a:off x="7141028" y="2839083"/>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0" name="Rectangle: Rounded Corners 9">
            <a:extLst>
              <a:ext uri="{FF2B5EF4-FFF2-40B4-BE49-F238E27FC236}">
                <a16:creationId xmlns:a16="http://schemas.microsoft.com/office/drawing/2014/main" id="{DDE76BD7-5FAA-424B-ABF1-C08C4DBAC929}"/>
              </a:ext>
            </a:extLst>
          </p:cNvPr>
          <p:cNvSpPr/>
          <p:nvPr/>
        </p:nvSpPr>
        <p:spPr>
          <a:xfrm>
            <a:off x="9133115" y="2852058"/>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at</a:t>
            </a:r>
          </a:p>
        </p:txBody>
      </p:sp>
      <p:sp>
        <p:nvSpPr>
          <p:cNvPr id="11" name="Rectangle: Rounded Corners 10">
            <a:extLst>
              <a:ext uri="{FF2B5EF4-FFF2-40B4-BE49-F238E27FC236}">
                <a16:creationId xmlns:a16="http://schemas.microsoft.com/office/drawing/2014/main" id="{A7986BFE-E8D9-47E3-A7BD-27C660E149B7}"/>
              </a:ext>
            </a:extLst>
          </p:cNvPr>
          <p:cNvSpPr/>
          <p:nvPr/>
        </p:nvSpPr>
        <p:spPr>
          <a:xfrm>
            <a:off x="5421086" y="3946071"/>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2" name="Rectangle: Rounded Corners 11">
            <a:extLst>
              <a:ext uri="{FF2B5EF4-FFF2-40B4-BE49-F238E27FC236}">
                <a16:creationId xmlns:a16="http://schemas.microsoft.com/office/drawing/2014/main" id="{F9542AF6-E26E-45EB-A279-B11313C2F563}"/>
              </a:ext>
            </a:extLst>
          </p:cNvPr>
          <p:cNvSpPr/>
          <p:nvPr/>
        </p:nvSpPr>
        <p:spPr>
          <a:xfrm>
            <a:off x="7516585" y="3827405"/>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ac</a:t>
            </a:r>
          </a:p>
        </p:txBody>
      </p:sp>
      <p:sp>
        <p:nvSpPr>
          <p:cNvPr id="13" name="Rectangle: Rounded Corners 12">
            <a:extLst>
              <a:ext uri="{FF2B5EF4-FFF2-40B4-BE49-F238E27FC236}">
                <a16:creationId xmlns:a16="http://schemas.microsoft.com/office/drawing/2014/main" id="{9475D254-230B-496F-B512-4FB3F85E66E1}"/>
              </a:ext>
            </a:extLst>
          </p:cNvPr>
          <p:cNvSpPr/>
          <p:nvPr/>
        </p:nvSpPr>
        <p:spPr>
          <a:xfrm>
            <a:off x="8844643" y="3827405"/>
            <a:ext cx="489857" cy="326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8" grpId="0" animBg="1"/>
      <p:bldP spid="10" grpId="0" animBg="1"/>
      <p:bldP spid="11" grpId="0" animBg="1"/>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48418310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tập</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995374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8E755E-E852-4705-8AF2-D2584A3A3A35}"/>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7B9D2367-6F25-44BC-B7B3-DA197D49A07C}"/>
              </a:ext>
            </a:extLst>
          </p:cNvPr>
          <p:cNvPicPr>
            <a:picLocks noChangeAspect="1"/>
          </p:cNvPicPr>
          <p:nvPr/>
        </p:nvPicPr>
        <p:blipFill>
          <a:blip r:embed="rId3"/>
          <a:stretch>
            <a:fillRect/>
          </a:stretch>
        </p:blipFill>
        <p:spPr>
          <a:xfrm>
            <a:off x="1572305" y="772887"/>
            <a:ext cx="8829675" cy="3558948"/>
          </a:xfrm>
          <a:prstGeom prst="rect">
            <a:avLst/>
          </a:prstGeom>
        </p:spPr>
      </p:pic>
      <p:sp>
        <p:nvSpPr>
          <p:cNvPr id="9" name="Rectangle: Rounded Corners 8">
            <a:extLst>
              <a:ext uri="{FF2B5EF4-FFF2-40B4-BE49-F238E27FC236}">
                <a16:creationId xmlns:a16="http://schemas.microsoft.com/office/drawing/2014/main" id="{0A83C806-B512-4421-82B1-DB92D9F13DCE}"/>
              </a:ext>
            </a:extLst>
          </p:cNvPr>
          <p:cNvSpPr/>
          <p:nvPr/>
        </p:nvSpPr>
        <p:spPr>
          <a:xfrm>
            <a:off x="1083860" y="4274457"/>
            <a:ext cx="9234185" cy="1230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Chỉ sự </a:t>
            </a:r>
            <a:r>
              <a:rPr lang="vi-VN" sz="2400" b="0" i="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vi-VN" sz="2400" b="0" i="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Chỉ hoạt </a:t>
            </a:r>
            <a:r>
              <a:rPr lang="vi-VN" sz="2400" b="0" i="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vi-VN" sz="2400" b="0" i="0" smtClean="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2984500" y="4479129"/>
            <a:ext cx="5740400" cy="738664"/>
          </a:xfrm>
          <a:prstGeom prst="rect">
            <a:avLst/>
          </a:prstGeom>
          <a:noFill/>
        </p:spPr>
        <p:txBody>
          <a:bodyPr wrap="square" rtlCol="0">
            <a:spAutoFit/>
          </a:bodyPr>
          <a:lstStyle/>
          <a:p>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bếp, chảo, quạt, đồ chơi, chổi, cây, rau</a:t>
            </a:r>
          </a:p>
          <a:p>
            <a:endParaRPr lang="en-US" dirty="0"/>
          </a:p>
        </p:txBody>
      </p:sp>
      <p:sp>
        <p:nvSpPr>
          <p:cNvPr id="12" name="TextBox 11"/>
          <p:cNvSpPr txBox="1"/>
          <p:nvPr/>
        </p:nvSpPr>
        <p:spPr>
          <a:xfrm>
            <a:off x="2197100" y="3060700"/>
            <a:ext cx="3403600" cy="646331"/>
          </a:xfrm>
          <a:prstGeom prst="rect">
            <a:avLst/>
          </a:prstGeom>
          <a:noFill/>
        </p:spPr>
        <p:txBody>
          <a:bodyPr wrap="square" rtlCol="0">
            <a:spAutoFit/>
          </a:bodyPr>
          <a:lstStyle/>
          <a:p>
            <a:r>
              <a:rPr lang="vi-VN"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nấu, nhặt, chơi, sửa, quét, tưới</a:t>
            </a:r>
          </a:p>
          <a:p>
            <a:endParaRPr lang="en-US"/>
          </a:p>
        </p:txBody>
      </p:sp>
      <p:sp>
        <p:nvSpPr>
          <p:cNvPr id="13" name="TextBox 12"/>
          <p:cNvSpPr txBox="1"/>
          <p:nvPr/>
        </p:nvSpPr>
        <p:spPr>
          <a:xfrm>
            <a:off x="1765300" y="2819400"/>
            <a:ext cx="2540000" cy="923330"/>
          </a:xfrm>
          <a:prstGeom prst="rect">
            <a:avLst/>
          </a:prstGeom>
          <a:noFill/>
        </p:spPr>
        <p:txBody>
          <a:bodyPr wrap="square" rtlCol="0">
            <a:spAutoFit/>
          </a:bodyPr>
          <a:lstStyle/>
          <a:p>
            <a:r>
              <a:rPr lang="vi-VN"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nấu, nhặt, chơi, sửa, quét, tưới</a:t>
            </a:r>
          </a:p>
          <a:p>
            <a:endParaRPr lang="en-US"/>
          </a:p>
        </p:txBody>
      </p:sp>
      <p:sp>
        <p:nvSpPr>
          <p:cNvPr id="14" name="TextBox 13"/>
          <p:cNvSpPr txBox="1"/>
          <p:nvPr/>
        </p:nvSpPr>
        <p:spPr>
          <a:xfrm>
            <a:off x="1638300" y="3111500"/>
            <a:ext cx="4216400" cy="646331"/>
          </a:xfrm>
          <a:prstGeom prst="rect">
            <a:avLst/>
          </a:prstGeom>
          <a:noFill/>
        </p:spPr>
        <p:txBody>
          <a:bodyPr wrap="square" rtlCol="0">
            <a:spAutoFit/>
          </a:bodyPr>
          <a:lstStyle/>
          <a:p>
            <a:r>
              <a:rPr lang="vi-VN"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nấu, nhặt, chơi, sửa, quét, tưới</a:t>
            </a:r>
          </a:p>
          <a:p>
            <a:endParaRPr lang="en-US"/>
          </a:p>
        </p:txBody>
      </p:sp>
      <p:sp>
        <p:nvSpPr>
          <p:cNvPr id="15" name="TextBox 14"/>
          <p:cNvSpPr txBox="1"/>
          <p:nvPr/>
        </p:nvSpPr>
        <p:spPr>
          <a:xfrm>
            <a:off x="3502378" y="4911356"/>
            <a:ext cx="5740400" cy="1107996"/>
          </a:xfrm>
          <a:prstGeom prst="rect">
            <a:avLst/>
          </a:prstGeom>
          <a:noFill/>
        </p:spPr>
        <p:txBody>
          <a:bodyPr wrap="square" rtlCol="0">
            <a:spAutoFit/>
          </a:bodyPr>
          <a:lstStyle/>
          <a:p>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Nấu</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ăn</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nhặt</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rau</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chơi</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sửa</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quạt</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quét</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sân</a:t>
            </a:r>
            <a:r>
              <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tưới</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heckerboard(across)">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9116"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9083-D6D4-470C-9EF0-8FD01141FBB3}"/>
              </a:ext>
            </a:extLst>
          </p:cNvPr>
          <p:cNvSpPr>
            <a:spLocks noGrp="1"/>
          </p:cNvSpPr>
          <p:nvPr>
            <p:ph type="title"/>
          </p:nvPr>
        </p:nvSpPr>
        <p:spPr/>
        <p:txBody>
          <a:bodyPr>
            <a:normAutofit/>
          </a:bodyPr>
          <a:lstStyle/>
          <a:p>
            <a:r>
              <a:rPr lang="vi-VN" sz="2800" b="1" i="0" dirty="0">
                <a:solidFill>
                  <a:srgbClr val="000000"/>
                </a:solidFill>
                <a:effectLst/>
                <a:latin typeface="HP001 4 hàng" pitchFamily="34" charset="0"/>
                <a:ea typeface="Arial-Rounded" panose="020B0500000000000000" pitchFamily="34" charset="0"/>
                <a:cs typeface="Arial-Rounded" panose="020B0500000000000000" pitchFamily="34" charset="0"/>
              </a:rPr>
              <a:t>2. Tìm 3 từ ngữ chỉ hoạt động trong đoạn thơ dưới đây:</a:t>
            </a:r>
            <a:endParaRPr lang="en-US" sz="2800" b="1" dirty="0">
              <a:latin typeface="HP001 4 hàng"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578A9BC0-F1B3-48BC-81CA-789CB2994269}"/>
              </a:ext>
            </a:extLst>
          </p:cNvPr>
          <p:cNvSpPr>
            <a:spLocks noGrp="1"/>
          </p:cNvSpPr>
          <p:nvPr>
            <p:ph idx="1"/>
          </p:nvPr>
        </p:nvSpPr>
        <p:spPr/>
        <p:txBody>
          <a:bodyPr/>
          <a:lstStyle/>
          <a:p>
            <a:endParaRPr lang="en-US" b="1" dirty="0">
              <a:latin typeface="HP001 4 hàng" pitchFamily="34" charset="0"/>
            </a:endParaRPr>
          </a:p>
        </p:txBody>
      </p:sp>
      <p:pic>
        <p:nvPicPr>
          <p:cNvPr id="5" name="Picture 4">
            <a:extLst>
              <a:ext uri="{FF2B5EF4-FFF2-40B4-BE49-F238E27FC236}">
                <a16:creationId xmlns:a16="http://schemas.microsoft.com/office/drawing/2014/main" id="{6C955952-1255-4E7F-AA61-73FB1935FB7E}"/>
              </a:ext>
            </a:extLst>
          </p:cNvPr>
          <p:cNvPicPr>
            <a:picLocks noChangeAspect="1"/>
          </p:cNvPicPr>
          <p:nvPr/>
        </p:nvPicPr>
        <p:blipFill>
          <a:blip r:embed="rId3"/>
          <a:stretch>
            <a:fillRect/>
          </a:stretch>
        </p:blipFill>
        <p:spPr>
          <a:xfrm>
            <a:off x="2547257" y="1825625"/>
            <a:ext cx="7173685" cy="2717800"/>
          </a:xfrm>
          <a:prstGeom prst="rect">
            <a:avLst/>
          </a:prstGeom>
        </p:spPr>
      </p:pic>
      <p:cxnSp>
        <p:nvCxnSpPr>
          <p:cNvPr id="7" name="Straight Connector 6">
            <a:extLst>
              <a:ext uri="{FF2B5EF4-FFF2-40B4-BE49-F238E27FC236}">
                <a16:creationId xmlns:a16="http://schemas.microsoft.com/office/drawing/2014/main" id="{C542269D-0986-4367-A9B7-5ED0EFDCD08C}"/>
              </a:ext>
            </a:extLst>
          </p:cNvPr>
          <p:cNvCxnSpPr>
            <a:cxnSpLocks/>
          </p:cNvCxnSpPr>
          <p:nvPr/>
        </p:nvCxnSpPr>
        <p:spPr>
          <a:xfrm>
            <a:off x="3016332" y="2315689"/>
            <a:ext cx="558141"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27272297-5C68-45CF-852F-CD49CCAE4C80}"/>
              </a:ext>
            </a:extLst>
          </p:cNvPr>
          <p:cNvCxnSpPr>
            <a:cxnSpLocks/>
          </p:cNvCxnSpPr>
          <p:nvPr/>
        </p:nvCxnSpPr>
        <p:spPr>
          <a:xfrm>
            <a:off x="3051958" y="2802577"/>
            <a:ext cx="558141"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351A7DF-706F-4C04-840E-6F5DDAA9C065}"/>
              </a:ext>
            </a:extLst>
          </p:cNvPr>
          <p:cNvCxnSpPr>
            <a:cxnSpLocks/>
          </p:cNvCxnSpPr>
          <p:nvPr/>
        </p:nvCxnSpPr>
        <p:spPr>
          <a:xfrm>
            <a:off x="7683335" y="2861954"/>
            <a:ext cx="558141"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4" name="TextBox 3"/>
          <p:cNvSpPr txBox="1"/>
          <p:nvPr/>
        </p:nvSpPr>
        <p:spPr>
          <a:xfrm>
            <a:off x="1151467" y="4425244"/>
            <a:ext cx="6886222" cy="584775"/>
          </a:xfrm>
          <a:prstGeom prst="rect">
            <a:avLst/>
          </a:prstGeom>
          <a:noFill/>
        </p:spPr>
        <p:txBody>
          <a:bodyPr wrap="square" rtlCol="0">
            <a:spAutoFit/>
          </a:bodyPr>
          <a:lstStyle/>
          <a:p>
            <a:r>
              <a:rPr lang="en-US" sz="3200" b="1" dirty="0" smtClean="0">
                <a:solidFill>
                  <a:srgbClr val="FF0000"/>
                </a:solidFill>
                <a:latin typeface="HP001 4 hàng" panose="020B0603050302020204" pitchFamily="34" charset="0"/>
              </a:rPr>
              <a:t>3 </a:t>
            </a:r>
            <a:r>
              <a:rPr lang="en-US" sz="3200" b="1" dirty="0" err="1" smtClean="0">
                <a:solidFill>
                  <a:srgbClr val="FF0000"/>
                </a:solidFill>
                <a:latin typeface="HP001 4 hàng" panose="020B0603050302020204" pitchFamily="34" charset="0"/>
              </a:rPr>
              <a:t>từ</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chỉ</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hoạt</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động</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là</a:t>
            </a:r>
            <a:r>
              <a:rPr lang="en-US" sz="3200" b="1" dirty="0" smtClean="0">
                <a:solidFill>
                  <a:srgbClr val="FF0000"/>
                </a:solidFill>
                <a:latin typeface="HP001 4 hàng" panose="020B0603050302020204" pitchFamily="34" charset="0"/>
              </a:rPr>
              <a:t>: may, </a:t>
            </a:r>
            <a:r>
              <a:rPr lang="en-US" sz="3200" b="1" dirty="0" err="1" smtClean="0">
                <a:solidFill>
                  <a:srgbClr val="FF0000"/>
                </a:solidFill>
                <a:latin typeface="HP001 4 hàng" panose="020B0603050302020204" pitchFamily="34" charset="0"/>
              </a:rPr>
              <a:t>thêu</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sửa</a:t>
            </a:r>
            <a:endParaRPr lang="en-US" sz="32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197072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1DC55-0F4C-4A04-980A-C834C43670AD}"/>
              </a:ext>
            </a:extLst>
          </p:cNvPr>
          <p:cNvSpPr>
            <a:spLocks noGrp="1"/>
          </p:cNvSpPr>
          <p:nvPr>
            <p:ph type="title"/>
          </p:nvPr>
        </p:nvSpPr>
        <p:spPr>
          <a:xfrm>
            <a:off x="838200" y="-124732"/>
            <a:ext cx="10515600" cy="1325563"/>
          </a:xfrm>
        </p:spPr>
        <p:txBody>
          <a:bodyPr/>
          <a:lstStyle/>
          <a:p>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3.</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Quan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sát</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tranh</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trả</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lời</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Content Placeholder 4">
            <a:extLst>
              <a:ext uri="{FF2B5EF4-FFF2-40B4-BE49-F238E27FC236}">
                <a16:creationId xmlns:a16="http://schemas.microsoft.com/office/drawing/2014/main" id="{6991DEA9-4EFC-4E87-86FF-B2AC048E7B90}"/>
              </a:ext>
            </a:extLst>
          </p:cNvPr>
          <p:cNvPicPr>
            <a:picLocks noGrp="1" noChangeAspect="1"/>
          </p:cNvPicPr>
          <p:nvPr>
            <p:ph idx="1"/>
          </p:nvPr>
        </p:nvPicPr>
        <p:blipFill>
          <a:blip r:embed="rId3"/>
          <a:stretch>
            <a:fillRect/>
          </a:stretch>
        </p:blipFill>
        <p:spPr>
          <a:xfrm>
            <a:off x="1052563" y="1200831"/>
            <a:ext cx="7275007" cy="5210855"/>
          </a:xfrm>
        </p:spPr>
      </p:pic>
      <p:sp>
        <p:nvSpPr>
          <p:cNvPr id="6" name="Thought Bubble: Cloud 5">
            <a:extLst>
              <a:ext uri="{FF2B5EF4-FFF2-40B4-BE49-F238E27FC236}">
                <a16:creationId xmlns:a16="http://schemas.microsoft.com/office/drawing/2014/main" id="{174484C3-E024-4BB3-9475-3CBC4DB9B2F6}"/>
              </a:ext>
            </a:extLst>
          </p:cNvPr>
          <p:cNvSpPr/>
          <p:nvPr/>
        </p:nvSpPr>
        <p:spPr>
          <a:xfrm>
            <a:off x="6581422" y="444500"/>
            <a:ext cx="5826479" cy="500532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1. </a:t>
            </a:r>
            <a:r>
              <a:rPr lang="en-US" sz="24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Ông</a:t>
            </a:r>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đánh</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cờ</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2. </a:t>
            </a:r>
            <a:r>
              <a:rPr lang="en-US" sz="24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Bà</a:t>
            </a:r>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dang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xem</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tivi</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3. </a:t>
            </a:r>
            <a:r>
              <a:rPr lang="en-US" sz="24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Bố</a:t>
            </a:r>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mẹ</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dọn</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nhà</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4. </a:t>
            </a:r>
            <a:r>
              <a:rPr lang="en-US" sz="24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Bé</a:t>
            </a:r>
            <a:r>
              <a:rPr lang="en-US" sz="24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học</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24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bài</a:t>
            </a:r>
            <a:r>
              <a:rPr lang="en-US" sz="24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0028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5">
            <a:extLst>
              <a:ext uri="{FF2B5EF4-FFF2-40B4-BE49-F238E27FC236}">
                <a16:creationId xmlns:a16="http://schemas.microsoft.com/office/drawing/2014/main" id="{174484C3-E024-4BB3-9475-3CBC4DB9B2F6}"/>
              </a:ext>
            </a:extLst>
          </p:cNvPr>
          <p:cNvSpPr/>
          <p:nvPr/>
        </p:nvSpPr>
        <p:spPr>
          <a:xfrm>
            <a:off x="1603023" y="658989"/>
            <a:ext cx="10048523" cy="500532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1. </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Ông</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đánh</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cờ</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2. </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Bà</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dirty="0" err="1">
                <a:solidFill>
                  <a:schemeClr val="bg1"/>
                </a:solidFill>
                <a:latin typeface="HP001 4 hàng" pitchFamily="34" charset="0"/>
                <a:ea typeface="Arial-Rounded" panose="020B0500000000000000" pitchFamily="34" charset="0"/>
                <a:cs typeface="Arial-Rounded" panose="020B0500000000000000" pitchFamily="34" charset="0"/>
              </a:rPr>
              <a:t>đ</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ang</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xem</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ti</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vi</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3. </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Bố</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mẹ</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dọn</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nhà</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a:p>
            <a:pPr algn="l"/>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4. </a:t>
            </a:r>
            <a:r>
              <a:rPr lang="en-US" sz="32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Bé</a:t>
            </a:r>
            <a:r>
              <a:rPr lang="en-US" sz="32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đang</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học</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200" b="1" i="0" dirty="0" err="1">
                <a:solidFill>
                  <a:schemeClr val="bg1"/>
                </a:solidFill>
                <a:effectLst/>
                <a:latin typeface="HP001 4 hàng" pitchFamily="34" charset="0"/>
                <a:ea typeface="Arial-Rounded" panose="020B0500000000000000" pitchFamily="34" charset="0"/>
                <a:cs typeface="Arial-Rounded" panose="020B0500000000000000" pitchFamily="34" charset="0"/>
              </a:rPr>
              <a:t>bài</a:t>
            </a:r>
            <a:r>
              <a:rPr lang="en-US" sz="3200" b="1" i="0" dirty="0">
                <a:solidFill>
                  <a:schemeClr val="bg1"/>
                </a:solidFill>
                <a:effectLst/>
                <a:latin typeface="HP001 4 hàng"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5981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66990"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19938328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06270"/>
            <a:ext cx="78812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đoạn</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1861921891"/>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HP001 4 hàng" pitchFamily="34" charset="0"/>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latin typeface="HP001 4 hàng" pitchFamily="34" charset="0"/>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HP001 4 hàng" pitchFamily="34" charset="0"/>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HP001 4 hàng" pitchFamily="34" charset="0"/>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0000"/>
              </a:solidFill>
              <a:latin typeface="HP001 4 hàng" pitchFamily="34" charset="0"/>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HP001 4 hàng"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5E75D7AC-2095-4868-82A8-71D3F446AB43}"/>
              </a:ext>
            </a:extLst>
          </p:cNvPr>
          <p:cNvPicPr>
            <a:picLocks noChangeAspect="1"/>
          </p:cNvPicPr>
          <p:nvPr/>
        </p:nvPicPr>
        <p:blipFill>
          <a:blip r:embed="rId2"/>
          <a:stretch>
            <a:fillRect/>
          </a:stretch>
        </p:blipFill>
        <p:spPr>
          <a:xfrm>
            <a:off x="103487" y="544436"/>
            <a:ext cx="8346164" cy="5571065"/>
          </a:xfrm>
          <a:prstGeom prst="rect">
            <a:avLst/>
          </a:prstGeom>
          <a:noFill/>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HP001 4 hàng" pitchFamily="34" charset="0"/>
            </a:endParaRPr>
          </a:p>
        </p:txBody>
      </p:sp>
      <p:sp>
        <p:nvSpPr>
          <p:cNvPr id="11" name="TextBox 10"/>
          <p:cNvSpPr txBox="1"/>
          <p:nvPr/>
        </p:nvSpPr>
        <p:spPr>
          <a:xfrm>
            <a:off x="8216900" y="1295400"/>
            <a:ext cx="3276600" cy="861774"/>
          </a:xfrm>
          <a:prstGeom prst="rect">
            <a:avLst/>
          </a:prstGeom>
          <a:noFill/>
        </p:spPr>
        <p:txBody>
          <a:bodyPr wrap="square" rtlCol="0">
            <a:spAutoFit/>
          </a:bodyPr>
          <a:lstStyle/>
          <a:p>
            <a:r>
              <a:rPr lang="en-US" sz="3200" b="1" smtClean="0">
                <a:solidFill>
                  <a:srgbClr val="FF0000"/>
                </a:solidFill>
                <a:latin typeface="HP001 4 hàng" pitchFamily="34" charset="0"/>
                <a:ea typeface="Arial-Rounded" panose="020B0500000000000000" pitchFamily="34" charset="0"/>
                <a:cs typeface="Arial-Rounded" panose="020B0500000000000000" pitchFamily="34" charset="0"/>
              </a:rPr>
              <a:t>1 .Bé dắt ông đi.</a:t>
            </a:r>
          </a:p>
          <a:p>
            <a:endParaRPr lang="en-US"/>
          </a:p>
        </p:txBody>
      </p:sp>
      <p:sp>
        <p:nvSpPr>
          <p:cNvPr id="13" name="TextBox 12"/>
          <p:cNvSpPr txBox="1"/>
          <p:nvPr/>
        </p:nvSpPr>
        <p:spPr>
          <a:xfrm>
            <a:off x="8204200" y="2133600"/>
            <a:ext cx="4394200" cy="861774"/>
          </a:xfrm>
          <a:prstGeom prst="rect">
            <a:avLst/>
          </a:prstGeom>
          <a:noFill/>
        </p:spPr>
        <p:txBody>
          <a:bodyPr wrap="square" rtlCol="0">
            <a:spAutoFit/>
          </a:bodyPr>
          <a:lstStyle/>
          <a:p>
            <a:pPr marL="457200" indent="-457200"/>
            <a:r>
              <a:rPr lang="en-US" sz="3200" b="1" smtClean="0">
                <a:solidFill>
                  <a:srgbClr val="FF0000"/>
                </a:solidFill>
                <a:latin typeface="HP001 4 hàng" pitchFamily="34" charset="0"/>
                <a:ea typeface="Arial-Rounded" panose="020B0500000000000000" pitchFamily="34" charset="0"/>
                <a:cs typeface="Arial-Rounded" panose="020B0500000000000000" pitchFamily="34" charset="0"/>
              </a:rPr>
              <a:t>2.Bé trồng cây với bố. </a:t>
            </a:r>
          </a:p>
          <a:p>
            <a:endParaRPr lang="en-US"/>
          </a:p>
        </p:txBody>
      </p:sp>
      <p:sp>
        <p:nvSpPr>
          <p:cNvPr id="15" name="TextBox 14"/>
          <p:cNvSpPr txBox="1"/>
          <p:nvPr/>
        </p:nvSpPr>
        <p:spPr>
          <a:xfrm>
            <a:off x="8229600" y="3022601"/>
            <a:ext cx="3276600" cy="1846659"/>
          </a:xfrm>
          <a:prstGeom prst="rect">
            <a:avLst/>
          </a:prstGeom>
          <a:noFill/>
        </p:spPr>
        <p:txBody>
          <a:bodyPr wrap="square" rtlCol="0">
            <a:spAutoFit/>
          </a:bodyPr>
          <a:lstStyle/>
          <a:p>
            <a:r>
              <a:rPr lang="en-US" sz="3200" b="1" smtClean="0">
                <a:solidFill>
                  <a:srgbClr val="FF0000"/>
                </a:solidFill>
                <a:latin typeface="HP001 4 hàng" pitchFamily="34" charset="0"/>
                <a:ea typeface="Arial-Rounded" panose="020B0500000000000000" pitchFamily="34" charset="0"/>
                <a:cs typeface="Arial-Rounded" panose="020B0500000000000000" pitchFamily="34" charset="0"/>
              </a:rPr>
              <a:t>3. Bé đọc truyện với bà.</a:t>
            </a:r>
          </a:p>
          <a:p>
            <a:endParaRPr lang="en-US" sz="3200" b="1" smtClean="0">
              <a:solidFill>
                <a:srgbClr val="FF0000"/>
              </a:solidFill>
              <a:latin typeface="HP001 4 hàng" pitchFamily="34" charset="0"/>
              <a:ea typeface="Arial-Rounded" panose="020B0500000000000000" pitchFamily="34" charset="0"/>
              <a:cs typeface="Arial-Rounded" panose="020B0500000000000000" pitchFamily="34" charset="0"/>
            </a:endParaRPr>
          </a:p>
          <a:p>
            <a:endParaRPr lang="en-US"/>
          </a:p>
        </p:txBody>
      </p:sp>
      <p:sp>
        <p:nvSpPr>
          <p:cNvPr id="17" name="TextBox 16"/>
          <p:cNvSpPr txBox="1"/>
          <p:nvPr/>
        </p:nvSpPr>
        <p:spPr>
          <a:xfrm>
            <a:off x="8267700" y="4254500"/>
            <a:ext cx="3276600" cy="1354217"/>
          </a:xfrm>
          <a:prstGeom prst="rect">
            <a:avLst/>
          </a:prstGeom>
          <a:noFill/>
        </p:spPr>
        <p:txBody>
          <a:bodyPr wrap="square" rtlCol="0">
            <a:spAutoFit/>
          </a:bodyPr>
          <a:lstStyle/>
          <a:p>
            <a:pPr marL="457200" indent="-457200"/>
            <a:r>
              <a:rPr lang="en-US" sz="3200" b="1" smtClean="0">
                <a:solidFill>
                  <a:srgbClr val="FF0000"/>
                </a:solidFill>
                <a:latin typeface="HP001 4 hàng" pitchFamily="34" charset="0"/>
                <a:ea typeface="Arial-Rounded" panose="020B0500000000000000" pitchFamily="34" charset="0"/>
                <a:cs typeface="Arial-Rounded" panose="020B0500000000000000" pitchFamily="34" charset="0"/>
              </a:rPr>
              <a:t>4. Bé rửa bát cùng mẹ.</a:t>
            </a:r>
          </a:p>
          <a:p>
            <a:endParaRPr lang="en-US"/>
          </a:p>
        </p:txBody>
      </p:sp>
    </p:spTree>
    <p:extLst>
      <p:ext uri="{BB962C8B-B14F-4D97-AF65-F5344CB8AC3E}">
        <p14:creationId xmlns:p14="http://schemas.microsoft.com/office/powerpoint/2010/main" val="30849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amond(in)">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4CCB9-E115-4267-A992-F7B74E3557E6}"/>
              </a:ext>
            </a:extLst>
          </p:cNvPr>
          <p:cNvSpPr txBox="1"/>
          <p:nvPr/>
        </p:nvSpPr>
        <p:spPr>
          <a:xfrm>
            <a:off x="2327564" y="190005"/>
            <a:ext cx="7101444" cy="1077218"/>
          </a:xfrm>
          <a:prstGeom prst="rect">
            <a:avLst/>
          </a:prstGeom>
          <a:noFill/>
        </p:spPr>
        <p:txBody>
          <a:bodyPr wrap="square" rtlCol="0">
            <a:spAutoFit/>
          </a:bodyPr>
          <a:lstStyle/>
          <a:p>
            <a:pPr algn="ct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Viết 3-</a:t>
            </a:r>
            <a:r>
              <a:rPr lang="en-US"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6</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 kể về một công việc em đã làm cùng người thân.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8CD28A40-A708-49BC-8F76-186A051005ED}"/>
              </a:ext>
            </a:extLst>
          </p:cNvPr>
          <p:cNvSpPr/>
          <p:nvPr/>
        </p:nvSpPr>
        <p:spPr>
          <a:xfrm>
            <a:off x="1371599" y="1443313"/>
            <a:ext cx="10084525" cy="440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6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Bài</a:t>
            </a:r>
            <a:r>
              <a:rPr lang="en-US"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6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làm</a:t>
            </a:r>
            <a:r>
              <a:rPr lang="en-US"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p>
          <a:p>
            <a:pPr algn="just"/>
            <a:r>
              <a:rPr lang="en-US"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vi-VN"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Hằng </a:t>
            </a:r>
            <a:r>
              <a:rPr lang="vi-VN" sz="3600" b="1" i="0" dirty="0">
                <a:solidFill>
                  <a:schemeClr val="bg1"/>
                </a:solidFill>
                <a:effectLst/>
                <a:latin typeface="HP001 4 hàng" pitchFamily="34" charset="0"/>
                <a:ea typeface="Arial-Rounded" panose="020B0500000000000000" pitchFamily="34" charset="0"/>
                <a:cs typeface="Arial-Rounded" panose="020B0500000000000000" pitchFamily="34" charset="0"/>
              </a:rPr>
              <a:t>ngày, em </a:t>
            </a:r>
            <a:r>
              <a:rPr lang="vi-VN"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phụ </a:t>
            </a:r>
            <a:r>
              <a:rPr lang="vi-VN" sz="3600" b="1" i="0" dirty="0">
                <a:solidFill>
                  <a:schemeClr val="bg1"/>
                </a:solidFill>
                <a:effectLst/>
                <a:latin typeface="HP001 4 hàng" pitchFamily="34" charset="0"/>
                <a:ea typeface="Arial-Rounded" panose="020B0500000000000000" pitchFamily="34" charset="0"/>
                <a:cs typeface="Arial-Rounded" panose="020B0500000000000000" pitchFamily="34" charset="0"/>
              </a:rPr>
              <a:t>chị gái rửa bát. Chị rửa bát còn em sẽ xếp bát lên giá để cho ráo nước. Hai chị em vừa làm vừa hát rất </a:t>
            </a:r>
            <a:r>
              <a:rPr lang="vi-VN"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vui</a:t>
            </a:r>
            <a:r>
              <a:rPr lang="en-US"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 </a:t>
            </a:r>
            <a:r>
              <a:rPr lang="en-US" sz="3600" b="1" i="0" dirty="0" err="1" smtClean="0">
                <a:solidFill>
                  <a:schemeClr val="bg1"/>
                </a:solidFill>
                <a:effectLst/>
                <a:latin typeface="HP001 4 hàng" pitchFamily="34" charset="0"/>
                <a:ea typeface="Arial-Rounded" panose="020B0500000000000000" pitchFamily="34" charset="0"/>
                <a:cs typeface="Arial-Rounded" panose="020B0500000000000000" pitchFamily="34" charset="0"/>
              </a:rPr>
              <a:t>vẻ</a:t>
            </a:r>
            <a:r>
              <a:rPr lang="vi-VN" sz="3600" b="1" i="0" dirty="0" smtClean="0">
                <a:solidFill>
                  <a:schemeClr val="bg1"/>
                </a:solidFill>
                <a:effectLst/>
                <a:latin typeface="HP001 4 hàng" pitchFamily="34" charset="0"/>
                <a:ea typeface="Arial-Rounded" panose="020B0500000000000000" pitchFamily="34" charset="0"/>
                <a:cs typeface="Arial-Rounded" panose="020B0500000000000000" pitchFamily="34" charset="0"/>
              </a:rPr>
              <a:t>.</a:t>
            </a:r>
            <a:endParaRPr lang="en-US" sz="3600" b="1" dirty="0">
              <a:solidFill>
                <a:schemeClr val="bg1"/>
              </a:solidFill>
              <a:latin typeface="HP001 4 hàng"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73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1269" y="359956"/>
            <a:ext cx="6096000" cy="1200329"/>
          </a:xfrm>
          <a:prstGeom prst="rect">
            <a:avLst/>
          </a:prstGeom>
        </p:spPr>
        <p:txBody>
          <a:bodyPr>
            <a:spAutoFit/>
          </a:bodyPr>
          <a:lstStyle/>
          <a:p>
            <a:r>
              <a:rPr lang="vi-VN" dirty="0"/>
              <a:t>Em thường giúp mẹ rửa bát sau mỗi bữa ăn. Mẹ rửa trước bằng xà phòng rồi em sẽ tráng lại bát bằng nước cho sạch. Em cảm thấy rất vui vì đã có thể giúp mẹ làm việc nhà.</a:t>
            </a:r>
            <a:endParaRPr lang="en-US" dirty="0"/>
          </a:p>
        </p:txBody>
      </p:sp>
      <p:sp>
        <p:nvSpPr>
          <p:cNvPr id="3" name="Rectangle 2"/>
          <p:cNvSpPr/>
          <p:nvPr/>
        </p:nvSpPr>
        <p:spPr>
          <a:xfrm>
            <a:off x="1349829" y="2089444"/>
            <a:ext cx="6096000" cy="1477328"/>
          </a:xfrm>
          <a:prstGeom prst="rect">
            <a:avLst/>
          </a:prstGeom>
        </p:spPr>
        <p:txBody>
          <a:bodyPr>
            <a:spAutoFit/>
          </a:bodyPr>
          <a:lstStyle/>
          <a:p>
            <a:r>
              <a:rPr lang="vi-VN" dirty="0"/>
              <a:t>Kể từ lúc lên lớp 2, tối nào em cũng phụ mẹ rửa bát. Sau khi ăn cơm xong, mẹ và em cùng dọn bát để vào bồn rửa. Mẹ rửa bằng xà phòng còn em tráng lại bằng nước cho sạch. Em cảm thấy rất vui vi được giúp đỡ mẹ làm việc nhà.</a:t>
            </a:r>
            <a:endParaRPr lang="en-US" dirty="0"/>
          </a:p>
        </p:txBody>
      </p:sp>
      <p:sp>
        <p:nvSpPr>
          <p:cNvPr id="4" name="Rectangle 3"/>
          <p:cNvSpPr/>
          <p:nvPr/>
        </p:nvSpPr>
        <p:spPr>
          <a:xfrm>
            <a:off x="3048000" y="3566772"/>
            <a:ext cx="6096000" cy="1477328"/>
          </a:xfrm>
          <a:prstGeom prst="rect">
            <a:avLst/>
          </a:prstGeom>
        </p:spPr>
        <p:txBody>
          <a:bodyPr>
            <a:spAutoFit/>
          </a:bodyPr>
          <a:lstStyle/>
          <a:p>
            <a:r>
              <a:rPr lang="vi-VN" dirty="0"/>
              <a:t>Chủ nhật, em được nghỉ học. Em đã giúp mẹ nấu cơm. Mẹ phân công cho em việc nhặt rau và rửa bát. Còn mẹ thì nấu canh, kho thịt. Công việc nấu nướng thật vất vả. Em cảm thấy vui vì đã giúp mẹ được phần nào công việc nhà.</a:t>
            </a:r>
            <a:endParaRPr lang="en-US" dirty="0"/>
          </a:p>
        </p:txBody>
      </p:sp>
      <p:sp>
        <p:nvSpPr>
          <p:cNvPr id="5" name="Rectangle 4"/>
          <p:cNvSpPr/>
          <p:nvPr/>
        </p:nvSpPr>
        <p:spPr>
          <a:xfrm>
            <a:off x="1075507" y="5051856"/>
            <a:ext cx="8760823" cy="1200329"/>
          </a:xfrm>
          <a:prstGeom prst="rect">
            <a:avLst/>
          </a:prstGeom>
        </p:spPr>
        <p:txBody>
          <a:bodyPr wrap="square">
            <a:spAutoFit/>
          </a:bodyPr>
          <a:lstStyle/>
          <a:p>
            <a:r>
              <a:rPr lang="vi-VN" dirty="0"/>
              <a:t>Chiều nay, sau khi tan học, em và mẹ đã cùng nhau đi siêu thị mua đồ. (2) Hai mẹ con đã dạo một vòng và mua các món đồ cần thiết để chuẩn bị cho bữa tối. (3) Thanh toán xong, em chủ động giúp mẹ xách túi đồ ra xe, rồi từ nhà xe lên phòng bếp. (4) Em rất vui khi được giúp mẹ một việc nhỏ như thế này.</a:t>
            </a:r>
            <a:endParaRPr lang="en-US" dirty="0"/>
          </a:p>
        </p:txBody>
      </p:sp>
    </p:spTree>
    <p:extLst>
      <p:ext uri="{BB962C8B-B14F-4D97-AF65-F5344CB8AC3E}">
        <p14:creationId xmlns:p14="http://schemas.microsoft.com/office/powerpoint/2010/main" val="1572556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6583" y="757033"/>
            <a:ext cx="10119360" cy="5509200"/>
          </a:xfrm>
          <a:prstGeom prst="rect">
            <a:avLst/>
          </a:prstGeom>
        </p:spPr>
        <p:txBody>
          <a:bodyPr wrap="square">
            <a:spAutoFit/>
          </a:bodyPr>
          <a:lstStyle/>
          <a:p>
            <a:r>
              <a:rPr lang="en-US" sz="3200" dirty="0" smtClean="0">
                <a:latin typeface="HP001 4 hàng" panose="020B0603050302020204" pitchFamily="34" charset="0"/>
              </a:rPr>
              <a:t>   </a:t>
            </a:r>
            <a:r>
              <a:rPr lang="vi-VN" sz="4400" b="1" dirty="0" smtClean="0">
                <a:solidFill>
                  <a:srgbClr val="FF0000"/>
                </a:solidFill>
                <a:latin typeface="HP001 4 hàng" panose="020B0603050302020204" pitchFamily="34" charset="0"/>
              </a:rPr>
              <a:t>Kể </a:t>
            </a:r>
            <a:r>
              <a:rPr lang="vi-VN" sz="4400" b="1" dirty="0">
                <a:solidFill>
                  <a:srgbClr val="FF0000"/>
                </a:solidFill>
                <a:latin typeface="HP001 4 hàng" panose="020B0603050302020204" pitchFamily="34" charset="0"/>
              </a:rPr>
              <a:t>từ </a:t>
            </a:r>
            <a:r>
              <a:rPr lang="en-US" sz="4400" b="1" dirty="0" err="1" smtClean="0">
                <a:solidFill>
                  <a:srgbClr val="FF0000"/>
                </a:solidFill>
                <a:latin typeface="HP001 4 hàng" panose="020B0603050302020204" pitchFamily="34" charset="0"/>
              </a:rPr>
              <a:t>khi</a:t>
            </a:r>
            <a:r>
              <a:rPr lang="vi-VN" sz="4400" b="1" dirty="0" smtClean="0">
                <a:solidFill>
                  <a:srgbClr val="FF0000"/>
                </a:solidFill>
                <a:latin typeface="HP001 4 hàng" panose="020B0603050302020204" pitchFamily="34" charset="0"/>
              </a:rPr>
              <a:t> </a:t>
            </a:r>
            <a:r>
              <a:rPr lang="vi-VN" sz="4400" b="1" dirty="0">
                <a:solidFill>
                  <a:srgbClr val="FF0000"/>
                </a:solidFill>
                <a:latin typeface="HP001 4 hàng" panose="020B0603050302020204" pitchFamily="34" charset="0"/>
              </a:rPr>
              <a:t>lên lớp 2, tối nào em cũng phụ mẹ rửa bát. Sau khi ăn cơm xong, mẹ và em cùng dọn bát để vào bồn rửa. Mẹ rửa bằng xà phòng còn em tráng lại bằng nước cho sạch. </a:t>
            </a:r>
            <a:r>
              <a:rPr lang="en-US" sz="4400" b="1" dirty="0" err="1" smtClean="0">
                <a:solidFill>
                  <a:srgbClr val="FF0000"/>
                </a:solidFill>
                <a:latin typeface="HP001 4 hàng" panose="020B0603050302020204" pitchFamily="34" charset="0"/>
              </a:rPr>
              <a:t>Chẳng</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mấy</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chốc</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mâm</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bát</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đã</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được</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rửa</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sạch</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trắng</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tinh</a:t>
            </a:r>
            <a:r>
              <a:rPr lang="en-US" sz="4400" b="1" dirty="0" smtClean="0">
                <a:solidFill>
                  <a:srgbClr val="FF0000"/>
                </a:solidFill>
                <a:latin typeface="HP001 4 hàng" panose="020B0603050302020204" pitchFamily="34" charset="0"/>
              </a:rPr>
              <a:t>. </a:t>
            </a:r>
            <a:r>
              <a:rPr lang="vi-VN" sz="4400" b="1" dirty="0" smtClean="0">
                <a:solidFill>
                  <a:srgbClr val="FF0000"/>
                </a:solidFill>
                <a:latin typeface="HP001 4 hàng" panose="020B0603050302020204" pitchFamily="34" charset="0"/>
              </a:rPr>
              <a:t>Em </a:t>
            </a:r>
            <a:r>
              <a:rPr lang="vi-VN" sz="4400" b="1" dirty="0">
                <a:solidFill>
                  <a:srgbClr val="FF0000"/>
                </a:solidFill>
                <a:latin typeface="HP001 4 hàng" panose="020B0603050302020204" pitchFamily="34" charset="0"/>
              </a:rPr>
              <a:t>cảm thấy rất vui </a:t>
            </a:r>
            <a:r>
              <a:rPr lang="vi-VN" sz="4400" b="1" dirty="0" smtClean="0">
                <a:solidFill>
                  <a:srgbClr val="FF0000"/>
                </a:solidFill>
                <a:latin typeface="HP001 4 hàng" panose="020B0603050302020204" pitchFamily="34" charset="0"/>
              </a:rPr>
              <a:t>v</a:t>
            </a:r>
            <a:r>
              <a:rPr lang="en-US" sz="4400" b="1" dirty="0">
                <a:solidFill>
                  <a:srgbClr val="FF0000"/>
                </a:solidFill>
                <a:latin typeface="HP001 4 hàng" panose="020B0603050302020204" pitchFamily="34" charset="0"/>
              </a:rPr>
              <a:t>ì</a:t>
            </a:r>
            <a:r>
              <a:rPr lang="vi-VN" sz="4400" b="1" dirty="0" smtClean="0">
                <a:solidFill>
                  <a:srgbClr val="FF0000"/>
                </a:solidFill>
                <a:latin typeface="HP001 4 hàng" panose="020B0603050302020204" pitchFamily="34" charset="0"/>
              </a:rPr>
              <a:t> </a:t>
            </a:r>
            <a:r>
              <a:rPr lang="vi-VN" sz="4400" b="1" dirty="0">
                <a:solidFill>
                  <a:srgbClr val="FF0000"/>
                </a:solidFill>
                <a:latin typeface="HP001 4 hàng" panose="020B0603050302020204" pitchFamily="34" charset="0"/>
              </a:rPr>
              <a:t>được </a:t>
            </a:r>
            <a:r>
              <a:rPr lang="en-US" sz="4400" b="1" dirty="0" err="1" smtClean="0">
                <a:solidFill>
                  <a:srgbClr val="FF0000"/>
                </a:solidFill>
                <a:latin typeface="HP001 4 hàng" panose="020B0603050302020204" pitchFamily="34" charset="0"/>
              </a:rPr>
              <a:t>cùng</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mẹ</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rửa</a:t>
            </a:r>
            <a:r>
              <a:rPr lang="en-US" sz="4400" b="1" dirty="0" smtClean="0">
                <a:solidFill>
                  <a:srgbClr val="FF0000"/>
                </a:solidFill>
                <a:latin typeface="HP001 4 hàng" panose="020B0603050302020204" pitchFamily="34" charset="0"/>
              </a:rPr>
              <a:t> </a:t>
            </a:r>
            <a:r>
              <a:rPr lang="en-US" sz="4400" b="1" dirty="0" err="1" smtClean="0">
                <a:solidFill>
                  <a:srgbClr val="FF0000"/>
                </a:solidFill>
                <a:latin typeface="HP001 4 hàng" panose="020B0603050302020204" pitchFamily="34" charset="0"/>
              </a:rPr>
              <a:t>bát</a:t>
            </a:r>
            <a:r>
              <a:rPr lang="en-US" sz="4400" b="1" smtClean="0">
                <a:solidFill>
                  <a:srgbClr val="FF0000"/>
                </a:solidFill>
                <a:latin typeface="HP001 4 hàng" panose="020B0603050302020204" pitchFamily="34" charset="0"/>
              </a:rPr>
              <a:t>.</a:t>
            </a:r>
            <a:endParaRPr lang="en-US" sz="44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27011655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507" y="378211"/>
            <a:ext cx="10119361" cy="4031873"/>
          </a:xfrm>
          <a:prstGeom prst="rect">
            <a:avLst/>
          </a:prstGeom>
        </p:spPr>
        <p:txBody>
          <a:bodyPr wrap="square">
            <a:spAutoFit/>
          </a:bodyPr>
          <a:lstStyle/>
          <a:p>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Bài</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làm</a:t>
            </a:r>
            <a:endParaRPr lang="en-US" sz="3200" b="1" dirty="0" smtClean="0">
              <a:solidFill>
                <a:srgbClr val="FF0000"/>
              </a:solidFill>
              <a:latin typeface="HP001 4 hàng" panose="020B0603050302020204" pitchFamily="34" charset="0"/>
            </a:endParaRPr>
          </a:p>
          <a:p>
            <a:endParaRPr lang="en-US" sz="3200" b="1" dirty="0">
              <a:solidFill>
                <a:srgbClr val="FF0000"/>
              </a:solidFill>
              <a:latin typeface="HP001 4 hàng" panose="020B0603050302020204" pitchFamily="34" charset="0"/>
            </a:endParaRPr>
          </a:p>
          <a:p>
            <a:r>
              <a:rPr lang="en-US" sz="3200" b="1" dirty="0" smtClean="0">
                <a:solidFill>
                  <a:srgbClr val="FF0000"/>
                </a:solidFill>
                <a:latin typeface="HP001 4 hàng" panose="020B0603050302020204" pitchFamily="34" charset="0"/>
              </a:rPr>
              <a:t>   </a:t>
            </a:r>
            <a:r>
              <a:rPr lang="vi-VN" sz="3200" b="1" dirty="0" smtClean="0">
                <a:solidFill>
                  <a:srgbClr val="0070C0"/>
                </a:solidFill>
                <a:latin typeface="HP001 4 hàng" panose="020B0603050302020204" pitchFamily="34" charset="0"/>
              </a:rPr>
              <a:t>Chủ nhật</a:t>
            </a:r>
            <a:r>
              <a:rPr lang="vi-VN" sz="3200" b="1" dirty="0" smtClean="0">
                <a:solidFill>
                  <a:srgbClr val="FF0000"/>
                </a:solidFill>
                <a:latin typeface="HP001 4 hàng" panose="020B0603050302020204" pitchFamily="34" charset="0"/>
              </a:rPr>
              <a:t>, em được nghỉ học. </a:t>
            </a:r>
            <a:r>
              <a:rPr lang="vi-VN" sz="3200" b="1" dirty="0" smtClean="0">
                <a:solidFill>
                  <a:srgbClr val="0070C0"/>
                </a:solidFill>
                <a:latin typeface="HP001 4 hàng" panose="020B0603050302020204" pitchFamily="34" charset="0"/>
              </a:rPr>
              <a:t>Buổi trưa</a:t>
            </a:r>
            <a:r>
              <a:rPr lang="vi-VN" sz="3200" b="1" dirty="0" smtClean="0">
                <a:solidFill>
                  <a:srgbClr val="FF0000"/>
                </a:solidFill>
                <a:latin typeface="HP001 4 hàng" panose="020B0603050302020204" pitchFamily="34" charset="0"/>
              </a:rPr>
              <a:t>, em </a:t>
            </a:r>
            <a:r>
              <a:rPr lang="en-US" sz="3200" b="1" dirty="0" err="1" smtClean="0">
                <a:solidFill>
                  <a:srgbClr val="FF0000"/>
                </a:solidFill>
                <a:latin typeface="HP001 4 hàng" panose="020B0603050302020204" pitchFamily="34" charset="0"/>
              </a:rPr>
              <a:t>thường</a:t>
            </a:r>
            <a:r>
              <a:rPr lang="vi-VN" sz="3200" b="1" dirty="0" smtClean="0">
                <a:solidFill>
                  <a:srgbClr val="FF0000"/>
                </a:solidFill>
                <a:latin typeface="HP001 4 hàng" panose="020B0603050302020204" pitchFamily="34" charset="0"/>
              </a:rPr>
              <a:t> được giúp mẹ nấu cơm. Mẹ đã vui vẻ </a:t>
            </a:r>
            <a:r>
              <a:rPr lang="en-US" sz="3200" b="1" dirty="0" err="1" smtClean="0">
                <a:solidFill>
                  <a:srgbClr val="FF0000"/>
                </a:solidFill>
                <a:latin typeface="HP001 4 hàng" panose="020B0603050302020204" pitchFamily="34" charset="0"/>
              </a:rPr>
              <a:t>vì</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em</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đã</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phụ</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giúp</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mẹ</a:t>
            </a:r>
            <a:r>
              <a:rPr lang="vi-VN" sz="3200" b="1" dirty="0" smtClean="0">
                <a:solidFill>
                  <a:srgbClr val="FF0000"/>
                </a:solidFill>
                <a:latin typeface="HP001 4 hàng" panose="020B0603050302020204" pitchFamily="34" charset="0"/>
              </a:rPr>
              <a:t>. Mẹ phân công cho em </a:t>
            </a:r>
            <a:r>
              <a:rPr lang="vi-VN" sz="3200" b="1" dirty="0" smtClean="0">
                <a:solidFill>
                  <a:srgbClr val="0070C0"/>
                </a:solidFill>
                <a:latin typeface="HP001 4 hàng" panose="020B0603050302020204" pitchFamily="34" charset="0"/>
              </a:rPr>
              <a:t>việc nhặt rau và rửa</a:t>
            </a:r>
            <a:r>
              <a:rPr lang="en-US" sz="3200" b="1" dirty="0" smtClean="0">
                <a:solidFill>
                  <a:srgbClr val="0070C0"/>
                </a:solidFill>
                <a:latin typeface="HP001 4 hàng" panose="020B0603050302020204" pitchFamily="34" charset="0"/>
              </a:rPr>
              <a:t> </a:t>
            </a:r>
            <a:r>
              <a:rPr lang="en-US" sz="3200" b="1" dirty="0" err="1" smtClean="0">
                <a:solidFill>
                  <a:srgbClr val="0070C0"/>
                </a:solidFill>
                <a:latin typeface="HP001 4 hàng" panose="020B0603050302020204" pitchFamily="34" charset="0"/>
              </a:rPr>
              <a:t>rau</a:t>
            </a:r>
            <a:r>
              <a:rPr lang="vi-VN" sz="3200" b="1" dirty="0" smtClean="0">
                <a:solidFill>
                  <a:srgbClr val="0070C0"/>
                </a:solidFill>
                <a:latin typeface="HP001 4 hàng" panose="020B0603050302020204" pitchFamily="34" charset="0"/>
              </a:rPr>
              <a:t>.</a:t>
            </a:r>
            <a:r>
              <a:rPr lang="vi-VN" sz="3200" b="1" dirty="0" smtClean="0">
                <a:solidFill>
                  <a:srgbClr val="FF0000"/>
                </a:solidFill>
                <a:latin typeface="HP001 4 hàng" panose="020B0603050302020204" pitchFamily="34" charset="0"/>
              </a:rPr>
              <a:t> Còn mẹ thì bận rộn nấu canh, kho thịt</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cá</a:t>
            </a:r>
            <a:r>
              <a:rPr lang="vi-VN" sz="3200" b="1" dirty="0" smtClean="0">
                <a:solidFill>
                  <a:srgbClr val="FF0000"/>
                </a:solidFill>
                <a:latin typeface="HP001 4 hàng" panose="020B0603050302020204" pitchFamily="34" charset="0"/>
              </a:rPr>
              <a:t>. Công việc nấu nướng </a:t>
            </a:r>
            <a:r>
              <a:rPr lang="en-US" sz="3200" b="1" dirty="0" err="1" smtClean="0">
                <a:solidFill>
                  <a:srgbClr val="FF0000"/>
                </a:solidFill>
                <a:latin typeface="HP001 4 hàng" panose="020B0603050302020204" pitchFamily="34" charset="0"/>
              </a:rPr>
              <a:t>của</a:t>
            </a:r>
            <a:r>
              <a:rPr lang="en-US" sz="3200" b="1" dirty="0" smtClean="0">
                <a:solidFill>
                  <a:srgbClr val="FF0000"/>
                </a:solidFill>
                <a:latin typeface="HP001 4 hàng" panose="020B0603050302020204" pitchFamily="34" charset="0"/>
              </a:rPr>
              <a:t> </a:t>
            </a:r>
            <a:r>
              <a:rPr lang="en-US" sz="3200" b="1" dirty="0" err="1" smtClean="0">
                <a:solidFill>
                  <a:srgbClr val="FF0000"/>
                </a:solidFill>
                <a:latin typeface="HP001 4 hàng" panose="020B0603050302020204" pitchFamily="34" charset="0"/>
              </a:rPr>
              <a:t>mẹ</a:t>
            </a:r>
            <a:r>
              <a:rPr lang="en-US" sz="3200" b="1" dirty="0" smtClean="0">
                <a:solidFill>
                  <a:srgbClr val="FF0000"/>
                </a:solidFill>
                <a:latin typeface="HP001 4 hàng" panose="020B0603050302020204" pitchFamily="34" charset="0"/>
              </a:rPr>
              <a:t> </a:t>
            </a:r>
            <a:r>
              <a:rPr lang="vi-VN" sz="3200" b="1" dirty="0" smtClean="0">
                <a:solidFill>
                  <a:srgbClr val="FF0000"/>
                </a:solidFill>
                <a:latin typeface="HP001 4 hàng" panose="020B0603050302020204" pitchFamily="34" charset="0"/>
              </a:rPr>
              <a:t>thật vất vả. </a:t>
            </a:r>
            <a:r>
              <a:rPr lang="en-US" sz="3200" b="1" dirty="0" smtClean="0">
                <a:solidFill>
                  <a:srgbClr val="FF0000"/>
                </a:solidFill>
                <a:latin typeface="HP001 4 hàng" panose="020B0603050302020204" pitchFamily="34" charset="0"/>
              </a:rPr>
              <a:t> </a:t>
            </a:r>
            <a:r>
              <a:rPr lang="vi-VN" sz="3200" b="1" dirty="0" smtClean="0">
                <a:solidFill>
                  <a:srgbClr val="FF0000"/>
                </a:solidFill>
                <a:latin typeface="HP001 4 hàng" panose="020B0603050302020204" pitchFamily="34" charset="0"/>
              </a:rPr>
              <a:t>Em cảm thấy thương mẹ </a:t>
            </a:r>
            <a:r>
              <a:rPr lang="vi-VN" sz="3200" b="1" dirty="0" smtClean="0">
                <a:solidFill>
                  <a:srgbClr val="0070C0"/>
                </a:solidFill>
                <a:latin typeface="HP001 4 hàng" panose="020B0603050302020204" pitchFamily="34" charset="0"/>
              </a:rPr>
              <a:t>thật nhiều.</a:t>
            </a:r>
            <a:endParaRPr lang="en-US" sz="3200" b="1" dirty="0">
              <a:solidFill>
                <a:srgbClr val="0070C0"/>
              </a:solidFill>
              <a:latin typeface="HP001 4 hàng" panose="020B0603050302020204" pitchFamily="34" charset="0"/>
            </a:endParaRPr>
          </a:p>
        </p:txBody>
      </p:sp>
    </p:spTree>
    <p:extLst>
      <p:ext uri="{BB962C8B-B14F-4D97-AF65-F5344CB8AC3E}">
        <p14:creationId xmlns:p14="http://schemas.microsoft.com/office/powerpoint/2010/main" val="1113453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chóng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7909" y="1397114"/>
            <a:ext cx="10215154" cy="3970318"/>
          </a:xfrm>
          <a:prstGeom prst="rect">
            <a:avLst/>
          </a:prstGeom>
        </p:spPr>
        <p:txBody>
          <a:bodyPr wrap="square">
            <a:spAutoFit/>
          </a:bodyPr>
          <a:lstStyle/>
          <a:p>
            <a:r>
              <a:rPr lang="en-US" sz="3600" dirty="0" smtClean="0">
                <a:latin typeface="HP001 4 hàng" panose="020B0603050302020204" pitchFamily="34" charset="0"/>
              </a:rPr>
              <a:t>                    </a:t>
            </a:r>
            <a:r>
              <a:rPr lang="en-US" sz="3600" dirty="0" err="1" smtClean="0">
                <a:latin typeface="HP001 4 hàng" panose="020B0603050302020204" pitchFamily="34" charset="0"/>
              </a:rPr>
              <a:t>Bài</a:t>
            </a:r>
            <a:r>
              <a:rPr lang="en-US" sz="3600" dirty="0" smtClean="0">
                <a:latin typeface="HP001 4 hàng" panose="020B0603050302020204" pitchFamily="34" charset="0"/>
              </a:rPr>
              <a:t> </a:t>
            </a:r>
            <a:r>
              <a:rPr lang="en-US" sz="3600" dirty="0" err="1" smtClean="0">
                <a:latin typeface="HP001 4 hàng" panose="020B0603050302020204" pitchFamily="34" charset="0"/>
              </a:rPr>
              <a:t>làm</a:t>
            </a:r>
            <a:r>
              <a:rPr lang="en-US" sz="3600" dirty="0" smtClean="0">
                <a:latin typeface="HP001 4 hàng" panose="020B0603050302020204" pitchFamily="34" charset="0"/>
              </a:rPr>
              <a:t> </a:t>
            </a:r>
          </a:p>
          <a:p>
            <a:r>
              <a:rPr lang="en-US" sz="3600" b="1" dirty="0">
                <a:solidFill>
                  <a:srgbClr val="FF0000"/>
                </a:solidFill>
                <a:latin typeface="HP001 4 hàng" panose="020B0603050302020204" pitchFamily="34" charset="0"/>
              </a:rPr>
              <a:t> </a:t>
            </a:r>
            <a:r>
              <a:rPr lang="en-US" sz="3600" b="1" dirty="0" smtClean="0">
                <a:solidFill>
                  <a:srgbClr val="FF0000"/>
                </a:solidFill>
                <a:latin typeface="HP001 4 hàng" panose="020B0603050302020204" pitchFamily="34" charset="0"/>
              </a:rPr>
              <a:t>  </a:t>
            </a:r>
            <a:r>
              <a:rPr lang="vi-VN" sz="3600" b="1" dirty="0" smtClean="0">
                <a:solidFill>
                  <a:srgbClr val="FF0000"/>
                </a:solidFill>
                <a:latin typeface="HP001 4 hàng" panose="020B0603050302020204" pitchFamily="34" charset="0"/>
              </a:rPr>
              <a:t>Chủ nhật, em được nghỉ học. Buổi trưa, em đề nghị được giúp mẹ nấu cơm. Mẹ </a:t>
            </a:r>
            <a:r>
              <a:rPr lang="en-US" sz="3600" b="1" dirty="0" err="1" smtClean="0">
                <a:solidFill>
                  <a:srgbClr val="FF0000"/>
                </a:solidFill>
                <a:latin typeface="HP001 4 hàng" panose="020B0603050302020204" pitchFamily="34" charset="0"/>
              </a:rPr>
              <a:t>rất</a:t>
            </a:r>
            <a:r>
              <a:rPr lang="en-US" sz="3600" b="1" dirty="0" smtClean="0">
                <a:solidFill>
                  <a:srgbClr val="FF0000"/>
                </a:solidFill>
                <a:latin typeface="HP001 4 hàng" panose="020B0603050302020204" pitchFamily="34" charset="0"/>
              </a:rPr>
              <a:t> </a:t>
            </a:r>
            <a:r>
              <a:rPr lang="vi-VN" sz="3600" b="1" dirty="0" smtClean="0">
                <a:solidFill>
                  <a:srgbClr val="FF0000"/>
                </a:solidFill>
                <a:latin typeface="HP001 4 hàng" panose="020B0603050302020204" pitchFamily="34" charset="0"/>
              </a:rPr>
              <a:t>vui vẻ đồng ý. Mẹ phân công cho em việc nhặt rau và rửa</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rau</a:t>
            </a:r>
            <a:r>
              <a:rPr lang="vi-VN" sz="3600" b="1" dirty="0" smtClean="0">
                <a:solidFill>
                  <a:srgbClr val="FF0000"/>
                </a:solidFill>
                <a:latin typeface="HP001 4 hàng" panose="020B0603050302020204" pitchFamily="34" charset="0"/>
              </a:rPr>
              <a:t>. Còn mẹ thì bận rộn nấu canh, kho thịt</a:t>
            </a:r>
            <a:r>
              <a:rPr lang="en-US" sz="3600" b="1" dirty="0" smtClean="0">
                <a:solidFill>
                  <a:srgbClr val="FF0000"/>
                </a:solidFill>
                <a:latin typeface="HP001 4 hàng" panose="020B0603050302020204" pitchFamily="34" charset="0"/>
              </a:rPr>
              <a:t>.</a:t>
            </a:r>
            <a:r>
              <a:rPr lang="vi-VN" sz="3600" b="1" dirty="0" smtClean="0">
                <a:solidFill>
                  <a:srgbClr val="FF0000"/>
                </a:solidFill>
                <a:latin typeface="HP001 4 hàng" panose="020B0603050302020204" pitchFamily="34" charset="0"/>
              </a:rPr>
              <a:t> Công việc nấu nướng thật vất vả. Em cảm thấy thương mẹ thật nhiều.</a:t>
            </a:r>
            <a:endParaRPr lang="en-US" sz="3600" b="1" dirty="0">
              <a:solidFill>
                <a:srgbClr val="FF0000"/>
              </a:solidFill>
              <a:latin typeface="HP001 4 hàng" panose="020B0603050302020204" pitchFamily="34" charset="0"/>
            </a:endParaRPr>
          </a:p>
        </p:txBody>
      </p:sp>
    </p:spTree>
    <p:extLst>
      <p:ext uri="{BB962C8B-B14F-4D97-AF65-F5344CB8AC3E}">
        <p14:creationId xmlns:p14="http://schemas.microsoft.com/office/powerpoint/2010/main" val="3739293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188" y="1075733"/>
            <a:ext cx="10106297" cy="3970318"/>
          </a:xfrm>
          <a:prstGeom prst="rect">
            <a:avLst/>
          </a:prstGeom>
        </p:spPr>
        <p:txBody>
          <a:bodyPr wrap="square">
            <a:spAutoFit/>
          </a:bodyPr>
          <a:lstStyle/>
          <a:p>
            <a:r>
              <a:rPr lang="en-US" sz="3600" dirty="0" smtClean="0">
                <a:latin typeface="HP001 4 hàng" panose="020B0603050302020204" pitchFamily="34" charset="0"/>
              </a:rPr>
              <a:t>   </a:t>
            </a:r>
            <a:r>
              <a:rPr lang="vi-VN" sz="3600" b="1" dirty="0" smtClean="0">
                <a:solidFill>
                  <a:srgbClr val="0070C0"/>
                </a:solidFill>
                <a:latin typeface="HP001 4 hàng" panose="020B0603050302020204" pitchFamily="34" charset="0"/>
              </a:rPr>
              <a:t>Cuối </a:t>
            </a:r>
            <a:r>
              <a:rPr lang="vi-VN" sz="3600" b="1" dirty="0">
                <a:solidFill>
                  <a:srgbClr val="0070C0"/>
                </a:solidFill>
                <a:latin typeface="HP001 4 hàng" panose="020B0603050302020204" pitchFamily="34" charset="0"/>
              </a:rPr>
              <a:t>tuần, em được nghỉ học </a:t>
            </a:r>
            <a:r>
              <a:rPr lang="vi-VN" sz="3600" b="1" dirty="0" smtClean="0">
                <a:solidFill>
                  <a:srgbClr val="0070C0"/>
                </a:solidFill>
                <a:latin typeface="HP001 4 hàng" panose="020B0603050302020204" pitchFamily="34" charset="0"/>
              </a:rPr>
              <a:t>. </a:t>
            </a:r>
            <a:r>
              <a:rPr lang="vi-VN" sz="3600" b="1" dirty="0">
                <a:solidFill>
                  <a:srgbClr val="0070C0"/>
                </a:solidFill>
                <a:latin typeface="HP001 4 hàng" panose="020B0603050302020204" pitchFamily="34" charset="0"/>
              </a:rPr>
              <a:t>Chính vì vậy, em đã giúp mẹ làm việc nhà. Sáng sớm, em </a:t>
            </a:r>
            <a:r>
              <a:rPr lang="vi-VN" sz="3600" b="1" dirty="0" smtClean="0">
                <a:solidFill>
                  <a:srgbClr val="0070C0"/>
                </a:solidFill>
                <a:latin typeface="HP001 4 hàng" panose="020B0603050302020204" pitchFamily="34" charset="0"/>
              </a:rPr>
              <a:t>d</a:t>
            </a:r>
            <a:r>
              <a:rPr lang="en-US" sz="3600" b="1" dirty="0" smtClean="0">
                <a:solidFill>
                  <a:srgbClr val="0070C0"/>
                </a:solidFill>
                <a:latin typeface="HP001 4 hàng" panose="020B0603050302020204" pitchFamily="34" charset="0"/>
              </a:rPr>
              <a:t>ậ</a:t>
            </a:r>
            <a:r>
              <a:rPr lang="vi-VN" sz="3600" b="1" dirty="0" smtClean="0">
                <a:solidFill>
                  <a:srgbClr val="0070C0"/>
                </a:solidFill>
                <a:latin typeface="HP001 4 hàng" panose="020B0603050302020204" pitchFamily="34" charset="0"/>
              </a:rPr>
              <a:t>y </a:t>
            </a:r>
            <a:r>
              <a:rPr lang="vi-VN" sz="3600" b="1" dirty="0">
                <a:solidFill>
                  <a:srgbClr val="0070C0"/>
                </a:solidFill>
                <a:latin typeface="HP001 4 hàng" panose="020B0603050302020204" pitchFamily="34" charset="0"/>
              </a:rPr>
              <a:t>sớm để phơi quần áo với mẹ. Buổi trưa, em giúp mẹ nhặt rau. Đến chiều, em đi chợ cùng mẹ. Mẹ đã mua rất nhiều đồ dùng. Em và mẹ nói chuyện rất vui vẻ. Em cảm thấy hạnh phúc vì đã giúp đỡ được </a:t>
            </a:r>
            <a:r>
              <a:rPr lang="vi-VN" sz="3600" b="1" dirty="0" smtClean="0">
                <a:solidFill>
                  <a:srgbClr val="0070C0"/>
                </a:solidFill>
                <a:latin typeface="HP001 4 hàng" panose="020B0603050302020204" pitchFamily="34" charset="0"/>
              </a:rPr>
              <a:t>mẹ</a:t>
            </a:r>
            <a:r>
              <a:rPr lang="en-US" sz="3600" b="1" dirty="0" smtClean="0">
                <a:solidFill>
                  <a:srgbClr val="0070C0"/>
                </a:solidFill>
                <a:latin typeface="HP001 4 hàng" panose="020B0603050302020204" pitchFamily="34" charset="0"/>
              </a:rPr>
              <a:t> </a:t>
            </a:r>
            <a:r>
              <a:rPr lang="en-US" sz="3600" b="1" dirty="0" err="1" smtClean="0">
                <a:solidFill>
                  <a:srgbClr val="0070C0"/>
                </a:solidFill>
                <a:latin typeface="HP001 4 hàng" panose="020B0603050302020204" pitchFamily="34" charset="0"/>
              </a:rPr>
              <a:t>việc</a:t>
            </a:r>
            <a:r>
              <a:rPr lang="en-US" sz="3600" b="1" dirty="0" smtClean="0">
                <a:solidFill>
                  <a:srgbClr val="0070C0"/>
                </a:solidFill>
                <a:latin typeface="HP001 4 hàng" panose="020B0603050302020204" pitchFamily="34" charset="0"/>
              </a:rPr>
              <a:t> </a:t>
            </a:r>
            <a:r>
              <a:rPr lang="en-US" sz="3600" b="1" dirty="0" err="1" smtClean="0">
                <a:solidFill>
                  <a:srgbClr val="0070C0"/>
                </a:solidFill>
                <a:latin typeface="HP001 4 hàng" panose="020B0603050302020204" pitchFamily="34" charset="0"/>
              </a:rPr>
              <a:t>nhà</a:t>
            </a:r>
            <a:r>
              <a:rPr lang="en-US" sz="3600" b="1" dirty="0" smtClean="0">
                <a:solidFill>
                  <a:srgbClr val="0070C0"/>
                </a:solidFill>
                <a:latin typeface="HP001 4 hàng" panose="020B0603050302020204" pitchFamily="34" charset="0"/>
              </a:rPr>
              <a:t>.</a:t>
            </a:r>
            <a:endParaRPr lang="en-US" sz="3600" b="1" dirty="0">
              <a:solidFill>
                <a:srgbClr val="0070C0"/>
              </a:solidFill>
              <a:latin typeface="HP001 4 hàng" panose="020B0603050302020204" pitchFamily="34" charset="0"/>
            </a:endParaRPr>
          </a:p>
        </p:txBody>
      </p:sp>
    </p:spTree>
    <p:extLst>
      <p:ext uri="{BB962C8B-B14F-4D97-AF65-F5344CB8AC3E}">
        <p14:creationId xmlns:p14="http://schemas.microsoft.com/office/powerpoint/2010/main" val="434943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251" y="574153"/>
            <a:ext cx="10968446" cy="5078313"/>
          </a:xfrm>
          <a:prstGeom prst="rect">
            <a:avLst/>
          </a:prstGeom>
        </p:spPr>
        <p:txBody>
          <a:bodyPr wrap="square">
            <a:spAutoFit/>
          </a:bodyPr>
          <a:lstStyle/>
          <a:p>
            <a:r>
              <a:rPr lang="en-US" sz="3600" dirty="0" smtClean="0">
                <a:solidFill>
                  <a:srgbClr val="000000"/>
                </a:solidFill>
                <a:latin typeface="HP001 4 hàng" panose="020B0603050302020204" pitchFamily="34" charset="0"/>
              </a:rPr>
              <a:t> </a:t>
            </a:r>
          </a:p>
          <a:p>
            <a:r>
              <a:rPr lang="en-US" sz="3600" dirty="0">
                <a:solidFill>
                  <a:srgbClr val="000000"/>
                </a:solidFill>
                <a:latin typeface="HP001 4 hàng" panose="020B0603050302020204" pitchFamily="34" charset="0"/>
              </a:rPr>
              <a:t> </a:t>
            </a:r>
            <a:r>
              <a:rPr lang="en-US" sz="3600" dirty="0" smtClean="0">
                <a:solidFill>
                  <a:srgbClr val="000000"/>
                </a:solidFill>
                <a:latin typeface="HP001 4 hàng" panose="020B0603050302020204" pitchFamily="34" charset="0"/>
              </a:rPr>
              <a:t>  </a:t>
            </a:r>
            <a:r>
              <a:rPr lang="vi-VN" sz="3600" b="1" dirty="0" smtClean="0">
                <a:solidFill>
                  <a:srgbClr val="FF0000"/>
                </a:solidFill>
                <a:latin typeface="HP001 4 hàng" panose="020B0603050302020204" pitchFamily="34" charset="0"/>
              </a:rPr>
              <a:t>Tết </a:t>
            </a:r>
            <a:r>
              <a:rPr lang="vi-VN" sz="3600" b="1" dirty="0">
                <a:solidFill>
                  <a:srgbClr val="FF0000"/>
                </a:solidFill>
                <a:latin typeface="HP001 4 hàng" panose="020B0603050302020204" pitchFamily="34" charset="0"/>
              </a:rPr>
              <a:t>là thời điểm em mong chờ nhất. Vì đó là dịp em được cùng </a:t>
            </a:r>
            <a:r>
              <a:rPr lang="vi-VN" sz="3600" b="1" dirty="0">
                <a:solidFill>
                  <a:srgbClr val="0070C0"/>
                </a:solidFill>
                <a:latin typeface="HP001 4 hàng" panose="020B0603050302020204" pitchFamily="34" charset="0"/>
              </a:rPr>
              <a:t>mẹ </a:t>
            </a:r>
            <a:r>
              <a:rPr lang="vi-VN" sz="3600" b="1" dirty="0">
                <a:solidFill>
                  <a:srgbClr val="FF0000"/>
                </a:solidFill>
                <a:latin typeface="HP001 4 hàng" panose="020B0603050302020204" pitchFamily="34" charset="0"/>
              </a:rPr>
              <a:t>đi sắm </a:t>
            </a:r>
            <a:r>
              <a:rPr lang="en-US" sz="3600" b="1" dirty="0" smtClean="0">
                <a:solidFill>
                  <a:srgbClr val="FF0000"/>
                </a:solidFill>
                <a:latin typeface="HP001 4 hàng" panose="020B0603050302020204" pitchFamily="34" charset="0"/>
              </a:rPr>
              <a:t>t</a:t>
            </a:r>
            <a:r>
              <a:rPr lang="vi-VN" sz="3600" b="1" dirty="0" smtClean="0">
                <a:solidFill>
                  <a:srgbClr val="FF0000"/>
                </a:solidFill>
                <a:latin typeface="HP001 4 hàng" panose="020B0603050302020204" pitchFamily="34" charset="0"/>
              </a:rPr>
              <a:t>ết</a:t>
            </a:r>
            <a:r>
              <a:rPr lang="vi-VN" sz="3600" b="1" dirty="0">
                <a:solidFill>
                  <a:srgbClr val="FF0000"/>
                </a:solidFill>
                <a:latin typeface="HP001 4 hàng" panose="020B0603050302020204" pitchFamily="34" charset="0"/>
              </a:rPr>
              <a:t>. Năm nào cũng vậy, em sẽ cùng mẹ </a:t>
            </a:r>
            <a:r>
              <a:rPr lang="vi-VN" sz="3600" b="1" dirty="0" smtClean="0">
                <a:solidFill>
                  <a:srgbClr val="FF0000"/>
                </a:solidFill>
                <a:latin typeface="HP001 4 hàng" panose="020B0603050302020204" pitchFamily="34" charset="0"/>
              </a:rPr>
              <a:t>đ</a:t>
            </a:r>
            <a:r>
              <a:rPr lang="en-US" sz="3600" b="1" dirty="0" err="1" smtClean="0">
                <a:solidFill>
                  <a:srgbClr val="FF0000"/>
                </a:solidFill>
                <a:latin typeface="HP001 4 hàng" panose="020B0603050302020204" pitchFamily="34" charset="0"/>
              </a:rPr>
              <a:t>ến</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chợ</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chọn</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và</a:t>
            </a:r>
            <a:r>
              <a:rPr lang="vi-VN" sz="3600" b="1" dirty="0" smtClean="0">
                <a:solidFill>
                  <a:srgbClr val="FF0000"/>
                </a:solidFill>
                <a:latin typeface="HP001 4 hàng" panose="020B0603050302020204" pitchFamily="34" charset="0"/>
              </a:rPr>
              <a:t> </a:t>
            </a:r>
            <a:r>
              <a:rPr lang="vi-VN" sz="3600" b="1" dirty="0">
                <a:solidFill>
                  <a:srgbClr val="FF0000"/>
                </a:solidFill>
                <a:latin typeface="HP001 4 hàng" panose="020B0603050302020204" pitchFamily="34" charset="0"/>
              </a:rPr>
              <a:t>mua </a:t>
            </a:r>
            <a:r>
              <a:rPr lang="en-US" sz="3600" b="1" dirty="0" err="1" smtClean="0">
                <a:solidFill>
                  <a:srgbClr val="FF0000"/>
                </a:solidFill>
                <a:latin typeface="HP001 4 hàng" panose="020B0603050302020204" pitchFamily="34" charset="0"/>
              </a:rPr>
              <a:t>một</a:t>
            </a:r>
            <a:r>
              <a:rPr lang="en-US" sz="3600" b="1" dirty="0" smtClean="0">
                <a:solidFill>
                  <a:srgbClr val="FF0000"/>
                </a:solidFill>
                <a:latin typeface="HP001 4 hàng" panose="020B0603050302020204" pitchFamily="34" charset="0"/>
              </a:rPr>
              <a:t> </a:t>
            </a:r>
            <a:r>
              <a:rPr lang="en-US" sz="3600" b="1" dirty="0" err="1" smtClean="0">
                <a:solidFill>
                  <a:srgbClr val="0070C0"/>
                </a:solidFill>
                <a:latin typeface="HP001 4 hàng" panose="020B0603050302020204" pitchFamily="34" charset="0"/>
              </a:rPr>
              <a:t>cây</a:t>
            </a:r>
            <a:r>
              <a:rPr lang="en-US" sz="3600" b="1" dirty="0" smtClean="0">
                <a:solidFill>
                  <a:srgbClr val="0070C0"/>
                </a:solidFill>
                <a:latin typeface="HP001 4 hàng" panose="020B0603050302020204" pitchFamily="34" charset="0"/>
              </a:rPr>
              <a:t> </a:t>
            </a:r>
            <a:r>
              <a:rPr lang="vi-VN" sz="3600" b="1" dirty="0" smtClean="0">
                <a:solidFill>
                  <a:srgbClr val="0070C0"/>
                </a:solidFill>
                <a:latin typeface="HP001 4 hàng" panose="020B0603050302020204" pitchFamily="34" charset="0"/>
              </a:rPr>
              <a:t>đào,</a:t>
            </a:r>
            <a:r>
              <a:rPr lang="en-US" sz="3600" b="1" dirty="0" smtClean="0">
                <a:solidFill>
                  <a:srgbClr val="0070C0"/>
                </a:solidFill>
                <a:latin typeface="HP001 4 hàng" panose="020B0603050302020204" pitchFamily="34" charset="0"/>
              </a:rPr>
              <a:t> (</a:t>
            </a:r>
            <a:r>
              <a:rPr lang="en-US" sz="3600" b="1" dirty="0" err="1" smtClean="0">
                <a:solidFill>
                  <a:srgbClr val="0070C0"/>
                </a:solidFill>
                <a:latin typeface="HP001 4 hàng" panose="020B0603050302020204" pitchFamily="34" charset="0"/>
              </a:rPr>
              <a:t>cây</a:t>
            </a:r>
            <a:r>
              <a:rPr lang="en-US" sz="3600" b="1" dirty="0" smtClean="0">
                <a:solidFill>
                  <a:srgbClr val="0070C0"/>
                </a:solidFill>
                <a:latin typeface="HP001 4 hàng" panose="020B0603050302020204" pitchFamily="34" charset="0"/>
              </a:rPr>
              <a:t> </a:t>
            </a:r>
            <a:r>
              <a:rPr lang="en-US" sz="3600" b="1" dirty="0" err="1" smtClean="0">
                <a:solidFill>
                  <a:srgbClr val="0070C0"/>
                </a:solidFill>
                <a:latin typeface="HP001 4 hàng" panose="020B0603050302020204" pitchFamily="34" charset="0"/>
              </a:rPr>
              <a:t>quất</a:t>
            </a:r>
            <a:r>
              <a:rPr lang="en-US" sz="3600" b="1" dirty="0" smtClean="0">
                <a:solidFill>
                  <a:srgbClr val="0070C0"/>
                </a:solidFill>
                <a:latin typeface="HP001 4 hàng" panose="020B0603050302020204" pitchFamily="34" charset="0"/>
              </a:rPr>
              <a:t>)</a:t>
            </a:r>
            <a:r>
              <a:rPr lang="vi-VN" sz="3600" b="1" dirty="0" smtClean="0">
                <a:solidFill>
                  <a:srgbClr val="0070C0"/>
                </a:solidFill>
                <a:latin typeface="HP001 4 hàng" panose="020B0603050302020204" pitchFamily="34" charset="0"/>
              </a:rPr>
              <a:t> </a:t>
            </a:r>
            <a:r>
              <a:rPr lang="vi-VN" sz="3600" b="1" dirty="0">
                <a:solidFill>
                  <a:srgbClr val="FF0000"/>
                </a:solidFill>
                <a:latin typeface="HP001 4 hàng" panose="020B0603050302020204" pitchFamily="34" charset="0"/>
              </a:rPr>
              <a:t>ở chợ hoa gần nhà. Em còn được mẹ đưa đi chợ </a:t>
            </a:r>
            <a:r>
              <a:rPr lang="en-US" sz="3600" b="1" dirty="0" err="1" smtClean="0">
                <a:solidFill>
                  <a:srgbClr val="FF0000"/>
                </a:solidFill>
                <a:latin typeface="HP001 4 hàng" panose="020B0603050302020204" pitchFamily="34" charset="0"/>
              </a:rPr>
              <a:t>mua</a:t>
            </a:r>
            <a:r>
              <a:rPr lang="en-US" sz="3600" b="1" dirty="0" smtClean="0">
                <a:solidFill>
                  <a:srgbClr val="FF0000"/>
                </a:solidFill>
                <a:latin typeface="HP001 4 hàng" panose="020B0603050302020204" pitchFamily="34" charset="0"/>
              </a:rPr>
              <a:t> </a:t>
            </a:r>
            <a:r>
              <a:rPr lang="vi-VN" sz="3600" b="1" dirty="0" smtClean="0">
                <a:solidFill>
                  <a:srgbClr val="FF0000"/>
                </a:solidFill>
                <a:latin typeface="HP001 4 hàng" panose="020B0603050302020204" pitchFamily="34" charset="0"/>
              </a:rPr>
              <a:t>sắm </a:t>
            </a:r>
            <a:r>
              <a:rPr lang="vi-VN" sz="3600" b="1" dirty="0">
                <a:solidFill>
                  <a:srgbClr val="FF0000"/>
                </a:solidFill>
                <a:latin typeface="HP001 4 hàng" panose="020B0603050302020204" pitchFamily="34" charset="0"/>
              </a:rPr>
              <a:t>quần áo mới. Mỗi lần đi sắm </a:t>
            </a:r>
            <a:r>
              <a:rPr lang="en-US" sz="3600" b="1" smtClean="0">
                <a:solidFill>
                  <a:srgbClr val="FF0000"/>
                </a:solidFill>
                <a:latin typeface="HP001 4 hàng" panose="020B0603050302020204" pitchFamily="34" charset="0"/>
              </a:rPr>
              <a:t>t</a:t>
            </a:r>
            <a:r>
              <a:rPr lang="vi-VN" sz="3600" b="1" smtClean="0">
                <a:solidFill>
                  <a:srgbClr val="FF0000"/>
                </a:solidFill>
                <a:latin typeface="HP001 4 hàng" panose="020B0603050302020204" pitchFamily="34" charset="0"/>
              </a:rPr>
              <a:t>ết </a:t>
            </a:r>
            <a:r>
              <a:rPr lang="vi-VN" sz="3600" b="1" dirty="0">
                <a:solidFill>
                  <a:srgbClr val="FF0000"/>
                </a:solidFill>
                <a:latin typeface="HP001 4 hàng" panose="020B0603050302020204" pitchFamily="34" charset="0"/>
              </a:rPr>
              <a:t>cùng mẹ, em lại thấy </a:t>
            </a:r>
            <a:r>
              <a:rPr lang="vi-VN" sz="3600" b="1" dirty="0" smtClean="0">
                <a:solidFill>
                  <a:srgbClr val="FF0000"/>
                </a:solidFill>
                <a:latin typeface="HP001 4 hàng" panose="020B0603050302020204" pitchFamily="34" charset="0"/>
              </a:rPr>
              <a:t>thậ</a:t>
            </a:r>
            <a:r>
              <a:rPr lang="en-US" sz="3600" b="1" dirty="0" smtClean="0">
                <a:solidFill>
                  <a:srgbClr val="FF0000"/>
                </a:solidFill>
                <a:latin typeface="HP001 4 hàng" panose="020B0603050302020204" pitchFamily="34" charset="0"/>
              </a:rPr>
              <a:t>t sung </a:t>
            </a:r>
            <a:r>
              <a:rPr lang="en-US" sz="3600" b="1" dirty="0" err="1" smtClean="0">
                <a:solidFill>
                  <a:srgbClr val="FF0000"/>
                </a:solidFill>
                <a:latin typeface="HP001 4 hàng" panose="020B0603050302020204" pitchFamily="34" charset="0"/>
              </a:rPr>
              <a:t>sướng</a:t>
            </a:r>
            <a:r>
              <a:rPr lang="en-US" sz="3600" b="1" dirty="0" smtClean="0">
                <a:solidFill>
                  <a:srgbClr val="FF0000"/>
                </a:solidFill>
                <a:latin typeface="HP001 4 hàng" panose="020B0603050302020204" pitchFamily="34" charset="0"/>
              </a:rPr>
              <a:t> </a:t>
            </a:r>
            <a:r>
              <a:rPr lang="vi-VN" sz="3600" b="1" dirty="0" smtClean="0">
                <a:solidFill>
                  <a:srgbClr val="FF0000"/>
                </a:solidFill>
                <a:latin typeface="HP001 4 hàng" panose="020B0603050302020204" pitchFamily="34" charset="0"/>
              </a:rPr>
              <a:t>và </a:t>
            </a:r>
            <a:r>
              <a:rPr lang="vi-VN" sz="3600" b="1" dirty="0">
                <a:solidFill>
                  <a:srgbClr val="FF0000"/>
                </a:solidFill>
                <a:latin typeface="HP001 4 hàng" panose="020B0603050302020204" pitchFamily="34" charset="0"/>
              </a:rPr>
              <a:t>hạnh </a:t>
            </a:r>
            <a:r>
              <a:rPr lang="vi-VN" sz="3600" b="1" dirty="0" smtClean="0">
                <a:solidFill>
                  <a:srgbClr val="FF0000"/>
                </a:solidFill>
                <a:latin typeface="HP001 4 hàng" panose="020B0603050302020204" pitchFamily="34" charset="0"/>
              </a:rPr>
              <a:t>phúc</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Được</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đi</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chợ</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vào</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những</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ngày</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cuối</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năm</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giúp</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em</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hiểu</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biết</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thêm</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về</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phiên</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chợ</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quê</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ngày</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tết</a:t>
            </a:r>
            <a:r>
              <a:rPr lang="en-US" sz="3600" b="1" dirty="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thật</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thú</a:t>
            </a:r>
            <a:r>
              <a:rPr lang="en-US" sz="3600" b="1" dirty="0" smtClean="0">
                <a:solidFill>
                  <a:srgbClr val="FF0000"/>
                </a:solidFill>
                <a:latin typeface="HP001 4 hàng" panose="020B0603050302020204" pitchFamily="34" charset="0"/>
              </a:rPr>
              <a:t> </a:t>
            </a:r>
            <a:r>
              <a:rPr lang="en-US" sz="3600" b="1" dirty="0" err="1" smtClean="0">
                <a:solidFill>
                  <a:srgbClr val="FF0000"/>
                </a:solidFill>
                <a:latin typeface="HP001 4 hàng" panose="020B0603050302020204" pitchFamily="34" charset="0"/>
              </a:rPr>
              <a:t>vị</a:t>
            </a:r>
            <a:r>
              <a:rPr lang="en-US" sz="3600" b="1" dirty="0" smtClean="0">
                <a:solidFill>
                  <a:srgbClr val="FF0000"/>
                </a:solidFill>
                <a:latin typeface="HP001 4 hàng" panose="020B0603050302020204" pitchFamily="34" charset="0"/>
              </a:rPr>
              <a:t>.</a:t>
            </a:r>
          </a:p>
        </p:txBody>
      </p:sp>
    </p:spTree>
    <p:extLst>
      <p:ext uri="{BB962C8B-B14F-4D97-AF65-F5344CB8AC3E}">
        <p14:creationId xmlns:p14="http://schemas.microsoft.com/office/powerpoint/2010/main" val="519218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898" y="562316"/>
            <a:ext cx="11382102" cy="3970318"/>
          </a:xfrm>
          <a:prstGeom prst="rect">
            <a:avLst/>
          </a:prstGeom>
        </p:spPr>
        <p:txBody>
          <a:bodyPr wrap="square">
            <a:spAutoFit/>
          </a:bodyPr>
          <a:lstStyle/>
          <a:p>
            <a:r>
              <a:rPr lang="en-US" sz="3600" dirty="0" smtClean="0">
                <a:latin typeface="HP001 4 hàng" panose="020B0603050302020204" pitchFamily="34" charset="0"/>
              </a:rPr>
              <a:t>   </a:t>
            </a:r>
            <a:r>
              <a:rPr lang="vi-VN" sz="3600" b="1" dirty="0" smtClean="0">
                <a:latin typeface="HP001 4 hàng" panose="020B0603050302020204" pitchFamily="34" charset="0"/>
              </a:rPr>
              <a:t>Thứ </a:t>
            </a:r>
            <a:r>
              <a:rPr lang="vi-VN" sz="3600" b="1" dirty="0">
                <a:latin typeface="HP001 4 hàng" panose="020B0603050302020204" pitchFamily="34" charset="0"/>
              </a:rPr>
              <a:t>bảy tuần trước, em được nghỉ </a:t>
            </a:r>
            <a:r>
              <a:rPr lang="vi-VN" sz="3600" b="1" dirty="0" smtClean="0">
                <a:latin typeface="HP001 4 hàng" panose="020B0603050302020204" pitchFamily="34" charset="0"/>
              </a:rPr>
              <a:t>học</a:t>
            </a:r>
            <a:r>
              <a:rPr lang="en-US" sz="3600" b="1" dirty="0" smtClean="0">
                <a:latin typeface="HP001 4 hàng" panose="020B0603050302020204" pitchFamily="34" charset="0"/>
              </a:rPr>
              <a:t>. </a:t>
            </a:r>
            <a:r>
              <a:rPr lang="en-US" sz="3600" b="1" dirty="0" err="1" smtClean="0">
                <a:latin typeface="HP001 4 hàng" panose="020B0603050302020204" pitchFamily="34" charset="0"/>
              </a:rPr>
              <a:t>Em</a:t>
            </a:r>
            <a:r>
              <a:rPr lang="en-US" sz="3600" b="1" dirty="0" smtClean="0">
                <a:latin typeface="HP001 4 hàng" panose="020B0603050302020204" pitchFamily="34" charset="0"/>
              </a:rPr>
              <a:t> </a:t>
            </a:r>
            <a:r>
              <a:rPr lang="en-US" sz="3600" b="1" dirty="0" err="1" smtClean="0">
                <a:latin typeface="HP001 4 hàng" panose="020B0603050302020204" pitchFamily="34" charset="0"/>
              </a:rPr>
              <a:t>đã</a:t>
            </a:r>
            <a:r>
              <a:rPr lang="en-US" sz="3600" b="1" dirty="0" smtClean="0">
                <a:latin typeface="HP001 4 hàng" panose="020B0603050302020204" pitchFamily="34" charset="0"/>
              </a:rPr>
              <a:t> </a:t>
            </a:r>
            <a:r>
              <a:rPr lang="en-US" sz="3600" b="1" dirty="0" err="1" smtClean="0">
                <a:latin typeface="HP001 4 hàng" panose="020B0603050302020204" pitchFamily="34" charset="0"/>
              </a:rPr>
              <a:t>cùng</a:t>
            </a:r>
            <a:r>
              <a:rPr lang="en-US" sz="3600" b="1" dirty="0" smtClean="0">
                <a:latin typeface="HP001 4 hàng" panose="020B0603050302020204" pitchFamily="34" charset="0"/>
              </a:rPr>
              <a:t> </a:t>
            </a:r>
            <a:r>
              <a:rPr lang="en-US" sz="3600" b="1" dirty="0" err="1" smtClean="0">
                <a:latin typeface="HP001 4 hàng" panose="020B0603050302020204" pitchFamily="34" charset="0"/>
              </a:rPr>
              <a:t>anh</a:t>
            </a:r>
            <a:r>
              <a:rPr lang="en-US" sz="3600" b="1" dirty="0" smtClean="0">
                <a:latin typeface="HP001 4 hàng" panose="020B0603050302020204" pitchFamily="34" charset="0"/>
              </a:rPr>
              <a:t> </a:t>
            </a:r>
            <a:r>
              <a:rPr lang="vi-VN" sz="3600" b="1" dirty="0" smtClean="0">
                <a:latin typeface="HP001 4 hàng" panose="020B0603050302020204" pitchFamily="34" charset="0"/>
              </a:rPr>
              <a:t>trai đi </a:t>
            </a:r>
            <a:r>
              <a:rPr lang="vi-VN" sz="3600" b="1" dirty="0">
                <a:latin typeface="HP001 4 hàng" panose="020B0603050302020204" pitchFamily="34" charset="0"/>
              </a:rPr>
              <a:t>câu cá. Trước đó, anh đã ra vườn </a:t>
            </a:r>
            <a:r>
              <a:rPr lang="vi-VN" sz="3600" b="1" dirty="0" smtClean="0">
                <a:latin typeface="HP001 4 hàng" panose="020B0603050302020204" pitchFamily="34" charset="0"/>
              </a:rPr>
              <a:t>đ</a:t>
            </a:r>
            <a:r>
              <a:rPr lang="en-US" sz="3600" b="1" dirty="0" err="1" smtClean="0">
                <a:latin typeface="HP001 4 hàng" panose="020B0603050302020204" pitchFamily="34" charset="0"/>
              </a:rPr>
              <a:t>ào</a:t>
            </a:r>
            <a:r>
              <a:rPr lang="vi-VN" sz="3600" b="1" dirty="0" smtClean="0">
                <a:latin typeface="HP001 4 hàng" panose="020B0603050302020204" pitchFamily="34" charset="0"/>
              </a:rPr>
              <a:t> </a:t>
            </a:r>
            <a:r>
              <a:rPr lang="vi-VN" sz="3600" b="1" dirty="0">
                <a:latin typeface="HP001 4 hàng" panose="020B0603050302020204" pitchFamily="34" charset="0"/>
              </a:rPr>
              <a:t>giun để làm mồi </a:t>
            </a:r>
            <a:r>
              <a:rPr lang="vi-VN" sz="3600" b="1" dirty="0" smtClean="0">
                <a:latin typeface="HP001 4 hàng" panose="020B0603050302020204" pitchFamily="34" charset="0"/>
              </a:rPr>
              <a:t>c</a:t>
            </a:r>
            <a:r>
              <a:rPr lang="en-US" sz="3600" b="1" dirty="0" err="1" smtClean="0">
                <a:latin typeface="HP001 4 hàng" panose="020B0603050302020204" pitchFamily="34" charset="0"/>
              </a:rPr>
              <a:t>âu</a:t>
            </a:r>
            <a:r>
              <a:rPr lang="en-US" sz="3600" b="1" dirty="0" smtClean="0">
                <a:latin typeface="HP001 4 hàng" panose="020B0603050302020204" pitchFamily="34" charset="0"/>
              </a:rPr>
              <a:t>.</a:t>
            </a:r>
            <a:r>
              <a:rPr lang="vi-VN" sz="3600" b="1" dirty="0" smtClean="0">
                <a:latin typeface="HP001 4 hàng" panose="020B0603050302020204" pitchFamily="34" charset="0"/>
              </a:rPr>
              <a:t> </a:t>
            </a:r>
            <a:r>
              <a:rPr lang="vi-VN" sz="3600" b="1" dirty="0">
                <a:latin typeface="HP001 4 hàng" panose="020B0603050302020204" pitchFamily="34" charset="0"/>
              </a:rPr>
              <a:t>Sau đó, hai anh </a:t>
            </a:r>
            <a:r>
              <a:rPr lang="vi-VN" sz="3600" b="1" dirty="0" smtClean="0">
                <a:latin typeface="HP001 4 hàng" panose="020B0603050302020204" pitchFamily="34" charset="0"/>
              </a:rPr>
              <a:t>em</a:t>
            </a:r>
            <a:r>
              <a:rPr lang="en-US" sz="3600" b="1" dirty="0" smtClean="0">
                <a:latin typeface="HP001 4 hàng" panose="020B0603050302020204" pitchFamily="34" charset="0"/>
              </a:rPr>
              <a:t> </a:t>
            </a:r>
            <a:r>
              <a:rPr lang="en-US" sz="3600" b="1" dirty="0" err="1" smtClean="0">
                <a:latin typeface="HP001 4 hàng" panose="020B0603050302020204" pitchFamily="34" charset="0"/>
              </a:rPr>
              <a:t>lai</a:t>
            </a:r>
            <a:r>
              <a:rPr lang="en-US" sz="3600" b="1" dirty="0" smtClean="0">
                <a:latin typeface="HP001 4 hàng" panose="020B0603050302020204" pitchFamily="34" charset="0"/>
              </a:rPr>
              <a:t> </a:t>
            </a:r>
            <a:r>
              <a:rPr lang="en-US" sz="3600" b="1" dirty="0" err="1" smtClean="0">
                <a:latin typeface="HP001 4 hàng" panose="020B0603050302020204" pitchFamily="34" charset="0"/>
              </a:rPr>
              <a:t>nhau</a:t>
            </a:r>
            <a:r>
              <a:rPr lang="vi-VN" sz="3600" b="1" dirty="0" smtClean="0">
                <a:latin typeface="HP001 4 hàng" panose="020B0603050302020204" pitchFamily="34" charset="0"/>
              </a:rPr>
              <a:t> </a:t>
            </a:r>
            <a:r>
              <a:rPr lang="vi-VN" sz="3600" b="1" dirty="0">
                <a:latin typeface="HP001 4 hàng" panose="020B0603050302020204" pitchFamily="34" charset="0"/>
              </a:rPr>
              <a:t>ra </a:t>
            </a:r>
            <a:r>
              <a:rPr lang="vi-VN" sz="3600" b="1" dirty="0" smtClean="0">
                <a:latin typeface="HP001 4 hàng" panose="020B0603050302020204" pitchFamily="34" charset="0"/>
              </a:rPr>
              <a:t>c</a:t>
            </a:r>
            <a:r>
              <a:rPr lang="en-US" sz="3600" b="1" dirty="0" err="1" smtClean="0">
                <a:latin typeface="HP001 4 hàng" panose="020B0603050302020204" pitchFamily="34" charset="0"/>
              </a:rPr>
              <a:t>hiếc</a:t>
            </a:r>
            <a:r>
              <a:rPr lang="en-US" sz="3600" b="1" dirty="0" smtClean="0">
                <a:latin typeface="HP001 4 hàng" panose="020B0603050302020204" pitchFamily="34" charset="0"/>
              </a:rPr>
              <a:t> </a:t>
            </a:r>
            <a:r>
              <a:rPr lang="en-US" sz="3600" b="1" dirty="0" err="1" smtClean="0">
                <a:latin typeface="HP001 4 hàng" panose="020B0603050302020204" pitchFamily="34" charset="0"/>
              </a:rPr>
              <a:t>ao</a:t>
            </a:r>
            <a:r>
              <a:rPr lang="vi-VN" sz="3600" b="1" dirty="0" smtClean="0">
                <a:latin typeface="HP001 4 hàng" panose="020B0603050302020204" pitchFamily="34" charset="0"/>
              </a:rPr>
              <a:t> </a:t>
            </a:r>
            <a:r>
              <a:rPr lang="en-US" sz="3600" b="1" dirty="0" err="1" smtClean="0">
                <a:latin typeface="HP001 4 hàng" panose="020B0603050302020204" pitchFamily="34" charset="0"/>
              </a:rPr>
              <a:t>gần</a:t>
            </a:r>
            <a:r>
              <a:rPr lang="en-US" sz="3600" b="1" dirty="0" smtClean="0">
                <a:latin typeface="HP001 4 hàng" panose="020B0603050302020204" pitchFamily="34" charset="0"/>
              </a:rPr>
              <a:t> </a:t>
            </a:r>
            <a:r>
              <a:rPr lang="en-US" sz="3600" b="1" dirty="0" err="1" smtClean="0">
                <a:latin typeface="HP001 4 hàng" panose="020B0603050302020204" pitchFamily="34" charset="0"/>
              </a:rPr>
              <a:t>nhà</a:t>
            </a:r>
            <a:r>
              <a:rPr lang="en-US" sz="3600" b="1" dirty="0" smtClean="0">
                <a:latin typeface="HP001 4 hàng" panose="020B0603050302020204" pitchFamily="34" charset="0"/>
              </a:rPr>
              <a:t> </a:t>
            </a:r>
            <a:r>
              <a:rPr lang="en-US" sz="3600" b="1" dirty="0" err="1" smtClean="0">
                <a:latin typeface="HP001 4 hàng" panose="020B0603050302020204" pitchFamily="34" charset="0"/>
              </a:rPr>
              <a:t>em</a:t>
            </a:r>
            <a:r>
              <a:rPr lang="en-US" sz="3600" b="1" smtClean="0">
                <a:latin typeface="HP001 4 hàng" panose="020B0603050302020204" pitchFamily="34" charset="0"/>
              </a:rPr>
              <a:t>.</a:t>
            </a:r>
            <a:r>
              <a:rPr lang="vi-VN" sz="3600" b="1" smtClean="0">
                <a:latin typeface="HP001 4 hàng" panose="020B0603050302020204" pitchFamily="34" charset="0"/>
              </a:rPr>
              <a:t> </a:t>
            </a:r>
            <a:r>
              <a:rPr lang="vi-VN" sz="3600" b="1" dirty="0">
                <a:latin typeface="HP001 4 hàng" panose="020B0603050302020204" pitchFamily="34" charset="0"/>
              </a:rPr>
              <a:t>Anh đã dạy em cách câu cá. Em rất hào hứng làm theo. Sau khoảng một </a:t>
            </a:r>
            <a:r>
              <a:rPr lang="en-US" sz="3600" b="1" dirty="0" err="1" smtClean="0">
                <a:latin typeface="HP001 4 hàng" panose="020B0603050302020204" pitchFamily="34" charset="0"/>
              </a:rPr>
              <a:t>hồi</a:t>
            </a:r>
            <a:r>
              <a:rPr lang="en-US" sz="3600" b="1" dirty="0" smtClean="0">
                <a:latin typeface="HP001 4 hàng" panose="020B0603050302020204" pitchFamily="34" charset="0"/>
              </a:rPr>
              <a:t> </a:t>
            </a:r>
            <a:r>
              <a:rPr lang="en-US" sz="3600" b="1" dirty="0" err="1" smtClean="0">
                <a:latin typeface="HP001 4 hàng" panose="020B0603050302020204" pitchFamily="34" charset="0"/>
              </a:rPr>
              <a:t>lâu</a:t>
            </a:r>
            <a:r>
              <a:rPr lang="vi-VN" sz="3600" b="1" dirty="0" smtClean="0">
                <a:latin typeface="HP001 4 hàng" panose="020B0603050302020204" pitchFamily="34" charset="0"/>
              </a:rPr>
              <a:t> </a:t>
            </a:r>
            <a:r>
              <a:rPr lang="vi-VN" sz="3600" b="1" dirty="0">
                <a:latin typeface="HP001 4 hàng" panose="020B0603050302020204" pitchFamily="34" charset="0"/>
              </a:rPr>
              <a:t>một chú cá đã cắn câu. </a:t>
            </a:r>
            <a:r>
              <a:rPr lang="vi-VN" sz="3600" b="1" dirty="0" smtClean="0">
                <a:latin typeface="HP001 4 hàng" panose="020B0603050302020204" pitchFamily="34" charset="0"/>
              </a:rPr>
              <a:t>Em</a:t>
            </a:r>
            <a:r>
              <a:rPr lang="en-US" sz="3600" b="1" dirty="0" smtClean="0">
                <a:latin typeface="HP001 4 hàng" panose="020B0603050302020204" pitchFamily="34" charset="0"/>
              </a:rPr>
              <a:t> </a:t>
            </a:r>
            <a:r>
              <a:rPr lang="en-US" sz="3600" b="1" dirty="0" err="1" smtClean="0">
                <a:latin typeface="HP001 4 hàng" panose="020B0603050302020204" pitchFamily="34" charset="0"/>
              </a:rPr>
              <a:t>và</a:t>
            </a:r>
            <a:r>
              <a:rPr lang="en-US" sz="3600" b="1" dirty="0" smtClean="0">
                <a:latin typeface="HP001 4 hàng" panose="020B0603050302020204" pitchFamily="34" charset="0"/>
              </a:rPr>
              <a:t> </a:t>
            </a:r>
            <a:r>
              <a:rPr lang="en-US" sz="3600" b="1" dirty="0" err="1" smtClean="0">
                <a:latin typeface="HP001 4 hàng" panose="020B0603050302020204" pitchFamily="34" charset="0"/>
              </a:rPr>
              <a:t>anh</a:t>
            </a:r>
            <a:r>
              <a:rPr lang="vi-VN" sz="3600" b="1" dirty="0" smtClean="0">
                <a:latin typeface="HP001 4 hàng" panose="020B0603050302020204" pitchFamily="34" charset="0"/>
              </a:rPr>
              <a:t> </a:t>
            </a:r>
            <a:r>
              <a:rPr lang="vi-VN" sz="3600" b="1" dirty="0">
                <a:latin typeface="HP001 4 hàng" panose="020B0603050302020204" pitchFamily="34" charset="0"/>
              </a:rPr>
              <a:t>vui mừng lắm</a:t>
            </a:r>
            <a:r>
              <a:rPr lang="vi-VN" sz="3600" b="1" dirty="0" smtClean="0">
                <a:latin typeface="HP001 4 hàng" panose="020B0603050302020204" pitchFamily="34" charset="0"/>
              </a:rPr>
              <a:t>.</a:t>
            </a:r>
            <a:r>
              <a:rPr lang="en-US" sz="3600" b="1" dirty="0" smtClean="0">
                <a:latin typeface="HP001 4 hàng" panose="020B0603050302020204" pitchFamily="34" charset="0"/>
              </a:rPr>
              <a:t> </a:t>
            </a:r>
            <a:r>
              <a:rPr lang="en-US" sz="3600" b="1" dirty="0" err="1" smtClean="0">
                <a:latin typeface="HP001 4 hàng" panose="020B0603050302020204" pitchFamily="34" charset="0"/>
              </a:rPr>
              <a:t>Em</a:t>
            </a:r>
            <a:r>
              <a:rPr lang="en-US" sz="3600" b="1" dirty="0" smtClean="0">
                <a:latin typeface="HP001 4 hàng" panose="020B0603050302020204" pitchFamily="34" charset="0"/>
              </a:rPr>
              <a:t> </a:t>
            </a:r>
            <a:r>
              <a:rPr lang="en-US" sz="3600" b="1" dirty="0" err="1" smtClean="0">
                <a:latin typeface="HP001 4 hàng" panose="020B0603050302020204" pitchFamily="34" charset="0"/>
              </a:rPr>
              <a:t>rất</a:t>
            </a:r>
            <a:r>
              <a:rPr lang="en-US" sz="3600" b="1" dirty="0" smtClean="0">
                <a:latin typeface="HP001 4 hàng" panose="020B0603050302020204" pitchFamily="34" charset="0"/>
              </a:rPr>
              <a:t> </a:t>
            </a:r>
            <a:r>
              <a:rPr lang="en-US" sz="3600" b="1" dirty="0" err="1" smtClean="0">
                <a:latin typeface="HP001 4 hàng" panose="020B0603050302020204" pitchFamily="34" charset="0"/>
              </a:rPr>
              <a:t>thích</a:t>
            </a:r>
            <a:r>
              <a:rPr lang="en-US" sz="3600" b="1" dirty="0" smtClean="0">
                <a:latin typeface="HP001 4 hàng" panose="020B0603050302020204" pitchFamily="34" charset="0"/>
              </a:rPr>
              <a:t> </a:t>
            </a:r>
            <a:r>
              <a:rPr lang="en-US" sz="3600" b="1" dirty="0" err="1" smtClean="0">
                <a:latin typeface="HP001 4 hàng" panose="020B0603050302020204" pitchFamily="34" charset="0"/>
              </a:rPr>
              <a:t>đi</a:t>
            </a:r>
            <a:r>
              <a:rPr lang="en-US" sz="3600" b="1" dirty="0" smtClean="0">
                <a:latin typeface="HP001 4 hàng" panose="020B0603050302020204" pitchFamily="34" charset="0"/>
              </a:rPr>
              <a:t> </a:t>
            </a:r>
            <a:r>
              <a:rPr lang="en-US" sz="3600" b="1" dirty="0" err="1" smtClean="0">
                <a:latin typeface="HP001 4 hàng" panose="020B0603050302020204" pitchFamily="34" charset="0"/>
              </a:rPr>
              <a:t>câu</a:t>
            </a:r>
            <a:r>
              <a:rPr lang="en-US" sz="3600" b="1" dirty="0" smtClean="0">
                <a:latin typeface="HP001 4 hàng" panose="020B0603050302020204" pitchFamily="34" charset="0"/>
              </a:rPr>
              <a:t> </a:t>
            </a:r>
            <a:r>
              <a:rPr lang="en-US" sz="3600" b="1" dirty="0" err="1" smtClean="0">
                <a:latin typeface="HP001 4 hàng" panose="020B0603050302020204" pitchFamily="34" charset="0"/>
              </a:rPr>
              <a:t>cá</a:t>
            </a:r>
            <a:r>
              <a:rPr lang="en-US" sz="3600" b="1" dirty="0" smtClean="0">
                <a:latin typeface="HP001 4 hàng" panose="020B0603050302020204" pitchFamily="34" charset="0"/>
              </a:rPr>
              <a:t> </a:t>
            </a:r>
            <a:r>
              <a:rPr lang="en-US" sz="3600" b="1" dirty="0" err="1" smtClean="0">
                <a:latin typeface="HP001 4 hàng" panose="020B0603050302020204" pitchFamily="34" charset="0"/>
              </a:rPr>
              <a:t>cùng</a:t>
            </a:r>
            <a:r>
              <a:rPr lang="en-US" sz="3600" b="1" dirty="0" smtClean="0">
                <a:latin typeface="HP001 4 hàng" panose="020B0603050302020204" pitchFamily="34" charset="0"/>
              </a:rPr>
              <a:t> </a:t>
            </a:r>
            <a:r>
              <a:rPr lang="en-US" sz="3600" b="1" dirty="0" err="1" smtClean="0">
                <a:latin typeface="HP001 4 hàng" panose="020B0603050302020204" pitchFamily="34" charset="0"/>
              </a:rPr>
              <a:t>anh</a:t>
            </a:r>
            <a:r>
              <a:rPr lang="en-US" sz="3600" b="1" dirty="0" smtClean="0">
                <a:latin typeface="HP001 4 hàng" panose="020B0603050302020204" pitchFamily="34" charset="0"/>
              </a:rPr>
              <a:t>.</a:t>
            </a:r>
            <a:endParaRPr lang="en-US" sz="3600" b="1" dirty="0">
              <a:latin typeface="HP001 4 hàng" panose="020B0603050302020204" pitchFamily="34" charset="0"/>
            </a:endParaRPr>
          </a:p>
        </p:txBody>
      </p:sp>
    </p:spTree>
    <p:extLst>
      <p:ext uri="{BB962C8B-B14F-4D97-AF65-F5344CB8AC3E}">
        <p14:creationId xmlns:p14="http://schemas.microsoft.com/office/powerpoint/2010/main" val="41847179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251" y="574153"/>
            <a:ext cx="6096000" cy="1477328"/>
          </a:xfrm>
          <a:prstGeom prst="rect">
            <a:avLst/>
          </a:prstGeom>
        </p:spPr>
        <p:txBody>
          <a:bodyPr>
            <a:spAutoFit/>
          </a:bodyPr>
          <a:lstStyle/>
          <a:p>
            <a:r>
              <a:rPr lang="vi-VN" dirty="0">
                <a:solidFill>
                  <a:srgbClr val="000000"/>
                </a:solidFill>
                <a:latin typeface="Roboto"/>
              </a:rPr>
              <a:t>Tết luôn là thời điểm em mong chờ nhất. Vì đó là dịp em được cùng mẹ đi sắm Tết. Năm nào cũng vậy, em sẽ cùng mẹ đi mua đào, mai ở chợ hoa gần nhà. Em còn được mẹ đưa đi chợ sắm quần áo mới. Mỗi lần đi sắm Tết cùng mẹ, em lại thấy thật hân hoan và hạnh phúc.</a:t>
            </a:r>
            <a:endParaRPr lang="en-US" dirty="0"/>
          </a:p>
        </p:txBody>
      </p:sp>
      <p:sp>
        <p:nvSpPr>
          <p:cNvPr id="3" name="Rectangle 2"/>
          <p:cNvSpPr/>
          <p:nvPr/>
        </p:nvSpPr>
        <p:spPr>
          <a:xfrm>
            <a:off x="984069" y="2259262"/>
            <a:ext cx="6096000" cy="1477328"/>
          </a:xfrm>
          <a:prstGeom prst="rect">
            <a:avLst/>
          </a:prstGeom>
        </p:spPr>
        <p:txBody>
          <a:bodyPr>
            <a:spAutoFit/>
          </a:bodyPr>
          <a:lstStyle/>
          <a:p>
            <a:r>
              <a:rPr lang="vi-VN" dirty="0">
                <a:solidFill>
                  <a:srgbClr val="333333"/>
                </a:solidFill>
                <a:latin typeface="Open Sans"/>
              </a:rPr>
              <a:t>Bố em thường dành nhiều thời gian để đọc sách. Bố đã truyền tình yêu sách cho em. Ngày chủ nhật cuối tuần, hai bố con sẽ đi thư viện để đọc sách. Bằng cách này, em đã khám phá nhiều tri thức mới mẻ. Em rất biết ơn bố vì đã dạy em nhiều điều trong cuộc sống.</a:t>
            </a:r>
            <a:endParaRPr lang="en-US" dirty="0"/>
          </a:p>
        </p:txBody>
      </p:sp>
      <p:sp>
        <p:nvSpPr>
          <p:cNvPr id="4" name="Rectangle 3"/>
          <p:cNvSpPr/>
          <p:nvPr/>
        </p:nvSpPr>
        <p:spPr>
          <a:xfrm>
            <a:off x="1153886" y="3944371"/>
            <a:ext cx="6096000" cy="2585323"/>
          </a:xfrm>
          <a:prstGeom prst="rect">
            <a:avLst/>
          </a:prstGeom>
        </p:spPr>
        <p:txBody>
          <a:bodyPr>
            <a:spAutoFit/>
          </a:bodyPr>
          <a:lstStyle/>
          <a:p>
            <a:pPr algn="just"/>
            <a:r>
              <a:rPr lang="vi-VN" dirty="0">
                <a:solidFill>
                  <a:srgbClr val="333333"/>
                </a:solidFill>
                <a:latin typeface="Open Sans"/>
              </a:rPr>
              <a:t>Nhân ngày sinh nhật của mẹ, em và chị gái đã quyết định sẽ làm bánh để tặng mẹ. Món quà tuy bé nhỏ nhưng gửi gắm rất nhiều tình cảm của hai chị em. Chúng em đã làm một chiếc bánh hình trái tim, bên trên có ghi dòng chữ: "Chúng con yêu mẹ nhiều!". Tuy không quá đẹp mắt nhưng món quà này lại khiến mẹ rất vui. Đây là một kỉ niệm rất đẹp về gia đình mà em sẽ không bao giờ quên</a:t>
            </a:r>
            <a:r>
              <a:rPr lang="vi-VN" dirty="0" smtClean="0">
                <a:solidFill>
                  <a:srgbClr val="333333"/>
                </a:solidFill>
                <a:latin typeface="Open Sans"/>
              </a:rPr>
              <a:t>.</a:t>
            </a:r>
            <a:r>
              <a:rPr lang="vi-VN" b="1" dirty="0">
                <a:solidFill>
                  <a:srgbClr val="0070C0"/>
                </a:solidFill>
                <a:latin typeface="HP001 4 hàng" panose="020B0603050302020204" pitchFamily="34" charset="0"/>
              </a:rPr>
              <a:t> Em cảm thấy hạnh phúc vì đã giúp đỡ được mẹ</a:t>
            </a:r>
            <a:r>
              <a:rPr lang="en-US" b="1" dirty="0">
                <a:solidFill>
                  <a:srgbClr val="0070C0"/>
                </a:solidFill>
                <a:latin typeface="HP001 4 hàng" panose="020B0603050302020204" pitchFamily="34" charset="0"/>
              </a:rPr>
              <a:t> </a:t>
            </a:r>
            <a:r>
              <a:rPr lang="en-US" b="1" dirty="0" err="1">
                <a:solidFill>
                  <a:srgbClr val="0070C0"/>
                </a:solidFill>
                <a:latin typeface="HP001 4 hàng" panose="020B0603050302020204" pitchFamily="34" charset="0"/>
              </a:rPr>
              <a:t>việc</a:t>
            </a:r>
            <a:r>
              <a:rPr lang="en-US" b="1" dirty="0">
                <a:solidFill>
                  <a:srgbClr val="0070C0"/>
                </a:solidFill>
                <a:latin typeface="HP001 4 hàng" panose="020B0603050302020204" pitchFamily="34" charset="0"/>
              </a:rPr>
              <a:t> </a:t>
            </a:r>
            <a:r>
              <a:rPr lang="en-US" b="1" dirty="0" err="1">
                <a:solidFill>
                  <a:srgbClr val="0070C0"/>
                </a:solidFill>
                <a:latin typeface="HP001 4 hàng" panose="020B0603050302020204" pitchFamily="34" charset="0"/>
              </a:rPr>
              <a:t>nhà</a:t>
            </a:r>
            <a:r>
              <a:rPr lang="en-US" b="1" dirty="0">
                <a:solidFill>
                  <a:srgbClr val="0070C0"/>
                </a:solidFill>
                <a:latin typeface="HP001 4 hàng" panose="020B0603050302020204" pitchFamily="34" charset="0"/>
              </a:rPr>
              <a:t>.</a:t>
            </a:r>
          </a:p>
          <a:p>
            <a:pPr algn="just"/>
            <a:endParaRPr lang="vi-VN" dirty="0">
              <a:solidFill>
                <a:srgbClr val="333333"/>
              </a:solidFill>
              <a:latin typeface="Open Sans"/>
            </a:endParaRPr>
          </a:p>
        </p:txBody>
      </p:sp>
    </p:spTree>
    <p:extLst>
      <p:ext uri="{BB962C8B-B14F-4D97-AF65-F5344CB8AC3E}">
        <p14:creationId xmlns:p14="http://schemas.microsoft.com/office/powerpoint/2010/main" val="12316052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1906270"/>
            <a:ext cx="7881257" cy="45243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Tiết</a:t>
            </a:r>
            <a:r>
              <a:rPr lang="en-US"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i="1" dirty="0" err="1"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Đọc</a:t>
            </a:r>
            <a:r>
              <a:rPr lang="en-US" sz="9600" b="1" i="1" dirty="0" smtClean="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mở</a:t>
            </a:r>
            <a:r>
              <a:rPr lang="en-US" sz="9600" b="1" i="1" dirty="0">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 </a:t>
            </a:r>
            <a:r>
              <a:rPr lang="en-US"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rộng</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extLst>
      <p:ext uri="{BB962C8B-B14F-4D97-AF65-F5344CB8AC3E}">
        <p14:creationId xmlns:p14="http://schemas.microsoft.com/office/powerpoint/2010/main" val="2475089855"/>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51E4C5C0-B056-49A7-B281-3AA597D2DADC}"/>
              </a:ext>
            </a:extLst>
          </p:cNvPr>
          <p:cNvPicPr>
            <a:picLocks noChangeAspect="1"/>
          </p:cNvPicPr>
          <p:nvPr/>
        </p:nvPicPr>
        <p:blipFill>
          <a:blip r:embed="rId2"/>
          <a:stretch>
            <a:fillRect/>
          </a:stretch>
        </p:blipFill>
        <p:spPr>
          <a:xfrm>
            <a:off x="643467" y="1425194"/>
            <a:ext cx="10905066" cy="4007610"/>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imeline&#10;&#10;Description automatically generated">
            <a:extLst>
              <a:ext uri="{FF2B5EF4-FFF2-40B4-BE49-F238E27FC236}">
                <a16:creationId xmlns:a16="http://schemas.microsoft.com/office/drawing/2014/main" id="{2B037F8D-4232-4335-86A8-3968DD3D9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975" y="643467"/>
            <a:ext cx="612204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13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1"/>
          <p:cNvSpPr>
            <a:spLocks noGrp="1"/>
          </p:cNvSpPr>
          <p:nvPr>
            <p:ph sz="half" idx="1"/>
          </p:nvPr>
        </p:nvSpPr>
        <p:spPr/>
        <p:txBody>
          <a:bodyPr/>
          <a:lstStyle/>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0</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2708564" y="1371600"/>
            <a:ext cx="640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then </a:t>
            </a:r>
            <a:r>
              <a:rPr kumimoji="0" lang="en-US" sz="2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đào</a:t>
            </a:r>
            <a:endParaRPr kumimoji="0" lang="vi-VN" sz="6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TotalTime>
  <Words>2940</Words>
  <Application>Microsoft Office PowerPoint</Application>
  <PresentationFormat>Widescreen</PresentationFormat>
  <Paragraphs>410</Paragraphs>
  <Slides>58</Slides>
  <Notes>23</Notes>
  <HiddenSlides>0</HiddenSlides>
  <MMClips>5</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58</vt:i4>
      </vt:variant>
    </vt:vector>
  </HeadingPairs>
  <TitlesOfParts>
    <vt:vector size="83" baseType="lpstr">
      <vt:lpstr>Microsoft YaHei</vt:lpstr>
      <vt:lpstr>宋体</vt:lpstr>
      <vt:lpstr>宋体</vt:lpstr>
      <vt:lpstr>Arial</vt:lpstr>
      <vt:lpstr>Arial Rounded MT Bold</vt:lpstr>
      <vt:lpstr>Arial-Rounded</vt:lpstr>
      <vt:lpstr>Calibri</vt:lpstr>
      <vt:lpstr>Calibri Light</vt:lpstr>
      <vt:lpstr>等线</vt:lpstr>
      <vt:lpstr>HP001 4 hàng</vt:lpstr>
      <vt:lpstr>HP001 4 hang 1 ô ly</vt:lpstr>
      <vt:lpstr>HP001 5 hàng</vt:lpstr>
      <vt:lpstr>Open Sans</vt:lpstr>
      <vt:lpstr>Roboto</vt:lpstr>
      <vt:lpstr>Times New Roman</vt:lpstr>
      <vt:lpstr>Verdana</vt:lpstr>
      <vt:lpstr>Vinhan</vt:lpstr>
      <vt:lpstr>1_Office Theme</vt:lpstr>
      <vt:lpstr>2_Office Theme</vt:lpstr>
      <vt:lpstr>4_Office Theme</vt:lpstr>
      <vt:lpstr>3_Office Theme</vt:lpstr>
      <vt:lpstr>5_Office Theme</vt:lpstr>
      <vt:lpstr>6_Office Theme</vt:lpstr>
      <vt:lpstr>9_Office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những việc em làm khiến người thân vui</vt:lpstr>
      <vt:lpstr>PowerPoint Presentation</vt:lpstr>
      <vt:lpstr>Thương ông</vt:lpstr>
      <vt:lpstr>PowerPoint Presentation</vt:lpstr>
      <vt:lpstr>Thương ông</vt:lpstr>
      <vt:lpstr>Thương ông</vt:lpstr>
      <vt:lpstr>PowerPoint Presentation</vt:lpstr>
      <vt:lpstr>PowerPoint Presentation</vt:lpstr>
      <vt:lpstr>Thương ông</vt:lpstr>
      <vt:lpstr>Thương ông</vt:lpstr>
      <vt:lpstr>Thương ông</vt:lpstr>
      <vt:lpstr>Thương ông</vt:lpstr>
      <vt:lpstr>PowerPoint Presentation</vt:lpstr>
      <vt:lpstr>Thương ông</vt:lpstr>
      <vt:lpstr>Thương ông</vt:lpstr>
      <vt:lpstr>Thương ông</vt:lpstr>
      <vt:lpstr>PowerPoint Presentation</vt:lpstr>
      <vt:lpstr>1. Từ ngữ nào dưới đây thể hiện dáng vẻ của Việt?</vt:lpstr>
      <vt:lpstr>PowerPoint Presentation</vt:lpstr>
      <vt:lpstr>PowerPoint Presentation</vt:lpstr>
      <vt:lpstr>PowerPoint Presentation</vt:lpstr>
      <vt:lpstr>PowerPoint Presentation</vt:lpstr>
      <vt:lpstr>PowerPoint Presentation</vt:lpstr>
      <vt:lpstr>PowerPoint Presentation</vt:lpstr>
      <vt:lpstr>2. Chọn a hoặc b.</vt:lpstr>
      <vt:lpstr>b.Chọn ac hay at thay cho ô vuông</vt:lpstr>
      <vt:lpstr>PowerPoint Presentation</vt:lpstr>
      <vt:lpstr>PowerPoint Presentation</vt:lpstr>
      <vt:lpstr>PowerPoint Presentation</vt:lpstr>
      <vt:lpstr>2. Tìm 3 từ ngữ chỉ hoạt động trong đoạn thơ dưới đây:</vt:lpstr>
      <vt:lpstr>3.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112</cp:revision>
  <dcterms:created xsi:type="dcterms:W3CDTF">2021-05-27T09:39:36Z</dcterms:created>
  <dcterms:modified xsi:type="dcterms:W3CDTF">2025-02-19T02:51:26Z</dcterms:modified>
</cp:coreProperties>
</file>