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322" r:id="rId2"/>
    <p:sldId id="320" r:id="rId3"/>
    <p:sldId id="348" r:id="rId4"/>
    <p:sldId id="349" r:id="rId5"/>
    <p:sldId id="356" r:id="rId6"/>
    <p:sldId id="325" r:id="rId7"/>
    <p:sldId id="326" r:id="rId8"/>
    <p:sldId id="358" r:id="rId9"/>
    <p:sldId id="363" r:id="rId10"/>
    <p:sldId id="361" r:id="rId11"/>
    <p:sldId id="365" r:id="rId12"/>
    <p:sldId id="327" r:id="rId13"/>
    <p:sldId id="328" r:id="rId14"/>
    <p:sldId id="350" r:id="rId15"/>
    <p:sldId id="330" r:id="rId16"/>
    <p:sldId id="367" r:id="rId17"/>
  </p:sldIdLst>
  <p:sldSz cx="6858000" cy="5143500"/>
  <p:notesSz cx="6858000" cy="9144000"/>
  <p:embeddedFontLst>
    <p:embeddedFont>
      <p:font typeface="Kalam" panose="020B0604020202020204" charset="0"/>
      <p:regular r:id="rId19"/>
      <p:bold r:id="rId20"/>
    </p:embeddedFont>
    <p:embeddedFont>
      <p:font typeface="Montserrat"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79D"/>
    <a:srgbClr val="FFFFFF"/>
    <a:srgbClr val="8AB036"/>
    <a:srgbClr val="B7D574"/>
    <a:srgbClr val="000000"/>
    <a:srgbClr val="FFAB40"/>
    <a:srgbClr val="3B64AC"/>
    <a:srgbClr val="F7446B"/>
    <a:srgbClr val="7EA131"/>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615"/>
  </p:normalViewPr>
  <p:slideViewPr>
    <p:cSldViewPr snapToGrid="0">
      <p:cViewPr varScale="1">
        <p:scale>
          <a:sx n="55" d="100"/>
          <a:sy n="55" d="100"/>
        </p:scale>
        <p:origin x="768" y="6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30869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60778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9285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050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477099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144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14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59995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55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3452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DA96EDF-9D82-5348-AC92-99676A69DFB4}"/>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706" r:id="rId11"/>
    <p:sldLayoutId id="2147483707" r:id="rId12"/>
    <p:sldLayoutId id="2147483708" r:id="rId13"/>
    <p:sldLayoutId id="214748370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image" Target="../media/image12.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3"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937801" y="3099239"/>
            <a:ext cx="5555177" cy="851025"/>
          </a:xfrm>
          <a:prstGeom prst="rect">
            <a:avLst/>
          </a:prstGeom>
          <a:noFill/>
          <a:ln>
            <a:noFill/>
          </a:ln>
        </p:spPr>
        <p:txBody>
          <a:bodyPr wrap="square">
            <a:prstTxWarp prst="textDoubleWave1">
              <a:avLst/>
            </a:prstTxWarp>
            <a:spAutoFit/>
          </a:bodyPr>
          <a:lstStyle/>
          <a:p>
            <a:pPr algn="ctr" defTabSz="685766">
              <a:lnSpc>
                <a:spcPct val="150000"/>
              </a:lnSpc>
              <a:buClrTx/>
              <a:defRPr/>
            </a:pP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21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3"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66">
              <a:lnSpc>
                <a:spcPct val="150000"/>
              </a:lnSpc>
              <a:buClrTx/>
              <a:defRPr/>
            </a:pPr>
            <a:r>
              <a:rPr lang="en-US" altLang="zh-CN" sz="3713"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3713"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3"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3713"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3"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3713"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3"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3713"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94191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456128" y="1705000"/>
            <a:ext cx="5793845"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Trong bảng chữ cái tiếng Việt, chữ A đứng ở vị trí nào?</a:t>
            </a:r>
          </a:p>
        </p:txBody>
      </p:sp>
      <p:sp>
        <p:nvSpPr>
          <p:cNvPr id="7" name="TextBox 6">
            <a:extLst>
              <a:ext uri="{FF2B5EF4-FFF2-40B4-BE49-F238E27FC236}">
                <a16:creationId xmlns:a16="http://schemas.microsoft.com/office/drawing/2014/main" id="{16C88818-C0C0-400F-98A9-FC392E078C62}"/>
              </a:ext>
            </a:extLst>
          </p:cNvPr>
          <p:cNvSpPr txBox="1"/>
          <p:nvPr/>
        </p:nvSpPr>
        <p:spPr>
          <a:xfrm>
            <a:off x="453930" y="3076296"/>
            <a:ext cx="6119826" cy="507831"/>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Chữ A mơ ước điều gì</a:t>
            </a:r>
            <a:r>
              <a:rPr lang="vi-VN" sz="1800" dirty="0" smtClean="0">
                <a:latin typeface="UTM Avo" panose="02040603050506020204" pitchFamily="18" charset="0"/>
              </a:rPr>
              <a:t>?</a:t>
            </a:r>
            <a:r>
              <a:rPr lang="en-US" sz="1800" dirty="0" smtClean="0">
                <a:latin typeface="UTM Avo" panose="02040603050506020204" pitchFamily="18" charset="0"/>
              </a:rPr>
              <a:t> HS ĐỌC ĐOẠN 2</a:t>
            </a:r>
            <a:endParaRPr lang="vi-VN" sz="1800" dirty="0">
              <a:latin typeface="UTM Avo" panose="02040603050506020204" pitchFamily="18" charset="0"/>
            </a:endParaRPr>
          </a:p>
        </p:txBody>
      </p:sp>
      <p:sp>
        <p:nvSpPr>
          <p:cNvPr id="11" name="TextBox 10">
            <a:extLst>
              <a:ext uri="{FF2B5EF4-FFF2-40B4-BE49-F238E27FC236}">
                <a16:creationId xmlns:a16="http://schemas.microsoft.com/office/drawing/2014/main" id="{F3700BE8-37E7-464C-9E38-7AD2A3E286EA}"/>
              </a:ext>
            </a:extLst>
          </p:cNvPr>
          <p:cNvSpPr txBox="1"/>
          <p:nvPr/>
        </p:nvSpPr>
        <p:spPr>
          <a:xfrm>
            <a:off x="453930" y="3469224"/>
            <a:ext cx="579604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Chữ A mơ ước một mình nó làm ra một cuốn sách.</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9DC59F8C-EFBC-E845-85DB-19AF407A4D02}"/>
              </a:ext>
            </a:extLst>
          </p:cNvPr>
          <p:cNvSpPr txBox="1"/>
          <p:nvPr/>
        </p:nvSpPr>
        <p:spPr>
          <a:xfrm>
            <a:off x="453930" y="2507013"/>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Trong bảng chữ cái tiếng Việt, chữ A đứng đầu.</a:t>
            </a:r>
          </a:p>
        </p:txBody>
      </p:sp>
      <p:pic>
        <p:nvPicPr>
          <p:cNvPr id="18" name="Picture 17">
            <a:extLst>
              <a:ext uri="{FF2B5EF4-FFF2-40B4-BE49-F238E27FC236}">
                <a16:creationId xmlns:a16="http://schemas.microsoft.com/office/drawing/2014/main" id="{4EB07318-DDC7-8B48-A78E-A747C8DAC904}"/>
              </a:ext>
            </a:extLst>
          </p:cNvPr>
          <p:cNvPicPr>
            <a:picLocks noChangeAspect="1"/>
          </p:cNvPicPr>
          <p:nvPr/>
        </p:nvPicPr>
        <p:blipFill rotWithShape="1">
          <a:blip r:embed="rId3"/>
          <a:srcRect l="4982"/>
          <a:stretch/>
        </p:blipFill>
        <p:spPr>
          <a:xfrm>
            <a:off x="369087" y="423349"/>
            <a:ext cx="1298675" cy="1168923"/>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293CAC-D4BF-EF4A-BA15-59916BF2519A}"/>
              </a:ext>
            </a:extLst>
          </p:cNvPr>
          <p:cNvSpPr txBox="1"/>
          <p:nvPr/>
        </p:nvSpPr>
        <p:spPr>
          <a:xfrm>
            <a:off x="435762" y="6378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Chữ A nhận ra điều gì?</a:t>
            </a:r>
          </a:p>
        </p:txBody>
      </p:sp>
      <p:sp>
        <p:nvSpPr>
          <p:cNvPr id="17" name="TextBox 16">
            <a:extLst>
              <a:ext uri="{FF2B5EF4-FFF2-40B4-BE49-F238E27FC236}">
                <a16:creationId xmlns:a16="http://schemas.microsoft.com/office/drawing/2014/main" id="{BD9D2B1B-6515-4441-99F0-E0146694E2AF}"/>
              </a:ext>
            </a:extLst>
          </p:cNvPr>
          <p:cNvSpPr txBox="1"/>
          <p:nvPr/>
        </p:nvSpPr>
        <p:spPr>
          <a:xfrm>
            <a:off x="435762" y="1068924"/>
            <a:ext cx="572691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Chữ A nhận ra rằng, nếu chỉ có một mình, chữ A chẳng thể nói được điều gì với ai.</a:t>
            </a:r>
          </a:p>
        </p:txBody>
      </p:sp>
      <p:sp>
        <p:nvSpPr>
          <p:cNvPr id="23" name="TextBox 22">
            <a:extLst>
              <a:ext uri="{FF2B5EF4-FFF2-40B4-BE49-F238E27FC236}">
                <a16:creationId xmlns:a16="http://schemas.microsoft.com/office/drawing/2014/main" id="{BFC170D4-876E-944E-89A6-8FEA3C3282BF}"/>
              </a:ext>
            </a:extLst>
          </p:cNvPr>
          <p:cNvSpPr txBox="1"/>
          <p:nvPr/>
        </p:nvSpPr>
        <p:spPr>
          <a:xfrm>
            <a:off x="435761" y="2133321"/>
            <a:ext cx="6546063"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Chữ A muốn nhắn nhủ điều gì với các bạn?</a:t>
            </a:r>
          </a:p>
          <a:p>
            <a:pPr algn="just">
              <a:lnSpc>
                <a:spcPct val="150000"/>
              </a:lnSpc>
            </a:pPr>
            <a:r>
              <a:rPr lang="vi-VN" sz="1800" dirty="0">
                <a:latin typeface="UTM Avo" panose="02040603050506020204" pitchFamily="18" charset="0"/>
              </a:rPr>
              <a:t>     a. Chăm viết chữ cái		      </a:t>
            </a:r>
          </a:p>
          <a:p>
            <a:pPr algn="just">
              <a:lnSpc>
                <a:spcPct val="150000"/>
              </a:lnSpc>
            </a:pPr>
            <a:r>
              <a:rPr lang="vi-VN" sz="1800" dirty="0">
                <a:latin typeface="UTM Avo" panose="02040603050506020204" pitchFamily="18" charset="0"/>
              </a:rPr>
              <a:t>     b. Chăm đọc sách</a:t>
            </a:r>
          </a:p>
          <a:p>
            <a:pPr algn="just">
              <a:lnSpc>
                <a:spcPct val="150000"/>
              </a:lnSpc>
            </a:pPr>
            <a:r>
              <a:rPr lang="vi-VN" sz="1800" dirty="0">
                <a:latin typeface="UTM Avo" panose="02040603050506020204" pitchFamily="18" charset="0"/>
              </a:rPr>
              <a:t>     c. Chăm xếp các chữ cái</a:t>
            </a:r>
          </a:p>
        </p:txBody>
      </p:sp>
      <p:sp>
        <p:nvSpPr>
          <p:cNvPr id="27" name="Oval 26">
            <a:extLst>
              <a:ext uri="{FF2B5EF4-FFF2-40B4-BE49-F238E27FC236}">
                <a16:creationId xmlns:a16="http://schemas.microsoft.com/office/drawing/2014/main" id="{5655310F-2613-BB4A-90B0-74EF5FEC6249}"/>
              </a:ext>
            </a:extLst>
          </p:cNvPr>
          <p:cNvSpPr/>
          <p:nvPr/>
        </p:nvSpPr>
        <p:spPr>
          <a:xfrm>
            <a:off x="670135" y="3077775"/>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4280549" cy="555217"/>
            <a:chOff x="635794" y="386605"/>
            <a:chExt cx="42805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3698241"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9610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Chữ A và những người bạn</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1381" y="873077"/>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sửng sốt,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trang sách.</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01" y="920702"/>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3809" y="2856927"/>
            <a:ext cx="288000" cy="288000"/>
          </a:xfrm>
          <a:prstGeom prst="rect">
            <a:avLst/>
          </a:prstGeom>
        </p:spPr>
      </p:pic>
    </p:spTree>
    <p:extLst>
      <p:ext uri="{BB962C8B-B14F-4D97-AF65-F5344CB8AC3E}">
        <p14:creationId xmlns:p14="http://schemas.microsoft.com/office/powerpoint/2010/main" val="35168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734439"/>
            <a:ext cx="6119826" cy="1200329"/>
          </a:xfrm>
          <a:prstGeom prst="rect">
            <a:avLst/>
          </a:prstGeom>
          <a:noFill/>
        </p:spPr>
        <p:txBody>
          <a:bodyPr wrap="square" rtlCol="0">
            <a:spAutoFit/>
          </a:bodyPr>
          <a:lstStyle/>
          <a:p>
            <a:pPr marL="342900" lvl="0" indent="-342900" algn="just">
              <a:lnSpc>
                <a:spcPct val="150000"/>
              </a:lnSpc>
              <a:buAutoNum type="arabicPeriod"/>
            </a:pPr>
            <a:r>
              <a:rPr lang="vi-VN" sz="1600" dirty="0">
                <a:latin typeface="UTM Avo" panose="02040603050506020204" pitchFamily="18" charset="0"/>
              </a:rPr>
              <a:t>Nói tiếp lời của chữ A để cảm ơn các bạn chữ</a:t>
            </a:r>
            <a:r>
              <a:rPr lang="vi-VN" sz="1600" dirty="0" smtClean="0">
                <a:latin typeface="UTM Avo" panose="02040603050506020204" pitchFamily="18" charset="0"/>
              </a:rPr>
              <a:t>:</a:t>
            </a:r>
            <a:endParaRPr lang="en-US" sz="1600" dirty="0" smtClean="0">
              <a:latin typeface="UTM Avo" panose="02040603050506020204" pitchFamily="18" charset="0"/>
            </a:endParaRPr>
          </a:p>
          <a:p>
            <a:pPr lvl="0" algn="just">
              <a:lnSpc>
                <a:spcPct val="150000"/>
              </a:lnSpc>
            </a:pPr>
            <a:r>
              <a:rPr lang="en-US" sz="1600" dirty="0" err="1" smtClean="0">
                <a:latin typeface="UTM Avo" panose="02040603050506020204" pitchFamily="18" charset="0"/>
              </a:rPr>
              <a:t>Cảm</a:t>
            </a:r>
            <a:r>
              <a:rPr lang="en-US" sz="1600" dirty="0" smtClean="0">
                <a:latin typeface="UTM Avo" panose="02040603050506020204" pitchFamily="18" charset="0"/>
              </a:rPr>
              <a:t> </a:t>
            </a:r>
            <a:r>
              <a:rPr lang="en-US" sz="1600" dirty="0" err="1" smtClean="0">
                <a:latin typeface="UTM Avo" panose="02040603050506020204" pitchFamily="18" charset="0"/>
              </a:rPr>
              <a:t>ơn</a:t>
            </a:r>
            <a:r>
              <a:rPr lang="en-US" sz="1600" dirty="0" smtClean="0">
                <a:latin typeface="UTM Avo" panose="02040603050506020204" pitchFamily="18" charset="0"/>
              </a:rPr>
              <a:t> </a:t>
            </a: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bạn</a:t>
            </a:r>
            <a:r>
              <a:rPr lang="en-US" sz="1600" dirty="0" smtClean="0">
                <a:latin typeface="UTM Avo" panose="02040603050506020204" pitchFamily="18" charset="0"/>
              </a:rPr>
              <a:t>. </a:t>
            </a:r>
            <a:r>
              <a:rPr lang="en-US" sz="1600" dirty="0" err="1" smtClean="0">
                <a:latin typeface="UTM Avo" panose="02040603050506020204" pitchFamily="18" charset="0"/>
              </a:rPr>
              <a:t>Nhờ</a:t>
            </a:r>
            <a:r>
              <a:rPr lang="en-US" sz="1600" dirty="0" smtClean="0">
                <a:latin typeface="UTM Avo" panose="02040603050506020204" pitchFamily="18" charset="0"/>
              </a:rPr>
              <a:t> </a:t>
            </a:r>
            <a:r>
              <a:rPr lang="en-US" sz="1600" dirty="0" err="1" smtClean="0">
                <a:latin typeface="UTM Avo" panose="02040603050506020204" pitchFamily="18" charset="0"/>
              </a:rPr>
              <a:t>có</a:t>
            </a:r>
            <a:r>
              <a:rPr lang="en-US" sz="1600" dirty="0" smtClean="0">
                <a:latin typeface="UTM Avo" panose="02040603050506020204" pitchFamily="18" charset="0"/>
              </a:rPr>
              <a:t> </a:t>
            </a: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bạn</a:t>
            </a:r>
            <a:r>
              <a:rPr lang="en-US" sz="1600" dirty="0" smtClean="0">
                <a:latin typeface="UTM Avo" panose="02040603050506020204" pitchFamily="18" charset="0"/>
              </a:rPr>
              <a:t>, </a:t>
            </a:r>
            <a:r>
              <a:rPr lang="en-US" sz="1600" dirty="0" err="1" smtClean="0">
                <a:latin typeface="UTM Avo" panose="02040603050506020204" pitchFamily="18" charset="0"/>
              </a:rPr>
              <a:t>chúng</a:t>
            </a:r>
            <a:r>
              <a:rPr lang="en-US" sz="1600" dirty="0" smtClean="0">
                <a:latin typeface="UTM Avo" panose="02040603050506020204" pitchFamily="18" charset="0"/>
              </a:rPr>
              <a:t> ta </a:t>
            </a:r>
            <a:r>
              <a:rPr lang="en-US" sz="1600" dirty="0" err="1" smtClean="0">
                <a:latin typeface="UTM Avo" panose="02040603050506020204" pitchFamily="18" charset="0"/>
              </a:rPr>
              <a:t>đã</a:t>
            </a:r>
            <a:r>
              <a:rPr lang="en-US" sz="1600" dirty="0" smtClean="0">
                <a:latin typeface="UTM Avo" panose="02040603050506020204" pitchFamily="18" charset="0"/>
              </a:rPr>
              <a:t>…..</a:t>
            </a:r>
            <a:endParaRPr lang="vi-VN" sz="1600" dirty="0">
              <a:latin typeface="UTM Avo" panose="02040603050506020204" pitchFamily="18" charset="0"/>
            </a:endParaRPr>
          </a:p>
          <a:p>
            <a:pPr lvl="0" algn="just">
              <a:lnSpc>
                <a:spcPct val="150000"/>
              </a:lnSpc>
            </a:pPr>
            <a:endParaRPr lang="vi-VN" sz="1600" dirty="0">
              <a:latin typeface="UTM Avo" panose="02040603050506020204" pitchFamily="18" charset="0"/>
            </a:endParaRPr>
          </a:p>
        </p:txBody>
      </p:sp>
      <p:sp>
        <p:nvSpPr>
          <p:cNvPr id="7" name="TextBox 6">
            <a:extLst>
              <a:ext uri="{FF2B5EF4-FFF2-40B4-BE49-F238E27FC236}">
                <a16:creationId xmlns:a16="http://schemas.microsoft.com/office/drawing/2014/main" id="{16C88818-C0C0-400F-98A9-FC392E078C62}"/>
              </a:ext>
            </a:extLst>
          </p:cNvPr>
          <p:cNvSpPr txBox="1"/>
          <p:nvPr/>
        </p:nvSpPr>
        <p:spPr>
          <a:xfrm>
            <a:off x="294462" y="2768978"/>
            <a:ext cx="6119826"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2.</a:t>
            </a:r>
            <a:r>
              <a:rPr lang="vi-VN" sz="1600" dirty="0">
                <a:latin typeface="UTM Avo" panose="02040603050506020204" pitchFamily="18" charset="0"/>
              </a:rPr>
              <a:t> Những từ nào dưới đây chỉ cảm xúc?</a:t>
            </a:r>
          </a:p>
        </p:txBody>
      </p:sp>
      <p:sp>
        <p:nvSpPr>
          <p:cNvPr id="11" name="TextBox 10">
            <a:extLst>
              <a:ext uri="{FF2B5EF4-FFF2-40B4-BE49-F238E27FC236}">
                <a16:creationId xmlns:a16="http://schemas.microsoft.com/office/drawing/2014/main" id="{F3700BE8-37E7-464C-9E38-7AD2A3E286EA}"/>
              </a:ext>
            </a:extLst>
          </p:cNvPr>
          <p:cNvSpPr txBox="1"/>
          <p:nvPr/>
        </p:nvSpPr>
        <p:spPr>
          <a:xfrm>
            <a:off x="3443873" y="2400938"/>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làm nên những cuốn sách hay.</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8" name="Picture 17">
            <a:extLst>
              <a:ext uri="{FF2B5EF4-FFF2-40B4-BE49-F238E27FC236}">
                <a16:creationId xmlns:a16="http://schemas.microsoft.com/office/drawing/2014/main" id="{5BAF0BEA-346A-544C-926B-93EE53F4C23A}"/>
              </a:ext>
            </a:extLst>
          </p:cNvPr>
          <p:cNvPicPr>
            <a:picLocks noChangeAspect="1"/>
          </p:cNvPicPr>
          <p:nvPr/>
        </p:nvPicPr>
        <p:blipFill rotWithShape="1">
          <a:blip r:embed="rId3"/>
          <a:srcRect l="4982"/>
          <a:stretch/>
        </p:blipFill>
        <p:spPr>
          <a:xfrm>
            <a:off x="369087" y="423349"/>
            <a:ext cx="1298675" cy="1168923"/>
          </a:xfrm>
          <a:prstGeom prst="ellipse">
            <a:avLst/>
          </a:prstGeom>
        </p:spPr>
      </p:pic>
      <p:sp>
        <p:nvSpPr>
          <p:cNvPr id="19" name="Rounded Rectangle 18">
            <a:extLst>
              <a:ext uri="{FF2B5EF4-FFF2-40B4-BE49-F238E27FC236}">
                <a16:creationId xmlns:a16="http://schemas.microsoft.com/office/drawing/2014/main" id="{F52F1B16-0A3F-9040-B86E-2077D48F5368}"/>
              </a:ext>
            </a:extLst>
          </p:cNvPr>
          <p:cNvSpPr/>
          <p:nvPr/>
        </p:nvSpPr>
        <p:spPr>
          <a:xfrm>
            <a:off x="507804" y="3441747"/>
            <a:ext cx="1496291"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vui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sướng</a:t>
            </a:r>
            <a:endParaRPr lang="en-US" sz="1800" dirty="0">
              <a:solidFill>
                <a:srgbClr val="000000"/>
              </a:solidFill>
              <a:latin typeface="UTM Avo" panose="02040603050506020204" pitchFamily="18" charset="0"/>
            </a:endParaRPr>
          </a:p>
        </p:txBody>
      </p:sp>
      <p:sp>
        <p:nvSpPr>
          <p:cNvPr id="10" name="Rounded Rectangle 9">
            <a:extLst>
              <a:ext uri="{FF2B5EF4-FFF2-40B4-BE49-F238E27FC236}">
                <a16:creationId xmlns:a16="http://schemas.microsoft.com/office/drawing/2014/main" id="{959758AA-43DC-2646-8B21-A208CBD3D994}"/>
              </a:ext>
            </a:extLst>
          </p:cNvPr>
          <p:cNvSpPr/>
          <p:nvPr/>
        </p:nvSpPr>
        <p:spPr>
          <a:xfrm>
            <a:off x="2398874" y="3437706"/>
            <a:ext cx="1601113"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ngạc</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nhiên</a:t>
            </a:r>
            <a:endParaRPr lang="en-US" sz="1800" dirty="0">
              <a:solidFill>
                <a:srgbClr val="000000"/>
              </a:solidFill>
              <a:latin typeface="UTM Avo" panose="02040603050506020204" pitchFamily="18" charset="0"/>
            </a:endParaRPr>
          </a:p>
        </p:txBody>
      </p:sp>
      <p:sp>
        <p:nvSpPr>
          <p:cNvPr id="13" name="Rounded Rectangle 12">
            <a:extLst>
              <a:ext uri="{FF2B5EF4-FFF2-40B4-BE49-F238E27FC236}">
                <a16:creationId xmlns:a16="http://schemas.microsoft.com/office/drawing/2014/main" id="{3BE90AA8-A35D-164A-AB3D-0805582A8B18}"/>
              </a:ext>
            </a:extLst>
          </p:cNvPr>
          <p:cNvSpPr/>
          <p:nvPr/>
        </p:nvSpPr>
        <p:spPr>
          <a:xfrm>
            <a:off x="4256376" y="3437706"/>
            <a:ext cx="1496291"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nổi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tiếng</a:t>
            </a:r>
            <a:endParaRPr lang="en-US" sz="1800" dirty="0">
              <a:solidFill>
                <a:srgbClr val="000000"/>
              </a:solidFill>
              <a:latin typeface="UTM Avo" panose="02040603050506020204" pitchFamily="18" charset="0"/>
            </a:endParaRPr>
          </a:p>
        </p:txBody>
      </p:sp>
      <p:cxnSp>
        <p:nvCxnSpPr>
          <p:cNvPr id="9" name="Straight Arrow Connector 8"/>
          <p:cNvCxnSpPr/>
          <p:nvPr/>
        </p:nvCxnSpPr>
        <p:spPr>
          <a:xfrm flipH="1">
            <a:off x="1774479" y="3105339"/>
            <a:ext cx="1937442" cy="3323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195673" y="3076935"/>
            <a:ext cx="516248" cy="434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09" y="481070"/>
            <a:ext cx="6055931" cy="3771233"/>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4079082"/>
            <a:ext cx="6858000" cy="41890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642938"/>
            <a:ext cx="6858000" cy="207169"/>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a:solidFill>
                  <a:prstClr val="white"/>
                </a:solidFill>
                <a:latin typeface="Calibri" panose="020F0502020204030204"/>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a:solidFill>
                  <a:prstClr val="white"/>
                </a:solidFill>
                <a:latin typeface="Calibri" panose="020F0502020204030204"/>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922250" y="1132871"/>
            <a:ext cx="1611221" cy="1363341"/>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336917" y="2177381"/>
            <a:ext cx="4293645" cy="923330"/>
          </a:xfrm>
          <a:prstGeom prst="rect">
            <a:avLst/>
          </a:prstGeom>
          <a:noFill/>
        </p:spPr>
        <p:txBody>
          <a:bodyPr wrap="square" rtlCol="0">
            <a:spAutoFit/>
          </a:bodyPr>
          <a:lstStyle/>
          <a:p>
            <a:pPr algn="ctr" defTabSz="514350">
              <a:lnSpc>
                <a:spcPct val="150000"/>
              </a:lnSpc>
              <a:buClrTx/>
              <a:defRPr/>
            </a:pPr>
            <a:r>
              <a:rPr lang="en-US" sz="1800" b="1" kern="1200" dirty="0" err="1">
                <a:solidFill>
                  <a:srgbClr val="FF0000"/>
                </a:solidFill>
                <a:latin typeface="Times New Roman" panose="02020603050405020304" pitchFamily="18" charset="0"/>
                <a:cs typeface="Times New Roman" panose="02020603050405020304" pitchFamily="18" charset="0"/>
              </a:rPr>
              <a:t>Tạm</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biệt</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và</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hẹn</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gặp</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lại</a:t>
            </a:r>
            <a:r>
              <a:rPr lang="en-US" sz="1800" b="1" kern="1200" dirty="0">
                <a:solidFill>
                  <a:srgbClr val="FF0000"/>
                </a:solidFill>
                <a:latin typeface="Times New Roman" panose="02020603050405020304" pitchFamily="18" charset="0"/>
                <a:cs typeface="Times New Roman" panose="02020603050405020304" pitchFamily="18" charset="0"/>
              </a:rPr>
              <a:t> </a:t>
            </a:r>
          </a:p>
          <a:p>
            <a:pPr algn="ctr" defTabSz="514350">
              <a:lnSpc>
                <a:spcPct val="150000"/>
              </a:lnSpc>
              <a:buClrTx/>
              <a:defRPr/>
            </a:pPr>
            <a:r>
              <a:rPr lang="en-US" sz="1800" b="1" kern="1200" dirty="0" err="1">
                <a:solidFill>
                  <a:srgbClr val="FF0000"/>
                </a:solidFill>
                <a:latin typeface="Times New Roman" panose="02020603050405020304" pitchFamily="18" charset="0"/>
                <a:cs typeface="Times New Roman" panose="02020603050405020304" pitchFamily="18" charset="0"/>
              </a:rPr>
              <a:t>các</a:t>
            </a:r>
            <a:r>
              <a:rPr lang="en-US" sz="1800" b="1" kern="1200" dirty="0">
                <a:solidFill>
                  <a:srgbClr val="FF0000"/>
                </a:solidFill>
                <a:latin typeface="Times New Roman" panose="02020603050405020304" pitchFamily="18" charset="0"/>
                <a:cs typeface="Times New Roman" panose="02020603050405020304" pitchFamily="18" charset="0"/>
              </a:rPr>
              <a:t> con </a:t>
            </a:r>
            <a:r>
              <a:rPr lang="en-US" sz="1800" b="1" kern="1200" dirty="0" err="1">
                <a:solidFill>
                  <a:srgbClr val="FF0000"/>
                </a:solidFill>
                <a:latin typeface="Times New Roman" panose="02020603050405020304" pitchFamily="18" charset="0"/>
                <a:cs typeface="Times New Roman" panose="02020603050405020304" pitchFamily="18" charset="0"/>
              </a:rPr>
              <a:t>vào</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những</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tiết</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học</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sau</a:t>
            </a:r>
            <a:r>
              <a:rPr lang="en-US" sz="1800" b="1" kern="1200" dirty="0">
                <a:solidFill>
                  <a:srgbClr val="FF0000"/>
                </a:solidFill>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5"/>
          <a:stretch>
            <a:fillRect/>
          </a:stretch>
        </p:blipFill>
        <p:spPr>
          <a:xfrm>
            <a:off x="5251155" y="3299484"/>
            <a:ext cx="1527968" cy="1196771"/>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328707" y="748991"/>
            <a:ext cx="1174966" cy="1744999"/>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937" y="881716"/>
            <a:ext cx="1588404" cy="7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2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18940" y="617893"/>
            <a:ext cx="1636342" cy="594299"/>
            <a:chOff x="346648" y="617893"/>
            <a:chExt cx="1636342" cy="594299"/>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19</a:t>
              </a:r>
            </a:p>
          </p:txBody>
        </p:sp>
        <p:sp>
          <p:nvSpPr>
            <p:cNvPr id="4" name="TextBox 3">
              <a:extLst>
                <a:ext uri="{FF2B5EF4-FFF2-40B4-BE49-F238E27FC236}">
                  <a16:creationId xmlns:a16="http://schemas.microsoft.com/office/drawing/2014/main" id="{31A601FE-6892-4EC6-ACDD-75D395FCC956}"/>
                </a:ext>
              </a:extLst>
            </p:cNvPr>
            <p:cNvSpPr txBox="1"/>
            <p:nvPr/>
          </p:nvSpPr>
          <p:spPr>
            <a:xfrm>
              <a:off x="346648" y="627417"/>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19</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75564" y="1411203"/>
            <a:ext cx="5572410"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Qua tên bài và tranh minh hoạ, đoán nội dung bài học.</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933303" y="235974"/>
            <a:ext cx="3724031" cy="1077218"/>
          </a:xfrm>
          <a:prstGeom prst="rect">
            <a:avLst/>
          </a:prstGeom>
          <a:noFill/>
        </p:spPr>
        <p:txBody>
          <a:bodyPr wrap="square" rtlCol="0">
            <a:spAutoFit/>
          </a:bodyPr>
          <a:lstStyle/>
          <a:p>
            <a:pPr algn="ctr"/>
            <a:r>
              <a:rPr lang="vi-VN" sz="3200" dirty="0">
                <a:solidFill>
                  <a:schemeClr val="accent2"/>
                </a:solidFill>
                <a:latin typeface="UTM Cookies" panose="02040603050506020204" pitchFamily="18" charset="0"/>
              </a:rPr>
              <a:t>CHỮ A VÀ NHỮNG NGƯỜI BẠN</a:t>
            </a:r>
            <a:endParaRPr lang="en-US" sz="3200" dirty="0">
              <a:solidFill>
                <a:schemeClr val="accent2"/>
              </a:solidFill>
              <a:latin typeface="UTM Cookies" panose="02040603050506020204" pitchFamily="18" charset="0"/>
            </a:endParaRPr>
          </a:p>
        </p:txBody>
      </p:sp>
      <p:pic>
        <p:nvPicPr>
          <p:cNvPr id="16" name="Picture 15">
            <a:extLst>
              <a:ext uri="{FF2B5EF4-FFF2-40B4-BE49-F238E27FC236}">
                <a16:creationId xmlns:a16="http://schemas.microsoft.com/office/drawing/2014/main" id="{5758BF9D-4D15-384B-BA70-8BA36CE20244}"/>
              </a:ext>
            </a:extLst>
          </p:cNvPr>
          <p:cNvPicPr>
            <a:picLocks noChangeAspect="1"/>
          </p:cNvPicPr>
          <p:nvPr/>
        </p:nvPicPr>
        <p:blipFill rotWithShape="1">
          <a:blip r:embed="rId5"/>
          <a:srcRect l="4982"/>
          <a:stretch/>
        </p:blipFill>
        <p:spPr>
          <a:xfrm>
            <a:off x="209550" y="1836381"/>
            <a:ext cx="6488623" cy="3071146"/>
          </a:xfrm>
          <a:prstGeom prst="roundRect">
            <a:avLst>
              <a:gd name="adj" fmla="val 30441"/>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04152" y="118407"/>
            <a:ext cx="5365827" cy="457754"/>
          </a:xfrm>
          <a:prstGeom prst="rect">
            <a:avLst/>
          </a:prstGeom>
          <a:noFill/>
        </p:spPr>
        <p:txBody>
          <a:bodyPr wrap="square" rtlCol="0">
            <a:spAutoFit/>
          </a:bodyPr>
          <a:lstStyle/>
          <a:p>
            <a:pPr algn="ctr">
              <a:lnSpc>
                <a:spcPct val="150000"/>
              </a:lnSpc>
            </a:pPr>
            <a:r>
              <a:rPr lang="en-US" sz="1800" b="1" dirty="0">
                <a:solidFill>
                  <a:schemeClr val="accent1">
                    <a:lumMod val="50000"/>
                  </a:schemeClr>
                </a:solidFill>
                <a:latin typeface="Times New Roman" panose="02020603050405020304" pitchFamily="18" charset="0"/>
                <a:cs typeface="Times New Roman" panose="02020603050405020304" pitchFamily="18" charset="0"/>
              </a:rPr>
              <a:t>C</a:t>
            </a:r>
            <a:r>
              <a:rPr lang="en-US" sz="1800" b="1" dirty="0" smtClean="0">
                <a:solidFill>
                  <a:schemeClr val="accent1">
                    <a:lumMod val="50000"/>
                  </a:schemeClr>
                </a:solidFill>
                <a:latin typeface="Times New Roman" panose="02020603050405020304" pitchFamily="18" charset="0"/>
                <a:cs typeface="Times New Roman" panose="02020603050405020304" pitchFamily="18" charset="0"/>
              </a:rPr>
              <a:t>HỮ A VÀ NHỮNG NGƯỜI BẠN</a:t>
            </a:r>
            <a:endParaRPr lang="en-US"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602359"/>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sửng sốt,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trang sách.</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spTree>
    <p:extLst>
      <p:ext uri="{BB962C8B-B14F-4D97-AF65-F5344CB8AC3E}">
        <p14:creationId xmlns:p14="http://schemas.microsoft.com/office/powerpoint/2010/main" val="293401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6" name="TextBox 5">
            <a:extLst>
              <a:ext uri="{FF2B5EF4-FFF2-40B4-BE49-F238E27FC236}">
                <a16:creationId xmlns:a16="http://schemas.microsoft.com/office/drawing/2014/main" id="{7BF6BCDF-9F5D-43EF-8D2F-74DA0EBB0C5C}"/>
              </a:ext>
            </a:extLst>
          </p:cNvPr>
          <p:cNvSpPr txBox="1"/>
          <p:nvPr/>
        </p:nvSpPr>
        <p:spPr>
          <a:xfrm>
            <a:off x="11381" y="901652"/>
            <a:ext cx="6751370" cy="4293483"/>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a:t>
            </a:r>
            <a:r>
              <a:rPr lang="vi-VN" b="1" dirty="0">
                <a:solidFill>
                  <a:srgbClr val="FF0000"/>
                </a:solidFill>
                <a:latin typeface="UTM Avo" panose="02040603050506020204" pitchFamily="18" charset="0"/>
              </a:rPr>
              <a:t>reo lên </a:t>
            </a:r>
            <a:r>
              <a:rPr lang="vi-VN" dirty="0">
                <a:latin typeface="UTM Avo" panose="02040603050506020204" pitchFamily="18" charset="0"/>
              </a:rPr>
              <a:t>tên tôi. Khi ngạc nhiên, </a:t>
            </a:r>
            <a:r>
              <a:rPr lang="vi-VN" b="1" dirty="0">
                <a:solidFill>
                  <a:srgbClr val="FF0000"/>
                </a:solidFill>
                <a:latin typeface="UTM Avo" panose="02040603050506020204" pitchFamily="18" charset="0"/>
              </a:rPr>
              <a:t>sửng sốt,</a:t>
            </a:r>
            <a:r>
              <a:rPr lang="vi-VN" dirty="0">
                <a:latin typeface="UTM Avo" panose="02040603050506020204" pitchFamily="18" charset="0"/>
              </a:rPr>
              <a: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a:t>
            </a:r>
            <a:r>
              <a:rPr lang="vi-VN" b="1" dirty="0">
                <a:solidFill>
                  <a:srgbClr val="FF0000"/>
                </a:solidFill>
                <a:latin typeface="UTM Avo" panose="02040603050506020204" pitchFamily="18" charset="0"/>
              </a:rPr>
              <a:t>trân trọng </a:t>
            </a:r>
            <a:r>
              <a:rPr lang="vi-VN" dirty="0">
                <a:latin typeface="UTM Avo" panose="02040603050506020204" pitchFamily="18" charset="0"/>
              </a:rPr>
              <a:t>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a:t>
            </a:r>
            <a:r>
              <a:rPr lang="vi-VN" b="1" dirty="0">
                <a:solidFill>
                  <a:srgbClr val="FF0000"/>
                </a:solidFill>
                <a:latin typeface="UTM Avo" panose="02040603050506020204" pitchFamily="18" charset="0"/>
              </a:rPr>
              <a:t>trang sách</a:t>
            </a:r>
            <a:r>
              <a:rPr lang="vi-VN" dirty="0">
                <a:latin typeface="UTM Avo" panose="02040603050506020204" pitchFamily="18" charset="0"/>
              </a:rPr>
              <a:t>.</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sp>
        <p:nvSpPr>
          <p:cNvPr id="8" name="TextBox 7">
            <a:extLst>
              <a:ext uri="{FF2B5EF4-FFF2-40B4-BE49-F238E27FC236}">
                <a16:creationId xmlns:a16="http://schemas.microsoft.com/office/drawing/2014/main" id="{83C8FAFC-C1D0-49BB-A45E-D744951A028F}"/>
              </a:ext>
            </a:extLst>
          </p:cNvPr>
          <p:cNvSpPr txBox="1"/>
          <p:nvPr/>
        </p:nvSpPr>
        <p:spPr>
          <a:xfrm>
            <a:off x="849008" y="125559"/>
            <a:ext cx="5365827" cy="457754"/>
          </a:xfrm>
          <a:prstGeom prst="rect">
            <a:avLst/>
          </a:prstGeom>
          <a:noFill/>
        </p:spPr>
        <p:txBody>
          <a:bodyPr wrap="square" rtlCol="0">
            <a:spAutoFit/>
          </a:bodyPr>
          <a:lstStyle/>
          <a:p>
            <a:pPr algn="ctr">
              <a:lnSpc>
                <a:spcPct val="150000"/>
              </a:lnSpc>
            </a:pPr>
            <a:r>
              <a:rPr lang="en-US" sz="1800" b="1" dirty="0">
                <a:solidFill>
                  <a:schemeClr val="accent1">
                    <a:lumMod val="50000"/>
                  </a:schemeClr>
                </a:solidFill>
                <a:latin typeface="Times New Roman" panose="02020603050405020304" pitchFamily="18" charset="0"/>
                <a:cs typeface="Times New Roman" panose="02020603050405020304" pitchFamily="18" charset="0"/>
              </a:rPr>
              <a:t>C</a:t>
            </a:r>
            <a:r>
              <a:rPr lang="en-US" sz="1800" b="1" dirty="0" smtClean="0">
                <a:solidFill>
                  <a:schemeClr val="accent1">
                    <a:lumMod val="50000"/>
                  </a:schemeClr>
                </a:solidFill>
                <a:latin typeface="Times New Roman" panose="02020603050405020304" pitchFamily="18" charset="0"/>
                <a:cs typeface="Times New Roman" panose="02020603050405020304" pitchFamily="18" charset="0"/>
              </a:rPr>
              <a:t>HỮ A VÀ NHỮNG NGƯỜI BẠN</a:t>
            </a:r>
            <a:endParaRPr lang="en-US" sz="1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2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7DD6C0-926B-488E-BACE-421F90BC39C7}"/>
              </a:ext>
            </a:extLst>
          </p:cNvPr>
          <p:cNvPicPr>
            <a:picLocks noChangeAspect="1"/>
          </p:cNvPicPr>
          <p:nvPr/>
        </p:nvPicPr>
        <p:blipFill rotWithShape="1">
          <a:blip r:embed="rId2">
            <a:extLst>
              <a:ext uri="{28A0092B-C50C-407E-A947-70E740481C1C}">
                <a14:useLocalDpi xmlns:a14="http://schemas.microsoft.com/office/drawing/2010/main" val="0"/>
              </a:ext>
            </a:extLst>
          </a:blip>
          <a:srcRect t="22608" b="2585"/>
          <a:stretch/>
        </p:blipFill>
        <p:spPr>
          <a:xfrm>
            <a:off x="0" y="630271"/>
            <a:ext cx="6858000" cy="3994878"/>
          </a:xfrm>
          <a:prstGeom prst="rect">
            <a:avLst/>
          </a:prstGeom>
        </p:spPr>
      </p:pic>
      <p:sp>
        <p:nvSpPr>
          <p:cNvPr id="6" name="TextBox 5">
            <a:extLst>
              <a:ext uri="{FF2B5EF4-FFF2-40B4-BE49-F238E27FC236}">
                <a16:creationId xmlns:a16="http://schemas.microsoft.com/office/drawing/2014/main" id="{ABEC0234-673F-442C-9D60-E0909C29D23D}"/>
              </a:ext>
            </a:extLst>
          </p:cNvPr>
          <p:cNvSpPr txBox="1"/>
          <p:nvPr/>
        </p:nvSpPr>
        <p:spPr>
          <a:xfrm>
            <a:off x="1543049" y="2329953"/>
            <a:ext cx="2742521" cy="473206"/>
          </a:xfrm>
          <a:prstGeom prst="rect">
            <a:avLst/>
          </a:prstGeom>
          <a:noFill/>
        </p:spPr>
        <p:txBody>
          <a:bodyPr wrap="square" rtlCol="0">
            <a:spAutoFit/>
          </a:bodyPr>
          <a:lstStyle/>
          <a:p>
            <a:r>
              <a:rPr lang="en-US" sz="2475" b="1" dirty="0">
                <a:latin typeface="Times New Roman" panose="02020603050405020304" pitchFamily="18" charset="0"/>
                <a:cs typeface="Times New Roman" panose="02020603050405020304" pitchFamily="18" charset="0"/>
              </a:rPr>
              <a:t>r</a:t>
            </a:r>
            <a:r>
              <a:rPr lang="en-US" sz="2475" b="1" dirty="0" smtClean="0">
                <a:latin typeface="Times New Roman" panose="02020603050405020304" pitchFamily="18" charset="0"/>
                <a:cs typeface="Times New Roman" panose="02020603050405020304" pitchFamily="18" charset="0"/>
              </a:rPr>
              <a:t>eo </a:t>
            </a:r>
            <a:r>
              <a:rPr lang="en-US" sz="2475" b="1" dirty="0" err="1" smtClean="0">
                <a:latin typeface="Times New Roman" panose="02020603050405020304" pitchFamily="18" charset="0"/>
                <a:cs typeface="Times New Roman" panose="02020603050405020304" pitchFamily="18" charset="0"/>
              </a:rPr>
              <a:t>lên</a:t>
            </a:r>
            <a:endParaRPr lang="en-US" sz="2475"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45FEE20-33F1-48DB-A339-C1F2722A5D4D}"/>
              </a:ext>
            </a:extLst>
          </p:cNvPr>
          <p:cNvSpPr txBox="1"/>
          <p:nvPr/>
        </p:nvSpPr>
        <p:spPr>
          <a:xfrm>
            <a:off x="1543050" y="3012693"/>
            <a:ext cx="2742521" cy="473206"/>
          </a:xfrm>
          <a:prstGeom prst="rect">
            <a:avLst/>
          </a:prstGeom>
          <a:noFill/>
        </p:spPr>
        <p:txBody>
          <a:bodyPr wrap="square" rtlCol="0">
            <a:spAutoFit/>
          </a:bodyPr>
          <a:lstStyle/>
          <a:p>
            <a:r>
              <a:rPr lang="en-US" sz="2475" b="1" dirty="0" err="1" smtClean="0">
                <a:latin typeface="Times New Roman" panose="02020603050405020304" pitchFamily="18" charset="0"/>
                <a:cs typeface="Times New Roman" panose="02020603050405020304" pitchFamily="18" charset="0"/>
              </a:rPr>
              <a:t>sửng</a:t>
            </a:r>
            <a:r>
              <a:rPr lang="en-US" sz="2475" b="1" dirty="0" smtClean="0">
                <a:latin typeface="Times New Roman" panose="02020603050405020304" pitchFamily="18" charset="0"/>
                <a:cs typeface="Times New Roman" panose="02020603050405020304" pitchFamily="18" charset="0"/>
              </a:rPr>
              <a:t> </a:t>
            </a:r>
            <a:r>
              <a:rPr lang="en-US" sz="2475" b="1" dirty="0" err="1">
                <a:latin typeface="Times New Roman" panose="02020603050405020304" pitchFamily="18" charset="0"/>
                <a:cs typeface="Times New Roman" panose="02020603050405020304" pitchFamily="18" charset="0"/>
              </a:rPr>
              <a:t>sốt</a:t>
            </a:r>
            <a:endParaRPr lang="en-US" sz="2475"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100444C-CD79-451C-9383-AD7DB1FB544A}"/>
              </a:ext>
            </a:extLst>
          </p:cNvPr>
          <p:cNvSpPr txBox="1"/>
          <p:nvPr/>
        </p:nvSpPr>
        <p:spPr>
          <a:xfrm>
            <a:off x="3640172" y="3031115"/>
            <a:ext cx="2742521" cy="473206"/>
          </a:xfrm>
          <a:prstGeom prst="rect">
            <a:avLst/>
          </a:prstGeom>
          <a:noFill/>
        </p:spPr>
        <p:txBody>
          <a:bodyPr wrap="square" rtlCol="0">
            <a:spAutoFit/>
          </a:bodyPr>
          <a:lstStyle/>
          <a:p>
            <a:r>
              <a:rPr lang="en-US" sz="2475" b="1" dirty="0" err="1" smtClean="0">
                <a:latin typeface="Times New Roman" panose="02020603050405020304" pitchFamily="18" charset="0"/>
                <a:ea typeface="Arial-Rounded" panose="020B0500000000000000" pitchFamily="34" charset="0"/>
                <a:cs typeface="Times New Roman" panose="02020603050405020304" pitchFamily="18" charset="0"/>
              </a:rPr>
              <a:t>trang</a:t>
            </a:r>
            <a:r>
              <a:rPr lang="en-US" sz="2475"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75" b="1" dirty="0" err="1">
                <a:latin typeface="Times New Roman" panose="02020603050405020304" pitchFamily="18" charset="0"/>
                <a:ea typeface="Arial-Rounded" panose="020B0500000000000000" pitchFamily="34" charset="0"/>
                <a:cs typeface="Times New Roman" panose="02020603050405020304" pitchFamily="18" charset="0"/>
              </a:rPr>
              <a:t>sách</a:t>
            </a:r>
            <a:endParaRPr lang="en-US" sz="2475"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438AC3-81AA-431E-8970-F6CA5C5E1DC0}"/>
              </a:ext>
            </a:extLst>
          </p:cNvPr>
          <p:cNvSpPr txBox="1"/>
          <p:nvPr/>
        </p:nvSpPr>
        <p:spPr>
          <a:xfrm>
            <a:off x="3640172" y="2329953"/>
            <a:ext cx="2742521" cy="473206"/>
          </a:xfrm>
          <a:prstGeom prst="rect">
            <a:avLst/>
          </a:prstGeom>
          <a:noFill/>
        </p:spPr>
        <p:txBody>
          <a:bodyPr wrap="square" rtlCol="0">
            <a:spAutoFit/>
          </a:bodyPr>
          <a:lstStyle/>
          <a:p>
            <a:r>
              <a:rPr lang="en-US" sz="2475" b="1" dirty="0" err="1">
                <a:latin typeface="Times New Roman" panose="02020603050405020304" pitchFamily="18" charset="0"/>
                <a:ea typeface="Arial-Rounded" panose="020B0500000000000000" pitchFamily="34" charset="0"/>
                <a:cs typeface="Times New Roman" panose="02020603050405020304" pitchFamily="18" charset="0"/>
              </a:rPr>
              <a:t>t</a:t>
            </a:r>
            <a:r>
              <a:rPr lang="en-US" sz="2475" b="1" dirty="0" err="1" smtClean="0">
                <a:latin typeface="Times New Roman" panose="02020603050405020304" pitchFamily="18" charset="0"/>
                <a:ea typeface="Arial-Rounded" panose="020B0500000000000000" pitchFamily="34" charset="0"/>
                <a:cs typeface="Times New Roman" panose="02020603050405020304" pitchFamily="18" charset="0"/>
              </a:rPr>
              <a:t>rân</a:t>
            </a:r>
            <a:r>
              <a:rPr lang="en-US" sz="2475"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75" b="1" dirty="0" err="1" smtClean="0">
                <a:latin typeface="Times New Roman" panose="02020603050405020304" pitchFamily="18" charset="0"/>
                <a:ea typeface="Arial-Rounded" panose="020B0500000000000000" pitchFamily="34" charset="0"/>
                <a:cs typeface="Times New Roman" panose="02020603050405020304" pitchFamily="18" charset="0"/>
              </a:rPr>
              <a:t>trọng</a:t>
            </a:r>
            <a:endParaRPr lang="en-US" sz="2475" b="1" dirty="0">
              <a:solidFill>
                <a:srgbClr val="FF0000"/>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CC0DB73E-0F0F-456F-86ED-69C140B5DE18}"/>
              </a:ext>
            </a:extLst>
          </p:cNvPr>
          <p:cNvSpPr/>
          <p:nvPr/>
        </p:nvSpPr>
        <p:spPr>
          <a:xfrm>
            <a:off x="2253908" y="1217448"/>
            <a:ext cx="3196278" cy="4328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E3088F5-D59F-4724-B0A6-079CF51A22DF}"/>
              </a:ext>
            </a:extLst>
          </p:cNvPr>
          <p:cNvSpPr txBox="1"/>
          <p:nvPr/>
        </p:nvSpPr>
        <p:spPr>
          <a:xfrm>
            <a:off x="2320968" y="1217448"/>
            <a:ext cx="3129218" cy="473206"/>
          </a:xfrm>
          <a:prstGeom prst="rect">
            <a:avLst/>
          </a:prstGeom>
          <a:noFill/>
        </p:spPr>
        <p:txBody>
          <a:bodyPr wrap="square" rtlCol="0">
            <a:spAutoFit/>
          </a:bodyPr>
          <a:lstStyle/>
          <a:p>
            <a:r>
              <a:rPr lang="en-US" sz="2475"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2475"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75"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475"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75"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2475"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978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369094" y="1845703"/>
            <a:ext cx="6155531" cy="1683987"/>
          </a:xfrm>
          <a:prstGeom prst="rect">
            <a:avLst/>
          </a:prstGeom>
        </p:spPr>
        <p:txBody>
          <a:bodyPr wrap="square">
            <a:spAutoFit/>
          </a:bodyPr>
          <a:lstStyle/>
          <a:p>
            <a:pPr algn="just">
              <a:lnSpc>
                <a:spcPct val="150000"/>
              </a:lnSpc>
            </a:pPr>
            <a:r>
              <a:rPr lang="vi-VN" sz="2400" dirty="0">
                <a:latin typeface="UTM Avo" panose="02040603050506020204" pitchFamily="18" charset="0"/>
              </a:rPr>
              <a:t>  Một cuốn sách chỉ toàn chữ A không thể là cuốn sách mà mọi người muốn đọc.</a:t>
            </a:r>
            <a:endParaRPr lang="vi-VN" sz="24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4671073" y="203477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31AD1B5-E6AF-DD49-92DB-94879744B5CC}"/>
              </a:ext>
            </a:extLst>
          </p:cNvPr>
          <p:cNvGrpSpPr/>
          <p:nvPr/>
        </p:nvGrpSpPr>
        <p:grpSpPr>
          <a:xfrm>
            <a:off x="5069419" y="2574898"/>
            <a:ext cx="155773" cy="353730"/>
            <a:chOff x="3894064" y="2362532"/>
            <a:chExt cx="155773" cy="353730"/>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sửng sốt</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1727409" y="144442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ngạc nhiên, kinh ngạc tới mức </a:t>
            </a:r>
            <a:r>
              <a:rPr lang="vi-VN" sz="1800" dirty="0">
                <a:solidFill>
                  <a:srgbClr val="FC7D77">
                    <a:lumMod val="50000"/>
                  </a:srgbClr>
                </a:solidFill>
                <a:latin typeface="UTM Avo" panose="02040603050506020204" pitchFamily="18" charset="0"/>
              </a:rPr>
              <a:t>ngẩn</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784521" y="1895560"/>
            <a:ext cx="1173719"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người ra.</a:t>
            </a:r>
            <a:endParaRPr lang="x-none" dirty="0"/>
          </a:p>
        </p:txBody>
      </p:sp>
      <p:pic>
        <p:nvPicPr>
          <p:cNvPr id="3076" name="Picture 4" descr="44 Photos Of Taylor Swift's Surprised Face | Home alone, Surprise face, Face  home">
            <a:extLst>
              <a:ext uri="{FF2B5EF4-FFF2-40B4-BE49-F238E27FC236}">
                <a16:creationId xmlns:a16="http://schemas.microsoft.com/office/drawing/2014/main" id="{9BBF3CF1-7DDA-CF4A-9FC6-356598FD7F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768" y="2181226"/>
            <a:ext cx="3310503" cy="24828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blinds(horizontal)">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04152" y="118407"/>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Chữ A và những người bạn</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602359"/>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sửng sốt,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trang sách.</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05" y="70366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5189" y="2632864"/>
            <a:ext cx="288000" cy="288000"/>
          </a:xfrm>
          <a:prstGeom prst="rect">
            <a:avLst/>
          </a:prstGeom>
        </p:spPr>
      </p:pic>
      <p:sp>
        <p:nvSpPr>
          <p:cNvPr id="10" name="TextBox 9">
            <a:extLst>
              <a:ext uri="{FF2B5EF4-FFF2-40B4-BE49-F238E27FC236}">
                <a16:creationId xmlns:a16="http://schemas.microsoft.com/office/drawing/2014/main" id="{BF9FE4BA-DA93-4FB6-87C0-14F8B573B2B1}"/>
              </a:ext>
            </a:extLst>
          </p:cNvPr>
          <p:cNvSpPr txBox="1"/>
          <p:nvPr/>
        </p:nvSpPr>
        <p:spPr>
          <a:xfrm>
            <a:off x="1468269" y="4458195"/>
            <a:ext cx="358892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2925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04152" y="118407"/>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Chữ A và những người bạn</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602359"/>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sửng sốt,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trang sách.</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05" y="70366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5189" y="2632864"/>
            <a:ext cx="288000" cy="288000"/>
          </a:xfrm>
          <a:prstGeom prst="rect">
            <a:avLst/>
          </a:prstGeom>
        </p:spPr>
      </p:pic>
      <p:sp>
        <p:nvSpPr>
          <p:cNvPr id="11" name="Rounded Rectangle 10"/>
          <p:cNvSpPr/>
          <p:nvPr/>
        </p:nvSpPr>
        <p:spPr>
          <a:xfrm>
            <a:off x="846740" y="4351401"/>
            <a:ext cx="4839512" cy="63001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051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TotalTime>
  <Words>1332</Words>
  <Application>Microsoft Office PowerPoint</Application>
  <PresentationFormat>Custom</PresentationFormat>
  <Paragraphs>82</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iCiel Cadena</vt:lpstr>
      <vt:lpstr>Arial</vt:lpstr>
      <vt:lpstr>Wingdings</vt:lpstr>
      <vt:lpstr>Kalam</vt:lpstr>
      <vt:lpstr>Arial-Rounded</vt:lpstr>
      <vt:lpstr>UTM Cookies</vt:lpstr>
      <vt:lpstr>Montserrat</vt:lpstr>
      <vt:lpstr>Calibri</vt:lpstr>
      <vt:lpstr>Times New Roman</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168</cp:revision>
  <dcterms:modified xsi:type="dcterms:W3CDTF">2025-02-19T02:48:46Z</dcterms:modified>
</cp:coreProperties>
</file>