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6"/>
  </p:notesMasterIdLst>
  <p:sldIdLst>
    <p:sldId id="322" r:id="rId2"/>
    <p:sldId id="320" r:id="rId3"/>
    <p:sldId id="340" r:id="rId4"/>
    <p:sldId id="349" r:id="rId5"/>
    <p:sldId id="356" r:id="rId6"/>
    <p:sldId id="325" r:id="rId7"/>
    <p:sldId id="323" r:id="rId8"/>
    <p:sldId id="357" r:id="rId9"/>
    <p:sldId id="327" r:id="rId10"/>
    <p:sldId id="328" r:id="rId11"/>
    <p:sldId id="359" r:id="rId12"/>
    <p:sldId id="358" r:id="rId13"/>
    <p:sldId id="330" r:id="rId14"/>
    <p:sldId id="332" r:id="rId15"/>
  </p:sldIdLst>
  <p:sldSz cx="6858000" cy="5143500"/>
  <p:notesSz cx="6858000" cy="9144000"/>
  <p:embeddedFontLst>
    <p:embeddedFont>
      <p:font typeface="Kalam" panose="020B0604020202020204" charset="0"/>
      <p:regular r:id="rId17"/>
      <p:bold r:id="rId18"/>
    </p:embeddedFont>
    <p:embeddedFont>
      <p:font typeface="Montserrat"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3D6C"/>
    <a:srgbClr val="DF3C7E"/>
    <a:srgbClr val="000000"/>
    <a:srgbClr val="E6F7F9"/>
    <a:srgbClr val="BEE7FB"/>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5846"/>
  </p:normalViewPr>
  <p:slideViewPr>
    <p:cSldViewPr snapToGrid="0">
      <p:cViewPr varScale="1">
        <p:scale>
          <a:sx n="61" d="100"/>
          <a:sy n="61" d="100"/>
        </p:scale>
        <p:origin x="762" y="60"/>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071760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5775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1134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9588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27845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15145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65687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37021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5.wdp"/><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microsoft.com/office/2007/relationships/hdphoto" Target="../media/hdphoto2.wdp"/><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6.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5.wdp"/><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5.wdp"/><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7.wdp"/><Relationship Id="rId5" Type="http://schemas.openxmlformats.org/officeDocument/2006/relationships/image" Target="../media/image17.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6.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5.wdp"/><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3B6DA8-2FB3-3345-8961-C821C42C0327}"/>
              </a:ext>
            </a:extLst>
          </p:cNvPr>
          <p:cNvSpPr txBox="1"/>
          <p:nvPr/>
        </p:nvSpPr>
        <p:spPr>
          <a:xfrm>
            <a:off x="546461" y="1776665"/>
            <a:ext cx="1990261" cy="193899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smtClean="0">
                <a:ln>
                  <a:noFill/>
                </a:ln>
                <a:solidFill>
                  <a:srgbClr val="FB5B53"/>
                </a:solidFill>
                <a:effectLst/>
                <a:uLnTx/>
                <a:uFillTx/>
                <a:latin typeface="UTM Cookies" panose="02040603050506020204" pitchFamily="18" charset="0"/>
                <a:cs typeface="Arial"/>
                <a:sym typeface="Arial"/>
              </a:rPr>
              <a:t>VẺ </a:t>
            </a:r>
            <a:r>
              <a:rPr lang="en-US" sz="4000" dirty="0" smtClean="0">
                <a:solidFill>
                  <a:srgbClr val="FB5B53"/>
                </a:solidFill>
                <a:latin typeface="UTM Cookies" panose="02040603050506020204" pitchFamily="18" charset="0"/>
              </a:rPr>
              <a:t>ĐẸP</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smtClean="0">
                <a:ln>
                  <a:noFill/>
                </a:ln>
                <a:solidFill>
                  <a:srgbClr val="FB5B53"/>
                </a:solidFill>
                <a:effectLst/>
                <a:uLnTx/>
                <a:uFillTx/>
                <a:latin typeface="UTM Cookies" panose="02040603050506020204" pitchFamily="18" charset="0"/>
                <a:cs typeface="Arial"/>
                <a:sym typeface="Arial"/>
              </a:rPr>
              <a:t>QUANH</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EM</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p:txBody>
      </p:sp>
      <p:pic>
        <p:nvPicPr>
          <p:cNvPr id="5" name="Picture 4">
            <a:extLst>
              <a:ext uri="{FF2B5EF4-FFF2-40B4-BE49-F238E27FC236}">
                <a16:creationId xmlns:a16="http://schemas.microsoft.com/office/drawing/2014/main" id="{C83487BF-D82D-3341-96DD-F8C157F107F3}"/>
              </a:ext>
            </a:extLst>
          </p:cNvPr>
          <p:cNvPicPr>
            <a:picLocks noChangeAspect="1"/>
          </p:cNvPicPr>
          <p:nvPr/>
        </p:nvPicPr>
        <p:blipFill rotWithShape="1">
          <a:blip r:embed="rId4"/>
          <a:srcRect l="3453" t="1466"/>
          <a:stretch/>
        </p:blipFill>
        <p:spPr>
          <a:xfrm>
            <a:off x="2644877" y="1278194"/>
            <a:ext cx="3717548" cy="3431194"/>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82932C-C682-1944-A126-1AAC4927D4E7}"/>
              </a:ext>
            </a:extLst>
          </p:cNvPr>
          <p:cNvSpPr txBox="1"/>
          <p:nvPr/>
        </p:nvSpPr>
        <p:spPr>
          <a:xfrm>
            <a:off x="548690" y="587309"/>
            <a:ext cx="5760620" cy="1148007"/>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2. </a:t>
            </a:r>
            <a:r>
              <a:rPr lang="vi-VN" sz="1600" dirty="0">
                <a:latin typeface="UTM Avo" panose="02040603050506020204" pitchFamily="18" charset="0"/>
              </a:rPr>
              <a:t>Người ta dùng những gì để làm bánh chưng, bánh tét?</a:t>
            </a:r>
          </a:p>
          <a:p>
            <a:pPr marL="7938" indent="38100" algn="just">
              <a:lnSpc>
                <a:spcPct val="150000"/>
              </a:lnSpc>
            </a:pPr>
            <a:endParaRPr lang="vi-VN" sz="1600" dirty="0">
              <a:latin typeface="UTM Avo" panose="02040603050506020204" pitchFamily="18" charset="0"/>
            </a:endParaRPr>
          </a:p>
        </p:txBody>
      </p:sp>
      <p:sp>
        <p:nvSpPr>
          <p:cNvPr id="14" name="TextBox 13">
            <a:extLst>
              <a:ext uri="{FF2B5EF4-FFF2-40B4-BE49-F238E27FC236}">
                <a16:creationId xmlns:a16="http://schemas.microsoft.com/office/drawing/2014/main" id="{29E6DC67-9AFD-9F44-AE16-92B28C235C95}"/>
              </a:ext>
            </a:extLst>
          </p:cNvPr>
          <p:cNvSpPr txBox="1"/>
          <p:nvPr/>
        </p:nvSpPr>
        <p:spPr>
          <a:xfrm>
            <a:off x="548690" y="1303082"/>
            <a:ext cx="5692347"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Bánh chưng, bánh tét được làm từ gạo nếp, đỗ xanh, thịt lợn và được gói bằng lá dong hoặc lá chuối.</a:t>
            </a:r>
          </a:p>
        </p:txBody>
      </p:sp>
      <p:sp>
        <p:nvSpPr>
          <p:cNvPr id="15" name="TextBox 14">
            <a:extLst>
              <a:ext uri="{FF2B5EF4-FFF2-40B4-BE49-F238E27FC236}">
                <a16:creationId xmlns:a16="http://schemas.microsoft.com/office/drawing/2014/main" id="{430725AA-0FFC-FB42-8EAC-E521DF0083DF}"/>
              </a:ext>
            </a:extLst>
          </p:cNvPr>
          <p:cNvSpPr txBox="1"/>
          <p:nvPr/>
        </p:nvSpPr>
        <p:spPr>
          <a:xfrm>
            <a:off x="548690" y="2691026"/>
            <a:ext cx="5760620" cy="784125"/>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3. </a:t>
            </a:r>
            <a:r>
              <a:rPr lang="vi-VN" sz="1600" dirty="0">
                <a:latin typeface="UTM Avo" panose="02040603050506020204" pitchFamily="18" charset="0"/>
                <a:ea typeface="Calibri" panose="020F0502020204030204" pitchFamily="34" charset="0"/>
                <a:cs typeface="Times New Roman" panose="02020603050405020304" pitchFamily="18" charset="0"/>
              </a:rPr>
              <a:t>Người lớn mong ước điều gì khi tặng bao lì xì cho trẻ em?</a:t>
            </a:r>
            <a:r>
              <a:rPr lang="x-none" sz="1600" dirty="0"/>
              <a:t> </a:t>
            </a:r>
            <a:endParaRPr lang="vi-VN" sz="1600" dirty="0">
              <a:latin typeface="UTM Avo" panose="02040603050506020204" pitchFamily="18" charset="0"/>
            </a:endParaRPr>
          </a:p>
        </p:txBody>
      </p:sp>
      <p:sp>
        <p:nvSpPr>
          <p:cNvPr id="16" name="TextBox 15">
            <a:extLst>
              <a:ext uri="{FF2B5EF4-FFF2-40B4-BE49-F238E27FC236}">
                <a16:creationId xmlns:a16="http://schemas.microsoft.com/office/drawing/2014/main" id="{4731BFB4-6F71-6E48-B2D8-BD28FA690A02}"/>
              </a:ext>
            </a:extLst>
          </p:cNvPr>
          <p:cNvSpPr txBox="1"/>
          <p:nvPr/>
        </p:nvSpPr>
        <p:spPr>
          <a:xfrm>
            <a:off x="582826" y="3355534"/>
            <a:ext cx="5692347" cy="923330"/>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rgbClr val="FF0000"/>
                </a:solidFill>
                <a:latin typeface="UTM Avo" panose="02040603050506020204" pitchFamily="18" charset="0"/>
              </a:rPr>
              <a:t>Người lớn </a:t>
            </a:r>
            <a:r>
              <a:rPr lang="vi-VN" sz="1800" dirty="0" smtClean="0">
                <a:solidFill>
                  <a:srgbClr val="FF0000"/>
                </a:solidFill>
                <a:latin typeface="UTM Avo" panose="02040603050506020204" pitchFamily="18" charset="0"/>
              </a:rPr>
              <a:t>tặn</a:t>
            </a:r>
            <a:r>
              <a:rPr lang="en-US" sz="1800" smtClean="0">
                <a:solidFill>
                  <a:srgbClr val="FF0000"/>
                </a:solidFill>
                <a:latin typeface="UTM Avo" panose="02040603050506020204" pitchFamily="18" charset="0"/>
              </a:rPr>
              <a:t>g</a:t>
            </a:r>
            <a:r>
              <a:rPr lang="vi-VN" sz="1800" smtClean="0">
                <a:solidFill>
                  <a:srgbClr val="FF0000"/>
                </a:solidFill>
                <a:latin typeface="UTM Avo" panose="02040603050506020204" pitchFamily="18" charset="0"/>
              </a:rPr>
              <a:t> </a:t>
            </a:r>
            <a:r>
              <a:rPr lang="vi-VN" sz="1800" dirty="0">
                <a:solidFill>
                  <a:srgbClr val="FF0000"/>
                </a:solidFill>
                <a:latin typeface="UTM Avo" panose="02040603050506020204" pitchFamily="18" charset="0"/>
              </a:rPr>
              <a:t>trẻ em bao lì xì với mong ước các em mạnh khoẻ, giỏi giang. </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51D501-F11C-9442-A1F1-2A0133DDCBF7}"/>
              </a:ext>
            </a:extLst>
          </p:cNvPr>
          <p:cNvGrpSpPr/>
          <p:nvPr/>
        </p:nvGrpSpPr>
        <p:grpSpPr>
          <a:xfrm>
            <a:off x="2289207" y="3188104"/>
            <a:ext cx="2493247" cy="1738575"/>
            <a:chOff x="2289207" y="3404925"/>
            <a:chExt cx="2493247" cy="1738575"/>
          </a:xfrm>
        </p:grpSpPr>
        <p:pic>
          <p:nvPicPr>
            <p:cNvPr id="22" name="Picture 21">
              <a:extLst>
                <a:ext uri="{FF2B5EF4-FFF2-40B4-BE49-F238E27FC236}">
                  <a16:creationId xmlns:a16="http://schemas.microsoft.com/office/drawing/2014/main" id="{2A4A4663-5F4A-5049-B7F3-140DFC3D1D55}"/>
                </a:ext>
              </a:extLst>
            </p:cNvPr>
            <p:cNvPicPr>
              <a:picLocks noChangeAspect="1"/>
            </p:cNvPicPr>
            <p:nvPr/>
          </p:nvPicPr>
          <p:blipFill>
            <a:blip r:embed="rId2"/>
            <a:stretch>
              <a:fillRect/>
            </a:stretch>
          </p:blipFill>
          <p:spPr>
            <a:xfrm>
              <a:off x="2289207" y="3404925"/>
              <a:ext cx="2493247" cy="1435800"/>
            </a:xfrm>
            <a:prstGeom prst="rect">
              <a:avLst/>
            </a:prstGeom>
          </p:spPr>
        </p:pic>
        <p:sp>
          <p:nvSpPr>
            <p:cNvPr id="23" name="Rectangle: Rounded Corners 5">
              <a:extLst>
                <a:ext uri="{FF2B5EF4-FFF2-40B4-BE49-F238E27FC236}">
                  <a16:creationId xmlns:a16="http://schemas.microsoft.com/office/drawing/2014/main" id="{DE11291D-5E09-F948-89F9-C1A609853B51}"/>
                </a:ext>
              </a:extLst>
            </p:cNvPr>
            <p:cNvSpPr/>
            <p:nvPr/>
          </p:nvSpPr>
          <p:spPr>
            <a:xfrm>
              <a:off x="2693403" y="4732077"/>
              <a:ext cx="1684854" cy="411423"/>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Gói bánh chưng</a:t>
              </a:r>
            </a:p>
          </p:txBody>
        </p:sp>
      </p:grpSp>
      <p:sp>
        <p:nvSpPr>
          <p:cNvPr id="7" name="TextBox 6">
            <a:extLst>
              <a:ext uri="{FF2B5EF4-FFF2-40B4-BE49-F238E27FC236}">
                <a16:creationId xmlns:a16="http://schemas.microsoft.com/office/drawing/2014/main" id="{D882932C-C682-1944-A126-1AAC4927D4E7}"/>
              </a:ext>
            </a:extLst>
          </p:cNvPr>
          <p:cNvSpPr txBox="1"/>
          <p:nvPr/>
        </p:nvSpPr>
        <p:spPr>
          <a:xfrm>
            <a:off x="548690" y="370488"/>
            <a:ext cx="5760620" cy="1148007"/>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4. </a:t>
            </a:r>
            <a:r>
              <a:rPr lang="vi-VN" sz="1600" dirty="0">
                <a:latin typeface="UTM Avo" panose="02040603050506020204" pitchFamily="18" charset="0"/>
              </a:rPr>
              <a:t>Em thích những hoạt động nào của gia đình em trong dịp Tết? </a:t>
            </a:r>
          </a:p>
          <a:p>
            <a:pPr marL="7938" indent="38100" algn="just">
              <a:lnSpc>
                <a:spcPct val="150000"/>
              </a:lnSpc>
            </a:pPr>
            <a:endParaRPr lang="vi-VN" sz="1600" dirty="0">
              <a:latin typeface="UTM Avo" panose="02040603050506020204" pitchFamily="18" charset="0"/>
            </a:endParaRPr>
          </a:p>
        </p:txBody>
      </p:sp>
      <p:sp>
        <p:nvSpPr>
          <p:cNvPr id="14" name="TextBox 13">
            <a:extLst>
              <a:ext uri="{FF2B5EF4-FFF2-40B4-BE49-F238E27FC236}">
                <a16:creationId xmlns:a16="http://schemas.microsoft.com/office/drawing/2014/main" id="{29E6DC67-9AFD-9F44-AE16-92B28C235C95}"/>
              </a:ext>
            </a:extLst>
          </p:cNvPr>
          <p:cNvSpPr txBox="1"/>
          <p:nvPr/>
        </p:nvSpPr>
        <p:spPr>
          <a:xfrm>
            <a:off x="548690" y="1086261"/>
            <a:ext cx="5692347" cy="414857"/>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a:t>
            </a:r>
            <a:r>
              <a:rPr lang="vi-VN" sz="1600" dirty="0">
                <a:solidFill>
                  <a:schemeClr val="accent6">
                    <a:lumMod val="75000"/>
                  </a:schemeClr>
                </a:solidFill>
                <a:latin typeface="UTM Avo" panose="02040603050506020204" pitchFamily="18" charset="0"/>
              </a:rPr>
              <a:t>Em thích hoạt động….</a:t>
            </a:r>
          </a:p>
        </p:txBody>
      </p:sp>
      <p:grpSp>
        <p:nvGrpSpPr>
          <p:cNvPr id="2" name="Group 1">
            <a:extLst>
              <a:ext uri="{FF2B5EF4-FFF2-40B4-BE49-F238E27FC236}">
                <a16:creationId xmlns:a16="http://schemas.microsoft.com/office/drawing/2014/main" id="{ABB89C37-AA33-6445-9C81-59BAA2EFACA4}"/>
              </a:ext>
            </a:extLst>
          </p:cNvPr>
          <p:cNvGrpSpPr/>
          <p:nvPr/>
        </p:nvGrpSpPr>
        <p:grpSpPr>
          <a:xfrm>
            <a:off x="-19676" y="1290379"/>
            <a:ext cx="2590529" cy="2053470"/>
            <a:chOff x="-41124" y="1617261"/>
            <a:chExt cx="2590529" cy="2053470"/>
          </a:xfrm>
        </p:grpSpPr>
        <p:pic>
          <p:nvPicPr>
            <p:cNvPr id="18" name="Picture 2" descr="Dọn dẹp nhà cửa">
              <a:extLst>
                <a:ext uri="{FF2B5EF4-FFF2-40B4-BE49-F238E27FC236}">
                  <a16:creationId xmlns:a16="http://schemas.microsoft.com/office/drawing/2014/main" id="{23FB8284-67F3-8D48-A744-9D66627B8321}"/>
                </a:ext>
              </a:extLst>
            </p:cNvPr>
            <p:cNvPicPr>
              <a:picLocks noChangeAspect="1" noChangeArrowheads="1"/>
            </p:cNvPicPr>
            <p:nvPr/>
          </p:nvPicPr>
          <p:blipFill>
            <a:blip r:embed="rId3">
              <a:clrChange>
                <a:clrFrom>
                  <a:srgbClr val="F4F3F1"/>
                </a:clrFrom>
                <a:clrTo>
                  <a:srgbClr val="F4F3F1">
                    <a:alpha val="0"/>
                  </a:srgbClr>
                </a:clrTo>
              </a:clrChange>
              <a:extLst>
                <a:ext uri="{28A0092B-C50C-407E-A947-70E740481C1C}">
                  <a14:useLocalDpi xmlns:a14="http://schemas.microsoft.com/office/drawing/2010/main" val="0"/>
                </a:ext>
              </a:extLst>
            </a:blip>
            <a:srcRect/>
            <a:stretch>
              <a:fillRect/>
            </a:stretch>
          </p:blipFill>
          <p:spPr bwMode="auto">
            <a:xfrm>
              <a:off x="-41124" y="1617261"/>
              <a:ext cx="2590529" cy="166765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5">
              <a:extLst>
                <a:ext uri="{FF2B5EF4-FFF2-40B4-BE49-F238E27FC236}">
                  <a16:creationId xmlns:a16="http://schemas.microsoft.com/office/drawing/2014/main" id="{F14D8277-6DA1-F34D-8D46-11A1B46D43C5}"/>
                </a:ext>
              </a:extLst>
            </p:cNvPr>
            <p:cNvSpPr/>
            <p:nvPr/>
          </p:nvSpPr>
          <p:spPr>
            <a:xfrm>
              <a:off x="563229" y="3259308"/>
              <a:ext cx="1684854" cy="411423"/>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Dọn dẹp nhà cửa</a:t>
              </a:r>
            </a:p>
          </p:txBody>
        </p:sp>
      </p:grpSp>
      <p:grpSp>
        <p:nvGrpSpPr>
          <p:cNvPr id="3" name="Group 2">
            <a:extLst>
              <a:ext uri="{FF2B5EF4-FFF2-40B4-BE49-F238E27FC236}">
                <a16:creationId xmlns:a16="http://schemas.microsoft.com/office/drawing/2014/main" id="{EFA9114D-237B-5141-9CB6-ED29B7D4EAF9}"/>
              </a:ext>
            </a:extLst>
          </p:cNvPr>
          <p:cNvGrpSpPr/>
          <p:nvPr/>
        </p:nvGrpSpPr>
        <p:grpSpPr>
          <a:xfrm>
            <a:off x="4267473" y="1337545"/>
            <a:ext cx="2274077" cy="2034768"/>
            <a:chOff x="2682196" y="1716018"/>
            <a:chExt cx="2274077" cy="2034768"/>
          </a:xfrm>
        </p:grpSpPr>
        <p:pic>
          <p:nvPicPr>
            <p:cNvPr id="19" name="Picture 6" descr="Nguyễn Hồng Nhung và con đi chợ Tết - VnExpress Giải trí">
              <a:extLst>
                <a:ext uri="{FF2B5EF4-FFF2-40B4-BE49-F238E27FC236}">
                  <a16:creationId xmlns:a16="http://schemas.microsoft.com/office/drawing/2014/main" id="{F5494FBC-EA6A-9B4A-9A12-6B00B5252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196" y="1716018"/>
              <a:ext cx="2274077" cy="156059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6">
              <a:extLst>
                <a:ext uri="{FF2B5EF4-FFF2-40B4-BE49-F238E27FC236}">
                  <a16:creationId xmlns:a16="http://schemas.microsoft.com/office/drawing/2014/main" id="{C4036CC5-1B54-A64D-9B48-5BE8C2E2511D}"/>
                </a:ext>
              </a:extLst>
            </p:cNvPr>
            <p:cNvSpPr/>
            <p:nvPr/>
          </p:nvSpPr>
          <p:spPr>
            <a:xfrm>
              <a:off x="3272384" y="3376765"/>
              <a:ext cx="1093699" cy="374021"/>
            </a:xfrm>
            <a:prstGeom prst="roundRect">
              <a:avLst/>
            </a:prstGeom>
            <a:solidFill>
              <a:srgbClr val="FFFFFF"/>
            </a:solidFill>
            <a:ln w="28575"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300" b="1" i="0" u="none" strike="noStrike" kern="0" cap="none" spc="0" normalizeH="0" baseline="0" noProof="0" dirty="0">
                  <a:ln>
                    <a:noFill/>
                  </a:ln>
                  <a:solidFill>
                    <a:srgbClr val="0070C0"/>
                  </a:solidFill>
                  <a:effectLst/>
                  <a:uLnTx/>
                  <a:uFillTx/>
                  <a:latin typeface="Arial" panose="020B0604020202020204" pitchFamily="34" charset="0"/>
                  <a:ea typeface="+mn-ea"/>
                  <a:cs typeface="+mn-cs"/>
                </a:rPr>
                <a:t>Đi chợ Tết</a:t>
              </a:r>
            </a:p>
          </p:txBody>
        </p:sp>
      </p:grpSp>
    </p:spTree>
    <p:extLst>
      <p:ext uri="{BB962C8B-B14F-4D97-AF65-F5344CB8AC3E}">
        <p14:creationId xmlns:p14="http://schemas.microsoft.com/office/powerpoint/2010/main" val="39283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2538849" cy="555217"/>
            <a:chOff x="635794" y="386605"/>
            <a:chExt cx="2538849"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1956541" cy="453907"/>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lang="vi-VN" sz="1800" b="1" dirty="0">
                  <a:solidFill>
                    <a:srgbClr val="17479D"/>
                  </a:solidFill>
                  <a:latin typeface="UTM Avo" panose="02040603050506020204" pitchFamily="18" charset="0"/>
                </a:rPr>
                <a:t>LUYỆN </a:t>
              </a: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 LẠI</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30" y="716609"/>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16840" y="1399035"/>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116" y="2395945"/>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244323" y="3418478"/>
            <a:ext cx="342793" cy="377072"/>
          </a:xfrm>
          <a:prstGeom prst="rect">
            <a:avLst/>
          </a:prstGeom>
        </p:spPr>
      </p:pic>
    </p:spTree>
    <p:extLst>
      <p:ext uri="{BB962C8B-B14F-4D97-AF65-F5344CB8AC3E}">
        <p14:creationId xmlns:p14="http://schemas.microsoft.com/office/powerpoint/2010/main" val="365591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418293" y="1057693"/>
            <a:ext cx="6327981" cy="1695464"/>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Tìm trong bài những từ miêu tả:</a:t>
            </a:r>
          </a:p>
          <a:p>
            <a:pPr marL="342900" indent="-342900" algn="just">
              <a:lnSpc>
                <a:spcPct val="150000"/>
              </a:lnSpc>
              <a:buAutoNum type="alphaLcPeriod"/>
            </a:pPr>
            <a:r>
              <a:rPr lang="vi-VN" sz="1800" dirty="0">
                <a:latin typeface="UTM Avo" panose="02040603050506020204" pitchFamily="18" charset="0"/>
              </a:rPr>
              <a:t>Hoa đào:</a:t>
            </a:r>
          </a:p>
          <a:p>
            <a:pPr marL="342900" indent="-342900" algn="just">
              <a:lnSpc>
                <a:spcPct val="150000"/>
              </a:lnSpc>
              <a:buAutoNum type="alphaLcPeriod"/>
            </a:pPr>
            <a:endParaRPr lang="vi-VN" sz="1800" dirty="0">
              <a:latin typeface="UTM Avo" panose="02040603050506020204" pitchFamily="18" charset="0"/>
            </a:endParaRPr>
          </a:p>
          <a:p>
            <a:pPr marL="342900" indent="-342900" algn="just">
              <a:lnSpc>
                <a:spcPct val="150000"/>
              </a:lnSpc>
              <a:buAutoNum type="alphaLcPeriod"/>
            </a:pPr>
            <a:r>
              <a:rPr lang="vi-VN" sz="1800" dirty="0">
                <a:latin typeface="UTM Avo" panose="02040603050506020204" pitchFamily="18" charset="0"/>
              </a:rPr>
              <a:t>Hoa mai:</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418292" y="2801926"/>
            <a:ext cx="6327981" cy="1106841"/>
          </a:xfrm>
          <a:prstGeom prst="rect">
            <a:avLst/>
          </a:prstGeom>
          <a:noFill/>
        </p:spPr>
        <p:txBody>
          <a:bodyPr wrap="square" rtlCol="0">
            <a:spAutoFit/>
          </a:bodyPr>
          <a:lstStyle/>
          <a:p>
            <a:pPr algn="just">
              <a:lnSpc>
                <a:spcPct val="20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Đặt một câu giới thiệu về loài hoa em thích.</a:t>
            </a:r>
          </a:p>
          <a:p>
            <a:pPr algn="just">
              <a:lnSpc>
                <a:spcPct val="200000"/>
              </a:lnSpc>
            </a:pPr>
            <a:r>
              <a:rPr lang="vi-VN" sz="1800" dirty="0">
                <a:solidFill>
                  <a:srgbClr val="FF0000"/>
                </a:solidFill>
                <a:latin typeface="UTM Avo" panose="02040603050506020204" pitchFamily="18" charset="0"/>
              </a:rPr>
              <a:t>M: </a:t>
            </a:r>
            <a:r>
              <a:rPr lang="vi-VN" sz="1800" dirty="0">
                <a:latin typeface="UTM Avo" panose="02040603050506020204" pitchFamily="18" charset="0"/>
              </a:rPr>
              <a:t>Đào là loài hoa đặc trưng cho Tết ở miền Bắc.</a:t>
            </a:r>
          </a:p>
        </p:txBody>
      </p:sp>
      <p:sp>
        <p:nvSpPr>
          <p:cNvPr id="3" name="TextBox 2">
            <a:extLst>
              <a:ext uri="{FF2B5EF4-FFF2-40B4-BE49-F238E27FC236}">
                <a16:creationId xmlns:a16="http://schemas.microsoft.com/office/drawing/2014/main" id="{319846F8-3186-1C49-B632-E5A04C39200A}"/>
              </a:ext>
            </a:extLst>
          </p:cNvPr>
          <p:cNvSpPr txBox="1"/>
          <p:nvPr/>
        </p:nvSpPr>
        <p:spPr>
          <a:xfrm>
            <a:off x="1903901" y="1536093"/>
            <a:ext cx="1960793" cy="369332"/>
          </a:xfrm>
          <a:prstGeom prst="rect">
            <a:avLst/>
          </a:prstGeom>
          <a:noFill/>
        </p:spPr>
        <p:txBody>
          <a:bodyPr wrap="none" rtlCol="0">
            <a:spAutoFit/>
          </a:bodyPr>
          <a:lstStyle/>
          <a:p>
            <a:r>
              <a:rPr lang="en-US" sz="1800" dirty="0">
                <a:solidFill>
                  <a:srgbClr val="FF0000"/>
                </a:solidFill>
                <a:latin typeface="UTM Avo" panose="02040603050506020204" pitchFamily="18" charset="0"/>
              </a:rPr>
              <a:t>m</a:t>
            </a:r>
            <a:r>
              <a:rPr lang="x-none" sz="1800" dirty="0">
                <a:solidFill>
                  <a:srgbClr val="FF0000"/>
                </a:solidFill>
                <a:latin typeface="UTM Avo" panose="02040603050506020204" pitchFamily="18" charset="0"/>
              </a:rPr>
              <a:t>àu hồng tươi, </a:t>
            </a:r>
          </a:p>
        </p:txBody>
      </p:sp>
      <p:sp>
        <p:nvSpPr>
          <p:cNvPr id="17" name="TextBox 16">
            <a:extLst>
              <a:ext uri="{FF2B5EF4-FFF2-40B4-BE49-F238E27FC236}">
                <a16:creationId xmlns:a16="http://schemas.microsoft.com/office/drawing/2014/main" id="{11288B10-912F-D04A-B3EF-04E686680248}"/>
              </a:ext>
            </a:extLst>
          </p:cNvPr>
          <p:cNvSpPr txBox="1"/>
          <p:nvPr/>
        </p:nvSpPr>
        <p:spPr>
          <a:xfrm>
            <a:off x="3695106" y="1536093"/>
            <a:ext cx="1130438" cy="369332"/>
          </a:xfrm>
          <a:prstGeom prst="rect">
            <a:avLst/>
          </a:prstGeom>
          <a:noFill/>
        </p:spPr>
        <p:txBody>
          <a:bodyPr wrap="none" rtlCol="0">
            <a:spAutoFit/>
          </a:bodyPr>
          <a:lstStyle/>
          <a:p>
            <a:r>
              <a:rPr lang="vi-VN" sz="1800" dirty="0">
                <a:solidFill>
                  <a:srgbClr val="FF0000"/>
                </a:solidFill>
                <a:latin typeface="UTM Avo" panose="02040603050506020204" pitchFamily="18" charset="0"/>
              </a:rPr>
              <a:t>lá xanh, </a:t>
            </a:r>
            <a:endParaRPr lang="x-none" sz="1800" dirty="0">
              <a:solidFill>
                <a:srgbClr val="FF0000"/>
              </a:solidFill>
              <a:latin typeface="UTM Avo" panose="02040603050506020204" pitchFamily="18" charset="0"/>
            </a:endParaRPr>
          </a:p>
        </p:txBody>
      </p:sp>
      <p:sp>
        <p:nvSpPr>
          <p:cNvPr id="18" name="TextBox 17">
            <a:extLst>
              <a:ext uri="{FF2B5EF4-FFF2-40B4-BE49-F238E27FC236}">
                <a16:creationId xmlns:a16="http://schemas.microsoft.com/office/drawing/2014/main" id="{5AE9EE38-3356-344F-A640-499967990F11}"/>
              </a:ext>
            </a:extLst>
          </p:cNvPr>
          <p:cNvSpPr txBox="1"/>
          <p:nvPr/>
        </p:nvSpPr>
        <p:spPr>
          <a:xfrm>
            <a:off x="4655471" y="1536093"/>
            <a:ext cx="1830950" cy="369332"/>
          </a:xfrm>
          <a:prstGeom prst="rect">
            <a:avLst/>
          </a:prstGeom>
          <a:noFill/>
        </p:spPr>
        <p:txBody>
          <a:bodyPr wrap="none" rtlCol="0">
            <a:spAutoFit/>
          </a:bodyPr>
          <a:lstStyle/>
          <a:p>
            <a:r>
              <a:rPr lang="vi-VN" sz="1800" dirty="0">
                <a:solidFill>
                  <a:srgbClr val="FF0000"/>
                </a:solidFill>
                <a:latin typeface="UTM Avo" panose="02040603050506020204" pitchFamily="18" charset="0"/>
              </a:rPr>
              <a:t>nụ hồng chúm</a:t>
            </a:r>
            <a:endParaRPr lang="x-none" sz="1800" dirty="0">
              <a:solidFill>
                <a:srgbClr val="FF0000"/>
              </a:solidFill>
              <a:latin typeface="UTM Avo" panose="02040603050506020204" pitchFamily="18" charset="0"/>
            </a:endParaRPr>
          </a:p>
        </p:txBody>
      </p:sp>
      <p:sp>
        <p:nvSpPr>
          <p:cNvPr id="4" name="Rectangle 3">
            <a:extLst>
              <a:ext uri="{FF2B5EF4-FFF2-40B4-BE49-F238E27FC236}">
                <a16:creationId xmlns:a16="http://schemas.microsoft.com/office/drawing/2014/main" id="{DD45BC04-AC4C-9F44-B445-08B12364632F}"/>
              </a:ext>
            </a:extLst>
          </p:cNvPr>
          <p:cNvSpPr/>
          <p:nvPr/>
        </p:nvSpPr>
        <p:spPr>
          <a:xfrm>
            <a:off x="741429" y="1905425"/>
            <a:ext cx="865943" cy="369332"/>
          </a:xfrm>
          <a:prstGeom prst="rect">
            <a:avLst/>
          </a:prstGeom>
        </p:spPr>
        <p:txBody>
          <a:bodyPr wrap="none">
            <a:spAutoFit/>
          </a:bodyPr>
          <a:lstStyle/>
          <a:p>
            <a:r>
              <a:rPr lang="vi-VN" sz="1800" dirty="0">
                <a:solidFill>
                  <a:srgbClr val="FF0000"/>
                </a:solidFill>
                <a:latin typeface="UTM Avo" panose="02040603050506020204" pitchFamily="18" charset="0"/>
              </a:rPr>
              <a:t>chím. </a:t>
            </a:r>
            <a:endParaRPr lang="x-none" dirty="0"/>
          </a:p>
        </p:txBody>
      </p:sp>
      <p:sp>
        <p:nvSpPr>
          <p:cNvPr id="19" name="Rectangle 18">
            <a:extLst>
              <a:ext uri="{FF2B5EF4-FFF2-40B4-BE49-F238E27FC236}">
                <a16:creationId xmlns:a16="http://schemas.microsoft.com/office/drawing/2014/main" id="{137014EC-2EC1-2E44-866C-40F0E27206C4}"/>
              </a:ext>
            </a:extLst>
          </p:cNvPr>
          <p:cNvSpPr/>
          <p:nvPr/>
        </p:nvSpPr>
        <p:spPr>
          <a:xfrm>
            <a:off x="1903901" y="2392465"/>
            <a:ext cx="1997663" cy="369332"/>
          </a:xfrm>
          <a:prstGeom prst="rect">
            <a:avLst/>
          </a:prstGeom>
        </p:spPr>
        <p:txBody>
          <a:bodyPr wrap="none">
            <a:spAutoFit/>
          </a:bodyPr>
          <a:lstStyle/>
          <a:p>
            <a:r>
              <a:rPr lang="vi-VN" sz="1800" dirty="0">
                <a:solidFill>
                  <a:srgbClr val="FF0000"/>
                </a:solidFill>
                <a:latin typeface="UTM Avo" panose="02040603050506020204" pitchFamily="18" charset="0"/>
              </a:rPr>
              <a:t>rực rỡ sắc vàng.</a:t>
            </a:r>
            <a:endParaRPr lang="x-none" dirty="0"/>
          </a:p>
        </p:txBody>
      </p:sp>
      <p:pic>
        <p:nvPicPr>
          <p:cNvPr id="20" name="Picture 2" descr="Hoa đào nở vào mùa nào ? Đọc bài Làm việc thật là vui Quanh">
            <a:extLst>
              <a:ext uri="{FF2B5EF4-FFF2-40B4-BE49-F238E27FC236}">
                <a16:creationId xmlns:a16="http://schemas.microsoft.com/office/drawing/2014/main" id="{0618140D-F523-554D-8EE0-413EEDB73D1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74" y="3849716"/>
            <a:ext cx="2743688" cy="1666582"/>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oa mai png » PNG Image">
            <a:extLst>
              <a:ext uri="{FF2B5EF4-FFF2-40B4-BE49-F238E27FC236}">
                <a16:creationId xmlns:a16="http://schemas.microsoft.com/office/drawing/2014/main" id="{BC19C013-B9FC-9C43-9313-8DBAA201B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47" y="0"/>
            <a:ext cx="2000953" cy="156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left)">
                                      <p:cBhvr>
                                        <p:cTn id="46" dur="500"/>
                                        <p:tgtEl>
                                          <p:spTgt spid="1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xEl>
                                              <p:pRg st="1" end="1"/>
                                            </p:txEl>
                                          </p:spTgt>
                                        </p:tgtEl>
                                        <p:attrNameLst>
                                          <p:attrName>style.visibility</p:attrName>
                                        </p:attrNameLst>
                                      </p:cBhvr>
                                      <p:to>
                                        <p:strVal val="visible"/>
                                      </p:to>
                                    </p:set>
                                    <p:animEffect transition="in" filter="wipe(left)">
                                      <p:cBhvr>
                                        <p:cTn id="5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3" grpId="0"/>
      <p:bldP spid="17" grpId="0"/>
      <p:bldP spid="18" grpId="0"/>
      <p:bldP spid="4"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3AD1E2-BAA4-614B-8AA8-95EF8A805123}"/>
              </a:ext>
            </a:extLst>
          </p:cNvPr>
          <p:cNvSpPr txBox="1"/>
          <p:nvPr/>
        </p:nvSpPr>
        <p:spPr>
          <a:xfrm>
            <a:off x="361731" y="2286066"/>
            <a:ext cx="6255885" cy="735779"/>
          </a:xfrm>
          <a:prstGeom prst="rect">
            <a:avLst/>
          </a:prstGeom>
          <a:noFill/>
        </p:spPr>
        <p:txBody>
          <a:bodyPr wrap="square" rtlCol="0">
            <a:spAutoFit/>
          </a:bodyPr>
          <a:lstStyle/>
          <a:p>
            <a:pPr algn="just">
              <a:lnSpc>
                <a:spcPct val="150000"/>
              </a:lnSpc>
            </a:pPr>
            <a:r>
              <a:rPr lang="vi-VN" sz="1500" b="1" dirty="0">
                <a:solidFill>
                  <a:srgbClr val="17479D"/>
                </a:solidFill>
                <a:latin typeface="UTM Avo" panose="02040603050506020204" pitchFamily="18" charset="0"/>
              </a:rPr>
              <a:t>2. </a:t>
            </a:r>
            <a:r>
              <a:rPr lang="vi-VN" sz="1500" dirty="0">
                <a:latin typeface="UTM Avo" panose="02040603050506020204" pitchFamily="18" charset="0"/>
              </a:rPr>
              <a:t>Chia sẻ với các bạn câu thơ hay trong bài thơ hoặc điều em thích trong câu chuyện.</a:t>
            </a:r>
          </a:p>
        </p:txBody>
      </p:sp>
      <p:sp>
        <p:nvSpPr>
          <p:cNvPr id="14" name="TextBox 13">
            <a:extLst>
              <a:ext uri="{FF2B5EF4-FFF2-40B4-BE49-F238E27FC236}">
                <a16:creationId xmlns:a16="http://schemas.microsoft.com/office/drawing/2014/main" id="{2973DBAD-5BB2-7047-92C6-0362FF3C5BC3}"/>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Đọc mở rộng</a:t>
            </a:r>
            <a:endParaRPr lang="en-US" sz="4400" dirty="0">
              <a:solidFill>
                <a:schemeClr val="accent2"/>
              </a:solidFill>
              <a:latin typeface="UTM Cookies" panose="02040603050506020204" pitchFamily="18" charset="0"/>
            </a:endParaRPr>
          </a:p>
        </p:txBody>
      </p:sp>
      <p:sp>
        <p:nvSpPr>
          <p:cNvPr id="5" name="TextBox 4">
            <a:extLst>
              <a:ext uri="{FF2B5EF4-FFF2-40B4-BE49-F238E27FC236}">
                <a16:creationId xmlns:a16="http://schemas.microsoft.com/office/drawing/2014/main" id="{9A5FBF8A-C683-DC4F-8D52-7E14A6824B00}"/>
              </a:ext>
            </a:extLst>
          </p:cNvPr>
          <p:cNvSpPr txBox="1"/>
          <p:nvPr/>
        </p:nvSpPr>
        <p:spPr>
          <a:xfrm>
            <a:off x="361731" y="1784380"/>
            <a:ext cx="6134538" cy="392928"/>
          </a:xfrm>
          <a:prstGeom prst="rect">
            <a:avLst/>
          </a:prstGeom>
          <a:noFill/>
        </p:spPr>
        <p:txBody>
          <a:bodyPr wrap="square" rtlCol="0">
            <a:spAutoFit/>
          </a:bodyPr>
          <a:lstStyle/>
          <a:p>
            <a:pPr algn="just">
              <a:lnSpc>
                <a:spcPct val="150000"/>
              </a:lnSpc>
              <a:spcBef>
                <a:spcPts val="100"/>
              </a:spcBef>
              <a:spcAft>
                <a:spcPts val="100"/>
              </a:spcAft>
            </a:pPr>
            <a:r>
              <a:rPr lang="vi-VN" sz="1500" b="1" dirty="0">
                <a:solidFill>
                  <a:srgbClr val="17479D"/>
                </a:solidFill>
                <a:latin typeface="UTM Avo" panose="02040603050506020204" pitchFamily="18" charset="0"/>
              </a:rPr>
              <a:t>1. </a:t>
            </a:r>
            <a:r>
              <a:rPr lang="vi-VN" sz="1500" dirty="0">
                <a:latin typeface="UTM Avo" panose="02040603050506020204" pitchFamily="18" charset="0"/>
              </a:rPr>
              <a:t>Tìm đọc một bài thơ hoặc một câu chuyện về ngày Tết.</a:t>
            </a:r>
          </a:p>
        </p:txBody>
      </p:sp>
      <p:pic>
        <p:nvPicPr>
          <p:cNvPr id="10" name="Picture 9">
            <a:extLst>
              <a:ext uri="{FF2B5EF4-FFF2-40B4-BE49-F238E27FC236}">
                <a16:creationId xmlns:a16="http://schemas.microsoft.com/office/drawing/2014/main" id="{60A5C813-C8CF-064E-BAE2-E6EBDB4AD1B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02084" y="408748"/>
            <a:ext cx="1398978" cy="1205914"/>
          </a:xfrm>
          <a:prstGeom prst="ellipse">
            <a:avLst/>
          </a:prstGeom>
        </p:spPr>
      </p:pic>
      <p:grpSp>
        <p:nvGrpSpPr>
          <p:cNvPr id="11" name="Group 10">
            <a:extLst>
              <a:ext uri="{FF2B5EF4-FFF2-40B4-BE49-F238E27FC236}">
                <a16:creationId xmlns:a16="http://schemas.microsoft.com/office/drawing/2014/main" id="{A9D733B2-6E9A-9345-9104-EE03C0751A56}"/>
              </a:ext>
            </a:extLst>
          </p:cNvPr>
          <p:cNvGrpSpPr/>
          <p:nvPr/>
        </p:nvGrpSpPr>
        <p:grpSpPr>
          <a:xfrm>
            <a:off x="2631440" y="2714915"/>
            <a:ext cx="3210560" cy="2103751"/>
            <a:chOff x="2631440" y="2714915"/>
            <a:chExt cx="3210560" cy="2103751"/>
          </a:xfrm>
        </p:grpSpPr>
        <p:pic>
          <p:nvPicPr>
            <p:cNvPr id="3" name="Picture 2">
              <a:extLst>
                <a:ext uri="{FF2B5EF4-FFF2-40B4-BE49-F238E27FC236}">
                  <a16:creationId xmlns:a16="http://schemas.microsoft.com/office/drawing/2014/main" id="{0209620B-999B-364D-902A-F8F12D5FF3F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3000"/>
                      </a14:imgEffect>
                      <a14:imgEffect>
                        <a14:saturation sat="200000"/>
                      </a14:imgEffect>
                    </a14:imgLayer>
                  </a14:imgProps>
                </a:ext>
              </a:extLst>
            </a:blip>
            <a:stretch>
              <a:fillRect/>
            </a:stretch>
          </p:blipFill>
          <p:spPr>
            <a:xfrm>
              <a:off x="3050583" y="2714915"/>
              <a:ext cx="2791417" cy="2103751"/>
            </a:xfrm>
            <a:prstGeom prst="rect">
              <a:avLst/>
            </a:prstGeom>
          </p:spPr>
        </p:pic>
        <p:sp>
          <p:nvSpPr>
            <p:cNvPr id="4" name="Rectangle 3">
              <a:extLst>
                <a:ext uri="{FF2B5EF4-FFF2-40B4-BE49-F238E27FC236}">
                  <a16:creationId xmlns:a16="http://schemas.microsoft.com/office/drawing/2014/main" id="{5B14254E-2BC6-8347-AC09-5E321548D307}"/>
                </a:ext>
              </a:extLst>
            </p:cNvPr>
            <p:cNvSpPr/>
            <p:nvPr/>
          </p:nvSpPr>
          <p:spPr>
            <a:xfrm>
              <a:off x="2631440" y="3252523"/>
              <a:ext cx="528320" cy="11975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reworks vector. Fireworks illustration for new year festival , #spon, # vector, #Fireworks, #illustration, #festival… | Fireworks, Firework tattoo,  Rainbow cartoon">
            <a:extLst>
              <a:ext uri="{FF2B5EF4-FFF2-40B4-BE49-F238E27FC236}">
                <a16:creationId xmlns:a16="http://schemas.microsoft.com/office/drawing/2014/main" id="{876E07D5-1383-3245-993A-330068654BA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680" y="1769684"/>
            <a:ext cx="1433031" cy="14919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533047" y="1409737"/>
            <a:ext cx="4620268"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Nói những điều em biết về ngày Tết.</a:t>
            </a:r>
          </a:p>
        </p:txBody>
      </p:sp>
      <p:sp>
        <p:nvSpPr>
          <p:cNvPr id="9" name="TextBox 8">
            <a:extLst>
              <a:ext uri="{FF2B5EF4-FFF2-40B4-BE49-F238E27FC236}">
                <a16:creationId xmlns:a16="http://schemas.microsoft.com/office/drawing/2014/main"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TẾT ĐẾN RỒI</a:t>
            </a:r>
            <a:endParaRPr lang="en-US" sz="4400" dirty="0">
              <a:solidFill>
                <a:schemeClr val="accent2"/>
              </a:solidFill>
              <a:latin typeface="UTM Cookies" panose="02040603050506020204" pitchFamily="18" charset="0"/>
            </a:endParaRPr>
          </a:p>
        </p:txBody>
      </p:sp>
      <p:grpSp>
        <p:nvGrpSpPr>
          <p:cNvPr id="10" name="Group 9">
            <a:extLst>
              <a:ext uri="{FF2B5EF4-FFF2-40B4-BE49-F238E27FC236}">
                <a16:creationId xmlns:a16="http://schemas.microsoft.com/office/drawing/2014/main" id="{2CD3229D-B8A8-1B45-ABCD-A8DD88F52D58}"/>
              </a:ext>
            </a:extLst>
          </p:cNvPr>
          <p:cNvGrpSpPr/>
          <p:nvPr/>
        </p:nvGrpSpPr>
        <p:grpSpPr>
          <a:xfrm>
            <a:off x="395070" y="578414"/>
            <a:ext cx="1623075" cy="751495"/>
            <a:chOff x="369342" y="617893"/>
            <a:chExt cx="1623075" cy="751495"/>
          </a:xfrm>
        </p:grpSpPr>
        <p:sp>
          <p:nvSpPr>
            <p:cNvPr id="11" name="TextBox 10">
              <a:extLst>
                <a:ext uri="{FF2B5EF4-FFF2-40B4-BE49-F238E27FC236}">
                  <a16:creationId xmlns:a16="http://schemas.microsoft.com/office/drawing/2014/main" id="{B4C743F2-9ED5-F541-B86C-E3E9166118B2}"/>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4</a:t>
              </a:r>
            </a:p>
          </p:txBody>
        </p:sp>
        <p:sp>
          <p:nvSpPr>
            <p:cNvPr id="12" name="TextBox 11">
              <a:extLst>
                <a:ext uri="{FF2B5EF4-FFF2-40B4-BE49-F238E27FC236}">
                  <a16:creationId xmlns:a16="http://schemas.microsoft.com/office/drawing/2014/main" id="{558E45CD-0985-5947-ADFD-12760D42073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4</a:t>
              </a:r>
            </a:p>
          </p:txBody>
        </p:sp>
      </p:grpSp>
      <p:pic>
        <p:nvPicPr>
          <p:cNvPr id="17" name="Picture 16">
            <a:extLst>
              <a:ext uri="{FF2B5EF4-FFF2-40B4-BE49-F238E27FC236}">
                <a16:creationId xmlns:a16="http://schemas.microsoft.com/office/drawing/2014/main" id="{0B8F536A-2007-5F40-B7DA-6B5A79D1AB6A}"/>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Lst>
          </a:blip>
          <a:stretch>
            <a:fillRect/>
          </a:stretch>
        </p:blipFill>
        <p:spPr>
          <a:xfrm>
            <a:off x="529888" y="1879860"/>
            <a:ext cx="2006318" cy="1364875"/>
          </a:xfrm>
          <a:prstGeom prst="roundRect">
            <a:avLst>
              <a:gd name="adj" fmla="val 29724"/>
            </a:avLst>
          </a:prstGeom>
        </p:spPr>
      </p:pic>
      <p:pic>
        <p:nvPicPr>
          <p:cNvPr id="19" name="Picture 18">
            <a:extLst>
              <a:ext uri="{FF2B5EF4-FFF2-40B4-BE49-F238E27FC236}">
                <a16:creationId xmlns:a16="http://schemas.microsoft.com/office/drawing/2014/main" id="{0DA4476C-D92A-0142-9685-2403C5C1F89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039" b="94574" l="3380" r="89577">
                        <a14:foregroundMark x1="4789" y1="72481" x2="7042" y2="50775"/>
                        <a14:foregroundMark x1="47606" y1="17829" x2="55775" y2="5426"/>
                        <a14:foregroundMark x1="44789" y1="94574" x2="44789" y2="94574"/>
                        <a14:foregroundMark x1="89859" y1="50000" x2="89859" y2="50000"/>
                        <a14:foregroundMark x1="3380" y1="63178" x2="3380" y2="63178"/>
                        <a14:foregroundMark x1="6761" y1="49225" x2="18310" y2="39535"/>
                      </a14:backgroundRemoval>
                    </a14:imgEffect>
                    <a14:imgEffect>
                      <a14:sharpenSoften amount="22000"/>
                    </a14:imgEffect>
                    <a14:imgEffect>
                      <a14:saturation sat="200000"/>
                    </a14:imgEffect>
                  </a14:imgLayer>
                </a14:imgProps>
              </a:ext>
            </a:extLst>
          </a:blip>
          <a:stretch>
            <a:fillRect/>
          </a:stretch>
        </p:blipFill>
        <p:spPr>
          <a:xfrm>
            <a:off x="487494" y="3609801"/>
            <a:ext cx="1521223" cy="1105564"/>
          </a:xfrm>
          <a:prstGeom prst="rect">
            <a:avLst/>
          </a:prstGeom>
        </p:spPr>
      </p:pic>
      <p:pic>
        <p:nvPicPr>
          <p:cNvPr id="21" name="Picture 20">
            <a:extLst>
              <a:ext uri="{FF2B5EF4-FFF2-40B4-BE49-F238E27FC236}">
                <a16:creationId xmlns:a16="http://schemas.microsoft.com/office/drawing/2014/main" id="{B022B6BD-0015-2F45-82A2-147A8A77F6A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26" b="96970" l="535" r="98396">
                        <a14:foregroundMark x1="10963" y1="62259" x2="10160" y2="50689"/>
                        <a14:foregroundMark x1="10160" y1="50689" x2="15508" y2="37190"/>
                        <a14:foregroundMark x1="15508" y1="37190" x2="24866" y2="28926"/>
                        <a14:foregroundMark x1="24866" y1="28926" x2="35561" y2="27548"/>
                        <a14:foregroundMark x1="35561" y1="27548" x2="46791" y2="34986"/>
                        <a14:foregroundMark x1="46791" y1="34986" x2="46791" y2="34986"/>
                        <a14:foregroundMark x1="11765" y1="46556" x2="5882" y2="55647"/>
                        <a14:foregroundMark x1="5882" y1="55647" x2="8289" y2="65289"/>
                        <a14:foregroundMark x1="49733" y1="34435" x2="54011" y2="18733"/>
                        <a14:foregroundMark x1="54011" y1="18733" x2="64973" y2="6887"/>
                        <a14:foregroundMark x1="64973" y1="6887" x2="84492" y2="1377"/>
                        <a14:foregroundMark x1="84492" y1="1377" x2="90909" y2="9366"/>
                        <a14:foregroundMark x1="90909" y1="9366" x2="88235" y2="29752"/>
                        <a14:foregroundMark x1="88235" y1="29752" x2="67380" y2="82094"/>
                        <a14:foregroundMark x1="67380" y1="82094" x2="39572" y2="84298"/>
                        <a14:foregroundMark x1="39572" y1="84298" x2="30214" y2="89807"/>
                        <a14:foregroundMark x1="30214" y1="89807" x2="28610" y2="92562"/>
                        <a14:foregroundMark x1="28610" y1="92287" x2="47059" y2="93664"/>
                        <a14:foregroundMark x1="47059" y1="93664" x2="98930" y2="84848"/>
                        <a14:foregroundMark x1="98930" y1="84573" x2="92246" y2="95041"/>
                        <a14:foregroundMark x1="92246" y1="95041" x2="43048" y2="91185"/>
                        <a14:foregroundMark x1="43048" y1="91185" x2="20856" y2="83196"/>
                        <a14:foregroundMark x1="20856" y1="83196" x2="18984" y2="95041"/>
                        <a14:foregroundMark x1="18984" y1="95041" x2="6417" y2="83196"/>
                        <a14:foregroundMark x1="6417" y1="83196" x2="18984" y2="80441"/>
                        <a14:foregroundMark x1="18984" y1="80441" x2="27807" y2="90634"/>
                        <a14:foregroundMark x1="10428" y1="92562" x2="55615" y2="97245"/>
                        <a14:foregroundMark x1="55615" y1="97245" x2="68984" y2="95317"/>
                        <a14:foregroundMark x1="68182" y1="95317" x2="3209" y2="96419"/>
                        <a14:foregroundMark x1="3209" y1="96419" x2="535" y2="80992"/>
                        <a14:foregroundMark x1="535" y1="80992" x2="5080" y2="79614"/>
                        <a14:foregroundMark x1="5080" y1="79339" x2="2139" y2="69421"/>
                        <a14:foregroundMark x1="2139" y1="69421" x2="4278" y2="66942"/>
                        <a14:foregroundMark x1="47594" y1="23140" x2="55348" y2="7438"/>
                        <a14:foregroundMark x1="55348" y1="7438" x2="63904" y2="551"/>
                        <a14:foregroundMark x1="63904" y1="551" x2="82620" y2="1377"/>
                        <a14:foregroundMark x1="82620" y1="1377" x2="91979" y2="6612"/>
                        <a14:foregroundMark x1="91979" y1="6612" x2="91979" y2="7163"/>
                        <a14:foregroundMark x1="91979" y1="6887" x2="98396" y2="7989"/>
                        <a14:foregroundMark x1="98396" y1="11846" x2="98128" y2="1377"/>
                        <a14:foregroundMark x1="98128" y1="1377" x2="74332" y2="826"/>
                        <a14:foregroundMark x1="74332" y1="826" x2="54545" y2="10193"/>
                        <a14:foregroundMark x1="54545" y1="10193" x2="42513" y2="21212"/>
                        <a14:foregroundMark x1="42513" y1="21212" x2="40374" y2="30028"/>
                        <a14:foregroundMark x1="35561" y1="27273" x2="25401" y2="28375"/>
                        <a14:foregroundMark x1="25401" y1="28375" x2="16310" y2="34711"/>
                        <a14:foregroundMark x1="16310" y1="34711" x2="10428" y2="43802"/>
                        <a14:foregroundMark x1="10428" y1="43802" x2="9893" y2="47107"/>
                        <a14:foregroundMark x1="58556" y1="3030" x2="47594" y2="18733"/>
                      </a14:backgroundRemoval>
                    </a14:imgEffect>
                  </a14:imgLayer>
                </a14:imgProps>
              </a:ext>
            </a:extLst>
          </a:blip>
          <a:stretch>
            <a:fillRect/>
          </a:stretch>
        </p:blipFill>
        <p:spPr>
          <a:xfrm>
            <a:off x="4069050" y="2440518"/>
            <a:ext cx="2513944" cy="2440004"/>
          </a:xfrm>
          <a:prstGeom prst="roundRect">
            <a:avLst/>
          </a:prstGeom>
        </p:spPr>
      </p:pic>
      <p:pic>
        <p:nvPicPr>
          <p:cNvPr id="23" name="Picture 22">
            <a:extLst>
              <a:ext uri="{FF2B5EF4-FFF2-40B4-BE49-F238E27FC236}">
                <a16:creationId xmlns:a16="http://schemas.microsoft.com/office/drawing/2014/main" id="{D8936DDF-318B-254C-BCAA-8679284E7993}"/>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873937" y="2744173"/>
            <a:ext cx="2478375" cy="2136349"/>
          </a:xfrm>
          <a:prstGeom prst="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5AF933B-B9AE-8F4B-AFA7-2B9F449B113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TẾT ĐẾN RỒI</a:t>
            </a:r>
            <a:endParaRPr lang="en-US" sz="4400" dirty="0">
              <a:solidFill>
                <a:schemeClr val="accent2"/>
              </a:solidFill>
              <a:latin typeface="UTM Cookies" panose="02040603050506020204" pitchFamily="18" charset="0"/>
            </a:endParaRPr>
          </a:p>
        </p:txBody>
      </p:sp>
      <p:grpSp>
        <p:nvGrpSpPr>
          <p:cNvPr id="20" name="Group 19">
            <a:extLst>
              <a:ext uri="{FF2B5EF4-FFF2-40B4-BE49-F238E27FC236}">
                <a16:creationId xmlns:a16="http://schemas.microsoft.com/office/drawing/2014/main" id="{33B68D63-4D57-5B41-A303-E3B0D11F656A}"/>
              </a:ext>
            </a:extLst>
          </p:cNvPr>
          <p:cNvGrpSpPr/>
          <p:nvPr/>
        </p:nvGrpSpPr>
        <p:grpSpPr>
          <a:xfrm>
            <a:off x="395070" y="578414"/>
            <a:ext cx="1623075" cy="751495"/>
            <a:chOff x="369342" y="617893"/>
            <a:chExt cx="1623075" cy="751495"/>
          </a:xfrm>
        </p:grpSpPr>
        <p:sp>
          <p:nvSpPr>
            <p:cNvPr id="21" name="TextBox 20">
              <a:extLst>
                <a:ext uri="{FF2B5EF4-FFF2-40B4-BE49-F238E27FC236}">
                  <a16:creationId xmlns:a16="http://schemas.microsoft.com/office/drawing/2014/main" id="{7194F0C3-9512-DC43-9E90-7C3269A9EB0B}"/>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4</a:t>
              </a:r>
            </a:p>
          </p:txBody>
        </p:sp>
        <p:sp>
          <p:nvSpPr>
            <p:cNvPr id="22" name="TextBox 21">
              <a:extLst>
                <a:ext uri="{FF2B5EF4-FFF2-40B4-BE49-F238E27FC236}">
                  <a16:creationId xmlns:a16="http://schemas.microsoft.com/office/drawing/2014/main" id="{B5CB1CEF-83A6-2F4D-B69C-5813AF964C6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4</a:t>
              </a:r>
            </a:p>
          </p:txBody>
        </p:sp>
      </p:grpSp>
    </p:spTree>
    <p:extLst>
      <p:ext uri="{BB962C8B-B14F-4D97-AF65-F5344CB8AC3E}">
        <p14:creationId xmlns:p14="http://schemas.microsoft.com/office/powerpoint/2010/main" val="334848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247317"/>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a:t>
            </a:r>
            <a:r>
              <a:rPr lang="en-US" sz="1500" dirty="0" err="1" smtClean="0">
                <a:latin typeface="UTM Avo" panose="02040603050506020204" pitchFamily="18" charset="0"/>
              </a:rPr>
              <a:t>những</a:t>
            </a:r>
            <a:r>
              <a:rPr lang="en-US" sz="1500" smtClean="0">
                <a:latin typeface="UTM Avo" panose="02040603050506020204" pitchFamily="18" charset="0"/>
              </a:rPr>
              <a:t> </a:t>
            </a:r>
            <a:r>
              <a:rPr lang="vi-VN" sz="1500" smtClean="0">
                <a:latin typeface="UTM Avo" panose="02040603050506020204" pitchFamily="18" charset="0"/>
              </a:rPr>
              <a:t>loài </a:t>
            </a:r>
            <a:r>
              <a:rPr lang="vi-VN" sz="1500" dirty="0">
                <a:latin typeface="UTM Avo" panose="02040603050506020204" pitchFamily="18" charset="0"/>
              </a:rPr>
              <a:t>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57335" y="1415535"/>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542" y="2452990"/>
            <a:ext cx="288000" cy="293646"/>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02542" y="3445562"/>
            <a:ext cx="342793" cy="377072"/>
          </a:xfrm>
          <a:prstGeom prst="rect">
            <a:avLst/>
          </a:prstGeom>
        </p:spPr>
      </p:pic>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a:t>
            </a:r>
            <a:r>
              <a:rPr lang="vi-VN" sz="1500" b="1" dirty="0">
                <a:solidFill>
                  <a:srgbClr val="FF0000"/>
                </a:solidFill>
                <a:latin typeface="UTM Avo" panose="02040603050506020204" pitchFamily="18" charset="0"/>
              </a:rPr>
              <a:t>lá dong</a:t>
            </a:r>
            <a:r>
              <a:rPr lang="vi-VN" sz="1500" dirty="0">
                <a:latin typeface="UTM Avo" panose="02040603050506020204" pitchFamily="18" charset="0"/>
              </a:rPr>
              <a:t>.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a:t>
            </a:r>
            <a:r>
              <a:rPr lang="vi-VN" sz="1500" b="1" dirty="0">
                <a:solidFill>
                  <a:srgbClr val="FF0000"/>
                </a:solidFill>
                <a:latin typeface="UTM Avo" panose="02040603050506020204" pitchFamily="18" charset="0"/>
              </a:rPr>
              <a:t>đặc trưng </a:t>
            </a:r>
            <a:r>
              <a:rPr lang="vi-VN" sz="1500" dirty="0">
                <a:latin typeface="UTM Avo" panose="02040603050506020204" pitchFamily="18" charset="0"/>
              </a:rPr>
              <a:t>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a:t>
            </a:r>
            <a:r>
              <a:rPr lang="vi-VN" sz="1500" b="1" dirty="0">
                <a:solidFill>
                  <a:srgbClr val="FF0000"/>
                </a:solidFill>
                <a:latin typeface="UTM Avo" panose="02040603050506020204" pitchFamily="18" charset="0"/>
              </a:rPr>
              <a:t>xinh xắn</a:t>
            </a:r>
            <a:r>
              <a:rPr lang="vi-VN" sz="1500" dirty="0">
                <a:latin typeface="UTM Avo" panose="02040603050506020204" pitchFamily="18" charset="0"/>
              </a:rPr>
              <a:t>, với mong ước các em mạnh khoẻ, </a:t>
            </a:r>
            <a:r>
              <a:rPr lang="vi-VN" sz="1500" b="1" dirty="0">
                <a:solidFill>
                  <a:srgbClr val="FF0000"/>
                </a:solidFill>
                <a:latin typeface="UTM Avo" panose="02040603050506020204" pitchFamily="18" charset="0"/>
              </a:rPr>
              <a:t>giỏi giang</a:t>
            </a:r>
            <a:r>
              <a:rPr lang="vi-VN" sz="1500" dirty="0">
                <a:latin typeface="UTM Avo" panose="02040603050506020204" pitchFamily="18" charset="0"/>
              </a:rPr>
              <a:t>. Tết là dịp mọi người </a:t>
            </a:r>
            <a:r>
              <a:rPr lang="vi-VN" sz="1500" b="1" dirty="0">
                <a:solidFill>
                  <a:srgbClr val="FF0000"/>
                </a:solidFill>
                <a:latin typeface="UTM Avo" panose="02040603050506020204" pitchFamily="18" charset="0"/>
              </a:rPr>
              <a:t>quây quần </a:t>
            </a:r>
            <a:r>
              <a:rPr lang="vi-VN" sz="1500" dirty="0">
                <a:latin typeface="UTM Avo" panose="02040603050506020204" pitchFamily="18" charset="0"/>
              </a:rPr>
              <a:t>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716609"/>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49637" y="1374452"/>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637" y="2377713"/>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294844" y="3380974"/>
            <a:ext cx="342793" cy="377072"/>
          </a:xfrm>
          <a:prstGeom prst="rect">
            <a:avLst/>
          </a:prstGeom>
        </p:spPr>
      </p:pic>
    </p:spTree>
    <p:extLst>
      <p:ext uri="{BB962C8B-B14F-4D97-AF65-F5344CB8AC3E}">
        <p14:creationId xmlns:p14="http://schemas.microsoft.com/office/powerpoint/2010/main" val="357557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43403"/>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583707"/>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21850" y="1158095"/>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đặc trưng </a:t>
            </a:r>
            <a:endParaRPr lang="vi-VN" sz="1800" b="1" dirty="0"/>
          </a:p>
        </p:txBody>
      </p:sp>
      <p:sp>
        <p:nvSpPr>
          <p:cNvPr id="8" name="Oval 7">
            <a:extLst>
              <a:ext uri="{FF2B5EF4-FFF2-40B4-BE49-F238E27FC236}">
                <a16:creationId xmlns:a16="http://schemas.microsoft.com/office/drawing/2014/main" id="{2C8AD751-7B5F-4219-A003-AE328012CD5C}"/>
              </a:ext>
            </a:extLst>
          </p:cNvPr>
          <p:cNvSpPr/>
          <p:nvPr/>
        </p:nvSpPr>
        <p:spPr>
          <a:xfrm>
            <a:off x="540685" y="133384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1951816" y="1179003"/>
            <a:ext cx="3657132"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đặc điểm riêng, tiêu biểu. </a:t>
            </a:r>
            <a:endParaRPr lang="en-US" sz="18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1838694" y="1954557"/>
            <a:ext cx="4816630" cy="369332"/>
          </a:xfrm>
          <a:prstGeom prst="rect">
            <a:avLst/>
          </a:prstGeom>
        </p:spPr>
        <p:txBody>
          <a:bodyPr wrap="square">
            <a:spAutoFit/>
          </a:bodyPr>
          <a:lstStyle/>
          <a:p>
            <a:r>
              <a:rPr lang="vi-VN" sz="1800" dirty="0">
                <a:solidFill>
                  <a:schemeClr val="accent6">
                    <a:lumMod val="50000"/>
                  </a:schemeClr>
                </a:solidFill>
                <a:latin typeface="UTM Avo" panose="02040603050506020204" pitchFamily="18" charset="0"/>
              </a:rPr>
              <a:t>: vỏ làm bằng gạo nếp, nhân đậu xanh,</a:t>
            </a:r>
            <a:endParaRPr lang="x-none" dirty="0"/>
          </a:p>
        </p:txBody>
      </p:sp>
      <p:sp>
        <p:nvSpPr>
          <p:cNvPr id="12" name="Rectangle 11">
            <a:extLst>
              <a:ext uri="{FF2B5EF4-FFF2-40B4-BE49-F238E27FC236}">
                <a16:creationId xmlns:a16="http://schemas.microsoft.com/office/drawing/2014/main" id="{EF00572A-79BD-EC42-8362-0265447F1B81}"/>
              </a:ext>
            </a:extLst>
          </p:cNvPr>
          <p:cNvSpPr/>
          <p:nvPr/>
        </p:nvSpPr>
        <p:spPr>
          <a:xfrm>
            <a:off x="708707" y="1872648"/>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bánh tét</a:t>
            </a:r>
            <a:endParaRPr lang="vi-VN" sz="1800" b="1" dirty="0"/>
          </a:p>
        </p:txBody>
      </p:sp>
      <p:sp>
        <p:nvSpPr>
          <p:cNvPr id="13" name="Oval 12">
            <a:extLst>
              <a:ext uri="{FF2B5EF4-FFF2-40B4-BE49-F238E27FC236}">
                <a16:creationId xmlns:a16="http://schemas.microsoft.com/office/drawing/2014/main" id="{049D240A-30EF-4945-90DE-20683E4CD139}"/>
              </a:ext>
            </a:extLst>
          </p:cNvPr>
          <p:cNvSpPr/>
          <p:nvPr/>
        </p:nvSpPr>
        <p:spPr>
          <a:xfrm>
            <a:off x="540685" y="201302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id="{7833CD90-EE5A-E64B-8734-0CBE9B50CCA2}"/>
              </a:ext>
            </a:extLst>
          </p:cNvPr>
          <p:cNvSpPr/>
          <p:nvPr/>
        </p:nvSpPr>
        <p:spPr>
          <a:xfrm>
            <a:off x="774601" y="2309943"/>
            <a:ext cx="3530134" cy="448969"/>
          </a:xfrm>
          <a:prstGeom prst="rect">
            <a:avLst/>
          </a:prstGeom>
        </p:spPr>
        <p:txBody>
          <a:bodyPr wrap="none">
            <a:spAutoFit/>
          </a:bodyPr>
          <a:lstStyle/>
          <a:p>
            <a:pPr>
              <a:lnSpc>
                <a:spcPct val="150000"/>
              </a:lnSpc>
            </a:pPr>
            <a:r>
              <a:rPr lang="vi-VN" sz="1800" dirty="0">
                <a:solidFill>
                  <a:schemeClr val="accent6">
                    <a:lumMod val="50000"/>
                  </a:schemeClr>
                </a:solidFill>
                <a:latin typeface="UTM Avo" panose="02040603050506020204" pitchFamily="18" charset="0"/>
              </a:rPr>
              <a:t>thịt mỡ. Bánh có hình trụ dài.</a:t>
            </a:r>
          </a:p>
        </p:txBody>
      </p:sp>
      <p:pic>
        <p:nvPicPr>
          <p:cNvPr id="2056" name="Picture 8" descr="Bánh tét">
            <a:extLst>
              <a:ext uri="{FF2B5EF4-FFF2-40B4-BE49-F238E27FC236}">
                <a16:creationId xmlns:a16="http://schemas.microsoft.com/office/drawing/2014/main" id="{F42BBC97-7D90-5949-A0BC-227AF6F0645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96625" y="2758912"/>
            <a:ext cx="2097026" cy="20970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ạm Hoài Nhân: Cái lon sữa bò">
            <a:extLst>
              <a:ext uri="{FF2B5EF4-FFF2-40B4-BE49-F238E27FC236}">
                <a16:creationId xmlns:a16="http://schemas.microsoft.com/office/drawing/2014/main" id="{112F549F-6594-1B45-91D5-46D4995F9A2A}"/>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8038" y="2908645"/>
            <a:ext cx="2596391" cy="194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grpId="1"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6"/>
                                        </p:tgtEl>
                                        <p:attrNameLst>
                                          <p:attrName>style.visibility</p:attrName>
                                        </p:attrNameLst>
                                      </p:cBhvr>
                                      <p:to>
                                        <p:strVal val="visible"/>
                                      </p:to>
                                    </p:set>
                                    <p:animEffect transition="in" filter="fade">
                                      <p:cBhvr>
                                        <p:cTn id="41" dur="500"/>
                                        <p:tgtEl>
                                          <p:spTgt spid="2056"/>
                                        </p:tgtEl>
                                      </p:cBhvr>
                                    </p:animEffect>
                                  </p:childTnLst>
                                </p:cTn>
                              </p:par>
                              <p:par>
                                <p:cTn id="42" presetID="10" presetClass="entr" presetSubtype="0" fill="hold" nodeType="withEffect">
                                  <p:stCondLst>
                                    <p:cond delay="0"/>
                                  </p:stCondLst>
                                  <p:childTnLst>
                                    <p:set>
                                      <p:cBhvr>
                                        <p:cTn id="43" dur="1" fill="hold">
                                          <p:stCondLst>
                                            <p:cond delay="0"/>
                                          </p:stCondLst>
                                        </p:cTn>
                                        <p:tgtEl>
                                          <p:spTgt spid="2058"/>
                                        </p:tgtEl>
                                        <p:attrNameLst>
                                          <p:attrName>style.visibility</p:attrName>
                                        </p:attrNameLst>
                                      </p:cBhvr>
                                      <p:to>
                                        <p:strVal val="visible"/>
                                      </p:to>
                                    </p:set>
                                    <p:animEffect transition="in" filter="fade">
                                      <p:cBhvr>
                                        <p:cTn id="44"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2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24761" y="1205910"/>
            <a:ext cx="5996762" cy="950260"/>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Hoa đào thường có màu hồng tươi, xen lẫn lá xanh và nụ hồng chúm chím.</a:t>
            </a:r>
          </a:p>
        </p:txBody>
      </p: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4583186" y="1315727"/>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F87EC95D-EAA1-8345-856B-572EAE6BA639}"/>
              </a:ext>
            </a:extLst>
          </p:cNvPr>
          <p:cNvGrpSpPr/>
          <p:nvPr/>
        </p:nvGrpSpPr>
        <p:grpSpPr>
          <a:xfrm>
            <a:off x="3149753" y="1738361"/>
            <a:ext cx="230207" cy="470813"/>
            <a:chOff x="4944388" y="3399410"/>
            <a:chExt cx="230207" cy="470813"/>
          </a:xfrm>
        </p:grpSpPr>
        <p:cxnSp>
          <p:nvCxnSpPr>
            <p:cNvPr id="17" name="Straight Connector 16">
              <a:extLst>
                <a:ext uri="{FF2B5EF4-FFF2-40B4-BE49-F238E27FC236}">
                  <a16:creationId xmlns:a16="http://schemas.microsoft.com/office/drawing/2014/main"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C793B5F5-9E89-3347-9FAE-DEE49D9EE6AC}"/>
              </a:ext>
            </a:extLst>
          </p:cNvPr>
          <p:cNvCxnSpPr/>
          <p:nvPr/>
        </p:nvCxnSpPr>
        <p:spPr>
          <a:xfrm flipH="1">
            <a:off x="6335159" y="1346730"/>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CFB3E53-A51D-404F-9D91-23E8F892E1FD}"/>
              </a:ext>
            </a:extLst>
          </p:cNvPr>
          <p:cNvSpPr/>
          <p:nvPr/>
        </p:nvSpPr>
        <p:spPr>
          <a:xfrm>
            <a:off x="466701" y="2732991"/>
            <a:ext cx="5996762" cy="1411925"/>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Ngày Tết, người lớn thường tặng trẻ em những bao lì xì xinh xắn, với mong ước các em mạnh khoẻ, giỏi giang.</a:t>
            </a:r>
          </a:p>
        </p:txBody>
      </p:sp>
      <p:sp>
        <p:nvSpPr>
          <p:cNvPr id="28" name="Oval 27">
            <a:extLst>
              <a:ext uri="{FF2B5EF4-FFF2-40B4-BE49-F238E27FC236}">
                <a16:creationId xmlns:a16="http://schemas.microsoft.com/office/drawing/2014/main" id="{5171BCCF-04E8-F047-A57C-1A81E891285F}"/>
              </a:ext>
            </a:extLst>
          </p:cNvPr>
          <p:cNvSpPr/>
          <p:nvPr/>
        </p:nvSpPr>
        <p:spPr>
          <a:xfrm>
            <a:off x="470899" y="29072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9" name="Straight Connector 28">
            <a:extLst>
              <a:ext uri="{FF2B5EF4-FFF2-40B4-BE49-F238E27FC236}">
                <a16:creationId xmlns:a16="http://schemas.microsoft.com/office/drawing/2014/main" id="{41972CF3-BCE2-154F-B369-0C389398F5A3}"/>
              </a:ext>
            </a:extLst>
          </p:cNvPr>
          <p:cNvCxnSpPr/>
          <p:nvPr/>
        </p:nvCxnSpPr>
        <p:spPr>
          <a:xfrm flipH="1">
            <a:off x="5885240" y="3182678"/>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C7958A-ADED-7B4B-BF04-3F99A223E621}"/>
              </a:ext>
            </a:extLst>
          </p:cNvPr>
          <p:cNvCxnSpPr/>
          <p:nvPr/>
        </p:nvCxnSpPr>
        <p:spPr>
          <a:xfrm flipH="1">
            <a:off x="1997102" y="3259578"/>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E17A43B-BCD6-554A-8CB7-2ECFA5E6282A}"/>
              </a:ext>
            </a:extLst>
          </p:cNvPr>
          <p:cNvGrpSpPr/>
          <p:nvPr/>
        </p:nvGrpSpPr>
        <p:grpSpPr>
          <a:xfrm>
            <a:off x="1376484" y="3689692"/>
            <a:ext cx="230207" cy="470813"/>
            <a:chOff x="4944388" y="3399410"/>
            <a:chExt cx="230207" cy="470813"/>
          </a:xfrm>
        </p:grpSpPr>
        <p:cxnSp>
          <p:nvCxnSpPr>
            <p:cNvPr id="32" name="Straight Connector 31">
              <a:extLst>
                <a:ext uri="{FF2B5EF4-FFF2-40B4-BE49-F238E27FC236}">
                  <a16:creationId xmlns:a16="http://schemas.microsoft.com/office/drawing/2014/main" id="{6F93B920-5040-7C4D-BE9C-294BDCF9EC6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FA73612-6F0C-D742-BB11-FCFFFDE31C5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69E608FD-E818-5F4F-A242-4CD90E526DCC}"/>
              </a:ext>
            </a:extLst>
          </p:cNvPr>
          <p:cNvCxnSpPr/>
          <p:nvPr/>
        </p:nvCxnSpPr>
        <p:spPr>
          <a:xfrm flipH="1">
            <a:off x="1808660" y="2788765"/>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AD7121-92BD-5E4D-9AF0-05001C5DDB40}"/>
              </a:ext>
            </a:extLst>
          </p:cNvPr>
          <p:cNvCxnSpPr/>
          <p:nvPr/>
        </p:nvCxnSpPr>
        <p:spPr>
          <a:xfrm flipH="1">
            <a:off x="3699111" y="3259578"/>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Tết đến rồi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890762"/>
          </a:xfrm>
          <a:prstGeom prst="rect">
            <a:avLst/>
          </a:prstGeom>
          <a:noFill/>
        </p:spPr>
        <p:txBody>
          <a:bodyPr wrap="square" rtlCol="0">
            <a:spAutoFit/>
          </a:bodyPr>
          <a:lstStyle/>
          <a:p>
            <a:pPr marL="44450" algn="just">
              <a:lnSpc>
                <a:spcPct val="150000"/>
              </a:lnSpc>
              <a:defRPr/>
            </a:pPr>
            <a:r>
              <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rPr>
              <a:t>        </a:t>
            </a:r>
            <a:r>
              <a:rPr lang="vi-VN" sz="1500" dirty="0">
                <a:latin typeface="UTM Avo" panose="02040603050506020204" pitchFamily="18" charset="0"/>
              </a:rPr>
              <a:t>Tết là khởi đầu cho một năm mới, là dịp lễ được mong chờ nhất trong năm.</a:t>
            </a:r>
          </a:p>
          <a:p>
            <a:pPr marL="44450" algn="just">
              <a:lnSpc>
                <a:spcPct val="150000"/>
              </a:lnSpc>
              <a:defRPr/>
            </a:pPr>
            <a:r>
              <a:rPr lang="vi-VN" sz="1500" dirty="0">
                <a:latin typeface="UTM Avo" panose="02040603050506020204" pitchFamily="18" charset="0"/>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44450" algn="just">
              <a:lnSpc>
                <a:spcPct val="150000"/>
              </a:lnSpc>
              <a:defRPr/>
            </a:pPr>
            <a:r>
              <a:rPr lang="vi-VN" sz="1500" dirty="0">
                <a:latin typeface="UTM Avo" panose="02040603050506020204" pitchFamily="18" charset="0"/>
              </a:rPr>
              <a:t>        Mai và đào là hai loài hoa đặc trưng cho Tết ở hai miền Nam, Bắc. Hoa mai rực rỡ sắc vàng. Hoa đào thường có màu hồng tươi, xen lẫn lá xanh và nụ hồng chúm chím.</a:t>
            </a:r>
          </a:p>
          <a:p>
            <a:pPr marL="44450" algn="just">
              <a:lnSpc>
                <a:spcPct val="150000"/>
              </a:lnSpc>
              <a:defRPr/>
            </a:pPr>
            <a:r>
              <a:rPr lang="vi-VN" sz="1500" dirty="0">
                <a:latin typeface="UTM Avo" panose="02040603050506020204" pitchFamily="18" charset="0"/>
              </a:rPr>
              <a:t>        Ngày Tết, người lớn thường tặng trẻ em những bao lì xì xinh xắn, với mong ước các em mạnh khoẻ, giỏi giang. Tết là dịp mọi người quây quần bên nhau và dành cho nhau những lời chúc tốt đẹp.</a:t>
            </a:r>
          </a:p>
          <a:p>
            <a:pPr marL="44450" algn="just">
              <a:lnSpc>
                <a:spcPct val="150000"/>
              </a:lnSpc>
              <a:defRPr/>
            </a:pPr>
            <a:endParaRPr kumimoji="0" lang="vi-VN" sz="1500" b="0" i="0" u="none" strike="noStrike" kern="0" cap="none" spc="0" normalizeH="0" baseline="0" noProof="0" dirty="0">
              <a:ln>
                <a:noFill/>
              </a:ln>
              <a:solidFill>
                <a:srgbClr val="000000"/>
              </a:solidFill>
              <a:effectLst/>
              <a:uLnTx/>
              <a:uFillTx/>
              <a:latin typeface="UTM Avo" panose="02040603050506020204" pitchFamily="18" charset="0"/>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16" y="634269"/>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14616" y="1372086"/>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03" y="2315564"/>
            <a:ext cx="467627" cy="467627"/>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184730" y="3394826"/>
            <a:ext cx="342793" cy="377072"/>
          </a:xfrm>
          <a:prstGeom prst="rect">
            <a:avLst/>
          </a:prstGeom>
        </p:spPr>
      </p:pic>
    </p:spTree>
    <p:extLst>
      <p:ext uri="{BB962C8B-B14F-4D97-AF65-F5344CB8AC3E}">
        <p14:creationId xmlns:p14="http://schemas.microsoft.com/office/powerpoint/2010/main" val="3551817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197963" y="1601303"/>
            <a:ext cx="6660037" cy="412934"/>
          </a:xfrm>
          <a:prstGeom prst="rect">
            <a:avLst/>
          </a:prstGeom>
          <a:noFill/>
        </p:spPr>
        <p:txBody>
          <a:bodyPr wrap="square" rtlCol="0">
            <a:spAutoFit/>
          </a:bodyPr>
          <a:lstStyle/>
          <a:p>
            <a:pPr algn="just">
              <a:lnSpc>
                <a:spcPct val="150000"/>
              </a:lnSpc>
            </a:pPr>
            <a:r>
              <a:rPr lang="vi-VN" sz="1600" b="1" dirty="0">
                <a:solidFill>
                  <a:schemeClr val="accent6">
                    <a:lumMod val="75000"/>
                  </a:schemeClr>
                </a:solidFill>
                <a:latin typeface="UTM Avo" panose="02040603050506020204" pitchFamily="18" charset="0"/>
              </a:rPr>
              <a:t>1. </a:t>
            </a:r>
            <a:r>
              <a:rPr lang="vi-VN" sz="1600" dirty="0">
                <a:latin typeface="UTM Avo" panose="02040603050506020204" pitchFamily="18" charset="0"/>
              </a:rPr>
              <a:t>Sắp xếp các ý dưới đây theo trình tự các đoạn trong bài đọc. </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20" name="Picture 19">
            <a:extLst>
              <a:ext uri="{FF2B5EF4-FFF2-40B4-BE49-F238E27FC236}">
                <a16:creationId xmlns:a16="http://schemas.microsoft.com/office/drawing/2014/main" id="{03999C35-5A95-C44D-8472-5DCBD89EB9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2084" y="408748"/>
            <a:ext cx="1398978" cy="1205914"/>
          </a:xfrm>
          <a:prstGeom prst="ellipse">
            <a:avLst/>
          </a:prstGeom>
        </p:spPr>
      </p:pic>
      <p:sp>
        <p:nvSpPr>
          <p:cNvPr id="2" name="Rounded Rectangle 1">
            <a:extLst>
              <a:ext uri="{FF2B5EF4-FFF2-40B4-BE49-F238E27FC236}">
                <a16:creationId xmlns:a16="http://schemas.microsoft.com/office/drawing/2014/main" id="{CD1B5006-F322-9248-A061-5D5A58E298CB}"/>
              </a:ext>
            </a:extLst>
          </p:cNvPr>
          <p:cNvSpPr/>
          <p:nvPr/>
        </p:nvSpPr>
        <p:spPr>
          <a:xfrm>
            <a:off x="856373" y="2120172"/>
            <a:ext cx="5061156" cy="548469"/>
          </a:xfrm>
          <a:prstGeom prst="roundRect">
            <a:avLst/>
          </a:prstGeom>
          <a:solidFill>
            <a:schemeClr val="accent4"/>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1. </a:t>
            </a:r>
            <a:r>
              <a:rPr lang="en-US" sz="1600" dirty="0" err="1">
                <a:solidFill>
                  <a:srgbClr val="000000"/>
                </a:solidFill>
                <a:latin typeface="UTM Avo" panose="02040603050506020204" pitchFamily="18" charset="0"/>
              </a:rPr>
              <a:t>Nói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về</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hoa</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mai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hoa</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đào</a:t>
            </a:r>
            <a:r>
              <a:rPr lang="en-US" sz="1600" dirty="0">
                <a:solidFill>
                  <a:srgbClr val="000000"/>
                </a:solidFill>
                <a:latin typeface="UTM Avo" panose="02040603050506020204" pitchFamily="18" charset="0"/>
              </a:rPr>
              <a:t>.</a:t>
            </a:r>
          </a:p>
        </p:txBody>
      </p:sp>
      <p:sp>
        <p:nvSpPr>
          <p:cNvPr id="21" name="Rounded Rectangle 20">
            <a:extLst>
              <a:ext uri="{FF2B5EF4-FFF2-40B4-BE49-F238E27FC236}">
                <a16:creationId xmlns:a16="http://schemas.microsoft.com/office/drawing/2014/main" id="{99531C73-D2F3-6046-A3F3-352C6669C5B6}"/>
              </a:ext>
            </a:extLst>
          </p:cNvPr>
          <p:cNvSpPr/>
          <p:nvPr/>
        </p:nvSpPr>
        <p:spPr>
          <a:xfrm>
            <a:off x="856373" y="2767055"/>
            <a:ext cx="5061156" cy="548469"/>
          </a:xfrm>
          <a:prstGeom prst="round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2. </a:t>
            </a:r>
            <a:r>
              <a:rPr lang="en-US" sz="1600" dirty="0" err="1">
                <a:solidFill>
                  <a:srgbClr val="000000"/>
                </a:solidFill>
                <a:latin typeface="UTM Avo" panose="02040603050506020204" pitchFamily="18" charset="0"/>
              </a:rPr>
              <a:t>Giới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thiệu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chung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về</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Tết</a:t>
            </a:r>
            <a:r>
              <a:rPr lang="en-US" sz="1600" dirty="0">
                <a:solidFill>
                  <a:srgbClr val="000000"/>
                </a:solidFill>
                <a:latin typeface="UTM Avo" panose="02040603050506020204" pitchFamily="18" charset="0"/>
              </a:rPr>
              <a:t>.</a:t>
            </a:r>
          </a:p>
        </p:txBody>
      </p:sp>
      <p:sp>
        <p:nvSpPr>
          <p:cNvPr id="22" name="Rounded Rectangle 21">
            <a:extLst>
              <a:ext uri="{FF2B5EF4-FFF2-40B4-BE49-F238E27FC236}">
                <a16:creationId xmlns:a16="http://schemas.microsoft.com/office/drawing/2014/main" id="{0426D265-6AF4-C949-A55E-23A607E25725}"/>
              </a:ext>
            </a:extLst>
          </p:cNvPr>
          <p:cNvSpPr/>
          <p:nvPr/>
        </p:nvSpPr>
        <p:spPr>
          <a:xfrm>
            <a:off x="856373" y="3413938"/>
            <a:ext cx="5061156" cy="54846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rgbClr val="000000"/>
                </a:solidFill>
                <a:latin typeface="UTM Avo" panose="02040603050506020204" pitchFamily="18" charset="0"/>
              </a:rPr>
              <a:t>3. Nói về hoạt dộng của mọi người trong dịp Tết.</a:t>
            </a:r>
          </a:p>
        </p:txBody>
      </p:sp>
      <p:sp>
        <p:nvSpPr>
          <p:cNvPr id="23" name="Rounded Rectangle 22">
            <a:extLst>
              <a:ext uri="{FF2B5EF4-FFF2-40B4-BE49-F238E27FC236}">
                <a16:creationId xmlns:a16="http://schemas.microsoft.com/office/drawing/2014/main" id="{B9F36AD6-6775-AF41-88E0-F5EB5247BDB9}"/>
              </a:ext>
            </a:extLst>
          </p:cNvPr>
          <p:cNvSpPr/>
          <p:nvPr/>
        </p:nvSpPr>
        <p:spPr>
          <a:xfrm>
            <a:off x="856373" y="4060821"/>
            <a:ext cx="5061156" cy="548469"/>
          </a:xfrm>
          <a:prstGeom prst="roundRect">
            <a:avLst/>
          </a:prstGeom>
          <a:solidFill>
            <a:srgbClr val="B7D574"/>
          </a:solidFill>
          <a:ln>
            <a:solidFill>
              <a:srgbClr val="E2F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rgbClr val="000000"/>
                </a:solidFill>
                <a:latin typeface="UTM Avo" panose="02040603050506020204" pitchFamily="18" charset="0"/>
              </a:rPr>
              <a:t>4. Nói về bánh chưng, bánh tét.</a:t>
            </a:r>
          </a:p>
        </p:txBody>
      </p:sp>
    </p:spTree>
    <p:extLst>
      <p:ext uri="{BB962C8B-B14F-4D97-AF65-F5344CB8AC3E}">
        <p14:creationId xmlns:p14="http://schemas.microsoft.com/office/powerpoint/2010/main" val="16293328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14:presetBounceEnd="50000">
                                      <p:stCondLst>
                                        <p:cond delay="0"/>
                                      </p:stCondLst>
                                      <p:childTnLst>
                                        <p:animMotion origin="layout" path="M 0 1.97531E-6 L 0 -0.12562 " pathEditMode="relative" rAng="0" ptsTypes="AA" p14:bounceEnd="50000">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14:presetBounceEnd="50000">
                                      <p:stCondLst>
                                        <p:cond delay="0"/>
                                      </p:stCondLst>
                                      <p:childTnLst>
                                        <p:animMotion origin="layout" path="M 0 -2.09877E-6 L 0 0.12562 " pathEditMode="relative" rAng="0" ptsTypes="AA" p14:bounceEnd="50000">
                                          <p:cBhvr>
                                            <p:cTn id="30" dur="2000" fill="hold"/>
                                            <p:tgtEl>
                                              <p:spTgt spid="2"/>
                                            </p:tgtEl>
                                            <p:attrNameLst>
                                              <p:attrName>ppt_x</p:attrName>
                                              <p:attrName>ppt_y</p:attrName>
                                            </p:attrNameLst>
                                          </p:cBhvr>
                                          <p:rCtr x="0" y="62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14:presetBounceEnd="50000">
                                      <p:stCondLst>
                                        <p:cond delay="0"/>
                                      </p:stCondLst>
                                      <p:childTnLst>
                                        <p:animMotion origin="layout" path="M 0 0.12561 L 0 0.25 " pathEditMode="relative" rAng="0" ptsTypes="AA" p14:bounceEnd="50000">
                                          <p:cBhvr>
                                            <p:cTn id="34" dur="2000" fill="hold"/>
                                            <p:tgtEl>
                                              <p:spTgt spid="2"/>
                                            </p:tgtEl>
                                            <p:attrNameLst>
                                              <p:attrName>ppt_x</p:attrName>
                                              <p:attrName>ppt_y</p:attrName>
                                            </p:attrNameLst>
                                          </p:cBhvr>
                                          <p:rCtr x="0" y="6265"/>
                                        </p:animMotion>
                                      </p:childTnLst>
                                    </p:cTn>
                                  </p:par>
                                  <p:par>
                                    <p:cTn id="35" presetID="42" presetClass="path" presetSubtype="0" fill="hold" grpId="1" nodeType="withEffect" p14:presetBounceEnd="50000">
                                      <p:stCondLst>
                                        <p:cond delay="0"/>
                                      </p:stCondLst>
                                      <p:childTnLst>
                                        <p:animMotion origin="layout" path="M 0 4.69136E-6 L 0 0.12561 " pathEditMode="relative" rAng="0" ptsTypes="AA" p14:bounceEnd="50000">
                                          <p:cBhvr>
                                            <p:cTn id="36" dur="2000" fill="hold"/>
                                            <p:tgtEl>
                                              <p:spTgt spid="22"/>
                                            </p:tgtEl>
                                            <p:attrNameLst>
                                              <p:attrName>ppt_x</p:attrName>
                                              <p:attrName>ppt_y</p:attrName>
                                            </p:attrNameLst>
                                          </p:cBhvr>
                                          <p:rCtr x="0" y="6265"/>
                                        </p:animMotion>
                                      </p:childTnLst>
                                    </p:cTn>
                                  </p:par>
                                  <p:par>
                                    <p:cTn id="37" presetID="64" presetClass="path" presetSubtype="0" fill="hold" grpId="2" nodeType="withEffect" p14:presetBounceEnd="50000">
                                      <p:stCondLst>
                                        <p:cond delay="0"/>
                                      </p:stCondLst>
                                      <p:childTnLst>
                                        <p:animMotion origin="layout" path="M 0 1.23457E-7 L 0 -0.25 " pathEditMode="relative" rAng="0" ptsTypes="AA" p14:bounceEnd="50000">
                                          <p:cBhvr>
                                            <p:cTn id="38" dur="2000" fill="hold"/>
                                            <p:tgtEl>
                                              <p:spTgt spid="23"/>
                                            </p:tgtEl>
                                            <p:attrNameLst>
                                              <p:attrName>ppt_x</p:attrName>
                                              <p:attrName>ppt_y</p:attrName>
                                            </p:attrNameLst>
                                          </p:cBhvr>
                                          <p:rCtr x="0" y="-12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2"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fill="hold" grpId="1" nodeType="clickEffect">
                                      <p:stCondLst>
                                        <p:cond delay="0"/>
                                      </p:stCondLst>
                                      <p:childTnLst>
                                        <p:animMotion origin="layout" path="M 0 1.97531E-6 L 0 -0.12562 " pathEditMode="relative" rAng="0" ptsTypes="AA">
                                          <p:cBhvr>
                                            <p:cTn id="28" dur="2000" fill="hold"/>
                                            <p:tgtEl>
                                              <p:spTgt spid="21"/>
                                            </p:tgtEl>
                                            <p:attrNameLst>
                                              <p:attrName>ppt_x</p:attrName>
                                              <p:attrName>ppt_y</p:attrName>
                                            </p:attrNameLst>
                                          </p:cBhvr>
                                          <p:rCtr x="0" y="-6296"/>
                                        </p:animMotion>
                                      </p:childTnLst>
                                    </p:cTn>
                                  </p:par>
                                  <p:par>
                                    <p:cTn id="29" presetID="42" presetClass="path" presetSubtype="0" fill="hold" grpId="1" nodeType="withEffect">
                                      <p:stCondLst>
                                        <p:cond delay="0"/>
                                      </p:stCondLst>
                                      <p:childTnLst>
                                        <p:animMotion origin="layout" path="M 0 -2.09877E-6 L 0 0.12562 " pathEditMode="relative" rAng="0" ptsTypes="AA">
                                          <p:cBhvr>
                                            <p:cTn id="30" dur="2000" fill="hold"/>
                                            <p:tgtEl>
                                              <p:spTgt spid="2"/>
                                            </p:tgtEl>
                                            <p:attrNameLst>
                                              <p:attrName>ppt_x</p:attrName>
                                              <p:attrName>ppt_y</p:attrName>
                                            </p:attrNameLst>
                                          </p:cBhvr>
                                          <p:rCtr x="0" y="62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2" nodeType="clickEffect">
                                      <p:stCondLst>
                                        <p:cond delay="0"/>
                                      </p:stCondLst>
                                      <p:childTnLst>
                                        <p:animMotion origin="layout" path="M 0 0.12561 L 0 0.25 " pathEditMode="relative" rAng="0" ptsTypes="AA">
                                          <p:cBhvr>
                                            <p:cTn id="34" dur="2000" fill="hold"/>
                                            <p:tgtEl>
                                              <p:spTgt spid="2"/>
                                            </p:tgtEl>
                                            <p:attrNameLst>
                                              <p:attrName>ppt_x</p:attrName>
                                              <p:attrName>ppt_y</p:attrName>
                                            </p:attrNameLst>
                                          </p:cBhvr>
                                          <p:rCtr x="0" y="6265"/>
                                        </p:animMotion>
                                      </p:childTnLst>
                                    </p:cTn>
                                  </p:par>
                                  <p:par>
                                    <p:cTn id="35" presetID="42" presetClass="path" presetSubtype="0" fill="hold" grpId="1" nodeType="withEffect">
                                      <p:stCondLst>
                                        <p:cond delay="0"/>
                                      </p:stCondLst>
                                      <p:childTnLst>
                                        <p:animMotion origin="layout" path="M 0 4.69136E-6 L 0 0.12561 " pathEditMode="relative" rAng="0" ptsTypes="AA">
                                          <p:cBhvr>
                                            <p:cTn id="36" dur="2000" fill="hold"/>
                                            <p:tgtEl>
                                              <p:spTgt spid="22"/>
                                            </p:tgtEl>
                                            <p:attrNameLst>
                                              <p:attrName>ppt_x</p:attrName>
                                              <p:attrName>ppt_y</p:attrName>
                                            </p:attrNameLst>
                                          </p:cBhvr>
                                          <p:rCtr x="0" y="6265"/>
                                        </p:animMotion>
                                      </p:childTnLst>
                                    </p:cTn>
                                  </p:par>
                                  <p:par>
                                    <p:cTn id="37" presetID="64" presetClass="path" presetSubtype="0" fill="hold" grpId="2" nodeType="withEffect">
                                      <p:stCondLst>
                                        <p:cond delay="0"/>
                                      </p:stCondLst>
                                      <p:childTnLst>
                                        <p:animMotion origin="layout" path="M 0 1.23457E-7 L 0 -0.25 " pathEditMode="relative" rAng="0" ptsTypes="AA">
                                          <p:cBhvr>
                                            <p:cTn id="38" dur="2000" fill="hold"/>
                                            <p:tgtEl>
                                              <p:spTgt spid="23"/>
                                            </p:tgtEl>
                                            <p:attrNameLst>
                                              <p:attrName>ppt_x</p:attrName>
                                              <p:attrName>ppt_y</p:attrName>
                                            </p:attrNameLst>
                                          </p:cBhvr>
                                          <p:rCtr x="0" y="-125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 grpId="1" animBg="1"/>
          <p:bldP spid="2" grpId="2" animBg="1"/>
          <p:bldP spid="21" grpId="0" animBg="1"/>
          <p:bldP spid="21" grpId="1" animBg="1"/>
          <p:bldP spid="22" grpId="0" animBg="1"/>
          <p:bldP spid="22" grpId="1" animBg="1"/>
          <p:bldP spid="23" grpId="0" animBg="1"/>
          <p:bldP spid="23" grpId="2"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2299</TotalTime>
  <Words>1072</Words>
  <Application>Microsoft Office PowerPoint</Application>
  <PresentationFormat>Custom</PresentationFormat>
  <Paragraphs>77</Paragraphs>
  <Slides>14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Wingdings</vt:lpstr>
      <vt:lpstr>Kalam</vt:lpstr>
      <vt:lpstr>UTM Cookies</vt:lpstr>
      <vt:lpstr>Montserrat</vt:lpstr>
      <vt:lpstr>Times New Roman</vt:lpstr>
      <vt:lpstr>Calibri</vt:lpstr>
      <vt:lpstr>UTM Avo</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207</cp:revision>
  <dcterms:modified xsi:type="dcterms:W3CDTF">2025-02-19T02:48:12Z</dcterms:modified>
</cp:coreProperties>
</file>