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15"/>
  </p:notesMasterIdLst>
  <p:sldIdLst>
    <p:sldId id="315" r:id="rId2"/>
    <p:sldId id="320" r:id="rId3"/>
    <p:sldId id="356" r:id="rId4"/>
    <p:sldId id="351" r:id="rId5"/>
    <p:sldId id="326" r:id="rId6"/>
    <p:sldId id="358" r:id="rId7"/>
    <p:sldId id="325" r:id="rId8"/>
    <p:sldId id="357" r:id="rId9"/>
    <p:sldId id="327" r:id="rId10"/>
    <p:sldId id="359" r:id="rId11"/>
    <p:sldId id="360" r:id="rId12"/>
    <p:sldId id="361" r:id="rId13"/>
    <p:sldId id="362" r:id="rId14"/>
  </p:sldIdLst>
  <p:sldSz cx="6858000" cy="51435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custDataLst>
    <p:tags r:id="rId2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F5F5F"/>
    <a:srgbClr val="EB54E9"/>
    <a:srgbClr val="8AB036"/>
    <a:srgbClr val="B7D574"/>
    <a:srgbClr val="FFAB40"/>
    <a:srgbClr val="17479D"/>
    <a:srgbClr val="3B64AC"/>
    <a:srgbClr val="F74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8" autoAdjust="0"/>
    <p:restoredTop sz="94615"/>
  </p:normalViewPr>
  <p:slideViewPr>
    <p:cSldViewPr snapToGrid="0">
      <p:cViewPr varScale="1">
        <p:scale>
          <a:sx n="55" d="100"/>
          <a:sy n="55" d="100"/>
        </p:scale>
        <p:origin x="768" y="66"/>
      </p:cViewPr>
      <p:guideLst>
        <p:guide orient="horz" pos="162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132480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3815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1478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68981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6E5C-A951-4B47-824B-4B1710489372}"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19892294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6E5C-A951-4B47-824B-4B1710489372}"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20367296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6E5C-A951-4B47-824B-4B1710489372}"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28920238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6E5C-A951-4B47-824B-4B1710489372}"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6839673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F96E5C-A951-4B47-824B-4B1710489372}" type="datetimeFigureOut">
              <a:rPr lang="en-US" smtClean="0"/>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4523303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6E5C-A951-4B47-824B-4B1710489372}"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360727595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6E5C-A951-4B47-824B-4B1710489372}" type="datetimeFigureOut">
              <a:rPr lang="en-US" smtClean="0"/>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68472159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6E5C-A951-4B47-824B-4B1710489372}" type="datetimeFigureOut">
              <a:rPr lang="en-US" smtClean="0"/>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317109325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6E5C-A951-4B47-824B-4B1710489372}" type="datetimeFigureOut">
              <a:rPr lang="en-US" smtClean="0"/>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E85639-DEE8-4966-88AC-1E058C7FF7F6}" type="slidenum">
              <a:rPr lang="en-US" smtClean="0"/>
              <a:t>‹#›</a:t>
            </a:fld>
            <a:endParaRPr lang="en-US"/>
          </a:p>
        </p:txBody>
      </p:sp>
      <p:sp>
        <p:nvSpPr>
          <p:cNvPr id="5"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49774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D5F96E5C-A951-4B47-824B-4B1710489372}"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9976271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fld id="{D5F96E5C-A951-4B47-824B-4B1710489372}" type="datetimeFigureOut">
              <a:rPr lang="en-US" smtClean="0"/>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E85639-DEE8-4966-88AC-1E058C7FF7F6}" type="slidenum">
              <a:rPr lang="en-US" smtClean="0"/>
              <a:t>‹#›</a:t>
            </a:fld>
            <a:endParaRPr lang="en-US"/>
          </a:p>
        </p:txBody>
      </p:sp>
    </p:spTree>
    <p:extLst>
      <p:ext uri="{BB962C8B-B14F-4D97-AF65-F5344CB8AC3E}">
        <p14:creationId xmlns:p14="http://schemas.microsoft.com/office/powerpoint/2010/main" val="29446749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5F96E5C-A951-4B47-824B-4B1710489372}" type="datetimeFigureOut">
              <a:rPr lang="en-US" smtClean="0"/>
              <a:t>19/2/2025</a:t>
            </a:fld>
            <a:endParaRPr lang="en-US"/>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CAE85639-DEE8-4966-88AC-1E058C7FF7F6}" type="slidenum">
              <a:rPr lang="en-US" smtClean="0"/>
              <a:t>‹#›</a:t>
            </a:fld>
            <a:endParaRPr lang="en-US"/>
          </a:p>
        </p:txBody>
      </p:sp>
    </p:spTree>
    <p:extLst>
      <p:ext uri="{BB962C8B-B14F-4D97-AF65-F5344CB8AC3E}">
        <p14:creationId xmlns:p14="http://schemas.microsoft.com/office/powerpoint/2010/main" val="15808444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8" name="Picture 7">
            <a:extLst>
              <a:ext uri="{FF2B5EF4-FFF2-40B4-BE49-F238E27FC236}">
                <a16:creationId xmlns:a16="http://schemas.microsoft.com/office/drawing/2014/main" id="{1EF6DE71-BBCF-6A4D-BC60-A38481D84B41}"/>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9276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359660" y="568119"/>
            <a:ext cx="6012859"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359660" y="1303898"/>
            <a:ext cx="6119826" cy="83099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Những gợn sóng trên hồ hoà nhịp với </a:t>
            </a:r>
            <a:r>
              <a:rPr lang="vi-VN" sz="1600">
                <a:solidFill>
                  <a:srgbClr val="FF0000"/>
                </a:solidFill>
                <a:latin typeface="UTM Avo" panose="02040603050506020204" pitchFamily="18" charset="0"/>
              </a:rPr>
              <a:t>tiếng </a:t>
            </a:r>
            <a:r>
              <a:rPr lang="vi-VN" sz="1600" smtClean="0">
                <a:solidFill>
                  <a:srgbClr val="FF0000"/>
                </a:solidFill>
                <a:latin typeface="UTM Avo" panose="02040603050506020204" pitchFamily="18" charset="0"/>
              </a:rPr>
              <a:t>hoạ </a:t>
            </a:r>
            <a:r>
              <a:rPr lang="vi-VN" sz="1600" dirty="0">
                <a:solidFill>
                  <a:srgbClr val="FF0000"/>
                </a:solidFill>
                <a:latin typeface="UTM Avo" panose="02040603050506020204" pitchFamily="18" charset="0"/>
              </a:rPr>
              <a:t>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359660" y="2084762"/>
            <a:ext cx="6012859" cy="2120773"/>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tiếp sự thay đổi của các sự vật trên mặt đất khi nghe hoạ mi hót.</a:t>
            </a:r>
          </a:p>
          <a:p>
            <a:pPr algn="just">
              <a:lnSpc>
                <a:spcPct val="150000"/>
              </a:lnSpc>
            </a:pPr>
            <a:r>
              <a:rPr lang="vi-VN" sz="1500" dirty="0">
                <a:latin typeface="UTM Avo" panose="02040603050506020204" pitchFamily="18" charset="0"/>
              </a:rPr>
              <a:t>a. Các loài hoa</a:t>
            </a:r>
          </a:p>
          <a:p>
            <a:pPr algn="just">
              <a:lnSpc>
                <a:spcPct val="150000"/>
              </a:lnSpc>
            </a:pP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684503" y="2754416"/>
            <a:ext cx="6119826" cy="416011"/>
          </a:xfrm>
          <a:prstGeom prst="rect">
            <a:avLst/>
          </a:prstGeom>
          <a:noFill/>
        </p:spPr>
        <p:txBody>
          <a:bodyPr wrap="square" rtlCol="0">
            <a:spAutoFit/>
          </a:bodyPr>
          <a:lstStyle/>
          <a:p>
            <a:pPr algn="just">
              <a:lnSpc>
                <a:spcPct val="150000"/>
              </a:lnSpc>
            </a:pPr>
            <a:r>
              <a:rPr lang="vi-VN" sz="1600" dirty="0">
                <a:solidFill>
                  <a:srgbClr val="FF0000"/>
                </a:solidFill>
                <a:latin typeface="UTM Avo" panose="02040603050506020204" pitchFamily="18" charset="0"/>
                <a:sym typeface="Wingdings" panose="05000000000000000000" pitchFamily="2" charset="2"/>
              </a:rPr>
              <a:t>nghe tiếng hót trong suốt của hoạ mi chợt bừng</a:t>
            </a:r>
            <a:endParaRPr lang="vi-VN" sz="1600" dirty="0">
              <a:solidFill>
                <a:srgbClr val="FF0000"/>
              </a:solidFill>
              <a:latin typeface="UTM Avo" panose="02040603050506020204" pitchFamily="18" charset="0"/>
            </a:endParaRPr>
          </a:p>
        </p:txBody>
      </p:sp>
      <p:sp>
        <p:nvSpPr>
          <p:cNvPr id="6" name="Rectangle 5">
            <a:extLst>
              <a:ext uri="{FF2B5EF4-FFF2-40B4-BE49-F238E27FC236}">
                <a16:creationId xmlns:a16="http://schemas.microsoft.com/office/drawing/2014/main" id="{1FC2BEF2-CAB1-D74D-AB47-D38CF10B8B3C}"/>
              </a:ext>
            </a:extLst>
          </p:cNvPr>
          <p:cNvSpPr/>
          <p:nvPr/>
        </p:nvSpPr>
        <p:spPr>
          <a:xfrm>
            <a:off x="594018" y="3166789"/>
            <a:ext cx="6179139" cy="323165"/>
          </a:xfrm>
          <a:prstGeom prst="rect">
            <a:avLst/>
          </a:prstGeom>
        </p:spPr>
        <p:txBody>
          <a:bodyPr wrap="square">
            <a:spAutoFit/>
          </a:bodyPr>
          <a:lstStyle/>
          <a:p>
            <a:r>
              <a:rPr lang="vi-VN" sz="1500" dirty="0">
                <a:solidFill>
                  <a:srgbClr val="FC7D77">
                    <a:lumMod val="75000"/>
                  </a:srgbClr>
                </a:solidFill>
                <a:latin typeface="UTM Avo" panose="02040603050506020204" pitchFamily="18" charset="0"/>
                <a:sym typeface="Wingdings" panose="05000000000000000000" pitchFamily="2" charset="2"/>
              </a:rPr>
              <a:t>giấc, xoè những cánh hoa đẹp, bày đủ các màu sắc xanh tươi.</a:t>
            </a:r>
            <a:endParaRPr lang="x-none" dirty="0"/>
          </a:p>
        </p:txBody>
      </p:sp>
      <p:sp>
        <p:nvSpPr>
          <p:cNvPr id="7" name="TextBox 6">
            <a:extLst>
              <a:ext uri="{FF2B5EF4-FFF2-40B4-BE49-F238E27FC236}">
                <a16:creationId xmlns:a16="http://schemas.microsoft.com/office/drawing/2014/main" id="{06565D94-6B2E-C44E-8B31-2088291BAC12}"/>
              </a:ext>
            </a:extLst>
          </p:cNvPr>
          <p:cNvSpPr txBox="1"/>
          <p:nvPr/>
        </p:nvSpPr>
        <p:spPr>
          <a:xfrm>
            <a:off x="1257564" y="3756526"/>
            <a:ext cx="4758772" cy="43858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dạo lên những khúc nhạc tưng </a:t>
            </a:r>
            <a:r>
              <a:rPr lang="vi-VN" sz="1500" dirty="0" smtClean="0">
                <a:solidFill>
                  <a:srgbClr val="FF0000"/>
                </a:solidFill>
                <a:latin typeface="UTM Avo" panose="02040603050506020204" pitchFamily="18" charset="0"/>
                <a:sym typeface="Wingdings" panose="05000000000000000000" pitchFamily="2" charset="2"/>
              </a:rPr>
              <a:t>bừng</a:t>
            </a:r>
            <a:r>
              <a:rPr lang="en-US" sz="1500" dirty="0">
                <a:solidFill>
                  <a:srgbClr val="FF0000"/>
                </a:solidFill>
                <a:latin typeface="UTM Avo" panose="02040603050506020204" pitchFamily="18" charset="0"/>
                <a:sym typeface="Wingdings" panose="05000000000000000000" pitchFamily="2" charset="2"/>
              </a:rPr>
              <a:t>.</a:t>
            </a:r>
            <a:endParaRPr lang="vi-VN" sz="15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619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242253" y="586009"/>
            <a:ext cx="6012859" cy="3970318"/>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4. </a:t>
            </a:r>
            <a:r>
              <a:rPr lang="vi-VN" sz="2400" dirty="0" smtClean="0">
                <a:latin typeface="Times New Roman" panose="02020603050405020304" pitchFamily="18" charset="0"/>
                <a:cs typeface="Times New Roman" panose="02020603050405020304" pitchFamily="18" charset="0"/>
              </a:rPr>
              <a:t>Nếu </a:t>
            </a:r>
            <a:r>
              <a:rPr lang="vi-VN" sz="2400" dirty="0">
                <a:latin typeface="Times New Roman" panose="02020603050405020304" pitchFamily="18" charset="0"/>
                <a:cs typeface="Times New Roman" panose="02020603050405020304" pitchFamily="18" charset="0"/>
              </a:rPr>
              <a:t>được đặt tên cho bài đọc, em sẽ chọn tên nào?</a:t>
            </a:r>
          </a:p>
          <a:p>
            <a:r>
              <a:rPr lang="vi-VN" sz="2400" dirty="0">
                <a:latin typeface="Times New Roman" panose="02020603050405020304" pitchFamily="18" charset="0"/>
                <a:cs typeface="Times New Roman" panose="02020603050405020304" pitchFamily="18" charset="0"/>
              </a:rPr>
              <a:t>a. Sứ giả của mùa xuân</a:t>
            </a:r>
          </a:p>
          <a:p>
            <a:r>
              <a:rPr lang="vi-VN" sz="2400" dirty="0">
                <a:latin typeface="Times New Roman" panose="02020603050405020304" pitchFamily="18" charset="0"/>
                <a:cs typeface="Times New Roman" panose="02020603050405020304" pitchFamily="18" charset="0"/>
              </a:rPr>
              <a:t>b. Hoạ mi và mùa xuân</a:t>
            </a:r>
          </a:p>
          <a:p>
            <a:r>
              <a:rPr lang="vi-VN" sz="2400" dirty="0">
                <a:latin typeface="Times New Roman" panose="02020603050405020304" pitchFamily="18" charset="0"/>
                <a:cs typeface="Times New Roman" panose="02020603050405020304" pitchFamily="18" charset="0"/>
              </a:rPr>
              <a:t>c. Hoạ mi hót</a:t>
            </a:r>
          </a:p>
          <a:p>
            <a:pPr algn="just">
              <a:lnSpc>
                <a:spcPct val="150000"/>
              </a:lnSpc>
            </a:pPr>
            <a:r>
              <a:rPr lang="en-US" sz="2200" dirty="0" smtClean="0">
                <a:latin typeface="Times New Roman" panose="02020603050405020304" pitchFamily="18" charset="0"/>
                <a:cs typeface="Times New Roman" panose="02020603050405020304" pitchFamily="18" charset="0"/>
              </a:rPr>
              <a:t>4. </a:t>
            </a:r>
            <a:r>
              <a:rPr lang="vi-VN" sz="2200" dirty="0" smtClean="0">
                <a:latin typeface="Times New Roman" panose="02020603050405020304" pitchFamily="18" charset="0"/>
                <a:cs typeface="Times New Roman" panose="02020603050405020304" pitchFamily="18" charset="0"/>
              </a:rPr>
              <a:t>Em </a:t>
            </a:r>
            <a:r>
              <a:rPr lang="vi-VN" sz="2200" dirty="0">
                <a:latin typeface="Times New Roman" panose="02020603050405020304" pitchFamily="18" charset="0"/>
                <a:cs typeface="Times New Roman" panose="02020603050405020304" pitchFamily="18" charset="0"/>
              </a:rPr>
              <a:t>lựa chọn tên “Sứ giả mùa xuân” bởi vì khi họa mi xuất hiện cùng với tiếng hót của mình trong những ngày xuân đã làm cho vạn vật trên đời như có sự thay đổi diệu kì, tươi đẹp hơn, lấp lánh </a:t>
            </a:r>
            <a:r>
              <a:rPr lang="vi-VN" sz="2200" dirty="0" smtClean="0">
                <a:latin typeface="Times New Roman" panose="02020603050405020304" pitchFamily="18" charset="0"/>
                <a:cs typeface="Times New Roman" panose="02020603050405020304" pitchFamily="18" charset="0"/>
              </a:rPr>
              <a:t>hơn</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9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2" y="0"/>
            <a:ext cx="2748397"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26"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2211" y="1285591"/>
            <a:ext cx="249800" cy="249800"/>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649" y="3488481"/>
            <a:ext cx="238016" cy="238016"/>
          </a:xfrm>
          <a:prstGeom prst="rect">
            <a:avLst/>
          </a:prstGeom>
        </p:spPr>
      </p:pic>
    </p:spTree>
    <p:custDataLst>
      <p:tags r:id="rId1"/>
    </p:custDataLst>
    <p:extLst>
      <p:ext uri="{BB962C8B-B14F-4D97-AF65-F5344CB8AC3E}">
        <p14:creationId xmlns:p14="http://schemas.microsoft.com/office/powerpoint/2010/main" val="38449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1253" y="3249371"/>
            <a:ext cx="537775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CỦNG CỐ DẶN DÒ: ĐỌC LẠI  BÀI NHIỀU LẦN</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363682" y="318897"/>
            <a:ext cx="6192982" cy="2000548"/>
          </a:xfrm>
          <a:prstGeom prst="rect">
            <a:avLst/>
          </a:prstGeom>
        </p:spPr>
        <p:txBody>
          <a:bodyPr wrap="square">
            <a:spAutoFit/>
          </a:bodyPr>
          <a:lstStyle/>
          <a:p>
            <a:r>
              <a:rPr lang="en-US" sz="2400" dirty="0" err="1" smtClean="0">
                <a:latin typeface="Times New Roman" panose="02020603050405020304" pitchFamily="18" charset="0"/>
                <a:cs typeface="Times New Roman" panose="02020603050405020304" pitchFamily="18" charset="0"/>
              </a:rPr>
              <a:t>Luyện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dìu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diệu</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vừa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smtClean="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r>
            <a:br>
              <a:rPr lang="en-US" sz="2400">
                <a:latin typeface="Times New Roman" panose="02020603050405020304" pitchFamily="18" charset="0"/>
                <a:cs typeface="Times New Roman" panose="02020603050405020304" pitchFamily="18" charset="0"/>
              </a:rPr>
            </a:br>
            <a:r>
              <a:rPr lang="en-US" sz="2400" smtClean="0">
                <a:latin typeface="Times New Roman" panose="02020603050405020304" pitchFamily="18" charset="0"/>
                <a:cs typeface="Times New Roman" panose="02020603050405020304" pitchFamily="18" charset="0"/>
              </a:rPr>
              <a:t> </a:t>
            </a:r>
            <a:r>
              <a:rPr lang="nn-NO" sz="2800" smtClean="0">
                <a:latin typeface="Times New Roman" panose="02020603050405020304" pitchFamily="18" charset="0"/>
                <a:cs typeface="Times New Roman" panose="02020603050405020304" pitchFamily="18" charset="0"/>
              </a:rPr>
              <a:t>Chim </a:t>
            </a:r>
            <a:r>
              <a:rPr lang="nn-NO" sz="2800" dirty="0">
                <a:latin typeface="Times New Roman" panose="02020603050405020304" pitchFamily="18" charset="0"/>
                <a:cs typeface="Times New Roman" panose="02020603050405020304" pitchFamily="18" charset="0"/>
              </a:rPr>
              <a:t>họa mi hót </a:t>
            </a:r>
            <a:r>
              <a:rPr lang="nn-NO" sz="2800" b="1" dirty="0">
                <a:latin typeface="Times New Roman" panose="02020603050405020304" pitchFamily="18" charset="0"/>
                <a:cs typeface="Times New Roman" panose="02020603050405020304" pitchFamily="18" charset="0"/>
              </a:rPr>
              <a:t>vang lừng.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097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85643" y="578414"/>
            <a:ext cx="1623075" cy="739548"/>
            <a:chOff x="359915" y="617893"/>
            <a:chExt cx="1623075" cy="739548"/>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3</a:t>
              </a:r>
            </a:p>
          </p:txBody>
        </p:sp>
        <p:sp>
          <p:nvSpPr>
            <p:cNvPr id="4" name="TextBox 3">
              <a:extLst>
                <a:ext uri="{FF2B5EF4-FFF2-40B4-BE49-F238E27FC236}">
                  <a16:creationId xmlns:a16="http://schemas.microsoft.com/office/drawing/2014/main" id="{31A601FE-6892-4EC6-ACDD-75D395FCC956}"/>
                </a:ext>
              </a:extLst>
            </p:cNvPr>
            <p:cNvSpPr txBox="1"/>
            <p:nvPr/>
          </p:nvSpPr>
          <p:spPr>
            <a:xfrm>
              <a:off x="359915" y="649555"/>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3</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52940" y="1408374"/>
            <a:ext cx="5572410" cy="553998"/>
          </a:xfrm>
          <a:prstGeom prst="rect">
            <a:avLst/>
          </a:prstGeom>
          <a:noFill/>
        </p:spPr>
        <p:txBody>
          <a:bodyPr wrap="square" rtlCol="0">
            <a:spAutoFit/>
          </a:bodyPr>
          <a:lstStyle/>
          <a:p>
            <a:pPr algn="just"/>
            <a:r>
              <a:rPr lang="vi-VN" sz="1500" dirty="0">
                <a:latin typeface="UTM Avo" panose="02040603050506020204" pitchFamily="18" charset="0"/>
              </a:rPr>
              <a:t>Hình ảnh trong bức tranh thể hiện mùa nào trong năm?</a:t>
            </a:r>
          </a:p>
          <a:p>
            <a:pPr algn="just"/>
            <a:r>
              <a:rPr lang="vi-VN" sz="1500" dirty="0">
                <a:latin typeface="UTM Avo" panose="02040603050506020204" pitchFamily="18" charset="0"/>
              </a:rPr>
              <a:t> </a:t>
            </a:r>
          </a:p>
        </p:txBody>
      </p:sp>
      <p:sp>
        <p:nvSpPr>
          <p:cNvPr id="13" name="TextBox 12">
            <a:extLst>
              <a:ext uri="{FF2B5EF4-FFF2-40B4-BE49-F238E27FC236}">
                <a16:creationId xmlns:a16="http://schemas.microsoft.com/office/drawing/2014/main" id="{7B5B728C-6E08-431C-95CB-497657ACF5B5}"/>
              </a:ext>
            </a:extLst>
          </p:cNvPr>
          <p:cNvSpPr txBox="1"/>
          <p:nvPr/>
        </p:nvSpPr>
        <p:spPr>
          <a:xfrm>
            <a:off x="1467936" y="421778"/>
            <a:ext cx="5365427" cy="830997"/>
          </a:xfrm>
          <a:prstGeom prst="rect">
            <a:avLst/>
          </a:prstGeom>
          <a:noFill/>
        </p:spPr>
        <p:txBody>
          <a:bodyPr wrap="square" rtlCol="0">
            <a:spAutoFit/>
          </a:bodyPr>
          <a:lstStyle/>
          <a:p>
            <a:pPr algn="ctr"/>
            <a:r>
              <a:rPr lang="vi-VN" sz="4600" dirty="0">
                <a:solidFill>
                  <a:schemeClr val="accent2"/>
                </a:solidFill>
                <a:latin typeface="UTM Cookies" panose="02040603050506020204" pitchFamily="18" charset="0"/>
              </a:rPr>
              <a:t>HOẠ MI HÓT</a:t>
            </a:r>
            <a:endParaRPr lang="en-US" sz="4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226243" y="1865686"/>
            <a:ext cx="6400800" cy="3036251"/>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181"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045" y="3472998"/>
            <a:ext cx="238016" cy="238016"/>
          </a:xfrm>
          <a:prstGeom prst="rect">
            <a:avLst/>
          </a:prstGeom>
        </p:spPr>
      </p:pic>
      <p:cxnSp>
        <p:nvCxnSpPr>
          <p:cNvPr id="16" name="Straight Connector 15"/>
          <p:cNvCxnSpPr/>
          <p:nvPr/>
        </p:nvCxnSpPr>
        <p:spPr>
          <a:xfrm>
            <a:off x="3041964" y="1539090"/>
            <a:ext cx="1004935"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02516" y="1852943"/>
            <a:ext cx="710648" cy="81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39496" y="1861106"/>
            <a:ext cx="1004935"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80603" y="2178657"/>
            <a:ext cx="815688" cy="127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20692" y="2491590"/>
            <a:ext cx="608708" cy="22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681" y="3041352"/>
            <a:ext cx="674746"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0311" y="2792945"/>
            <a:ext cx="556230" cy="22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57840" y="3088826"/>
            <a:ext cx="1004935"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32881" y="3666867"/>
            <a:ext cx="674746"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76935" y="1292849"/>
            <a:ext cx="674746"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22935" y="3956086"/>
            <a:ext cx="92066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774467" y="2769999"/>
            <a:ext cx="1353197"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40077" y="2743240"/>
            <a:ext cx="386350" cy="222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86661E1-94D3-7F4D-86F1-00D5412618FA}"/>
              </a:ext>
            </a:extLst>
          </p:cNvPr>
          <p:cNvSpPr txBox="1"/>
          <p:nvPr/>
        </p:nvSpPr>
        <p:spPr>
          <a:xfrm>
            <a:off x="123442" y="514348"/>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a:t>
            </a:r>
            <a:r>
              <a:rPr lang="vi-VN" sz="1600" b="1" dirty="0">
                <a:solidFill>
                  <a:srgbClr val="FF0000"/>
                </a:solidFill>
                <a:latin typeface="UTM Avo" panose="02040603050506020204" pitchFamily="18" charset="0"/>
                <a:ea typeface="Calibri" panose="020F0502020204030204" pitchFamily="34" charset="0"/>
              </a:rPr>
              <a:t>luồng sáng </a:t>
            </a:r>
            <a:r>
              <a:rPr lang="vi-VN" sz="1600" dirty="0">
                <a:latin typeface="UTM Avo" panose="02040603050506020204" pitchFamily="18" charset="0"/>
                <a:ea typeface="Calibri" panose="020F0502020204030204" pitchFamily="34" charset="0"/>
              </a:rPr>
              <a:t>chiếu qua các chùm lộc mới nhú, </a:t>
            </a:r>
            <a:r>
              <a:rPr lang="vi-VN" sz="1600" b="1" dirty="0">
                <a:solidFill>
                  <a:srgbClr val="FF0000"/>
                </a:solidFill>
                <a:latin typeface="UTM Avo" panose="02040603050506020204" pitchFamily="18" charset="0"/>
                <a:ea typeface="Calibri" panose="020F0502020204030204" pitchFamily="34" charset="0"/>
              </a:rPr>
              <a:t>rực rỡ </a:t>
            </a:r>
            <a:r>
              <a:rPr lang="vi-VN" sz="1600" dirty="0">
                <a:latin typeface="UTM Avo" panose="02040603050506020204" pitchFamily="18" charset="0"/>
                <a:ea typeface="Calibri" panose="020F0502020204030204" pitchFamily="34" charset="0"/>
              </a:rPr>
              <a:t>hơn. Những gợn sóng trên hồ hoà nhịp với tiếng hoại mi hót, </a:t>
            </a:r>
            <a:r>
              <a:rPr lang="vi-VN" sz="1600" b="1" dirty="0">
                <a:solidFill>
                  <a:srgbClr val="FF0000"/>
                </a:solidFill>
                <a:latin typeface="UTM Avo" panose="02040603050506020204" pitchFamily="18" charset="0"/>
                <a:ea typeface="Calibri" panose="020F0502020204030204" pitchFamily="34" charset="0"/>
              </a:rPr>
              <a:t>lấp lánh </a:t>
            </a:r>
            <a:r>
              <a:rPr lang="vi-VN" sz="1600" dirty="0">
                <a:latin typeface="UTM Avo" panose="02040603050506020204" pitchFamily="18" charset="0"/>
                <a:ea typeface="Calibri" panose="020F0502020204030204" pitchFamily="34" charset="0"/>
              </a:rPr>
              <a:t>thêm. Da trời bỗng xanh hơn, những làn mây trắng trắng hơn, xốp hơn, trôi nhẹ nhàng hơn. Các loài hoa nghe tiếng hót </a:t>
            </a:r>
            <a:r>
              <a:rPr lang="vi-VN" sz="1600" b="1" dirty="0">
                <a:solidFill>
                  <a:srgbClr val="FF0000"/>
                </a:solidFill>
                <a:latin typeface="UTM Avo" panose="02040603050506020204" pitchFamily="18" charset="0"/>
                <a:ea typeface="Calibri" panose="020F0502020204030204" pitchFamily="34" charset="0"/>
              </a:rPr>
              <a:t>trong suốt </a:t>
            </a:r>
            <a:r>
              <a:rPr lang="vi-VN" sz="1600" dirty="0">
                <a:latin typeface="UTM Avo" panose="02040603050506020204" pitchFamily="18" charset="0"/>
                <a:ea typeface="Calibri" panose="020F0502020204030204" pitchFamily="34" charset="0"/>
              </a:rPr>
              <a:t>của hoạ mi chợt bừng giấc, xoè những cánh hoa đẹp, bày đủ các màu sắc xanh tươi. Tiếng hót </a:t>
            </a:r>
            <a:r>
              <a:rPr lang="vi-VN" sz="1600" b="1" dirty="0">
                <a:solidFill>
                  <a:srgbClr val="FF0000"/>
                </a:solidFill>
                <a:latin typeface="UTM Avo" panose="02040603050506020204" pitchFamily="18" charset="0"/>
                <a:ea typeface="Calibri" panose="020F0502020204030204" pitchFamily="34" charset="0"/>
              </a:rPr>
              <a:t>dìu dặt </a:t>
            </a:r>
            <a:r>
              <a:rPr lang="vi-VN" sz="1600" dirty="0">
                <a:latin typeface="UTM Avo" panose="02040603050506020204" pitchFamily="18" charset="0"/>
                <a:ea typeface="Calibri" panose="020F0502020204030204" pitchFamily="34" charset="0"/>
              </a:rPr>
              <a:t>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a:t>
            </a:r>
            <a:r>
              <a:rPr lang="vi-VN" sz="1600" b="1" dirty="0">
                <a:solidFill>
                  <a:srgbClr val="FF0000"/>
                </a:solidFill>
                <a:latin typeface="UTM Avo" panose="02040603050506020204" pitchFamily="18" charset="0"/>
                <a:ea typeface="Calibri" panose="020F0502020204030204" pitchFamily="34" charset="0"/>
              </a:rPr>
              <a:t>vui sướng</a:t>
            </a:r>
            <a:r>
              <a:rPr lang="vi-VN" sz="1600" dirty="0">
                <a:latin typeface="UTM Avo" panose="02040603050506020204" pitchFamily="18" charset="0"/>
                <a:ea typeface="Calibri" panose="020F0502020204030204" pitchFamily="34" charset="0"/>
              </a:rPr>
              <a:t>,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sp>
        <p:nvSpPr>
          <p:cNvPr id="9" name="TextBox 8">
            <a:extLst>
              <a:ext uri="{FF2B5EF4-FFF2-40B4-BE49-F238E27FC236}">
                <a16:creationId xmlns:a16="http://schemas.microsoft.com/office/drawing/2014/main" id="{C07B3502-F58A-46C0-88F8-3DE26F98CD3F}"/>
              </a:ext>
            </a:extLst>
          </p:cNvPr>
          <p:cNvSpPr txBox="1"/>
          <p:nvPr/>
        </p:nvSpPr>
        <p:spPr>
          <a:xfrm>
            <a:off x="543443" y="0"/>
            <a:ext cx="141819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cxnSp>
        <p:nvCxnSpPr>
          <p:cNvPr id="3" name="Straight Connector 2"/>
          <p:cNvCxnSpPr/>
          <p:nvPr/>
        </p:nvCxnSpPr>
        <p:spPr>
          <a:xfrm>
            <a:off x="3041964" y="1539090"/>
            <a:ext cx="1004935" cy="90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50074" y="1828800"/>
            <a:ext cx="653213" cy="754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0603" y="2116511"/>
            <a:ext cx="822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00939" y="2415767"/>
            <a:ext cx="608091" cy="1056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7761" y="2752253"/>
            <a:ext cx="392313" cy="75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926531" y="3079543"/>
            <a:ext cx="617900" cy="1628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89212" y="3947311"/>
            <a:ext cx="922701" cy="461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9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97641" y="2134259"/>
            <a:ext cx="4044392" cy="2796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60226"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luồng sáng</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550607"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0DB3B055-88C0-4489-85E5-255792E07D74}"/>
              </a:ext>
            </a:extLst>
          </p:cNvPr>
          <p:cNvSpPr/>
          <p:nvPr/>
        </p:nvSpPr>
        <p:spPr>
          <a:xfrm>
            <a:off x="443725" y="2261771"/>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lộc</a:t>
            </a:r>
            <a:endParaRPr lang="vi-VN" sz="1800" dirty="0"/>
          </a:p>
        </p:txBody>
      </p:sp>
      <p:sp>
        <p:nvSpPr>
          <p:cNvPr id="25" name="Oval 24">
            <a:extLst>
              <a:ext uri="{FF2B5EF4-FFF2-40B4-BE49-F238E27FC236}">
                <a16:creationId xmlns:a16="http://schemas.microsoft.com/office/drawing/2014/main" id="{EEE7A823-F02D-42E8-B9FF-4F60A41569EE}"/>
              </a:ext>
            </a:extLst>
          </p:cNvPr>
          <p:cNvSpPr/>
          <p:nvPr/>
        </p:nvSpPr>
        <p:spPr>
          <a:xfrm>
            <a:off x="534106" y="239920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2031689" y="1312754"/>
            <a:ext cx="436608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ánh sáng di chuyển theo một chiều</a:t>
            </a:r>
            <a:endParaRPr lang="en-US" sz="1800" dirty="0">
              <a:solidFill>
                <a:schemeClr val="accent6">
                  <a:lumMod val="50000"/>
                </a:schemeClr>
              </a:solidFill>
              <a:latin typeface="UTM Avo" panose="02040603050506020204" pitchFamily="18" charset="0"/>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1173344" y="2259363"/>
            <a:ext cx="4894156" cy="455061"/>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lá mới bắt đầu mọc vào mùa xuân.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784523" y="1786576"/>
            <a:ext cx="1382110"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nhất định. </a:t>
            </a:r>
            <a:endParaRPr lang="x-none" dirty="0"/>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734" y="2714424"/>
            <a:ext cx="2884402" cy="2240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2251" y="2737248"/>
            <a:ext cx="1460607" cy="21919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414543" y="294195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dìu dặt</a:t>
            </a:r>
            <a:endParaRPr lang="vi-VN" sz="1800" dirty="0"/>
          </a:p>
        </p:txBody>
      </p:sp>
      <p:sp>
        <p:nvSpPr>
          <p:cNvPr id="19" name="Oval 18">
            <a:extLst>
              <a:ext uri="{FF2B5EF4-FFF2-40B4-BE49-F238E27FC236}">
                <a16:creationId xmlns:a16="http://schemas.microsoft.com/office/drawing/2014/main" id="{9ADEE072-862E-804B-8ED2-8239AF488B42}"/>
              </a:ext>
            </a:extLst>
          </p:cNvPr>
          <p:cNvSpPr/>
          <p:nvPr/>
        </p:nvSpPr>
        <p:spPr>
          <a:xfrm>
            <a:off x="504924" y="307938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3F76F04-F005-2249-AB34-1B3646D3C0E0}"/>
              </a:ext>
            </a:extLst>
          </p:cNvPr>
          <p:cNvSpPr txBox="1"/>
          <p:nvPr/>
        </p:nvSpPr>
        <p:spPr>
          <a:xfrm>
            <a:off x="1591562" y="2939546"/>
            <a:ext cx="534175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âm thanh lúc nhanh, lúc chậm một cách</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D53621B6-B52D-F347-8C36-50DA5CAD36BE}"/>
              </a:ext>
            </a:extLst>
          </p:cNvPr>
          <p:cNvSpPr/>
          <p:nvPr/>
        </p:nvSpPr>
        <p:spPr>
          <a:xfrm>
            <a:off x="746086" y="3343936"/>
            <a:ext cx="2811988"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356529"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hoạ mi</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446910"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1521197" y="1312754"/>
            <a:ext cx="5162405"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chim nhỏ có màu nâu vàng, trên mí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80825" y="1786576"/>
            <a:ext cx="6073478" cy="369332"/>
          </a:xfrm>
          <a:prstGeom prst="rect">
            <a:avLst/>
          </a:prstGeom>
        </p:spPr>
        <p:txBody>
          <a:bodyPr wrap="square">
            <a:spAutoFit/>
          </a:bodyPr>
          <a:lstStyle/>
          <a:p>
            <a:r>
              <a:rPr lang="vi-VN" sz="1800" dirty="0">
                <a:solidFill>
                  <a:srgbClr val="FC7D77">
                    <a:lumMod val="50000"/>
                  </a:srgbClr>
                </a:solidFill>
                <a:latin typeface="UTM Avo" panose="02040603050506020204" pitchFamily="18" charset="0"/>
              </a:rPr>
              <a:t>mắt có vành lông trắng. Giọng hót rất trong và cao.</a:t>
            </a:r>
            <a:endParaRPr lang="x-none" dirty="0"/>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1197" y="2174529"/>
            <a:ext cx="3910006" cy="2604861"/>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296031" y="2174529"/>
            <a:ext cx="4135172" cy="2508478"/>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P spid="4" grpId="0"/>
      <p:bldP spid="5" grpId="0" animBg="1"/>
      <p:bldP spid="2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347370"/>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37741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68681" y="114383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Ngắt nghỉ câu dài </a:t>
            </a:r>
            <a:endParaRPr lang="en-US" sz="18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8E52BE51-D649-4526-9277-FF3ADEE969EC}"/>
              </a:ext>
            </a:extLst>
          </p:cNvPr>
          <p:cNvSpPr/>
          <p:nvPr/>
        </p:nvSpPr>
        <p:spPr>
          <a:xfrm>
            <a:off x="768681" y="1914937"/>
            <a:ext cx="5616958" cy="870559"/>
          </a:xfrm>
          <a:prstGeom prst="rect">
            <a:avLst/>
          </a:prstGeom>
        </p:spPr>
        <p:txBody>
          <a:bodyPr wrap="square">
            <a:spAutoFit/>
          </a:bodyPr>
          <a:lstStyle/>
          <a:p>
            <a:pPr lvl="0" algn="just">
              <a:lnSpc>
                <a:spcPct val="150000"/>
              </a:lnSpc>
            </a:pPr>
            <a:r>
              <a:rPr lang="vi-VN" sz="1800" dirty="0">
                <a:latin typeface="UTM Avo" panose="02040603050506020204" pitchFamily="18" charset="0"/>
                <a:ea typeface="Calibri" panose="020F0502020204030204" pitchFamily="34" charset="0"/>
              </a:rPr>
              <a:t>Da trời bỗng xanh hơn, những làn mây trắng trắng hơn, xốp hơn, trôi nhẹ nhàng hơn.</a:t>
            </a:r>
            <a:endParaRPr lang="vi-VN" sz="1800" dirty="0"/>
          </a:p>
        </p:txBody>
      </p:sp>
      <p:cxnSp>
        <p:nvCxnSpPr>
          <p:cNvPr id="8" name="Straight Connector 7">
            <a:extLst>
              <a:ext uri="{FF2B5EF4-FFF2-40B4-BE49-F238E27FC236}">
                <a16:creationId xmlns:a16="http://schemas.microsoft.com/office/drawing/2014/main" id="{DB68DD48-9047-4C0E-873F-F9EFE47EFA41}"/>
              </a:ext>
            </a:extLst>
          </p:cNvPr>
          <p:cNvCxnSpPr/>
          <p:nvPr/>
        </p:nvCxnSpPr>
        <p:spPr>
          <a:xfrm flipH="1">
            <a:off x="1521045" y="1996487"/>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4CFEEF-212F-42B3-BBBF-4D440F828404}"/>
              </a:ext>
            </a:extLst>
          </p:cNvPr>
          <p:cNvCxnSpPr/>
          <p:nvPr/>
        </p:nvCxnSpPr>
        <p:spPr>
          <a:xfrm flipH="1">
            <a:off x="1624791" y="2459285"/>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5EBDDA-DD2C-4A8F-B8C1-CA4801437ACA}"/>
              </a:ext>
            </a:extLst>
          </p:cNvPr>
          <p:cNvCxnSpPr/>
          <p:nvPr/>
        </p:nvCxnSpPr>
        <p:spPr>
          <a:xfrm flipH="1">
            <a:off x="6281790" y="1996487"/>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4DDAAC-18E1-413F-B350-330F0AF8449A}"/>
              </a:ext>
            </a:extLst>
          </p:cNvPr>
          <p:cNvCxnSpPr/>
          <p:nvPr/>
        </p:nvCxnSpPr>
        <p:spPr>
          <a:xfrm flipH="1">
            <a:off x="3090847" y="1996487"/>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3683457" y="2445526"/>
            <a:ext cx="141062" cy="35372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534765" y="202317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289" y="3465115"/>
            <a:ext cx="238016" cy="238016"/>
          </a:xfrm>
          <a:prstGeom prst="rect">
            <a:avLst/>
          </a:prstGeom>
        </p:spPr>
      </p:pic>
    </p:spTree>
    <p:custDataLst>
      <p:tags r:id="rId1"/>
    </p:custDataLst>
    <p:extLst>
      <p:ext uri="{BB962C8B-B14F-4D97-AF65-F5344CB8AC3E}">
        <p14:creationId xmlns:p14="http://schemas.microsoft.com/office/powerpoint/2010/main" val="24626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626662" y="1297344"/>
            <a:ext cx="6119826"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7" name="TextBox 16">
            <a:extLst>
              <a:ext uri="{FF2B5EF4-FFF2-40B4-BE49-F238E27FC236}">
                <a16:creationId xmlns:a16="http://schemas.microsoft.com/office/drawing/2014/main" id="{9DC59F8C-EFBC-E845-85DB-19AF407A4D02}"/>
              </a:ext>
            </a:extLst>
          </p:cNvPr>
          <p:cNvSpPr txBox="1"/>
          <p:nvPr/>
        </p:nvSpPr>
        <p:spPr>
          <a:xfrm>
            <a:off x="291475" y="2025788"/>
            <a:ext cx="6119826" cy="1938992"/>
          </a:xfrm>
          <a:prstGeom prst="rect">
            <a:avLst/>
          </a:prstGeom>
          <a:noFill/>
        </p:spPr>
        <p:txBody>
          <a:bodyPr wrap="square" rtlCol="0">
            <a:spAutoFit/>
          </a:bodyPr>
          <a:lstStyle/>
          <a:p>
            <a:pPr algn="just">
              <a:lnSpc>
                <a:spcPct val="150000"/>
              </a:lnSpc>
            </a:pPr>
            <a:r>
              <a:rPr lang="vi-VN" sz="2000" dirty="0">
                <a:solidFill>
                  <a:srgbClr val="FF0000"/>
                </a:solidFill>
                <a:latin typeface="+mj-lt"/>
                <a:sym typeface="Wingdings" panose="05000000000000000000" pitchFamily="2" charset="2"/>
              </a:rPr>
              <a:t> </a:t>
            </a:r>
            <a:r>
              <a:rPr lang="vi-VN" sz="2000" dirty="0">
                <a:solidFill>
                  <a:srgbClr val="FF0000"/>
                </a:solidFill>
                <a:latin typeface="+mj-lt"/>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1443</TotalTime>
  <Words>1171</Words>
  <Application>Microsoft Office PowerPoint</Application>
  <PresentationFormat>Custom</PresentationFormat>
  <Paragraphs>76</Paragraphs>
  <Slides>13</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UTM Cookies</vt:lpstr>
      <vt:lpstr>UTM Avo</vt:lpstr>
      <vt:lpstr>Arial</vt:lpstr>
      <vt:lpstr>Wingdings</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192</cp:revision>
  <dcterms:modified xsi:type="dcterms:W3CDTF">2025-02-19T02:47:50Z</dcterms:modified>
</cp:coreProperties>
</file>