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24" r:id="rId4"/>
    <p:sldMasterId id="2147483748" r:id="rId5"/>
    <p:sldMasterId id="2147483760" r:id="rId6"/>
    <p:sldMasterId id="2147483785" r:id="rId7"/>
  </p:sldMasterIdLst>
  <p:notesMasterIdLst>
    <p:notesMasterId r:id="rId30"/>
  </p:notesMasterIdLst>
  <p:sldIdLst>
    <p:sldId id="257" r:id="rId8"/>
    <p:sldId id="474" r:id="rId9"/>
    <p:sldId id="266" r:id="rId10"/>
    <p:sldId id="256" r:id="rId11"/>
    <p:sldId id="508" r:id="rId12"/>
    <p:sldId id="497" r:id="rId13"/>
    <p:sldId id="467" r:id="rId14"/>
    <p:sldId id="509" r:id="rId15"/>
    <p:sldId id="511" r:id="rId16"/>
    <p:sldId id="512" r:id="rId17"/>
    <p:sldId id="530" r:id="rId18"/>
    <p:sldId id="373" r:id="rId19"/>
    <p:sldId id="536" r:id="rId20"/>
    <p:sldId id="510" r:id="rId21"/>
    <p:sldId id="423" r:id="rId22"/>
    <p:sldId id="534" r:id="rId23"/>
    <p:sldId id="379" r:id="rId24"/>
    <p:sldId id="340" r:id="rId25"/>
    <p:sldId id="386" r:id="rId26"/>
    <p:sldId id="480" r:id="rId27"/>
    <p:sldId id="515" r:id="rId28"/>
    <p:sldId id="4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2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3B0E-F8D4-44C0-AC1A-EB294E934F5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4ECD0-D379-44A2-9EDB-F6028B8A4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2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40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698F9-AF7E-4A6D-B7D1-C76D65D49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306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698F9-AF7E-4A6D-B7D1-C76D65D49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22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230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4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7BF79-B0DF-49B9-8D94-DC863B2169F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8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839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0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9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65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1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9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8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7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6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58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53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10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86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65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7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39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34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2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01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524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73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0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9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51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2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28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82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5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21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6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7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5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48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450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473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714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138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41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70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64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96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228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5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44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80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9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1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96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998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288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5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14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886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9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03822"/>
      </p:ext>
    </p:extLst>
  </p:cSld>
  <p:clrMapOvr>
    <a:masterClrMapping/>
  </p:clrMapOvr>
  <p:transition spd="med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990810"/>
      </p:ext>
    </p:extLst>
  </p:cSld>
  <p:clrMapOvr>
    <a:masterClrMapping/>
  </p:clrMapOvr>
  <p:transition spd="med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102761"/>
      </p:ext>
    </p:extLst>
  </p:cSld>
  <p:clrMapOvr>
    <a:masterClrMapping/>
  </p:clrMapOvr>
  <p:transition spd="med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528155"/>
      </p:ext>
    </p:extLst>
  </p:cSld>
  <p:clrMapOvr>
    <a:masterClrMapping/>
  </p:clrMapOvr>
  <p:transition spd="med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163254"/>
      </p:ext>
    </p:extLst>
  </p:cSld>
  <p:clrMapOvr>
    <a:masterClrMapping/>
  </p:clrMapOvr>
  <p:transition spd="med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918556"/>
      </p:ext>
    </p:extLst>
  </p:cSld>
  <p:clrMapOvr>
    <a:masterClrMapping/>
  </p:clrMapOvr>
  <p:transition spd="med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76445"/>
      </p:ext>
    </p:extLst>
  </p:cSld>
  <p:clrMapOvr>
    <a:masterClrMapping/>
  </p:clrMapOvr>
  <p:transition spd="med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3123"/>
            <a:ext cx="4011084" cy="1162051"/>
          </a:xfrm>
          <a:prstGeom prst="rect">
            <a:avLst/>
          </a:prstGeom>
        </p:spPr>
        <p:txBody>
          <a:bodyPr lIns="121407" tIns="60706" rIns="121407" bIns="6070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117"/>
            <a:ext cx="6815667" cy="5853113"/>
          </a:xfrm>
          <a:prstGeom prst="rect">
            <a:avLst/>
          </a:prstGeom>
        </p:spPr>
        <p:txBody>
          <a:bodyPr lIns="121407" tIns="60706" rIns="121407" bIns="6070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2"/>
          </a:xfrm>
          <a:prstGeom prst="rect">
            <a:avLst/>
          </a:prstGeom>
        </p:spPr>
        <p:txBody>
          <a:bodyPr lIns="121407" tIns="60706" rIns="121407" bIns="60706"/>
          <a:lstStyle>
            <a:lvl1pPr marL="0" indent="0">
              <a:buNone/>
              <a:defRPr sz="1900"/>
            </a:lvl1pPr>
            <a:lvl2pPr marL="607002" indent="0">
              <a:buNone/>
              <a:defRPr sz="1600"/>
            </a:lvl2pPr>
            <a:lvl3pPr marL="1214012" indent="0">
              <a:buNone/>
              <a:defRPr sz="1300"/>
            </a:lvl3pPr>
            <a:lvl4pPr marL="1821001" indent="0">
              <a:buNone/>
              <a:defRPr sz="1200"/>
            </a:lvl4pPr>
            <a:lvl5pPr marL="2428024" indent="0">
              <a:buNone/>
              <a:defRPr sz="1200"/>
            </a:lvl5pPr>
            <a:lvl6pPr marL="3035019" indent="0">
              <a:buNone/>
              <a:defRPr sz="1200"/>
            </a:lvl6pPr>
            <a:lvl7pPr marL="3642010" indent="0">
              <a:buNone/>
              <a:defRPr sz="1200"/>
            </a:lvl7pPr>
            <a:lvl8pPr marL="4249028" indent="0">
              <a:buNone/>
              <a:defRPr sz="1200"/>
            </a:lvl8pPr>
            <a:lvl9pPr marL="4856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59459"/>
      </p:ext>
    </p:extLst>
  </p:cSld>
  <p:clrMapOvr>
    <a:masterClrMapping/>
  </p:clrMapOvr>
  <p:transition spd="med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407" tIns="60706" rIns="121407" bIns="6070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407" tIns="60706" rIns="121407" bIns="60706"/>
          <a:lstStyle>
            <a:lvl1pPr marL="0" indent="0">
              <a:buNone/>
              <a:defRPr sz="4300"/>
            </a:lvl1pPr>
            <a:lvl2pPr marL="607002" indent="0">
              <a:buNone/>
              <a:defRPr sz="3700"/>
            </a:lvl2pPr>
            <a:lvl3pPr marL="1214012" indent="0">
              <a:buNone/>
              <a:defRPr sz="3200"/>
            </a:lvl3pPr>
            <a:lvl4pPr marL="1821001" indent="0">
              <a:buNone/>
              <a:defRPr sz="2700"/>
            </a:lvl4pPr>
            <a:lvl5pPr marL="2428024" indent="0">
              <a:buNone/>
              <a:defRPr sz="2700"/>
            </a:lvl5pPr>
            <a:lvl6pPr marL="3035019" indent="0">
              <a:buNone/>
              <a:defRPr sz="2700"/>
            </a:lvl6pPr>
            <a:lvl7pPr marL="3642010" indent="0">
              <a:buNone/>
              <a:defRPr sz="2700"/>
            </a:lvl7pPr>
            <a:lvl8pPr marL="4249028" indent="0">
              <a:buNone/>
              <a:defRPr sz="2700"/>
            </a:lvl8pPr>
            <a:lvl9pPr marL="485604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407" tIns="60706" rIns="121407" bIns="60706"/>
          <a:lstStyle>
            <a:lvl1pPr marL="0" indent="0">
              <a:buNone/>
              <a:defRPr sz="1900"/>
            </a:lvl1pPr>
            <a:lvl2pPr marL="607002" indent="0">
              <a:buNone/>
              <a:defRPr sz="1600"/>
            </a:lvl2pPr>
            <a:lvl3pPr marL="1214012" indent="0">
              <a:buNone/>
              <a:defRPr sz="1300"/>
            </a:lvl3pPr>
            <a:lvl4pPr marL="1821001" indent="0">
              <a:buNone/>
              <a:defRPr sz="1200"/>
            </a:lvl4pPr>
            <a:lvl5pPr marL="2428024" indent="0">
              <a:buNone/>
              <a:defRPr sz="1200"/>
            </a:lvl5pPr>
            <a:lvl6pPr marL="3035019" indent="0">
              <a:buNone/>
              <a:defRPr sz="1200"/>
            </a:lvl6pPr>
            <a:lvl7pPr marL="3642010" indent="0">
              <a:buNone/>
              <a:defRPr sz="1200"/>
            </a:lvl7pPr>
            <a:lvl8pPr marL="4249028" indent="0">
              <a:buNone/>
              <a:defRPr sz="1200"/>
            </a:lvl8pPr>
            <a:lvl9pPr marL="4856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79928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217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407" tIns="60706" rIns="121407" bIns="6070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 lIns="121407" tIns="60706" rIns="121407" bIns="6070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4012"/>
              <a:t>2025/2/19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407" tIns="60706" rIns="121407" bIns="60706"/>
          <a:lstStyle/>
          <a:p>
            <a:pPr defTabSz="1214012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4012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94551"/>
      </p:ext>
    </p:extLst>
  </p:cSld>
  <p:clrMapOvr>
    <a:masterClrMapping/>
  </p:clrMapOvr>
  <p:transition spd="med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874410"/>
      </p:ext>
    </p:extLst>
  </p:cSld>
  <p:clrMapOvr>
    <a:masterClrMapping/>
  </p:clrMapOvr>
  <p:transition spd="med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5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5083"/>
      </p:ext>
    </p:extLst>
  </p:cSld>
  <p:clrMapOvr>
    <a:masterClrMapping/>
  </p:clrMapOvr>
  <p:transition spd="med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19/2/2025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pPr lvl="0"/>
            <a:fld id="{9A0DB2DC-4C9A-4742-B13C-FB6460FD3503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5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pPr lvl="0"/>
            <a:fld id="{9A0DB2DC-4C9A-4742-B13C-FB6460FD3503}" type="slidenum">
              <a:rPr lang="en-US" smtClean="0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58865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0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5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174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0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0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/>
        </p:nvSpPr>
        <p:spPr>
          <a:xfrm>
            <a:off x="1103448" y="549570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/>
        </p:nvSpPr>
        <p:spPr>
          <a:xfrm>
            <a:off x="911424" y="1029475"/>
            <a:ext cx="3648405" cy="163167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07" tIns="60706" rIns="121407" bIns="60706" rtlCol="0" anchor="ctr"/>
          <a:lstStyle/>
          <a:p>
            <a:pPr algn="ctr" defTabSz="121401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5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</p:sldLayoutIdLst>
  <p:transition spd="med">
    <p:randomBar dir="vert"/>
  </p:transition>
  <p:txStyles>
    <p:titleStyle>
      <a:lvl1pPr algn="ctr" defTabSz="121401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259" indent="-455259" algn="l" defTabSz="121401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6383" indent="-379381" algn="l" defTabSz="1214012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7508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4508" indent="-303471" algn="l" defTabSz="121401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1520" indent="-303471" algn="l" defTabSz="121401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8531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5510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2533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9525" indent="-303471" algn="l" defTabSz="121401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002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012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001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8024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5019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2010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9028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6045" algn="l" defTabSz="1214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6" Type="http://schemas.microsoft.com/office/2007/relationships/hdphoto" Target="../media/hdphoto16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microsoft.com/office/2007/relationships/hdphoto" Target="../media/hdphoto19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microsoft.com/office/2007/relationships/hdphoto" Target="../media/hdphoto16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jpeg"/><Relationship Id="rId5" Type="http://schemas.openxmlformats.org/officeDocument/2006/relationships/image" Target="../media/image50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6.wdp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8.wdp"/><Relationship Id="rId2" Type="http://schemas.openxmlformats.org/officeDocument/2006/relationships/image" Target="../media/image22.jpeg"/><Relationship Id="rId16" Type="http://schemas.openxmlformats.org/officeDocument/2006/relationships/image" Target="../media/image30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image" Target="../media/image36.gif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10.wdp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36.gif"/><Relationship Id="rId9" Type="http://schemas.microsoft.com/office/2007/relationships/hdphoto" Target="../media/hdphoto10.wdp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382463"/>
            <a:ext cx="9803219" cy="3046537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30" y="2963130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D8509-764F-4080-938A-9DB56D414E5A}"/>
              </a:ext>
            </a:extLst>
          </p:cNvPr>
          <p:cNvSpPr/>
          <p:nvPr/>
        </p:nvSpPr>
        <p:spPr>
          <a:xfrm>
            <a:off x="197503" y="1158950"/>
            <a:ext cx="8595623" cy="48378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ta,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đều làm việc.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 tích tắc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báo phút, báo giờ.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gà trống gáy vang ò … ó … o, báo cho mọi người biết trời sắp sáng, mau mau thức dậy.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tu hú kêu tu hú, tu hú. Thế là sắp đến mùa vải chín.</a:t>
            </a:r>
            <a:r>
              <a:rPr lang="en-US" sz="20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sâu, bảo vệ mùa màng.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 đào nở hoa cho sắc xuân thêm rực rỡ, ngày xuân thêm tưng bừng.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mọi vật, mọi người, bé cũng làm việc. Bé làm 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 đi 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bé quét nhà, nhặt rau, chơi với em đỡ mẹ. Bé luôn luôn bận rộn, mà lúc nào cũng vui.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TÔ HOÀI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7F95B-D8E0-4D0B-8B2C-79DFD628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126" y="1154871"/>
            <a:ext cx="3484156" cy="354472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7A1EF29-BDEC-433D-94DE-18C3DDC0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63" y="395105"/>
            <a:ext cx="527050" cy="387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E679A06-22A4-4149-9A51-7906D5AF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3915"/>
            <a:ext cx="527050" cy="15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87DE713-A935-4C0A-9F95-459CEDF5DD67}"/>
              </a:ext>
            </a:extLst>
          </p:cNvPr>
          <p:cNvSpPr/>
          <p:nvPr/>
        </p:nvSpPr>
        <p:spPr>
          <a:xfrm>
            <a:off x="48703" y="1188033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7BE87D-4CEC-4362-8F50-E0805DBA9B6D}"/>
              </a:ext>
            </a:extLst>
          </p:cNvPr>
          <p:cNvSpPr/>
          <p:nvPr/>
        </p:nvSpPr>
        <p:spPr>
          <a:xfrm>
            <a:off x="4457" y="4334663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B0D0B8-7AF7-475A-98C8-1C147E1D18A1}"/>
              </a:ext>
            </a:extLst>
          </p:cNvPr>
          <p:cNvGrpSpPr/>
          <p:nvPr/>
        </p:nvGrpSpPr>
        <p:grpSpPr>
          <a:xfrm>
            <a:off x="2564091" y="5938873"/>
            <a:ext cx="5392346" cy="769441"/>
            <a:chOff x="708943" y="6018639"/>
            <a:chExt cx="5825836" cy="76944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C63D3-BD07-43A0-B5E1-D7330F36F67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A221B9-292A-47BB-A038-E13C026A0E5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35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D8509-764F-4080-938A-9DB56D414E5A}"/>
              </a:ext>
            </a:extLst>
          </p:cNvPr>
          <p:cNvSpPr/>
          <p:nvPr/>
        </p:nvSpPr>
        <p:spPr>
          <a:xfrm>
            <a:off x="197503" y="1174779"/>
            <a:ext cx="8595623" cy="48378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ta,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đều làm việc.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 tích tắc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phút, báo giờ.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gà trống gáy vang ò … ó … o, báo cho mọi người biết trời sắp sáng, mau mau thức dậy.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tu hú kêu tu hú, tu hú. Thế là sắp đến mùa vải chín.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bắt sâu, bảo vệ mùa màng.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 đào nở hoa cho sắc xuân thêm rực rỡ, ngày xuân thêm tưng bừng.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mọi vật, mọi người, bé cũng làm việc. Bé làm 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 đi 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bé quét nhà, nhặt rau, chơi với em đỡ mẹ. Bé luôn luôn bận rộn, mà lúc nào cũng vui.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TÔ HOÀI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7F95B-D8E0-4D0B-8B2C-79DFD628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126" y="1154871"/>
            <a:ext cx="3484156" cy="35447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0D1722-AEC3-42CE-B97B-882AA40DD3C8}"/>
              </a:ext>
            </a:extLst>
          </p:cNvPr>
          <p:cNvCxnSpPr>
            <a:cxnSpLocks/>
          </p:cNvCxnSpPr>
          <p:nvPr/>
        </p:nvCxnSpPr>
        <p:spPr>
          <a:xfrm flipV="1">
            <a:off x="4236048" y="1502124"/>
            <a:ext cx="947821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05B9BC-372D-4082-8510-4738417EFBE6}"/>
              </a:ext>
            </a:extLst>
          </p:cNvPr>
          <p:cNvCxnSpPr>
            <a:cxnSpLocks/>
          </p:cNvCxnSpPr>
          <p:nvPr/>
        </p:nvCxnSpPr>
        <p:spPr>
          <a:xfrm>
            <a:off x="4495314" y="2426107"/>
            <a:ext cx="95739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CF963-8BCB-4E2F-9158-81801D82E8D3}"/>
              </a:ext>
            </a:extLst>
          </p:cNvPr>
          <p:cNvCxnSpPr>
            <a:cxnSpLocks/>
          </p:cNvCxnSpPr>
          <p:nvPr/>
        </p:nvCxnSpPr>
        <p:spPr>
          <a:xfrm>
            <a:off x="2874577" y="3323824"/>
            <a:ext cx="741303" cy="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17553C-E714-4202-ABD5-1690B0BE6FB8}"/>
              </a:ext>
            </a:extLst>
          </p:cNvPr>
          <p:cNvCxnSpPr>
            <a:cxnSpLocks/>
          </p:cNvCxnSpPr>
          <p:nvPr/>
        </p:nvCxnSpPr>
        <p:spPr>
          <a:xfrm flipV="1">
            <a:off x="5991726" y="3323824"/>
            <a:ext cx="733927" cy="21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B6687E-BFDC-4D0B-B954-18CCA7821307}"/>
              </a:ext>
            </a:extLst>
          </p:cNvPr>
          <p:cNvCxnSpPr>
            <a:cxnSpLocks/>
          </p:cNvCxnSpPr>
          <p:nvPr/>
        </p:nvCxnSpPr>
        <p:spPr>
          <a:xfrm>
            <a:off x="5979694" y="4699591"/>
            <a:ext cx="840399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580968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745209" y="-1962158"/>
            <a:ext cx="1543984" cy="4693709"/>
            <a:chOff x="2102024" y="-1714093"/>
            <a:chExt cx="1143795" cy="347924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/>
                    <a:cs typeface="Times New Roman" panose="02020603050405020304" pitchFamily="18" charset="0"/>
                    <a:sym typeface="+mn-lt"/>
                  </a:rPr>
                  <a:t>4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544886" y="-3099369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/>
                    <a:cs typeface="Times New Roman" panose="02020603050405020304" pitchFamily="18" charset="0"/>
                    <a:sym typeface="+mn-lt"/>
                  </a:rPr>
                  <a:t>3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349140" y="-852677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.黑体-日本语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.黑体-日本语" panose="02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082" y="3071114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626880" y="487702"/>
            <a:ext cx="6498722" cy="1813770"/>
            <a:chOff x="2179780" y="1346814"/>
            <a:chExt cx="8016343" cy="1067591"/>
          </a:xfrm>
        </p:grpSpPr>
        <p:sp>
          <p:nvSpPr>
            <p:cNvPr id="16" name="圆角矩形 1"/>
            <p:cNvSpPr/>
            <p:nvPr/>
          </p:nvSpPr>
          <p:spPr>
            <a:xfrm>
              <a:off x="2179780" y="1346814"/>
              <a:ext cx="8016343" cy="1067591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7234" y="1477277"/>
              <a:ext cx="7427220" cy="52079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7613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làm</a:t>
              </a:r>
              <a:r>
                <a: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sắp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sáng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197703" y="-1971962"/>
            <a:ext cx="1542400" cy="4693710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altLang="zh-CN" sz="4788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478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612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788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5202418" y="2772265"/>
            <a:ext cx="6877422" cy="1922350"/>
            <a:chOff x="2110311" y="1330103"/>
            <a:chExt cx="15189164" cy="1067378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30103"/>
              <a:ext cx="15189164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415385" y="1564737"/>
              <a:ext cx="14619085" cy="4912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7613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4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nở</a:t>
              </a:r>
              <a:r>
                <a: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hoa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GB" sz="4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rực</a:t>
              </a:r>
              <a:r>
                <a:rPr lang="en-US" sz="4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rỡ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4027080" y="5006817"/>
            <a:ext cx="8102165" cy="1742278"/>
            <a:chOff x="2210274" y="1316025"/>
            <a:chExt cx="9034547" cy="1066953"/>
          </a:xfrm>
        </p:grpSpPr>
        <p:sp>
          <p:nvSpPr>
            <p:cNvPr id="62" name="圆角矩形 1"/>
            <p:cNvSpPr/>
            <p:nvPr/>
          </p:nvSpPr>
          <p:spPr>
            <a:xfrm>
              <a:off x="2210274" y="1316025"/>
              <a:ext cx="9034547" cy="106695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78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952608" y="1532660"/>
              <a:ext cx="8192249" cy="565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1217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5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417310" y="-206882"/>
            <a:ext cx="3825911" cy="2240756"/>
          </a:xfrm>
          <a:prstGeom prst="flowChartPunchedTap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4407" y="599157"/>
            <a:ext cx="38417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978C64-4DD0-4FE3-9BF1-C89919C7D371}"/>
              </a:ext>
            </a:extLst>
          </p:cNvPr>
          <p:cNvSpPr txBox="1"/>
          <p:nvPr/>
        </p:nvSpPr>
        <p:spPr>
          <a:xfrm>
            <a:off x="3148137" y="613991"/>
            <a:ext cx="108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24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2C8D2-656C-4B7E-A2AA-7854544E6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5DD8A-71CD-47B9-8EA5-A5DD6D7DDE01}"/>
              </a:ext>
            </a:extLst>
          </p:cNvPr>
          <p:cNvSpPr txBox="1"/>
          <p:nvPr/>
        </p:nvSpPr>
        <p:spPr>
          <a:xfrm>
            <a:off x="2175237" y="974769"/>
            <a:ext cx="7154436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F5B47-B0A6-415E-9D7B-BA059CC8BA69}"/>
              </a:ext>
            </a:extLst>
          </p:cNvPr>
          <p:cNvSpPr/>
          <p:nvPr/>
        </p:nvSpPr>
        <p:spPr>
          <a:xfrm>
            <a:off x="2098160" y="2264306"/>
            <a:ext cx="7995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vi-VN" sz="3200" dirty="0">
                <a:latin typeface="+mj-lt"/>
              </a:rPr>
              <a:t>Con gà trống gáy vang ò ó o, báo cho mọi người biết trời sắp sáng, mau mau thức dậy.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12F39B-9488-4693-A04A-8E0E8D87ADAC}"/>
              </a:ext>
            </a:extLst>
          </p:cNvPr>
          <p:cNvSpPr/>
          <p:nvPr/>
        </p:nvSpPr>
        <p:spPr>
          <a:xfrm>
            <a:off x="2218668" y="244754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A16D4-D6FD-4A3E-A854-6A81CD0E4348}"/>
              </a:ext>
            </a:extLst>
          </p:cNvPr>
          <p:cNvSpPr/>
          <p:nvPr/>
        </p:nvSpPr>
        <p:spPr>
          <a:xfrm>
            <a:off x="2205718" y="4597408"/>
            <a:ext cx="7995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vi-VN" sz="3200" dirty="0">
                <a:latin typeface="+mj-lt"/>
              </a:rPr>
              <a:t>Cành đào nở hoa cho sắc xuân thêm rực rỡ, ngày xuân thêm tưng bừng.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86B046-6941-4264-B5FC-9BDF1320F432}"/>
              </a:ext>
            </a:extLst>
          </p:cNvPr>
          <p:cNvSpPr/>
          <p:nvPr/>
        </p:nvSpPr>
        <p:spPr>
          <a:xfrm>
            <a:off x="2218668" y="395192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BEAB5F-5F9B-4C1D-B82C-1CF77D5A646F}"/>
              </a:ext>
            </a:extLst>
          </p:cNvPr>
          <p:cNvCxnSpPr/>
          <p:nvPr/>
        </p:nvCxnSpPr>
        <p:spPr>
          <a:xfrm flipH="1">
            <a:off x="7613950" y="244555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149B1D-FF5F-4B37-B655-A47B32D3B9F8}"/>
              </a:ext>
            </a:extLst>
          </p:cNvPr>
          <p:cNvCxnSpPr/>
          <p:nvPr/>
        </p:nvCxnSpPr>
        <p:spPr>
          <a:xfrm flipH="1">
            <a:off x="6095997" y="308522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7F5014-D743-425C-9FE7-4317E3D7B635}"/>
              </a:ext>
            </a:extLst>
          </p:cNvPr>
          <p:cNvCxnSpPr/>
          <p:nvPr/>
        </p:nvCxnSpPr>
        <p:spPr>
          <a:xfrm flipH="1">
            <a:off x="5543202" y="468628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6BA4AF-25EE-454A-8026-CE1DAAA05AEB}"/>
              </a:ext>
            </a:extLst>
          </p:cNvPr>
          <p:cNvCxnSpPr/>
          <p:nvPr/>
        </p:nvCxnSpPr>
        <p:spPr>
          <a:xfrm flipH="1">
            <a:off x="10048394" y="490421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7FEEC-52EF-4CD3-BB11-45D5B344F1FA}"/>
              </a:ext>
            </a:extLst>
          </p:cNvPr>
          <p:cNvCxnSpPr/>
          <p:nvPr/>
        </p:nvCxnSpPr>
        <p:spPr>
          <a:xfrm flipH="1">
            <a:off x="6849664" y="538604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E96FAF-3600-4004-8BCF-3270D44351A4}"/>
              </a:ext>
            </a:extLst>
          </p:cNvPr>
          <p:cNvCxnSpPr/>
          <p:nvPr/>
        </p:nvCxnSpPr>
        <p:spPr>
          <a:xfrm flipH="1">
            <a:off x="6787080" y="538087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27FEEC-52EF-4CD3-BB11-45D5B344F1FA}"/>
              </a:ext>
            </a:extLst>
          </p:cNvPr>
          <p:cNvCxnSpPr/>
          <p:nvPr/>
        </p:nvCxnSpPr>
        <p:spPr>
          <a:xfrm flipH="1">
            <a:off x="9292520" y="315195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E96FAF-3600-4004-8BCF-3270D44351A4}"/>
              </a:ext>
            </a:extLst>
          </p:cNvPr>
          <p:cNvCxnSpPr/>
          <p:nvPr/>
        </p:nvCxnSpPr>
        <p:spPr>
          <a:xfrm flipH="1">
            <a:off x="9229936" y="314677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Sắc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xuân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vật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màu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mùa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xuân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Tưng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bừng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(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quang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cảnh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khí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)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nhộn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nhịp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tươi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vui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D995E-A752-4F5F-86D3-F4413C8F7944}"/>
              </a:ext>
            </a:extLst>
          </p:cNvPr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97D96C1-5361-431C-ADD6-17FFA445EE0D}"/>
                </a:ext>
              </a:extLst>
            </p:cNvPr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DDF61872-50BB-4762-8E5F-9FC665CE9E80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25D8CD5-1FD9-406D-985C-185A44D53838}"/>
                  </a:ext>
                </a:extLst>
              </p:cNvPr>
              <p:cNvSpPr txBox="1"/>
              <p:nvPr/>
            </p:nvSpPr>
            <p:spPr>
              <a:xfrm>
                <a:off x="273975" y="2164430"/>
                <a:ext cx="1846967" cy="981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úc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Kêu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hồi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dài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6" name="10">
              <a:extLst>
                <a:ext uri="{FF2B5EF4-FFF2-40B4-BE49-F238E27FC236}">
                  <a16:creationId xmlns:a16="http://schemas.microsoft.com/office/drawing/2014/main" id="{3A9B0AF2-509C-4734-BC1F-FFA10A5452EE}"/>
                </a:ext>
              </a:extLst>
            </p:cNvPr>
            <p:cNvCxnSpPr>
              <a:cxnSpLocks/>
            </p:cNvCxnSpPr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2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330245" y="2279375"/>
            <a:ext cx="8303342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ĐỌC TOÀN BÀI</a:t>
            </a:r>
          </a:p>
        </p:txBody>
      </p:sp>
      <p:sp>
        <p:nvSpPr>
          <p:cNvPr id="3" name="Oval 2"/>
          <p:cNvSpPr/>
          <p:nvPr/>
        </p:nvSpPr>
        <p:spPr>
          <a:xfrm>
            <a:off x="1445343" y="2604052"/>
            <a:ext cx="1356852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0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D8509-764F-4080-938A-9DB56D414E5A}"/>
              </a:ext>
            </a:extLst>
          </p:cNvPr>
          <p:cNvSpPr/>
          <p:nvPr/>
        </p:nvSpPr>
        <p:spPr>
          <a:xfrm>
            <a:off x="197503" y="1158950"/>
            <a:ext cx="8595623" cy="48378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đều làm việc.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 tích tắc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báo phút, báo giờ.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gà trống gáy vang 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 … o, báo cho mọi người biết trời sắp sáng, mau mau thức dậy.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tu hú kêu tu hú, tu hú. Thế là sắp đến mùa vải chín.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bắt sâu, bảo vệ mùa màng.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 đào nở hoa cho sắc xuân thêm rực rỡ, ngày xuân thêm tưng bừng.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mọi vật, mọi người, bé cũng làm việc. Bé làm 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 đi 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bé quét nhà, nhặt rau, chơi với em đỡ mẹ. Bé luôn luôn bận rộn, mà lúc nào cũng vui.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(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TÔ HOÀI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7F95B-D8E0-4D0B-8B2C-79DFD628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126" y="1154871"/>
            <a:ext cx="3484156" cy="35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19619" y="2122446"/>
            <a:ext cx="147271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081" y="170820"/>
            <a:ext cx="11726729" cy="6389905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65313" y="2127816"/>
            <a:ext cx="5754500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178250" cy="6924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26388" y="2376684"/>
            <a:ext cx="1563838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4" y="2227634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66" y="2931930"/>
            <a:ext cx="3267379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25324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00170" y="1477334"/>
              <a:ext cx="1913403" cy="720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1.Những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1502457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463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Đóng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vai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con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để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công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việc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mình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861027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78969" y="3134585"/>
            <a:ext cx="935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Kể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395974" y="2202752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gà trống gọi mọi người thức dậy, tu hú kêu báo mùa vải chín, chim bắt sâu, bảo vệ mùa màng.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3797436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 làm bài, bé đi học, bé quét nhà, nhặt rau, chơi với em đỡ mẹ.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2823107" y="986746"/>
            <a:ext cx="779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gà, 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vi-VN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tu 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ú</a:t>
            </a:r>
            <a:r>
              <a:rPr lang="vi-VN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cú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mèo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2862497" y="4195513"/>
            <a:ext cx="888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9552C7-815E-4498-9D9A-985AA85A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00" y="5872579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7BAB0B-23C3-479D-8CBA-4AAEDCFC9D77}"/>
              </a:ext>
            </a:extLst>
          </p:cNvPr>
          <p:cNvSpPr txBox="1"/>
          <p:nvPr/>
        </p:nvSpPr>
        <p:spPr>
          <a:xfrm>
            <a:off x="2692992" y="4667324"/>
            <a:ext cx="925800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Mọi người, mọi vật làm việc luôn luôn bận rộn nhưng lúc nào cũng vui.</a:t>
            </a: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419705" y="2122446"/>
            <a:ext cx="1472719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081" y="170279"/>
            <a:ext cx="11726729" cy="6389905"/>
            <a:chOff x="0" y="329377"/>
            <a:chExt cx="9369188" cy="480349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25188" y="32937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65132" y="2127276"/>
            <a:ext cx="7617384" cy="2131189"/>
            <a:chOff x="2744315" y="1595348"/>
            <a:chExt cx="5727206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5727206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4941700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418AC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26387" y="2376143"/>
            <a:ext cx="1563838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5" y="2227634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20" y="2931930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85483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1D67A-9769-4389-B47D-AF1F19007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06286"/>
            <a:ext cx="9318172" cy="357799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91253C-036C-41E1-BFF8-B413A12DE57C}"/>
              </a:ext>
            </a:extLst>
          </p:cNvPr>
          <p:cNvCxnSpPr/>
          <p:nvPr/>
        </p:nvCxnSpPr>
        <p:spPr>
          <a:xfrm>
            <a:off x="5034708" y="2941504"/>
            <a:ext cx="605928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B8982A-34C8-4FCD-B00A-0F6C91CF66CD}"/>
              </a:ext>
            </a:extLst>
          </p:cNvPr>
          <p:cNvCxnSpPr/>
          <p:nvPr/>
        </p:nvCxnSpPr>
        <p:spPr>
          <a:xfrm>
            <a:off x="5034708" y="3690651"/>
            <a:ext cx="605928" cy="8813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818F2D-C538-4663-8E90-CE16A07B8978}"/>
              </a:ext>
            </a:extLst>
          </p:cNvPr>
          <p:cNvCxnSpPr/>
          <p:nvPr/>
        </p:nvCxnSpPr>
        <p:spPr>
          <a:xfrm flipV="1">
            <a:off x="5034708" y="2941504"/>
            <a:ext cx="605928" cy="1465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42BA2-B9E8-43B1-B2B4-F5E815FDB8A8}"/>
              </a:ext>
            </a:extLst>
          </p:cNvPr>
          <p:cNvSpPr txBox="1"/>
          <p:nvPr/>
        </p:nvSpPr>
        <p:spPr>
          <a:xfrm>
            <a:off x="541421" y="1343060"/>
            <a:ext cx="529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VD: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20D0C-DE19-4B21-B96C-E74EF827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59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mây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lông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mưa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cầu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vồng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>
                <a:solidFill>
                  <a:prstClr val="white"/>
                </a:solidFill>
                <a:latin typeface="Calibri"/>
              </a:rPr>
              <a:t> Cầu gì chỉ mọc sau mưa</a:t>
            </a:r>
          </a:p>
          <a:p>
            <a:pPr algn="ctr" defTabSz="1219170"/>
            <a:r>
              <a:rPr lang="vi-VN" sz="3200">
                <a:solidFill>
                  <a:prstClr val="white"/>
                </a:solidFill>
                <a:latin typeface="Calibri"/>
              </a:rPr>
              <a:t>Lung linh bảy sắc bắc vừa tới mây?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11590" y="326261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white"/>
                </a:solidFill>
              </a:rPr>
              <a:t>Cái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nằm</a:t>
            </a:r>
            <a:r>
              <a:rPr lang="en-US" sz="3200" dirty="0">
                <a:solidFill>
                  <a:prstClr val="white"/>
                </a:solidFill>
              </a:rPr>
              <a:t> ở </a:t>
            </a:r>
            <a:r>
              <a:rPr lang="en-US" sz="3200" dirty="0" err="1">
                <a:solidFill>
                  <a:prstClr val="white"/>
                </a:solidFill>
              </a:rPr>
              <a:t>trong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, </a:t>
            </a:r>
            <a:r>
              <a:rPr lang="en-US" sz="3200" dirty="0" err="1">
                <a:solidFill>
                  <a:prstClr val="white"/>
                </a:solidFill>
              </a:rPr>
              <a:t>Nhìn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lên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mặt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nó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biết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ngay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giờ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</a:rPr>
              <a:t>nào</a:t>
            </a:r>
            <a:endParaRPr lang="en-US" sz="3200" dirty="0" smtClean="0">
              <a:solidFill>
                <a:prstClr val="white"/>
              </a:solidFill>
            </a:endParaRPr>
          </a:p>
          <a:p>
            <a:pPr algn="ctr" defTabSz="1219170"/>
            <a:r>
              <a:rPr lang="en-US" sz="3200" dirty="0" smtClean="0">
                <a:solidFill>
                  <a:prstClr val="white"/>
                </a:solidFill>
              </a:rPr>
              <a:t> </a:t>
            </a:r>
            <a:r>
              <a:rPr lang="en-US" sz="3200" dirty="0">
                <a:solidFill>
                  <a:prstClr val="white"/>
                </a:solidFill>
              </a:rPr>
              <a:t>- </a:t>
            </a:r>
            <a:r>
              <a:rPr lang="en-US" sz="3200" dirty="0" err="1">
                <a:solidFill>
                  <a:prstClr val="white"/>
                </a:solidFill>
              </a:rPr>
              <a:t>Là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cái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quạt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hồ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Tivi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Tủ</a:t>
            </a:r>
            <a:r>
              <a:rPr lang="en-US" sz="32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/>
              </a:rPr>
              <a:t>lạnh</a:t>
            </a:r>
            <a:endParaRPr lang="en-US" sz="32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50EDBD8-1802-4AE7-9C15-CE4D076FD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62C4B9B-9921-4752-9523-7B8D8DABB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" y="5911436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18">
            <a:extLst>
              <a:ext uri="{FF2B5EF4-FFF2-40B4-BE49-F238E27FC236}">
                <a16:creationId xmlns:a16="http://schemas.microsoft.com/office/drawing/2014/main" id="{9B8C6333-652F-4701-A1A9-853082A62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01DED-D5EC-4E30-9808-76111614A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673" y="721821"/>
            <a:ext cx="8027582" cy="33280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33E4FA5-0BAB-4A57-BD22-FD8A5F7E5ECD}"/>
              </a:ext>
            </a:extLst>
          </p:cNvPr>
          <p:cNvSpPr/>
          <p:nvPr/>
        </p:nvSpPr>
        <p:spPr>
          <a:xfrm>
            <a:off x="3455581" y="4529470"/>
            <a:ext cx="5237482" cy="149919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D8509-764F-4080-938A-9DB56D414E5A}"/>
              </a:ext>
            </a:extLst>
          </p:cNvPr>
          <p:cNvSpPr/>
          <p:nvPr/>
        </p:nvSpPr>
        <p:spPr>
          <a:xfrm>
            <a:off x="197503" y="1158950"/>
            <a:ext cx="8595623" cy="48378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 ta,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 người đều làm việc.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 tích tắc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báo phút, báo giờ.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gà trống gáy vang 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 … o, báo cho mọi người biết trời sắp sáng, mau mau thức dậy.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tu hú kêu tu hú, tu hú. Thế là sắp đến mùa vải chín.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bắt sâu, bảo vệ mùa màng.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 đào nở hoa cho sắc xuân thêm rực rỡ, ngày xuân thêm tưng bừng.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chập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mọi vật, mọi người, bé cũng làm việc. Bé làm 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 đi 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bé quét nhà, nhặt rau, chơi với em đỡ mẹ. Bé luôn luôn bận rộn, mà lúc nào cũng vui.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(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TÔ HOÀI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7F95B-D8E0-4D0B-8B2C-79DFD6280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3126" y="1154871"/>
            <a:ext cx="3484156" cy="35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1143</Words>
  <Application>Microsoft Office PowerPoint</Application>
  <PresentationFormat>Widescreen</PresentationFormat>
  <Paragraphs>105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宋体</vt:lpstr>
      <vt:lpstr>宋体</vt:lpstr>
      <vt:lpstr>SimSun-ExtB</vt:lpstr>
      <vt:lpstr>.黑体-日本语</vt:lpstr>
      <vt:lpstr>Arial</vt:lpstr>
      <vt:lpstr>Arial Rounded MT Bold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UTM Avo</vt:lpstr>
      <vt:lpstr>Wingdings</vt:lpstr>
      <vt:lpstr>1_Office Theme</vt:lpstr>
      <vt:lpstr>3_Office Theme</vt:lpstr>
      <vt:lpstr>4_Office Theme</vt:lpstr>
      <vt:lpstr>5_Office Theme</vt:lpstr>
      <vt:lpstr>1_Office 主题​​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84</cp:revision>
  <dcterms:created xsi:type="dcterms:W3CDTF">2021-05-22T02:17:04Z</dcterms:created>
  <dcterms:modified xsi:type="dcterms:W3CDTF">2025-02-19T02:49:22Z</dcterms:modified>
</cp:coreProperties>
</file>