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30"/>
  </p:notesMasterIdLst>
  <p:sldIdLst>
    <p:sldId id="4025" r:id="rId5"/>
    <p:sldId id="3125" r:id="rId6"/>
    <p:sldId id="4038" r:id="rId7"/>
    <p:sldId id="3116" r:id="rId8"/>
    <p:sldId id="355" r:id="rId9"/>
    <p:sldId id="4098" r:id="rId10"/>
    <p:sldId id="4111" r:id="rId11"/>
    <p:sldId id="4096" r:id="rId12"/>
    <p:sldId id="4078" r:id="rId13"/>
    <p:sldId id="4080" r:id="rId14"/>
    <p:sldId id="4061" r:id="rId15"/>
    <p:sldId id="4054" r:id="rId16"/>
    <p:sldId id="4102" r:id="rId17"/>
    <p:sldId id="4105" r:id="rId18"/>
    <p:sldId id="4112" r:id="rId19"/>
    <p:sldId id="4115" r:id="rId20"/>
    <p:sldId id="4114" r:id="rId21"/>
    <p:sldId id="4107" r:id="rId22"/>
    <p:sldId id="448" r:id="rId23"/>
    <p:sldId id="4100" r:id="rId24"/>
    <p:sldId id="4108" r:id="rId25"/>
    <p:sldId id="4109" r:id="rId26"/>
    <p:sldId id="4110" r:id="rId27"/>
    <p:sldId id="4021" r:id="rId28"/>
    <p:sldId id="258" r:id="rId29"/>
  </p:sldIdLst>
  <p:sldSz cx="18288000" cy="10287000"/>
  <p:notesSz cx="6858000" cy="9144000"/>
  <p:embeddedFontLs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Nunito Black" pitchFamily="2" charset="0"/>
      <p:bold r:id="rId35"/>
      <p:boldItalic r:id="rId36"/>
    </p:embeddedFont>
    <p:embeddedFont>
      <p:font typeface="Sedgwick Av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DDB91"/>
    <a:srgbClr val="73D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24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62995-F88D-4303-9193-05978830F4F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3A1AF-B840-45CB-9DCA-961E110AE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2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VNI-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5B97B-6A31-4B2E-B9AC-36CFFF2E43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75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3A1AF-B840-45CB-9DCA-961E110AEA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1" y="8"/>
            <a:ext cx="18326100" cy="10299383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614363" y="385764"/>
            <a:ext cx="17202151" cy="95230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5675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318">
              <a:spcBef>
                <a:spcPts val="3203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318">
              <a:spcBef>
                <a:spcPts val="3203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318">
              <a:spcBef>
                <a:spcPts val="3203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318">
              <a:spcBef>
                <a:spcPts val="3203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318">
              <a:spcBef>
                <a:spcPts val="3203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318">
              <a:spcBef>
                <a:spcPts val="3203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318">
              <a:spcBef>
                <a:spcPts val="3203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318">
              <a:spcBef>
                <a:spcPts val="3203"/>
              </a:spcBef>
              <a:spcAft>
                <a:spcPts val="320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z="2002" smtClean="0">
                <a:solidFill>
                  <a:srgbClr val="595959"/>
                </a:solidFill>
                <a:latin typeface="Arial" panose="020B0604020202020204"/>
              </a:rPr>
              <a:pPr defTabSz="1371600">
                <a:defRPr/>
              </a:pPr>
              <a:t>‹#›</a:t>
            </a:fld>
            <a:endParaRPr lang="en-GB" sz="2002">
              <a:solidFill>
                <a:srgbClr val="595959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4145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0073C-3C57-78E7-9429-A93D5352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726D-71DB-40FE-8AB0-F965A7F7AF39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E084B-FC8B-6F1E-E631-97C6CD46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57E53-E863-B79A-8E16-D7A23148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1AF3-0911-4BF2-B3DD-6853325E8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937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5E903-6C99-4A14-D20A-78B44C52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BF69-A971-4B3E-8348-ACE4E49696DE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94632-1732-CF60-A77C-D7A431BC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E330-91C1-3850-DA10-717E16DB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25EB0-2D00-4147-B360-6F87B0D4E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929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F896B-875C-334C-9222-4081F17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EA659-98DE-47EB-978C-43F3A247696D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B5CDE-08A9-20E5-9729-7B9F627F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4E2BD-CB86-42F2-EC73-3F0D6F8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0601-7DDD-40AA-A616-4479D5040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26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0A9B3E-107F-B3A5-4CF5-DEFF45F3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4BC0-5387-434D-A758-E683FEED3085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5DAA8C-2A2F-FA65-5BAC-9657923A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400972-5D67-8FFD-EB34-84B533F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67DF8-8D71-4362-9A06-C69D40CF6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39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551948-29AD-82A1-496B-8E083B10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560BE-9E08-463E-B69A-45776CFAF2DA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380AB1-6EB5-7301-399C-93CB1306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99EDD6-EDB6-F125-8627-0DFB827A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9309-CE08-4C9D-939B-BA46FBE66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37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5D5C7F-08E7-10A6-38D8-7DB74E55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8153-4763-420E-B391-72233766CA3C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14D352-C7AD-21DA-FCF7-71A132B5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D227FE-178F-68EC-9508-9314E347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F948-B72D-4E22-A2B6-DB3C40699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6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4DF99E-3A03-7CE6-86C5-F528EB460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58B62-24B8-4C83-9FCE-FE9711C6FB45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457066-5D72-8FED-0099-506E65AC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043845-C463-C388-0749-F8338730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08B3-2D8C-4E5D-BACA-96EC1FEDE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5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D316B4-F833-8348-3761-95068D47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671BE-39CB-4A25-A4FE-6821FB378FD9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4B9F8C-8AA3-ACFC-7A45-D67486A6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EA40C0-D895-274E-156B-CD08B07B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61CC8-5E7C-46EE-BEB3-250730F06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026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C73038-04FB-D352-774E-42EE9651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DC735-C5D4-41B4-B87A-DC08C0D2A796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7AC166-0CB6-306E-7F5D-659E0AA4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8531BA-990E-7770-0466-C420EC9F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218-AC52-470C-A312-51F42F9C8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76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07B8-709E-C7E6-490F-F3A03D68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7671E-31C2-49A2-B3D6-A8AF87A2CD7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A2479-11B2-F62E-B040-359F464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8B19-1C06-8066-2A85-4D260406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6C8FC-7EB7-48EA-96EE-E2B7F03B84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37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ECA2-0891-2268-CCD7-980FABED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E95D-03A0-444D-9F54-80236D5BF7C8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C5C5-B485-F995-EB22-20E117C4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2A24-D8C8-80EF-3020-7D0F588B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F42-8E17-484E-9D5A-7241AD98D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2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8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2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2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87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1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62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06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9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71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04064417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28880231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8223591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7151471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29698615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08320411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43929887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24645085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4986070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5265883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07023368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0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271583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57377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169422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46603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97159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81360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644187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581953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86457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583769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680450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6602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742272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174970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84137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200848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426792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9318212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711954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78453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245216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4818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2267816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008351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794962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130085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926829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107875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698722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757923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997525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51995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2732569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816567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99520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8465927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86583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0065144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565380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809379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41529150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99274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176132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7632904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9545789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32928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3650640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4186015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2491857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50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6929E40-965E-0AAF-CFC9-7117265BA81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2751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D4AA341-B930-AEE8-0913-B02A2CF356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797B1-64A4-7307-65E0-58206F117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EBEBE9-29EB-434B-80F3-DDA3C6A065AD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2369D-3243-7613-20EC-C48112509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45D7B-01DB-E4DD-C386-F211D2D1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9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D38822-DFE3-4F4A-A235-5EDA5F683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8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5pPr>
      <a:lvl6pPr marL="914378" algn="ctr" rtl="0" fontAlgn="base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6pPr>
      <a:lvl7pPr marL="1828755" algn="ctr" rtl="0" fontAlgn="base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7pPr>
      <a:lvl8pPr marL="2743131" algn="ctr" rtl="0" fontAlgn="base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8pPr>
      <a:lvl9pPr marL="3657509" algn="ctr" rtl="0" fontAlgn="base">
        <a:spcBef>
          <a:spcPct val="0"/>
        </a:spcBef>
        <a:spcAft>
          <a:spcPct val="0"/>
        </a:spcAft>
        <a:defRPr sz="8801">
          <a:solidFill>
            <a:schemeClr val="tx1"/>
          </a:solidFill>
          <a:latin typeface="Calibri" pitchFamily="34" charset="0"/>
        </a:defRPr>
      </a:lvl9pPr>
    </p:titleStyle>
    <p:bodyStyle>
      <a:lvl1pPr marL="685784" indent="-6857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0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2/6/2025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  <a:latin typeface="A3.OpenSans-San"/>
              </a:rPr>
              <a:pPr defTabSz="1371600">
                <a:defRPr/>
              </a:pPr>
              <a:t>‹#›</a:t>
            </a:fld>
            <a:endParaRPr lang="en-US">
              <a:solidFill>
                <a:srgbClr val="3F3F3F">
                  <a:tint val="75000"/>
                </a:srgbClr>
              </a:solidFill>
              <a:latin typeface="A3.OpenSans-San"/>
            </a:endParaRPr>
          </a:p>
        </p:txBody>
      </p:sp>
    </p:spTree>
    <p:extLst>
      <p:ext uri="{BB962C8B-B14F-4D97-AF65-F5344CB8AC3E}">
        <p14:creationId xmlns:p14="http://schemas.microsoft.com/office/powerpoint/2010/main" val="143613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  <p:sldLayoutId id="2147483734" r:id="rId48"/>
    <p:sldLayoutId id="2147483735" r:id="rId49"/>
    <p:sldLayoutId id="2147483736" r:id="rId50"/>
    <p:sldLayoutId id="2147483737" r:id="rId51"/>
    <p:sldLayoutId id="2147483738" r:id="rId52"/>
    <p:sldLayoutId id="2147483739" r:id="rId53"/>
    <p:sldLayoutId id="2147483740" r:id="rId54"/>
    <p:sldLayoutId id="2147483741" r:id="rId55"/>
    <p:sldLayoutId id="2147483742" r:id="rId56"/>
    <p:sldLayoutId id="2147483743" r:id="rId57"/>
    <p:sldLayoutId id="2147483744" r:id="rId58"/>
    <p:sldLayoutId id="2147483745" r:id="rId59"/>
    <p:sldLayoutId id="2147483746" r:id="rId60"/>
    <p:sldLayoutId id="2147483747" r:id="rId61"/>
    <p:sldLayoutId id="2147483749" r:id="rId6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6.png"/><Relationship Id="rId2" Type="http://schemas.openxmlformats.org/officeDocument/2006/relationships/audio" Target="ppt/slides/ppt/slides/ppt/slides/ppt/slides/ppt/slides/ppt/slides/ppt/slides/clipboard/slides/ppt/slides/ppt/slides/ppt/slides/clipboard/slides/ppt/slides/ppt/slides/clipboard/slides/ppt/slides/clipboard/slides/ppt/slides/ppt/slides/ppt/media/media1.wav" TargetMode="External"/><Relationship Id="rId1" Type="http://schemas.microsoft.com/office/2007/relationships/media" Target="ppt/slides/ppt/slides/ppt/slides/ppt/slides/ppt/slides/ppt/slides/ppt/slides/clipboard/slides/ppt/slides/ppt/slides/ppt/slides/clipboard/slides/ppt/slides/ppt/slides/clipboard/slides/ppt/slides/clipboard/slides/ppt/slides/ppt/slides/ppt/media/media1.wa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56.svg"/><Relationship Id="rId21" Type="http://schemas.openxmlformats.org/officeDocument/2006/relationships/image" Target="../media/image74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852D9DC-4DF7-C172-4B7B-5BA4B479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34848"/>
            <a:ext cx="18520553" cy="12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2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PHÒNG GIÁO DỤC VÀ ĐÀO TẠO HUYỆN QUỐC OAI</a:t>
            </a:r>
          </a:p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2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TRƯỜNG TIỂU HỌC SÀI SƠN A</a:t>
            </a:r>
            <a:endParaRPr lang="vi-VN" altLang="en-US" sz="42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01C675-83A3-A78F-80AB-0D8081CC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981413"/>
            <a:ext cx="18288001" cy="12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6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MÔN TIẾNG VIỆT LỚP 3</a:t>
            </a:r>
            <a:endParaRPr lang="vi-VN" altLang="en-US" sz="60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D07D60-458E-14C8-6081-05D071AA6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5" y="4984182"/>
            <a:ext cx="13898457" cy="12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BÀI 28: LUYỆN TẬP: MỞ RỘNG VỐN TỪ VỀ NGHỀ NGHIỆP; CÂU HỎI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EA2974-3B5F-8CC9-053C-CE2915D66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81900"/>
            <a:ext cx="18520553" cy="12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Giáo</a:t>
            </a:r>
            <a:r>
              <a:rPr lang="en-US" altLang="en-US" sz="60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 </a:t>
            </a: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viên</a:t>
            </a:r>
            <a:r>
              <a:rPr lang="en-US" altLang="en-US" sz="60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 </a:t>
            </a: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dạy</a:t>
            </a:r>
            <a:r>
              <a:rPr lang="en-US" altLang="en-US" sz="60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: Lê </a:t>
            </a: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Thị</a:t>
            </a:r>
            <a:r>
              <a:rPr lang="en-US" altLang="en-US" sz="60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 </a:t>
            </a: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Thảo</a:t>
            </a:r>
            <a:endParaRPr lang="en-US" altLang="en-US" sz="60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  <a:p>
            <a:pPr algn="ctr" defTabSz="1828755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6000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Lớp</a:t>
            </a:r>
            <a:r>
              <a:rPr lang="en-US" altLang="en-US" sz="600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: 3A5 </a:t>
            </a:r>
            <a:endParaRPr lang="en-US" altLang="en-US" sz="60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D454D-1C65-F2FB-5640-C84C5AF2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2544"/>
            <a:ext cx="2895600" cy="2548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A2B29-664F-7F06-0001-0A3B6A6570D2}"/>
              </a:ext>
            </a:extLst>
          </p:cNvPr>
          <p:cNvSpPr txBox="1"/>
          <p:nvPr/>
        </p:nvSpPr>
        <p:spPr>
          <a:xfrm>
            <a:off x="7620000" y="6477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F2106-A202-BAC1-6FE0-CCE80C50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866900"/>
            <a:ext cx="11201400" cy="6356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3983F-3F15-DEB9-2D80-5038E6D31C00}"/>
              </a:ext>
            </a:extLst>
          </p:cNvPr>
          <p:cNvSpPr txBox="1"/>
          <p:nvPr/>
        </p:nvSpPr>
        <p:spPr>
          <a:xfrm>
            <a:off x="7848600" y="8623637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 lý</a:t>
            </a:r>
          </a:p>
        </p:txBody>
      </p:sp>
    </p:spTree>
    <p:extLst>
      <p:ext uri="{BB962C8B-B14F-4D97-AF65-F5344CB8AC3E}">
        <p14:creationId xmlns:p14="http://schemas.microsoft.com/office/powerpoint/2010/main" val="32073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A2B29-664F-7F06-0001-0A3B6A6570D2}"/>
              </a:ext>
            </a:extLst>
          </p:cNvPr>
          <p:cNvSpPr txBox="1"/>
          <p:nvPr/>
        </p:nvSpPr>
        <p:spPr>
          <a:xfrm>
            <a:off x="3352800" y="7239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Nghề dược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EA40C-1697-0087-A36E-F41E4C099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9" y="2031671"/>
            <a:ext cx="7162800" cy="6915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A26DF-B08A-0489-9256-483B98C8E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019300"/>
            <a:ext cx="7086600" cy="6915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863E8-B662-B399-4061-66E0D1EC6922}"/>
              </a:ext>
            </a:extLst>
          </p:cNvPr>
          <p:cNvSpPr txBox="1"/>
          <p:nvPr/>
        </p:nvSpPr>
        <p:spPr>
          <a:xfrm>
            <a:off x="7239000" y="675904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- Dược sĩ (Thầy thuốc)</a:t>
            </a:r>
          </a:p>
        </p:txBody>
      </p:sp>
    </p:spTree>
    <p:extLst>
      <p:ext uri="{BB962C8B-B14F-4D97-AF65-F5344CB8AC3E}">
        <p14:creationId xmlns:p14="http://schemas.microsoft.com/office/powerpoint/2010/main" val="12727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A2B29-664F-7F06-0001-0A3B6A6570D2}"/>
              </a:ext>
            </a:extLst>
          </p:cNvPr>
          <p:cNvSpPr txBox="1"/>
          <p:nvPr/>
        </p:nvSpPr>
        <p:spPr>
          <a:xfrm>
            <a:off x="9237127" y="495299"/>
            <a:ext cx="373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- Nông dân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88C60-ABAE-6379-9429-58DDDB743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34" y="1392071"/>
            <a:ext cx="7302690" cy="3990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D0E88-592F-6925-90DD-6FF687DA7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392072"/>
            <a:ext cx="7467600" cy="399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04000A-9C99-2E54-9AE3-0714B3019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37" y="5400095"/>
            <a:ext cx="7314063" cy="4544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9522D6-BAC5-6311-C28F-28760AED3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5382467"/>
            <a:ext cx="7467599" cy="4544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8EFA3F-6BF7-387B-D6B5-6D12FA450BB2}"/>
              </a:ext>
            </a:extLst>
          </p:cNvPr>
          <p:cNvSpPr txBox="1"/>
          <p:nvPr/>
        </p:nvSpPr>
        <p:spPr>
          <a:xfrm>
            <a:off x="5562599" y="495300"/>
            <a:ext cx="373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Nghề nông</a:t>
            </a:r>
          </a:p>
        </p:txBody>
      </p:sp>
    </p:spTree>
    <p:extLst>
      <p:ext uri="{BB962C8B-B14F-4D97-AF65-F5344CB8AC3E}">
        <p14:creationId xmlns:p14="http://schemas.microsoft.com/office/powerpoint/2010/main" val="42386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.loigiaihay.com/picture/2022/0315/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08851"/>
            <a:ext cx="15468600" cy="76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714500" y="259774"/>
            <a:ext cx="15811500" cy="160043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Nunito Black" pitchFamily="2" charset="0"/>
              </a:rPr>
              <a:t> 2: </a:t>
            </a:r>
            <a:r>
              <a:rPr lang="vi-VN" sz="4400" b="1" dirty="0">
                <a:solidFill>
                  <a:schemeClr val="bg1"/>
                </a:solidFill>
                <a:latin typeface="Nunito Black" pitchFamily="2" charset="0"/>
              </a:rPr>
              <a:t>Tìm từ được dùng để hỏi trong mỗi câu dưới đây:</a:t>
            </a:r>
            <a:endParaRPr lang="vi-VN" sz="4400" dirty="0">
              <a:solidFill>
                <a:schemeClr val="bg1"/>
              </a:solidFill>
              <a:latin typeface="Nunito Black" pitchFamily="2" charset="0"/>
            </a:endParaRP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Nunito Black" pitchFamily="2" charset="0"/>
              </a:rPr>
              <a:t>M:</a:t>
            </a:r>
            <a:r>
              <a:rPr lang="vi-VN" sz="4400" dirty="0">
                <a:solidFill>
                  <a:schemeClr val="bg1"/>
                </a:solidFill>
                <a:latin typeface="Nunito Black" pitchFamily="2" charset="0"/>
              </a:rPr>
              <a:t> Câu a: Từ để hỏi là từ “gì”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CFD366-48B0-9230-A58C-37A9141498D3}"/>
              </a:ext>
            </a:extLst>
          </p:cNvPr>
          <p:cNvCxnSpPr>
            <a:cxnSpLocks/>
          </p:cNvCxnSpPr>
          <p:nvPr/>
        </p:nvCxnSpPr>
        <p:spPr>
          <a:xfrm>
            <a:off x="3790950" y="1028700"/>
            <a:ext cx="12896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B3E7C0-0D65-B2EB-F22B-231A08CCD409}"/>
              </a:ext>
            </a:extLst>
          </p:cNvPr>
          <p:cNvCxnSpPr>
            <a:cxnSpLocks/>
          </p:cNvCxnSpPr>
          <p:nvPr/>
        </p:nvCxnSpPr>
        <p:spPr>
          <a:xfrm>
            <a:off x="4476750" y="8420100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33CCBF2-32D0-0F1B-65E8-23FA5CA1F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B768D3F-2228-4196-A3B4-E42DD6800B49}"/>
              </a:ext>
            </a:extLst>
          </p:cNvPr>
          <p:cNvSpPr/>
          <p:nvPr/>
        </p:nvSpPr>
        <p:spPr>
          <a:xfrm>
            <a:off x="3124200" y="2476500"/>
            <a:ext cx="11887200" cy="50292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8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B768D3F-2228-4196-A3B4-E42DD6800B49}"/>
              </a:ext>
            </a:extLst>
          </p:cNvPr>
          <p:cNvSpPr/>
          <p:nvPr/>
        </p:nvSpPr>
        <p:spPr>
          <a:xfrm>
            <a:off x="3124200" y="2476500"/>
            <a:ext cx="11887200" cy="50292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à?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237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B768D3F-2228-4196-A3B4-E42DD6800B49}"/>
              </a:ext>
            </a:extLst>
          </p:cNvPr>
          <p:cNvSpPr/>
          <p:nvPr/>
        </p:nvSpPr>
        <p:spPr>
          <a:xfrm>
            <a:off x="3124200" y="2095500"/>
            <a:ext cx="11887200" cy="54102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2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.loigiaihay.com/picture/2022/0315/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23721"/>
            <a:ext cx="14048742" cy="85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81858" y="366566"/>
            <a:ext cx="13924284" cy="1328023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Nunito Black" pitchFamily="2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Nunito Black" pitchFamily="2" charset="0"/>
              </a:rPr>
              <a:t> 2: </a:t>
            </a:r>
            <a:r>
              <a:rPr lang="vi-VN" sz="3600" b="1" dirty="0">
                <a:solidFill>
                  <a:schemeClr val="bg1"/>
                </a:solidFill>
                <a:latin typeface="Nunito Black" pitchFamily="2" charset="0"/>
              </a:rPr>
              <a:t>Tìm từ được dùng để hỏi trong mỗi câu dưới đây:</a:t>
            </a:r>
            <a:endParaRPr lang="vi-VN" sz="3600" dirty="0">
              <a:solidFill>
                <a:schemeClr val="bg1"/>
              </a:solidFill>
              <a:latin typeface="Nunito Black" pitchFamily="2" charset="0"/>
            </a:endParaRPr>
          </a:p>
          <a:p>
            <a:pPr algn="just"/>
            <a:r>
              <a:rPr lang="vi-VN" sz="3600" dirty="0">
                <a:solidFill>
                  <a:srgbClr val="FF0000"/>
                </a:solidFill>
                <a:latin typeface="Nunito Black" pitchFamily="2" charset="0"/>
              </a:rPr>
              <a:t>M:</a:t>
            </a:r>
            <a:r>
              <a:rPr lang="vi-VN" sz="3600" dirty="0">
                <a:solidFill>
                  <a:schemeClr val="bg1"/>
                </a:solidFill>
                <a:latin typeface="Nunito Black" pitchFamily="2" charset="0"/>
              </a:rPr>
              <a:t> Câu a: Từ để hỏi là từ “gì”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781D91-853B-8945-3BEE-4222B1E0E1F6}"/>
              </a:ext>
            </a:extLst>
          </p:cNvPr>
          <p:cNvCxnSpPr>
            <a:cxnSpLocks/>
          </p:cNvCxnSpPr>
          <p:nvPr/>
        </p:nvCxnSpPr>
        <p:spPr>
          <a:xfrm>
            <a:off x="4343400" y="8115300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6DB029-0B0C-72D6-CCA3-4CDE86F9D7B5}"/>
              </a:ext>
            </a:extLst>
          </p:cNvPr>
          <p:cNvCxnSpPr>
            <a:cxnSpLocks/>
          </p:cNvCxnSpPr>
          <p:nvPr/>
        </p:nvCxnSpPr>
        <p:spPr>
          <a:xfrm>
            <a:off x="5181600" y="3848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B1EFE2-C4A9-C037-883A-8EA8D041A2DA}"/>
              </a:ext>
            </a:extLst>
          </p:cNvPr>
          <p:cNvCxnSpPr>
            <a:cxnSpLocks/>
          </p:cNvCxnSpPr>
          <p:nvPr/>
        </p:nvCxnSpPr>
        <p:spPr>
          <a:xfrm>
            <a:off x="11125200" y="4533900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4CA332-DFD7-F3F7-538A-8237E578E102}"/>
              </a:ext>
            </a:extLst>
          </p:cNvPr>
          <p:cNvCxnSpPr>
            <a:cxnSpLocks/>
          </p:cNvCxnSpPr>
          <p:nvPr/>
        </p:nvCxnSpPr>
        <p:spPr>
          <a:xfrm>
            <a:off x="12801600" y="8092440"/>
            <a:ext cx="7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2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6566294" y="4000500"/>
            <a:ext cx="44577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M </a:t>
            </a:r>
            <a:r>
              <a:rPr lang="en-US" sz="3600" dirty="0">
                <a:solidFill>
                  <a:prstClr val="white"/>
                </a:solidFill>
                <a:latin typeface="Nunito Black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vi-VN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03123" y="395675"/>
            <a:ext cx="13787400" cy="3031299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Nunito Black" pitchFamily="2" charset="0"/>
              </a:rPr>
              <a:t> 3: </a:t>
            </a:r>
            <a:r>
              <a:rPr lang="vi-VN" sz="3600" b="1" dirty="0">
                <a:solidFill>
                  <a:srgbClr val="002060"/>
                </a:solidFill>
                <a:latin typeface="Nunito Black" pitchFamily="2" charset="0"/>
              </a:rPr>
              <a:t>Chuyển những câu kể dưới đây thành câu hỏi.</a:t>
            </a:r>
            <a:endParaRPr lang="vi-VN" sz="36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 defTabSz="914309">
              <a:defRPr/>
            </a:pPr>
            <a:r>
              <a:rPr lang="vi-VN" sz="3600" dirty="0">
                <a:solidFill>
                  <a:srgbClr val="002060"/>
                </a:solidFill>
                <a:latin typeface="Nunito Black" pitchFamily="2" charset="0"/>
              </a:rPr>
              <a:t>a. Nam đi học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vi-VN" sz="36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 defTabSz="914309">
              <a:defRPr/>
            </a:pPr>
            <a:r>
              <a:rPr lang="vi-VN" sz="3600" dirty="0">
                <a:solidFill>
                  <a:srgbClr val="002060"/>
                </a:solidFill>
                <a:latin typeface="Nunito Black" pitchFamily="2" charset="0"/>
              </a:rPr>
              <a:t>b. Cô giáo vào lớp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vi-VN" sz="36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 defTabSz="914309">
              <a:defRPr/>
            </a:pPr>
            <a:r>
              <a:rPr lang="vi-VN" sz="3600" dirty="0">
                <a:solidFill>
                  <a:srgbClr val="002060"/>
                </a:solidFill>
                <a:latin typeface="Nunito Black" pitchFamily="2" charset="0"/>
              </a:rPr>
              <a:t>c. Cậu ấy thích nghề xây dựng.</a:t>
            </a:r>
          </a:p>
          <a:p>
            <a:pPr algn="just" defTabSz="914309">
              <a:defRPr/>
            </a:pPr>
            <a:r>
              <a:rPr lang="vi-VN" sz="3600" dirty="0">
                <a:solidFill>
                  <a:srgbClr val="002060"/>
                </a:solidFill>
                <a:latin typeface="Nunito Black" pitchFamily="2" charset="0"/>
              </a:rPr>
              <a:t>d. Trời mưa.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3137294" y="5727418"/>
            <a:ext cx="5555111" cy="1174994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>
                <a:solidFill>
                  <a:srgbClr val="FF0000"/>
                </a:solidFill>
                <a:latin typeface="Nunito Black" pitchFamily="2" charset="0"/>
              </a:rPr>
              <a:t>(1) Nam đi học chưa?</a:t>
            </a:r>
            <a:endParaRPr lang="vi-VN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9342343" y="5727417"/>
            <a:ext cx="4767752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srgbClr val="FF0000"/>
                </a:solidFill>
                <a:latin typeface="Nunito Black" pitchFamily="2" charset="0"/>
              </a:rPr>
              <a:t>(2) Nam đi học à?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2222894" y="7497539"/>
            <a:ext cx="66294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>
              <a:defRPr/>
            </a:pPr>
            <a:r>
              <a:rPr lang="vi-VN" sz="3600" dirty="0">
                <a:solidFill>
                  <a:srgbClr val="FF0000"/>
                </a:solidFill>
                <a:latin typeface="Nunito Black" pitchFamily="2" charset="0"/>
              </a:rPr>
              <a:t>(3) Nam có đi học không?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9332537" y="7486328"/>
            <a:ext cx="6212264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srgbClr val="FF0000"/>
                </a:solidFill>
                <a:latin typeface="Nunito Black" pitchFamily="2" charset="0"/>
              </a:rPr>
              <a:t>(4) Bao giờ Nam đi học?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3E1C59-8EE9-AF3B-B83F-7FF084244EFA}"/>
              </a:ext>
            </a:extLst>
          </p:cNvPr>
          <p:cNvCxnSpPr>
            <a:cxnSpLocks/>
          </p:cNvCxnSpPr>
          <p:nvPr/>
        </p:nvCxnSpPr>
        <p:spPr>
          <a:xfrm>
            <a:off x="7010400" y="66675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EB994B-B8CD-8F47-26E5-6D59FDC0BE95}"/>
              </a:ext>
            </a:extLst>
          </p:cNvPr>
          <p:cNvCxnSpPr>
            <a:cxnSpLocks/>
          </p:cNvCxnSpPr>
          <p:nvPr/>
        </p:nvCxnSpPr>
        <p:spPr>
          <a:xfrm>
            <a:off x="12801600" y="66675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87FBCC-239F-20E8-5D19-8112E000AB73}"/>
              </a:ext>
            </a:extLst>
          </p:cNvPr>
          <p:cNvCxnSpPr>
            <a:cxnSpLocks/>
          </p:cNvCxnSpPr>
          <p:nvPr/>
        </p:nvCxnSpPr>
        <p:spPr>
          <a:xfrm flipH="1">
            <a:off x="4419600" y="84201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C9101D-548D-92E9-165D-01CC875949DB}"/>
              </a:ext>
            </a:extLst>
          </p:cNvPr>
          <p:cNvCxnSpPr>
            <a:cxnSpLocks/>
          </p:cNvCxnSpPr>
          <p:nvPr/>
        </p:nvCxnSpPr>
        <p:spPr>
          <a:xfrm flipH="1">
            <a:off x="6705600" y="842010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EF14BD-C9AD-8EE5-A177-8BEF99C6B09C}"/>
              </a:ext>
            </a:extLst>
          </p:cNvPr>
          <p:cNvCxnSpPr>
            <a:cxnSpLocks/>
          </p:cNvCxnSpPr>
          <p:nvPr/>
        </p:nvCxnSpPr>
        <p:spPr>
          <a:xfrm flipH="1">
            <a:off x="10439400" y="8343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" y="0"/>
            <a:ext cx="18288002" cy="10287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73" y="6180455"/>
            <a:ext cx="7680324" cy="41937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133" y="2367524"/>
            <a:ext cx="5741958" cy="2877074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0700" y="9487100"/>
            <a:ext cx="799901" cy="799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8483" y="3041333"/>
            <a:ext cx="11710035" cy="2196179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99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  <a:endParaRPr lang="en-US" sz="9900" b="1" dirty="0" err="1">
              <a:ln w="1905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Action Button: Sound 3">
            <a:hlinkClick r:id="" action="ppaction://noaction">
              <a:snd r:embed="rId9" name="applause.wav"/>
            </a:hlinkClick>
          </p:cNvPr>
          <p:cNvSpPr/>
          <p:nvPr/>
        </p:nvSpPr>
        <p:spPr>
          <a:xfrm>
            <a:off x="17694593" y="9450705"/>
            <a:ext cx="593408" cy="836295"/>
          </a:xfrm>
          <a:prstGeom prst="actionButtonSou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4AC3EC-61CF-3A6B-3F81-7F7DD1E833C2}"/>
              </a:ext>
            </a:extLst>
          </p:cNvPr>
          <p:cNvGrpSpPr/>
          <p:nvPr/>
        </p:nvGrpSpPr>
        <p:grpSpPr>
          <a:xfrm>
            <a:off x="2057400" y="1714500"/>
            <a:ext cx="14249400" cy="6934200"/>
            <a:chOff x="1001374" y="-370703"/>
            <a:chExt cx="6695744" cy="6175701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4B8896C6-07B8-2432-3029-91A6DF8BC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4" name="椭圆 6">
              <a:extLst>
                <a:ext uri="{FF2B5EF4-FFF2-40B4-BE49-F238E27FC236}">
                  <a16:creationId xmlns:a16="http://schemas.microsoft.com/office/drawing/2014/main" id="{64708BD7-1DA9-3EDA-5259-384EA958EDC0}"/>
                </a:ext>
              </a:extLst>
            </p:cNvPr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05E7D2-DD11-A9ED-50FE-AE7B02854D3B}"/>
              </a:ext>
            </a:extLst>
          </p:cNvPr>
          <p:cNvSpPr txBox="1"/>
          <p:nvPr/>
        </p:nvSpPr>
        <p:spPr>
          <a:xfrm>
            <a:off x="5410200" y="4543335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6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E0B69CC-4B39-B1B8-522C-AA7D8EA16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700" y="58426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A054675-DFBE-1C7F-0289-403CA319A562}"/>
              </a:ext>
            </a:extLst>
          </p:cNvPr>
          <p:cNvSpPr/>
          <p:nvPr/>
        </p:nvSpPr>
        <p:spPr>
          <a:xfrm>
            <a:off x="914401" y="4287779"/>
            <a:ext cx="49530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b. Cô giáo vào 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3F085250-DBBE-AFB7-26F4-00B209A4C1CF}"/>
              </a:ext>
            </a:extLst>
          </p:cNvPr>
          <p:cNvSpPr/>
          <p:nvPr/>
        </p:nvSpPr>
        <p:spPr>
          <a:xfrm>
            <a:off x="8458200" y="1324137"/>
            <a:ext cx="6711206" cy="1174994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(1)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Cô giáo vào lớp chưa?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B693DFDA-B7FE-FA2E-CB9B-253D1B33280D}"/>
              </a:ext>
            </a:extLst>
          </p:cNvPr>
          <p:cNvSpPr/>
          <p:nvPr/>
        </p:nvSpPr>
        <p:spPr>
          <a:xfrm>
            <a:off x="8458201" y="3144779"/>
            <a:ext cx="6711205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(2)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Cô giáo vào lớp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102C8CF-361A-1BF6-0EA6-8763A3BEB1E2}"/>
              </a:ext>
            </a:extLst>
          </p:cNvPr>
          <p:cNvSpPr/>
          <p:nvPr/>
        </p:nvSpPr>
        <p:spPr>
          <a:xfrm>
            <a:off x="8458200" y="4933427"/>
            <a:ext cx="75438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(3)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Cô giáo có vào lớp không?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E1A9404E-7D64-363E-0358-C729DF971E3D}"/>
              </a:ext>
            </a:extLst>
          </p:cNvPr>
          <p:cNvSpPr/>
          <p:nvPr/>
        </p:nvSpPr>
        <p:spPr>
          <a:xfrm>
            <a:off x="8532422" y="6525389"/>
            <a:ext cx="7431463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Bao giờ cô giáo vào lớp?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3FF641-5747-5D8B-F9FD-6691FE6D2188}"/>
              </a:ext>
            </a:extLst>
          </p:cNvPr>
          <p:cNvCxnSpPr>
            <a:cxnSpLocks/>
          </p:cNvCxnSpPr>
          <p:nvPr/>
        </p:nvCxnSpPr>
        <p:spPr>
          <a:xfrm flipV="1">
            <a:off x="5834744" y="2066760"/>
            <a:ext cx="2623456" cy="2597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2E95C6-EA9F-608E-64B1-C0DDA968F57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5943601" y="3716279"/>
            <a:ext cx="2514600" cy="9587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204BDE-D3D8-B73F-049B-C6DDE3274BE2}"/>
              </a:ext>
            </a:extLst>
          </p:cNvPr>
          <p:cNvCxnSpPr>
            <a:cxnSpLocks/>
          </p:cNvCxnSpPr>
          <p:nvPr/>
        </p:nvCxnSpPr>
        <p:spPr>
          <a:xfrm>
            <a:off x="5867401" y="4675078"/>
            <a:ext cx="2634343" cy="876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5B8AAA-6C73-52D3-DBBF-477233DA5B44}"/>
              </a:ext>
            </a:extLst>
          </p:cNvPr>
          <p:cNvCxnSpPr>
            <a:cxnSpLocks/>
          </p:cNvCxnSpPr>
          <p:nvPr/>
        </p:nvCxnSpPr>
        <p:spPr>
          <a:xfrm>
            <a:off x="5867401" y="4718611"/>
            <a:ext cx="2634343" cy="23782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9B996F-C2F2-0B6F-6131-CB902E97FB32}"/>
              </a:ext>
            </a:extLst>
          </p:cNvPr>
          <p:cNvCxnSpPr>
            <a:cxnSpLocks/>
          </p:cNvCxnSpPr>
          <p:nvPr/>
        </p:nvCxnSpPr>
        <p:spPr>
          <a:xfrm>
            <a:off x="5875407" y="4726033"/>
            <a:ext cx="2552115" cy="39988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8FA8AF67-02B0-B877-2F30-0DB85FCE78E9}"/>
              </a:ext>
            </a:extLst>
          </p:cNvPr>
          <p:cNvSpPr/>
          <p:nvPr/>
        </p:nvSpPr>
        <p:spPr>
          <a:xfrm>
            <a:off x="8455233" y="8220240"/>
            <a:ext cx="7431463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</a:t>
            </a:r>
            <a:r>
              <a:rPr lang="en-US" sz="3600" noProof="0" dirty="0">
                <a:solidFill>
                  <a:srgbClr val="FF0000"/>
                </a:solidFill>
                <a:latin typeface="Nunito Black" pitchFamily="2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)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Mấy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giờ cô giáo vào lớp?</a:t>
            </a:r>
          </a:p>
        </p:txBody>
      </p:sp>
    </p:spTree>
    <p:extLst>
      <p:ext uri="{BB962C8B-B14F-4D97-AF65-F5344CB8AC3E}">
        <p14:creationId xmlns:p14="http://schemas.microsoft.com/office/powerpoint/2010/main" val="12813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13423C37-E486-1DAD-B718-EE00E279F6A5}"/>
              </a:ext>
            </a:extLst>
          </p:cNvPr>
          <p:cNvSpPr/>
          <p:nvPr/>
        </p:nvSpPr>
        <p:spPr>
          <a:xfrm>
            <a:off x="762000" y="4305300"/>
            <a:ext cx="39624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c. Cậu ấy thích nghề xây 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F9DB1D8-43A9-8437-6CF4-6EE12DE36623}"/>
              </a:ext>
            </a:extLst>
          </p:cNvPr>
          <p:cNvSpPr/>
          <p:nvPr/>
        </p:nvSpPr>
        <p:spPr>
          <a:xfrm>
            <a:off x="6395459" y="1098296"/>
            <a:ext cx="9452678" cy="1174994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(1)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Cậu ấy thích nghề xây dựng à?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531EED19-029C-5B38-5B77-922F474259AD}"/>
              </a:ext>
            </a:extLst>
          </p:cNvPr>
          <p:cNvSpPr/>
          <p:nvPr/>
        </p:nvSpPr>
        <p:spPr>
          <a:xfrm>
            <a:off x="6241596" y="2745740"/>
            <a:ext cx="9760404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(2)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Cậu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nghề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322D055-CCD4-6028-F582-7ADD627858CF}"/>
              </a:ext>
            </a:extLst>
          </p:cNvPr>
          <p:cNvSpPr/>
          <p:nvPr/>
        </p:nvSpPr>
        <p:spPr>
          <a:xfrm>
            <a:off x="6390379" y="4572000"/>
            <a:ext cx="95250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(3)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Cậu 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thích nghề xây dựng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phả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không?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E5E7D8E9-7C0D-B68F-3B31-0637916C0A3E}"/>
              </a:ext>
            </a:extLst>
          </p:cNvPr>
          <p:cNvSpPr/>
          <p:nvPr/>
        </p:nvSpPr>
        <p:spPr>
          <a:xfrm>
            <a:off x="6241596" y="6322802"/>
            <a:ext cx="9709343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(4)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ậu ấy thích nghề xây dựng?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745324-5A4C-D246-70C9-EAB8115C280D}"/>
              </a:ext>
            </a:extLst>
          </p:cNvPr>
          <p:cNvSpPr/>
          <p:nvPr/>
        </p:nvSpPr>
        <p:spPr>
          <a:xfrm>
            <a:off x="6241596" y="8343900"/>
            <a:ext cx="9770564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(5)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Cậu ấy thích nghề xây dựng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802BC2-6B58-CD79-FB0F-A339BBFCA0F8}"/>
              </a:ext>
            </a:extLst>
          </p:cNvPr>
          <p:cNvCxnSpPr>
            <a:cxnSpLocks/>
          </p:cNvCxnSpPr>
          <p:nvPr/>
        </p:nvCxnSpPr>
        <p:spPr>
          <a:xfrm flipV="1">
            <a:off x="4724400" y="1943100"/>
            <a:ext cx="1828800" cy="276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11B304-91DF-1492-7E2B-422077A1D697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721860" y="3317240"/>
            <a:ext cx="1519736" cy="1445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BDE6F1-ED17-682E-4576-EEFC82CB0B5C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96460" y="4763732"/>
            <a:ext cx="1693919" cy="3797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983ED8-A11C-010A-962F-D2DE58F978D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96460" y="4739907"/>
            <a:ext cx="1545136" cy="215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6F5DB4-52FD-E415-4180-5E2424291D3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696460" y="4717622"/>
            <a:ext cx="1545136" cy="41977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80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22F3EF9-897A-EE1C-F214-D3EEB9D626A1}"/>
              </a:ext>
            </a:extLst>
          </p:cNvPr>
          <p:cNvCxnSpPr>
            <a:cxnSpLocks/>
          </p:cNvCxnSpPr>
          <p:nvPr/>
        </p:nvCxnSpPr>
        <p:spPr>
          <a:xfrm flipV="1">
            <a:off x="4968242" y="1866900"/>
            <a:ext cx="3337558" cy="2942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6961A0-3189-C455-13C4-79CDA7B7AAA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980548" y="4802219"/>
            <a:ext cx="3172852" cy="18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9239552-E972-05D5-B902-7B7E9C3E424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016108" y="3305028"/>
            <a:ext cx="3137292" cy="1490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AC5FC1-2A0F-6BFA-B89B-C63BDDA92AC7}"/>
              </a:ext>
            </a:extLst>
          </p:cNvPr>
          <p:cNvCxnSpPr>
            <a:cxnSpLocks/>
          </p:cNvCxnSpPr>
          <p:nvPr/>
        </p:nvCxnSpPr>
        <p:spPr>
          <a:xfrm>
            <a:off x="5016108" y="4828889"/>
            <a:ext cx="3307473" cy="1617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439942-0041-0625-FFD0-7C0F388EAA1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924668" y="4816189"/>
            <a:ext cx="3363353" cy="3337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43DC608F-2847-87B1-2A03-3DCC687F21AE}"/>
              </a:ext>
            </a:extLst>
          </p:cNvPr>
          <p:cNvSpPr/>
          <p:nvPr/>
        </p:nvSpPr>
        <p:spPr>
          <a:xfrm>
            <a:off x="1143000" y="4299511"/>
            <a:ext cx="3835008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d. Trời 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F4D1F0EB-47B6-8057-3872-97875B54EC5F}"/>
              </a:ext>
            </a:extLst>
          </p:cNvPr>
          <p:cNvSpPr/>
          <p:nvPr/>
        </p:nvSpPr>
        <p:spPr>
          <a:xfrm>
            <a:off x="8305800" y="1117111"/>
            <a:ext cx="4343399" cy="1174994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(1)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Trời mưa à?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55BD1B74-20D0-D937-22E9-672710DE0CE8}"/>
              </a:ext>
            </a:extLst>
          </p:cNvPr>
          <p:cNvSpPr/>
          <p:nvPr/>
        </p:nvSpPr>
        <p:spPr>
          <a:xfrm>
            <a:off x="8153400" y="2733528"/>
            <a:ext cx="5440458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(2)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Trời mưa chưa?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E593F7C1-7070-68D7-F769-86DD8018C6EC}"/>
              </a:ext>
            </a:extLst>
          </p:cNvPr>
          <p:cNvSpPr/>
          <p:nvPr/>
        </p:nvSpPr>
        <p:spPr>
          <a:xfrm>
            <a:off x="8288021" y="7581900"/>
            <a:ext cx="6136641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(5)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41F2096B-8EC7-CAA5-8226-B6E864046071}"/>
              </a:ext>
            </a:extLst>
          </p:cNvPr>
          <p:cNvSpPr/>
          <p:nvPr/>
        </p:nvSpPr>
        <p:spPr>
          <a:xfrm>
            <a:off x="8153400" y="4230719"/>
            <a:ext cx="586740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(3)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rời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không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E925450-C782-C12C-A47F-2309231E6384}"/>
              </a:ext>
            </a:extLst>
          </p:cNvPr>
          <p:cNvSpPr/>
          <p:nvPr/>
        </p:nvSpPr>
        <p:spPr>
          <a:xfrm>
            <a:off x="8252461" y="5843913"/>
            <a:ext cx="6055360" cy="1143000"/>
          </a:xfrm>
          <a:prstGeom prst="flowChartTerminator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(4) 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Bao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2381130-859B-BE57-6012-760A63CB030D}"/>
              </a:ext>
            </a:extLst>
          </p:cNvPr>
          <p:cNvGrpSpPr/>
          <p:nvPr/>
        </p:nvGrpSpPr>
        <p:grpSpPr>
          <a:xfrm>
            <a:off x="309861" y="-76547"/>
            <a:ext cx="17818531" cy="9992535"/>
            <a:chOff x="0" y="0"/>
            <a:chExt cx="3739902" cy="190193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66DF86-5060-14C1-5E93-D3E5346880D2}"/>
                </a:ext>
              </a:extLst>
            </p:cNvPr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5" name="图片 23">
            <a:extLst>
              <a:ext uri="{FF2B5EF4-FFF2-40B4-BE49-F238E27FC236}">
                <a16:creationId xmlns:a16="http://schemas.microsoft.com/office/drawing/2014/main" id="{0F4E0FBD-D553-9127-CABB-AC6A66315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4212948" y="-1134562"/>
            <a:ext cx="2611769" cy="5219119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4914F91C-BA0C-81D2-26C0-944B5C254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328155" y="-1282582"/>
            <a:ext cx="2611769" cy="5219119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F12AEC6-4C1D-FDD8-E9CC-ABE9FA5208DD}"/>
              </a:ext>
            </a:extLst>
          </p:cNvPr>
          <p:cNvSpPr txBox="1"/>
          <p:nvPr/>
        </p:nvSpPr>
        <p:spPr>
          <a:xfrm>
            <a:off x="3429000" y="431475"/>
            <a:ext cx="10549806" cy="179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720" normalizeH="0" baseline="0" noProof="0" dirty="0">
                <a:ln>
                  <a:noFill/>
                </a:ln>
                <a:solidFill>
                  <a:srgbClr val="3A872B"/>
                </a:solidFill>
                <a:effectLst/>
                <a:uLnTx/>
                <a:uFillTx/>
                <a:latin typeface="Sedgwick Ave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C16C6-A075-D189-7CFE-1BFD8A1B7349}"/>
              </a:ext>
            </a:extLst>
          </p:cNvPr>
          <p:cNvSpPr txBox="1"/>
          <p:nvPr/>
        </p:nvSpPr>
        <p:spPr>
          <a:xfrm flipH="1">
            <a:off x="1447800" y="2774212"/>
            <a:ext cx="1501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thêm và kể tên các nghề nghiệp, hoàn thành bài tập vào vở ghi.</a:t>
            </a:r>
          </a:p>
          <a:p>
            <a:pPr marL="285750" indent="-285750">
              <a:buFontTx/>
              <a:buChar char="-"/>
            </a:pPr>
            <a:r>
              <a:rPr lang="nl-NL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Chuẩn bị bài sau</a:t>
            </a:r>
            <a:r>
              <a:rPr lang="nl-NL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491552">
            <a:off x="15989363" y="5321428"/>
            <a:ext cx="1729706" cy="8453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1832">
            <a:off x="890593" y="4995058"/>
            <a:ext cx="1065302" cy="18486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3803574" y="-2769744"/>
            <a:ext cx="6799635" cy="7082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348" y="-1212219"/>
            <a:ext cx="4431985" cy="569115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00910" y="1633358"/>
            <a:ext cx="16219072" cy="6070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22"/>
            <a:r>
              <a:rPr lang="en-US" sz="66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Xin </a:t>
            </a:r>
            <a:r>
              <a:rPr lang="en-US" sz="66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chân</a:t>
            </a:r>
            <a:r>
              <a:rPr lang="en-US" sz="66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66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thành</a:t>
            </a:r>
            <a:r>
              <a:rPr lang="en-US" sz="66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66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cảm</a:t>
            </a:r>
            <a:r>
              <a:rPr lang="en-US" sz="66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 </a:t>
            </a:r>
            <a:r>
              <a:rPr lang="en-US" sz="6600" dirty="0" err="1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ơn</a:t>
            </a:r>
            <a:r>
              <a:rPr lang="en-US" sz="6600" dirty="0">
                <a:solidFill>
                  <a:srgbClr val="1F497D">
                    <a:lumMod val="50000"/>
                  </a:srgbClr>
                </a:solidFill>
                <a:latin typeface="Nunito Black" pitchFamily="2" charset="0"/>
              </a:rPr>
              <a:t>!</a:t>
            </a:r>
          </a:p>
          <a:p>
            <a:pPr algn="ctr" defTabSz="914422"/>
            <a:endParaRPr lang="en-US" sz="6600" dirty="0">
              <a:solidFill>
                <a:srgbClr val="1F497D">
                  <a:lumMod val="50000"/>
                </a:srgbClr>
              </a:solidFill>
              <a:latin typeface="Nunito Black" pitchFamily="2" charset="0"/>
            </a:endParaRPr>
          </a:p>
          <a:p>
            <a:pPr algn="ctr" defTabSz="914422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Kính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chúc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thầy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cô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giáo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</a:p>
          <a:p>
            <a:pPr algn="ctr" defTabSz="914422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sức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khỏe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hạnh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Nunito Black" pitchFamily="2" charset="0"/>
              </a:rPr>
              <a:t>phúc</a:t>
            </a:r>
            <a:r>
              <a:rPr lang="en-US" sz="6000" dirty="0">
                <a:solidFill>
                  <a:srgbClr val="FF0000"/>
                </a:solidFill>
                <a:latin typeface="Nunito Black" pitchFamily="2" charset="0"/>
              </a:rPr>
              <a:t>!</a:t>
            </a:r>
          </a:p>
          <a:p>
            <a:pPr algn="ctr" defTabSz="914422">
              <a:lnSpc>
                <a:spcPct val="150000"/>
              </a:lnSpc>
            </a:pP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Chúc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con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học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sinh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chăm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ngoan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học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Nunito Black" pitchFamily="2" charset="0"/>
              </a:rPr>
              <a:t>giỏi</a:t>
            </a:r>
            <a:r>
              <a:rPr lang="en-US" sz="6000" dirty="0">
                <a:solidFill>
                  <a:srgbClr val="00B050"/>
                </a:solidFill>
                <a:latin typeface="Nunito Black" pitchFamily="2" charset="0"/>
              </a:rPr>
              <a:t>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05751">
            <a:off x="-3281407" y="5698290"/>
            <a:ext cx="6987611" cy="6192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0806" y="-281705"/>
            <a:ext cx="3155876" cy="29263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434378" y="8225056"/>
            <a:ext cx="4691149" cy="2934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4091412" y="7882129"/>
            <a:ext cx="4104513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800000">
            <a:off x="12714668" y="8080367"/>
            <a:ext cx="5486400" cy="26197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945604" y="-225677"/>
            <a:ext cx="3446715" cy="29986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11197" y="-130150"/>
            <a:ext cx="3533407" cy="333465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3A80170-5832-3FBD-D181-20EC79AB8BF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21393371">
            <a:off x="5123314" y="8675642"/>
            <a:ext cx="8439292" cy="2278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9004C1-E419-298A-96DB-E82F28143215}"/>
              </a:ext>
            </a:extLst>
          </p:cNvPr>
          <p:cNvSpPr/>
          <p:nvPr/>
        </p:nvSpPr>
        <p:spPr>
          <a:xfrm>
            <a:off x="5894989" y="876300"/>
            <a:ext cx="5955669" cy="120032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chemeClr val="accent3"/>
                </a:solidFill>
              </a:rPr>
              <a:t>Vè</a:t>
            </a:r>
            <a:r>
              <a:rPr lang="en-US" sz="6600" b="1" dirty="0">
                <a:ln/>
                <a:solidFill>
                  <a:schemeClr val="accent3"/>
                </a:solidFill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</a:rPr>
              <a:t>nghề</a:t>
            </a:r>
            <a:r>
              <a:rPr lang="en-US" sz="6600" b="1" dirty="0">
                <a:ln/>
                <a:solidFill>
                  <a:schemeClr val="accent3"/>
                </a:solidFill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</a:rPr>
              <a:t>nghiệp</a:t>
            </a:r>
            <a:r>
              <a:rPr lang="en-US" sz="6600" b="1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68384-2B0F-1334-F1B3-5E2A9AD1FDD5}"/>
              </a:ext>
            </a:extLst>
          </p:cNvPr>
          <p:cNvSpPr/>
          <p:nvPr/>
        </p:nvSpPr>
        <p:spPr>
          <a:xfrm>
            <a:off x="3617793" y="2148112"/>
            <a:ext cx="5097544" cy="750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211E5-D9C9-F0B9-2FC1-EAB17F5139D3}"/>
              </a:ext>
            </a:extLst>
          </p:cNvPr>
          <p:cNvSpPr/>
          <p:nvPr/>
        </p:nvSpPr>
        <p:spPr>
          <a:xfrm>
            <a:off x="8967943" y="2148112"/>
            <a:ext cx="5871399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2AD39-BF7F-70F1-9316-2285D018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099"/>
            <a:ext cx="3429000" cy="4547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2E381B-D603-7EA4-7637-733BDE33B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5" y="0"/>
            <a:ext cx="3476625" cy="4955203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FE300C5B-7466-4532-5029-1943ADFFF3C0}"/>
              </a:ext>
            </a:extLst>
          </p:cNvPr>
          <p:cNvSpPr/>
          <p:nvPr/>
        </p:nvSpPr>
        <p:spPr>
          <a:xfrm>
            <a:off x="800100" y="647700"/>
            <a:ext cx="16687800" cy="9264570"/>
          </a:xfrm>
          <a:prstGeom prst="rect">
            <a:avLst/>
          </a:prstGeom>
          <a:noFill/>
          <a:ln w="76200">
            <a:solidFill>
              <a:srgbClr val="1F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cs typeface="+mn-ea"/>
              <a:sym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0A2C23-CE0F-EDA2-4E62-95AA1CBC3222}"/>
              </a:ext>
            </a:extLst>
          </p:cNvPr>
          <p:cNvCxnSpPr>
            <a:cxnSpLocks/>
          </p:cNvCxnSpPr>
          <p:nvPr/>
        </p:nvCxnSpPr>
        <p:spPr>
          <a:xfrm>
            <a:off x="5257800" y="56007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247303-73E8-DB00-386C-4E4FCC45742E}"/>
              </a:ext>
            </a:extLst>
          </p:cNvPr>
          <p:cNvCxnSpPr>
            <a:cxnSpLocks/>
          </p:cNvCxnSpPr>
          <p:nvPr/>
        </p:nvCxnSpPr>
        <p:spPr>
          <a:xfrm>
            <a:off x="4572000" y="72009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B26FD-FFE5-BB5D-D0CC-21E66CE9DA23}"/>
              </a:ext>
            </a:extLst>
          </p:cNvPr>
          <p:cNvCxnSpPr>
            <a:cxnSpLocks/>
          </p:cNvCxnSpPr>
          <p:nvPr/>
        </p:nvCxnSpPr>
        <p:spPr>
          <a:xfrm>
            <a:off x="4572000" y="89535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013EB5-925F-15B2-F4DF-E439FFC99BEF}"/>
              </a:ext>
            </a:extLst>
          </p:cNvPr>
          <p:cNvCxnSpPr>
            <a:cxnSpLocks/>
          </p:cNvCxnSpPr>
          <p:nvPr/>
        </p:nvCxnSpPr>
        <p:spPr>
          <a:xfrm>
            <a:off x="9906000" y="39243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C11E09-BC64-793B-564A-9AD50CF2539E}"/>
              </a:ext>
            </a:extLst>
          </p:cNvPr>
          <p:cNvCxnSpPr>
            <a:cxnSpLocks/>
          </p:cNvCxnSpPr>
          <p:nvPr/>
        </p:nvCxnSpPr>
        <p:spPr>
          <a:xfrm>
            <a:off x="9906000" y="730504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2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 bwMode="auto">
          <a:xfrm>
            <a:off x="-295275" y="281941"/>
            <a:ext cx="18305145" cy="9752648"/>
            <a:chOff x="341926" y="208486"/>
            <a:chExt cx="11441759" cy="5883467"/>
          </a:xfrm>
        </p:grpSpPr>
        <p:pic>
          <p:nvPicPr>
            <p:cNvPr id="29716" name="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1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1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1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77" y="847727"/>
            <a:ext cx="3311525" cy="119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478" y="7058027"/>
            <a:ext cx="3473450" cy="190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0" y="3198023"/>
            <a:ext cx="3787776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7" y="6379847"/>
            <a:ext cx="4718051" cy="375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827" y="2888459"/>
            <a:ext cx="1308101" cy="1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6" y="2740820"/>
            <a:ext cx="685800" cy="72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3" y="3545684"/>
            <a:ext cx="1546226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1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831059"/>
            <a:ext cx="134302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1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9" y="759620"/>
            <a:ext cx="1454150" cy="163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1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3" y="950123"/>
            <a:ext cx="1152527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1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912023"/>
            <a:ext cx="1152527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695577" y="1226345"/>
            <a:ext cx="1828800" cy="86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7" y="2357438"/>
            <a:ext cx="87058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" y="1757363"/>
            <a:ext cx="4333874" cy="26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2" y="6379373"/>
            <a:ext cx="87058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704977"/>
            <a:ext cx="6530976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5911216" y="4259580"/>
            <a:ext cx="10878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0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loigiaihay.com/picture/2022/0315/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380"/>
            <a:ext cx="18287999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66800" y="114300"/>
            <a:ext cx="17145000" cy="9194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prstClr val="black"/>
                </a:solidFill>
                <a:latin typeface="Nunito Black" pitchFamily="2" charset="0"/>
              </a:rPr>
              <a:t>Bài</a:t>
            </a:r>
            <a:r>
              <a:rPr lang="vi-VN" sz="4800" b="1" dirty="0">
                <a:solidFill>
                  <a:prstClr val="black"/>
                </a:solidFill>
                <a:latin typeface="Nunito Black" pitchFamily="2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Nunito Black" pitchFamily="2" charset="0"/>
              </a:rPr>
              <a:t>: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Tìm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ngữ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phù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hợp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với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các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cột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 Black" pitchFamily="2" charset="0"/>
              </a:rPr>
              <a:t>bảng</a:t>
            </a:r>
            <a:r>
              <a:rPr lang="en-US" sz="4800" b="1" dirty="0">
                <a:solidFill>
                  <a:srgbClr val="000000"/>
                </a:solidFill>
                <a:latin typeface="Nunito Black" pitchFamily="2" charset="0"/>
              </a:rPr>
              <a:t>.</a:t>
            </a:r>
            <a:endParaRPr lang="en-US" sz="4800" dirty="0">
              <a:solidFill>
                <a:srgbClr val="000000"/>
              </a:solidFill>
              <a:latin typeface="Nunito Black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E57A47-7588-7C94-04FD-F25A3E348373}"/>
              </a:ext>
            </a:extLst>
          </p:cNvPr>
          <p:cNvCxnSpPr>
            <a:cxnSpLocks/>
          </p:cNvCxnSpPr>
          <p:nvPr/>
        </p:nvCxnSpPr>
        <p:spPr>
          <a:xfrm>
            <a:off x="3276600" y="980282"/>
            <a:ext cx="1356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5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2381130-859B-BE57-6012-760A63CB030D}"/>
              </a:ext>
            </a:extLst>
          </p:cNvPr>
          <p:cNvGrpSpPr/>
          <p:nvPr/>
        </p:nvGrpSpPr>
        <p:grpSpPr>
          <a:xfrm>
            <a:off x="309861" y="169113"/>
            <a:ext cx="17818531" cy="9992535"/>
            <a:chOff x="0" y="0"/>
            <a:chExt cx="3739902" cy="190193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66DF86-5060-14C1-5E93-D3E5346880D2}"/>
                </a:ext>
              </a:extLst>
            </p:cNvPr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图片 23">
            <a:extLst>
              <a:ext uri="{FF2B5EF4-FFF2-40B4-BE49-F238E27FC236}">
                <a16:creationId xmlns:a16="http://schemas.microsoft.com/office/drawing/2014/main" id="{0F4E0FBD-D553-9127-CABB-AC6A66315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4212948" y="-1134562"/>
            <a:ext cx="2611769" cy="5219119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4914F91C-BA0C-81D2-26C0-944B5C254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328155" y="-1282582"/>
            <a:ext cx="2611769" cy="5219119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F12AEC6-4C1D-FDD8-E9CC-ABE9FA5208DD}"/>
              </a:ext>
            </a:extLst>
          </p:cNvPr>
          <p:cNvSpPr txBox="1"/>
          <p:nvPr/>
        </p:nvSpPr>
        <p:spPr>
          <a:xfrm>
            <a:off x="3429000" y="431475"/>
            <a:ext cx="10549806" cy="1791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720" dirty="0">
                <a:solidFill>
                  <a:srgbClr val="3A872B"/>
                </a:solidFill>
                <a:latin typeface="Sedgwick Ave"/>
              </a:rPr>
              <a:t>NHIỆM VỤ NHÓM: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C16C6-A075-D189-7CFE-1BFD8A1B7349}"/>
              </a:ext>
            </a:extLst>
          </p:cNvPr>
          <p:cNvSpPr txBox="1"/>
          <p:nvPr/>
        </p:nvSpPr>
        <p:spPr>
          <a:xfrm flipH="1">
            <a:off x="309861" y="2632863"/>
            <a:ext cx="176682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C00000"/>
                </a:solidFill>
                <a:latin typeface="Calibri"/>
              </a:rPr>
              <a:t>1)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Tìm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hiểu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về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người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làm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y,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dược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nông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công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việc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người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làm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y,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dược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nghề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Calibri"/>
              </a:rPr>
              <a:t>nông</a:t>
            </a:r>
            <a:r>
              <a:rPr lang="en-US" sz="6600" dirty="0">
                <a:solidFill>
                  <a:srgbClr val="C00000"/>
                </a:solidFill>
                <a:latin typeface="Calibri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C00000"/>
                </a:solidFill>
                <a:latin typeface="Calibri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5529F84D-025C-953A-0D26-418880425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8" y="0"/>
            <a:ext cx="1829492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7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89922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371600"/>
            <a:r>
              <a:rPr lang="en-US" sz="699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</a:p>
          <a:p>
            <a:pPr algn="ctr" defTabSz="1371600"/>
            <a:r>
              <a:rPr lang="en-US" sz="699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</a:p>
          <a:p>
            <a:pPr algn="ctr" defTabSz="1371600"/>
            <a:endParaRPr sz="6997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1696116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A2B29-664F-7F06-0001-0A3B6A6570D2}"/>
              </a:ext>
            </a:extLst>
          </p:cNvPr>
          <p:cNvSpPr txBox="1"/>
          <p:nvPr/>
        </p:nvSpPr>
        <p:spPr>
          <a:xfrm>
            <a:off x="7620000" y="6477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 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EC50E-202D-BE11-9464-9821EB58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0" y="2209758"/>
            <a:ext cx="5428013" cy="6356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DEE59-DE31-0A6F-AEFB-8A3606393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304" y="2209758"/>
            <a:ext cx="5756608" cy="6356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DA8E0-7E72-DE9C-CE1B-7062A8448A09}"/>
              </a:ext>
            </a:extLst>
          </p:cNvPr>
          <p:cNvSpPr txBox="1"/>
          <p:nvPr/>
        </p:nvSpPr>
        <p:spPr>
          <a:xfrm>
            <a:off x="1219200" y="88011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 dưỡng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04F03-835A-E62D-BA8C-007F4ACFC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" y="2209758"/>
            <a:ext cx="5524500" cy="6356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A0993B-47D5-D8AD-A159-DE92822FC7F1}"/>
              </a:ext>
            </a:extLst>
          </p:cNvPr>
          <p:cNvSpPr txBox="1"/>
          <p:nvPr/>
        </p:nvSpPr>
        <p:spPr>
          <a:xfrm>
            <a:off x="7592704" y="8801099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 sĩ</a:t>
            </a:r>
          </a:p>
        </p:txBody>
      </p:sp>
    </p:spTree>
    <p:extLst>
      <p:ext uri="{BB962C8B-B14F-4D97-AF65-F5344CB8AC3E}">
        <p14:creationId xmlns:p14="http://schemas.microsoft.com/office/powerpoint/2010/main" val="34319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9841</TotalTime>
  <Words>610</Words>
  <Application>Microsoft Office PowerPoint</Application>
  <PresentationFormat>Custom</PresentationFormat>
  <Paragraphs>86</Paragraphs>
  <Slides>25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 Light</vt:lpstr>
      <vt:lpstr>Times New Roman</vt:lpstr>
      <vt:lpstr>Arial</vt:lpstr>
      <vt:lpstr>Sedgwick Ave</vt:lpstr>
      <vt:lpstr>Calibri</vt:lpstr>
      <vt:lpstr>Georgia</vt:lpstr>
      <vt:lpstr>A3.OpenSans-San</vt:lpstr>
      <vt:lpstr>Nunito Black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đặc điểm</dc:title>
  <dc:creator>Admin</dc:creator>
  <cp:lastModifiedBy>Surface Laptop 3</cp:lastModifiedBy>
  <cp:revision>153</cp:revision>
  <dcterms:created xsi:type="dcterms:W3CDTF">2006-08-16T00:00:00Z</dcterms:created>
  <dcterms:modified xsi:type="dcterms:W3CDTF">2025-02-06T04:34:44Z</dcterms:modified>
  <dc:identifier>DAFMrDM_qns</dc:identifier>
</cp:coreProperties>
</file>