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88" r:id="rId5"/>
    <p:sldId id="290" r:id="rId6"/>
    <p:sldId id="310" r:id="rId7"/>
    <p:sldId id="325" r:id="rId8"/>
    <p:sldId id="332" r:id="rId9"/>
    <p:sldId id="313" r:id="rId10"/>
    <p:sldId id="300" r:id="rId11"/>
    <p:sldId id="321" r:id="rId12"/>
    <p:sldId id="322" r:id="rId13"/>
    <p:sldId id="337" r:id="rId14"/>
    <p:sldId id="320" r:id="rId15"/>
    <p:sldId id="323" r:id="rId16"/>
    <p:sldId id="339" r:id="rId17"/>
    <p:sldId id="315" r:id="rId18"/>
    <p:sldId id="316" r:id="rId19"/>
    <p:sldId id="317" r:id="rId20"/>
    <p:sldId id="318" r:id="rId21"/>
    <p:sldId id="319" r:id="rId22"/>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58DDB260-AEE1-4CD9-9A9B-3E5750AEBFD3}">
          <p14:sldIdLst>
            <p14:sldId id="288"/>
          </p14:sldIdLst>
        </p14:section>
        <p14:section name="Tiết 1" id="{5306D87E-7522-4F86-AA24-B22D8455523B}">
          <p14:sldIdLst>
            <p14:sldId id="290"/>
            <p14:sldId id="310"/>
            <p14:sldId id="325"/>
            <p14:sldId id="332"/>
            <p14:sldId id="313"/>
            <p14:sldId id="300"/>
            <p14:sldId id="321"/>
            <p14:sldId id="322"/>
            <p14:sldId id="337"/>
            <p14:sldId id="320"/>
            <p14:sldId id="323"/>
            <p14:sldId id="339"/>
            <p14:sldId id="315"/>
            <p14:sldId id="316"/>
            <p14:sldId id="317"/>
            <p14:sldId id="318"/>
            <p14:sldId id="319"/>
          </p14:sldIdLst>
        </p14:section>
        <p14:section name="Tiết 2" id="{D26EF98B-2085-49F3-B273-FBF6FCCC601C}">
          <p14:sldIdLst/>
        </p14:section>
        <p14:section name="Tiết 3" id="{4D846693-4418-42A5-976A-89DDAFEED3E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C45"/>
    <a:srgbClr val="6EB147"/>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snapToGrid="0">
      <p:cViewPr varScale="1">
        <p:scale>
          <a:sx n="108" d="100"/>
          <a:sy n="108" d="100"/>
        </p:scale>
        <p:origin x="734" y="6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pPr/>
              <a:t>2022/9/7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pPr/>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18</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080064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372334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7E8F4-36F5-42F3-8BF8-DD642CEEF780}" type="slidenum">
              <a:rPr lang="zh-CN" altLang="en-US" smtClean="0"/>
              <a:pPr/>
              <a:t>3</a:t>
            </a:fld>
            <a:endParaRPr lang="zh-CN" altLang="en-US"/>
          </a:p>
        </p:txBody>
      </p:sp>
    </p:spTree>
    <p:extLst>
      <p:ext uri="{BB962C8B-B14F-4D97-AF65-F5344CB8AC3E}">
        <p14:creationId xmlns:p14="http://schemas.microsoft.com/office/powerpoint/2010/main" val="2757895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7E8F4-36F5-42F3-8BF8-DD642CEEF780}" type="slidenum">
              <a:rPr lang="zh-CN" altLang="en-US" smtClean="0"/>
              <a:pPr/>
              <a:t>6</a:t>
            </a:fld>
            <a:endParaRPr lang="zh-CN" altLang="en-US"/>
          </a:p>
        </p:txBody>
      </p:sp>
    </p:spTree>
    <p:extLst>
      <p:ext uri="{BB962C8B-B14F-4D97-AF65-F5344CB8AC3E}">
        <p14:creationId xmlns:p14="http://schemas.microsoft.com/office/powerpoint/2010/main" val="2042754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7E8F4-36F5-42F3-8BF8-DD642CEEF780}" type="slidenum">
              <a:rPr lang="zh-CN" altLang="en-US" smtClean="0"/>
              <a:pPr/>
              <a:t>7</a:t>
            </a:fld>
            <a:endParaRPr lang="zh-CN" altLang="en-US"/>
          </a:p>
        </p:txBody>
      </p:sp>
    </p:spTree>
    <p:extLst>
      <p:ext uri="{BB962C8B-B14F-4D97-AF65-F5344CB8AC3E}">
        <p14:creationId xmlns:p14="http://schemas.microsoft.com/office/powerpoint/2010/main" val="2009936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7E8F4-36F5-42F3-8BF8-DD642CEEF780}" type="slidenum">
              <a:rPr lang="zh-CN" altLang="en-US" smtClean="0"/>
              <a:pPr/>
              <a:t>14</a:t>
            </a:fld>
            <a:endParaRPr lang="zh-CN" altLang="en-US"/>
          </a:p>
        </p:txBody>
      </p:sp>
    </p:spTree>
    <p:extLst>
      <p:ext uri="{BB962C8B-B14F-4D97-AF65-F5344CB8AC3E}">
        <p14:creationId xmlns:p14="http://schemas.microsoft.com/office/powerpoint/2010/main" val="3092712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7E8F4-36F5-42F3-8BF8-DD642CEEF780}" type="slidenum">
              <a:rPr lang="zh-CN" altLang="en-US" smtClean="0"/>
              <a:pPr/>
              <a:t>15</a:t>
            </a:fld>
            <a:endParaRPr lang="zh-CN" altLang="en-US"/>
          </a:p>
        </p:txBody>
      </p:sp>
    </p:spTree>
    <p:extLst>
      <p:ext uri="{BB962C8B-B14F-4D97-AF65-F5344CB8AC3E}">
        <p14:creationId xmlns:p14="http://schemas.microsoft.com/office/powerpoint/2010/main" val="1498471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7E8F4-36F5-42F3-8BF8-DD642CEEF780}" type="slidenum">
              <a:rPr lang="zh-CN" altLang="en-US" smtClean="0"/>
              <a:pPr/>
              <a:t>16</a:t>
            </a:fld>
            <a:endParaRPr lang="zh-CN" altLang="en-US"/>
          </a:p>
        </p:txBody>
      </p:sp>
    </p:spTree>
    <p:extLst>
      <p:ext uri="{BB962C8B-B14F-4D97-AF65-F5344CB8AC3E}">
        <p14:creationId xmlns:p14="http://schemas.microsoft.com/office/powerpoint/2010/main" val="2481505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7E8F4-36F5-42F3-8BF8-DD642CEEF780}" type="slidenum">
              <a:rPr lang="zh-CN" altLang="en-US" smtClean="0"/>
              <a:pPr/>
              <a:t>17</a:t>
            </a:fld>
            <a:endParaRPr lang="zh-CN" altLang="en-US"/>
          </a:p>
        </p:txBody>
      </p:sp>
    </p:spTree>
    <p:extLst>
      <p:ext uri="{BB962C8B-B14F-4D97-AF65-F5344CB8AC3E}">
        <p14:creationId xmlns:p14="http://schemas.microsoft.com/office/powerpoint/2010/main" val="1122076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2022/9/7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923746729"/>
      </p:ext>
    </p:extLst>
  </p:cSld>
  <p:clrMapOvr>
    <a:masterClrMapping/>
  </p:clrMapOvr>
  <p:transition spd="slow" advClick="0"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2022/9/7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1859827731"/>
      </p:ext>
    </p:extLst>
  </p:cSld>
  <p:clrMapOvr>
    <a:masterClrMapping/>
  </p:clrMapOvr>
  <p:transition spd="slow" advClick="0" advTm="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2022/9/7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3468846656"/>
      </p:ext>
    </p:extLst>
  </p:cSld>
  <p:clrMapOvr>
    <a:masterClrMapping/>
  </p:clrMapOvr>
  <p:transition spd="slow" advClick="0"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pSp>
        <p:nvGrpSpPr>
          <p:cNvPr id="34" name="组合 33">
            <a:extLst>
              <a:ext uri="{FF2B5EF4-FFF2-40B4-BE49-F238E27FC236}">
                <a16:creationId xmlns:a16="http://schemas.microsoft.com/office/drawing/2014/main" id="{1F833EC4-E2F9-4549-A464-40B7E5EEA6FD}"/>
              </a:ext>
            </a:extLst>
          </p:cNvPr>
          <p:cNvGrpSpPr/>
          <p:nvPr userDrawn="1"/>
        </p:nvGrpSpPr>
        <p:grpSpPr>
          <a:xfrm>
            <a:off x="0" y="0"/>
            <a:ext cx="9234014" cy="5145088"/>
            <a:chOff x="0" y="0"/>
            <a:chExt cx="12309881" cy="6858000"/>
          </a:xfrm>
        </p:grpSpPr>
        <p:pic>
          <p:nvPicPr>
            <p:cNvPr id="35" name="图片 34">
              <a:extLst>
                <a:ext uri="{FF2B5EF4-FFF2-40B4-BE49-F238E27FC236}">
                  <a16:creationId xmlns:a16="http://schemas.microsoft.com/office/drawing/2014/main" id="{C990D388-9074-4BA5-80A8-223201409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
          <p:nvSpPr>
            <p:cNvPr id="36" name="矩形: 圆角 3">
              <a:extLst>
                <a:ext uri="{FF2B5EF4-FFF2-40B4-BE49-F238E27FC236}">
                  <a16:creationId xmlns:a16="http://schemas.microsoft.com/office/drawing/2014/main" id="{63E2F4B5-8CE5-4856-AD7D-53EABD075E69}"/>
                </a:ext>
              </a:extLst>
            </p:cNvPr>
            <p:cNvSpPr/>
            <p:nvPr/>
          </p:nvSpPr>
          <p:spPr>
            <a:xfrm>
              <a:off x="429986" y="664016"/>
              <a:ext cx="11332027" cy="5758800"/>
            </a:xfrm>
            <a:prstGeom prst="roundRect">
              <a:avLst/>
            </a:prstGeom>
            <a:noFill/>
            <a:ln w="34925" cap="rnd" cmpd="sng" algn="ctr">
              <a:solidFill>
                <a:srgbClr val="139F4E"/>
              </a:solidFill>
              <a:prstDash val="dash"/>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342946"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
                <a:ea typeface="微软雅黑"/>
                <a:cs typeface="+mn-cs"/>
              </a:endParaRPr>
            </a:p>
          </p:txBody>
        </p:sp>
        <p:pic>
          <p:nvPicPr>
            <p:cNvPr id="37" name="图片 36">
              <a:extLst>
                <a:ext uri="{FF2B5EF4-FFF2-40B4-BE49-F238E27FC236}">
                  <a16:creationId xmlns:a16="http://schemas.microsoft.com/office/drawing/2014/main" id="{C5ADCA99-DAF4-4291-84A9-6E7BE64800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4514" y="5528668"/>
              <a:ext cx="3405367" cy="1329332"/>
            </a:xfrm>
            <a:prstGeom prst="rect">
              <a:avLst/>
            </a:prstGeom>
          </p:spPr>
        </p:pic>
        <p:grpSp>
          <p:nvGrpSpPr>
            <p:cNvPr id="38" name="组合 37">
              <a:extLst>
                <a:ext uri="{FF2B5EF4-FFF2-40B4-BE49-F238E27FC236}">
                  <a16:creationId xmlns:a16="http://schemas.microsoft.com/office/drawing/2014/main" id="{90FD8696-508A-46C2-B9A5-C8837437E346}"/>
                </a:ext>
              </a:extLst>
            </p:cNvPr>
            <p:cNvGrpSpPr/>
            <p:nvPr/>
          </p:nvGrpSpPr>
          <p:grpSpPr>
            <a:xfrm rot="5400000">
              <a:off x="5709961" y="-1054214"/>
              <a:ext cx="772078" cy="3224189"/>
              <a:chOff x="246324" y="651074"/>
              <a:chExt cx="969786" cy="5555849"/>
            </a:xfrm>
          </p:grpSpPr>
          <p:sp>
            <p:nvSpPr>
              <p:cNvPr id="41" name="矩形: 圆角 8">
                <a:extLst>
                  <a:ext uri="{FF2B5EF4-FFF2-40B4-BE49-F238E27FC236}">
                    <a16:creationId xmlns:a16="http://schemas.microsoft.com/office/drawing/2014/main" id="{AF493636-B449-46E7-9C1C-83C3DD1DFC60}"/>
                  </a:ext>
                </a:extLst>
              </p:cNvPr>
              <p:cNvSpPr/>
              <p:nvPr/>
            </p:nvSpPr>
            <p:spPr>
              <a:xfrm rot="5400000" flipH="1" flipV="1">
                <a:off x="-1913394" y="3077419"/>
                <a:ext cx="5555849" cy="703159"/>
              </a:xfrm>
              <a:prstGeom prst="roundRect">
                <a:avLst>
                  <a:gd name="adj" fmla="val 15140"/>
                </a:avLst>
              </a:prstGeom>
              <a:solidFill>
                <a:srgbClr val="47984B"/>
              </a:solidFill>
              <a:ln w="76200" cap="flat" cmpd="sng" algn="ctr">
                <a:solidFill>
                  <a:sysClr val="window" lastClr="FFFFFF"/>
                </a:solidFill>
                <a:prstDash val="solid"/>
                <a:miter lim="800000"/>
              </a:ln>
              <a:effectLst/>
            </p:spPr>
            <p:txBody>
              <a:bodyPr rtlCol="0" anchor="ctr"/>
              <a:lstStyle/>
              <a:p>
                <a:pPr marL="0" marR="0" lvl="0" indent="0" algn="ctr" defTabSz="34294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42" name="矩形: 圆角 9">
                <a:extLst>
                  <a:ext uri="{FF2B5EF4-FFF2-40B4-BE49-F238E27FC236}">
                    <a16:creationId xmlns:a16="http://schemas.microsoft.com/office/drawing/2014/main" id="{D090BB28-5099-4CBB-82A1-4C7600071AA6}"/>
                  </a:ext>
                </a:extLst>
              </p:cNvPr>
              <p:cNvSpPr/>
              <p:nvPr/>
            </p:nvSpPr>
            <p:spPr>
              <a:xfrm rot="5400000" flipH="1" flipV="1">
                <a:off x="369398" y="5318468"/>
                <a:ext cx="287107" cy="533255"/>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342946"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
                  <a:ea typeface="微软雅黑"/>
                  <a:cs typeface="+mn-cs"/>
                </a:endParaRPr>
              </a:p>
            </p:txBody>
          </p:sp>
          <p:sp>
            <p:nvSpPr>
              <p:cNvPr id="43" name="矩形: 圆角 10">
                <a:extLst>
                  <a:ext uri="{FF2B5EF4-FFF2-40B4-BE49-F238E27FC236}">
                    <a16:creationId xmlns:a16="http://schemas.microsoft.com/office/drawing/2014/main" id="{9B26AE79-14A4-4595-B87C-340D6E201629}"/>
                  </a:ext>
                </a:extLst>
              </p:cNvPr>
              <p:cNvSpPr/>
              <p:nvPr/>
            </p:nvSpPr>
            <p:spPr>
              <a:xfrm rot="5400000" flipH="1" flipV="1">
                <a:off x="379009" y="1090739"/>
                <a:ext cx="287107" cy="533254"/>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342946"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
                  <a:ea typeface="微软雅黑"/>
                  <a:cs typeface="+mn-cs"/>
                </a:endParaRPr>
              </a:p>
            </p:txBody>
          </p:sp>
        </p:grpSp>
        <p:pic>
          <p:nvPicPr>
            <p:cNvPr id="39" name="图片 38">
              <a:extLst>
                <a:ext uri="{FF2B5EF4-FFF2-40B4-BE49-F238E27FC236}">
                  <a16:creationId xmlns:a16="http://schemas.microsoft.com/office/drawing/2014/main" id="{E3B6CFF1-6C5F-4973-8039-0FDC3B0DAA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81524" y="609676"/>
              <a:ext cx="837659" cy="527951"/>
            </a:xfrm>
            <a:prstGeom prst="rect">
              <a:avLst/>
            </a:prstGeom>
          </p:spPr>
        </p:pic>
        <p:pic>
          <p:nvPicPr>
            <p:cNvPr id="40" name="图片 39">
              <a:extLst>
                <a:ext uri="{FF2B5EF4-FFF2-40B4-BE49-F238E27FC236}">
                  <a16:creationId xmlns:a16="http://schemas.microsoft.com/office/drawing/2014/main" id="{E168D529-666E-4291-9C8B-7493590088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23800" y="185838"/>
              <a:ext cx="837659" cy="527951"/>
            </a:xfrm>
            <a:prstGeom prst="rect">
              <a:avLst/>
            </a:prstGeom>
          </p:spPr>
        </p:pic>
      </p:grpSp>
    </p:spTree>
    <p:extLst>
      <p:ext uri="{BB962C8B-B14F-4D97-AF65-F5344CB8AC3E}">
        <p14:creationId xmlns:p14="http://schemas.microsoft.com/office/powerpoint/2010/main" val="1784643704"/>
      </p:ext>
    </p:extLst>
  </p:cSld>
  <p:clrMapOvr>
    <a:masterClrMapping/>
  </p:clrMapOvr>
  <p:transition spd="slow"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6119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2022/9/7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2446103537"/>
      </p:ext>
    </p:extLst>
  </p:cSld>
  <p:clrMapOvr>
    <a:masterClrMapping/>
  </p:clrMapOvr>
  <p:transition spd="slow" advClick="0"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2022/9/7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38579085"/>
      </p:ext>
    </p:extLst>
  </p:cSld>
  <p:clrMapOvr>
    <a:masterClrMapping/>
  </p:clrMapOvr>
  <p:transition spd="slow" advClick="0"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pPr/>
              <a:t>2022/9/7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635159219"/>
      </p:ext>
    </p:extLst>
  </p:cSld>
  <p:clrMapOvr>
    <a:masterClrMapping/>
  </p:clrMapOvr>
  <p:transition spd="slow" advClick="0"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pPr/>
              <a:t>2022/9/7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pPr/>
              <a:t>‹#›</a:t>
            </a:fld>
            <a:endParaRPr lang="zh-CN" altLang="en-US"/>
          </a:p>
        </p:txBody>
      </p:sp>
      <p:sp>
        <p:nvSpPr>
          <p:cNvPr id="11" name="矩形 10"/>
          <p:cNvSpPr/>
          <p:nvPr userDrawn="1"/>
        </p:nvSpPr>
        <p:spPr>
          <a:xfrm>
            <a:off x="6917342" y="4252168"/>
            <a:ext cx="775136" cy="230832"/>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9144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9144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9144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5492275"/>
      </p:ext>
    </p:extLst>
  </p:cSld>
  <p:clrMapOvr>
    <a:masterClrMapping/>
  </p:clrMapOvr>
  <p:transition spd="slow" advClick="0"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pPr/>
              <a:t>2022/9/7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2389057927"/>
      </p:ext>
    </p:extLst>
  </p:cSld>
  <p:clrMapOvr>
    <a:masterClrMapping/>
  </p:clrMapOvr>
  <p:transition spd="slow" advClick="0"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pPr/>
              <a:t>2022/9/7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4040428924"/>
      </p:ext>
    </p:extLst>
  </p:cSld>
  <p:clrMapOvr>
    <a:masterClrMapping/>
  </p:clrMapOvr>
  <p:transition spd="slow" advClick="0"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pPr/>
              <a:t>2022/9/7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3526863871"/>
      </p:ext>
    </p:extLst>
  </p:cSld>
  <p:clrMapOvr>
    <a:masterClrMapping/>
  </p:clrMapOvr>
  <p:transition spd="slow" advClick="0"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pPr/>
              <a:t>2022/9/7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427201385"/>
      </p:ext>
    </p:extLst>
  </p:cSld>
  <p:clrMapOvr>
    <a:masterClrMapping/>
  </p:clrMapOvr>
  <p:transition spd="slow" advClick="0" advTm="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pPr/>
              <a:t>2022/9/7</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advClick="0" advTm="0">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1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8.jpeg"/><Relationship Id="rId5" Type="http://schemas.openxmlformats.org/officeDocument/2006/relationships/notesSlide" Target="../notesSlides/notesSlide7.xml"/><Relationship Id="rId4"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7607" t="33863" r="20308"/>
          <a:stretch/>
        </p:blipFill>
        <p:spPr>
          <a:xfrm>
            <a:off x="653144" y="2821426"/>
            <a:ext cx="4180113" cy="2157960"/>
          </a:xfrm>
          <a:prstGeom prst="rect">
            <a:avLst/>
          </a:prstGeom>
        </p:spPr>
      </p:pic>
      <p:sp>
        <p:nvSpPr>
          <p:cNvPr id="4" name="文本框 3"/>
          <p:cNvSpPr txBox="1"/>
          <p:nvPr/>
        </p:nvSpPr>
        <p:spPr>
          <a:xfrm>
            <a:off x="947903" y="1022909"/>
            <a:ext cx="8362104" cy="830997"/>
          </a:xfrm>
          <a:prstGeom prst="rect">
            <a:avLst/>
          </a:prstGeom>
          <a:noFill/>
        </p:spPr>
        <p:txBody>
          <a:bodyPr wrap="square" rtlCol="0">
            <a:spAutoFit/>
          </a:bodyPr>
          <a:lstStyle/>
          <a:p>
            <a:r>
              <a:rPr lang="en-US" altLang="zh-CN" sz="4800" b="1" dirty="0">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PHÒNG TRÁNH BỊ BẮT NẠT</a:t>
            </a:r>
            <a:endParaRPr lang="zh-CN" altLang="en-US" sz="4800" b="1" dirty="0">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8" name="组合 7"/>
          <p:cNvGrpSpPr/>
          <p:nvPr/>
        </p:nvGrpSpPr>
        <p:grpSpPr>
          <a:xfrm>
            <a:off x="3868270" y="164114"/>
            <a:ext cx="2018821" cy="830997"/>
            <a:chOff x="2855223" y="1663328"/>
            <a:chExt cx="3726451" cy="369332"/>
          </a:xfrm>
        </p:grpSpPr>
        <p:sp>
          <p:nvSpPr>
            <p:cNvPr id="7" name="圆角矩形 6"/>
            <p:cNvSpPr/>
            <p:nvPr/>
          </p:nvSpPr>
          <p:spPr>
            <a:xfrm>
              <a:off x="2855223" y="1677808"/>
              <a:ext cx="3178629" cy="345516"/>
            </a:xfrm>
            <a:prstGeom prst="roundRect">
              <a:avLst/>
            </a:prstGeom>
            <a:solidFill>
              <a:srgbClr val="6EB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p:cNvSpPr txBox="1"/>
            <p:nvPr/>
          </p:nvSpPr>
          <p:spPr>
            <a:xfrm>
              <a:off x="3000274" y="1663328"/>
              <a:ext cx="3581400" cy="369332"/>
            </a:xfrm>
            <a:prstGeom prst="rect">
              <a:avLst/>
            </a:prstGeom>
            <a:noFill/>
          </p:spPr>
          <p:txBody>
            <a:bodyPr wrap="square" rtlCol="0">
              <a:spAutoFit/>
            </a:bodyPr>
            <a:lstStyle/>
            <a:p>
              <a:r>
                <a:rPr lang="en-US" altLang="zh-CN" sz="4800" dirty="0">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BÀI 9</a:t>
              </a:r>
              <a:endParaRPr lang="zh-CN" altLang="en-US" sz="4800" dirty="0">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spTree>
    <p:extLst>
      <p:ext uri="{BB962C8B-B14F-4D97-AF65-F5344CB8AC3E}">
        <p14:creationId xmlns:p14="http://schemas.microsoft.com/office/powerpoint/2010/main" val="241263866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6" presetClass="entr" presetSubtype="2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750"/>
                                        <p:tgtEl>
                                          <p:spTgt spid="8"/>
                                        </p:tgtEl>
                                      </p:cBhvr>
                                    </p:animEffect>
                                  </p:childTnLst>
                                </p:cTn>
                              </p:par>
                            </p:childTnLst>
                          </p:cTn>
                        </p:par>
                        <p:par>
                          <p:cTn id="17" fill="hold">
                            <p:stCondLst>
                              <p:cond delay="2750"/>
                            </p:stCondLst>
                            <p:childTnLst>
                              <p:par>
                                <p:cTn id="18" presetID="12" presetClass="entr" presetSubtype="4" fill="hold" grpId="0" nodeType="afterEffect">
                                  <p:stCondLst>
                                    <p:cond delay="0"/>
                                  </p:stCondLst>
                                  <p:iterate type="lt">
                                    <p:tmPct val="13000"/>
                                  </p:iterate>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p:tgtEl>
                                          <p:spTgt spid="4"/>
                                        </p:tgtEl>
                                        <p:attrNameLst>
                                          <p:attrName>ppt_y</p:attrName>
                                        </p:attrNameLst>
                                      </p:cBhvr>
                                      <p:tavLst>
                                        <p:tav tm="0">
                                          <p:val>
                                            <p:strVal val="#ppt_y+#ppt_h*1.125000"/>
                                          </p:val>
                                        </p:tav>
                                        <p:tav tm="100000">
                                          <p:val>
                                            <p:strVal val="#ppt_y"/>
                                          </p:val>
                                        </p:tav>
                                      </p:tavLst>
                                    </p:anim>
                                    <p:animEffect transition="in" filter="wipe(up)">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QUYNH\anh tai ve poiwer oint\1740_bat-nat-hoc-duong-3197-15071077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5119" y="857172"/>
            <a:ext cx="4762500" cy="31527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49895" y="84833"/>
            <a:ext cx="6727797" cy="461665"/>
          </a:xfrm>
          <a:prstGeom prst="rect">
            <a:avLst/>
          </a:prstGeom>
          <a:solidFill>
            <a:schemeClr val="bg1"/>
          </a:solidFill>
        </p:spPr>
        <p:txBody>
          <a:bodyPr wrap="square" rtlCol="0">
            <a:spAutoFit/>
          </a:bodyPr>
          <a:lstStyle/>
          <a:p>
            <a:r>
              <a:rPr lang="en-US" sz="2400">
                <a:solidFill>
                  <a:srgbClr val="0418AC"/>
                </a:solidFill>
              </a:rPr>
              <a:t>Một số những biểu hiện của hành vi bắt nạt:</a:t>
            </a:r>
          </a:p>
        </p:txBody>
      </p:sp>
      <p:sp>
        <p:nvSpPr>
          <p:cNvPr id="2" name="TextBox 1"/>
          <p:cNvSpPr txBox="1"/>
          <p:nvPr/>
        </p:nvSpPr>
        <p:spPr>
          <a:xfrm>
            <a:off x="599609" y="842984"/>
            <a:ext cx="933269" cy="400110"/>
          </a:xfrm>
          <a:prstGeom prst="rect">
            <a:avLst/>
          </a:prstGeom>
          <a:noFill/>
        </p:spPr>
        <p:txBody>
          <a:bodyPr wrap="none" rtlCol="0">
            <a:spAutoFit/>
          </a:bodyPr>
          <a:lstStyle/>
          <a:p>
            <a:r>
              <a:rPr lang="en-US" sz="2000" dirty="0"/>
              <a:t>+ </a:t>
            </a:r>
            <a:r>
              <a:rPr lang="en-US" sz="2000" dirty="0" err="1"/>
              <a:t>Đuổi</a:t>
            </a:r>
            <a:endParaRPr lang="en-US" sz="2000" dirty="0"/>
          </a:p>
        </p:txBody>
      </p:sp>
      <p:sp>
        <p:nvSpPr>
          <p:cNvPr id="5" name="TextBox 4"/>
          <p:cNvSpPr txBox="1"/>
          <p:nvPr/>
        </p:nvSpPr>
        <p:spPr>
          <a:xfrm>
            <a:off x="579119" y="1277106"/>
            <a:ext cx="1045479" cy="400110"/>
          </a:xfrm>
          <a:prstGeom prst="rect">
            <a:avLst/>
          </a:prstGeom>
          <a:noFill/>
        </p:spPr>
        <p:txBody>
          <a:bodyPr wrap="none" rtlCol="0">
            <a:spAutoFit/>
          </a:bodyPr>
          <a:lstStyle/>
          <a:p>
            <a:r>
              <a:rPr lang="en-US" sz="2000"/>
              <a:t>+ đánh </a:t>
            </a:r>
          </a:p>
        </p:txBody>
      </p:sp>
      <p:sp>
        <p:nvSpPr>
          <p:cNvPr id="6" name="TextBox 5"/>
          <p:cNvSpPr txBox="1"/>
          <p:nvPr/>
        </p:nvSpPr>
        <p:spPr>
          <a:xfrm>
            <a:off x="579117" y="1677216"/>
            <a:ext cx="3057217" cy="400110"/>
          </a:xfrm>
          <a:prstGeom prst="rect">
            <a:avLst/>
          </a:prstGeom>
          <a:noFill/>
        </p:spPr>
        <p:txBody>
          <a:bodyPr wrap="square" rtlCol="0">
            <a:spAutoFit/>
          </a:bodyPr>
          <a:lstStyle/>
          <a:p>
            <a:r>
              <a:rPr lang="en-US" sz="2000" dirty="0"/>
              <a:t>+ </a:t>
            </a:r>
            <a:r>
              <a:rPr lang="en-US" sz="2000" dirty="0" err="1"/>
              <a:t>Trấn</a:t>
            </a:r>
            <a:r>
              <a:rPr lang="en-US" sz="2000" dirty="0"/>
              <a:t> </a:t>
            </a:r>
            <a:r>
              <a:rPr lang="en-US" sz="2000" dirty="0" err="1"/>
              <a:t>lột</a:t>
            </a:r>
            <a:r>
              <a:rPr lang="en-US" sz="2000" dirty="0"/>
              <a:t> </a:t>
            </a:r>
            <a:r>
              <a:rPr lang="en-US" sz="2000" dirty="0" err="1"/>
              <a:t>đồ</a:t>
            </a:r>
            <a:r>
              <a:rPr lang="en-US" sz="2000" dirty="0"/>
              <a:t> </a:t>
            </a:r>
            <a:r>
              <a:rPr lang="en-US" sz="2000" dirty="0" err="1"/>
              <a:t>ăn</a:t>
            </a:r>
            <a:r>
              <a:rPr lang="en-US" sz="2000" dirty="0"/>
              <a:t> </a:t>
            </a:r>
            <a:r>
              <a:rPr lang="en-US" sz="2000" dirty="0" err="1"/>
              <a:t>sáng</a:t>
            </a:r>
            <a:r>
              <a:rPr lang="en-US" sz="2000" dirty="0"/>
              <a:t> </a:t>
            </a:r>
          </a:p>
        </p:txBody>
      </p:sp>
      <p:sp>
        <p:nvSpPr>
          <p:cNvPr id="7" name="TextBox 6"/>
          <p:cNvSpPr txBox="1"/>
          <p:nvPr/>
        </p:nvSpPr>
        <p:spPr>
          <a:xfrm>
            <a:off x="579117" y="2233504"/>
            <a:ext cx="1856598" cy="400110"/>
          </a:xfrm>
          <a:prstGeom prst="rect">
            <a:avLst/>
          </a:prstGeom>
          <a:noFill/>
        </p:spPr>
        <p:txBody>
          <a:bodyPr wrap="none" rtlCol="0">
            <a:spAutoFit/>
          </a:bodyPr>
          <a:lstStyle/>
          <a:p>
            <a:r>
              <a:rPr lang="en-US" sz="2000" dirty="0"/>
              <a:t>+ </a:t>
            </a:r>
            <a:r>
              <a:rPr lang="en-US" sz="2000" dirty="0" err="1"/>
              <a:t>bắt</a:t>
            </a:r>
            <a:r>
              <a:rPr lang="en-US" sz="2000" dirty="0"/>
              <a:t> </a:t>
            </a:r>
            <a:r>
              <a:rPr lang="en-US" sz="2000" dirty="0" err="1"/>
              <a:t>xách</a:t>
            </a:r>
            <a:r>
              <a:rPr lang="en-US" sz="2000" dirty="0"/>
              <a:t> </a:t>
            </a:r>
            <a:r>
              <a:rPr lang="en-US" sz="2000" dirty="0" err="1"/>
              <a:t>cặp</a:t>
            </a:r>
            <a:endParaRPr lang="en-US" sz="2000" dirty="0"/>
          </a:p>
        </p:txBody>
      </p:sp>
      <p:sp>
        <p:nvSpPr>
          <p:cNvPr id="8" name="TextBox 7"/>
          <p:cNvSpPr txBox="1"/>
          <p:nvPr/>
        </p:nvSpPr>
        <p:spPr>
          <a:xfrm>
            <a:off x="584089" y="2786584"/>
            <a:ext cx="2945920" cy="400110"/>
          </a:xfrm>
          <a:prstGeom prst="rect">
            <a:avLst/>
          </a:prstGeom>
          <a:noFill/>
        </p:spPr>
        <p:txBody>
          <a:bodyPr wrap="square" rtlCol="0">
            <a:spAutoFit/>
          </a:bodyPr>
          <a:lstStyle/>
          <a:p>
            <a:r>
              <a:rPr lang="en-US" sz="2000" dirty="0"/>
              <a:t>+ </a:t>
            </a:r>
            <a:r>
              <a:rPr lang="en-US" sz="2000" dirty="0" err="1"/>
              <a:t>lấy</a:t>
            </a:r>
            <a:r>
              <a:rPr lang="en-US" sz="2000" dirty="0"/>
              <a:t> </a:t>
            </a:r>
            <a:r>
              <a:rPr lang="en-US" sz="2000" dirty="0" err="1"/>
              <a:t>đồ</a:t>
            </a:r>
            <a:r>
              <a:rPr lang="en-US" sz="2000" dirty="0"/>
              <a:t> dung </a:t>
            </a:r>
            <a:r>
              <a:rPr lang="en-US" sz="2000" dirty="0" err="1"/>
              <a:t>học</a:t>
            </a:r>
            <a:r>
              <a:rPr lang="en-US" sz="2000" dirty="0"/>
              <a:t> </a:t>
            </a:r>
            <a:r>
              <a:rPr lang="en-US" sz="2000" dirty="0" err="1"/>
              <a:t>tập</a:t>
            </a:r>
            <a:endParaRPr lang="en-US" sz="2000" dirty="0"/>
          </a:p>
        </p:txBody>
      </p:sp>
      <p:sp>
        <p:nvSpPr>
          <p:cNvPr id="9" name="TextBox 8"/>
          <p:cNvSpPr txBox="1"/>
          <p:nvPr/>
        </p:nvSpPr>
        <p:spPr>
          <a:xfrm>
            <a:off x="583303" y="3339664"/>
            <a:ext cx="1742785" cy="400110"/>
          </a:xfrm>
          <a:prstGeom prst="rect">
            <a:avLst/>
          </a:prstGeom>
          <a:noFill/>
        </p:spPr>
        <p:txBody>
          <a:bodyPr wrap="none" rtlCol="0">
            <a:spAutoFit/>
          </a:bodyPr>
          <a:lstStyle/>
          <a:p>
            <a:r>
              <a:rPr lang="en-US" sz="2000" dirty="0"/>
              <a:t>+ </a:t>
            </a:r>
            <a:r>
              <a:rPr lang="en-US" sz="2000" dirty="0" err="1"/>
              <a:t>bắt</a:t>
            </a:r>
            <a:r>
              <a:rPr lang="en-US" sz="2000" dirty="0"/>
              <a:t> </a:t>
            </a:r>
            <a:r>
              <a:rPr lang="en-US" sz="2000" dirty="0" err="1"/>
              <a:t>nộp</a:t>
            </a:r>
            <a:r>
              <a:rPr lang="en-US" sz="2000" dirty="0"/>
              <a:t> </a:t>
            </a:r>
            <a:r>
              <a:rPr lang="en-US" sz="2000" dirty="0" err="1"/>
              <a:t>tiền</a:t>
            </a:r>
            <a:endParaRPr lang="en-US" sz="2000" dirty="0"/>
          </a:p>
        </p:txBody>
      </p:sp>
      <p:sp>
        <p:nvSpPr>
          <p:cNvPr id="10" name="TextBox 9"/>
          <p:cNvSpPr txBox="1"/>
          <p:nvPr/>
        </p:nvSpPr>
        <p:spPr>
          <a:xfrm>
            <a:off x="579117" y="3866394"/>
            <a:ext cx="2626040" cy="400110"/>
          </a:xfrm>
          <a:prstGeom prst="rect">
            <a:avLst/>
          </a:prstGeom>
          <a:noFill/>
        </p:spPr>
        <p:txBody>
          <a:bodyPr wrap="none" rtlCol="0">
            <a:spAutoFit/>
          </a:bodyPr>
          <a:lstStyle/>
          <a:p>
            <a:r>
              <a:rPr lang="en-US" sz="2000" dirty="0"/>
              <a:t>+ </a:t>
            </a:r>
            <a:r>
              <a:rPr lang="en-US" sz="2000" dirty="0" err="1"/>
              <a:t>chế</a:t>
            </a:r>
            <a:r>
              <a:rPr lang="en-US" sz="2000" dirty="0"/>
              <a:t> </a:t>
            </a:r>
            <a:r>
              <a:rPr lang="en-US" sz="2000" dirty="0" err="1"/>
              <a:t>diễu</a:t>
            </a:r>
            <a:r>
              <a:rPr lang="en-US" sz="2000" dirty="0"/>
              <a:t>, </a:t>
            </a:r>
            <a:r>
              <a:rPr lang="en-US" sz="2000" dirty="0" err="1"/>
              <a:t>xúc</a:t>
            </a:r>
            <a:r>
              <a:rPr lang="en-US" sz="2000" dirty="0"/>
              <a:t> </a:t>
            </a:r>
            <a:r>
              <a:rPr lang="en-US" sz="2000" dirty="0" err="1"/>
              <a:t>phạm</a:t>
            </a:r>
            <a:endParaRPr lang="en-US" sz="2000" dirty="0"/>
          </a:p>
        </p:txBody>
      </p:sp>
      <p:sp>
        <p:nvSpPr>
          <p:cNvPr id="11" name="TextBox 10"/>
          <p:cNvSpPr txBox="1"/>
          <p:nvPr/>
        </p:nvSpPr>
        <p:spPr>
          <a:xfrm>
            <a:off x="537997" y="4698843"/>
            <a:ext cx="4031873" cy="400110"/>
          </a:xfrm>
          <a:prstGeom prst="rect">
            <a:avLst/>
          </a:prstGeom>
          <a:noFill/>
        </p:spPr>
        <p:txBody>
          <a:bodyPr wrap="none" rtlCol="0">
            <a:spAutoFit/>
          </a:bodyPr>
          <a:lstStyle/>
          <a:p>
            <a:r>
              <a:rPr lang="en-US" sz="2000" dirty="0"/>
              <a:t>+ </a:t>
            </a:r>
            <a:r>
              <a:rPr lang="en-US" sz="2000" dirty="0" err="1"/>
              <a:t>Đe</a:t>
            </a:r>
            <a:r>
              <a:rPr lang="en-US" sz="2000" dirty="0"/>
              <a:t> </a:t>
            </a:r>
            <a:r>
              <a:rPr lang="en-US" sz="2000" dirty="0" err="1"/>
              <a:t>dọa</a:t>
            </a:r>
            <a:r>
              <a:rPr lang="en-US" sz="2000" dirty="0"/>
              <a:t> </a:t>
            </a:r>
            <a:r>
              <a:rPr lang="en-US" sz="2000" dirty="0" err="1"/>
              <a:t>nếu</a:t>
            </a:r>
            <a:r>
              <a:rPr lang="en-US" sz="2000" dirty="0"/>
              <a:t> </a:t>
            </a:r>
            <a:r>
              <a:rPr lang="en-US" sz="2000" dirty="0" err="1"/>
              <a:t>nói</a:t>
            </a:r>
            <a:r>
              <a:rPr lang="en-US" sz="2000" dirty="0"/>
              <a:t> </a:t>
            </a:r>
            <a:r>
              <a:rPr lang="en-US" sz="2000" dirty="0" err="1"/>
              <a:t>với</a:t>
            </a:r>
            <a:r>
              <a:rPr lang="en-US" sz="2000" dirty="0"/>
              <a:t> </a:t>
            </a:r>
            <a:r>
              <a:rPr lang="en-US" sz="2000" dirty="0" err="1"/>
              <a:t>cô</a:t>
            </a:r>
            <a:r>
              <a:rPr lang="en-US" sz="2000" dirty="0"/>
              <a:t>, cha </a:t>
            </a:r>
            <a:r>
              <a:rPr lang="en-US" sz="2000" dirty="0" err="1"/>
              <a:t>mẹ</a:t>
            </a:r>
            <a:r>
              <a:rPr lang="en-US" sz="2000" dirty="0"/>
              <a:t>..</a:t>
            </a:r>
          </a:p>
        </p:txBody>
      </p:sp>
      <p:sp>
        <p:nvSpPr>
          <p:cNvPr id="12" name="TextBox 11"/>
          <p:cNvSpPr txBox="1"/>
          <p:nvPr/>
        </p:nvSpPr>
        <p:spPr>
          <a:xfrm>
            <a:off x="561265" y="4282618"/>
            <a:ext cx="3308919" cy="400110"/>
          </a:xfrm>
          <a:prstGeom prst="rect">
            <a:avLst/>
          </a:prstGeom>
          <a:noFill/>
        </p:spPr>
        <p:txBody>
          <a:bodyPr wrap="none" rtlCol="0">
            <a:spAutoFit/>
          </a:bodyPr>
          <a:lstStyle/>
          <a:p>
            <a:r>
              <a:rPr lang="en-US" sz="2000" dirty="0"/>
              <a:t>+ </a:t>
            </a:r>
            <a:r>
              <a:rPr lang="en-US" sz="2000" dirty="0" err="1"/>
              <a:t>sai</a:t>
            </a:r>
            <a:r>
              <a:rPr lang="en-US" sz="2000" dirty="0"/>
              <a:t> </a:t>
            </a:r>
            <a:r>
              <a:rPr lang="en-US" sz="2000" dirty="0" err="1"/>
              <a:t>khiến</a:t>
            </a:r>
            <a:r>
              <a:rPr lang="en-US" sz="2000" dirty="0"/>
              <a:t> </a:t>
            </a:r>
            <a:r>
              <a:rPr lang="en-US" sz="2000" dirty="0" err="1"/>
              <a:t>làm</a:t>
            </a:r>
            <a:r>
              <a:rPr lang="en-US" sz="2000" dirty="0"/>
              <a:t> </a:t>
            </a:r>
            <a:r>
              <a:rPr lang="en-US" sz="2000" dirty="0" err="1"/>
              <a:t>theo</a:t>
            </a:r>
            <a:r>
              <a:rPr lang="en-US" sz="2000" dirty="0"/>
              <a:t> ý </a:t>
            </a:r>
            <a:r>
              <a:rPr lang="en-US" sz="2000" dirty="0" err="1"/>
              <a:t>mình</a:t>
            </a:r>
            <a:endParaRPr lang="en-US" sz="2000" dirty="0"/>
          </a:p>
        </p:txBody>
      </p:sp>
    </p:spTree>
    <p:extLst>
      <p:ext uri="{BB962C8B-B14F-4D97-AF65-F5344CB8AC3E}">
        <p14:creationId xmlns:p14="http://schemas.microsoft.com/office/powerpoint/2010/main" val="692375392"/>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9">
            <a:extLst>
              <a:ext uri="{FF2B5EF4-FFF2-40B4-BE49-F238E27FC236}">
                <a16:creationId xmlns:a16="http://schemas.microsoft.com/office/drawing/2014/main" id="{A9B43B2D-577A-4FE3-9437-698B16BB88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01" t="13195" r="81938" b="80624"/>
          <a:stretch/>
        </p:blipFill>
        <p:spPr>
          <a:xfrm>
            <a:off x="342166" y="319024"/>
            <a:ext cx="1071964" cy="1042224"/>
          </a:xfrm>
          <a:prstGeom prst="rect">
            <a:avLst/>
          </a:prstGeom>
          <a:ln>
            <a:noFill/>
          </a:ln>
          <a:effectLst>
            <a:softEdge rad="112500"/>
          </a:effectLst>
        </p:spPr>
      </p:pic>
      <p:sp>
        <p:nvSpPr>
          <p:cNvPr id="7" name="文本框 6">
            <a:extLst>
              <a:ext uri="{FF2B5EF4-FFF2-40B4-BE49-F238E27FC236}">
                <a16:creationId xmlns:a16="http://schemas.microsoft.com/office/drawing/2014/main" id="{F9D409A6-95FD-4D94-AD08-F5EFAB166FBB}"/>
              </a:ext>
            </a:extLst>
          </p:cNvPr>
          <p:cNvSpPr txBox="1">
            <a:spLocks noChangeArrowheads="1"/>
          </p:cNvSpPr>
          <p:nvPr>
            <p:custDataLst>
              <p:tags r:id="rId1"/>
            </p:custDataLst>
          </p:nvPr>
        </p:nvSpPr>
        <p:spPr bwMode="auto">
          <a:xfrm>
            <a:off x="1056321" y="1692617"/>
            <a:ext cx="76304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Lựa</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cách</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ứng</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xử</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nạt</a:t>
            </a:r>
            <a:endParaRPr lang="zh-CN" altLang="en-US" sz="36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8" name="文本框 3">
            <a:extLst>
              <a:ext uri="{FF2B5EF4-FFF2-40B4-BE49-F238E27FC236}">
                <a16:creationId xmlns:a16="http://schemas.microsoft.com/office/drawing/2014/main" id="{E50E6126-8F5F-4821-AF91-3EB12E6D4163}"/>
              </a:ext>
            </a:extLst>
          </p:cNvPr>
          <p:cNvSpPr txBox="1"/>
          <p:nvPr/>
        </p:nvSpPr>
        <p:spPr>
          <a:xfrm>
            <a:off x="3717179" y="223529"/>
            <a:ext cx="1729961" cy="461665"/>
          </a:xfrm>
          <a:prstGeom prst="rect">
            <a:avLst/>
          </a:prstGeom>
          <a:noFill/>
        </p:spPr>
        <p:txBody>
          <a:bodyPr wrap="none" rtlCol="0">
            <a:spAutoFit/>
          </a:bodyPr>
          <a:lstStyle/>
          <a:p>
            <a:r>
              <a:rPr lang="en-US" altLang="zh-CN" sz="2400" b="1" dirty="0" err="1">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Hoạt</a:t>
            </a:r>
            <a:r>
              <a:rPr lang="en-US" altLang="zh-CN" sz="2400" b="1" dirty="0">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r>
              <a:rPr lang="en-US" altLang="zh-CN" sz="2400" b="1" dirty="0">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2400" b="1" dirty="0">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文本框 6">
            <a:extLst>
              <a:ext uri="{FF2B5EF4-FFF2-40B4-BE49-F238E27FC236}">
                <a16:creationId xmlns:a16="http://schemas.microsoft.com/office/drawing/2014/main" id="{A712D5CF-E28B-4434-8869-9D2FA5C337BC}"/>
              </a:ext>
            </a:extLst>
          </p:cNvPr>
          <p:cNvSpPr txBox="1">
            <a:spLocks noChangeArrowheads="1"/>
          </p:cNvSpPr>
          <p:nvPr>
            <p:custDataLst>
              <p:tags r:id="rId2"/>
            </p:custDataLst>
          </p:nvPr>
        </p:nvSpPr>
        <p:spPr bwMode="auto">
          <a:xfrm>
            <a:off x="1414131" y="597850"/>
            <a:ext cx="72726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Hành</a:t>
            </a:r>
            <a:r>
              <a:rPr lang="en-US" altLang="zh-CN" sz="36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động</a:t>
            </a:r>
            <a:r>
              <a:rPr lang="en-US" altLang="zh-CN" sz="36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6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36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nạt</a:t>
            </a:r>
            <a:r>
              <a:rPr lang="en-US" altLang="zh-CN" sz="36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6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cách</a:t>
            </a:r>
            <a:r>
              <a:rPr lang="en-US" altLang="zh-CN" sz="36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ứng</a:t>
            </a:r>
            <a:r>
              <a:rPr lang="en-US" altLang="zh-CN" sz="36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xử</a:t>
            </a:r>
            <a:endParaRPr lang="zh-CN" altLang="en-US" sz="36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209088807"/>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9">
            <a:extLst>
              <a:ext uri="{FF2B5EF4-FFF2-40B4-BE49-F238E27FC236}">
                <a16:creationId xmlns:a16="http://schemas.microsoft.com/office/drawing/2014/main" id="{8772EA34-0459-43B9-A603-8753DB214D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01" t="13195" r="81938" b="80624"/>
          <a:stretch/>
        </p:blipFill>
        <p:spPr>
          <a:xfrm>
            <a:off x="342166" y="319024"/>
            <a:ext cx="1071964" cy="1042224"/>
          </a:xfrm>
          <a:prstGeom prst="rect">
            <a:avLst/>
          </a:prstGeom>
          <a:ln>
            <a:noFill/>
          </a:ln>
          <a:effectLst>
            <a:softEdge rad="112500"/>
          </a:effectLst>
        </p:spPr>
      </p:pic>
      <p:pic>
        <p:nvPicPr>
          <p:cNvPr id="4" name="Picture 3">
            <a:extLst>
              <a:ext uri="{FF2B5EF4-FFF2-40B4-BE49-F238E27FC236}">
                <a16:creationId xmlns:a16="http://schemas.microsoft.com/office/drawing/2014/main" id="{A3D71BBA-7887-43C8-B4C7-CAC233F097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744" t="11079" r="26755" b="65990"/>
          <a:stretch/>
        </p:blipFill>
        <p:spPr>
          <a:xfrm>
            <a:off x="463826" y="1361248"/>
            <a:ext cx="2451652" cy="3197501"/>
          </a:xfrm>
          <a:prstGeom prst="rect">
            <a:avLst/>
          </a:prstGeom>
        </p:spPr>
      </p:pic>
      <p:pic>
        <p:nvPicPr>
          <p:cNvPr id="6" name="Picture 5">
            <a:extLst>
              <a:ext uri="{FF2B5EF4-FFF2-40B4-BE49-F238E27FC236}">
                <a16:creationId xmlns:a16="http://schemas.microsoft.com/office/drawing/2014/main" id="{CDCB266E-6522-4A55-8B8E-DB39F3C49D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26" t="32722" r="50000" b="44090"/>
          <a:stretch/>
        </p:blipFill>
        <p:spPr>
          <a:xfrm>
            <a:off x="3207026" y="1361248"/>
            <a:ext cx="2835965" cy="3078230"/>
          </a:xfrm>
          <a:prstGeom prst="rect">
            <a:avLst/>
          </a:prstGeom>
        </p:spPr>
      </p:pic>
      <p:pic>
        <p:nvPicPr>
          <p:cNvPr id="8" name="Picture 7">
            <a:extLst>
              <a:ext uri="{FF2B5EF4-FFF2-40B4-BE49-F238E27FC236}">
                <a16:creationId xmlns:a16="http://schemas.microsoft.com/office/drawing/2014/main" id="{591C01A9-A3D6-4966-A395-E8E2716C12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32" t="32979" r="9683" b="44606"/>
          <a:stretch/>
        </p:blipFill>
        <p:spPr>
          <a:xfrm>
            <a:off x="6334539" y="1550504"/>
            <a:ext cx="2345635" cy="2703443"/>
          </a:xfrm>
          <a:prstGeom prst="rect">
            <a:avLst/>
          </a:prstGeom>
        </p:spPr>
      </p:pic>
    </p:spTree>
    <p:extLst>
      <p:ext uri="{BB962C8B-B14F-4D97-AF65-F5344CB8AC3E}">
        <p14:creationId xmlns:p14="http://schemas.microsoft.com/office/powerpoint/2010/main" val="832109798"/>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QUYNH\anh tai ve poiwer oint\bo-me-nen-lam-gi-khi-con-bi-bat-nat-o-lop-1594852675887-15948526766333074703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7333" y="1363103"/>
            <a:ext cx="3159760" cy="2152883"/>
          </a:xfrm>
          <a:prstGeom prst="rect">
            <a:avLst/>
          </a:prstGeom>
          <a:solidFill>
            <a:srgbClr val="FFFF99"/>
          </a:solidFill>
        </p:spPr>
      </p:pic>
      <p:sp>
        <p:nvSpPr>
          <p:cNvPr id="3" name="TextBox 2"/>
          <p:cNvSpPr txBox="1"/>
          <p:nvPr/>
        </p:nvSpPr>
        <p:spPr>
          <a:xfrm>
            <a:off x="2468798" y="3961"/>
            <a:ext cx="3708482" cy="400110"/>
          </a:xfrm>
          <a:prstGeom prst="rect">
            <a:avLst/>
          </a:prstGeom>
          <a:solidFill>
            <a:schemeClr val="bg1"/>
          </a:solidFill>
        </p:spPr>
        <p:txBody>
          <a:bodyPr wrap="square" rtlCol="0">
            <a:spAutoFit/>
          </a:bodyPr>
          <a:lstStyle/>
          <a:p>
            <a:r>
              <a:rPr lang="en-US" sz="2000">
                <a:solidFill>
                  <a:srgbClr val="0418AC"/>
                </a:solidFill>
              </a:rPr>
              <a:t>Ứng xử cần thiết khi bị bắt nạt</a:t>
            </a:r>
          </a:p>
        </p:txBody>
      </p:sp>
      <p:sp>
        <p:nvSpPr>
          <p:cNvPr id="2" name="TextBox 1"/>
          <p:cNvSpPr txBox="1"/>
          <p:nvPr/>
        </p:nvSpPr>
        <p:spPr>
          <a:xfrm>
            <a:off x="759274" y="1181432"/>
            <a:ext cx="1853392" cy="400110"/>
          </a:xfrm>
          <a:prstGeom prst="rect">
            <a:avLst/>
          </a:prstGeom>
          <a:solidFill>
            <a:srgbClr val="FFFF99"/>
          </a:solidFill>
          <a:ln w="19050">
            <a:solidFill>
              <a:srgbClr val="0418AC"/>
            </a:solidFill>
          </a:ln>
        </p:spPr>
        <p:txBody>
          <a:bodyPr wrap="none" rtlCol="0">
            <a:spAutoFit/>
          </a:bodyPr>
          <a:lstStyle/>
          <a:p>
            <a:r>
              <a:rPr lang="en-US" sz="2000"/>
              <a:t>Nói “</a:t>
            </a:r>
            <a:r>
              <a:rPr lang="en-US" sz="2000">
                <a:solidFill>
                  <a:srgbClr val="FF0000"/>
                </a:solidFill>
              </a:rPr>
              <a:t>Dừng lại</a:t>
            </a:r>
            <a:r>
              <a:rPr lang="en-US" sz="2000"/>
              <a:t>” </a:t>
            </a:r>
          </a:p>
        </p:txBody>
      </p:sp>
      <p:sp>
        <p:nvSpPr>
          <p:cNvPr id="5" name="TextBox 4"/>
          <p:cNvSpPr txBox="1"/>
          <p:nvPr/>
        </p:nvSpPr>
        <p:spPr>
          <a:xfrm>
            <a:off x="281595" y="2756347"/>
            <a:ext cx="2701381" cy="1015663"/>
          </a:xfrm>
          <a:prstGeom prst="rect">
            <a:avLst/>
          </a:prstGeom>
          <a:solidFill>
            <a:srgbClr val="FFFF99"/>
          </a:solidFill>
          <a:ln w="19050">
            <a:solidFill>
              <a:srgbClr val="0418AC"/>
            </a:solidFill>
          </a:ln>
        </p:spPr>
        <p:txBody>
          <a:bodyPr wrap="none" rtlCol="0">
            <a:spAutoFit/>
          </a:bodyPr>
          <a:lstStyle/>
          <a:p>
            <a:r>
              <a:rPr lang="en-US" sz="2000"/>
              <a:t>Mách thầy, cô giáo</a:t>
            </a:r>
          </a:p>
          <a:p>
            <a:r>
              <a:rPr lang="en-US" sz="2000"/>
              <a:t>( hoặc người có trách </a:t>
            </a:r>
          </a:p>
          <a:p>
            <a:r>
              <a:rPr lang="en-US" sz="2000"/>
              <a:t>nhiệm)</a:t>
            </a:r>
          </a:p>
        </p:txBody>
      </p:sp>
      <p:sp>
        <p:nvSpPr>
          <p:cNvPr id="6" name="TextBox 5"/>
          <p:cNvSpPr txBox="1"/>
          <p:nvPr/>
        </p:nvSpPr>
        <p:spPr>
          <a:xfrm>
            <a:off x="7195714" y="1489641"/>
            <a:ext cx="1519968" cy="707886"/>
          </a:xfrm>
          <a:prstGeom prst="rect">
            <a:avLst/>
          </a:prstGeom>
          <a:solidFill>
            <a:srgbClr val="FFFF99"/>
          </a:solidFill>
          <a:ln w="19050">
            <a:solidFill>
              <a:srgbClr val="0418AC"/>
            </a:solidFill>
          </a:ln>
        </p:spPr>
        <p:txBody>
          <a:bodyPr wrap="none" rtlCol="0">
            <a:spAutoFit/>
          </a:bodyPr>
          <a:lstStyle/>
          <a:p>
            <a:r>
              <a:rPr lang="en-US" sz="2000"/>
              <a:t>Kêu to nhờ </a:t>
            </a:r>
          </a:p>
          <a:p>
            <a:r>
              <a:rPr lang="en-US" sz="2000"/>
              <a:t>giúp đỡ</a:t>
            </a:r>
          </a:p>
        </p:txBody>
      </p:sp>
      <p:sp>
        <p:nvSpPr>
          <p:cNvPr id="8" name="TextBox 7"/>
          <p:cNvSpPr txBox="1"/>
          <p:nvPr/>
        </p:nvSpPr>
        <p:spPr>
          <a:xfrm>
            <a:off x="7037017" y="3066403"/>
            <a:ext cx="1837362" cy="707886"/>
          </a:xfrm>
          <a:prstGeom prst="rect">
            <a:avLst/>
          </a:prstGeom>
          <a:solidFill>
            <a:srgbClr val="FFFF99"/>
          </a:solidFill>
          <a:ln w="19050">
            <a:solidFill>
              <a:srgbClr val="0418AC"/>
            </a:solidFill>
          </a:ln>
        </p:spPr>
        <p:txBody>
          <a:bodyPr wrap="none" rtlCol="0">
            <a:spAutoFit/>
          </a:bodyPr>
          <a:lstStyle/>
          <a:p>
            <a:r>
              <a:rPr lang="en-US" sz="2000"/>
              <a:t>Gọi ĐT số 111</a:t>
            </a:r>
          </a:p>
          <a:p>
            <a:r>
              <a:rPr lang="en-US" sz="2000"/>
              <a:t> khi cần thiết</a:t>
            </a:r>
          </a:p>
        </p:txBody>
      </p:sp>
      <p:cxnSp>
        <p:nvCxnSpPr>
          <p:cNvPr id="9" name="Straight Arrow Connector 8"/>
          <p:cNvCxnSpPr/>
          <p:nvPr/>
        </p:nvCxnSpPr>
        <p:spPr>
          <a:xfrm flipH="1" flipV="1">
            <a:off x="2612666" y="1581542"/>
            <a:ext cx="874667" cy="615985"/>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5" idx="3"/>
          </p:cNvCxnSpPr>
          <p:nvPr/>
        </p:nvCxnSpPr>
        <p:spPr>
          <a:xfrm flipH="1">
            <a:off x="2982976" y="3066404"/>
            <a:ext cx="504358" cy="197775"/>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6" idx="1"/>
          </p:cNvCxnSpPr>
          <p:nvPr/>
        </p:nvCxnSpPr>
        <p:spPr>
          <a:xfrm flipV="1">
            <a:off x="6647093" y="1843584"/>
            <a:ext cx="548621" cy="255055"/>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8" idx="1"/>
          </p:cNvCxnSpPr>
          <p:nvPr/>
        </p:nvCxnSpPr>
        <p:spPr>
          <a:xfrm>
            <a:off x="6621158" y="2741004"/>
            <a:ext cx="415859" cy="679342"/>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631007"/>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38960" y="942204"/>
            <a:ext cx="5628638" cy="3653136"/>
            <a:chOff x="2635700" y="942204"/>
            <a:chExt cx="3682042" cy="3653136"/>
          </a:xfrm>
        </p:grpSpPr>
        <p:grpSp>
          <p:nvGrpSpPr>
            <p:cNvPr id="3" name="组合 4"/>
            <p:cNvGrpSpPr/>
            <p:nvPr/>
          </p:nvGrpSpPr>
          <p:grpSpPr>
            <a:xfrm>
              <a:off x="4274453" y="942204"/>
              <a:ext cx="2043289" cy="2739429"/>
              <a:chOff x="4324709" y="1628800"/>
              <a:chExt cx="2498116" cy="3349212"/>
            </a:xfrm>
            <a:solidFill>
              <a:schemeClr val="accent3"/>
            </a:solidFill>
          </p:grpSpPr>
          <p:sp>
            <p:nvSpPr>
              <p:cNvPr id="4" name="未知"/>
              <p:cNvSpPr>
                <a:spLocks/>
              </p:cNvSpPr>
              <p:nvPr/>
            </p:nvSpPr>
            <p:spPr bwMode="auto">
              <a:xfrm>
                <a:off x="4580276" y="1628800"/>
                <a:ext cx="2242549" cy="3349212"/>
              </a:xfrm>
              <a:custGeom>
                <a:avLst/>
                <a:gdLst>
                  <a:gd name="T0" fmla="*/ 150 w 174"/>
                  <a:gd name="T1" fmla="*/ 260 h 260"/>
                  <a:gd name="T2" fmla="*/ 174 w 174"/>
                  <a:gd name="T3" fmla="*/ 174 h 260"/>
                  <a:gd name="T4" fmla="*/ 0 w 174"/>
                  <a:gd name="T5" fmla="*/ 0 h 260"/>
                  <a:gd name="T6" fmla="*/ 0 w 174"/>
                  <a:gd name="T7" fmla="*/ 174 h 260"/>
                  <a:gd name="T8" fmla="*/ 150 w 174"/>
                  <a:gd name="T9" fmla="*/ 260 h 260"/>
                </a:gdLst>
                <a:ahLst/>
                <a:cxnLst>
                  <a:cxn ang="0">
                    <a:pos x="T0" y="T1"/>
                  </a:cxn>
                  <a:cxn ang="0">
                    <a:pos x="T2" y="T3"/>
                  </a:cxn>
                  <a:cxn ang="0">
                    <a:pos x="T4" y="T5"/>
                  </a:cxn>
                  <a:cxn ang="0">
                    <a:pos x="T6" y="T7"/>
                  </a:cxn>
                  <a:cxn ang="0">
                    <a:pos x="T8" y="T9"/>
                  </a:cxn>
                </a:cxnLst>
                <a:rect l="0" t="0" r="r" b="b"/>
                <a:pathLst>
                  <a:path w="174" h="260">
                    <a:moveTo>
                      <a:pt x="150" y="260"/>
                    </a:moveTo>
                    <a:cubicBezTo>
                      <a:pt x="165" y="234"/>
                      <a:pt x="174" y="204"/>
                      <a:pt x="174" y="174"/>
                    </a:cubicBezTo>
                    <a:cubicBezTo>
                      <a:pt x="174" y="77"/>
                      <a:pt x="96" y="0"/>
                      <a:pt x="0" y="0"/>
                    </a:cubicBezTo>
                    <a:lnTo>
                      <a:pt x="0" y="174"/>
                    </a:lnTo>
                    <a:lnTo>
                      <a:pt x="150" y="260"/>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5" name="AutoShape 8"/>
              <p:cNvSpPr>
                <a:spLocks noChangeArrowheads="1"/>
              </p:cNvSpPr>
              <p:nvPr/>
            </p:nvSpPr>
            <p:spPr bwMode="auto">
              <a:xfrm rot="13500000">
                <a:off x="4270173" y="1805436"/>
                <a:ext cx="553662" cy="444590"/>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7" name="组合 8"/>
            <p:cNvGrpSpPr/>
            <p:nvPr/>
          </p:nvGrpSpPr>
          <p:grpSpPr>
            <a:xfrm>
              <a:off x="2635700" y="943895"/>
              <a:ext cx="1844406" cy="2834132"/>
              <a:chOff x="2321176" y="1630868"/>
              <a:chExt cx="2254962" cy="3464995"/>
            </a:xfrm>
            <a:solidFill>
              <a:schemeClr val="accent3"/>
            </a:solidFill>
          </p:grpSpPr>
          <p:sp>
            <p:nvSpPr>
              <p:cNvPr id="8" name="未知"/>
              <p:cNvSpPr>
                <a:spLocks/>
              </p:cNvSpPr>
              <p:nvPr/>
            </p:nvSpPr>
            <p:spPr bwMode="auto">
              <a:xfrm>
                <a:off x="2321176" y="1630868"/>
                <a:ext cx="2254962" cy="3349214"/>
              </a:xfrm>
              <a:custGeom>
                <a:avLst/>
                <a:gdLst>
                  <a:gd name="T0" fmla="*/ 174 w 175"/>
                  <a:gd name="T1" fmla="*/ 0 h 260"/>
                  <a:gd name="T2" fmla="*/ 1 w 175"/>
                  <a:gd name="T3" fmla="*/ 173 h 260"/>
                  <a:gd name="T4" fmla="*/ 24 w 175"/>
                  <a:gd name="T5" fmla="*/ 260 h 260"/>
                  <a:gd name="T6" fmla="*/ 175 w 175"/>
                  <a:gd name="T7" fmla="*/ 174 h 260"/>
                  <a:gd name="T8" fmla="*/ 174 w 175"/>
                  <a:gd name="T9" fmla="*/ 0 h 260"/>
                </a:gdLst>
                <a:ahLst/>
                <a:cxnLst>
                  <a:cxn ang="0">
                    <a:pos x="T0" y="T1"/>
                  </a:cxn>
                  <a:cxn ang="0">
                    <a:pos x="T2" y="T3"/>
                  </a:cxn>
                  <a:cxn ang="0">
                    <a:pos x="T4" y="T5"/>
                  </a:cxn>
                  <a:cxn ang="0">
                    <a:pos x="T6" y="T7"/>
                  </a:cxn>
                  <a:cxn ang="0">
                    <a:pos x="T8" y="T9"/>
                  </a:cxn>
                </a:cxnLst>
                <a:rect l="0" t="0" r="r" b="b"/>
                <a:pathLst>
                  <a:path w="175" h="260">
                    <a:moveTo>
                      <a:pt x="174" y="0"/>
                    </a:moveTo>
                    <a:cubicBezTo>
                      <a:pt x="78" y="0"/>
                      <a:pt x="1" y="77"/>
                      <a:pt x="1" y="173"/>
                    </a:cubicBezTo>
                    <a:cubicBezTo>
                      <a:pt x="0" y="204"/>
                      <a:pt x="9" y="234"/>
                      <a:pt x="24" y="260"/>
                    </a:cubicBezTo>
                    <a:lnTo>
                      <a:pt x="175" y="174"/>
                    </a:lnTo>
                    <a:lnTo>
                      <a:pt x="174" y="0"/>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9" name="AutoShape 7"/>
              <p:cNvSpPr>
                <a:spLocks noChangeArrowheads="1"/>
              </p:cNvSpPr>
              <p:nvPr/>
            </p:nvSpPr>
            <p:spPr bwMode="auto">
              <a:xfrm rot="6300000">
                <a:off x="2666543" y="4455489"/>
                <a:ext cx="669140" cy="611607"/>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11" name="组合 12"/>
            <p:cNvGrpSpPr/>
            <p:nvPr/>
          </p:nvGrpSpPr>
          <p:grpSpPr>
            <a:xfrm>
              <a:off x="2886133" y="2774694"/>
              <a:ext cx="3177793" cy="1820646"/>
              <a:chOff x="2627355" y="3869193"/>
              <a:chExt cx="3885155" cy="2225913"/>
            </a:xfrm>
            <a:solidFill>
              <a:schemeClr val="accent3"/>
            </a:solidFill>
          </p:grpSpPr>
          <p:sp>
            <p:nvSpPr>
              <p:cNvPr id="12" name="未知"/>
              <p:cNvSpPr>
                <a:spLocks/>
              </p:cNvSpPr>
              <p:nvPr/>
            </p:nvSpPr>
            <p:spPr bwMode="auto">
              <a:xfrm>
                <a:off x="2627355" y="3869193"/>
                <a:ext cx="3885155" cy="2225913"/>
              </a:xfrm>
              <a:custGeom>
                <a:avLst/>
                <a:gdLst>
                  <a:gd name="T0" fmla="*/ 0 w 301"/>
                  <a:gd name="T1" fmla="*/ 86 h 173"/>
                  <a:gd name="T2" fmla="*/ 151 w 301"/>
                  <a:gd name="T3" fmla="*/ 173 h 173"/>
                  <a:gd name="T4" fmla="*/ 301 w 301"/>
                  <a:gd name="T5" fmla="*/ 86 h 173"/>
                  <a:gd name="T6" fmla="*/ 151 w 301"/>
                  <a:gd name="T7" fmla="*/ 0 h 173"/>
                  <a:gd name="T8" fmla="*/ 0 w 301"/>
                  <a:gd name="T9" fmla="*/ 86 h 173"/>
                </a:gdLst>
                <a:ahLst/>
                <a:cxnLst>
                  <a:cxn ang="0">
                    <a:pos x="T0" y="T1"/>
                  </a:cxn>
                  <a:cxn ang="0">
                    <a:pos x="T2" y="T3"/>
                  </a:cxn>
                  <a:cxn ang="0">
                    <a:pos x="T4" y="T5"/>
                  </a:cxn>
                  <a:cxn ang="0">
                    <a:pos x="T6" y="T7"/>
                  </a:cxn>
                  <a:cxn ang="0">
                    <a:pos x="T8" y="T9"/>
                  </a:cxn>
                </a:cxnLst>
                <a:rect l="0" t="0" r="r" b="b"/>
                <a:pathLst>
                  <a:path w="301" h="173">
                    <a:moveTo>
                      <a:pt x="0" y="86"/>
                    </a:moveTo>
                    <a:cubicBezTo>
                      <a:pt x="31" y="140"/>
                      <a:pt x="88" y="173"/>
                      <a:pt x="151" y="173"/>
                    </a:cubicBezTo>
                    <a:cubicBezTo>
                      <a:pt x="213" y="173"/>
                      <a:pt x="270" y="140"/>
                      <a:pt x="301" y="86"/>
                    </a:cubicBezTo>
                    <a:lnTo>
                      <a:pt x="151" y="0"/>
                    </a:lnTo>
                    <a:lnTo>
                      <a:pt x="0" y="86"/>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13" name="AutoShape 9"/>
              <p:cNvSpPr>
                <a:spLocks noChangeArrowheads="1"/>
              </p:cNvSpPr>
              <p:nvPr/>
            </p:nvSpPr>
            <p:spPr bwMode="auto">
              <a:xfrm rot="20700000">
                <a:off x="5943596" y="4539450"/>
                <a:ext cx="506850" cy="510968"/>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15" name="组合 16"/>
            <p:cNvGrpSpPr/>
            <p:nvPr/>
          </p:nvGrpSpPr>
          <p:grpSpPr>
            <a:xfrm>
              <a:off x="3129005" y="1539902"/>
              <a:ext cx="2821877" cy="2483930"/>
              <a:chOff x="2924288" y="2359542"/>
              <a:chExt cx="3450013" cy="3036841"/>
            </a:xfrm>
          </p:grpSpPr>
          <p:grpSp>
            <p:nvGrpSpPr>
              <p:cNvPr id="18" name="Group 10"/>
              <p:cNvGrpSpPr>
                <a:grpSpLocks/>
              </p:cNvGrpSpPr>
              <p:nvPr/>
            </p:nvGrpSpPr>
            <p:grpSpPr bwMode="auto">
              <a:xfrm rot="650306">
                <a:off x="2924288" y="2359542"/>
                <a:ext cx="3450013" cy="3036841"/>
                <a:chOff x="-54" y="0"/>
                <a:chExt cx="1287" cy="1134"/>
              </a:xfrm>
            </p:grpSpPr>
            <p:sp>
              <p:nvSpPr>
                <p:cNvPr id="20" name="Oval 11"/>
                <p:cNvSpPr>
                  <a:spLocks noChangeArrowheads="1"/>
                </p:cNvSpPr>
                <p:nvPr/>
              </p:nvSpPr>
              <p:spPr bwMode="auto">
                <a:xfrm>
                  <a:off x="-54" y="0"/>
                  <a:ext cx="1287" cy="1134"/>
                </a:xfrm>
                <a:prstGeom prst="ellipse">
                  <a:avLst/>
                </a:prstGeom>
                <a:solidFill>
                  <a:schemeClr val="bg1"/>
                </a:solidFill>
                <a:ln w="9525" cmpd="sng">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21" name="Oval 12"/>
                <p:cNvSpPr>
                  <a:spLocks noChangeArrowheads="1"/>
                </p:cNvSpPr>
                <p:nvPr/>
              </p:nvSpPr>
              <p:spPr bwMode="auto">
                <a:xfrm>
                  <a:off x="3" y="62"/>
                  <a:ext cx="1163" cy="1010"/>
                </a:xfrm>
                <a:prstGeom prst="ellipse">
                  <a:avLst/>
                </a:prstGeom>
                <a:solidFill>
                  <a:schemeClr val="accent2"/>
                </a:solidFill>
                <a:ln w="9525" cmpd="sng">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sp>
            <p:nvSpPr>
              <p:cNvPr id="17" name="WordArt 17"/>
              <p:cNvSpPr>
                <a:spLocks noChangeArrowheads="1" noChangeShapeType="1"/>
              </p:cNvSpPr>
              <p:nvPr/>
            </p:nvSpPr>
            <p:spPr bwMode="auto">
              <a:xfrm>
                <a:off x="3247016" y="3187499"/>
                <a:ext cx="2589474" cy="10476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i="0" u="none" strike="noStrike" kern="0" cap="none" spc="0" normalizeH="0" baseline="0" noProof="0" dirty="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THỰC HÀNH</a:t>
                </a:r>
                <a:endParaRPr kumimoji="0" lang="zh-CN" altLang="en-US" sz="2400" i="0" u="none" strike="noStrike" kern="0" cap="none" spc="0" normalizeH="0" baseline="0" noProof="0" dirty="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spTree>
    <p:extLst>
      <p:ext uri="{BB962C8B-B14F-4D97-AF65-F5344CB8AC3E}">
        <p14:creationId xmlns:p14="http://schemas.microsoft.com/office/powerpoint/2010/main" val="4073527571"/>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2607170" y="3016735"/>
            <a:ext cx="3676706" cy="3741237"/>
          </a:xfrm>
          <a:custGeom>
            <a:avLst/>
            <a:gdLst>
              <a:gd name="connsiteX0" fmla="*/ 0 w 3948545"/>
              <a:gd name="connsiteY0" fmla="*/ 41592 h 4017847"/>
              <a:gd name="connsiteX1" fmla="*/ 0 w 3948545"/>
              <a:gd name="connsiteY1" fmla="*/ 41592 h 4017847"/>
              <a:gd name="connsiteX2" fmla="*/ 3131127 w 3948545"/>
              <a:gd name="connsiteY2" fmla="*/ 13883 h 4017847"/>
              <a:gd name="connsiteX3" fmla="*/ 3948545 w 3948545"/>
              <a:gd name="connsiteY3" fmla="*/ 28 h 4017847"/>
              <a:gd name="connsiteX4" fmla="*/ 3948545 w 3948545"/>
              <a:gd name="connsiteY4" fmla="*/ 4017847 h 401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8545" h="4017847">
                <a:moveTo>
                  <a:pt x="0" y="41592"/>
                </a:moveTo>
                <a:lnTo>
                  <a:pt x="0" y="41592"/>
                </a:lnTo>
                <a:lnTo>
                  <a:pt x="3131127" y="13883"/>
                </a:lnTo>
                <a:cubicBezTo>
                  <a:pt x="4154421" y="-1277"/>
                  <a:pt x="3463851" y="28"/>
                  <a:pt x="3948545" y="28"/>
                </a:cubicBezTo>
                <a:lnTo>
                  <a:pt x="3948545" y="4017847"/>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0" name="Hình ảnh 19">
            <a:extLst>
              <a:ext uri="{FF2B5EF4-FFF2-40B4-BE49-F238E27FC236}">
                <a16:creationId xmlns:a16="http://schemas.microsoft.com/office/drawing/2014/main" id="{FEF33DC6-6278-4D65-8037-559762F6CB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526" t="58508" r="81513" b="35311"/>
          <a:stretch/>
        </p:blipFill>
        <p:spPr>
          <a:xfrm>
            <a:off x="533624" y="497148"/>
            <a:ext cx="1071964" cy="1042224"/>
          </a:xfrm>
          <a:prstGeom prst="rect">
            <a:avLst/>
          </a:prstGeom>
          <a:ln>
            <a:noFill/>
          </a:ln>
          <a:effectLst>
            <a:softEdge rad="112500"/>
          </a:effectLst>
        </p:spPr>
      </p:pic>
      <p:sp>
        <p:nvSpPr>
          <p:cNvPr id="21" name="文本框 6">
            <a:extLst>
              <a:ext uri="{FF2B5EF4-FFF2-40B4-BE49-F238E27FC236}">
                <a16:creationId xmlns:a16="http://schemas.microsoft.com/office/drawing/2014/main" id="{67CB6753-1C5F-45EE-944A-2E803F95E5F8}"/>
              </a:ext>
            </a:extLst>
          </p:cNvPr>
          <p:cNvSpPr txBox="1">
            <a:spLocks noChangeArrowheads="1"/>
          </p:cNvSpPr>
          <p:nvPr>
            <p:custDataLst>
              <p:tags r:id="rId1"/>
            </p:custDataLst>
          </p:nvPr>
        </p:nvSpPr>
        <p:spPr bwMode="auto">
          <a:xfrm>
            <a:off x="1447885" y="685194"/>
            <a:ext cx="71119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Xử</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lí</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tình</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huống</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nạt</a:t>
            </a:r>
            <a:endParaRPr lang="zh-CN" altLang="en-US"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2" name="文本框 3">
            <a:extLst>
              <a:ext uri="{FF2B5EF4-FFF2-40B4-BE49-F238E27FC236}">
                <a16:creationId xmlns:a16="http://schemas.microsoft.com/office/drawing/2014/main" id="{8C08EF97-40EE-4A1F-ADE7-08E23EFD0A1F}"/>
              </a:ext>
            </a:extLst>
          </p:cNvPr>
          <p:cNvSpPr txBox="1"/>
          <p:nvPr/>
        </p:nvSpPr>
        <p:spPr>
          <a:xfrm>
            <a:off x="3686699" y="223529"/>
            <a:ext cx="1786066" cy="461665"/>
          </a:xfrm>
          <a:prstGeom prst="rect">
            <a:avLst/>
          </a:prstGeom>
          <a:noFill/>
        </p:spPr>
        <p:txBody>
          <a:bodyPr wrap="none" rtlCol="0">
            <a:spAutoFit/>
          </a:bodyPr>
          <a:lstStyle/>
          <a:p>
            <a:r>
              <a:rPr lang="en-US" altLang="zh-CN" sz="2400" b="1" dirty="0" err="1">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Hoạt</a:t>
            </a:r>
            <a:r>
              <a:rPr lang="en-US" altLang="zh-CN" sz="2400" b="1" dirty="0">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r>
              <a:rPr lang="en-US" altLang="zh-CN" sz="2400" b="1" dirty="0">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2</a:t>
            </a:r>
            <a:endParaRPr lang="zh-CN" altLang="en-US" sz="2400" b="1" dirty="0">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文本框 6">
            <a:extLst>
              <a:ext uri="{FF2B5EF4-FFF2-40B4-BE49-F238E27FC236}">
                <a16:creationId xmlns:a16="http://schemas.microsoft.com/office/drawing/2014/main" id="{3E5071F3-7B05-429A-A5A8-D9A283E09E5B}"/>
              </a:ext>
            </a:extLst>
          </p:cNvPr>
          <p:cNvSpPr txBox="1">
            <a:spLocks noChangeArrowheads="1"/>
          </p:cNvSpPr>
          <p:nvPr>
            <p:custDataLst>
              <p:tags r:id="rId2"/>
            </p:custDataLst>
          </p:nvPr>
        </p:nvSpPr>
        <p:spPr bwMode="auto">
          <a:xfrm>
            <a:off x="1034568" y="1381686"/>
            <a:ext cx="32135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Tình</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huống</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 name="Picture 2">
            <a:extLst>
              <a:ext uri="{FF2B5EF4-FFF2-40B4-BE49-F238E27FC236}">
                <a16:creationId xmlns:a16="http://schemas.microsoft.com/office/drawing/2014/main" id="{F3F4D384-409C-48C9-84AD-AE0248F3BEB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629" t="62355" r="44015" b="7396"/>
          <a:stretch/>
        </p:blipFill>
        <p:spPr>
          <a:xfrm>
            <a:off x="533625" y="2078178"/>
            <a:ext cx="3451522" cy="2568174"/>
          </a:xfrm>
          <a:prstGeom prst="rect">
            <a:avLst/>
          </a:prstGeom>
        </p:spPr>
      </p:pic>
      <p:sp>
        <p:nvSpPr>
          <p:cNvPr id="4" name="Rectangle 3">
            <a:extLst>
              <a:ext uri="{FF2B5EF4-FFF2-40B4-BE49-F238E27FC236}">
                <a16:creationId xmlns:a16="http://schemas.microsoft.com/office/drawing/2014/main" id="{7D677516-1C11-40D7-9EDE-AF6F1C6BE701}"/>
              </a:ext>
            </a:extLst>
          </p:cNvPr>
          <p:cNvSpPr/>
          <p:nvPr/>
        </p:nvSpPr>
        <p:spPr>
          <a:xfrm>
            <a:off x="2838734" y="2825087"/>
            <a:ext cx="1146413" cy="1633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4439C8D-38CD-4CEE-A264-BDC4C780B48D}"/>
              </a:ext>
            </a:extLst>
          </p:cNvPr>
          <p:cNvSpPr/>
          <p:nvPr/>
        </p:nvSpPr>
        <p:spPr>
          <a:xfrm>
            <a:off x="2607170" y="2713370"/>
            <a:ext cx="1487158" cy="1932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6">
            <a:extLst>
              <a:ext uri="{FF2B5EF4-FFF2-40B4-BE49-F238E27FC236}">
                <a16:creationId xmlns:a16="http://schemas.microsoft.com/office/drawing/2014/main" id="{94402A65-155A-4CEA-A2CE-ED227AFC508A}"/>
              </a:ext>
            </a:extLst>
          </p:cNvPr>
          <p:cNvSpPr txBox="1">
            <a:spLocks noChangeArrowheads="1"/>
          </p:cNvSpPr>
          <p:nvPr>
            <p:custDataLst>
              <p:tags r:id="rId3"/>
            </p:custDataLst>
          </p:nvPr>
        </p:nvSpPr>
        <p:spPr bwMode="auto">
          <a:xfrm>
            <a:off x="5308593" y="1381686"/>
            <a:ext cx="30734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Tình</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huống</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2:</a:t>
            </a:r>
            <a:endParaRPr lang="zh-CN" altLang="en-US"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9" name="Picture 8">
            <a:extLst>
              <a:ext uri="{FF2B5EF4-FFF2-40B4-BE49-F238E27FC236}">
                <a16:creationId xmlns:a16="http://schemas.microsoft.com/office/drawing/2014/main" id="{CFFE31AC-EE88-4FDF-831E-EF6D4719BE3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776" t="72193" r="14464" b="7493"/>
          <a:stretch/>
        </p:blipFill>
        <p:spPr>
          <a:xfrm>
            <a:off x="5049674" y="2078178"/>
            <a:ext cx="3510210" cy="2568173"/>
          </a:xfrm>
          <a:prstGeom prst="rect">
            <a:avLst/>
          </a:prstGeom>
        </p:spPr>
      </p:pic>
    </p:spTree>
    <p:extLst>
      <p:ext uri="{BB962C8B-B14F-4D97-AF65-F5344CB8AC3E}">
        <p14:creationId xmlns:p14="http://schemas.microsoft.com/office/powerpoint/2010/main" val="218111323"/>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2" presetClass="entr" presetSubtype="4" fill="hold" grpId="0" nodeType="afterEffect">
                                  <p:stCondLst>
                                    <p:cond delay="0"/>
                                  </p:stCondLst>
                                  <p:iterate type="lt">
                                    <p:tmPct val="13000"/>
                                  </p:iterate>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38960" y="942204"/>
            <a:ext cx="5628638" cy="3653136"/>
            <a:chOff x="2635700" y="942204"/>
            <a:chExt cx="3682042" cy="3653136"/>
          </a:xfrm>
        </p:grpSpPr>
        <p:grpSp>
          <p:nvGrpSpPr>
            <p:cNvPr id="3" name="组合 4"/>
            <p:cNvGrpSpPr/>
            <p:nvPr/>
          </p:nvGrpSpPr>
          <p:grpSpPr>
            <a:xfrm>
              <a:off x="4274453" y="942204"/>
              <a:ext cx="2043289" cy="2739429"/>
              <a:chOff x="4324709" y="1628800"/>
              <a:chExt cx="2498116" cy="3349212"/>
            </a:xfrm>
            <a:solidFill>
              <a:schemeClr val="accent3"/>
            </a:solidFill>
          </p:grpSpPr>
          <p:sp>
            <p:nvSpPr>
              <p:cNvPr id="4" name="未知"/>
              <p:cNvSpPr>
                <a:spLocks/>
              </p:cNvSpPr>
              <p:nvPr/>
            </p:nvSpPr>
            <p:spPr bwMode="auto">
              <a:xfrm>
                <a:off x="4580276" y="1628800"/>
                <a:ext cx="2242549" cy="3349212"/>
              </a:xfrm>
              <a:custGeom>
                <a:avLst/>
                <a:gdLst>
                  <a:gd name="T0" fmla="*/ 150 w 174"/>
                  <a:gd name="T1" fmla="*/ 260 h 260"/>
                  <a:gd name="T2" fmla="*/ 174 w 174"/>
                  <a:gd name="T3" fmla="*/ 174 h 260"/>
                  <a:gd name="T4" fmla="*/ 0 w 174"/>
                  <a:gd name="T5" fmla="*/ 0 h 260"/>
                  <a:gd name="T6" fmla="*/ 0 w 174"/>
                  <a:gd name="T7" fmla="*/ 174 h 260"/>
                  <a:gd name="T8" fmla="*/ 150 w 174"/>
                  <a:gd name="T9" fmla="*/ 260 h 260"/>
                </a:gdLst>
                <a:ahLst/>
                <a:cxnLst>
                  <a:cxn ang="0">
                    <a:pos x="T0" y="T1"/>
                  </a:cxn>
                  <a:cxn ang="0">
                    <a:pos x="T2" y="T3"/>
                  </a:cxn>
                  <a:cxn ang="0">
                    <a:pos x="T4" y="T5"/>
                  </a:cxn>
                  <a:cxn ang="0">
                    <a:pos x="T6" y="T7"/>
                  </a:cxn>
                  <a:cxn ang="0">
                    <a:pos x="T8" y="T9"/>
                  </a:cxn>
                </a:cxnLst>
                <a:rect l="0" t="0" r="r" b="b"/>
                <a:pathLst>
                  <a:path w="174" h="260">
                    <a:moveTo>
                      <a:pt x="150" y="260"/>
                    </a:moveTo>
                    <a:cubicBezTo>
                      <a:pt x="165" y="234"/>
                      <a:pt x="174" y="204"/>
                      <a:pt x="174" y="174"/>
                    </a:cubicBezTo>
                    <a:cubicBezTo>
                      <a:pt x="174" y="77"/>
                      <a:pt x="96" y="0"/>
                      <a:pt x="0" y="0"/>
                    </a:cubicBezTo>
                    <a:lnTo>
                      <a:pt x="0" y="174"/>
                    </a:lnTo>
                    <a:lnTo>
                      <a:pt x="150" y="260"/>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5" name="AutoShape 8"/>
              <p:cNvSpPr>
                <a:spLocks noChangeArrowheads="1"/>
              </p:cNvSpPr>
              <p:nvPr/>
            </p:nvSpPr>
            <p:spPr bwMode="auto">
              <a:xfrm rot="13500000">
                <a:off x="4270173" y="1805436"/>
                <a:ext cx="553662" cy="444590"/>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7" name="组合 8"/>
            <p:cNvGrpSpPr/>
            <p:nvPr/>
          </p:nvGrpSpPr>
          <p:grpSpPr>
            <a:xfrm>
              <a:off x="2635700" y="943895"/>
              <a:ext cx="1844406" cy="2834132"/>
              <a:chOff x="2321176" y="1630868"/>
              <a:chExt cx="2254962" cy="3464995"/>
            </a:xfrm>
            <a:solidFill>
              <a:schemeClr val="accent3"/>
            </a:solidFill>
          </p:grpSpPr>
          <p:sp>
            <p:nvSpPr>
              <p:cNvPr id="8" name="未知"/>
              <p:cNvSpPr>
                <a:spLocks/>
              </p:cNvSpPr>
              <p:nvPr/>
            </p:nvSpPr>
            <p:spPr bwMode="auto">
              <a:xfrm>
                <a:off x="2321176" y="1630868"/>
                <a:ext cx="2254962" cy="3349214"/>
              </a:xfrm>
              <a:custGeom>
                <a:avLst/>
                <a:gdLst>
                  <a:gd name="T0" fmla="*/ 174 w 175"/>
                  <a:gd name="T1" fmla="*/ 0 h 260"/>
                  <a:gd name="T2" fmla="*/ 1 w 175"/>
                  <a:gd name="T3" fmla="*/ 173 h 260"/>
                  <a:gd name="T4" fmla="*/ 24 w 175"/>
                  <a:gd name="T5" fmla="*/ 260 h 260"/>
                  <a:gd name="T6" fmla="*/ 175 w 175"/>
                  <a:gd name="T7" fmla="*/ 174 h 260"/>
                  <a:gd name="T8" fmla="*/ 174 w 175"/>
                  <a:gd name="T9" fmla="*/ 0 h 260"/>
                </a:gdLst>
                <a:ahLst/>
                <a:cxnLst>
                  <a:cxn ang="0">
                    <a:pos x="T0" y="T1"/>
                  </a:cxn>
                  <a:cxn ang="0">
                    <a:pos x="T2" y="T3"/>
                  </a:cxn>
                  <a:cxn ang="0">
                    <a:pos x="T4" y="T5"/>
                  </a:cxn>
                  <a:cxn ang="0">
                    <a:pos x="T6" y="T7"/>
                  </a:cxn>
                  <a:cxn ang="0">
                    <a:pos x="T8" y="T9"/>
                  </a:cxn>
                </a:cxnLst>
                <a:rect l="0" t="0" r="r" b="b"/>
                <a:pathLst>
                  <a:path w="175" h="260">
                    <a:moveTo>
                      <a:pt x="174" y="0"/>
                    </a:moveTo>
                    <a:cubicBezTo>
                      <a:pt x="78" y="0"/>
                      <a:pt x="1" y="77"/>
                      <a:pt x="1" y="173"/>
                    </a:cubicBezTo>
                    <a:cubicBezTo>
                      <a:pt x="0" y="204"/>
                      <a:pt x="9" y="234"/>
                      <a:pt x="24" y="260"/>
                    </a:cubicBezTo>
                    <a:lnTo>
                      <a:pt x="175" y="174"/>
                    </a:lnTo>
                    <a:lnTo>
                      <a:pt x="174" y="0"/>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9" name="AutoShape 7"/>
              <p:cNvSpPr>
                <a:spLocks noChangeArrowheads="1"/>
              </p:cNvSpPr>
              <p:nvPr/>
            </p:nvSpPr>
            <p:spPr bwMode="auto">
              <a:xfrm rot="6300000">
                <a:off x="2666543" y="4455489"/>
                <a:ext cx="669140" cy="611607"/>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11" name="组合 12"/>
            <p:cNvGrpSpPr/>
            <p:nvPr/>
          </p:nvGrpSpPr>
          <p:grpSpPr>
            <a:xfrm>
              <a:off x="2886133" y="2774694"/>
              <a:ext cx="3177793" cy="1820646"/>
              <a:chOff x="2627355" y="3869193"/>
              <a:chExt cx="3885155" cy="2225913"/>
            </a:xfrm>
            <a:solidFill>
              <a:schemeClr val="accent3"/>
            </a:solidFill>
          </p:grpSpPr>
          <p:sp>
            <p:nvSpPr>
              <p:cNvPr id="12" name="未知"/>
              <p:cNvSpPr>
                <a:spLocks/>
              </p:cNvSpPr>
              <p:nvPr/>
            </p:nvSpPr>
            <p:spPr bwMode="auto">
              <a:xfrm>
                <a:off x="2627355" y="3869193"/>
                <a:ext cx="3885155" cy="2225913"/>
              </a:xfrm>
              <a:custGeom>
                <a:avLst/>
                <a:gdLst>
                  <a:gd name="T0" fmla="*/ 0 w 301"/>
                  <a:gd name="T1" fmla="*/ 86 h 173"/>
                  <a:gd name="T2" fmla="*/ 151 w 301"/>
                  <a:gd name="T3" fmla="*/ 173 h 173"/>
                  <a:gd name="T4" fmla="*/ 301 w 301"/>
                  <a:gd name="T5" fmla="*/ 86 h 173"/>
                  <a:gd name="T6" fmla="*/ 151 w 301"/>
                  <a:gd name="T7" fmla="*/ 0 h 173"/>
                  <a:gd name="T8" fmla="*/ 0 w 301"/>
                  <a:gd name="T9" fmla="*/ 86 h 173"/>
                </a:gdLst>
                <a:ahLst/>
                <a:cxnLst>
                  <a:cxn ang="0">
                    <a:pos x="T0" y="T1"/>
                  </a:cxn>
                  <a:cxn ang="0">
                    <a:pos x="T2" y="T3"/>
                  </a:cxn>
                  <a:cxn ang="0">
                    <a:pos x="T4" y="T5"/>
                  </a:cxn>
                  <a:cxn ang="0">
                    <a:pos x="T6" y="T7"/>
                  </a:cxn>
                  <a:cxn ang="0">
                    <a:pos x="T8" y="T9"/>
                  </a:cxn>
                </a:cxnLst>
                <a:rect l="0" t="0" r="r" b="b"/>
                <a:pathLst>
                  <a:path w="301" h="173">
                    <a:moveTo>
                      <a:pt x="0" y="86"/>
                    </a:moveTo>
                    <a:cubicBezTo>
                      <a:pt x="31" y="140"/>
                      <a:pt x="88" y="173"/>
                      <a:pt x="151" y="173"/>
                    </a:cubicBezTo>
                    <a:cubicBezTo>
                      <a:pt x="213" y="173"/>
                      <a:pt x="270" y="140"/>
                      <a:pt x="301" y="86"/>
                    </a:cubicBezTo>
                    <a:lnTo>
                      <a:pt x="151" y="0"/>
                    </a:lnTo>
                    <a:lnTo>
                      <a:pt x="0" y="86"/>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13" name="AutoShape 9"/>
              <p:cNvSpPr>
                <a:spLocks noChangeArrowheads="1"/>
              </p:cNvSpPr>
              <p:nvPr/>
            </p:nvSpPr>
            <p:spPr bwMode="auto">
              <a:xfrm rot="20700000">
                <a:off x="5943596" y="4539450"/>
                <a:ext cx="506850" cy="510968"/>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15" name="组合 16"/>
            <p:cNvGrpSpPr/>
            <p:nvPr/>
          </p:nvGrpSpPr>
          <p:grpSpPr>
            <a:xfrm>
              <a:off x="3129005" y="1539902"/>
              <a:ext cx="2821877" cy="2483930"/>
              <a:chOff x="2924288" y="2359542"/>
              <a:chExt cx="3450013" cy="3036841"/>
            </a:xfrm>
          </p:grpSpPr>
          <p:grpSp>
            <p:nvGrpSpPr>
              <p:cNvPr id="18" name="Group 10"/>
              <p:cNvGrpSpPr>
                <a:grpSpLocks/>
              </p:cNvGrpSpPr>
              <p:nvPr/>
            </p:nvGrpSpPr>
            <p:grpSpPr bwMode="auto">
              <a:xfrm rot="650306">
                <a:off x="2924288" y="2359542"/>
                <a:ext cx="3450013" cy="3036841"/>
                <a:chOff x="-54" y="0"/>
                <a:chExt cx="1287" cy="1134"/>
              </a:xfrm>
            </p:grpSpPr>
            <p:sp>
              <p:nvSpPr>
                <p:cNvPr id="20" name="Oval 11"/>
                <p:cNvSpPr>
                  <a:spLocks noChangeArrowheads="1"/>
                </p:cNvSpPr>
                <p:nvPr/>
              </p:nvSpPr>
              <p:spPr bwMode="auto">
                <a:xfrm>
                  <a:off x="-54" y="0"/>
                  <a:ext cx="1287" cy="1134"/>
                </a:xfrm>
                <a:prstGeom prst="ellipse">
                  <a:avLst/>
                </a:prstGeom>
                <a:solidFill>
                  <a:schemeClr val="bg1"/>
                </a:solidFill>
                <a:ln w="9525" cmpd="sng">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21" name="Oval 12"/>
                <p:cNvSpPr>
                  <a:spLocks noChangeArrowheads="1"/>
                </p:cNvSpPr>
                <p:nvPr/>
              </p:nvSpPr>
              <p:spPr bwMode="auto">
                <a:xfrm>
                  <a:off x="3" y="62"/>
                  <a:ext cx="1163" cy="1010"/>
                </a:xfrm>
                <a:prstGeom prst="ellipse">
                  <a:avLst/>
                </a:prstGeom>
                <a:solidFill>
                  <a:schemeClr val="accent2"/>
                </a:solidFill>
                <a:ln w="9525" cmpd="sng">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sp>
            <p:nvSpPr>
              <p:cNvPr id="17" name="WordArt 17"/>
              <p:cNvSpPr>
                <a:spLocks noChangeArrowheads="1" noChangeShapeType="1"/>
              </p:cNvSpPr>
              <p:nvPr/>
            </p:nvSpPr>
            <p:spPr bwMode="auto">
              <a:xfrm>
                <a:off x="3247016" y="3187499"/>
                <a:ext cx="2589474" cy="10476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i="0" u="none" strike="noStrike" kern="0" cap="none" spc="0" normalizeH="0" baseline="0" noProof="0" dirty="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VẬN DỤNG</a:t>
                </a:r>
                <a:endParaRPr kumimoji="0" lang="zh-CN" altLang="en-US" sz="2400" i="0" u="none" strike="noStrike" kern="0" cap="none" spc="0" normalizeH="0" baseline="0" noProof="0" dirty="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spTree>
    <p:extLst>
      <p:ext uri="{BB962C8B-B14F-4D97-AF65-F5344CB8AC3E}">
        <p14:creationId xmlns:p14="http://schemas.microsoft.com/office/powerpoint/2010/main" val="3984175086"/>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2607170" y="3016735"/>
            <a:ext cx="3676706" cy="3741237"/>
          </a:xfrm>
          <a:custGeom>
            <a:avLst/>
            <a:gdLst>
              <a:gd name="connsiteX0" fmla="*/ 0 w 3948545"/>
              <a:gd name="connsiteY0" fmla="*/ 41592 h 4017847"/>
              <a:gd name="connsiteX1" fmla="*/ 0 w 3948545"/>
              <a:gd name="connsiteY1" fmla="*/ 41592 h 4017847"/>
              <a:gd name="connsiteX2" fmla="*/ 3131127 w 3948545"/>
              <a:gd name="connsiteY2" fmla="*/ 13883 h 4017847"/>
              <a:gd name="connsiteX3" fmla="*/ 3948545 w 3948545"/>
              <a:gd name="connsiteY3" fmla="*/ 28 h 4017847"/>
              <a:gd name="connsiteX4" fmla="*/ 3948545 w 3948545"/>
              <a:gd name="connsiteY4" fmla="*/ 4017847 h 401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8545" h="4017847">
                <a:moveTo>
                  <a:pt x="0" y="41592"/>
                </a:moveTo>
                <a:lnTo>
                  <a:pt x="0" y="41592"/>
                </a:lnTo>
                <a:lnTo>
                  <a:pt x="3131127" y="13883"/>
                </a:lnTo>
                <a:cubicBezTo>
                  <a:pt x="4154421" y="-1277"/>
                  <a:pt x="3463851" y="28"/>
                  <a:pt x="3948545" y="28"/>
                </a:cubicBezTo>
                <a:lnTo>
                  <a:pt x="3948545" y="4017847"/>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0" name="Hình ảnh 19">
            <a:extLst>
              <a:ext uri="{FF2B5EF4-FFF2-40B4-BE49-F238E27FC236}">
                <a16:creationId xmlns:a16="http://schemas.microsoft.com/office/drawing/2014/main" id="{FEF33DC6-6278-4D65-8037-559762F6CB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475" t="6822" r="81449" b="85973"/>
          <a:stretch/>
        </p:blipFill>
        <p:spPr>
          <a:xfrm>
            <a:off x="439720" y="454360"/>
            <a:ext cx="1168743" cy="1143585"/>
          </a:xfrm>
          <a:prstGeom prst="rect">
            <a:avLst/>
          </a:prstGeom>
          <a:ln>
            <a:noFill/>
          </a:ln>
          <a:effectLst>
            <a:softEdge rad="112500"/>
          </a:effectLst>
        </p:spPr>
      </p:pic>
      <p:sp>
        <p:nvSpPr>
          <p:cNvPr id="21" name="文本框 6">
            <a:extLst>
              <a:ext uri="{FF2B5EF4-FFF2-40B4-BE49-F238E27FC236}">
                <a16:creationId xmlns:a16="http://schemas.microsoft.com/office/drawing/2014/main" id="{67CB6753-1C5F-45EE-944A-2E803F95E5F8}"/>
              </a:ext>
            </a:extLst>
          </p:cNvPr>
          <p:cNvSpPr txBox="1">
            <a:spLocks noChangeArrowheads="1"/>
          </p:cNvSpPr>
          <p:nvPr>
            <p:custDataLst>
              <p:tags r:id="rId1"/>
            </p:custDataLst>
          </p:nvPr>
        </p:nvSpPr>
        <p:spPr bwMode="auto">
          <a:xfrm>
            <a:off x="1447885" y="685194"/>
            <a:ext cx="731320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Thực</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hiện</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ứng</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xử</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nạt</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cuộc</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sống</a:t>
            </a:r>
            <a:endParaRPr lang="zh-CN" altLang="en-US"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2" name="文本框 3">
            <a:extLst>
              <a:ext uri="{FF2B5EF4-FFF2-40B4-BE49-F238E27FC236}">
                <a16:creationId xmlns:a16="http://schemas.microsoft.com/office/drawing/2014/main" id="{8C08EF97-40EE-4A1F-ADE7-08E23EFD0A1F}"/>
              </a:ext>
            </a:extLst>
          </p:cNvPr>
          <p:cNvSpPr txBox="1"/>
          <p:nvPr/>
        </p:nvSpPr>
        <p:spPr>
          <a:xfrm>
            <a:off x="3686699" y="223529"/>
            <a:ext cx="1786066" cy="461665"/>
          </a:xfrm>
          <a:prstGeom prst="rect">
            <a:avLst/>
          </a:prstGeom>
          <a:noFill/>
        </p:spPr>
        <p:txBody>
          <a:bodyPr wrap="none" rtlCol="0">
            <a:spAutoFit/>
          </a:bodyPr>
          <a:lstStyle/>
          <a:p>
            <a:r>
              <a:rPr lang="en-US" altLang="zh-CN" sz="2400" b="1" dirty="0" err="1">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Hoạt</a:t>
            </a:r>
            <a:r>
              <a:rPr lang="en-US" altLang="zh-CN" sz="2400" b="1" dirty="0">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r>
              <a:rPr lang="en-US" altLang="zh-CN" sz="2400" b="1" dirty="0">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2400" b="1" dirty="0">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749060487"/>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2" presetClass="entr" presetSubtype="4" fill="hold" grpId="0" nodeType="afterEffect">
                                  <p:stCondLst>
                                    <p:cond delay="0"/>
                                  </p:stCondLst>
                                  <p:iterate type="lt">
                                    <p:tmPct val="13000"/>
                                  </p:iterate>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30371" b="19753"/>
          <a:stretch/>
        </p:blipFill>
        <p:spPr>
          <a:xfrm>
            <a:off x="1354" y="-14487"/>
            <a:ext cx="9141291" cy="1254007"/>
          </a:xfrm>
          <a:prstGeom prst="rect">
            <a:avLst/>
          </a:prstGeom>
        </p:spPr>
      </p:pic>
      <p:sp>
        <p:nvSpPr>
          <p:cNvPr id="25" name="文本框 6"/>
          <p:cNvSpPr txBox="1">
            <a:spLocks noChangeArrowheads="1"/>
          </p:cNvSpPr>
          <p:nvPr>
            <p:custDataLst>
              <p:tags r:id="rId1"/>
            </p:custDataLst>
          </p:nvPr>
        </p:nvSpPr>
        <p:spPr bwMode="auto">
          <a:xfrm>
            <a:off x="866775" y="2057536"/>
            <a:ext cx="79438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36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 </a:t>
            </a:r>
            <a:r>
              <a:rPr lang="en-US" altLang="zh-CN" sz="36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nạt</a:t>
            </a:r>
            <a:r>
              <a:rPr lang="en-US"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ép</a:t>
            </a:r>
            <a:r>
              <a:rPr lang="en-US"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buộc</a:t>
            </a:r>
            <a:r>
              <a:rPr lang="en-US"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vi-VN"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hãy</a:t>
            </a:r>
            <a:r>
              <a:rPr lang="en-US"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kiếm</a:t>
            </a:r>
            <a:r>
              <a:rPr lang="vi-VN"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sự</a:t>
            </a:r>
            <a:r>
              <a:rPr lang="en-US"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đỡ</a:t>
            </a:r>
            <a:r>
              <a:rPr lang="en-US"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đáng</a:t>
            </a:r>
            <a:r>
              <a:rPr lang="en-US"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tin </a:t>
            </a:r>
            <a:r>
              <a:rPr lang="en-US" altLang="zh-CN" sz="36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cậy</a:t>
            </a:r>
            <a:r>
              <a:rPr lang="en-US"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vi-VN" altLang="zh-CN" sz="36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文本框 6">
            <a:extLst>
              <a:ext uri="{FF2B5EF4-FFF2-40B4-BE49-F238E27FC236}">
                <a16:creationId xmlns:a16="http://schemas.microsoft.com/office/drawing/2014/main" id="{9384FD50-2BA6-45DE-B4C5-FCA56569D0F8}"/>
              </a:ext>
            </a:extLst>
          </p:cNvPr>
          <p:cNvSpPr txBox="1">
            <a:spLocks noChangeArrowheads="1"/>
          </p:cNvSpPr>
          <p:nvPr>
            <p:custDataLst>
              <p:tags r:id="rId2"/>
            </p:custDataLst>
          </p:nvPr>
        </p:nvSpPr>
        <p:spPr bwMode="auto">
          <a:xfrm>
            <a:off x="99149" y="218463"/>
            <a:ext cx="3148875" cy="940653"/>
          </a:xfrm>
          <a:prstGeom prst="doubleWave">
            <a:avLst/>
          </a:prstGeom>
          <a:ln/>
          <a:effectLst>
            <a:glow rad="101600">
              <a:schemeClr val="accent2">
                <a:satMod val="175000"/>
                <a:alpha val="40000"/>
              </a:schemeClr>
            </a:glow>
            <a:outerShdw blurRad="50800" dist="38100" algn="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vi-VN" altLang="zh-CN" sz="4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TỔNG KẾT</a:t>
            </a:r>
          </a:p>
        </p:txBody>
      </p:sp>
    </p:spTree>
    <p:extLst>
      <p:ext uri="{BB962C8B-B14F-4D97-AF65-F5344CB8AC3E}">
        <p14:creationId xmlns:p14="http://schemas.microsoft.com/office/powerpoint/2010/main" val="369433564"/>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30371" b="19753"/>
          <a:stretch/>
        </p:blipFill>
        <p:spPr>
          <a:xfrm>
            <a:off x="1354" y="-14487"/>
            <a:ext cx="9141291" cy="2565400"/>
          </a:xfrm>
          <a:prstGeom prst="rect">
            <a:avLst/>
          </a:prstGeom>
        </p:spPr>
      </p:pic>
      <p:sp>
        <p:nvSpPr>
          <p:cNvPr id="25" name="文本框 6"/>
          <p:cNvSpPr txBox="1">
            <a:spLocks noChangeArrowheads="1"/>
          </p:cNvSpPr>
          <p:nvPr>
            <p:custDataLst>
              <p:tags r:id="rId1"/>
            </p:custDataLst>
          </p:nvPr>
        </p:nvSpPr>
        <p:spPr bwMode="auto">
          <a:xfrm>
            <a:off x="2045134" y="2851336"/>
            <a:ext cx="5053729"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03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TIẾT 1</a:t>
            </a:r>
            <a:endParaRPr lang="zh-CN" altLang="en-US" sz="103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97143387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635700" y="942204"/>
            <a:ext cx="3682043" cy="3653136"/>
            <a:chOff x="2635700" y="942204"/>
            <a:chExt cx="3682043" cy="3653136"/>
          </a:xfrm>
        </p:grpSpPr>
        <p:grpSp>
          <p:nvGrpSpPr>
            <p:cNvPr id="3" name="组合 4"/>
            <p:cNvGrpSpPr/>
            <p:nvPr/>
          </p:nvGrpSpPr>
          <p:grpSpPr>
            <a:xfrm>
              <a:off x="4275359" y="942204"/>
              <a:ext cx="2042384" cy="2739429"/>
              <a:chOff x="4325816" y="1628800"/>
              <a:chExt cx="2497009" cy="3349212"/>
            </a:xfrm>
            <a:solidFill>
              <a:schemeClr val="accent3"/>
            </a:solidFill>
          </p:grpSpPr>
          <p:sp>
            <p:nvSpPr>
              <p:cNvPr id="4" name="未知"/>
              <p:cNvSpPr>
                <a:spLocks/>
              </p:cNvSpPr>
              <p:nvPr/>
            </p:nvSpPr>
            <p:spPr bwMode="auto">
              <a:xfrm>
                <a:off x="4580276" y="1628800"/>
                <a:ext cx="2242549" cy="3349212"/>
              </a:xfrm>
              <a:custGeom>
                <a:avLst/>
                <a:gdLst>
                  <a:gd name="T0" fmla="*/ 150 w 174"/>
                  <a:gd name="T1" fmla="*/ 260 h 260"/>
                  <a:gd name="T2" fmla="*/ 174 w 174"/>
                  <a:gd name="T3" fmla="*/ 174 h 260"/>
                  <a:gd name="T4" fmla="*/ 0 w 174"/>
                  <a:gd name="T5" fmla="*/ 0 h 260"/>
                  <a:gd name="T6" fmla="*/ 0 w 174"/>
                  <a:gd name="T7" fmla="*/ 174 h 260"/>
                  <a:gd name="T8" fmla="*/ 150 w 174"/>
                  <a:gd name="T9" fmla="*/ 260 h 260"/>
                </a:gdLst>
                <a:ahLst/>
                <a:cxnLst>
                  <a:cxn ang="0">
                    <a:pos x="T0" y="T1"/>
                  </a:cxn>
                  <a:cxn ang="0">
                    <a:pos x="T2" y="T3"/>
                  </a:cxn>
                  <a:cxn ang="0">
                    <a:pos x="T4" y="T5"/>
                  </a:cxn>
                  <a:cxn ang="0">
                    <a:pos x="T6" y="T7"/>
                  </a:cxn>
                  <a:cxn ang="0">
                    <a:pos x="T8" y="T9"/>
                  </a:cxn>
                </a:cxnLst>
                <a:rect l="0" t="0" r="r" b="b"/>
                <a:pathLst>
                  <a:path w="174" h="260">
                    <a:moveTo>
                      <a:pt x="150" y="260"/>
                    </a:moveTo>
                    <a:cubicBezTo>
                      <a:pt x="165" y="234"/>
                      <a:pt x="174" y="204"/>
                      <a:pt x="174" y="174"/>
                    </a:cubicBezTo>
                    <a:cubicBezTo>
                      <a:pt x="174" y="77"/>
                      <a:pt x="96" y="0"/>
                      <a:pt x="0" y="0"/>
                    </a:cubicBezTo>
                    <a:lnTo>
                      <a:pt x="0" y="174"/>
                    </a:lnTo>
                    <a:lnTo>
                      <a:pt x="150" y="260"/>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5" name="AutoShape 8"/>
              <p:cNvSpPr>
                <a:spLocks noChangeArrowheads="1"/>
              </p:cNvSpPr>
              <p:nvPr/>
            </p:nvSpPr>
            <p:spPr bwMode="auto">
              <a:xfrm rot="13500000">
                <a:off x="4327895" y="1752910"/>
                <a:ext cx="506830" cy="510987"/>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7" name="组合 8"/>
            <p:cNvGrpSpPr/>
            <p:nvPr/>
          </p:nvGrpSpPr>
          <p:grpSpPr>
            <a:xfrm>
              <a:off x="2635700" y="943895"/>
              <a:ext cx="1844406" cy="2785115"/>
              <a:chOff x="2321176" y="1630868"/>
              <a:chExt cx="2254962" cy="3405068"/>
            </a:xfrm>
            <a:solidFill>
              <a:schemeClr val="accent3"/>
            </a:solidFill>
          </p:grpSpPr>
          <p:sp>
            <p:nvSpPr>
              <p:cNvPr id="8" name="未知"/>
              <p:cNvSpPr>
                <a:spLocks/>
              </p:cNvSpPr>
              <p:nvPr/>
            </p:nvSpPr>
            <p:spPr bwMode="auto">
              <a:xfrm>
                <a:off x="2321176" y="1630868"/>
                <a:ext cx="2254962" cy="3349214"/>
              </a:xfrm>
              <a:custGeom>
                <a:avLst/>
                <a:gdLst>
                  <a:gd name="T0" fmla="*/ 174 w 175"/>
                  <a:gd name="T1" fmla="*/ 0 h 260"/>
                  <a:gd name="T2" fmla="*/ 1 w 175"/>
                  <a:gd name="T3" fmla="*/ 173 h 260"/>
                  <a:gd name="T4" fmla="*/ 24 w 175"/>
                  <a:gd name="T5" fmla="*/ 260 h 260"/>
                  <a:gd name="T6" fmla="*/ 175 w 175"/>
                  <a:gd name="T7" fmla="*/ 174 h 260"/>
                  <a:gd name="T8" fmla="*/ 174 w 175"/>
                  <a:gd name="T9" fmla="*/ 0 h 260"/>
                </a:gdLst>
                <a:ahLst/>
                <a:cxnLst>
                  <a:cxn ang="0">
                    <a:pos x="T0" y="T1"/>
                  </a:cxn>
                  <a:cxn ang="0">
                    <a:pos x="T2" y="T3"/>
                  </a:cxn>
                  <a:cxn ang="0">
                    <a:pos x="T4" y="T5"/>
                  </a:cxn>
                  <a:cxn ang="0">
                    <a:pos x="T6" y="T7"/>
                  </a:cxn>
                  <a:cxn ang="0">
                    <a:pos x="T8" y="T9"/>
                  </a:cxn>
                </a:cxnLst>
                <a:rect l="0" t="0" r="r" b="b"/>
                <a:pathLst>
                  <a:path w="175" h="260">
                    <a:moveTo>
                      <a:pt x="174" y="0"/>
                    </a:moveTo>
                    <a:cubicBezTo>
                      <a:pt x="78" y="0"/>
                      <a:pt x="1" y="77"/>
                      <a:pt x="1" y="173"/>
                    </a:cubicBezTo>
                    <a:cubicBezTo>
                      <a:pt x="0" y="204"/>
                      <a:pt x="9" y="234"/>
                      <a:pt x="24" y="260"/>
                    </a:cubicBezTo>
                    <a:lnTo>
                      <a:pt x="175" y="174"/>
                    </a:lnTo>
                    <a:lnTo>
                      <a:pt x="174" y="0"/>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9" name="AutoShape 7"/>
              <p:cNvSpPr>
                <a:spLocks noChangeArrowheads="1"/>
              </p:cNvSpPr>
              <p:nvPr/>
            </p:nvSpPr>
            <p:spPr bwMode="auto">
              <a:xfrm rot="6300000">
                <a:off x="2703908" y="4527029"/>
                <a:ext cx="506829" cy="510986"/>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11" name="组合 12"/>
            <p:cNvGrpSpPr/>
            <p:nvPr/>
          </p:nvGrpSpPr>
          <p:grpSpPr>
            <a:xfrm>
              <a:off x="2886133" y="2774694"/>
              <a:ext cx="3177793" cy="1820646"/>
              <a:chOff x="2627355" y="3869193"/>
              <a:chExt cx="3885155" cy="2225913"/>
            </a:xfrm>
            <a:solidFill>
              <a:schemeClr val="accent3"/>
            </a:solidFill>
          </p:grpSpPr>
          <p:sp>
            <p:nvSpPr>
              <p:cNvPr id="12" name="未知"/>
              <p:cNvSpPr>
                <a:spLocks/>
              </p:cNvSpPr>
              <p:nvPr/>
            </p:nvSpPr>
            <p:spPr bwMode="auto">
              <a:xfrm>
                <a:off x="2627355" y="3869193"/>
                <a:ext cx="3885155" cy="2225913"/>
              </a:xfrm>
              <a:custGeom>
                <a:avLst/>
                <a:gdLst>
                  <a:gd name="T0" fmla="*/ 0 w 301"/>
                  <a:gd name="T1" fmla="*/ 86 h 173"/>
                  <a:gd name="T2" fmla="*/ 151 w 301"/>
                  <a:gd name="T3" fmla="*/ 173 h 173"/>
                  <a:gd name="T4" fmla="*/ 301 w 301"/>
                  <a:gd name="T5" fmla="*/ 86 h 173"/>
                  <a:gd name="T6" fmla="*/ 151 w 301"/>
                  <a:gd name="T7" fmla="*/ 0 h 173"/>
                  <a:gd name="T8" fmla="*/ 0 w 301"/>
                  <a:gd name="T9" fmla="*/ 86 h 173"/>
                </a:gdLst>
                <a:ahLst/>
                <a:cxnLst>
                  <a:cxn ang="0">
                    <a:pos x="T0" y="T1"/>
                  </a:cxn>
                  <a:cxn ang="0">
                    <a:pos x="T2" y="T3"/>
                  </a:cxn>
                  <a:cxn ang="0">
                    <a:pos x="T4" y="T5"/>
                  </a:cxn>
                  <a:cxn ang="0">
                    <a:pos x="T6" y="T7"/>
                  </a:cxn>
                  <a:cxn ang="0">
                    <a:pos x="T8" y="T9"/>
                  </a:cxn>
                </a:cxnLst>
                <a:rect l="0" t="0" r="r" b="b"/>
                <a:pathLst>
                  <a:path w="301" h="173">
                    <a:moveTo>
                      <a:pt x="0" y="86"/>
                    </a:moveTo>
                    <a:cubicBezTo>
                      <a:pt x="31" y="140"/>
                      <a:pt x="88" y="173"/>
                      <a:pt x="151" y="173"/>
                    </a:cubicBezTo>
                    <a:cubicBezTo>
                      <a:pt x="213" y="173"/>
                      <a:pt x="270" y="140"/>
                      <a:pt x="301" y="86"/>
                    </a:cubicBezTo>
                    <a:lnTo>
                      <a:pt x="151" y="0"/>
                    </a:lnTo>
                    <a:lnTo>
                      <a:pt x="0" y="86"/>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13" name="AutoShape 9"/>
              <p:cNvSpPr>
                <a:spLocks noChangeArrowheads="1"/>
              </p:cNvSpPr>
              <p:nvPr/>
            </p:nvSpPr>
            <p:spPr bwMode="auto">
              <a:xfrm rot="20700000">
                <a:off x="5943596" y="4539450"/>
                <a:ext cx="506850" cy="510968"/>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15" name="组合 16"/>
            <p:cNvGrpSpPr/>
            <p:nvPr/>
          </p:nvGrpSpPr>
          <p:grpSpPr>
            <a:xfrm>
              <a:off x="3248246" y="1531038"/>
              <a:ext cx="2490794" cy="2483930"/>
              <a:chOff x="3070072" y="2348705"/>
              <a:chExt cx="3045233" cy="3036841"/>
            </a:xfrm>
          </p:grpSpPr>
          <p:grpSp>
            <p:nvGrpSpPr>
              <p:cNvPr id="18" name="Group 10"/>
              <p:cNvGrpSpPr>
                <a:grpSpLocks/>
              </p:cNvGrpSpPr>
              <p:nvPr/>
            </p:nvGrpSpPr>
            <p:grpSpPr bwMode="auto">
              <a:xfrm rot="650306">
                <a:off x="3070072" y="2348705"/>
                <a:ext cx="3045233" cy="3036841"/>
                <a:chOff x="0" y="0"/>
                <a:chExt cx="1136" cy="1134"/>
              </a:xfrm>
            </p:grpSpPr>
            <p:sp>
              <p:nvSpPr>
                <p:cNvPr id="20" name="Oval 11"/>
                <p:cNvSpPr>
                  <a:spLocks noChangeArrowheads="1"/>
                </p:cNvSpPr>
                <p:nvPr/>
              </p:nvSpPr>
              <p:spPr bwMode="auto">
                <a:xfrm>
                  <a:off x="0" y="0"/>
                  <a:ext cx="1136" cy="1134"/>
                </a:xfrm>
                <a:prstGeom prst="ellipse">
                  <a:avLst/>
                </a:prstGeom>
                <a:solidFill>
                  <a:schemeClr val="bg1"/>
                </a:solidFill>
                <a:ln w="9525" cmpd="sng">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21" name="Oval 12"/>
                <p:cNvSpPr>
                  <a:spLocks noChangeArrowheads="1"/>
                </p:cNvSpPr>
                <p:nvPr/>
              </p:nvSpPr>
              <p:spPr bwMode="auto">
                <a:xfrm>
                  <a:off x="64" y="62"/>
                  <a:ext cx="1008" cy="1010"/>
                </a:xfrm>
                <a:prstGeom prst="ellipse">
                  <a:avLst/>
                </a:prstGeom>
                <a:solidFill>
                  <a:schemeClr val="accent2"/>
                </a:solidFill>
                <a:ln w="9525" cmpd="sng">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sp>
            <p:nvSpPr>
              <p:cNvPr id="17" name="WordArt 17"/>
              <p:cNvSpPr>
                <a:spLocks noChangeArrowheads="1" noChangeShapeType="1"/>
              </p:cNvSpPr>
              <p:nvPr/>
            </p:nvSpPr>
            <p:spPr bwMode="auto">
              <a:xfrm>
                <a:off x="3297950" y="3303405"/>
                <a:ext cx="2589474" cy="10476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i="0" u="none" strike="noStrike" kern="0" cap="none" spc="0" normalizeH="0" baseline="0" noProof="0" dirty="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KHỞI ĐỘNG</a:t>
                </a:r>
                <a:endParaRPr kumimoji="0" lang="zh-CN" altLang="en-US" sz="2400" i="0" u="none" strike="noStrike" kern="0" cap="none" spc="0" normalizeH="0" baseline="0" noProof="0" dirty="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pic>
        <p:nvPicPr>
          <p:cNvPr id="16" name="ChaoNguoiBanMoiDen-V.A-3868599">
            <a:hlinkClick r:id="" action="ppaction://media"/>
            <a:extLst>
              <a:ext uri="{FF2B5EF4-FFF2-40B4-BE49-F238E27FC236}">
                <a16:creationId xmlns:a16="http://schemas.microsoft.com/office/drawing/2014/main" id="{30B615F4-7A71-4DE2-97D2-676AB3FF234A}"/>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5246771" y="-608724"/>
            <a:ext cx="609600" cy="609600"/>
          </a:xfrm>
          <a:prstGeom prst="rect">
            <a:avLst/>
          </a:prstGeom>
        </p:spPr>
      </p:pic>
    </p:spTree>
    <p:extLst>
      <p:ext uri="{BB962C8B-B14F-4D97-AF65-F5344CB8AC3E}">
        <p14:creationId xmlns:p14="http://schemas.microsoft.com/office/powerpoint/2010/main" val="3973996967"/>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789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òng tránh bị bắt nạt .mp4">
            <a:hlinkClick r:id="" action="ppaction://media"/>
            <a:extLst>
              <a:ext uri="{FF2B5EF4-FFF2-40B4-BE49-F238E27FC236}">
                <a16:creationId xmlns:a16="http://schemas.microsoft.com/office/drawing/2014/main" id="{40797614-C1B5-41D8-8199-90A5AF7D12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751" y="284480"/>
            <a:ext cx="9025129" cy="4297680"/>
          </a:xfrm>
          <a:prstGeom prst="rect">
            <a:avLst/>
          </a:prstGeom>
        </p:spPr>
      </p:pic>
    </p:spTree>
    <p:extLst>
      <p:ext uri="{BB962C8B-B14F-4D97-AF65-F5344CB8AC3E}">
        <p14:creationId xmlns:p14="http://schemas.microsoft.com/office/powerpoint/2010/main" val="4018534523"/>
      </p:ext>
    </p:extLst>
  </p:cSld>
  <p:clrMapOvr>
    <a:masterClrMapping/>
  </p:clrMapOvr>
  <p:transition spd="slow" advClick="0" advTm="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995" y="284905"/>
            <a:ext cx="8614009" cy="1077218"/>
          </a:xfrm>
          <a:prstGeom prst="rect">
            <a:avLst/>
          </a:prstGeom>
          <a:solidFill>
            <a:schemeClr val="bg1"/>
          </a:solidFill>
        </p:spPr>
        <p:txBody>
          <a:bodyPr wrap="square" rtlCol="0">
            <a:spAutoFit/>
          </a:bodyPr>
          <a:lstStyle/>
          <a:p>
            <a:r>
              <a:rPr lang="en-US" sz="3200" dirty="0">
                <a:solidFill>
                  <a:srgbClr val="FF0000"/>
                </a:solidFill>
              </a:rPr>
              <a:t>Sau </a:t>
            </a:r>
            <a:r>
              <a:rPr lang="en-US" sz="3200" dirty="0" err="1">
                <a:solidFill>
                  <a:srgbClr val="FF0000"/>
                </a:solidFill>
              </a:rPr>
              <a:t>khi</a:t>
            </a:r>
            <a:r>
              <a:rPr lang="en-US" sz="3200" dirty="0">
                <a:solidFill>
                  <a:srgbClr val="FF0000"/>
                </a:solidFill>
              </a:rPr>
              <a:t> </a:t>
            </a:r>
            <a:r>
              <a:rPr lang="en-US" sz="3200" dirty="0" err="1">
                <a:solidFill>
                  <a:srgbClr val="FF0000"/>
                </a:solidFill>
              </a:rPr>
              <a:t>nghe</a:t>
            </a:r>
            <a:r>
              <a:rPr lang="en-US" sz="3200" dirty="0">
                <a:solidFill>
                  <a:srgbClr val="FF0000"/>
                </a:solidFill>
              </a:rPr>
              <a:t> </a:t>
            </a:r>
            <a:r>
              <a:rPr lang="en-US" sz="3200" dirty="0" err="1">
                <a:solidFill>
                  <a:srgbClr val="FF0000"/>
                </a:solidFill>
              </a:rPr>
              <a:t>bài</a:t>
            </a:r>
            <a:r>
              <a:rPr lang="en-US" sz="3200" dirty="0">
                <a:solidFill>
                  <a:srgbClr val="FF0000"/>
                </a:solidFill>
              </a:rPr>
              <a:t> </a:t>
            </a:r>
            <a:r>
              <a:rPr lang="en-US" sz="3200" dirty="0" err="1">
                <a:solidFill>
                  <a:srgbClr val="FF0000"/>
                </a:solidFill>
              </a:rPr>
              <a:t>hát</a:t>
            </a:r>
            <a:r>
              <a:rPr lang="en-US" sz="3200" dirty="0">
                <a:solidFill>
                  <a:srgbClr val="FF0000"/>
                </a:solidFill>
              </a:rPr>
              <a:t> </a:t>
            </a:r>
            <a:r>
              <a:rPr lang="en-US" sz="3200" dirty="0" err="1">
                <a:solidFill>
                  <a:srgbClr val="FF0000"/>
                </a:solidFill>
              </a:rPr>
              <a:t>này</a:t>
            </a:r>
            <a:r>
              <a:rPr lang="en-US" sz="3200" dirty="0">
                <a:solidFill>
                  <a:srgbClr val="FF0000"/>
                </a:solidFill>
              </a:rPr>
              <a:t> </a:t>
            </a:r>
            <a:r>
              <a:rPr lang="en-US" sz="3200" dirty="0" err="1">
                <a:solidFill>
                  <a:srgbClr val="FF0000"/>
                </a:solidFill>
              </a:rPr>
              <a:t>em</a:t>
            </a:r>
            <a:r>
              <a:rPr lang="en-US" sz="3200" dirty="0">
                <a:solidFill>
                  <a:srgbClr val="FF0000"/>
                </a:solidFill>
              </a:rPr>
              <a:t> </a:t>
            </a:r>
            <a:r>
              <a:rPr lang="en-US" sz="3200" dirty="0" err="1">
                <a:solidFill>
                  <a:srgbClr val="FF0000"/>
                </a:solidFill>
              </a:rPr>
              <a:t>đã</a:t>
            </a:r>
            <a:r>
              <a:rPr lang="en-US" sz="3200" dirty="0">
                <a:solidFill>
                  <a:srgbClr val="FF0000"/>
                </a:solidFill>
              </a:rPr>
              <a:t> </a:t>
            </a:r>
            <a:r>
              <a:rPr lang="en-US" sz="3200" dirty="0" err="1">
                <a:solidFill>
                  <a:srgbClr val="FF0000"/>
                </a:solidFill>
              </a:rPr>
              <a:t>rút</a:t>
            </a:r>
            <a:r>
              <a:rPr lang="en-US" sz="3200" dirty="0">
                <a:solidFill>
                  <a:srgbClr val="FF0000"/>
                </a:solidFill>
              </a:rPr>
              <a:t> ra </a:t>
            </a:r>
            <a:r>
              <a:rPr lang="en-US" sz="3200" dirty="0" err="1">
                <a:solidFill>
                  <a:srgbClr val="FF0000"/>
                </a:solidFill>
              </a:rPr>
              <a:t>được</a:t>
            </a:r>
            <a:r>
              <a:rPr lang="en-US" sz="3200" dirty="0">
                <a:solidFill>
                  <a:srgbClr val="FF0000"/>
                </a:solidFill>
              </a:rPr>
              <a:t> </a:t>
            </a:r>
            <a:r>
              <a:rPr lang="en-US" sz="3200" dirty="0" err="1">
                <a:solidFill>
                  <a:srgbClr val="FF0000"/>
                </a:solidFill>
              </a:rPr>
              <a:t>điều</a:t>
            </a:r>
            <a:r>
              <a:rPr lang="en-US" sz="3200" dirty="0">
                <a:solidFill>
                  <a:srgbClr val="FF0000"/>
                </a:solidFill>
              </a:rPr>
              <a:t> </a:t>
            </a:r>
            <a:r>
              <a:rPr lang="en-US" sz="3200" dirty="0" err="1">
                <a:solidFill>
                  <a:srgbClr val="FF0000"/>
                </a:solidFill>
              </a:rPr>
              <a:t>gì</a:t>
            </a:r>
            <a:r>
              <a:rPr lang="en-US" sz="3200" dirty="0">
                <a:solidFill>
                  <a:srgbClr val="FF0000"/>
                </a:solidFill>
              </a:rPr>
              <a:t> ?</a:t>
            </a:r>
          </a:p>
        </p:txBody>
      </p:sp>
      <p:sp>
        <p:nvSpPr>
          <p:cNvPr id="6" name="TextBox 5"/>
          <p:cNvSpPr txBox="1"/>
          <p:nvPr/>
        </p:nvSpPr>
        <p:spPr>
          <a:xfrm>
            <a:off x="529990" y="1309896"/>
            <a:ext cx="7283049" cy="1631216"/>
          </a:xfrm>
          <a:prstGeom prst="rect">
            <a:avLst/>
          </a:prstGeom>
          <a:solidFill>
            <a:schemeClr val="bg1"/>
          </a:solidFill>
        </p:spPr>
        <p:txBody>
          <a:bodyPr wrap="square" rtlCol="0">
            <a:spAutoFit/>
          </a:bodyPr>
          <a:lstStyle/>
          <a:p>
            <a:r>
              <a:rPr lang="en-US" sz="2000">
                <a:solidFill>
                  <a:srgbClr val="0418AC"/>
                </a:solidFill>
              </a:rPr>
              <a:t>         Trong cuộc sống, đôi khi chúng ta gặp những điều khó chịu do người khác mang lại. Mình cần nói ra điều đó với những người mình tin tưởng như cha mẹ, thầy cô giáo..Khi chia sẻ những điều đó với người xung quanh mình sẽ được thoát khỏi những rắc rối, khó chịu đó. </a:t>
            </a:r>
          </a:p>
        </p:txBody>
      </p:sp>
      <p:sp>
        <p:nvSpPr>
          <p:cNvPr id="3" name="Rectangle 2"/>
          <p:cNvSpPr/>
          <p:nvPr/>
        </p:nvSpPr>
        <p:spPr>
          <a:xfrm>
            <a:off x="83423" y="1380780"/>
            <a:ext cx="9060577" cy="2062103"/>
          </a:xfrm>
          <a:prstGeom prst="rect">
            <a:avLst/>
          </a:prstGeom>
          <a:solidFill>
            <a:schemeClr val="bg1"/>
          </a:solidFill>
        </p:spPr>
        <p:txBody>
          <a:bodyPr wrap="square">
            <a:spAutoFit/>
          </a:bodyPr>
          <a:lstStyle/>
          <a:p>
            <a:r>
              <a:rPr lang="en-US" sz="3200" dirty="0">
                <a:solidFill>
                  <a:srgbClr val="0418AC"/>
                </a:solidFill>
              </a:rPr>
              <a:t>      </a:t>
            </a:r>
          </a:p>
          <a:p>
            <a:r>
              <a:rPr lang="en-US" sz="3200" dirty="0">
                <a:solidFill>
                  <a:srgbClr val="0418AC"/>
                </a:solidFill>
              </a:rPr>
              <a:t> </a:t>
            </a:r>
            <a:r>
              <a:rPr lang="en-US" sz="3200" dirty="0" err="1">
                <a:solidFill>
                  <a:srgbClr val="0418AC"/>
                </a:solidFill>
              </a:rPr>
              <a:t>Đôi</a:t>
            </a:r>
            <a:r>
              <a:rPr lang="en-US" sz="3200" dirty="0">
                <a:solidFill>
                  <a:srgbClr val="0418AC"/>
                </a:solidFill>
              </a:rPr>
              <a:t> </a:t>
            </a:r>
            <a:r>
              <a:rPr lang="en-US" sz="3200" dirty="0" err="1">
                <a:solidFill>
                  <a:srgbClr val="0418AC"/>
                </a:solidFill>
              </a:rPr>
              <a:t>khi</a:t>
            </a:r>
            <a:r>
              <a:rPr lang="en-US" sz="3200" dirty="0">
                <a:solidFill>
                  <a:srgbClr val="0418AC"/>
                </a:solidFill>
              </a:rPr>
              <a:t> </a:t>
            </a:r>
            <a:r>
              <a:rPr lang="en-US" sz="3200" dirty="0" err="1">
                <a:solidFill>
                  <a:srgbClr val="0418AC"/>
                </a:solidFill>
              </a:rPr>
              <a:t>trên</a:t>
            </a:r>
            <a:r>
              <a:rPr lang="en-US" sz="3200" dirty="0">
                <a:solidFill>
                  <a:srgbClr val="0418AC"/>
                </a:solidFill>
              </a:rPr>
              <a:t> </a:t>
            </a:r>
            <a:r>
              <a:rPr lang="en-US" sz="3200" dirty="0" err="1">
                <a:solidFill>
                  <a:srgbClr val="0418AC"/>
                </a:solidFill>
              </a:rPr>
              <a:t>đường</a:t>
            </a:r>
            <a:r>
              <a:rPr lang="en-US" sz="3200" dirty="0">
                <a:solidFill>
                  <a:srgbClr val="0418AC"/>
                </a:solidFill>
              </a:rPr>
              <a:t> </a:t>
            </a:r>
            <a:r>
              <a:rPr lang="en-US" sz="3200" dirty="0" err="1">
                <a:solidFill>
                  <a:srgbClr val="0418AC"/>
                </a:solidFill>
              </a:rPr>
              <a:t>đi</a:t>
            </a:r>
            <a:r>
              <a:rPr lang="en-US" sz="3200" dirty="0">
                <a:solidFill>
                  <a:srgbClr val="0418AC"/>
                </a:solidFill>
              </a:rPr>
              <a:t> </a:t>
            </a:r>
            <a:r>
              <a:rPr lang="en-US" sz="3200" dirty="0" err="1">
                <a:solidFill>
                  <a:srgbClr val="0418AC"/>
                </a:solidFill>
              </a:rPr>
              <a:t>học</a:t>
            </a:r>
            <a:r>
              <a:rPr lang="en-US" sz="3200" dirty="0">
                <a:solidFill>
                  <a:srgbClr val="0418AC"/>
                </a:solidFill>
              </a:rPr>
              <a:t> </a:t>
            </a:r>
            <a:r>
              <a:rPr lang="en-US" sz="3200" dirty="0" err="1">
                <a:solidFill>
                  <a:srgbClr val="0418AC"/>
                </a:solidFill>
              </a:rPr>
              <a:t>hằng</a:t>
            </a:r>
            <a:r>
              <a:rPr lang="en-US" sz="3200" dirty="0">
                <a:solidFill>
                  <a:srgbClr val="0418AC"/>
                </a:solidFill>
              </a:rPr>
              <a:t> </a:t>
            </a:r>
            <a:r>
              <a:rPr lang="en-US" sz="3200" dirty="0" err="1">
                <a:solidFill>
                  <a:srgbClr val="0418AC"/>
                </a:solidFill>
              </a:rPr>
              <a:t>ngày</a:t>
            </a:r>
            <a:r>
              <a:rPr lang="en-US" sz="3200" dirty="0">
                <a:solidFill>
                  <a:srgbClr val="0418AC"/>
                </a:solidFill>
              </a:rPr>
              <a:t> </a:t>
            </a:r>
            <a:r>
              <a:rPr lang="en-US" sz="3200" dirty="0" err="1">
                <a:solidFill>
                  <a:srgbClr val="0418AC"/>
                </a:solidFill>
              </a:rPr>
              <a:t>có</a:t>
            </a:r>
            <a:r>
              <a:rPr lang="en-US" sz="3200" dirty="0">
                <a:solidFill>
                  <a:srgbClr val="0418AC"/>
                </a:solidFill>
              </a:rPr>
              <a:t> </a:t>
            </a:r>
            <a:r>
              <a:rPr lang="en-US" sz="3200" dirty="0" err="1">
                <a:solidFill>
                  <a:srgbClr val="0418AC"/>
                </a:solidFill>
              </a:rPr>
              <a:t>lúc</a:t>
            </a:r>
            <a:r>
              <a:rPr lang="en-US" sz="3200" dirty="0">
                <a:solidFill>
                  <a:srgbClr val="0418AC"/>
                </a:solidFill>
              </a:rPr>
              <a:t> </a:t>
            </a:r>
            <a:r>
              <a:rPr lang="en-US" sz="3200" dirty="0" err="1">
                <a:solidFill>
                  <a:srgbClr val="0418AC"/>
                </a:solidFill>
              </a:rPr>
              <a:t>các</a:t>
            </a:r>
            <a:r>
              <a:rPr lang="en-US" sz="3200" dirty="0">
                <a:solidFill>
                  <a:srgbClr val="0418AC"/>
                </a:solidFill>
              </a:rPr>
              <a:t> </a:t>
            </a:r>
            <a:r>
              <a:rPr lang="en-US" sz="3200" dirty="0" err="1">
                <a:solidFill>
                  <a:srgbClr val="0418AC"/>
                </a:solidFill>
              </a:rPr>
              <a:t>em</a:t>
            </a:r>
            <a:r>
              <a:rPr lang="en-US" sz="3200" dirty="0">
                <a:solidFill>
                  <a:srgbClr val="0418AC"/>
                </a:solidFill>
              </a:rPr>
              <a:t> </a:t>
            </a:r>
            <a:r>
              <a:rPr lang="en-US" sz="3200" dirty="0" err="1">
                <a:solidFill>
                  <a:srgbClr val="0418AC"/>
                </a:solidFill>
              </a:rPr>
              <a:t>bị</a:t>
            </a:r>
            <a:r>
              <a:rPr lang="en-US" sz="3200" dirty="0">
                <a:solidFill>
                  <a:srgbClr val="0418AC"/>
                </a:solidFill>
              </a:rPr>
              <a:t> </a:t>
            </a:r>
            <a:r>
              <a:rPr lang="en-US" sz="3200" dirty="0" err="1">
                <a:solidFill>
                  <a:srgbClr val="0418AC"/>
                </a:solidFill>
              </a:rPr>
              <a:t>anh</a:t>
            </a:r>
            <a:r>
              <a:rPr lang="en-US" sz="3200" dirty="0">
                <a:solidFill>
                  <a:srgbClr val="0418AC"/>
                </a:solidFill>
              </a:rPr>
              <a:t> </a:t>
            </a:r>
            <a:r>
              <a:rPr lang="en-US" sz="3200" dirty="0" err="1">
                <a:solidFill>
                  <a:srgbClr val="0418AC"/>
                </a:solidFill>
              </a:rPr>
              <a:t>chị</a:t>
            </a:r>
            <a:r>
              <a:rPr lang="en-US" sz="3200" dirty="0">
                <a:solidFill>
                  <a:srgbClr val="0418AC"/>
                </a:solidFill>
              </a:rPr>
              <a:t>, </a:t>
            </a:r>
            <a:r>
              <a:rPr lang="en-US" sz="3200" dirty="0" err="1">
                <a:solidFill>
                  <a:srgbClr val="0418AC"/>
                </a:solidFill>
              </a:rPr>
              <a:t>bạn</a:t>
            </a:r>
            <a:r>
              <a:rPr lang="en-US" sz="3200" dirty="0">
                <a:solidFill>
                  <a:srgbClr val="0418AC"/>
                </a:solidFill>
              </a:rPr>
              <a:t> </a:t>
            </a:r>
            <a:r>
              <a:rPr lang="en-US" sz="3200" dirty="0" err="1">
                <a:solidFill>
                  <a:srgbClr val="0418AC"/>
                </a:solidFill>
              </a:rPr>
              <a:t>bè</a:t>
            </a:r>
            <a:r>
              <a:rPr lang="en-US" sz="3200" dirty="0">
                <a:solidFill>
                  <a:srgbClr val="0418AC"/>
                </a:solidFill>
              </a:rPr>
              <a:t> </a:t>
            </a:r>
            <a:r>
              <a:rPr lang="en-US" sz="3200" dirty="0" err="1">
                <a:solidFill>
                  <a:srgbClr val="0418AC"/>
                </a:solidFill>
              </a:rPr>
              <a:t>trêu</a:t>
            </a:r>
            <a:r>
              <a:rPr lang="en-US" sz="3200" dirty="0">
                <a:solidFill>
                  <a:srgbClr val="0418AC"/>
                </a:solidFill>
              </a:rPr>
              <a:t> </a:t>
            </a:r>
            <a:r>
              <a:rPr lang="en-US" sz="3200" dirty="0" err="1">
                <a:solidFill>
                  <a:srgbClr val="0418AC"/>
                </a:solidFill>
              </a:rPr>
              <a:t>chọc</a:t>
            </a:r>
            <a:r>
              <a:rPr lang="en-US" sz="3200" dirty="0">
                <a:solidFill>
                  <a:srgbClr val="0418AC"/>
                </a:solidFill>
              </a:rPr>
              <a:t> , </a:t>
            </a:r>
            <a:r>
              <a:rPr lang="en-US" sz="3200" dirty="0" err="1">
                <a:solidFill>
                  <a:srgbClr val="0418AC"/>
                </a:solidFill>
              </a:rPr>
              <a:t>bắt</a:t>
            </a:r>
            <a:r>
              <a:rPr lang="en-US" sz="3200" dirty="0">
                <a:solidFill>
                  <a:srgbClr val="0418AC"/>
                </a:solidFill>
              </a:rPr>
              <a:t> </a:t>
            </a:r>
            <a:r>
              <a:rPr lang="en-US" sz="3200" dirty="0" err="1">
                <a:solidFill>
                  <a:srgbClr val="0418AC"/>
                </a:solidFill>
              </a:rPr>
              <a:t>nạt</a:t>
            </a:r>
            <a:r>
              <a:rPr lang="en-US" sz="3200" dirty="0">
                <a:solidFill>
                  <a:srgbClr val="0418AC"/>
                </a:solidFill>
              </a:rPr>
              <a:t> </a:t>
            </a:r>
            <a:r>
              <a:rPr lang="en-US" sz="3200" dirty="0" err="1">
                <a:solidFill>
                  <a:srgbClr val="0418AC"/>
                </a:solidFill>
              </a:rPr>
              <a:t>thì</a:t>
            </a:r>
            <a:r>
              <a:rPr lang="en-US" sz="3200" dirty="0">
                <a:solidFill>
                  <a:srgbClr val="0418AC"/>
                </a:solidFill>
              </a:rPr>
              <a:t> </a:t>
            </a:r>
            <a:r>
              <a:rPr lang="en-US" sz="3200" dirty="0" err="1">
                <a:solidFill>
                  <a:srgbClr val="0418AC"/>
                </a:solidFill>
              </a:rPr>
              <a:t>mình</a:t>
            </a:r>
            <a:r>
              <a:rPr lang="en-US" sz="3200" dirty="0">
                <a:solidFill>
                  <a:srgbClr val="0418AC"/>
                </a:solidFill>
              </a:rPr>
              <a:t> </a:t>
            </a:r>
            <a:r>
              <a:rPr lang="en-US" sz="3200" dirty="0" err="1">
                <a:solidFill>
                  <a:srgbClr val="0418AC"/>
                </a:solidFill>
              </a:rPr>
              <a:t>cần</a:t>
            </a:r>
            <a:r>
              <a:rPr lang="en-US" sz="3200" dirty="0">
                <a:solidFill>
                  <a:srgbClr val="0418AC"/>
                </a:solidFill>
              </a:rPr>
              <a:t> </a:t>
            </a:r>
            <a:r>
              <a:rPr lang="en-US" sz="3200" dirty="0" err="1">
                <a:solidFill>
                  <a:srgbClr val="0418AC"/>
                </a:solidFill>
              </a:rPr>
              <a:t>làm</a:t>
            </a:r>
            <a:r>
              <a:rPr lang="en-US" sz="3200" dirty="0">
                <a:solidFill>
                  <a:srgbClr val="0418AC"/>
                </a:solidFill>
              </a:rPr>
              <a:t> </a:t>
            </a:r>
            <a:r>
              <a:rPr lang="en-US" sz="3200" dirty="0" err="1">
                <a:solidFill>
                  <a:srgbClr val="0418AC"/>
                </a:solidFill>
              </a:rPr>
              <a:t>điều</a:t>
            </a:r>
            <a:r>
              <a:rPr lang="en-US" sz="3200" dirty="0">
                <a:solidFill>
                  <a:srgbClr val="0418AC"/>
                </a:solidFill>
              </a:rPr>
              <a:t> </a:t>
            </a:r>
            <a:r>
              <a:rPr lang="en-US" sz="3200" dirty="0" err="1">
                <a:solidFill>
                  <a:srgbClr val="0418AC"/>
                </a:solidFill>
              </a:rPr>
              <a:t>gì</a:t>
            </a:r>
            <a:r>
              <a:rPr lang="en-US" sz="3200" dirty="0">
                <a:solidFill>
                  <a:srgbClr val="0418AC"/>
                </a:solidFill>
              </a:rPr>
              <a:t>? </a:t>
            </a:r>
          </a:p>
        </p:txBody>
      </p:sp>
    </p:spTree>
    <p:extLst>
      <p:ext uri="{BB962C8B-B14F-4D97-AF65-F5344CB8AC3E}">
        <p14:creationId xmlns:p14="http://schemas.microsoft.com/office/powerpoint/2010/main" val="43838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38960" y="942204"/>
            <a:ext cx="5628638" cy="3653136"/>
            <a:chOff x="2635700" y="942204"/>
            <a:chExt cx="3682042" cy="3653136"/>
          </a:xfrm>
        </p:grpSpPr>
        <p:grpSp>
          <p:nvGrpSpPr>
            <p:cNvPr id="3" name="组合 4"/>
            <p:cNvGrpSpPr/>
            <p:nvPr/>
          </p:nvGrpSpPr>
          <p:grpSpPr>
            <a:xfrm>
              <a:off x="4274453" y="942204"/>
              <a:ext cx="2043289" cy="2739429"/>
              <a:chOff x="4324709" y="1628800"/>
              <a:chExt cx="2498116" cy="3349212"/>
            </a:xfrm>
            <a:solidFill>
              <a:schemeClr val="accent3"/>
            </a:solidFill>
          </p:grpSpPr>
          <p:sp>
            <p:nvSpPr>
              <p:cNvPr id="4" name="未知"/>
              <p:cNvSpPr>
                <a:spLocks/>
              </p:cNvSpPr>
              <p:nvPr/>
            </p:nvSpPr>
            <p:spPr bwMode="auto">
              <a:xfrm>
                <a:off x="4580276" y="1628800"/>
                <a:ext cx="2242549" cy="3349212"/>
              </a:xfrm>
              <a:custGeom>
                <a:avLst/>
                <a:gdLst>
                  <a:gd name="T0" fmla="*/ 150 w 174"/>
                  <a:gd name="T1" fmla="*/ 260 h 260"/>
                  <a:gd name="T2" fmla="*/ 174 w 174"/>
                  <a:gd name="T3" fmla="*/ 174 h 260"/>
                  <a:gd name="T4" fmla="*/ 0 w 174"/>
                  <a:gd name="T5" fmla="*/ 0 h 260"/>
                  <a:gd name="T6" fmla="*/ 0 w 174"/>
                  <a:gd name="T7" fmla="*/ 174 h 260"/>
                  <a:gd name="T8" fmla="*/ 150 w 174"/>
                  <a:gd name="T9" fmla="*/ 260 h 260"/>
                </a:gdLst>
                <a:ahLst/>
                <a:cxnLst>
                  <a:cxn ang="0">
                    <a:pos x="T0" y="T1"/>
                  </a:cxn>
                  <a:cxn ang="0">
                    <a:pos x="T2" y="T3"/>
                  </a:cxn>
                  <a:cxn ang="0">
                    <a:pos x="T4" y="T5"/>
                  </a:cxn>
                  <a:cxn ang="0">
                    <a:pos x="T6" y="T7"/>
                  </a:cxn>
                  <a:cxn ang="0">
                    <a:pos x="T8" y="T9"/>
                  </a:cxn>
                </a:cxnLst>
                <a:rect l="0" t="0" r="r" b="b"/>
                <a:pathLst>
                  <a:path w="174" h="260">
                    <a:moveTo>
                      <a:pt x="150" y="260"/>
                    </a:moveTo>
                    <a:cubicBezTo>
                      <a:pt x="165" y="234"/>
                      <a:pt x="174" y="204"/>
                      <a:pt x="174" y="174"/>
                    </a:cubicBezTo>
                    <a:cubicBezTo>
                      <a:pt x="174" y="77"/>
                      <a:pt x="96" y="0"/>
                      <a:pt x="0" y="0"/>
                    </a:cubicBezTo>
                    <a:lnTo>
                      <a:pt x="0" y="174"/>
                    </a:lnTo>
                    <a:lnTo>
                      <a:pt x="150" y="260"/>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5" name="AutoShape 8"/>
              <p:cNvSpPr>
                <a:spLocks noChangeArrowheads="1"/>
              </p:cNvSpPr>
              <p:nvPr/>
            </p:nvSpPr>
            <p:spPr bwMode="auto">
              <a:xfrm rot="13500000">
                <a:off x="4270173" y="1805436"/>
                <a:ext cx="553662" cy="444590"/>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7" name="组合 8"/>
            <p:cNvGrpSpPr/>
            <p:nvPr/>
          </p:nvGrpSpPr>
          <p:grpSpPr>
            <a:xfrm>
              <a:off x="2635700" y="943895"/>
              <a:ext cx="1844406" cy="2834132"/>
              <a:chOff x="2321176" y="1630868"/>
              <a:chExt cx="2254962" cy="3464995"/>
            </a:xfrm>
            <a:solidFill>
              <a:schemeClr val="accent3"/>
            </a:solidFill>
          </p:grpSpPr>
          <p:sp>
            <p:nvSpPr>
              <p:cNvPr id="8" name="未知"/>
              <p:cNvSpPr>
                <a:spLocks/>
              </p:cNvSpPr>
              <p:nvPr/>
            </p:nvSpPr>
            <p:spPr bwMode="auto">
              <a:xfrm>
                <a:off x="2321176" y="1630868"/>
                <a:ext cx="2254962" cy="3349214"/>
              </a:xfrm>
              <a:custGeom>
                <a:avLst/>
                <a:gdLst>
                  <a:gd name="T0" fmla="*/ 174 w 175"/>
                  <a:gd name="T1" fmla="*/ 0 h 260"/>
                  <a:gd name="T2" fmla="*/ 1 w 175"/>
                  <a:gd name="T3" fmla="*/ 173 h 260"/>
                  <a:gd name="T4" fmla="*/ 24 w 175"/>
                  <a:gd name="T5" fmla="*/ 260 h 260"/>
                  <a:gd name="T6" fmla="*/ 175 w 175"/>
                  <a:gd name="T7" fmla="*/ 174 h 260"/>
                  <a:gd name="T8" fmla="*/ 174 w 175"/>
                  <a:gd name="T9" fmla="*/ 0 h 260"/>
                </a:gdLst>
                <a:ahLst/>
                <a:cxnLst>
                  <a:cxn ang="0">
                    <a:pos x="T0" y="T1"/>
                  </a:cxn>
                  <a:cxn ang="0">
                    <a:pos x="T2" y="T3"/>
                  </a:cxn>
                  <a:cxn ang="0">
                    <a:pos x="T4" y="T5"/>
                  </a:cxn>
                  <a:cxn ang="0">
                    <a:pos x="T6" y="T7"/>
                  </a:cxn>
                  <a:cxn ang="0">
                    <a:pos x="T8" y="T9"/>
                  </a:cxn>
                </a:cxnLst>
                <a:rect l="0" t="0" r="r" b="b"/>
                <a:pathLst>
                  <a:path w="175" h="260">
                    <a:moveTo>
                      <a:pt x="174" y="0"/>
                    </a:moveTo>
                    <a:cubicBezTo>
                      <a:pt x="78" y="0"/>
                      <a:pt x="1" y="77"/>
                      <a:pt x="1" y="173"/>
                    </a:cubicBezTo>
                    <a:cubicBezTo>
                      <a:pt x="0" y="204"/>
                      <a:pt x="9" y="234"/>
                      <a:pt x="24" y="260"/>
                    </a:cubicBezTo>
                    <a:lnTo>
                      <a:pt x="175" y="174"/>
                    </a:lnTo>
                    <a:lnTo>
                      <a:pt x="174" y="0"/>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9" name="AutoShape 7"/>
              <p:cNvSpPr>
                <a:spLocks noChangeArrowheads="1"/>
              </p:cNvSpPr>
              <p:nvPr/>
            </p:nvSpPr>
            <p:spPr bwMode="auto">
              <a:xfrm rot="6300000">
                <a:off x="2666543" y="4455489"/>
                <a:ext cx="669140" cy="611607"/>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11" name="组合 12"/>
            <p:cNvGrpSpPr/>
            <p:nvPr/>
          </p:nvGrpSpPr>
          <p:grpSpPr>
            <a:xfrm>
              <a:off x="2886133" y="2774694"/>
              <a:ext cx="3177793" cy="1820646"/>
              <a:chOff x="2627355" y="3869193"/>
              <a:chExt cx="3885155" cy="2225913"/>
            </a:xfrm>
            <a:solidFill>
              <a:schemeClr val="accent3"/>
            </a:solidFill>
          </p:grpSpPr>
          <p:sp>
            <p:nvSpPr>
              <p:cNvPr id="12" name="未知"/>
              <p:cNvSpPr>
                <a:spLocks/>
              </p:cNvSpPr>
              <p:nvPr/>
            </p:nvSpPr>
            <p:spPr bwMode="auto">
              <a:xfrm>
                <a:off x="2627355" y="3869193"/>
                <a:ext cx="3885155" cy="2225913"/>
              </a:xfrm>
              <a:custGeom>
                <a:avLst/>
                <a:gdLst>
                  <a:gd name="T0" fmla="*/ 0 w 301"/>
                  <a:gd name="T1" fmla="*/ 86 h 173"/>
                  <a:gd name="T2" fmla="*/ 151 w 301"/>
                  <a:gd name="T3" fmla="*/ 173 h 173"/>
                  <a:gd name="T4" fmla="*/ 301 w 301"/>
                  <a:gd name="T5" fmla="*/ 86 h 173"/>
                  <a:gd name="T6" fmla="*/ 151 w 301"/>
                  <a:gd name="T7" fmla="*/ 0 h 173"/>
                  <a:gd name="T8" fmla="*/ 0 w 301"/>
                  <a:gd name="T9" fmla="*/ 86 h 173"/>
                </a:gdLst>
                <a:ahLst/>
                <a:cxnLst>
                  <a:cxn ang="0">
                    <a:pos x="T0" y="T1"/>
                  </a:cxn>
                  <a:cxn ang="0">
                    <a:pos x="T2" y="T3"/>
                  </a:cxn>
                  <a:cxn ang="0">
                    <a:pos x="T4" y="T5"/>
                  </a:cxn>
                  <a:cxn ang="0">
                    <a:pos x="T6" y="T7"/>
                  </a:cxn>
                  <a:cxn ang="0">
                    <a:pos x="T8" y="T9"/>
                  </a:cxn>
                </a:cxnLst>
                <a:rect l="0" t="0" r="r" b="b"/>
                <a:pathLst>
                  <a:path w="301" h="173">
                    <a:moveTo>
                      <a:pt x="0" y="86"/>
                    </a:moveTo>
                    <a:cubicBezTo>
                      <a:pt x="31" y="140"/>
                      <a:pt x="88" y="173"/>
                      <a:pt x="151" y="173"/>
                    </a:cubicBezTo>
                    <a:cubicBezTo>
                      <a:pt x="213" y="173"/>
                      <a:pt x="270" y="140"/>
                      <a:pt x="301" y="86"/>
                    </a:cubicBezTo>
                    <a:lnTo>
                      <a:pt x="151" y="0"/>
                    </a:lnTo>
                    <a:lnTo>
                      <a:pt x="0" y="86"/>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13" name="AutoShape 9"/>
              <p:cNvSpPr>
                <a:spLocks noChangeArrowheads="1"/>
              </p:cNvSpPr>
              <p:nvPr/>
            </p:nvSpPr>
            <p:spPr bwMode="auto">
              <a:xfrm rot="20700000">
                <a:off x="5943596" y="4539450"/>
                <a:ext cx="506850" cy="510968"/>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15" name="组合 16"/>
            <p:cNvGrpSpPr/>
            <p:nvPr/>
          </p:nvGrpSpPr>
          <p:grpSpPr>
            <a:xfrm>
              <a:off x="3129005" y="1539902"/>
              <a:ext cx="2821877" cy="2483930"/>
              <a:chOff x="2924288" y="2359542"/>
              <a:chExt cx="3450013" cy="3036841"/>
            </a:xfrm>
          </p:grpSpPr>
          <p:grpSp>
            <p:nvGrpSpPr>
              <p:cNvPr id="18" name="Group 10"/>
              <p:cNvGrpSpPr>
                <a:grpSpLocks/>
              </p:cNvGrpSpPr>
              <p:nvPr/>
            </p:nvGrpSpPr>
            <p:grpSpPr bwMode="auto">
              <a:xfrm rot="650306">
                <a:off x="2924288" y="2359542"/>
                <a:ext cx="3450013" cy="3036841"/>
                <a:chOff x="-54" y="0"/>
                <a:chExt cx="1287" cy="1134"/>
              </a:xfrm>
            </p:grpSpPr>
            <p:sp>
              <p:nvSpPr>
                <p:cNvPr id="20" name="Oval 11"/>
                <p:cNvSpPr>
                  <a:spLocks noChangeArrowheads="1"/>
                </p:cNvSpPr>
                <p:nvPr/>
              </p:nvSpPr>
              <p:spPr bwMode="auto">
                <a:xfrm>
                  <a:off x="-54" y="0"/>
                  <a:ext cx="1287" cy="1134"/>
                </a:xfrm>
                <a:prstGeom prst="ellipse">
                  <a:avLst/>
                </a:prstGeom>
                <a:solidFill>
                  <a:schemeClr val="bg1"/>
                </a:solidFill>
                <a:ln w="9525" cmpd="sng">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21" name="Oval 12"/>
                <p:cNvSpPr>
                  <a:spLocks noChangeArrowheads="1"/>
                </p:cNvSpPr>
                <p:nvPr/>
              </p:nvSpPr>
              <p:spPr bwMode="auto">
                <a:xfrm>
                  <a:off x="3" y="62"/>
                  <a:ext cx="1163" cy="1010"/>
                </a:xfrm>
                <a:prstGeom prst="ellipse">
                  <a:avLst/>
                </a:prstGeom>
                <a:solidFill>
                  <a:schemeClr val="accent2"/>
                </a:solidFill>
                <a:ln w="9525" cmpd="sng">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sp>
            <p:nvSpPr>
              <p:cNvPr id="17" name="WordArt 17"/>
              <p:cNvSpPr>
                <a:spLocks noChangeArrowheads="1" noChangeShapeType="1"/>
              </p:cNvSpPr>
              <p:nvPr/>
            </p:nvSpPr>
            <p:spPr bwMode="auto">
              <a:xfrm>
                <a:off x="3247016" y="3187499"/>
                <a:ext cx="2589474" cy="10476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i="0" u="none" strike="noStrike" kern="0" cap="none" spc="0" normalizeH="0" baseline="0" noProof="0" dirty="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KHÁM PHÁ – KẾT NỐI</a:t>
                </a:r>
                <a:endParaRPr kumimoji="0" lang="zh-CN" altLang="en-US" sz="2400" i="0" u="none" strike="noStrike" kern="0" cap="none" spc="0" normalizeH="0" baseline="0" noProof="0" dirty="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spTree>
    <p:extLst>
      <p:ext uri="{BB962C8B-B14F-4D97-AF65-F5344CB8AC3E}">
        <p14:creationId xmlns:p14="http://schemas.microsoft.com/office/powerpoint/2010/main" val="3990783949"/>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2607170" y="3016735"/>
            <a:ext cx="3676706" cy="3741237"/>
          </a:xfrm>
          <a:custGeom>
            <a:avLst/>
            <a:gdLst>
              <a:gd name="connsiteX0" fmla="*/ 0 w 3948545"/>
              <a:gd name="connsiteY0" fmla="*/ 41592 h 4017847"/>
              <a:gd name="connsiteX1" fmla="*/ 0 w 3948545"/>
              <a:gd name="connsiteY1" fmla="*/ 41592 h 4017847"/>
              <a:gd name="connsiteX2" fmla="*/ 3131127 w 3948545"/>
              <a:gd name="connsiteY2" fmla="*/ 13883 h 4017847"/>
              <a:gd name="connsiteX3" fmla="*/ 3948545 w 3948545"/>
              <a:gd name="connsiteY3" fmla="*/ 28 h 4017847"/>
              <a:gd name="connsiteX4" fmla="*/ 3948545 w 3948545"/>
              <a:gd name="connsiteY4" fmla="*/ 4017847 h 401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8545" h="4017847">
                <a:moveTo>
                  <a:pt x="0" y="41592"/>
                </a:moveTo>
                <a:lnTo>
                  <a:pt x="0" y="41592"/>
                </a:lnTo>
                <a:lnTo>
                  <a:pt x="3131127" y="13883"/>
                </a:lnTo>
                <a:cubicBezTo>
                  <a:pt x="4154421" y="-1277"/>
                  <a:pt x="3463851" y="28"/>
                  <a:pt x="3948545" y="28"/>
                </a:cubicBezTo>
                <a:lnTo>
                  <a:pt x="3948545" y="4017847"/>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0" name="Hình ảnh 19">
            <a:extLst>
              <a:ext uri="{FF2B5EF4-FFF2-40B4-BE49-F238E27FC236}">
                <a16:creationId xmlns:a16="http://schemas.microsoft.com/office/drawing/2014/main" id="{FEF33DC6-6278-4D65-8037-559762F6CB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01" t="13195" r="81938" b="80624"/>
          <a:stretch/>
        </p:blipFill>
        <p:spPr>
          <a:xfrm>
            <a:off x="342166" y="319024"/>
            <a:ext cx="1071964" cy="1042224"/>
          </a:xfrm>
          <a:prstGeom prst="rect">
            <a:avLst/>
          </a:prstGeom>
          <a:ln>
            <a:noFill/>
          </a:ln>
          <a:effectLst>
            <a:softEdge rad="112500"/>
          </a:effectLst>
        </p:spPr>
      </p:pic>
      <p:sp>
        <p:nvSpPr>
          <p:cNvPr id="21" name="文本框 6">
            <a:extLst>
              <a:ext uri="{FF2B5EF4-FFF2-40B4-BE49-F238E27FC236}">
                <a16:creationId xmlns:a16="http://schemas.microsoft.com/office/drawing/2014/main" id="{67CB6753-1C5F-45EE-944A-2E803F95E5F8}"/>
              </a:ext>
            </a:extLst>
          </p:cNvPr>
          <p:cNvSpPr txBox="1">
            <a:spLocks noChangeArrowheads="1"/>
          </p:cNvSpPr>
          <p:nvPr>
            <p:custDataLst>
              <p:tags r:id="rId1"/>
            </p:custDataLst>
          </p:nvPr>
        </p:nvSpPr>
        <p:spPr bwMode="auto">
          <a:xfrm>
            <a:off x="1327042" y="761140"/>
            <a:ext cx="7729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Hành</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động</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nạt</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cách</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ứng</a:t>
            </a:r>
            <a:r>
              <a:rPr lang="en-US" altLang="zh-CN"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rPr>
              <a:t>xử</a:t>
            </a:r>
            <a:endParaRPr lang="zh-CN" altLang="en-US" sz="3200" b="1" dirty="0">
              <a:solidFill>
                <a:srgbClr val="83B40D"/>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2" name="文本框 3">
            <a:extLst>
              <a:ext uri="{FF2B5EF4-FFF2-40B4-BE49-F238E27FC236}">
                <a16:creationId xmlns:a16="http://schemas.microsoft.com/office/drawing/2014/main" id="{8C08EF97-40EE-4A1F-ADE7-08E23EFD0A1F}"/>
              </a:ext>
            </a:extLst>
          </p:cNvPr>
          <p:cNvSpPr txBox="1"/>
          <p:nvPr/>
        </p:nvSpPr>
        <p:spPr>
          <a:xfrm>
            <a:off x="3717179" y="223529"/>
            <a:ext cx="1729961" cy="461665"/>
          </a:xfrm>
          <a:prstGeom prst="rect">
            <a:avLst/>
          </a:prstGeom>
          <a:noFill/>
        </p:spPr>
        <p:txBody>
          <a:bodyPr wrap="none" rtlCol="0">
            <a:spAutoFit/>
          </a:bodyPr>
          <a:lstStyle/>
          <a:p>
            <a:r>
              <a:rPr lang="en-US" altLang="zh-CN" sz="2400" b="1" dirty="0" err="1">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Hoạt</a:t>
            </a:r>
            <a:r>
              <a:rPr lang="en-US" altLang="zh-CN" sz="2400" b="1" dirty="0">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r>
              <a:rPr lang="en-US" altLang="zh-CN" sz="2400" b="1" dirty="0">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2400" b="1" dirty="0">
              <a:solidFill>
                <a:schemeClr val="bg1"/>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9" name="文本框 6">
            <a:extLst>
              <a:ext uri="{FF2B5EF4-FFF2-40B4-BE49-F238E27FC236}">
                <a16:creationId xmlns:a16="http://schemas.microsoft.com/office/drawing/2014/main" id="{28D79EED-4026-443A-AE3C-A239AD56CAFE}"/>
              </a:ext>
            </a:extLst>
          </p:cNvPr>
          <p:cNvSpPr txBox="1">
            <a:spLocks noChangeArrowheads="1"/>
          </p:cNvSpPr>
          <p:nvPr>
            <p:custDataLst>
              <p:tags r:id="rId2"/>
            </p:custDataLst>
          </p:nvPr>
        </p:nvSpPr>
        <p:spPr bwMode="auto">
          <a:xfrm>
            <a:off x="522921" y="1921217"/>
            <a:ext cx="81381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Nhận</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biết</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hành</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động</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nạt</a:t>
            </a:r>
            <a:endParaRPr lang="zh-CN" altLang="en-US" sz="36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553707979"/>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3000"/>
                                  </p:iterate>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50EF903-2FCA-4B37-B8B1-5A81AAE6578F}"/>
              </a:ext>
            </a:extLst>
          </p:cNvPr>
          <p:cNvGrpSpPr/>
          <p:nvPr/>
        </p:nvGrpSpPr>
        <p:grpSpPr>
          <a:xfrm>
            <a:off x="410818" y="569843"/>
            <a:ext cx="8269358" cy="4174435"/>
            <a:chOff x="2265285" y="1229256"/>
            <a:chExt cx="5212795" cy="3545107"/>
          </a:xfrm>
        </p:grpSpPr>
        <p:pic>
          <p:nvPicPr>
            <p:cNvPr id="7" name="Picture 6">
              <a:extLst>
                <a:ext uri="{FF2B5EF4-FFF2-40B4-BE49-F238E27FC236}">
                  <a16:creationId xmlns:a16="http://schemas.microsoft.com/office/drawing/2014/main" id="{5DF4056F-AB0B-4A86-AAAE-B5B938D88F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22" t="28941" r="47669" b="44186"/>
            <a:stretch/>
          </p:blipFill>
          <p:spPr>
            <a:xfrm>
              <a:off x="2265285" y="1244181"/>
              <a:ext cx="2402957" cy="15993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7CE6B03F-2010-4F4A-A752-FA17FFFB3F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586" t="24190" r="9785" b="45143"/>
            <a:stretch/>
          </p:blipFill>
          <p:spPr>
            <a:xfrm>
              <a:off x="4771437" y="1229256"/>
              <a:ext cx="2706643" cy="1645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7AB47682-8507-4504-B7D1-5F55BC3BF8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62" t="54857" r="52791" b="14476"/>
            <a:stretch/>
          </p:blipFill>
          <p:spPr>
            <a:xfrm>
              <a:off x="2265285" y="3047999"/>
              <a:ext cx="2402957" cy="17263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75C47780-E697-47AB-9B73-E8F5C418C8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377" t="54857" r="8327" b="14476"/>
            <a:stretch/>
          </p:blipFill>
          <p:spPr>
            <a:xfrm>
              <a:off x="4771437" y="3047999"/>
              <a:ext cx="2706643" cy="17263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pic>
        <p:nvPicPr>
          <p:cNvPr id="12" name="Hình ảnh 19">
            <a:extLst>
              <a:ext uri="{FF2B5EF4-FFF2-40B4-BE49-F238E27FC236}">
                <a16:creationId xmlns:a16="http://schemas.microsoft.com/office/drawing/2014/main" id="{AFCA09F0-D32C-428D-AFDF-DB475C4547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01" t="13195" r="81938" b="80624"/>
          <a:stretch/>
        </p:blipFill>
        <p:spPr>
          <a:xfrm>
            <a:off x="130131" y="66305"/>
            <a:ext cx="1071964" cy="1042224"/>
          </a:xfrm>
          <a:prstGeom prst="rect">
            <a:avLst/>
          </a:prstGeom>
          <a:ln>
            <a:noFill/>
          </a:ln>
          <a:effectLst>
            <a:softEdge rad="112500"/>
          </a:effectLst>
        </p:spPr>
      </p:pic>
    </p:spTree>
    <p:extLst>
      <p:ext uri="{BB962C8B-B14F-4D97-AF65-F5344CB8AC3E}">
        <p14:creationId xmlns:p14="http://schemas.microsoft.com/office/powerpoint/2010/main" val="2342188705"/>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D6384C-9C12-4497-826A-4DB59DE092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377" t="54857" r="8327" b="14476"/>
          <a:stretch/>
        </p:blipFill>
        <p:spPr>
          <a:xfrm>
            <a:off x="4814853" y="1669774"/>
            <a:ext cx="3415583" cy="28492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886384F2-4EE2-4B56-9718-D265C8C1A0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22" t="28941" r="47669" b="44186"/>
          <a:stretch/>
        </p:blipFill>
        <p:spPr>
          <a:xfrm>
            <a:off x="1000317" y="1669774"/>
            <a:ext cx="3194611" cy="28492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文本框 6">
            <a:extLst>
              <a:ext uri="{FF2B5EF4-FFF2-40B4-BE49-F238E27FC236}">
                <a16:creationId xmlns:a16="http://schemas.microsoft.com/office/drawing/2014/main" id="{33EFA448-3DDF-4BE1-8EA3-7365B4BDA715}"/>
              </a:ext>
            </a:extLst>
          </p:cNvPr>
          <p:cNvSpPr txBox="1">
            <a:spLocks noChangeArrowheads="1"/>
          </p:cNvSpPr>
          <p:nvPr>
            <p:custDataLst>
              <p:tags r:id="rId1"/>
            </p:custDataLst>
          </p:nvPr>
        </p:nvSpPr>
        <p:spPr bwMode="auto">
          <a:xfrm>
            <a:off x="935665" y="855520"/>
            <a:ext cx="72726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hành</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động</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nạt</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3600" b="1"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6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6" name="Hình ảnh 19">
            <a:extLst>
              <a:ext uri="{FF2B5EF4-FFF2-40B4-BE49-F238E27FC236}">
                <a16:creationId xmlns:a16="http://schemas.microsoft.com/office/drawing/2014/main" id="{FEEF3E4D-B652-4AE7-8B22-5C6EA64379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01" t="13195" r="81938" b="80624"/>
          <a:stretch/>
        </p:blipFill>
        <p:spPr>
          <a:xfrm>
            <a:off x="262653" y="239511"/>
            <a:ext cx="1071964" cy="1042224"/>
          </a:xfrm>
          <a:prstGeom prst="rect">
            <a:avLst/>
          </a:prstGeom>
          <a:ln>
            <a:noFill/>
          </a:ln>
          <a:effectLst>
            <a:softEdge rad="112500"/>
          </a:effectLst>
        </p:spPr>
      </p:pic>
    </p:spTree>
    <p:extLst>
      <p:ext uri="{BB962C8B-B14F-4D97-AF65-F5344CB8AC3E}">
        <p14:creationId xmlns:p14="http://schemas.microsoft.com/office/powerpoint/2010/main" val="1096536707"/>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amond(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amond(in)">
                                      <p:cBhvr>
                                        <p:cTn id="19" dur="2000"/>
                                        <p:tgtEl>
                                          <p:spTgt spid="3"/>
                                        </p:tgtEl>
                                      </p:cBhvr>
                                    </p:animEffect>
                                  </p:childTnLst>
                                </p:cTn>
                              </p:par>
                              <p:par>
                                <p:cTn id="20" presetID="2" presetClass="exit" presetSubtype="4" fill="hold" grpId="1" nodeType="withEffect">
                                  <p:stCondLst>
                                    <p:cond delay="0"/>
                                  </p:stCondLst>
                                  <p:childTnLst>
                                    <p:anim calcmode="lin" valueType="num">
                                      <p:cBhvr additive="base">
                                        <p:cTn id="21" dur="500"/>
                                        <p:tgtEl>
                                          <p:spTgt spid="5"/>
                                        </p:tgtEl>
                                        <p:attrNameLst>
                                          <p:attrName>ppt_x</p:attrName>
                                        </p:attrNameLst>
                                      </p:cBhvr>
                                      <p:tavLst>
                                        <p:tav tm="0">
                                          <p:val>
                                            <p:strVal val="ppt_x"/>
                                          </p:val>
                                        </p:tav>
                                        <p:tav tm="100000">
                                          <p:val>
                                            <p:strVal val="ppt_x"/>
                                          </p:val>
                                        </p:tav>
                                      </p:tavLst>
                                    </p:anim>
                                    <p:anim calcmode="lin" valueType="num">
                                      <p:cBhvr additive="base">
                                        <p:cTn id="22" dur="500"/>
                                        <p:tgtEl>
                                          <p:spTgt spid="5"/>
                                        </p:tgtEl>
                                        <p:attrNameLst>
                                          <p:attrName>ppt_y</p:attrName>
                                        </p:attrNameLst>
                                      </p:cBhvr>
                                      <p:tavLst>
                                        <p:tav tm="0">
                                          <p:val>
                                            <p:strVal val="ppt_y"/>
                                          </p:val>
                                        </p:tav>
                                        <p:tav tm="100000">
                                          <p:val>
                                            <p:strVal val="1+ppt_h/2"/>
                                          </p:val>
                                        </p:tav>
                                      </p:tavLst>
                                    </p:anim>
                                    <p:set>
                                      <p:cBhvr>
                                        <p:cTn id="23" dur="1" fill="hold">
                                          <p:stCondLst>
                                            <p:cond delay="499"/>
                                          </p:stCondLst>
                                        </p:cTn>
                                        <p:tgtEl>
                                          <p:spTgt spid="5"/>
                                        </p:tgtEl>
                                        <p:attrNameLst>
                                          <p:attrName>style.visibility</p:attrName>
                                        </p:attrNameLst>
                                      </p:cBhvr>
                                      <p:to>
                                        <p:strVal val="hidden"/>
                                      </p:to>
                                    </p:set>
                                  </p:childTnLst>
                                </p:cTn>
                              </p:par>
                              <p:par>
                                <p:cTn id="24" presetID="2" presetClass="exit" presetSubtype="4" fill="hold" nodeType="withEffect">
                                  <p:stCondLst>
                                    <p:cond delay="0"/>
                                  </p:stCondLst>
                                  <p:childTnLst>
                                    <p:anim calcmode="lin" valueType="num">
                                      <p:cBhvr additive="base">
                                        <p:cTn id="25" dur="500"/>
                                        <p:tgtEl>
                                          <p:spTgt spid="4"/>
                                        </p:tgtEl>
                                        <p:attrNameLst>
                                          <p:attrName>ppt_x</p:attrName>
                                        </p:attrNameLst>
                                      </p:cBhvr>
                                      <p:tavLst>
                                        <p:tav tm="0">
                                          <p:val>
                                            <p:strVal val="ppt_x"/>
                                          </p:val>
                                        </p:tav>
                                        <p:tav tm="100000">
                                          <p:val>
                                            <p:strVal val="ppt_x"/>
                                          </p:val>
                                        </p:tav>
                                      </p:tavLst>
                                    </p:anim>
                                    <p:anim calcmode="lin" valueType="num">
                                      <p:cBhvr additive="base">
                                        <p:cTn id="26" dur="500"/>
                                        <p:tgtEl>
                                          <p:spTgt spid="4"/>
                                        </p:tgtEl>
                                        <p:attrNameLst>
                                          <p:attrName>ppt_y</p:attrName>
                                        </p:attrNameLst>
                                      </p:cBhvr>
                                      <p:tavLst>
                                        <p:tav tm="0">
                                          <p:val>
                                            <p:strVal val="ppt_y"/>
                                          </p:val>
                                        </p:tav>
                                        <p:tav tm="100000">
                                          <p:val>
                                            <p:strVal val="1+ppt_h/2"/>
                                          </p:val>
                                        </p:tav>
                                      </p:tavLst>
                                    </p:anim>
                                    <p:set>
                                      <p:cBhvr>
                                        <p:cTn id="27" dur="1" fill="hold">
                                          <p:stCondLst>
                                            <p:cond delay="499"/>
                                          </p:stCondLst>
                                        </p:cTn>
                                        <p:tgtEl>
                                          <p:spTgt spid="4"/>
                                        </p:tgtEl>
                                        <p:attrNameLst>
                                          <p:attrName>style.visibility</p:attrName>
                                        </p:attrNameLst>
                                      </p:cBhvr>
                                      <p:to>
                                        <p:strVal val="hidden"/>
                                      </p:to>
                                    </p:set>
                                  </p:childTnLst>
                                </p:cTn>
                              </p:par>
                              <p:par>
                                <p:cTn id="28" presetID="2" presetClass="exit" presetSubtype="4" fill="hold" nodeType="withEffect">
                                  <p:stCondLst>
                                    <p:cond delay="0"/>
                                  </p:stCondLst>
                                  <p:childTnLst>
                                    <p:anim calcmode="lin" valueType="num">
                                      <p:cBhvr additive="base">
                                        <p:cTn id="29" dur="500"/>
                                        <p:tgtEl>
                                          <p:spTgt spid="3"/>
                                        </p:tgtEl>
                                        <p:attrNameLst>
                                          <p:attrName>ppt_x</p:attrName>
                                        </p:attrNameLst>
                                      </p:cBhvr>
                                      <p:tavLst>
                                        <p:tav tm="0">
                                          <p:val>
                                            <p:strVal val="ppt_x"/>
                                          </p:val>
                                        </p:tav>
                                        <p:tav tm="100000">
                                          <p:val>
                                            <p:strVal val="ppt_x"/>
                                          </p:val>
                                        </p:tav>
                                      </p:tavLst>
                                    </p:anim>
                                    <p:anim calcmode="lin" valueType="num">
                                      <p:cBhvr additive="base">
                                        <p:cTn id="30" dur="500"/>
                                        <p:tgtEl>
                                          <p:spTgt spid="3"/>
                                        </p:tgtEl>
                                        <p:attrNameLst>
                                          <p:attrName>ppt_y</p:attrName>
                                        </p:attrNameLst>
                                      </p:cBhvr>
                                      <p:tavLst>
                                        <p:tav tm="0">
                                          <p:val>
                                            <p:strVal val="ppt_y"/>
                                          </p:val>
                                        </p:tav>
                                        <p:tav tm="100000">
                                          <p:val>
                                            <p:strVal val="1+ppt_h/2"/>
                                          </p:val>
                                        </p:tav>
                                      </p:tavLst>
                                    </p:anim>
                                    <p:set>
                                      <p:cBhvr>
                                        <p:cTn id="3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420151032"/>
  <p:tag name="MH_LIBRARY" val="GRAPHIC"/>
  <p:tag name="MH_ORDER" val="文本框 6"/>
</p:tagLst>
</file>

<file path=ppt/tags/tag10.xml><?xml version="1.0" encoding="utf-8"?>
<p:tagLst xmlns:a="http://schemas.openxmlformats.org/drawingml/2006/main" xmlns:r="http://schemas.openxmlformats.org/officeDocument/2006/relationships" xmlns:p="http://schemas.openxmlformats.org/presentationml/2006/main">
  <p:tag name="MH" val="20170420151032"/>
  <p:tag name="MH_LIBRARY" val="GRAPHIC"/>
  <p:tag name="MH_ORDER" val="文本框 6"/>
</p:tagLst>
</file>

<file path=ppt/tags/tag11.xml><?xml version="1.0" encoding="utf-8"?>
<p:tagLst xmlns:a="http://schemas.openxmlformats.org/drawingml/2006/main" xmlns:r="http://schemas.openxmlformats.org/officeDocument/2006/relationships" xmlns:p="http://schemas.openxmlformats.org/presentationml/2006/main">
  <p:tag name="MH" val="20170420151032"/>
  <p:tag name="MH_LIBRARY" val="GRAPHIC"/>
  <p:tag name="MH_ORDER" val="文本框 6"/>
</p:tagLst>
</file>

<file path=ppt/tags/tag12.xml><?xml version="1.0" encoding="utf-8"?>
<p:tagLst xmlns:a="http://schemas.openxmlformats.org/drawingml/2006/main" xmlns:r="http://schemas.openxmlformats.org/officeDocument/2006/relationships" xmlns:p="http://schemas.openxmlformats.org/presentationml/2006/main">
  <p:tag name="MH" val="20170420151032"/>
  <p:tag name="MH_LIBRARY" val="GRAPHIC"/>
  <p:tag name="MH_ORDER" val="文本框 6"/>
</p:tagLst>
</file>

<file path=ppt/tags/tag2.xml><?xml version="1.0" encoding="utf-8"?>
<p:tagLst xmlns:a="http://schemas.openxmlformats.org/drawingml/2006/main" xmlns:r="http://schemas.openxmlformats.org/officeDocument/2006/relationships" xmlns:p="http://schemas.openxmlformats.org/presentationml/2006/main">
  <p:tag name="MH" val="20170420151032"/>
  <p:tag name="MH_LIBRARY" val="GRAPHIC"/>
  <p:tag name="MH_ORDER" val="文本框 6"/>
</p:tagLst>
</file>

<file path=ppt/tags/tag3.xml><?xml version="1.0" encoding="utf-8"?>
<p:tagLst xmlns:a="http://schemas.openxmlformats.org/drawingml/2006/main" xmlns:r="http://schemas.openxmlformats.org/officeDocument/2006/relationships" xmlns:p="http://schemas.openxmlformats.org/presentationml/2006/main">
  <p:tag name="MH" val="20170420151032"/>
  <p:tag name="MH_LIBRARY" val="GRAPHIC"/>
  <p:tag name="MH_ORDER" val="文本框 6"/>
</p:tagLst>
</file>

<file path=ppt/tags/tag4.xml><?xml version="1.0" encoding="utf-8"?>
<p:tagLst xmlns:a="http://schemas.openxmlformats.org/drawingml/2006/main" xmlns:r="http://schemas.openxmlformats.org/officeDocument/2006/relationships" xmlns:p="http://schemas.openxmlformats.org/presentationml/2006/main">
  <p:tag name="MH" val="20170420151032"/>
  <p:tag name="MH_LIBRARY" val="GRAPHIC"/>
  <p:tag name="MH_ORDER" val="文本框 6"/>
</p:tagLst>
</file>

<file path=ppt/tags/tag5.xml><?xml version="1.0" encoding="utf-8"?>
<p:tagLst xmlns:a="http://schemas.openxmlformats.org/drawingml/2006/main" xmlns:r="http://schemas.openxmlformats.org/officeDocument/2006/relationships" xmlns:p="http://schemas.openxmlformats.org/presentationml/2006/main">
  <p:tag name="MH" val="20170420151032"/>
  <p:tag name="MH_LIBRARY" val="GRAPHIC"/>
  <p:tag name="MH_ORDER" val="文本框 6"/>
</p:tagLst>
</file>

<file path=ppt/tags/tag6.xml><?xml version="1.0" encoding="utf-8"?>
<p:tagLst xmlns:a="http://schemas.openxmlformats.org/drawingml/2006/main" xmlns:r="http://schemas.openxmlformats.org/officeDocument/2006/relationships" xmlns:p="http://schemas.openxmlformats.org/presentationml/2006/main">
  <p:tag name="MH" val="20170420151032"/>
  <p:tag name="MH_LIBRARY" val="GRAPHIC"/>
  <p:tag name="MH_ORDER" val="文本框 6"/>
</p:tagLst>
</file>

<file path=ppt/tags/tag7.xml><?xml version="1.0" encoding="utf-8"?>
<p:tagLst xmlns:a="http://schemas.openxmlformats.org/drawingml/2006/main" xmlns:r="http://schemas.openxmlformats.org/officeDocument/2006/relationships" xmlns:p="http://schemas.openxmlformats.org/presentationml/2006/main">
  <p:tag name="MH" val="20170420151032"/>
  <p:tag name="MH_LIBRARY" val="GRAPHIC"/>
  <p:tag name="MH_ORDER" val="文本框 6"/>
</p:tagLst>
</file>

<file path=ppt/tags/tag8.xml><?xml version="1.0" encoding="utf-8"?>
<p:tagLst xmlns:a="http://schemas.openxmlformats.org/drawingml/2006/main" xmlns:r="http://schemas.openxmlformats.org/officeDocument/2006/relationships" xmlns:p="http://schemas.openxmlformats.org/presentationml/2006/main">
  <p:tag name="MH" val="20170420151032"/>
  <p:tag name="MH_LIBRARY" val="GRAPHIC"/>
  <p:tag name="MH_ORDER" val="文本框 6"/>
</p:tagLst>
</file>

<file path=ppt/tags/tag9.xml><?xml version="1.0" encoding="utf-8"?>
<p:tagLst xmlns:a="http://schemas.openxmlformats.org/drawingml/2006/main" xmlns:r="http://schemas.openxmlformats.org/officeDocument/2006/relationships" xmlns:p="http://schemas.openxmlformats.org/presentationml/2006/main">
  <p:tag name="MH" val="20170420151032"/>
  <p:tag name="MH_LIBRARY" val="GRAPHIC"/>
  <p:tag name="MH_ORDER" val="文本框 6"/>
</p:tagLst>
</file>

<file path=ppt/theme/theme1.xml><?xml version="1.0" encoding="utf-8"?>
<a:theme xmlns:a="http://schemas.openxmlformats.org/drawingml/2006/main" name="第一PPT，www.1ppt.com​">
  <a:themeElements>
    <a:clrScheme name="自定义 1">
      <a:dk1>
        <a:sysClr val="windowText" lastClr="000000"/>
      </a:dk1>
      <a:lt1>
        <a:sysClr val="window" lastClr="FFFFFF"/>
      </a:lt1>
      <a:dk2>
        <a:srgbClr val="44546A"/>
      </a:dk2>
      <a:lt2>
        <a:srgbClr val="E7E6E6"/>
      </a:lt2>
      <a:accent1>
        <a:srgbClr val="92D050"/>
      </a:accent1>
      <a:accent2>
        <a:srgbClr val="0E940E"/>
      </a:accent2>
      <a:accent3>
        <a:srgbClr val="92D050"/>
      </a:accent3>
      <a:accent4>
        <a:srgbClr val="0E940E"/>
      </a:accent4>
      <a:accent5>
        <a:srgbClr val="6DAA2D"/>
      </a:accent5>
      <a:accent6>
        <a:srgbClr val="600000"/>
      </a:accent6>
      <a:hlink>
        <a:srgbClr val="0563C1"/>
      </a:hlink>
      <a:folHlink>
        <a:srgbClr val="954F72"/>
      </a:folHlink>
    </a:clrScheme>
    <a:fontScheme name="w4fa4nbc">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10" ma:contentTypeDescription="Create a new document." ma:contentTypeScope="" ma:versionID="79b29c12e9c3387cc716ac59d15a190e">
  <xsd:schema xmlns:xsd="http://www.w3.org/2001/XMLSchema" xmlns:xs="http://www.w3.org/2001/XMLSchema" xmlns:p="http://schemas.microsoft.com/office/2006/metadata/properties" xmlns:ns3="2954521b-b4ab-4ce3-8aa8-8bfa99a4c36e" targetNamespace="http://schemas.microsoft.com/office/2006/metadata/properties" ma:root="true" ma:fieldsID="9229b072d9ce3250b9c7567893fbcc3b"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EB7E11-431D-4372-9F0C-B327A8EED6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0C27DA-E208-437B-BF76-CF6E81518E3A}">
  <ds:schemaRefs>
    <ds:schemaRef ds:uri="http://purl.org/dc/elements/1.1/"/>
    <ds:schemaRef ds:uri="http://schemas.microsoft.com/office/infopath/2007/PartnerControls"/>
    <ds:schemaRef ds:uri="2954521b-b4ab-4ce3-8aa8-8bfa99a4c36e"/>
    <ds:schemaRef ds:uri="http://purl.org/dc/dcmitype/"/>
    <ds:schemaRef ds:uri="http://schemas.microsoft.com/office/2006/documentManagement/types"/>
    <ds:schemaRef ds:uri="http://purl.org/dc/terms/"/>
    <ds:schemaRef ds:uri="http://schemas.microsoft.com/office/2006/metadata/properties"/>
    <ds:schemaRef ds:uri="http://www.w3.org/XML/1998/namespace"/>
    <ds:schemaRef ds:uri="http://schemas.openxmlformats.org/package/2006/metadata/core-properties"/>
  </ds:schemaRefs>
</ds:datastoreItem>
</file>

<file path=customXml/itemProps3.xml><?xml version="1.0" encoding="utf-8"?>
<ds:datastoreItem xmlns:ds="http://schemas.openxmlformats.org/officeDocument/2006/customXml" ds:itemID="{7CA853B2-F46F-43AC-8AF8-FF4B8C0E2F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367</TotalTime>
  <Words>349</Words>
  <Application>Microsoft Office PowerPoint</Application>
  <PresentationFormat>On-screen Show (16:9)</PresentationFormat>
  <Paragraphs>55</Paragraphs>
  <Slides>18</Slides>
  <Notes>10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等线</vt:lpstr>
      <vt:lpstr>微软雅黑</vt:lpstr>
      <vt:lpstr>宋体</vt:lpstr>
      <vt:lpstr>Arial</vt:lpstr>
      <vt:lpstr>Arial-Rounded</vt:lpstr>
      <vt:lpstr>Calibri</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Nguyen Thi Xuan Van</dc:creator>
  <cp:lastModifiedBy>Administrator</cp:lastModifiedBy>
  <cp:revision>56</cp:revision>
  <dcterms:created xsi:type="dcterms:W3CDTF">2017-03-04T06:55:50Z</dcterms:created>
  <dcterms:modified xsi:type="dcterms:W3CDTF">2022-09-07T15:43:38Z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