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1"/>
  </p:notesMasterIdLst>
  <p:sldIdLst>
    <p:sldId id="298" r:id="rId3"/>
    <p:sldId id="279" r:id="rId4"/>
    <p:sldId id="259" r:id="rId5"/>
    <p:sldId id="282" r:id="rId6"/>
    <p:sldId id="283" r:id="rId7"/>
    <p:sldId id="262" r:id="rId8"/>
    <p:sldId id="293" r:id="rId9"/>
    <p:sldId id="295" r:id="rId10"/>
    <p:sldId id="296" r:id="rId11"/>
    <p:sldId id="297" r:id="rId12"/>
    <p:sldId id="291" r:id="rId13"/>
    <p:sldId id="286" r:id="rId14"/>
    <p:sldId id="292" r:id="rId15"/>
    <p:sldId id="287" r:id="rId16"/>
    <p:sldId id="288" r:id="rId17"/>
    <p:sldId id="294" r:id="rId18"/>
    <p:sldId id="299" r:id="rId19"/>
    <p:sldId id="3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D14"/>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108" d="100"/>
          <a:sy n="108" d="100"/>
        </p:scale>
        <p:origin x="20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8749B-3CAC-4240-A381-9ED509CC998C}" type="datetimeFigureOut">
              <a:rPr lang="en-US" smtClean="0"/>
              <a:t>18/2/2025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6948C-120A-4DC4-ABA5-898F401C1607}" type="slidenum">
              <a:rPr lang="en-US" smtClean="0"/>
              <a:t>‹#›</a:t>
            </a:fld>
            <a:endParaRPr lang="en-US"/>
          </a:p>
        </p:txBody>
      </p:sp>
    </p:spTree>
    <p:extLst>
      <p:ext uri="{BB962C8B-B14F-4D97-AF65-F5344CB8AC3E}">
        <p14:creationId xmlns:p14="http://schemas.microsoft.com/office/powerpoint/2010/main" val="284577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10"/>
          </p:nvPr>
        </p:nvSpPr>
        <p:spPr/>
        <p:txBody>
          <a:bodyPr/>
          <a:lstStyle/>
          <a:p>
            <a:fld id="{4D36948C-120A-4DC4-ABA5-898F401C1607}" type="slidenum">
              <a:rPr lang="en-US" smtClean="0"/>
              <a:t>2</a:t>
            </a:fld>
            <a:endParaRPr lang="en-US"/>
          </a:p>
        </p:txBody>
      </p:sp>
    </p:spTree>
    <p:extLst>
      <p:ext uri="{BB962C8B-B14F-4D97-AF65-F5344CB8AC3E}">
        <p14:creationId xmlns:p14="http://schemas.microsoft.com/office/powerpoint/2010/main" val="146164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565024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217851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302976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B1274D8-EC90-4A74-BE9B-320766573BB3}"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688915"/>
      </p:ext>
    </p:extLst>
  </p:cSld>
  <p:clrMapOvr>
    <a:masterClrMapping/>
  </p:clrMapOvr>
  <p:transition>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9930F02-CE03-4253-A1E0-45F92AD24735}"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8980427"/>
      </p:ext>
    </p:extLst>
  </p:cSld>
  <p:clrMapOvr>
    <a:masterClrMapping/>
  </p:clrMapOvr>
  <p:transition>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600A1D5-FD4B-46D1-BCB0-451F433DD82F}"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2247461"/>
      </p:ext>
    </p:extLst>
  </p:cSld>
  <p:clrMapOvr>
    <a:masterClrMapping/>
  </p:clrMapOvr>
  <p:transition>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CD62D6B-9BDF-4443-A093-68075C133269}"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9343519"/>
      </p:ext>
    </p:extLst>
  </p:cSld>
  <p:clrMapOvr>
    <a:masterClrMapping/>
  </p:clrMapOvr>
  <p:transition>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05852F-CF8F-46A4-8803-99AA92266E15}"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8507323"/>
      </p:ext>
    </p:extLst>
  </p:cSld>
  <p:clrMapOvr>
    <a:masterClrMapping/>
  </p:clrMapOvr>
  <p:transition>
    <p:blinds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C94186-B87A-4AB6-A096-8B1920EBAE38}"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2963465"/>
      </p:ext>
    </p:extLst>
  </p:cSld>
  <p:clrMapOvr>
    <a:masterClrMapping/>
  </p:clrMapOvr>
  <p:transition>
    <p:blinds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98C77D-43A2-41E2-AA34-9F0D0D4EC551}"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1541268"/>
      </p:ext>
    </p:extLst>
  </p:cSld>
  <p:clrMapOvr>
    <a:masterClrMapping/>
  </p:clrMapOvr>
  <p:transition>
    <p:blinds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E0BE812-8528-4CED-A1B8-31DB73837A62}"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046368"/>
      </p:ext>
    </p:extLst>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299924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CDB7293-79C9-4BBD-81DC-EB215544BBF4}"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7335728"/>
      </p:ext>
    </p:extLst>
  </p:cSld>
  <p:clrMapOvr>
    <a:masterClrMapping/>
  </p:clrMapOvr>
  <p:transition>
    <p:blinds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4AD2BD0-5F95-4A15-8399-CF5E53F85FB2}"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939361"/>
      </p:ext>
    </p:extLst>
  </p:cSld>
  <p:clrMapOvr>
    <a:masterClrMapping/>
  </p:clrMapOvr>
  <p:transition>
    <p:blinds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0EC9CE1-F5CA-4089-91F2-420C7BA38059}"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8057668"/>
      </p:ext>
    </p:extLst>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33225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5494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77688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69602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12984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54179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629446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18/2/2025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3087992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DE1DAC6-A23B-40AF-9742-716ACC93E640}" type="slidenum">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5304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blinds dir="ver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7"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842625" y="0"/>
            <a:ext cx="131445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8" descr="POINSE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1813" y="5273675"/>
            <a:ext cx="15001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9" descr="POINSE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200" y="5297488"/>
            <a:ext cx="18637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7"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3025"/>
            <a:ext cx="1042988"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WordArt 21"/>
          <p:cNvSpPr>
            <a:spLocks noChangeArrowheads="1" noChangeShapeType="1" noTextEdit="1"/>
          </p:cNvSpPr>
          <p:nvPr/>
        </p:nvSpPr>
        <p:spPr bwMode="auto">
          <a:xfrm>
            <a:off x="2362200" y="2819400"/>
            <a:ext cx="7924800" cy="19526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0" cap="none" spc="0" normalizeH="0" baseline="0" noProof="0" dirty="0">
                <a:ln w="9525">
                  <a:solidFill>
                    <a:srgbClr val="FF00FF"/>
                  </a:solidFill>
                  <a:round/>
                  <a:headEnd/>
                  <a:tailEnd/>
                </a:ln>
                <a:solidFill>
                  <a:prstClr val="black"/>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TNXH</a:t>
            </a:r>
          </a:p>
        </p:txBody>
      </p:sp>
      <p:sp>
        <p:nvSpPr>
          <p:cNvPr id="9228"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8866517"/>
      </p:ext>
    </p:extLst>
  </p:cSld>
  <p:clrMapOvr>
    <a:masterClrMapping/>
  </p:clrMapOvr>
  <p:transition>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6212127"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128" y="180109"/>
            <a:ext cx="5979872" cy="6858000"/>
          </a:xfrm>
          <a:prstGeom prst="rect">
            <a:avLst/>
          </a:prstGeom>
        </p:spPr>
      </p:pic>
    </p:spTree>
    <p:extLst>
      <p:ext uri="{BB962C8B-B14F-4D97-AF65-F5344CB8AC3E}">
        <p14:creationId xmlns:p14="http://schemas.microsoft.com/office/powerpoint/2010/main" val="1685061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7"/>
          <p:cNvPicPr>
            <a:picLocks noChangeAspect="1"/>
          </p:cNvPicPr>
          <p:nvPr/>
        </p:nvPicPr>
        <p:blipFill>
          <a:blip r:embed="rId2"/>
          <a:stretch>
            <a:fillRect/>
          </a:stretch>
        </p:blipFill>
        <p:spPr>
          <a:xfrm>
            <a:off x="0" y="3275322"/>
            <a:ext cx="12192000" cy="3582678"/>
          </a:xfrm>
          <a:prstGeom prst="rect">
            <a:avLst/>
          </a:prstGeom>
        </p:spPr>
      </p:pic>
      <p:sp>
        <p:nvSpPr>
          <p:cNvPr id="7" name="Rounded Rectangle 6"/>
          <p:cNvSpPr/>
          <p:nvPr/>
        </p:nvSpPr>
        <p:spPr>
          <a:xfrm>
            <a:off x="2898398" y="2163534"/>
            <a:ext cx="6796965" cy="29576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a:latin typeface="Arial" panose="020B0604020202020204" pitchFamily="34" charset="0"/>
                <a:cs typeface="Arial" panose="020B0604020202020204" pitchFamily="34" charset="0"/>
              </a:rPr>
              <a:t>	Có mép, có gáy, không mồm</a:t>
            </a:r>
          </a:p>
          <a:p>
            <a:r>
              <a:rPr lang="en-US" sz="2800">
                <a:latin typeface="Arial" panose="020B0604020202020204" pitchFamily="34" charset="0"/>
                <a:cs typeface="Arial" panose="020B0604020202020204" pitchFamily="34" charset="0"/>
              </a:rPr>
              <a:t>     Ai yêu ai quý sẽ càng thông minh</a:t>
            </a:r>
          </a:p>
          <a:p>
            <a:r>
              <a:rPr lang="en-US" sz="2800">
                <a:latin typeface="Arial" panose="020B0604020202020204" pitchFamily="34" charset="0"/>
                <a:cs typeface="Arial" panose="020B0604020202020204" pitchFamily="34" charset="0"/>
              </a:rPr>
              <a:t>	Chỉ là trang giấy xinh xinh</a:t>
            </a:r>
          </a:p>
          <a:p>
            <a:r>
              <a:rPr lang="en-US" sz="2800">
                <a:latin typeface="Arial" panose="020B0604020202020204" pitchFamily="34" charset="0"/>
                <a:cs typeface="Arial" panose="020B0604020202020204" pitchFamily="34" charset="0"/>
              </a:rPr>
              <a:t>     Nhìn vào là biết càng tinh chuyện đời.</a:t>
            </a:r>
          </a:p>
          <a:p>
            <a:pPr algn="ctr"/>
            <a:r>
              <a:rPr lang="en-US" sz="2800">
                <a:latin typeface="Arial" panose="020B0604020202020204" pitchFamily="34" charset="0"/>
                <a:cs typeface="Arial" panose="020B0604020202020204" pitchFamily="34" charset="0"/>
              </a:rPr>
              <a:t>Là gì ?</a:t>
            </a:r>
          </a:p>
        </p:txBody>
      </p:sp>
      <p:sp>
        <p:nvSpPr>
          <p:cNvPr id="8" name="Rounded Rectangle 7"/>
          <p:cNvSpPr/>
          <p:nvPr/>
        </p:nvSpPr>
        <p:spPr>
          <a:xfrm>
            <a:off x="5291842" y="4448275"/>
            <a:ext cx="2385082" cy="47379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Quyển sách</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676403" y="6824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ba</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25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2022</a:t>
            </a: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r>
              <a:rPr lang="en-US" sz="2400" dirty="0">
                <a:latin typeface="Arial" panose="020B0604020202020204" pitchFamily="34" charset="0"/>
                <a:cs typeface="Arial" panose="020B0604020202020204" pitchFamily="34" charset="0"/>
              </a:rPr>
              <a:t>	</a:t>
            </a:r>
          </a:p>
        </p:txBody>
      </p:sp>
      <p:sp>
        <p:nvSpPr>
          <p:cNvPr id="10" name="Rectangle 9"/>
          <p:cNvSpPr/>
          <p:nvPr/>
        </p:nvSpPr>
        <p:spPr>
          <a:xfrm>
            <a:off x="5258330" y="1398043"/>
            <a:ext cx="1827744" cy="461665"/>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a:solidFill>
                  <a:srgbClr val="002060"/>
                </a:solidFill>
                <a:latin typeface="Arial" panose="020B0604020202020204" pitchFamily="34" charset="0"/>
                <a:cs typeface="Arial" panose="020B0604020202020204" pitchFamily="34" charset="0"/>
              </a:rPr>
              <a:t>Giải câu đố:</a:t>
            </a:r>
          </a:p>
        </p:txBody>
      </p:sp>
      <p:sp>
        <p:nvSpPr>
          <p:cNvPr id="11" name="Rounded Rectangle 10"/>
          <p:cNvSpPr/>
          <p:nvPr/>
        </p:nvSpPr>
        <p:spPr>
          <a:xfrm>
            <a:off x="2898397" y="2177287"/>
            <a:ext cx="6796965" cy="29576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a:latin typeface="Arial" panose="020B0604020202020204" pitchFamily="34" charset="0"/>
                <a:cs typeface="Arial" panose="020B0604020202020204" pitchFamily="34" charset="0"/>
              </a:rPr>
              <a:t>Cũng gáy, cũng ruột đàng hoàng</a:t>
            </a:r>
          </a:p>
          <a:p>
            <a:r>
              <a:rPr lang="en-US" sz="2800">
                <a:latin typeface="Arial" panose="020B0604020202020204" pitchFamily="34" charset="0"/>
                <a:cs typeface="Arial" panose="020B0604020202020204" pitchFamily="34" charset="0"/>
              </a:rPr>
              <a:t>Cổ, kim, nhân loại thế gian đều cần.</a:t>
            </a:r>
          </a:p>
          <a:p>
            <a:pPr algn="ctr"/>
            <a:endParaRPr lang="en-US" sz="2800">
              <a:latin typeface="Arial" panose="020B0604020202020204" pitchFamily="34" charset="0"/>
              <a:cs typeface="Arial" panose="020B0604020202020204" pitchFamily="34" charset="0"/>
            </a:endParaRPr>
          </a:p>
          <a:p>
            <a:pPr algn="ctr"/>
            <a:r>
              <a:rPr lang="en-US" sz="2800">
                <a:latin typeface="Arial" panose="020B0604020202020204" pitchFamily="34" charset="0"/>
                <a:cs typeface="Arial" panose="020B0604020202020204" pitchFamily="34" charset="0"/>
              </a:rPr>
              <a:t>Là gì ?</a:t>
            </a:r>
          </a:p>
        </p:txBody>
      </p:sp>
      <p:sp>
        <p:nvSpPr>
          <p:cNvPr id="12" name="Rounded Rectangle 11"/>
          <p:cNvSpPr/>
          <p:nvPr/>
        </p:nvSpPr>
        <p:spPr>
          <a:xfrm>
            <a:off x="4979661" y="4059465"/>
            <a:ext cx="2385082" cy="47379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Quyển sách</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67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4" y="1917520"/>
            <a:ext cx="5769426" cy="4958366"/>
          </a:xfrm>
          <a:prstGeom prst="rect">
            <a:avLst/>
          </a:prstGeom>
        </p:spPr>
      </p:pic>
      <p:sp>
        <p:nvSpPr>
          <p:cNvPr id="12" name="TextBox 11"/>
          <p:cNvSpPr txBox="1"/>
          <p:nvPr/>
        </p:nvSpPr>
        <p:spPr>
          <a:xfrm>
            <a:off x="7890047" y="2197433"/>
            <a:ext cx="263844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Tên cuốn sách</a:t>
            </a:r>
          </a:p>
        </p:txBody>
      </p:sp>
      <p:sp>
        <p:nvSpPr>
          <p:cNvPr id="14" name="TextBox 13"/>
          <p:cNvSpPr txBox="1"/>
          <p:nvPr/>
        </p:nvSpPr>
        <p:spPr>
          <a:xfrm>
            <a:off x="2768031" y="1461572"/>
            <a:ext cx="884339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Giới thiệu với bạn cuốn sách em yêu thích nhất theo gợi ý:</a:t>
            </a:r>
          </a:p>
        </p:txBody>
      </p:sp>
      <p:sp>
        <p:nvSpPr>
          <p:cNvPr id="15" name="TextBox 14"/>
          <p:cNvSpPr txBox="1"/>
          <p:nvPr/>
        </p:nvSpPr>
        <p:spPr>
          <a:xfrm>
            <a:off x="7890047" y="2783937"/>
            <a:ext cx="263844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Tên tác giả</a:t>
            </a:r>
          </a:p>
        </p:txBody>
      </p:sp>
      <p:sp>
        <p:nvSpPr>
          <p:cNvPr id="16" name="TextBox 15"/>
          <p:cNvSpPr txBox="1"/>
          <p:nvPr/>
        </p:nvSpPr>
        <p:spPr>
          <a:xfrm>
            <a:off x="7890047" y="3327458"/>
            <a:ext cx="263844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Nhân vật </a:t>
            </a:r>
          </a:p>
        </p:txBody>
      </p:sp>
      <p:sp>
        <p:nvSpPr>
          <p:cNvPr id="17" name="TextBox 16"/>
          <p:cNvSpPr txBox="1"/>
          <p:nvPr/>
        </p:nvSpPr>
        <p:spPr>
          <a:xfrm>
            <a:off x="7890047" y="3913962"/>
            <a:ext cx="3431095"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Nội dung mà em thích</a:t>
            </a:r>
          </a:p>
        </p:txBody>
      </p:sp>
      <p:sp>
        <p:nvSpPr>
          <p:cNvPr id="18"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2022</a:t>
            </a: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r>
              <a:rPr lang="en-US" sz="2400" dirty="0">
                <a:latin typeface="Arial" panose="020B0604020202020204" pitchFamily="34" charset="0"/>
                <a:cs typeface="Arial" panose="020B0604020202020204" pitchFamily="34" charset="0"/>
              </a:rPr>
              <a:t>	</a:t>
            </a:r>
          </a:p>
        </p:txBody>
      </p:sp>
      <p:sp>
        <p:nvSpPr>
          <p:cNvPr id="20" name="TextBox 19"/>
          <p:cNvSpPr txBox="1"/>
          <p:nvPr/>
        </p:nvSpPr>
        <p:spPr>
          <a:xfrm>
            <a:off x="2592802" y="1016022"/>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22D14"/>
                </a:solidFill>
                <a:latin typeface="Arial" panose="020B0604020202020204" pitchFamily="34" charset="0"/>
                <a:cs typeface="Arial" panose="020B0604020202020204" pitchFamily="34" charset="0"/>
              </a:rPr>
              <a:t> Hoạt động thực hành</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3" y="770351"/>
            <a:ext cx="916399" cy="864771"/>
          </a:xfrm>
          <a:prstGeom prst="rect">
            <a:avLst/>
          </a:prstGeom>
        </p:spPr>
      </p:pic>
      <p:sp>
        <p:nvSpPr>
          <p:cNvPr id="13" name="TextBox 12"/>
          <p:cNvSpPr txBox="1"/>
          <p:nvPr/>
        </p:nvSpPr>
        <p:spPr>
          <a:xfrm>
            <a:off x="7890047" y="4533685"/>
            <a:ext cx="3615016"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Nói lí do em yêu thích</a:t>
            </a:r>
          </a:p>
        </p:txBody>
      </p:sp>
      <p:sp>
        <p:nvSpPr>
          <p:cNvPr id="19" name="TextBox 18"/>
          <p:cNvSpPr txBox="1"/>
          <p:nvPr/>
        </p:nvSpPr>
        <p:spPr>
          <a:xfrm>
            <a:off x="7890047" y="5153408"/>
            <a:ext cx="3721381" cy="1200329"/>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Cảm nghĩ về cuốn sách và em học được điều gì từ cuốn sách đó? </a:t>
            </a:r>
          </a:p>
        </p:txBody>
      </p:sp>
    </p:spTree>
    <p:extLst>
      <p:ext uri="{BB962C8B-B14F-4D97-AF65-F5344CB8AC3E}">
        <p14:creationId xmlns:p14="http://schemas.microsoft.com/office/powerpoint/2010/main" val="39976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20" grpId="0" animBg="1"/>
      <p:bldP spid="13"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9744" y="2327416"/>
            <a:ext cx="9294126" cy="3046988"/>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a:solidFill>
                  <a:srgbClr val="000000"/>
                </a:solidFill>
                <a:latin typeface="Arial" panose="020B0604020202020204" pitchFamily="34" charset="0"/>
                <a:cs typeface="Arial" panose="020B0604020202020204" pitchFamily="34" charset="0"/>
              </a:rPr>
              <a:t>- Tên cuốn sách: Dế Mèn phiêu lưu kí. </a:t>
            </a:r>
          </a:p>
          <a:p>
            <a:pPr algn="just"/>
            <a:r>
              <a:rPr lang="vi-VN" sz="2400">
                <a:solidFill>
                  <a:srgbClr val="000000"/>
                </a:solidFill>
                <a:latin typeface="Arial" panose="020B0604020202020204" pitchFamily="34" charset="0"/>
                <a:cs typeface="Arial" panose="020B0604020202020204" pitchFamily="34" charset="0"/>
              </a:rPr>
              <a:t>- Tác giả: Tô Hoài</a:t>
            </a:r>
          </a:p>
          <a:p>
            <a:pPr algn="just"/>
            <a:r>
              <a:rPr lang="vi-VN" sz="2400">
                <a:solidFill>
                  <a:srgbClr val="000000"/>
                </a:solidFill>
                <a:latin typeface="Arial" panose="020B0604020202020204" pitchFamily="34" charset="0"/>
                <a:cs typeface="Arial" panose="020B0604020202020204" pitchFamily="34" charset="0"/>
              </a:rPr>
              <a:t>- Nhân vật em yêu thích: Dế Mèn</a:t>
            </a:r>
          </a:p>
          <a:p>
            <a:pPr algn="just"/>
            <a:r>
              <a:rPr lang="vi-VN" sz="2400">
                <a:solidFill>
                  <a:srgbClr val="000000"/>
                </a:solidFill>
                <a:latin typeface="Arial" panose="020B0604020202020204" pitchFamily="34" charset="0"/>
                <a:cs typeface="Arial" panose="020B0604020202020204" pitchFamily="34" charset="0"/>
              </a:rPr>
              <a:t>- Nội dung: </a:t>
            </a:r>
            <a:r>
              <a:rPr lang="en-US" sz="2400">
                <a:solidFill>
                  <a:srgbClr val="000000"/>
                </a:solidFill>
                <a:latin typeface="Arial" panose="020B0604020202020204" pitchFamily="34" charset="0"/>
                <a:cs typeface="Arial" panose="020B0604020202020204" pitchFamily="34" charset="0"/>
              </a:rPr>
              <a:t>Truyện k</a:t>
            </a:r>
            <a:r>
              <a:rPr lang="vi-VN" sz="2400">
                <a:solidFill>
                  <a:srgbClr val="000000"/>
                </a:solidFill>
                <a:latin typeface="Arial" panose="020B0604020202020204" pitchFamily="34" charset="0"/>
                <a:cs typeface="Arial" panose="020B0604020202020204" pitchFamily="34" charset="0"/>
              </a:rPr>
              <a:t>ể về cuộc phiêu lưu của Dế Mèn qua thế giới muôn màu</a:t>
            </a:r>
            <a:r>
              <a:rPr lang="en-US" sz="2400">
                <a:solidFill>
                  <a:srgbClr val="000000"/>
                </a:solidFill>
                <a:latin typeface="Arial" panose="020B0604020202020204" pitchFamily="34" charset="0"/>
                <a:cs typeface="Arial" panose="020B0604020202020204" pitchFamily="34" charset="0"/>
              </a:rPr>
              <a:t>,</a:t>
            </a:r>
            <a:r>
              <a:rPr lang="vi-VN" sz="2400">
                <a:solidFill>
                  <a:srgbClr val="000000"/>
                </a:solidFill>
                <a:latin typeface="Arial" panose="020B0604020202020204" pitchFamily="34" charset="0"/>
                <a:cs typeface="Arial" panose="020B0604020202020204" pitchFamily="34" charset="0"/>
              </a:rPr>
              <a:t> muôn vẻ của những loài vật nhỏ bé. Trong chuyến đi, Dế Mèn đã kết bạn với rất nhiều </a:t>
            </a:r>
            <a:r>
              <a:rPr lang="en-US" sz="2400">
                <a:solidFill>
                  <a:srgbClr val="000000"/>
                </a:solidFill>
                <a:latin typeface="Arial" panose="020B0604020202020204" pitchFamily="34" charset="0"/>
                <a:cs typeface="Arial" panose="020B0604020202020204" pitchFamily="34" charset="0"/>
              </a:rPr>
              <a:t>bạn mới</a:t>
            </a:r>
            <a:r>
              <a:rPr lang="vi-VN" sz="2400">
                <a:solidFill>
                  <a:srgbClr val="000000"/>
                </a:solidFill>
                <a:latin typeface="Arial" panose="020B0604020202020204" pitchFamily="34" charset="0"/>
                <a:cs typeface="Arial" panose="020B0604020202020204" pitchFamily="34" charset="0"/>
              </a:rPr>
              <a:t> như Dế Choắt, Dế Trũi và rất nhiều nhân vật khác. Mỗi nhân vật có một tính cách và suy nghĩ khác nhau giúp Dế Mèn học được nhiều bài học hay. </a:t>
            </a:r>
            <a:endParaRPr lang="vi-VN" sz="2400" b="0" i="0">
              <a:solidFill>
                <a:srgbClr val="000000"/>
              </a:solidFill>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2022</a:t>
            </a: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r>
              <a:rPr lang="en-US" sz="2400"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3" y="770351"/>
            <a:ext cx="916399" cy="864771"/>
          </a:xfrm>
          <a:prstGeom prst="rect">
            <a:avLst/>
          </a:prstGeom>
        </p:spPr>
      </p:pic>
      <p:sp>
        <p:nvSpPr>
          <p:cNvPr id="7" name="TextBox 6"/>
          <p:cNvSpPr txBox="1"/>
          <p:nvPr/>
        </p:nvSpPr>
        <p:spPr>
          <a:xfrm>
            <a:off x="2592802" y="1016022"/>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22D14"/>
                </a:solidFill>
                <a:latin typeface="Arial" panose="020B0604020202020204" pitchFamily="34" charset="0"/>
                <a:cs typeface="Arial" panose="020B0604020202020204" pitchFamily="34" charset="0"/>
              </a:rPr>
              <a:t> Hoạt động thực hành</a:t>
            </a:r>
          </a:p>
        </p:txBody>
      </p:sp>
      <p:sp>
        <p:nvSpPr>
          <p:cNvPr id="8" name="TextBox 7"/>
          <p:cNvSpPr txBox="1"/>
          <p:nvPr/>
        </p:nvSpPr>
        <p:spPr>
          <a:xfrm>
            <a:off x="2768031" y="1461572"/>
            <a:ext cx="884339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Giới thiệu với bạn cuốn sách em yêu thích nhất.</a:t>
            </a:r>
          </a:p>
        </p:txBody>
      </p:sp>
    </p:spTree>
    <p:extLst>
      <p:ext uri="{BB962C8B-B14F-4D97-AF65-F5344CB8AC3E}">
        <p14:creationId xmlns:p14="http://schemas.microsoft.com/office/powerpoint/2010/main" val="2932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80926" y="1028685"/>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 Hoạt động vận dụng</a:t>
            </a:r>
          </a:p>
        </p:txBody>
      </p:sp>
      <p:sp>
        <p:nvSpPr>
          <p:cNvPr id="12" name="TextBox 11"/>
          <p:cNvSpPr txBox="1"/>
          <p:nvPr/>
        </p:nvSpPr>
        <p:spPr>
          <a:xfrm>
            <a:off x="2850042" y="2126520"/>
            <a:ext cx="781795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Cùng bạn hoặc người thân thực hiện kế hoạch.</a:t>
            </a:r>
          </a:p>
        </p:txBody>
      </p:sp>
      <p:sp>
        <p:nvSpPr>
          <p:cNvPr id="14" name="TextBox 13"/>
          <p:cNvSpPr txBox="1"/>
          <p:nvPr/>
        </p:nvSpPr>
        <p:spPr>
          <a:xfrm>
            <a:off x="2836566" y="1587981"/>
            <a:ext cx="765856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Hãy lập kế hoạch đọc sách trong tháng của 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157" y="2685816"/>
            <a:ext cx="8157135" cy="41382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3" y="796821"/>
            <a:ext cx="904523" cy="1021994"/>
          </a:xfrm>
          <a:prstGeom prst="rect">
            <a:avLst/>
          </a:prstGeom>
        </p:spPr>
      </p:pic>
      <p:sp>
        <p:nvSpPr>
          <p:cNvPr id="8"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2022</a:t>
            </a: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r>
              <a:rPr lang="en-US" sz="24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410" y="2685816"/>
            <a:ext cx="5508397" cy="3988803"/>
          </a:xfrm>
          <a:prstGeom prst="rect">
            <a:avLst/>
          </a:prstGeom>
        </p:spPr>
      </p:pic>
      <p:graphicFrame>
        <p:nvGraphicFramePr>
          <p:cNvPr id="15" name="Content Placeholder 2"/>
          <p:cNvGraphicFramePr>
            <a:graphicFrameLocks/>
          </p:cNvGraphicFramePr>
          <p:nvPr>
            <p:extLst>
              <p:ext uri="{D42A27DB-BD31-4B8C-83A1-F6EECF244321}">
                <p14:modId xmlns:p14="http://schemas.microsoft.com/office/powerpoint/2010/main" val="532488714"/>
              </p:ext>
            </p:extLst>
          </p:nvPr>
        </p:nvGraphicFramePr>
        <p:xfrm>
          <a:off x="1465943" y="2685817"/>
          <a:ext cx="9710057" cy="4138255"/>
        </p:xfrm>
        <a:graphic>
          <a:graphicData uri="http://schemas.openxmlformats.org/drawingml/2006/table">
            <a:tbl>
              <a:tblPr firstRow="1" bandRow="1">
                <a:tableStyleId>{5C22544A-7EE6-4342-B048-85BDC9FD1C3A}</a:tableStyleId>
              </a:tblPr>
              <a:tblGrid>
                <a:gridCol w="1686340">
                  <a:extLst>
                    <a:ext uri="{9D8B030D-6E8A-4147-A177-3AD203B41FA5}">
                      <a16:colId xmlns:a16="http://schemas.microsoft.com/office/drawing/2014/main" val="20000"/>
                    </a:ext>
                  </a:extLst>
                </a:gridCol>
                <a:gridCol w="2613283">
                  <a:extLst>
                    <a:ext uri="{9D8B030D-6E8A-4147-A177-3AD203B41FA5}">
                      <a16:colId xmlns:a16="http://schemas.microsoft.com/office/drawing/2014/main" val="20001"/>
                    </a:ext>
                  </a:extLst>
                </a:gridCol>
                <a:gridCol w="1833761">
                  <a:extLst>
                    <a:ext uri="{9D8B030D-6E8A-4147-A177-3AD203B41FA5}">
                      <a16:colId xmlns:a16="http://schemas.microsoft.com/office/drawing/2014/main" val="20002"/>
                    </a:ext>
                  </a:extLst>
                </a:gridCol>
                <a:gridCol w="3576673">
                  <a:extLst>
                    <a:ext uri="{9D8B030D-6E8A-4147-A177-3AD203B41FA5}">
                      <a16:colId xmlns:a16="http://schemas.microsoft.com/office/drawing/2014/main" val="20003"/>
                    </a:ext>
                  </a:extLst>
                </a:gridCol>
              </a:tblGrid>
              <a:tr h="1514593">
                <a:tc>
                  <a:txBody>
                    <a:bodyPr/>
                    <a:lstStyle/>
                    <a:p>
                      <a:pPr algn="ctr">
                        <a:buNone/>
                      </a:pPr>
                      <a:r>
                        <a:rPr lang="en-US" sz="2400" dirty="0" err="1">
                          <a:solidFill>
                            <a:srgbClr val="FF0000"/>
                          </a:solidFill>
                          <a:latin typeface="Arial" panose="020B0604020202020204" pitchFamily="34" charset="0"/>
                          <a:cs typeface="Arial" panose="020B0604020202020204" pitchFamily="34" charset="0"/>
                        </a:rPr>
                        <a:t>Thời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gian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đọc</a:t>
                      </a:r>
                      <a:endParaRPr lang="en-US" sz="2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buNone/>
                      </a:pPr>
                      <a:r>
                        <a:rPr lang="en-US" sz="2400" dirty="0" err="1">
                          <a:solidFill>
                            <a:srgbClr val="FF0000"/>
                          </a:solidFill>
                          <a:latin typeface="Arial" panose="020B0604020202020204" pitchFamily="34" charset="0"/>
                          <a:cs typeface="Arial" panose="020B0604020202020204" pitchFamily="34" charset="0"/>
                        </a:rPr>
                        <a:t>Tên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cuốn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sách</a:t>
                      </a:r>
                      <a:endParaRPr lang="en-US" sz="2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buNone/>
                      </a:pPr>
                      <a:r>
                        <a:rPr lang="en-US" sz="2400" dirty="0" err="1">
                          <a:solidFill>
                            <a:srgbClr val="FF0000"/>
                          </a:solidFill>
                          <a:latin typeface="Arial" panose="020B0604020202020204" pitchFamily="34" charset="0"/>
                          <a:cs typeface="Arial" panose="020B0604020202020204" pitchFamily="34" charset="0"/>
                        </a:rPr>
                        <a:t>Nhân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vật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yêu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thích</a:t>
                      </a:r>
                      <a:endParaRPr lang="en-US" sz="2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buNone/>
                      </a:pPr>
                      <a:r>
                        <a:rPr lang="en-US" sz="2400" dirty="0" err="1">
                          <a:solidFill>
                            <a:srgbClr val="FF0000"/>
                          </a:solidFill>
                          <a:latin typeface="Arial" panose="020B0604020202020204" pitchFamily="34" charset="0"/>
                          <a:cs typeface="Arial" panose="020B0604020202020204" pitchFamily="34" charset="0"/>
                        </a:rPr>
                        <a:t>Những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được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từ</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cuốn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sách</a:t>
                      </a:r>
                      <a:endParaRPr lang="en-US" sz="24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874554">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874554">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874554">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9266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824" y="1289763"/>
            <a:ext cx="7513451" cy="5568238"/>
          </a:xfrm>
          <a:prstGeom prst="rect">
            <a:avLst/>
          </a:prstGeom>
        </p:spPr>
      </p:pic>
      <p:sp>
        <p:nvSpPr>
          <p:cNvPr id="5"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2022</a:t>
            </a: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r>
              <a:rPr lang="en-US" sz="2400" dirty="0">
                <a:latin typeface="Arial" panose="020B0604020202020204" pitchFamily="34" charset="0"/>
                <a:cs typeface="Arial" panose="020B0604020202020204" pitchFamily="34" charset="0"/>
              </a:rPr>
              <a:t>	</a:t>
            </a:r>
          </a:p>
        </p:txBody>
      </p:sp>
      <p:sp>
        <p:nvSpPr>
          <p:cNvPr id="6" name="TextBox 5"/>
          <p:cNvSpPr txBox="1"/>
          <p:nvPr/>
        </p:nvSpPr>
        <p:spPr>
          <a:xfrm>
            <a:off x="2587537" y="813444"/>
            <a:ext cx="2517097" cy="492443"/>
          </a:xfrm>
          <a:prstGeom prst="rect">
            <a:avLst/>
          </a:prstGeom>
          <a:no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600" b="1">
                <a:solidFill>
                  <a:schemeClr val="tx1"/>
                </a:solidFill>
                <a:cs typeface="Times New Roman" panose="02020603050405020304" pitchFamily="18" charset="0"/>
              </a:rPr>
              <a:t>TỔNG KẾT</a:t>
            </a:r>
            <a:endParaRPr lang="en-US" sz="2600" b="1">
              <a:solidFill>
                <a:schemeClr val="tx1"/>
              </a:solidFill>
            </a:endParaRPr>
          </a:p>
        </p:txBody>
      </p:sp>
      <p:sp>
        <p:nvSpPr>
          <p:cNvPr id="7" name="TextBox 6"/>
          <p:cNvSpPr txBox="1"/>
          <p:nvPr/>
        </p:nvSpPr>
        <p:spPr>
          <a:xfrm>
            <a:off x="4444083" y="818447"/>
            <a:ext cx="2517097" cy="49244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a:solidFill>
                  <a:schemeClr val="tx1"/>
                </a:solidFill>
                <a:cs typeface="Times New Roman" panose="02020603050405020304" pitchFamily="18" charset="0"/>
              </a:rPr>
              <a:t>Hình vẽ gì?</a:t>
            </a:r>
            <a:endParaRPr lang="en-US" sz="2600">
              <a:solidFill>
                <a:schemeClr val="tx1"/>
              </a:solidFill>
            </a:endParaRPr>
          </a:p>
        </p:txBody>
      </p:sp>
      <p:sp>
        <p:nvSpPr>
          <p:cNvPr id="9" name="TextBox 8"/>
          <p:cNvSpPr txBox="1"/>
          <p:nvPr/>
        </p:nvSpPr>
        <p:spPr>
          <a:xfrm>
            <a:off x="4444083" y="792317"/>
            <a:ext cx="2517097" cy="49244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a:solidFill>
                  <a:schemeClr val="tx1"/>
                </a:solidFill>
                <a:cs typeface="Times New Roman" panose="02020603050405020304" pitchFamily="18" charset="0"/>
              </a:rPr>
              <a:t>Hình vẽ gì?</a:t>
            </a:r>
            <a:endParaRPr lang="en-US" sz="2600">
              <a:solidFill>
                <a:schemeClr val="tx1"/>
              </a:solidFill>
            </a:endParaRPr>
          </a:p>
        </p:txBody>
      </p:sp>
    </p:spTree>
    <p:extLst>
      <p:ext uri="{BB962C8B-B14F-4D97-AF65-F5344CB8AC3E}">
        <p14:creationId xmlns:p14="http://schemas.microsoft.com/office/powerpoint/2010/main" val="32330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76403" y="3"/>
            <a:ext cx="8991599" cy="769275"/>
          </a:xfrm>
          <a:prstGeom prst="rect">
            <a:avLst/>
          </a:prstGeom>
          <a:noFill/>
          <a:ln w="9525">
            <a:noFill/>
            <a:miter lim="800000"/>
            <a:headEnd/>
            <a:tailEnd/>
          </a:ln>
          <a:effectLst/>
        </p:spPr>
        <p:txBody>
          <a:bodyPr anchor="ctr"/>
          <a:lstStyle/>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Thứ</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ngày</a:t>
            </a:r>
            <a:r>
              <a:rPr lang="en-US" sz="2400" kern="0" dirty="0">
                <a:latin typeface="Arial" panose="020B0604020202020204" pitchFamily="34" charset="0"/>
                <a:cs typeface="Arial" panose="020B0604020202020204" pitchFamily="34" charset="0"/>
              </a:rPr>
              <a:t> 27 </a:t>
            </a:r>
            <a:r>
              <a:rPr lang="en-US" sz="2400" kern="0" dirty="0" err="1">
                <a:latin typeface="Arial" panose="020B0604020202020204" pitchFamily="34" charset="0"/>
                <a:cs typeface="Arial" panose="020B0604020202020204" pitchFamily="34" charset="0"/>
              </a:rPr>
              <a:t>tháng</a:t>
            </a:r>
            <a:r>
              <a:rPr lang="en-US" sz="2400" kern="0" dirty="0">
                <a:latin typeface="Arial" panose="020B0604020202020204" pitchFamily="34" charset="0"/>
                <a:cs typeface="Arial" panose="020B0604020202020204" pitchFamily="34" charset="0"/>
              </a:rPr>
              <a:t> 10 </a:t>
            </a:r>
            <a:r>
              <a:rPr lang="en-US" sz="2400" kern="0" dirty="0" err="1">
                <a:latin typeface="Arial" panose="020B0604020202020204" pitchFamily="34" charset="0"/>
                <a:cs typeface="Arial" panose="020B0604020202020204" pitchFamily="34" charset="0"/>
              </a:rPr>
              <a:t>năm</a:t>
            </a:r>
            <a:r>
              <a:rPr lang="en-US" sz="2400" kern="0" dirty="0">
                <a:latin typeface="Arial" panose="020B0604020202020204" pitchFamily="34" charset="0"/>
                <a:cs typeface="Arial" panose="020B0604020202020204" pitchFamily="34" charset="0"/>
              </a:rPr>
              <a:t> 2022</a:t>
            </a:r>
          </a:p>
          <a:p>
            <a:pPr eaLnBrk="1" hangingPunct="1">
              <a:defRP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7 : </a:t>
            </a:r>
            <a:r>
              <a:rPr lang="en-US" sz="2400" kern="0" dirty="0" err="1">
                <a:solidFill>
                  <a:srgbClr val="FF0000"/>
                </a:solidFill>
                <a:latin typeface="Arial" panose="020B0604020202020204" pitchFamily="34" charset="0"/>
                <a:cs typeface="Arial" panose="020B0604020202020204" pitchFamily="34" charset="0"/>
              </a:rPr>
              <a:t>Ngày</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hội</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đọc</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sách</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của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chúng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em</a:t>
            </a:r>
            <a:r>
              <a:rPr lang="en-US" sz="2400" kern="0" dirty="0">
                <a:solidFill>
                  <a:srgbClr val="FF0000"/>
                </a:solidFill>
                <a:latin typeface="Arial" panose="020B0604020202020204" pitchFamily="34" charset="0"/>
                <a:cs typeface="Arial" panose="020B0604020202020204" pitchFamily="34" charset="0"/>
              </a:rPr>
              <a:t> (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r>
              <a:rPr lang="en-US" sz="2400" dirty="0">
                <a:latin typeface="Arial" panose="020B0604020202020204" pitchFamily="34" charset="0"/>
                <a:cs typeface="Arial" panose="020B0604020202020204" pitchFamily="34" charset="0"/>
              </a:rPr>
              <a:t>	</a:t>
            </a:r>
          </a:p>
        </p:txBody>
      </p:sp>
      <p:sp>
        <p:nvSpPr>
          <p:cNvPr id="5" name="Rounded Rectangle 4"/>
          <p:cNvSpPr/>
          <p:nvPr/>
        </p:nvSpPr>
        <p:spPr>
          <a:xfrm>
            <a:off x="4164186" y="971144"/>
            <a:ext cx="3729251" cy="60103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a:solidFill>
                  <a:srgbClr val="7030A0"/>
                </a:solidFill>
                <a:latin typeface="Arial" panose="020B0604020202020204" pitchFamily="34" charset="0"/>
                <a:cs typeface="Arial" panose="020B0604020202020204" pitchFamily="34" charset="0"/>
              </a:rPr>
              <a:t>Vận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dụng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trải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nghiệm</a:t>
            </a:r>
            <a:endParaRPr lang="en-US" sz="240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5"/>
          <p:cNvSpPr/>
          <p:nvPr/>
        </p:nvSpPr>
        <p:spPr>
          <a:xfrm>
            <a:off x="815138" y="1946230"/>
            <a:ext cx="11044768" cy="33003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dirty="0"/>
              <a:t>- </a:t>
            </a:r>
            <a:r>
              <a:rPr lang="en-US" sz="2800" dirty="0" err="1"/>
              <a:t>Đọc</a:t>
            </a:r>
            <a:r>
              <a:rPr lang="en-US" sz="2800" dirty="0"/>
              <a:t> </a:t>
            </a:r>
            <a:r>
              <a:rPr lang="en-US" sz="2800" dirty="0" err="1"/>
              <a:t>kĩ</a:t>
            </a:r>
            <a:r>
              <a:rPr lang="en-US" sz="2800" dirty="0"/>
              <a:t> </a:t>
            </a:r>
            <a:r>
              <a:rPr lang="en-US" sz="2800" dirty="0" err="1"/>
              <a:t>cuốn</a:t>
            </a:r>
            <a:r>
              <a:rPr lang="en-US" sz="2800" dirty="0"/>
              <a:t> </a:t>
            </a:r>
            <a:r>
              <a:rPr lang="en-US" sz="2800" dirty="0" err="1"/>
              <a:t>sách</a:t>
            </a:r>
            <a:r>
              <a:rPr lang="en-US" sz="2800" dirty="0"/>
              <a:t> </a:t>
            </a:r>
            <a:r>
              <a:rPr lang="en-US" sz="2800" dirty="0" err="1"/>
              <a:t>mà</a:t>
            </a:r>
            <a:r>
              <a:rPr lang="en-US" sz="2800" dirty="0"/>
              <a:t> </a:t>
            </a:r>
            <a:r>
              <a:rPr lang="en-US" sz="2800" dirty="0" err="1"/>
              <a:t>em</a:t>
            </a:r>
            <a:r>
              <a:rPr lang="en-US" sz="2800" dirty="0"/>
              <a:t> </a:t>
            </a:r>
            <a:r>
              <a:rPr lang="en-US" sz="2800" dirty="0" err="1"/>
              <a:t>yêu</a:t>
            </a:r>
            <a:r>
              <a:rPr lang="en-US" sz="2800" dirty="0"/>
              <a:t> </a:t>
            </a:r>
            <a:r>
              <a:rPr lang="en-US" sz="2800" dirty="0" err="1"/>
              <a:t>thích</a:t>
            </a:r>
            <a:r>
              <a:rPr lang="en-US" sz="2800" dirty="0"/>
              <a:t> </a:t>
            </a:r>
            <a:r>
              <a:rPr lang="en-US" sz="2800" dirty="0" err="1"/>
              <a:t>nhất</a:t>
            </a:r>
            <a:r>
              <a:rPr lang="en-US" sz="2800" dirty="0"/>
              <a:t> </a:t>
            </a:r>
            <a:r>
              <a:rPr lang="en-US" sz="2800" dirty="0" err="1"/>
              <a:t>và</a:t>
            </a:r>
            <a:r>
              <a:rPr lang="en-US" sz="2800" dirty="0"/>
              <a:t> </a:t>
            </a:r>
            <a:r>
              <a:rPr lang="en-US" sz="2800" dirty="0" err="1"/>
              <a:t>chuẩn</a:t>
            </a:r>
            <a:r>
              <a:rPr lang="en-US" sz="2800" dirty="0"/>
              <a:t> </a:t>
            </a:r>
            <a:r>
              <a:rPr lang="en-US" sz="2800" dirty="0" err="1"/>
              <a:t>bị</a:t>
            </a:r>
            <a:r>
              <a:rPr lang="en-US" sz="2800" dirty="0"/>
              <a:t> </a:t>
            </a:r>
            <a:r>
              <a:rPr lang="en-US" sz="2800" dirty="0" err="1"/>
              <a:t>giới</a:t>
            </a:r>
            <a:r>
              <a:rPr lang="en-US" sz="2800" dirty="0"/>
              <a:t> </a:t>
            </a:r>
            <a:r>
              <a:rPr lang="en-US" sz="2800" dirty="0" err="1"/>
              <a:t>thiệu</a:t>
            </a:r>
            <a:r>
              <a:rPr lang="en-US" sz="2800" dirty="0"/>
              <a:t> </a:t>
            </a:r>
            <a:r>
              <a:rPr lang="en-US" sz="2800" dirty="0" err="1"/>
              <a:t>với</a:t>
            </a:r>
            <a:r>
              <a:rPr lang="en-US" sz="2800" dirty="0"/>
              <a:t> </a:t>
            </a:r>
            <a:r>
              <a:rPr lang="en-US" sz="2800" dirty="0" err="1"/>
              <a:t>bạn</a:t>
            </a:r>
            <a:r>
              <a:rPr lang="en-US" sz="2800" dirty="0"/>
              <a:t> </a:t>
            </a:r>
            <a:r>
              <a:rPr lang="en-US" sz="2800" dirty="0" err="1"/>
              <a:t>về</a:t>
            </a:r>
            <a:r>
              <a:rPr lang="en-US" sz="2800" dirty="0"/>
              <a:t> </a:t>
            </a:r>
            <a:r>
              <a:rPr lang="en-US" sz="2800" dirty="0" err="1"/>
              <a:t>quyển</a:t>
            </a:r>
            <a:r>
              <a:rPr lang="en-US" sz="2800" dirty="0"/>
              <a:t> </a:t>
            </a:r>
            <a:r>
              <a:rPr lang="en-US" sz="2800" dirty="0" err="1"/>
              <a:t>sách</a:t>
            </a:r>
            <a:r>
              <a:rPr lang="en-US" sz="2800" dirty="0"/>
              <a:t> </a:t>
            </a:r>
            <a:r>
              <a:rPr lang="en-US" sz="2800" dirty="0" err="1"/>
              <a:t>đó</a:t>
            </a:r>
            <a:r>
              <a:rPr lang="en-US" sz="2800" dirty="0"/>
              <a:t> ở </a:t>
            </a:r>
            <a:r>
              <a:rPr lang="en-US" sz="2800" dirty="0" err="1"/>
              <a:t>tiết</a:t>
            </a:r>
            <a:r>
              <a:rPr lang="en-US" sz="2800" dirty="0"/>
              <a:t> </a:t>
            </a:r>
            <a:r>
              <a:rPr lang="en-US" sz="2800" dirty="0" err="1"/>
              <a:t>sau</a:t>
            </a:r>
            <a:r>
              <a:rPr lang="en-US" sz="2800" dirty="0"/>
              <a:t>.</a:t>
            </a:r>
          </a:p>
          <a:p>
            <a:r>
              <a:rPr lang="en-US" sz="2800" dirty="0"/>
              <a:t>- </a:t>
            </a:r>
            <a:r>
              <a:rPr lang="en-US" sz="2800" dirty="0" err="1"/>
              <a:t>Thực</a:t>
            </a:r>
            <a:r>
              <a:rPr lang="en-US" sz="2800" dirty="0"/>
              <a:t> </a:t>
            </a:r>
            <a:r>
              <a:rPr lang="en-US" sz="2800" dirty="0" err="1"/>
              <a:t>hiện</a:t>
            </a:r>
            <a:r>
              <a:rPr lang="en-US" sz="2800" dirty="0"/>
              <a:t> </a:t>
            </a:r>
            <a:r>
              <a:rPr lang="en-US" sz="2800" dirty="0" err="1"/>
              <a:t>kế</a:t>
            </a:r>
            <a:r>
              <a:rPr lang="en-US" sz="2800" dirty="0"/>
              <a:t> </a:t>
            </a:r>
            <a:r>
              <a:rPr lang="en-US" sz="2800" dirty="0" err="1"/>
              <a:t>hoạch</a:t>
            </a:r>
            <a:r>
              <a:rPr lang="en-US" sz="2800" dirty="0"/>
              <a:t> </a:t>
            </a:r>
            <a:r>
              <a:rPr lang="en-US" sz="2800" dirty="0" err="1"/>
              <a:t>đọc</a:t>
            </a:r>
            <a:r>
              <a:rPr lang="en-US" sz="2800" dirty="0"/>
              <a:t> </a:t>
            </a:r>
            <a:r>
              <a:rPr lang="en-US" sz="2800" dirty="0" err="1"/>
              <a:t>sách</a:t>
            </a:r>
            <a:r>
              <a:rPr lang="en-US" sz="2800" dirty="0"/>
              <a:t> </a:t>
            </a:r>
            <a:r>
              <a:rPr lang="en-US" sz="2800" dirty="0" err="1"/>
              <a:t>của</a:t>
            </a:r>
            <a:r>
              <a:rPr lang="en-US" sz="2800" dirty="0"/>
              <a:t> </a:t>
            </a:r>
            <a:r>
              <a:rPr lang="en-US" sz="2800" dirty="0" err="1"/>
              <a:t>em</a:t>
            </a:r>
            <a:r>
              <a:rPr lang="en-US" sz="2800" dirty="0"/>
              <a:t>.</a:t>
            </a:r>
          </a:p>
          <a:p>
            <a:r>
              <a:rPr lang="en-US" sz="2800" dirty="0"/>
              <a:t>- </a:t>
            </a:r>
            <a:r>
              <a:rPr lang="en-US" sz="2800" dirty="0" err="1"/>
              <a:t>Kể</a:t>
            </a:r>
            <a:r>
              <a:rPr lang="en-US" sz="2800" dirty="0"/>
              <a:t> </a:t>
            </a:r>
            <a:r>
              <a:rPr lang="en-US" sz="2800" dirty="0" err="1"/>
              <a:t>với</a:t>
            </a:r>
            <a:r>
              <a:rPr lang="en-US" sz="2800" dirty="0"/>
              <a:t> </a:t>
            </a:r>
            <a:r>
              <a:rPr lang="en-US" sz="2800" dirty="0" err="1"/>
              <a:t>bố</a:t>
            </a:r>
            <a:r>
              <a:rPr lang="en-US" sz="2800" dirty="0"/>
              <a:t> </a:t>
            </a:r>
            <a:r>
              <a:rPr lang="en-US" sz="2800" dirty="0" err="1"/>
              <a:t>mẹ</a:t>
            </a:r>
            <a:r>
              <a:rPr lang="en-US" sz="2800" dirty="0"/>
              <a:t> </a:t>
            </a:r>
            <a:r>
              <a:rPr lang="en-US" sz="2800" dirty="0" err="1"/>
              <a:t>hoặc</a:t>
            </a:r>
            <a:r>
              <a:rPr lang="en-US" sz="2800" dirty="0"/>
              <a:t> </a:t>
            </a:r>
            <a:r>
              <a:rPr lang="en-US" sz="2800" dirty="0" err="1"/>
              <a:t>người</a:t>
            </a:r>
            <a:r>
              <a:rPr lang="en-US" sz="2800" dirty="0"/>
              <a:t> </a:t>
            </a:r>
            <a:r>
              <a:rPr lang="en-US" sz="2800" dirty="0" err="1"/>
              <a:t>thân</a:t>
            </a:r>
            <a:r>
              <a:rPr lang="en-US" sz="2800" dirty="0"/>
              <a:t> </a:t>
            </a:r>
            <a:r>
              <a:rPr lang="en-US" sz="2800" dirty="0" err="1"/>
              <a:t>nội</a:t>
            </a:r>
            <a:r>
              <a:rPr lang="en-US" sz="2800" dirty="0"/>
              <a:t> dung </a:t>
            </a:r>
            <a:r>
              <a:rPr lang="en-US" sz="2800" dirty="0" err="1"/>
              <a:t>cuốn</a:t>
            </a:r>
            <a:r>
              <a:rPr lang="en-US" sz="2800" dirty="0"/>
              <a:t> </a:t>
            </a:r>
            <a:r>
              <a:rPr lang="en-US" sz="2800" dirty="0" err="1"/>
              <a:t>sách</a:t>
            </a:r>
            <a:r>
              <a:rPr lang="en-US" sz="2800" dirty="0"/>
              <a:t> </a:t>
            </a:r>
            <a:r>
              <a:rPr lang="en-US" sz="2800" dirty="0" err="1"/>
              <a:t>em</a:t>
            </a:r>
            <a:r>
              <a:rPr lang="en-US" sz="2800" dirty="0"/>
              <a:t> </a:t>
            </a:r>
            <a:r>
              <a:rPr lang="en-US" sz="2800" dirty="0" err="1"/>
              <a:t>đã</a:t>
            </a:r>
            <a:r>
              <a:rPr lang="en-US" sz="2800" dirty="0"/>
              <a:t> </a:t>
            </a:r>
            <a:r>
              <a:rPr lang="en-US" sz="2800" dirty="0" err="1"/>
              <a:t>đọc</a:t>
            </a:r>
            <a:r>
              <a:rPr lang="en-US" sz="2800" dirty="0"/>
              <a:t> </a:t>
            </a:r>
            <a:r>
              <a:rPr lang="en-US" sz="2800" dirty="0" err="1"/>
              <a:t>và</a:t>
            </a:r>
            <a:r>
              <a:rPr lang="en-US" sz="2800" dirty="0"/>
              <a:t> </a:t>
            </a:r>
            <a:r>
              <a:rPr lang="en-US" sz="2800" dirty="0" err="1"/>
              <a:t>những</a:t>
            </a:r>
            <a:r>
              <a:rPr lang="en-US" sz="2800" dirty="0"/>
              <a:t> </a:t>
            </a:r>
            <a:r>
              <a:rPr lang="en-US" sz="2800" dirty="0" err="1"/>
              <a:t>điều</a:t>
            </a:r>
            <a:r>
              <a:rPr lang="en-US" sz="2800" dirty="0"/>
              <a:t> hay </a:t>
            </a:r>
            <a:r>
              <a:rPr lang="en-US" sz="2800" dirty="0" err="1"/>
              <a:t>mà</a:t>
            </a:r>
            <a:r>
              <a:rPr lang="en-US" sz="2800" dirty="0"/>
              <a:t> </a:t>
            </a:r>
            <a:r>
              <a:rPr lang="en-US" sz="2800" dirty="0" err="1"/>
              <a:t>em</a:t>
            </a:r>
            <a:r>
              <a:rPr lang="en-US" sz="2800" dirty="0"/>
              <a:t> </a:t>
            </a:r>
            <a:r>
              <a:rPr lang="en-US" sz="2800" dirty="0" err="1"/>
              <a:t>học</a:t>
            </a:r>
            <a:r>
              <a:rPr lang="en-US" sz="2800" dirty="0"/>
              <a:t> </a:t>
            </a:r>
            <a:r>
              <a:rPr lang="en-US" sz="2800" dirty="0" err="1"/>
              <a:t>được</a:t>
            </a:r>
            <a:r>
              <a:rPr lang="en-US" sz="2800" dirty="0"/>
              <a:t> </a:t>
            </a:r>
            <a:r>
              <a:rPr lang="en-US" sz="2800" dirty="0" err="1"/>
              <a:t>từ</a:t>
            </a:r>
            <a:r>
              <a:rPr lang="en-US" sz="2800" dirty="0"/>
              <a:t> </a:t>
            </a:r>
            <a:r>
              <a:rPr lang="en-US" sz="2800" dirty="0" err="1"/>
              <a:t>sách</a:t>
            </a:r>
            <a:r>
              <a:rPr lang="en-US" sz="2800" dirty="0"/>
              <a:t>.</a:t>
            </a:r>
          </a:p>
          <a:p>
            <a:r>
              <a:rPr lang="en-US" sz="2800" dirty="0"/>
              <a:t>- </a:t>
            </a:r>
            <a:r>
              <a:rPr lang="en-US" sz="2800" dirty="0" err="1"/>
              <a:t>Tuyên</a:t>
            </a:r>
            <a:r>
              <a:rPr lang="en-US" sz="2800" dirty="0"/>
              <a:t> </a:t>
            </a:r>
            <a:r>
              <a:rPr lang="en-US" sz="2800" dirty="0" err="1"/>
              <a:t>truyền</a:t>
            </a:r>
            <a:r>
              <a:rPr lang="en-US" sz="2800" dirty="0"/>
              <a:t> </a:t>
            </a:r>
            <a:r>
              <a:rPr lang="en-US" sz="2800" dirty="0" err="1"/>
              <a:t>hoạt</a:t>
            </a:r>
            <a:r>
              <a:rPr lang="en-US" sz="2800" dirty="0"/>
              <a:t> </a:t>
            </a:r>
            <a:r>
              <a:rPr lang="en-US" sz="2800" dirty="0" err="1"/>
              <a:t>động</a:t>
            </a:r>
            <a:r>
              <a:rPr lang="en-US" sz="2800" dirty="0"/>
              <a:t> </a:t>
            </a:r>
            <a:r>
              <a:rPr lang="en-US" sz="2800" dirty="0" err="1"/>
              <a:t>đọc</a:t>
            </a:r>
            <a:r>
              <a:rPr lang="en-US" sz="2800" dirty="0"/>
              <a:t> </a:t>
            </a:r>
            <a:r>
              <a:rPr lang="en-US" sz="2800" dirty="0" err="1"/>
              <a:t>sách</a:t>
            </a:r>
            <a:r>
              <a:rPr lang="en-US" sz="2800" dirty="0"/>
              <a:t> </a:t>
            </a:r>
            <a:r>
              <a:rPr lang="en-US" sz="2800" dirty="0" err="1"/>
              <a:t>và</a:t>
            </a:r>
            <a:r>
              <a:rPr lang="en-US" sz="2800" dirty="0"/>
              <a:t> </a:t>
            </a:r>
            <a:r>
              <a:rPr lang="en-US" sz="2800" dirty="0" err="1"/>
              <a:t>biết</a:t>
            </a:r>
            <a:r>
              <a:rPr lang="en-US" sz="2800" dirty="0"/>
              <a:t> </a:t>
            </a:r>
            <a:r>
              <a:rPr lang="en-US" sz="2800" dirty="0" err="1"/>
              <a:t>yêu</a:t>
            </a:r>
            <a:r>
              <a:rPr lang="en-US" sz="2800" dirty="0"/>
              <a:t> </a:t>
            </a:r>
            <a:r>
              <a:rPr lang="en-US" sz="2800" dirty="0" err="1"/>
              <a:t>quý</a:t>
            </a:r>
            <a:r>
              <a:rPr lang="en-US" sz="2800" dirty="0"/>
              <a:t>, </a:t>
            </a:r>
            <a:r>
              <a:rPr lang="en-US" sz="2800" dirty="0" err="1"/>
              <a:t>giữ</a:t>
            </a:r>
            <a:r>
              <a:rPr lang="en-US" sz="2800" dirty="0"/>
              <a:t> </a:t>
            </a:r>
            <a:r>
              <a:rPr lang="en-US" sz="2800" dirty="0" err="1"/>
              <a:t>gìn</a:t>
            </a:r>
            <a:r>
              <a:rPr lang="en-US" sz="2800" dirty="0"/>
              <a:t> </a:t>
            </a:r>
            <a:r>
              <a:rPr lang="en-US" sz="2800" dirty="0" err="1"/>
              <a:t>sách</a:t>
            </a:r>
            <a:r>
              <a:rPr lang="en-US" sz="2800" dirty="0"/>
              <a:t>. </a:t>
            </a:r>
          </a:p>
        </p:txBody>
      </p:sp>
    </p:spTree>
    <p:extLst>
      <p:ext uri="{BB962C8B-B14F-4D97-AF65-F5344CB8AC3E}">
        <p14:creationId xmlns:p14="http://schemas.microsoft.com/office/powerpoint/2010/main" val="10168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1257" y="195943"/>
            <a:ext cx="11665131" cy="3705967"/>
          </a:xfrm>
          <a:prstGeom prst="rect">
            <a:avLst/>
          </a:prstGeom>
        </p:spPr>
      </p:pic>
      <p:pic>
        <p:nvPicPr>
          <p:cNvPr id="5" name="Picture 4"/>
          <p:cNvPicPr>
            <a:picLocks noChangeAspect="1"/>
          </p:cNvPicPr>
          <p:nvPr/>
        </p:nvPicPr>
        <p:blipFill>
          <a:blip r:embed="rId3"/>
          <a:stretch>
            <a:fillRect/>
          </a:stretch>
        </p:blipFill>
        <p:spPr>
          <a:xfrm>
            <a:off x="261257" y="3762103"/>
            <a:ext cx="11930743" cy="3095897"/>
          </a:xfrm>
          <a:prstGeom prst="rect">
            <a:avLst/>
          </a:prstGeom>
        </p:spPr>
      </p:pic>
    </p:spTree>
    <p:extLst>
      <p:ext uri="{BB962C8B-B14F-4D97-AF65-F5344CB8AC3E}">
        <p14:creationId xmlns:p14="http://schemas.microsoft.com/office/powerpoint/2010/main" val="251168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3326" y="326571"/>
            <a:ext cx="11429999" cy="6374675"/>
          </a:xfrm>
          <a:prstGeom prst="rect">
            <a:avLst/>
          </a:prstGeom>
        </p:spPr>
      </p:pic>
    </p:spTree>
    <p:extLst>
      <p:ext uri="{BB962C8B-B14F-4D97-AF65-F5344CB8AC3E}">
        <p14:creationId xmlns:p14="http://schemas.microsoft.com/office/powerpoint/2010/main" val="291208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11" y="847208"/>
            <a:ext cx="811274" cy="866588"/>
          </a:xfrm>
          <a:prstGeom prst="rect">
            <a:avLst/>
          </a:prstGeom>
        </p:spPr>
      </p:pic>
      <p:sp>
        <p:nvSpPr>
          <p:cNvPr id="8" name="TextBox 7"/>
          <p:cNvSpPr txBox="1"/>
          <p:nvPr/>
        </p:nvSpPr>
        <p:spPr>
          <a:xfrm>
            <a:off x="2662648" y="1076522"/>
            <a:ext cx="343335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Khởi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động</a:t>
            </a:r>
            <a:endParaRPr lang="en-US" sz="2400" dirty="0">
              <a:solidFill>
                <a:srgbClr val="FF0000"/>
              </a:solidFill>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1828803" y="408390"/>
            <a:ext cx="8710863" cy="493048"/>
          </a:xfrm>
          <a:prstGeom prst="rect">
            <a:avLst/>
          </a:prstGeom>
          <a:noFill/>
          <a:ln w="9525">
            <a:noFill/>
            <a:miter lim="800000"/>
            <a:headEnd/>
            <a:tailEnd/>
          </a:ln>
          <a:effectLst/>
        </p:spPr>
        <p:txBody>
          <a:bodyPr anchor="ctr"/>
          <a:lstStyle/>
          <a:p>
            <a:pPr eaLnBrk="1" hangingPunct="1">
              <a:defRPr/>
            </a:pPr>
            <a:r>
              <a:rPr lang="en-US" sz="2400" kern="0">
                <a:solidFill>
                  <a:schemeClr val="accent1">
                    <a:lumMod val="75000"/>
                  </a:schemeClr>
                </a:solidFill>
                <a:latin typeface="Arial" panose="020B0604020202020204" pitchFamily="34" charset="0"/>
                <a:cs typeface="Arial" panose="020B0604020202020204" pitchFamily="34" charset="0"/>
              </a:rPr>
              <a:t>	</a:t>
            </a:r>
            <a:r>
              <a:rPr lang="en-US" sz="2400" kern="0">
                <a:latin typeface="Arial" panose="020B0604020202020204" pitchFamily="34" charset="0"/>
                <a:cs typeface="Arial" panose="020B0604020202020204" pitchFamily="34" charset="0"/>
              </a:rPr>
              <a:t>Bài 7 : </a:t>
            </a:r>
            <a:r>
              <a:rPr lang="en-US" sz="2400" kern="0">
                <a:solidFill>
                  <a:srgbClr val="FF0000"/>
                </a:solidFill>
                <a:latin typeface="Arial" panose="020B0604020202020204" pitchFamily="34" charset="0"/>
                <a:cs typeface="Arial" panose="020B0604020202020204" pitchFamily="34" charset="0"/>
              </a:rPr>
              <a:t>Ngày hội đọc sách của chúng em ( tiết 1)</a:t>
            </a:r>
            <a:endParaRPr lang="en-US" sz="240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2725947" y="1544457"/>
            <a:ext cx="7501706"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err="1">
                <a:solidFill>
                  <a:schemeClr val="accent5">
                    <a:lumMod val="50000"/>
                  </a:schemeClr>
                </a:solidFill>
                <a:latin typeface="Arial" panose="020B0604020202020204" pitchFamily="34" charset="0"/>
                <a:cs typeface="Arial" panose="020B0604020202020204" pitchFamily="34" charset="0"/>
              </a:rPr>
              <a:t>Kể</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tên</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một</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số</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cuốn</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sách</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mà</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em</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đã</a:t>
            </a:r>
            <a:r>
              <a:rPr lang="en-US" sz="2400" dirty="0">
                <a:solidFill>
                  <a:schemeClr val="accent5">
                    <a:lumMod val="50000"/>
                  </a:schemeClr>
                </a:solidFill>
                <a:latin typeface="Arial" panose="020B0604020202020204" pitchFamily="34" charset="0"/>
                <a:cs typeface="Arial" panose="020B0604020202020204" pitchFamily="34" charset="0"/>
              </a:rPr>
              <a:t> </a:t>
            </a:r>
            <a:r>
              <a:rPr lang="en-US" sz="2400" dirty="0" err="1">
                <a:solidFill>
                  <a:schemeClr val="accent5">
                    <a:lumMod val="50000"/>
                  </a:schemeClr>
                </a:solidFill>
                <a:latin typeface="Arial" panose="020B0604020202020204" pitchFamily="34" charset="0"/>
                <a:cs typeface="Arial" panose="020B0604020202020204" pitchFamily="34" charset="0"/>
              </a:rPr>
              <a:t>đọc</a:t>
            </a:r>
            <a:r>
              <a:rPr lang="en-US" sz="2400" dirty="0">
                <a:solidFill>
                  <a:schemeClr val="accent5">
                    <a:lumMod val="50000"/>
                  </a:schemeClr>
                </a:solidFill>
                <a:latin typeface="Arial" panose="020B0604020202020204" pitchFamily="34" charset="0"/>
                <a:cs typeface="Arial" panose="020B0604020202020204" pitchFamily="34" charset="0"/>
              </a:rPr>
              <a:t>.</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1882" y="4113601"/>
            <a:ext cx="1944009" cy="273443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44" y="1990969"/>
            <a:ext cx="4519010" cy="2122979"/>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55" y="4113602"/>
            <a:ext cx="4037431" cy="2744398"/>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5643" y="2317268"/>
            <a:ext cx="6292878" cy="3970039"/>
          </a:xfrm>
          <a:prstGeom prst="rect">
            <a:avLst/>
          </a:prstGeom>
        </p:spPr>
      </p:pic>
    </p:spTree>
    <p:extLst>
      <p:ext uri="{BB962C8B-B14F-4D97-AF65-F5344CB8AC3E}">
        <p14:creationId xmlns:p14="http://schemas.microsoft.com/office/powerpoint/2010/main" val="37306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717177"/>
            <a:ext cx="928914" cy="8652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4" y="2159306"/>
            <a:ext cx="4412509" cy="4698694"/>
          </a:xfrm>
          <a:prstGeom prst="rect">
            <a:avLst/>
          </a:prstGeom>
        </p:spPr>
      </p:pic>
      <p:sp>
        <p:nvSpPr>
          <p:cNvPr id="10" name="TextBox 9"/>
          <p:cNvSpPr txBox="1"/>
          <p:nvPr/>
        </p:nvSpPr>
        <p:spPr>
          <a:xfrm>
            <a:off x="2011923" y="1328312"/>
            <a:ext cx="9033448"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Quan sát hình, trả lời câu hỏi: Ngày hội đọc sách của trường Minh và Hoa đã diễn ra những hoạt động nào ?</a:t>
            </a:r>
          </a:p>
        </p:txBody>
      </p:sp>
      <p:sp>
        <p:nvSpPr>
          <p:cNvPr id="11" name="TextBox 10"/>
          <p:cNvSpPr txBox="1"/>
          <p:nvPr/>
        </p:nvSpPr>
        <p:spPr>
          <a:xfrm>
            <a:off x="2452915" y="883820"/>
            <a:ext cx="348359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Hoạt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động</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Khám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a:t>
            </a:r>
            <a:endParaRPr lang="en-US" sz="2400" dirty="0">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512" y="2159306"/>
            <a:ext cx="4731489" cy="4698697"/>
          </a:xfrm>
          <a:prstGeom prst="rect">
            <a:avLst/>
          </a:prstGeom>
        </p:spPr>
      </p:pic>
      <p:sp>
        <p:nvSpPr>
          <p:cNvPr id="8" name="Vertical Scroll 7"/>
          <p:cNvSpPr/>
          <p:nvPr/>
        </p:nvSpPr>
        <p:spPr>
          <a:xfrm>
            <a:off x="3730258" y="2199527"/>
            <a:ext cx="4709223" cy="2990607"/>
          </a:xfrm>
          <a:prstGeom prst="verticalScroll">
            <a:avLst/>
          </a:prstGeom>
        </p:spPr>
        <p:style>
          <a:lnRef idx="0">
            <a:schemeClr val="accent5"/>
          </a:lnRef>
          <a:fillRef idx="3">
            <a:schemeClr val="accent5"/>
          </a:fillRef>
          <a:effectRef idx="3">
            <a:schemeClr val="accent5"/>
          </a:effectRef>
          <a:fontRef idx="minor">
            <a:schemeClr val="lt1"/>
          </a:fontRef>
        </p:style>
        <p:txBody>
          <a:bodyPr rtlCol="0" anchor="ctr"/>
          <a:lstStyle/>
          <a:p>
            <a:pPr marL="342900" indent="-342900" algn="just">
              <a:buFontTx/>
              <a:buChar char="-"/>
            </a:pPr>
            <a:r>
              <a:rPr lang="en-US" sz="2400">
                <a:latin typeface="Arial" panose="020B0604020202020204" pitchFamily="34" charset="0"/>
                <a:cs typeface="Arial" panose="020B0604020202020204" pitchFamily="34" charset="0"/>
              </a:rPr>
              <a:t>Kể chuyện theo sách</a:t>
            </a:r>
          </a:p>
          <a:p>
            <a:pPr marL="342900" indent="-342900" algn="just">
              <a:buFontTx/>
              <a:buChar char="-"/>
            </a:pPr>
            <a:r>
              <a:rPr lang="en-US" sz="2400">
                <a:latin typeface="Arial" panose="020B0604020202020204" pitchFamily="34" charset="0"/>
                <a:cs typeface="Arial" panose="020B0604020202020204" pitchFamily="34" charset="0"/>
              </a:rPr>
              <a:t>Triển lãm sách</a:t>
            </a:r>
          </a:p>
          <a:p>
            <a:pPr marL="342900" indent="-342900" algn="just">
              <a:buFontTx/>
              <a:buChar char="-"/>
            </a:pPr>
            <a:r>
              <a:rPr lang="en-US" sz="2400">
                <a:latin typeface="Arial" panose="020B0604020202020204" pitchFamily="34" charset="0"/>
                <a:cs typeface="Arial" panose="020B0604020202020204" pitchFamily="34" charset="0"/>
              </a:rPr>
              <a:t>Giới thiệu sách mới</a:t>
            </a:r>
          </a:p>
          <a:p>
            <a:pPr marL="342900" indent="-342900" algn="just">
              <a:buFontTx/>
              <a:buChar char="-"/>
            </a:pPr>
            <a:r>
              <a:rPr lang="en-US" sz="2400">
                <a:latin typeface="Arial" panose="020B0604020202020204" pitchFamily="34" charset="0"/>
                <a:cs typeface="Arial" panose="020B0604020202020204" pitchFamily="34" charset="0"/>
              </a:rPr>
              <a:t>Đọc sách</a:t>
            </a:r>
          </a:p>
          <a:p>
            <a:pPr marL="342900" indent="-342900" algn="just">
              <a:buFontTx/>
              <a:buChar char="-"/>
            </a:pPr>
            <a:r>
              <a:rPr lang="en-US" sz="2400">
                <a:latin typeface="Arial" panose="020B0604020202020204" pitchFamily="34" charset="0"/>
                <a:cs typeface="Arial" panose="020B0604020202020204" pitchFamily="34" charset="0"/>
              </a:rPr>
              <a:t>Quyên góp sách</a:t>
            </a:r>
          </a:p>
        </p:txBody>
      </p:sp>
    </p:spTree>
    <p:extLst>
      <p:ext uri="{BB962C8B-B14F-4D97-AF65-F5344CB8AC3E}">
        <p14:creationId xmlns:p14="http://schemas.microsoft.com/office/powerpoint/2010/main" val="103654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713" y="2543233"/>
            <a:ext cx="4098084" cy="43272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800" y="2538243"/>
            <a:ext cx="4442737" cy="4312634"/>
          </a:xfrm>
          <a:prstGeom prst="rect">
            <a:avLst/>
          </a:prstGeom>
        </p:spPr>
      </p:pic>
      <p:sp>
        <p:nvSpPr>
          <p:cNvPr id="13" name="Rounded Rectangle 12"/>
          <p:cNvSpPr/>
          <p:nvPr/>
        </p:nvSpPr>
        <p:spPr>
          <a:xfrm>
            <a:off x="2452915" y="1793302"/>
            <a:ext cx="7993016" cy="68961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400">
                <a:latin typeface="Arial" panose="020B0604020202020204" pitchFamily="34" charset="0"/>
                <a:cs typeface="Arial" panose="020B0604020202020204" pitchFamily="34" charset="0"/>
              </a:rPr>
              <a:t>Em thấy các bạn tham gia ngày hội đọc sách với thái độ như thế nào?</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717177"/>
            <a:ext cx="928914" cy="865282"/>
          </a:xfrm>
          <a:prstGeom prst="rect">
            <a:avLst/>
          </a:prstGeom>
        </p:spPr>
      </p:pic>
      <p:sp>
        <p:nvSpPr>
          <p:cNvPr id="16" name="TextBox 15"/>
          <p:cNvSpPr txBox="1"/>
          <p:nvPr/>
        </p:nvSpPr>
        <p:spPr>
          <a:xfrm>
            <a:off x="2452914" y="882136"/>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Hoạt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động</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Khám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a:t>
            </a:r>
            <a:endParaRPr lang="en-US" sz="2400" dirty="0">
              <a:solidFill>
                <a:srgbClr val="FF0000"/>
              </a:solidFill>
              <a:latin typeface="Arial" panose="020B0604020202020204" pitchFamily="34" charset="0"/>
              <a:cs typeface="Arial" panose="020B0604020202020204" pitchFamily="34" charset="0"/>
            </a:endParaRPr>
          </a:p>
        </p:txBody>
      </p:sp>
      <p:sp>
        <p:nvSpPr>
          <p:cNvPr id="2" name="Vertical Scroll 1"/>
          <p:cNvSpPr/>
          <p:nvPr/>
        </p:nvSpPr>
        <p:spPr>
          <a:xfrm>
            <a:off x="2651761" y="2729464"/>
            <a:ext cx="7180236" cy="3374156"/>
          </a:xfrm>
          <a:prstGeom prst="verticalScroll">
            <a:avLst/>
          </a:prstGeom>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u="sng">
                <a:solidFill>
                  <a:schemeClr val="bg1"/>
                </a:solidFill>
                <a:latin typeface="Arial" panose="020B0604020202020204" pitchFamily="34" charset="0"/>
                <a:cs typeface="Arial" panose="020B0604020202020204" pitchFamily="34" charset="0"/>
              </a:rPr>
              <a:t>Ýnghĩa của Ngày hội đọc sách:     </a:t>
            </a:r>
          </a:p>
          <a:p>
            <a:pPr algn="just"/>
            <a:r>
              <a:rPr lang="en-US" sz="2400">
                <a:latin typeface="Arial" panose="020B0604020202020204" pitchFamily="34" charset="0"/>
                <a:cs typeface="Arial" panose="020B0604020202020204" pitchFamily="34" charset="0"/>
              </a:rPr>
              <a:t>   Ngày hội đọc sách là sự kiện quan trọng trong trường. </a:t>
            </a:r>
          </a:p>
          <a:p>
            <a:pPr algn="just"/>
            <a:r>
              <a:rPr lang="en-US" sz="2400">
                <a:latin typeface="Arial" panose="020B0604020202020204" pitchFamily="34" charset="0"/>
                <a:cs typeface="Arial" panose="020B0604020202020204" pitchFamily="34" charset="0"/>
              </a:rPr>
              <a:t>   Ngày hội đọc sách giúp các em tham gia nhiều hoạt động, được đọc sách và biết nhiều điều bổ ích; tìm hiểu nhiều kiến thức mới về thế giới, lịch sử, khoa học, …</a:t>
            </a:r>
          </a:p>
        </p:txBody>
      </p:sp>
      <p:sp>
        <p:nvSpPr>
          <p:cNvPr id="20" name="Rounded Rectangle 19"/>
          <p:cNvSpPr/>
          <p:nvPr/>
        </p:nvSpPr>
        <p:spPr>
          <a:xfrm>
            <a:off x="2133600" y="1773680"/>
            <a:ext cx="9739086" cy="76456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400">
                <a:latin typeface="Arial" panose="020B0604020202020204" pitchFamily="34" charset="0"/>
                <a:cs typeface="Arial" panose="020B0604020202020204" pitchFamily="34" charset="0"/>
              </a:rPr>
              <a:t>Các bạn học sinh tham gia ngày hội đọc sách rất đông vui, nhiệt tình, hào hứng, ham học hỏi khám phá, tích cực giao lưu với bạn bè …</a:t>
            </a:r>
          </a:p>
        </p:txBody>
      </p:sp>
      <p:sp>
        <p:nvSpPr>
          <p:cNvPr id="21" name="TextBox 20"/>
          <p:cNvSpPr txBox="1"/>
          <p:nvPr/>
        </p:nvSpPr>
        <p:spPr>
          <a:xfrm>
            <a:off x="2452915" y="1309520"/>
            <a:ext cx="6516914" cy="46166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2. </a:t>
            </a:r>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ý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270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3" grpId="2" animBg="1"/>
      <p:bldP spid="2" grpId="0" animBg="1"/>
      <p:bldP spid="20" grpId="0" animBg="1"/>
      <p:bldP spid="20" grpId="1"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713" y="2471222"/>
            <a:ext cx="4098084" cy="43992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800" y="2471222"/>
            <a:ext cx="4442737" cy="437965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717177"/>
            <a:ext cx="928914" cy="865282"/>
          </a:xfrm>
          <a:prstGeom prst="rect">
            <a:avLst/>
          </a:prstGeom>
        </p:spPr>
      </p:pic>
      <p:sp>
        <p:nvSpPr>
          <p:cNvPr id="16" name="TextBox 15"/>
          <p:cNvSpPr txBox="1"/>
          <p:nvPr/>
        </p:nvSpPr>
        <p:spPr>
          <a:xfrm>
            <a:off x="2398419" y="881153"/>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Hoạt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động</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Khám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a:t>
            </a:r>
            <a:endParaRPr lang="en-US" sz="2400" dirty="0">
              <a:solidFill>
                <a:srgbClr val="FF0000"/>
              </a:solidFill>
              <a:latin typeface="Arial" panose="020B0604020202020204" pitchFamily="34" charset="0"/>
              <a:cs typeface="Arial" panose="020B0604020202020204" pitchFamily="34" charset="0"/>
            </a:endParaRPr>
          </a:p>
        </p:txBody>
      </p:sp>
      <p:sp>
        <p:nvSpPr>
          <p:cNvPr id="19" name="Text Box 1"/>
          <p:cNvSpPr txBox="1"/>
          <p:nvPr/>
        </p:nvSpPr>
        <p:spPr>
          <a:xfrm>
            <a:off x="2452915" y="1539089"/>
            <a:ext cx="5633448" cy="461665"/>
          </a:xfrm>
          <a:prstGeom prst="rect">
            <a:avLst/>
          </a:prstGeom>
          <a:noFill/>
        </p:spPr>
        <p:txBody>
          <a:bodyPr wrap="square" rtlCol="0">
            <a:spAutoFit/>
          </a:bodyPr>
          <a:lstStyle/>
          <a:p>
            <a:r>
              <a:rPr lang="en-US" sz="2400" dirty="0">
                <a:ln w="0"/>
                <a:latin typeface="Arial" panose="020B0604020202020204" pitchFamily="34" charset="0"/>
                <a:cs typeface="Arial" panose="020B0604020202020204" pitchFamily="34" charset="0"/>
                <a:sym typeface="+mn-ea"/>
              </a:rPr>
              <a:t>Việc đọc sách đem lại lợi ích gì?</a:t>
            </a:r>
            <a:endParaRPr lang="en-US" sz="2400" dirty="0">
              <a:ln w="0"/>
              <a:latin typeface="Arial" panose="020B0604020202020204" pitchFamily="34" charset="0"/>
              <a:cs typeface="Arial" panose="020B0604020202020204" pitchFamily="34" charset="0"/>
            </a:endParaRPr>
          </a:p>
        </p:txBody>
      </p:sp>
      <p:sp>
        <p:nvSpPr>
          <p:cNvPr id="12" name="Vertical Scroll 11"/>
          <p:cNvSpPr/>
          <p:nvPr/>
        </p:nvSpPr>
        <p:spPr>
          <a:xfrm>
            <a:off x="2398419" y="2937143"/>
            <a:ext cx="7413003" cy="2735142"/>
          </a:xfrm>
          <a:prstGeom prst="verticalScroll">
            <a:avLst/>
          </a:prstGeom>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a:latin typeface="Arial" panose="020B0604020202020204" pitchFamily="34" charset="0"/>
                <a:cs typeface="Arial" panose="020B0604020202020204" pitchFamily="34" charset="0"/>
              </a:rPr>
              <a:t>Lợi ích của việc đọc sách:     </a:t>
            </a:r>
          </a:p>
          <a:p>
            <a:pPr marL="342900" indent="-342900" algn="just">
              <a:buFontTx/>
              <a:buChar char="-"/>
              <a:defRPr/>
            </a:pPr>
            <a:r>
              <a:rPr lang="en-US" sz="2400">
                <a:latin typeface="Arial" panose="020B0604020202020204" pitchFamily="34" charset="0"/>
                <a:cs typeface="Arial" panose="020B0604020202020204" pitchFamily="34" charset="0"/>
              </a:rPr>
              <a:t>Rèn luyện sự tập trung và khả năng tư duy</a:t>
            </a:r>
          </a:p>
          <a:p>
            <a:pPr marL="342900" indent="-342900" algn="just">
              <a:buFontTx/>
              <a:buChar char="-"/>
              <a:defRPr/>
            </a:pPr>
            <a:r>
              <a:rPr lang="en-US" sz="2400">
                <a:latin typeface="Arial" panose="020B0604020202020204" pitchFamily="34" charset="0"/>
                <a:cs typeface="Arial" panose="020B0604020202020204" pitchFamily="34" charset="0"/>
              </a:rPr>
              <a:t>Mở rộng vốn từ vựng, mở rộng hiểu biết </a:t>
            </a:r>
          </a:p>
          <a:p>
            <a:pPr marL="342900" indent="-342900" algn="just">
              <a:buFontTx/>
              <a:buChar char="-"/>
              <a:defRPr/>
            </a:pPr>
            <a:r>
              <a:rPr lang="en-US" sz="2400">
                <a:latin typeface="Arial" panose="020B0604020202020204" pitchFamily="34" charset="0"/>
                <a:cs typeface="Arial" panose="020B0604020202020204" pitchFamily="34" charset="0"/>
              </a:rPr>
              <a:t>Cải thiện trí nhớ</a:t>
            </a:r>
          </a:p>
          <a:p>
            <a:pPr marL="342900" indent="-342900" algn="just">
              <a:buFontTx/>
              <a:buChar char="-"/>
              <a:defRPr/>
            </a:pPr>
            <a:r>
              <a:rPr lang="en-US" sz="2400">
                <a:latin typeface="Arial" panose="020B0604020202020204" pitchFamily="34" charset="0"/>
                <a:cs typeface="Arial" panose="020B0604020202020204" pitchFamily="34" charset="0"/>
              </a:rPr>
              <a:t>Giải trí, giảm căng thẳng</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683704" y="2678132"/>
            <a:ext cx="7127718" cy="3253164"/>
          </a:xfrm>
          <a:prstGeom prst="rect">
            <a:avLst/>
          </a:prstGeom>
        </p:spPr>
      </p:pic>
    </p:spTree>
    <p:extLst>
      <p:ext uri="{BB962C8B-B14F-4D97-AF65-F5344CB8AC3E}">
        <p14:creationId xmlns:p14="http://schemas.microsoft.com/office/powerpoint/2010/main" val="82104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3" y="770351"/>
            <a:ext cx="916399" cy="864771"/>
          </a:xfrm>
          <a:prstGeom prst="rect">
            <a:avLst/>
          </a:prstGeom>
        </p:spPr>
      </p:pic>
      <p:sp>
        <p:nvSpPr>
          <p:cNvPr id="10" name="TextBox 9"/>
          <p:cNvSpPr txBox="1"/>
          <p:nvPr/>
        </p:nvSpPr>
        <p:spPr>
          <a:xfrm>
            <a:off x="2592802" y="1016022"/>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C22D14"/>
                </a:solidFill>
                <a:latin typeface="Arial" panose="020B0604020202020204" pitchFamily="34" charset="0"/>
                <a:cs typeface="Arial" panose="020B0604020202020204" pitchFamily="34" charset="0"/>
              </a:rPr>
              <a:t> </a:t>
            </a:r>
            <a:r>
              <a:rPr lang="en-US" sz="2400" dirty="0" err="1">
                <a:solidFill>
                  <a:schemeClr val="accent1"/>
                </a:solidFill>
                <a:latin typeface="Arial" panose="020B0604020202020204" pitchFamily="34" charset="0"/>
                <a:cs typeface="Arial" panose="020B0604020202020204" pitchFamily="34" charset="0"/>
              </a:rPr>
              <a:t>Hoạt</a:t>
            </a:r>
            <a:r>
              <a:rPr lang="en-US" sz="2400" dirty="0">
                <a:solidFill>
                  <a:schemeClr val="accent1"/>
                </a:solidFill>
                <a:latin typeface="Arial" panose="020B0604020202020204" pitchFamily="34" charset="0"/>
                <a:cs typeface="Arial" panose="020B0604020202020204" pitchFamily="34" charset="0"/>
              </a:rPr>
              <a:t> </a:t>
            </a:r>
            <a:r>
              <a:rPr lang="en-US" sz="2400" dirty="0" err="1">
                <a:solidFill>
                  <a:schemeClr val="accent1"/>
                </a:solidFill>
                <a:latin typeface="Arial" panose="020B0604020202020204" pitchFamily="34" charset="0"/>
                <a:cs typeface="Arial" panose="020B0604020202020204" pitchFamily="34" charset="0"/>
              </a:rPr>
              <a:t>động</a:t>
            </a:r>
            <a:r>
              <a:rPr lang="en-US" sz="2400" dirty="0">
                <a:solidFill>
                  <a:schemeClr val="accent1"/>
                </a:solidFill>
                <a:latin typeface="Arial" panose="020B0604020202020204" pitchFamily="34" charset="0"/>
                <a:cs typeface="Arial" panose="020B0604020202020204" pitchFamily="34" charset="0"/>
              </a:rPr>
              <a:t>: </a:t>
            </a:r>
            <a:r>
              <a:rPr lang="en-US" sz="2400" dirty="0" err="1">
                <a:solidFill>
                  <a:srgbClr val="C22D14"/>
                </a:solidFill>
                <a:latin typeface="Arial" panose="020B0604020202020204" pitchFamily="34" charset="0"/>
                <a:cs typeface="Arial" panose="020B0604020202020204" pitchFamily="34" charset="0"/>
              </a:rPr>
              <a:t>Thực</a:t>
            </a:r>
            <a:r>
              <a:rPr lang="en-US" sz="2400" dirty="0">
                <a:solidFill>
                  <a:srgbClr val="C22D14"/>
                </a:solidFill>
                <a:latin typeface="Arial" panose="020B0604020202020204" pitchFamily="34" charset="0"/>
                <a:cs typeface="Arial" panose="020B0604020202020204" pitchFamily="34" charset="0"/>
              </a:rPr>
              <a:t> </a:t>
            </a:r>
            <a:r>
              <a:rPr lang="en-US" sz="2400" dirty="0" err="1">
                <a:solidFill>
                  <a:srgbClr val="C22D14"/>
                </a:solidFill>
                <a:latin typeface="Arial" panose="020B0604020202020204" pitchFamily="34" charset="0"/>
                <a:cs typeface="Arial" panose="020B0604020202020204" pitchFamily="34" charset="0"/>
              </a:rPr>
              <a:t>hành</a:t>
            </a:r>
            <a:endParaRPr lang="en-US" sz="2400" dirty="0">
              <a:solidFill>
                <a:srgbClr val="C22D14"/>
              </a:solidFill>
              <a:latin typeface="Arial" panose="020B0604020202020204" pitchFamily="34" charset="0"/>
              <a:cs typeface="Arial" panose="020B0604020202020204" pitchFamily="34" charset="0"/>
            </a:endParaRPr>
          </a:p>
        </p:txBody>
      </p:sp>
      <p:sp>
        <p:nvSpPr>
          <p:cNvPr id="11" name="TextBox 10"/>
          <p:cNvSpPr txBox="1"/>
          <p:nvPr/>
        </p:nvSpPr>
        <p:spPr>
          <a:xfrm>
            <a:off x="2104571" y="1564915"/>
            <a:ext cx="909839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Ngày hội đọc sách của trường em diễn ra như thế nào?</a:t>
            </a:r>
          </a:p>
        </p:txBody>
      </p:sp>
      <p:sp>
        <p:nvSpPr>
          <p:cNvPr id="8" name="TextBox 7"/>
          <p:cNvSpPr txBox="1"/>
          <p:nvPr/>
        </p:nvSpPr>
        <p:spPr>
          <a:xfrm>
            <a:off x="2104571" y="2074312"/>
            <a:ext cx="909839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Em thích hoạt động nào nhất? Vì sao?</a:t>
            </a:r>
          </a:p>
        </p:txBody>
      </p:sp>
      <p:sp>
        <p:nvSpPr>
          <p:cNvPr id="9" name="TextBox 8"/>
          <p:cNvSpPr txBox="1"/>
          <p:nvPr/>
        </p:nvSpPr>
        <p:spPr>
          <a:xfrm>
            <a:off x="2104571" y="2599744"/>
            <a:ext cx="1008742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3. Em có nhận xét gì về sự tham gia của các bạn học sinh trường em?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46" y="3309566"/>
            <a:ext cx="5107284" cy="354843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496" y="3309566"/>
            <a:ext cx="4935474" cy="3550627"/>
          </a:xfrm>
          <a:prstGeom prst="rect">
            <a:avLst/>
          </a:prstGeom>
        </p:spPr>
      </p:pic>
    </p:spTree>
    <p:extLst>
      <p:ext uri="{BB962C8B-B14F-4D97-AF65-F5344CB8AC3E}">
        <p14:creationId xmlns:p14="http://schemas.microsoft.com/office/powerpoint/2010/main" val="1547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1922063" y="0"/>
            <a:ext cx="8991599" cy="50496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a:t>
            </a:r>
            <a:r>
              <a:rPr lang="en-US" sz="2400" kern="0">
                <a:solidFill>
                  <a:srgbClr val="FF0000"/>
                </a:solidFill>
                <a:latin typeface="Arial" panose="020B0604020202020204" pitchFamily="34" charset="0"/>
                <a:cs typeface="Arial" panose="020B0604020202020204" pitchFamily="34" charset="0"/>
              </a:rPr>
              <a:t>Ngày hội đọc sách ở một trường tiểu học</a:t>
            </a:r>
            <a:r>
              <a:rPr lang="en-US" sz="2400">
                <a:latin typeface="Arial" panose="020B0604020202020204" pitchFamily="34" charset="0"/>
                <a:cs typeface="Arial" panose="020B0604020202020204" pitchFamily="34" charset="0"/>
              </a:rPr>
              <a:t>	</a:t>
            </a:r>
          </a:p>
        </p:txBody>
      </p:sp>
      <p:pic>
        <p:nvPicPr>
          <p:cNvPr id="3" name="ngay-hoi-doc-sach-truong-tieu-hoc-nguyen-binh-khiem-quan-1_3IUlV3W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7299" y="600498"/>
            <a:ext cx="11124448" cy="6257502"/>
          </a:xfrm>
          <a:prstGeom prst="rect">
            <a:avLst/>
          </a:prstGeom>
        </p:spPr>
      </p:pic>
    </p:spTree>
    <p:extLst>
      <p:ext uri="{BB962C8B-B14F-4D97-AF65-F5344CB8AC3E}">
        <p14:creationId xmlns:p14="http://schemas.microsoft.com/office/powerpoint/2010/main" val="33613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3"/>
                </p:tgtEl>
              </p:cMediaNode>
            </p:video>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1129144" y="1725105"/>
            <a:ext cx="10515600" cy="8589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FF0000"/>
                </a:solidFill>
              </a:rPr>
              <a:t>Ngày</a:t>
            </a:r>
            <a:r>
              <a:rPr lang="en-US" sz="3200" dirty="0">
                <a:solidFill>
                  <a:srgbClr val="FF0000"/>
                </a:solidFill>
              </a:rPr>
              <a:t> </a:t>
            </a:r>
            <a:r>
              <a:rPr lang="en-US" sz="3200" dirty="0" err="1">
                <a:solidFill>
                  <a:srgbClr val="FF0000"/>
                </a:solidFill>
              </a:rPr>
              <a:t>hội</a:t>
            </a:r>
            <a:r>
              <a:rPr lang="en-US" sz="3200" dirty="0">
                <a:solidFill>
                  <a:srgbClr val="FF0000"/>
                </a:solidFill>
              </a:rPr>
              <a:t> </a:t>
            </a:r>
            <a:r>
              <a:rPr lang="en-US" sz="3200" dirty="0" err="1">
                <a:solidFill>
                  <a:srgbClr val="FF0000"/>
                </a:solidFill>
              </a:rPr>
              <a:t>đọc</a:t>
            </a:r>
            <a:r>
              <a:rPr lang="en-US" sz="3200" dirty="0">
                <a:solidFill>
                  <a:srgbClr val="FF0000"/>
                </a:solidFill>
              </a:rPr>
              <a:t> </a:t>
            </a:r>
            <a:r>
              <a:rPr lang="en-US" sz="3200" dirty="0" err="1">
                <a:solidFill>
                  <a:srgbClr val="FF0000"/>
                </a:solidFill>
              </a:rPr>
              <a:t>sách</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trường</a:t>
            </a:r>
            <a:r>
              <a:rPr lang="en-US" sz="3200" dirty="0">
                <a:solidFill>
                  <a:srgbClr val="FF0000"/>
                </a:solidFill>
              </a:rPr>
              <a:t> TH&amp;THCS </a:t>
            </a:r>
            <a:r>
              <a:rPr lang="en-US" sz="3200" dirty="0" err="1">
                <a:solidFill>
                  <a:srgbClr val="FF0000"/>
                </a:solidFill>
              </a:rPr>
              <a:t>Nguyễn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Trỗi</a:t>
            </a:r>
            <a:endParaRPr lang="en-US" sz="3200" dirty="0">
              <a:solidFill>
                <a:srgbClr val="FF0000"/>
              </a:solidFill>
            </a:endParaRPr>
          </a:p>
        </p:txBody>
      </p:sp>
    </p:spTree>
    <p:extLst>
      <p:ext uri="{BB962C8B-B14F-4D97-AF65-F5344CB8AC3E}">
        <p14:creationId xmlns:p14="http://schemas.microsoft.com/office/powerpoint/2010/main" val="387744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18909" y="365124"/>
            <a:ext cx="5943600" cy="64928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2" y="-110837"/>
            <a:ext cx="5915891" cy="6968835"/>
          </a:xfrm>
          <a:prstGeom prst="rect">
            <a:avLst/>
          </a:prstGeom>
        </p:spPr>
      </p:pic>
    </p:spTree>
    <p:extLst>
      <p:ext uri="{BB962C8B-B14F-4D97-AF65-F5344CB8AC3E}">
        <p14:creationId xmlns:p14="http://schemas.microsoft.com/office/powerpoint/2010/main" val="10401094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1868</TotalTime>
  <Words>561</Words>
  <Application>Microsoft Office PowerPoint</Application>
  <PresentationFormat>Widescreen</PresentationFormat>
  <Paragraphs>86</Paragraphs>
  <Slides>18</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Times New Roman</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hong luong</dc:creator>
  <cp:lastModifiedBy>Admin</cp:lastModifiedBy>
  <cp:revision>445</cp:revision>
  <dcterms:created xsi:type="dcterms:W3CDTF">2021-06-08T07:37:38Z</dcterms:created>
  <dcterms:modified xsi:type="dcterms:W3CDTF">2025-02-18T02:21:09Z</dcterms:modified>
</cp:coreProperties>
</file>